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7" r:id="rId1"/>
  </p:sldMasterIdLst>
  <p:notesMasterIdLst>
    <p:notesMasterId r:id="rId3"/>
  </p:notesMasterIdLst>
  <p:handoutMasterIdLst>
    <p:handoutMasterId r:id="rId4"/>
  </p:handoutMasterIdLst>
  <p:sldIdLst>
    <p:sldId id="266" r:id="rId2"/>
  </p:sldIdLst>
  <p:sldSz cx="43891200" cy="32918400"/>
  <p:notesSz cx="6858000" cy="9144000"/>
  <p:defaultTextStyle>
    <a:defPPr>
      <a:defRPr lang="en-US"/>
    </a:defPPr>
    <a:lvl1pPr algn="l" defTabSz="2194534" rtl="0" fontAlgn="base">
      <a:spcBef>
        <a:spcPct val="0"/>
      </a:spcBef>
      <a:spcAft>
        <a:spcPct val="0"/>
      </a:spcAft>
      <a:defRPr kern="1200">
        <a:solidFill>
          <a:schemeClr val="tx1"/>
        </a:solidFill>
        <a:latin typeface="Arial" charset="0"/>
        <a:ea typeface="ＭＳ Ｐゴシック" pitchFamily="34" charset="-128"/>
        <a:cs typeface="+mn-cs"/>
      </a:defRPr>
    </a:lvl1pPr>
    <a:lvl2pPr marL="2194534" algn="l" defTabSz="2194534" rtl="0" fontAlgn="base">
      <a:spcBef>
        <a:spcPct val="0"/>
      </a:spcBef>
      <a:spcAft>
        <a:spcPct val="0"/>
      </a:spcAft>
      <a:defRPr kern="1200">
        <a:solidFill>
          <a:schemeClr val="tx1"/>
        </a:solidFill>
        <a:latin typeface="Arial" charset="0"/>
        <a:ea typeface="ＭＳ Ｐゴシック" pitchFamily="34" charset="-128"/>
        <a:cs typeface="+mn-cs"/>
      </a:defRPr>
    </a:lvl2pPr>
    <a:lvl3pPr marL="4389068" algn="l" defTabSz="2194534" rtl="0" fontAlgn="base">
      <a:spcBef>
        <a:spcPct val="0"/>
      </a:spcBef>
      <a:spcAft>
        <a:spcPct val="0"/>
      </a:spcAft>
      <a:defRPr kern="1200">
        <a:solidFill>
          <a:schemeClr val="tx1"/>
        </a:solidFill>
        <a:latin typeface="Arial" charset="0"/>
        <a:ea typeface="ＭＳ Ｐゴシック" pitchFamily="34" charset="-128"/>
        <a:cs typeface="+mn-cs"/>
      </a:defRPr>
    </a:lvl3pPr>
    <a:lvl4pPr marL="6583602" algn="l" defTabSz="2194534" rtl="0" fontAlgn="base">
      <a:spcBef>
        <a:spcPct val="0"/>
      </a:spcBef>
      <a:spcAft>
        <a:spcPct val="0"/>
      </a:spcAft>
      <a:defRPr kern="1200">
        <a:solidFill>
          <a:schemeClr val="tx1"/>
        </a:solidFill>
        <a:latin typeface="Arial" charset="0"/>
        <a:ea typeface="ＭＳ Ｐゴシック" pitchFamily="34" charset="-128"/>
        <a:cs typeface="+mn-cs"/>
      </a:defRPr>
    </a:lvl4pPr>
    <a:lvl5pPr marL="8778137" algn="l" defTabSz="2194534" rtl="0" fontAlgn="base">
      <a:spcBef>
        <a:spcPct val="0"/>
      </a:spcBef>
      <a:spcAft>
        <a:spcPct val="0"/>
      </a:spcAft>
      <a:defRPr kern="1200">
        <a:solidFill>
          <a:schemeClr val="tx1"/>
        </a:solidFill>
        <a:latin typeface="Arial" charset="0"/>
        <a:ea typeface="ＭＳ Ｐゴシック" pitchFamily="34" charset="-128"/>
        <a:cs typeface="+mn-cs"/>
      </a:defRPr>
    </a:lvl5pPr>
    <a:lvl6pPr marL="10972672" algn="l" defTabSz="4389068" rtl="0" eaLnBrk="1" latinLnBrk="0" hangingPunct="1">
      <a:defRPr kern="1200">
        <a:solidFill>
          <a:schemeClr val="tx1"/>
        </a:solidFill>
        <a:latin typeface="Arial" charset="0"/>
        <a:ea typeface="ＭＳ Ｐゴシック" pitchFamily="34" charset="-128"/>
        <a:cs typeface="+mn-cs"/>
      </a:defRPr>
    </a:lvl6pPr>
    <a:lvl7pPr marL="13167206" algn="l" defTabSz="4389068" rtl="0" eaLnBrk="1" latinLnBrk="0" hangingPunct="1">
      <a:defRPr kern="1200">
        <a:solidFill>
          <a:schemeClr val="tx1"/>
        </a:solidFill>
        <a:latin typeface="Arial" charset="0"/>
        <a:ea typeface="ＭＳ Ｐゴシック" pitchFamily="34" charset="-128"/>
        <a:cs typeface="+mn-cs"/>
      </a:defRPr>
    </a:lvl7pPr>
    <a:lvl8pPr marL="15361740" algn="l" defTabSz="4389068" rtl="0" eaLnBrk="1" latinLnBrk="0" hangingPunct="1">
      <a:defRPr kern="1200">
        <a:solidFill>
          <a:schemeClr val="tx1"/>
        </a:solidFill>
        <a:latin typeface="Arial" charset="0"/>
        <a:ea typeface="ＭＳ Ｐゴシック" pitchFamily="34" charset="-128"/>
        <a:cs typeface="+mn-cs"/>
      </a:defRPr>
    </a:lvl8pPr>
    <a:lvl9pPr marL="17556274" algn="l" defTabSz="4389068"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0368" userDrawn="1">
          <p15:clr>
            <a:srgbClr val="A4A3A4"/>
          </p15:clr>
        </p15:guide>
        <p15:guide id="2" pos="1382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BD53"/>
    <a:srgbClr val="C41230"/>
    <a:srgbClr val="AC2B37"/>
    <a:srgbClr val="B53443"/>
    <a:srgbClr val="FAAA47"/>
    <a:srgbClr val="4B647B"/>
    <a:srgbClr val="496279"/>
    <a:srgbClr val="476077"/>
    <a:srgbClr val="455E75"/>
    <a:srgbClr val="292E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autoAdjust="0"/>
    <p:restoredTop sz="94694" autoAdjust="0"/>
  </p:normalViewPr>
  <p:slideViewPr>
    <p:cSldViewPr snapToGrid="0" snapToObjects="1">
      <p:cViewPr varScale="1">
        <p:scale>
          <a:sx n="25" d="100"/>
          <a:sy n="25" d="100"/>
        </p:scale>
        <p:origin x="920" y="192"/>
      </p:cViewPr>
      <p:guideLst>
        <p:guide orient="horz" pos="10368"/>
        <p:guide pos="13824"/>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101" d="100"/>
          <a:sy n="101" d="100"/>
        </p:scale>
        <p:origin x="-261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61186C1-2136-4F5C-81C5-7E7D5B4818E4}" type="datetimeFigureOut">
              <a:rPr lang="en-US" smtClean="0"/>
              <a:pPr/>
              <a:t>4/11/22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524E169-9EE6-400B-8489-6CA7AC8B5725}" type="slidenum">
              <a:rPr lang="en-US" smtClean="0"/>
              <a:pPr/>
              <a:t>‹#›</a:t>
            </a:fld>
            <a:endParaRPr lang="en-US"/>
          </a:p>
        </p:txBody>
      </p:sp>
    </p:spTree>
    <p:extLst>
      <p:ext uri="{BB962C8B-B14F-4D97-AF65-F5344CB8AC3E}">
        <p14:creationId xmlns:p14="http://schemas.microsoft.com/office/powerpoint/2010/main" val="13430154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111" charset="0"/>
                <a:ea typeface="ＭＳ Ｐゴシック" pitchFamily="-111" charset="-128"/>
                <a:cs typeface="ＭＳ Ｐゴシック" pitchFamily="-111"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111" charset="0"/>
                <a:ea typeface="ＭＳ Ｐゴシック" pitchFamily="-111" charset="-128"/>
                <a:cs typeface="ＭＳ Ｐゴシック" pitchFamily="-111" charset="-128"/>
              </a:defRPr>
            </a:lvl1pPr>
          </a:lstStyle>
          <a:p>
            <a:pPr>
              <a:defRPr/>
            </a:pPr>
            <a:fld id="{5CED8F03-33F9-49DD-B78E-DE1AC6832885}" type="datetimeFigureOut">
              <a:rPr lang="en-US"/>
              <a:pPr>
                <a:defRPr/>
              </a:pPr>
              <a:t>4/11/22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111" charset="0"/>
                <a:ea typeface="ＭＳ Ｐゴシック" pitchFamily="-111" charset="-128"/>
                <a:cs typeface="ＭＳ Ｐゴシック" pitchFamily="-111"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111" charset="0"/>
                <a:ea typeface="ＭＳ Ｐゴシック" pitchFamily="-111" charset="-128"/>
                <a:cs typeface="ＭＳ Ｐゴシック" pitchFamily="-111" charset="-128"/>
              </a:defRPr>
            </a:lvl1pPr>
          </a:lstStyle>
          <a:p>
            <a:pPr>
              <a:defRPr/>
            </a:pPr>
            <a:fld id="{E535B096-6CBE-4AB3-9529-5688244F2DCE}" type="slidenum">
              <a:rPr lang="en-US"/>
              <a:pPr>
                <a:defRPr/>
              </a:pPr>
              <a:t>‹#›</a:t>
            </a:fld>
            <a:endParaRPr lang="en-US"/>
          </a:p>
        </p:txBody>
      </p:sp>
    </p:spTree>
    <p:extLst>
      <p:ext uri="{BB962C8B-B14F-4D97-AF65-F5344CB8AC3E}">
        <p14:creationId xmlns:p14="http://schemas.microsoft.com/office/powerpoint/2010/main" val="151204090"/>
      </p:ext>
    </p:extLst>
  </p:cSld>
  <p:clrMap bg1="lt1" tx1="dk1" bg2="lt2" tx2="dk2" accent1="accent1" accent2="accent2" accent3="accent3" accent4="accent4" accent5="accent5" accent6="accent6" hlink="hlink" folHlink="folHlink"/>
  <p:notesStyle>
    <a:lvl1pPr algn="l" defTabSz="2194534" rtl="0" eaLnBrk="0" fontAlgn="base" hangingPunct="0">
      <a:spcBef>
        <a:spcPct val="30000"/>
      </a:spcBef>
      <a:spcAft>
        <a:spcPct val="0"/>
      </a:spcAft>
      <a:defRPr sz="5800" kern="1200">
        <a:solidFill>
          <a:schemeClr val="tx1"/>
        </a:solidFill>
        <a:latin typeface="+mn-lt"/>
        <a:ea typeface="+mn-ea"/>
        <a:cs typeface="+mn-cs"/>
      </a:defRPr>
    </a:lvl1pPr>
    <a:lvl2pPr marL="2194534" algn="l" defTabSz="2194534" rtl="0" eaLnBrk="0" fontAlgn="base" hangingPunct="0">
      <a:spcBef>
        <a:spcPct val="30000"/>
      </a:spcBef>
      <a:spcAft>
        <a:spcPct val="0"/>
      </a:spcAft>
      <a:defRPr sz="5800" kern="1200">
        <a:solidFill>
          <a:schemeClr val="tx1"/>
        </a:solidFill>
        <a:latin typeface="+mn-lt"/>
        <a:ea typeface="+mn-ea"/>
        <a:cs typeface="+mn-cs"/>
      </a:defRPr>
    </a:lvl2pPr>
    <a:lvl3pPr marL="4389068" algn="l" defTabSz="2194534" rtl="0" eaLnBrk="0" fontAlgn="base" hangingPunct="0">
      <a:spcBef>
        <a:spcPct val="30000"/>
      </a:spcBef>
      <a:spcAft>
        <a:spcPct val="0"/>
      </a:spcAft>
      <a:defRPr sz="5800" kern="1200">
        <a:solidFill>
          <a:schemeClr val="tx1"/>
        </a:solidFill>
        <a:latin typeface="+mn-lt"/>
        <a:ea typeface="+mn-ea"/>
        <a:cs typeface="+mn-cs"/>
      </a:defRPr>
    </a:lvl3pPr>
    <a:lvl4pPr marL="6583602" algn="l" defTabSz="2194534" rtl="0" eaLnBrk="0" fontAlgn="base" hangingPunct="0">
      <a:spcBef>
        <a:spcPct val="30000"/>
      </a:spcBef>
      <a:spcAft>
        <a:spcPct val="0"/>
      </a:spcAft>
      <a:defRPr sz="5800" kern="1200">
        <a:solidFill>
          <a:schemeClr val="tx1"/>
        </a:solidFill>
        <a:latin typeface="+mn-lt"/>
        <a:ea typeface="+mn-ea"/>
        <a:cs typeface="+mn-cs"/>
      </a:defRPr>
    </a:lvl4pPr>
    <a:lvl5pPr marL="8778137" algn="l" defTabSz="2194534" rtl="0" eaLnBrk="0" fontAlgn="base" hangingPunct="0">
      <a:spcBef>
        <a:spcPct val="30000"/>
      </a:spcBef>
      <a:spcAft>
        <a:spcPct val="0"/>
      </a:spcAft>
      <a:defRPr sz="5800" kern="1200">
        <a:solidFill>
          <a:schemeClr val="tx1"/>
        </a:solidFill>
        <a:latin typeface="+mn-lt"/>
        <a:ea typeface="+mn-ea"/>
        <a:cs typeface="+mn-cs"/>
      </a:defRPr>
    </a:lvl5pPr>
    <a:lvl6pPr marL="10972672" algn="l" defTabSz="2194534" rtl="0" eaLnBrk="1" latinLnBrk="0" hangingPunct="1">
      <a:defRPr sz="5800" kern="1200">
        <a:solidFill>
          <a:schemeClr val="tx1"/>
        </a:solidFill>
        <a:latin typeface="+mn-lt"/>
        <a:ea typeface="+mn-ea"/>
        <a:cs typeface="+mn-cs"/>
      </a:defRPr>
    </a:lvl6pPr>
    <a:lvl7pPr marL="13167206" algn="l" defTabSz="2194534" rtl="0" eaLnBrk="1" latinLnBrk="0" hangingPunct="1">
      <a:defRPr sz="5800" kern="1200">
        <a:solidFill>
          <a:schemeClr val="tx1"/>
        </a:solidFill>
        <a:latin typeface="+mn-lt"/>
        <a:ea typeface="+mn-ea"/>
        <a:cs typeface="+mn-cs"/>
      </a:defRPr>
    </a:lvl7pPr>
    <a:lvl8pPr marL="15361740" algn="l" defTabSz="2194534" rtl="0" eaLnBrk="1" latinLnBrk="0" hangingPunct="1">
      <a:defRPr sz="5800" kern="1200">
        <a:solidFill>
          <a:schemeClr val="tx1"/>
        </a:solidFill>
        <a:latin typeface="+mn-lt"/>
        <a:ea typeface="+mn-ea"/>
        <a:cs typeface="+mn-cs"/>
      </a:defRPr>
    </a:lvl8pPr>
    <a:lvl9pPr marL="17556274" algn="l" defTabSz="2194534" rtl="0" eaLnBrk="1" latinLnBrk="0" hangingPunct="1">
      <a:defRPr sz="5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421" y="10225773"/>
            <a:ext cx="37308367" cy="7055985"/>
          </a:xfrm>
          <a:prstGeom prst="rect">
            <a:avLst/>
          </a:prstGeom>
        </p:spPr>
        <p:txBody>
          <a:bodyPr lIns="120015" tIns="60008" rIns="120015" bIns="60008"/>
          <a:lstStyle/>
          <a:p>
            <a:r>
              <a:rPr lang="en-US"/>
              <a:t>Click to edit Master title style</a:t>
            </a:r>
          </a:p>
        </p:txBody>
      </p:sp>
      <p:sp>
        <p:nvSpPr>
          <p:cNvPr id="3" name="Subtitle 2"/>
          <p:cNvSpPr>
            <a:spLocks noGrp="1"/>
          </p:cNvSpPr>
          <p:nvPr>
            <p:ph type="subTitle" idx="1"/>
          </p:nvPr>
        </p:nvSpPr>
        <p:spPr>
          <a:xfrm>
            <a:off x="6582837" y="18653353"/>
            <a:ext cx="30725533" cy="8413296"/>
          </a:xfrm>
          <a:prstGeom prst="rect">
            <a:avLst/>
          </a:prstGeom>
        </p:spPr>
        <p:txBody>
          <a:bodyPr lIns="120015" tIns="60008" rIns="120015" bIns="60008"/>
          <a:lstStyle>
            <a:lvl1pPr marL="0" indent="0" algn="ctr">
              <a:buNone/>
              <a:defRPr>
                <a:solidFill>
                  <a:schemeClr val="tx1">
                    <a:tint val="75000"/>
                  </a:schemeClr>
                </a:solidFill>
              </a:defRPr>
            </a:lvl1pPr>
            <a:lvl2pPr marL="685809" indent="0" algn="ctr">
              <a:buNone/>
              <a:defRPr>
                <a:solidFill>
                  <a:schemeClr val="tx1">
                    <a:tint val="75000"/>
                  </a:schemeClr>
                </a:solidFill>
              </a:defRPr>
            </a:lvl2pPr>
            <a:lvl3pPr marL="1371617" indent="0" algn="ctr">
              <a:buNone/>
              <a:defRPr>
                <a:solidFill>
                  <a:schemeClr val="tx1">
                    <a:tint val="75000"/>
                  </a:schemeClr>
                </a:solidFill>
              </a:defRPr>
            </a:lvl3pPr>
            <a:lvl4pPr marL="2057426" indent="0" algn="ctr">
              <a:buNone/>
              <a:defRPr>
                <a:solidFill>
                  <a:schemeClr val="tx1">
                    <a:tint val="75000"/>
                  </a:schemeClr>
                </a:solidFill>
              </a:defRPr>
            </a:lvl4pPr>
            <a:lvl5pPr marL="2743234" indent="0" algn="ctr">
              <a:buNone/>
              <a:defRPr>
                <a:solidFill>
                  <a:schemeClr val="tx1">
                    <a:tint val="75000"/>
                  </a:schemeClr>
                </a:solidFill>
              </a:defRPr>
            </a:lvl5pPr>
            <a:lvl6pPr marL="3429043" indent="0" algn="ctr">
              <a:buNone/>
              <a:defRPr>
                <a:solidFill>
                  <a:schemeClr val="tx1">
                    <a:tint val="75000"/>
                  </a:schemeClr>
                </a:solidFill>
              </a:defRPr>
            </a:lvl6pPr>
            <a:lvl7pPr marL="4114851" indent="0" algn="ctr">
              <a:buNone/>
              <a:defRPr>
                <a:solidFill>
                  <a:schemeClr val="tx1">
                    <a:tint val="75000"/>
                  </a:schemeClr>
                </a:solidFill>
              </a:defRPr>
            </a:lvl7pPr>
            <a:lvl8pPr marL="4800660" indent="0" algn="ctr">
              <a:buNone/>
              <a:defRPr>
                <a:solidFill>
                  <a:schemeClr val="tx1">
                    <a:tint val="75000"/>
                  </a:schemeClr>
                </a:solidFill>
              </a:defRPr>
            </a:lvl8pPr>
            <a:lvl9pPr marL="5486469"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6957758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4B647B"/>
            </a:gs>
            <a:gs pos="100000">
              <a:srgbClr val="292E36"/>
            </a:gs>
          </a:gsLst>
          <a:lin ang="5400000"/>
        </a:gradFill>
        <a:effectLst/>
      </p:bgPr>
    </p:bg>
    <p:spTree>
      <p:nvGrpSpPr>
        <p:cNvPr id="1" name=""/>
        <p:cNvGrpSpPr/>
        <p:nvPr/>
      </p:nvGrpSpPr>
      <p:grpSpPr>
        <a:xfrm>
          <a:off x="0" y="0"/>
          <a:ext cx="0" cy="0"/>
          <a:chOff x="0" y="0"/>
          <a:chExt cx="0" cy="0"/>
        </a:xfrm>
      </p:grpSpPr>
      <p:sp>
        <p:nvSpPr>
          <p:cNvPr id="2" name="Rectangle 1"/>
          <p:cNvSpPr/>
          <p:nvPr userDrawn="1"/>
        </p:nvSpPr>
        <p:spPr>
          <a:xfrm>
            <a:off x="0" y="4839336"/>
            <a:ext cx="43891200" cy="1025283"/>
          </a:xfrm>
          <a:prstGeom prst="rect">
            <a:avLst/>
          </a:prstGeom>
          <a:solidFill>
            <a:srgbClr val="B53443"/>
          </a:solidFill>
          <a:ln>
            <a:noFill/>
          </a:ln>
          <a:effectLst>
            <a:outerShdw blurRad="127000" dist="38100" dir="5400000" algn="t" rotWithShape="0">
              <a:prstClr val="black"/>
            </a:outerShdw>
          </a:effectLst>
        </p:spPr>
        <p:style>
          <a:lnRef idx="1">
            <a:schemeClr val="accent1"/>
          </a:lnRef>
          <a:fillRef idx="3">
            <a:schemeClr val="accent1"/>
          </a:fillRef>
          <a:effectRef idx="2">
            <a:schemeClr val="accent1"/>
          </a:effectRef>
          <a:fontRef idx="minor">
            <a:schemeClr val="lt1"/>
          </a:fontRef>
        </p:style>
        <p:txBody>
          <a:bodyPr lIns="137160" tIns="68581" rIns="137160" bIns="68581" spcCol="0" rtlCol="0" anchor="ctr"/>
          <a:lstStyle/>
          <a:p>
            <a:pPr algn="ctr"/>
            <a:endParaRPr lang="en-US"/>
          </a:p>
        </p:txBody>
      </p:sp>
      <p:sp>
        <p:nvSpPr>
          <p:cNvPr id="3" name="Rectangle 2"/>
          <p:cNvSpPr/>
          <p:nvPr userDrawn="1"/>
        </p:nvSpPr>
        <p:spPr>
          <a:xfrm>
            <a:off x="0" y="4534682"/>
            <a:ext cx="43891200" cy="304655"/>
          </a:xfrm>
          <a:prstGeom prst="rect">
            <a:avLst/>
          </a:prstGeom>
          <a:solidFill>
            <a:srgbClr val="FAAA47"/>
          </a:solidFill>
          <a:ln>
            <a:noFill/>
          </a:ln>
          <a:effectLst/>
        </p:spPr>
        <p:style>
          <a:lnRef idx="1">
            <a:schemeClr val="accent1"/>
          </a:lnRef>
          <a:fillRef idx="3">
            <a:schemeClr val="accent1"/>
          </a:fillRef>
          <a:effectRef idx="2">
            <a:schemeClr val="accent1"/>
          </a:effectRef>
          <a:fontRef idx="minor">
            <a:schemeClr val="lt1"/>
          </a:fontRef>
        </p:style>
        <p:txBody>
          <a:bodyPr lIns="137160" tIns="68581" rIns="137160" bIns="68581" spcCol="0" rtlCol="0" anchor="ctr"/>
          <a:lstStyle/>
          <a:p>
            <a:pPr algn="ctr"/>
            <a:endParaRPr lang="en-US"/>
          </a:p>
        </p:txBody>
      </p:sp>
      <p:sp>
        <p:nvSpPr>
          <p:cNvPr id="7" name="Rectangle 6"/>
          <p:cNvSpPr/>
          <p:nvPr userDrawn="1"/>
        </p:nvSpPr>
        <p:spPr>
          <a:xfrm>
            <a:off x="0" y="3"/>
            <a:ext cx="43891200" cy="453467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37160" tIns="68581" rIns="137160" bIns="68581" spcCol="0" rtlCol="0" anchor="ctr"/>
          <a:lstStyle/>
          <a:p>
            <a:pPr algn="ctr"/>
            <a:endParaRPr lang="en-US"/>
          </a:p>
        </p:txBody>
      </p:sp>
      <p:sp>
        <p:nvSpPr>
          <p:cNvPr id="4" name="Rectangle 3"/>
          <p:cNvSpPr/>
          <p:nvPr userDrawn="1"/>
        </p:nvSpPr>
        <p:spPr>
          <a:xfrm>
            <a:off x="0" y="4824822"/>
            <a:ext cx="43891200" cy="1025283"/>
          </a:xfrm>
          <a:prstGeom prst="rect">
            <a:avLst/>
          </a:prstGeom>
          <a:solidFill>
            <a:srgbClr val="C4123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3475" y="-1573484"/>
            <a:ext cx="10058400" cy="7772400"/>
          </a:xfrm>
          <a:prstGeom prst="rect">
            <a:avLst/>
          </a:prstGeom>
        </p:spPr>
      </p:pic>
    </p:spTree>
  </p:cSld>
  <p:clrMap bg1="lt1" tx1="dk1" bg2="lt2" tx2="dk2" accent1="accent1" accent2="accent2" accent3="accent3" accent4="accent4" accent5="accent5" accent6="accent6" hlink="hlink" folHlink="folHlink"/>
  <p:sldLayoutIdLst>
    <p:sldLayoutId id="2147483758" r:id="rId1"/>
  </p:sldLayoutIdLst>
  <p:txStyles>
    <p:titleStyle>
      <a:lvl1pPr algn="ctr" defTabSz="2508070" rtl="0" fontAlgn="base">
        <a:spcBef>
          <a:spcPct val="0"/>
        </a:spcBef>
        <a:spcAft>
          <a:spcPct val="0"/>
        </a:spcAft>
        <a:defRPr sz="24115" kern="1200">
          <a:solidFill>
            <a:schemeClr val="tx1"/>
          </a:solidFill>
          <a:latin typeface="+mj-lt"/>
          <a:ea typeface="ＭＳ Ｐゴシック" pitchFamily="-111" charset="-128"/>
          <a:cs typeface="ＭＳ Ｐゴシック" pitchFamily="-111" charset="-128"/>
        </a:defRPr>
      </a:lvl1pPr>
      <a:lvl2pPr algn="ctr" defTabSz="2508070" rtl="0" fontAlgn="base">
        <a:spcBef>
          <a:spcPct val="0"/>
        </a:spcBef>
        <a:spcAft>
          <a:spcPct val="0"/>
        </a:spcAft>
        <a:defRPr sz="24115">
          <a:solidFill>
            <a:schemeClr val="tx1"/>
          </a:solidFill>
          <a:latin typeface="Arial" charset="0"/>
          <a:ea typeface="ＭＳ Ｐゴシック" pitchFamily="-111" charset="-128"/>
          <a:cs typeface="ＭＳ Ｐゴシック" pitchFamily="-111" charset="-128"/>
        </a:defRPr>
      </a:lvl2pPr>
      <a:lvl3pPr algn="ctr" defTabSz="2508070" rtl="0" fontAlgn="base">
        <a:spcBef>
          <a:spcPct val="0"/>
        </a:spcBef>
        <a:spcAft>
          <a:spcPct val="0"/>
        </a:spcAft>
        <a:defRPr sz="24115">
          <a:solidFill>
            <a:schemeClr val="tx1"/>
          </a:solidFill>
          <a:latin typeface="Arial" charset="0"/>
          <a:ea typeface="ＭＳ Ｐゴシック" pitchFamily="-111" charset="-128"/>
          <a:cs typeface="ＭＳ Ｐゴシック" pitchFamily="-111" charset="-128"/>
        </a:defRPr>
      </a:lvl3pPr>
      <a:lvl4pPr algn="ctr" defTabSz="2508070" rtl="0" fontAlgn="base">
        <a:spcBef>
          <a:spcPct val="0"/>
        </a:spcBef>
        <a:spcAft>
          <a:spcPct val="0"/>
        </a:spcAft>
        <a:defRPr sz="24115">
          <a:solidFill>
            <a:schemeClr val="tx1"/>
          </a:solidFill>
          <a:latin typeface="Arial" charset="0"/>
          <a:ea typeface="ＭＳ Ｐゴシック" pitchFamily="-111" charset="-128"/>
          <a:cs typeface="ＭＳ Ｐゴシック" pitchFamily="-111" charset="-128"/>
        </a:defRPr>
      </a:lvl4pPr>
      <a:lvl5pPr algn="ctr" defTabSz="2508070" rtl="0" fontAlgn="base">
        <a:spcBef>
          <a:spcPct val="0"/>
        </a:spcBef>
        <a:spcAft>
          <a:spcPct val="0"/>
        </a:spcAft>
        <a:defRPr sz="24115">
          <a:solidFill>
            <a:schemeClr val="tx1"/>
          </a:solidFill>
          <a:latin typeface="Arial" charset="0"/>
          <a:ea typeface="ＭＳ Ｐゴシック" pitchFamily="-111" charset="-128"/>
          <a:cs typeface="ＭＳ Ｐゴシック" pitchFamily="-111" charset="-128"/>
        </a:defRPr>
      </a:lvl5pPr>
      <a:lvl6pPr marL="2508070" algn="ctr" defTabSz="2508070" rtl="0" eaLnBrk="1" fontAlgn="base" hangingPunct="1">
        <a:spcBef>
          <a:spcPct val="0"/>
        </a:spcBef>
        <a:spcAft>
          <a:spcPct val="0"/>
        </a:spcAft>
        <a:defRPr sz="24115">
          <a:solidFill>
            <a:schemeClr val="tx1"/>
          </a:solidFill>
          <a:latin typeface="Calibri" pitchFamily="-111" charset="0"/>
          <a:ea typeface="ＭＳ Ｐゴシック" pitchFamily="-111" charset="-128"/>
          <a:cs typeface="ＭＳ Ｐゴシック" pitchFamily="-111" charset="-128"/>
        </a:defRPr>
      </a:lvl6pPr>
      <a:lvl7pPr marL="5016140" algn="ctr" defTabSz="2508070" rtl="0" eaLnBrk="1" fontAlgn="base" hangingPunct="1">
        <a:spcBef>
          <a:spcPct val="0"/>
        </a:spcBef>
        <a:spcAft>
          <a:spcPct val="0"/>
        </a:spcAft>
        <a:defRPr sz="24115">
          <a:solidFill>
            <a:schemeClr val="tx1"/>
          </a:solidFill>
          <a:latin typeface="Calibri" pitchFamily="-111" charset="0"/>
          <a:ea typeface="ＭＳ Ｐゴシック" pitchFamily="-111" charset="-128"/>
          <a:cs typeface="ＭＳ Ｐゴシック" pitchFamily="-111" charset="-128"/>
        </a:defRPr>
      </a:lvl7pPr>
      <a:lvl8pPr marL="7524211" algn="ctr" defTabSz="2508070" rtl="0" eaLnBrk="1" fontAlgn="base" hangingPunct="1">
        <a:spcBef>
          <a:spcPct val="0"/>
        </a:spcBef>
        <a:spcAft>
          <a:spcPct val="0"/>
        </a:spcAft>
        <a:defRPr sz="24115">
          <a:solidFill>
            <a:schemeClr val="tx1"/>
          </a:solidFill>
          <a:latin typeface="Calibri" pitchFamily="-111" charset="0"/>
          <a:ea typeface="ＭＳ Ｐゴシック" pitchFamily="-111" charset="-128"/>
          <a:cs typeface="ＭＳ Ｐゴシック" pitchFamily="-111" charset="-128"/>
        </a:defRPr>
      </a:lvl8pPr>
      <a:lvl9pPr marL="10032282" algn="ctr" defTabSz="2508070" rtl="0" eaLnBrk="1" fontAlgn="base" hangingPunct="1">
        <a:spcBef>
          <a:spcPct val="0"/>
        </a:spcBef>
        <a:spcAft>
          <a:spcPct val="0"/>
        </a:spcAft>
        <a:defRPr sz="24115">
          <a:solidFill>
            <a:schemeClr val="tx1"/>
          </a:solidFill>
          <a:latin typeface="Calibri" pitchFamily="-111" charset="0"/>
          <a:ea typeface="ＭＳ Ｐゴシック" pitchFamily="-111" charset="-128"/>
          <a:cs typeface="ＭＳ Ｐゴシック" pitchFamily="-111" charset="-128"/>
        </a:defRPr>
      </a:lvl9pPr>
    </p:titleStyle>
    <p:bodyStyle>
      <a:lvl1pPr marL="1881053" indent="-1881053" algn="l" defTabSz="2508070" rtl="0" fontAlgn="base">
        <a:spcBef>
          <a:spcPct val="20000"/>
        </a:spcBef>
        <a:spcAft>
          <a:spcPct val="0"/>
        </a:spcAft>
        <a:buFont typeface="Arial" charset="0"/>
        <a:buChar char="•"/>
        <a:defRPr sz="17601" kern="1200">
          <a:solidFill>
            <a:schemeClr val="tx1"/>
          </a:solidFill>
          <a:latin typeface="+mn-lt"/>
          <a:ea typeface="ＭＳ Ｐゴシック" pitchFamily="-111" charset="-128"/>
          <a:cs typeface="ＭＳ Ｐゴシック" pitchFamily="-111" charset="-128"/>
        </a:defRPr>
      </a:lvl1pPr>
      <a:lvl2pPr marL="4075615" indent="-1567544" algn="l" defTabSz="2508070" rtl="0" fontAlgn="base">
        <a:spcBef>
          <a:spcPct val="20000"/>
        </a:spcBef>
        <a:spcAft>
          <a:spcPct val="0"/>
        </a:spcAft>
        <a:buFont typeface="Arial" charset="0"/>
        <a:buChar char="–"/>
        <a:defRPr sz="15315" kern="1200">
          <a:solidFill>
            <a:schemeClr val="tx1"/>
          </a:solidFill>
          <a:latin typeface="+mn-lt"/>
          <a:ea typeface="ＭＳ Ｐゴシック" pitchFamily="-111" charset="-128"/>
          <a:cs typeface="+mn-cs"/>
        </a:defRPr>
      </a:lvl2pPr>
      <a:lvl3pPr marL="6270176" indent="-1254036" algn="l" defTabSz="2508070" rtl="0" fontAlgn="base">
        <a:spcBef>
          <a:spcPct val="20000"/>
        </a:spcBef>
        <a:spcAft>
          <a:spcPct val="0"/>
        </a:spcAft>
        <a:buFont typeface="Arial" charset="0"/>
        <a:buChar char="•"/>
        <a:defRPr sz="13258" kern="1200">
          <a:solidFill>
            <a:schemeClr val="tx1"/>
          </a:solidFill>
          <a:latin typeface="+mn-lt"/>
          <a:ea typeface="ＭＳ Ｐゴシック" pitchFamily="-111" charset="-128"/>
          <a:cs typeface="+mn-cs"/>
        </a:defRPr>
      </a:lvl3pPr>
      <a:lvl4pPr marL="8778246" indent="-1254036" algn="l" defTabSz="2508070" rtl="0" fontAlgn="base">
        <a:spcBef>
          <a:spcPct val="20000"/>
        </a:spcBef>
        <a:spcAft>
          <a:spcPct val="0"/>
        </a:spcAft>
        <a:buFont typeface="Arial" charset="0"/>
        <a:buChar char="–"/>
        <a:defRPr sz="10972" kern="1200">
          <a:solidFill>
            <a:schemeClr val="tx1"/>
          </a:solidFill>
          <a:latin typeface="+mn-lt"/>
          <a:ea typeface="ＭＳ Ｐゴシック" pitchFamily="-111" charset="-128"/>
          <a:cs typeface="+mn-cs"/>
        </a:defRPr>
      </a:lvl4pPr>
      <a:lvl5pPr marL="11286318" indent="-1254036" algn="l" defTabSz="2508070" rtl="0" fontAlgn="base">
        <a:spcBef>
          <a:spcPct val="20000"/>
        </a:spcBef>
        <a:spcAft>
          <a:spcPct val="0"/>
        </a:spcAft>
        <a:buFont typeface="Arial" charset="0"/>
        <a:buChar char="»"/>
        <a:defRPr sz="10972" kern="1200">
          <a:solidFill>
            <a:schemeClr val="tx1"/>
          </a:solidFill>
          <a:latin typeface="+mn-lt"/>
          <a:ea typeface="ＭＳ Ｐゴシック" pitchFamily="-111" charset="-128"/>
          <a:cs typeface="+mn-cs"/>
        </a:defRPr>
      </a:lvl5pPr>
      <a:lvl6pPr marL="13794389" indent="-1254036" algn="l" defTabSz="2508070" rtl="0" eaLnBrk="1" latinLnBrk="0" hangingPunct="1">
        <a:spcBef>
          <a:spcPct val="20000"/>
        </a:spcBef>
        <a:buFont typeface="Arial"/>
        <a:buChar char="•"/>
        <a:defRPr sz="10972" kern="1200">
          <a:solidFill>
            <a:schemeClr val="tx1"/>
          </a:solidFill>
          <a:latin typeface="+mn-lt"/>
          <a:ea typeface="+mn-ea"/>
          <a:cs typeface="+mn-cs"/>
        </a:defRPr>
      </a:lvl6pPr>
      <a:lvl7pPr marL="16302459" indent="-1254036" algn="l" defTabSz="2508070" rtl="0" eaLnBrk="1" latinLnBrk="0" hangingPunct="1">
        <a:spcBef>
          <a:spcPct val="20000"/>
        </a:spcBef>
        <a:buFont typeface="Arial"/>
        <a:buChar char="•"/>
        <a:defRPr sz="10972" kern="1200">
          <a:solidFill>
            <a:schemeClr val="tx1"/>
          </a:solidFill>
          <a:latin typeface="+mn-lt"/>
          <a:ea typeface="+mn-ea"/>
          <a:cs typeface="+mn-cs"/>
        </a:defRPr>
      </a:lvl7pPr>
      <a:lvl8pPr marL="18810529" indent="-1254036" algn="l" defTabSz="2508070" rtl="0" eaLnBrk="1" latinLnBrk="0" hangingPunct="1">
        <a:spcBef>
          <a:spcPct val="20000"/>
        </a:spcBef>
        <a:buFont typeface="Arial"/>
        <a:buChar char="•"/>
        <a:defRPr sz="10972" kern="1200">
          <a:solidFill>
            <a:schemeClr val="tx1"/>
          </a:solidFill>
          <a:latin typeface="+mn-lt"/>
          <a:ea typeface="+mn-ea"/>
          <a:cs typeface="+mn-cs"/>
        </a:defRPr>
      </a:lvl8pPr>
      <a:lvl9pPr marL="21318599" indent="-1254036" algn="l" defTabSz="2508070" rtl="0" eaLnBrk="1" latinLnBrk="0" hangingPunct="1">
        <a:spcBef>
          <a:spcPct val="20000"/>
        </a:spcBef>
        <a:buFont typeface="Arial"/>
        <a:buChar char="•"/>
        <a:defRPr sz="10972" kern="1200">
          <a:solidFill>
            <a:schemeClr val="tx1"/>
          </a:solidFill>
          <a:latin typeface="+mn-lt"/>
          <a:ea typeface="+mn-ea"/>
          <a:cs typeface="+mn-cs"/>
        </a:defRPr>
      </a:lvl9pPr>
    </p:bodyStyle>
    <p:otherStyle>
      <a:defPPr>
        <a:defRPr lang="en-US"/>
      </a:defPPr>
      <a:lvl1pPr marL="0" algn="l" defTabSz="2508070" rtl="0" eaLnBrk="1" latinLnBrk="0" hangingPunct="1">
        <a:defRPr sz="9943" kern="1200">
          <a:solidFill>
            <a:schemeClr val="tx1"/>
          </a:solidFill>
          <a:latin typeface="+mn-lt"/>
          <a:ea typeface="+mn-ea"/>
          <a:cs typeface="+mn-cs"/>
        </a:defRPr>
      </a:lvl1pPr>
      <a:lvl2pPr marL="2508070" algn="l" defTabSz="2508070" rtl="0" eaLnBrk="1" latinLnBrk="0" hangingPunct="1">
        <a:defRPr sz="9943" kern="1200">
          <a:solidFill>
            <a:schemeClr val="tx1"/>
          </a:solidFill>
          <a:latin typeface="+mn-lt"/>
          <a:ea typeface="+mn-ea"/>
          <a:cs typeface="+mn-cs"/>
        </a:defRPr>
      </a:lvl2pPr>
      <a:lvl3pPr marL="5016140" algn="l" defTabSz="2508070" rtl="0" eaLnBrk="1" latinLnBrk="0" hangingPunct="1">
        <a:defRPr sz="9943" kern="1200">
          <a:solidFill>
            <a:schemeClr val="tx1"/>
          </a:solidFill>
          <a:latin typeface="+mn-lt"/>
          <a:ea typeface="+mn-ea"/>
          <a:cs typeface="+mn-cs"/>
        </a:defRPr>
      </a:lvl3pPr>
      <a:lvl4pPr marL="7524211" algn="l" defTabSz="2508070" rtl="0" eaLnBrk="1" latinLnBrk="0" hangingPunct="1">
        <a:defRPr sz="9943" kern="1200">
          <a:solidFill>
            <a:schemeClr val="tx1"/>
          </a:solidFill>
          <a:latin typeface="+mn-lt"/>
          <a:ea typeface="+mn-ea"/>
          <a:cs typeface="+mn-cs"/>
        </a:defRPr>
      </a:lvl4pPr>
      <a:lvl5pPr marL="10032282" algn="l" defTabSz="2508070" rtl="0" eaLnBrk="1" latinLnBrk="0" hangingPunct="1">
        <a:defRPr sz="9943" kern="1200">
          <a:solidFill>
            <a:schemeClr val="tx1"/>
          </a:solidFill>
          <a:latin typeface="+mn-lt"/>
          <a:ea typeface="+mn-ea"/>
          <a:cs typeface="+mn-cs"/>
        </a:defRPr>
      </a:lvl5pPr>
      <a:lvl6pPr marL="12540354" algn="l" defTabSz="2508070" rtl="0" eaLnBrk="1" latinLnBrk="0" hangingPunct="1">
        <a:defRPr sz="9943" kern="1200">
          <a:solidFill>
            <a:schemeClr val="tx1"/>
          </a:solidFill>
          <a:latin typeface="+mn-lt"/>
          <a:ea typeface="+mn-ea"/>
          <a:cs typeface="+mn-cs"/>
        </a:defRPr>
      </a:lvl6pPr>
      <a:lvl7pPr marL="15048424" algn="l" defTabSz="2508070" rtl="0" eaLnBrk="1" latinLnBrk="0" hangingPunct="1">
        <a:defRPr sz="9943" kern="1200">
          <a:solidFill>
            <a:schemeClr val="tx1"/>
          </a:solidFill>
          <a:latin typeface="+mn-lt"/>
          <a:ea typeface="+mn-ea"/>
          <a:cs typeface="+mn-cs"/>
        </a:defRPr>
      </a:lvl7pPr>
      <a:lvl8pPr marL="17556494" algn="l" defTabSz="2508070" rtl="0" eaLnBrk="1" latinLnBrk="0" hangingPunct="1">
        <a:defRPr sz="9943" kern="1200">
          <a:solidFill>
            <a:schemeClr val="tx1"/>
          </a:solidFill>
          <a:latin typeface="+mn-lt"/>
          <a:ea typeface="+mn-ea"/>
          <a:cs typeface="+mn-cs"/>
        </a:defRPr>
      </a:lvl8pPr>
      <a:lvl9pPr marL="20064564" algn="l" defTabSz="2508070" rtl="0" eaLnBrk="1" latinLnBrk="0" hangingPunct="1">
        <a:defRPr sz="994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26" Type="http://schemas.openxmlformats.org/officeDocument/2006/relationships/image" Target="../media/image26.png"/><Relationship Id="rId3" Type="http://schemas.openxmlformats.org/officeDocument/2006/relationships/image" Target="../media/image3.png"/><Relationship Id="rId21" Type="http://schemas.openxmlformats.org/officeDocument/2006/relationships/image" Target="../media/image21.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5" Type="http://schemas.openxmlformats.org/officeDocument/2006/relationships/image" Target="../media/image25.png"/><Relationship Id="rId2" Type="http://schemas.openxmlformats.org/officeDocument/2006/relationships/image" Target="../media/image2.jpg"/><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24" Type="http://schemas.openxmlformats.org/officeDocument/2006/relationships/image" Target="../media/image24.png"/><Relationship Id="rId5" Type="http://schemas.openxmlformats.org/officeDocument/2006/relationships/image" Target="../media/image5.png"/><Relationship Id="rId15" Type="http://schemas.openxmlformats.org/officeDocument/2006/relationships/image" Target="../media/image15.png"/><Relationship Id="rId23" Type="http://schemas.openxmlformats.org/officeDocument/2006/relationships/image" Target="../media/image23.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png"/><Relationship Id="rId27"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60000"/>
                <a:lumOff val="40000"/>
              </a:schemeClr>
            </a:gs>
            <a:gs pos="74000">
              <a:schemeClr val="accent3">
                <a:lumMod val="40000"/>
                <a:lumOff val="60000"/>
              </a:schemeClr>
            </a:gs>
            <a:gs pos="83000">
              <a:schemeClr val="accent3">
                <a:lumMod val="20000"/>
                <a:lumOff val="80000"/>
              </a:schemeClr>
            </a:gs>
            <a:gs pos="100000">
              <a:schemeClr val="accent3">
                <a:lumMod val="20000"/>
                <a:lumOff val="80000"/>
              </a:schemeClr>
            </a:gs>
          </a:gsLst>
          <a:lin ang="5400000" scaled="1"/>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9925B75-7DF8-6E4E-A646-79359E380D86}"/>
              </a:ext>
            </a:extLst>
          </p:cNvPr>
          <p:cNvSpPr/>
          <p:nvPr/>
        </p:nvSpPr>
        <p:spPr>
          <a:xfrm>
            <a:off x="-529389" y="4427621"/>
            <a:ext cx="45142484" cy="1535002"/>
          </a:xfrm>
          <a:prstGeom prst="rect">
            <a:avLst/>
          </a:prstGeom>
          <a:solidFill>
            <a:schemeClr val="accent3">
              <a:lumMod val="60000"/>
              <a:lumOff val="40000"/>
            </a:schemeClr>
          </a:solidFill>
          <a:ln>
            <a:solidFill>
              <a:schemeClr val="accent3">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Text Box 7">
            <a:extLst>
              <a:ext uri="{FF2B5EF4-FFF2-40B4-BE49-F238E27FC236}">
                <a16:creationId xmlns:a16="http://schemas.microsoft.com/office/drawing/2014/main" id="{C3BB2495-2DEF-8944-BE09-B1274245435A}"/>
              </a:ext>
            </a:extLst>
          </p:cNvPr>
          <p:cNvSpPr txBox="1">
            <a:spLocks noChangeArrowheads="1"/>
          </p:cNvSpPr>
          <p:nvPr/>
        </p:nvSpPr>
        <p:spPr bwMode="auto">
          <a:xfrm>
            <a:off x="3862448" y="-61161"/>
            <a:ext cx="36585994" cy="4372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37160" tIns="68581" rIns="137160" bIns="68581">
            <a:spAutoFit/>
          </a:bodyPr>
          <a:lstStyle>
            <a:lvl1pPr defTabSz="3343275">
              <a:defRPr>
                <a:solidFill>
                  <a:schemeClr val="tx1"/>
                </a:solidFill>
                <a:latin typeface="Arial" charset="0"/>
              </a:defRPr>
            </a:lvl1pPr>
            <a:lvl2pPr defTabSz="3343275">
              <a:defRPr>
                <a:solidFill>
                  <a:schemeClr val="tx1"/>
                </a:solidFill>
                <a:latin typeface="Arial" charset="0"/>
              </a:defRPr>
            </a:lvl2pPr>
            <a:lvl3pPr defTabSz="3343275">
              <a:defRPr>
                <a:solidFill>
                  <a:schemeClr val="tx1"/>
                </a:solidFill>
                <a:latin typeface="Arial" charset="0"/>
              </a:defRPr>
            </a:lvl3pPr>
            <a:lvl4pPr defTabSz="3343275">
              <a:defRPr>
                <a:solidFill>
                  <a:schemeClr val="tx1"/>
                </a:solidFill>
                <a:latin typeface="Arial" charset="0"/>
              </a:defRPr>
            </a:lvl4pPr>
            <a:lvl5pPr defTabSz="3343275">
              <a:defRPr>
                <a:solidFill>
                  <a:schemeClr val="tx1"/>
                </a:solidFill>
                <a:latin typeface="Arial" charset="0"/>
              </a:defRPr>
            </a:lvl5pPr>
            <a:lvl6pPr defTabSz="3343275" fontAlgn="base">
              <a:spcBef>
                <a:spcPct val="0"/>
              </a:spcBef>
              <a:spcAft>
                <a:spcPct val="0"/>
              </a:spcAft>
              <a:defRPr>
                <a:solidFill>
                  <a:schemeClr val="tx1"/>
                </a:solidFill>
                <a:latin typeface="Arial" charset="0"/>
              </a:defRPr>
            </a:lvl6pPr>
            <a:lvl7pPr defTabSz="3343275" fontAlgn="base">
              <a:spcBef>
                <a:spcPct val="0"/>
              </a:spcBef>
              <a:spcAft>
                <a:spcPct val="0"/>
              </a:spcAft>
              <a:defRPr>
                <a:solidFill>
                  <a:schemeClr val="tx1"/>
                </a:solidFill>
                <a:latin typeface="Arial" charset="0"/>
              </a:defRPr>
            </a:lvl7pPr>
            <a:lvl8pPr defTabSz="3343275" fontAlgn="base">
              <a:spcBef>
                <a:spcPct val="0"/>
              </a:spcBef>
              <a:spcAft>
                <a:spcPct val="0"/>
              </a:spcAft>
              <a:defRPr>
                <a:solidFill>
                  <a:schemeClr val="tx1"/>
                </a:solidFill>
                <a:latin typeface="Arial" charset="0"/>
              </a:defRPr>
            </a:lvl8pPr>
            <a:lvl9pPr defTabSz="3343275" fontAlgn="base">
              <a:spcBef>
                <a:spcPct val="0"/>
              </a:spcBef>
              <a:spcAft>
                <a:spcPct val="0"/>
              </a:spcAft>
              <a:defRPr>
                <a:solidFill>
                  <a:schemeClr val="tx1"/>
                </a:solidFill>
                <a:latin typeface="Arial" charset="0"/>
              </a:defRPr>
            </a:lvl9pPr>
          </a:lstStyle>
          <a:p>
            <a:pPr algn="ctr"/>
            <a:r>
              <a:rPr lang="en-US" sz="8500" b="1" dirty="0"/>
              <a:t>The impact of ribosome binding site</a:t>
            </a:r>
          </a:p>
          <a:p>
            <a:pPr algn="ctr"/>
            <a:r>
              <a:rPr lang="en-US" sz="8500" b="1" dirty="0"/>
              <a:t>sequences on translation in mycobacteria</a:t>
            </a:r>
          </a:p>
          <a:p>
            <a:pPr algn="ctr"/>
            <a:r>
              <a:rPr lang="en-US" sz="5257" b="1" dirty="0"/>
              <a:t>Catherine </a:t>
            </a:r>
            <a:r>
              <a:rPr lang="en-US" sz="5257" b="1" dirty="0" err="1"/>
              <a:t>Masiello</a:t>
            </a:r>
            <a:r>
              <a:rPr lang="en-US" sz="5257" b="1" dirty="0"/>
              <a:t> (BBT)</a:t>
            </a:r>
          </a:p>
          <a:p>
            <a:pPr algn="ctr"/>
            <a:r>
              <a:rPr lang="en-US" sz="5257" b="1" dirty="0"/>
              <a:t>Advisor: Professor Scarlet Shell (BBT)</a:t>
            </a:r>
          </a:p>
        </p:txBody>
      </p:sp>
      <p:pic>
        <p:nvPicPr>
          <p:cNvPr id="13" name="Picture 12" descr="Logo, icon&#10;&#10;Description automatically generated with medium confidence">
            <a:extLst>
              <a:ext uri="{FF2B5EF4-FFF2-40B4-BE49-F238E27FC236}">
                <a16:creationId xmlns:a16="http://schemas.microsoft.com/office/drawing/2014/main" id="{D7A87ECC-F673-3640-B205-6EBFAE22C948}"/>
              </a:ext>
            </a:extLst>
          </p:cNvPr>
          <p:cNvPicPr>
            <a:picLocks noChangeAspect="1"/>
          </p:cNvPicPr>
          <p:nvPr/>
        </p:nvPicPr>
        <p:blipFill>
          <a:blip r:embed="rId2"/>
          <a:stretch>
            <a:fillRect/>
          </a:stretch>
        </p:blipFill>
        <p:spPr>
          <a:xfrm>
            <a:off x="34795327" y="336163"/>
            <a:ext cx="7261611" cy="3706447"/>
          </a:xfrm>
          <a:prstGeom prst="rect">
            <a:avLst/>
          </a:prstGeom>
        </p:spPr>
      </p:pic>
      <p:sp>
        <p:nvSpPr>
          <p:cNvPr id="14" name="Rectangle 13">
            <a:extLst>
              <a:ext uri="{FF2B5EF4-FFF2-40B4-BE49-F238E27FC236}">
                <a16:creationId xmlns:a16="http://schemas.microsoft.com/office/drawing/2014/main" id="{5F15E37C-A2F9-C949-B02B-5E42CEDDB091}"/>
              </a:ext>
            </a:extLst>
          </p:cNvPr>
          <p:cNvSpPr/>
          <p:nvPr/>
        </p:nvSpPr>
        <p:spPr>
          <a:xfrm>
            <a:off x="-529389" y="4312695"/>
            <a:ext cx="45142484" cy="497859"/>
          </a:xfrm>
          <a:prstGeom prst="rect">
            <a:avLst/>
          </a:prstGeom>
          <a:solidFill>
            <a:schemeClr val="accent5">
              <a:lumMod val="40000"/>
              <a:lumOff val="60000"/>
            </a:schemeClr>
          </a:solidFill>
          <a:ln>
            <a:solidFill>
              <a:schemeClr val="accent5">
                <a:lumMod val="40000"/>
                <a:lumOff val="6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4" name="Picture 3" descr="Diagram&#10;&#10;Description automatically generated">
            <a:extLst>
              <a:ext uri="{FF2B5EF4-FFF2-40B4-BE49-F238E27FC236}">
                <a16:creationId xmlns:a16="http://schemas.microsoft.com/office/drawing/2014/main" id="{7581B000-6A27-754E-B7AF-FCD6B80AE1F1}"/>
              </a:ext>
            </a:extLst>
          </p:cNvPr>
          <p:cNvPicPr>
            <a:picLocks noChangeAspect="1"/>
          </p:cNvPicPr>
          <p:nvPr/>
        </p:nvPicPr>
        <p:blipFill rotWithShape="1">
          <a:blip r:embed="rId3"/>
          <a:srcRect b="75886"/>
          <a:stretch/>
        </p:blipFill>
        <p:spPr>
          <a:xfrm>
            <a:off x="4420194" y="16559688"/>
            <a:ext cx="5932674" cy="1920240"/>
          </a:xfrm>
          <a:prstGeom prst="rect">
            <a:avLst/>
          </a:prstGeom>
        </p:spPr>
      </p:pic>
      <p:pic>
        <p:nvPicPr>
          <p:cNvPr id="32" name="Picture 31">
            <a:extLst>
              <a:ext uri="{FF2B5EF4-FFF2-40B4-BE49-F238E27FC236}">
                <a16:creationId xmlns:a16="http://schemas.microsoft.com/office/drawing/2014/main" id="{52E327A0-BA46-F34B-BF4A-DF825806F326}"/>
              </a:ext>
            </a:extLst>
          </p:cNvPr>
          <p:cNvPicPr>
            <a:picLocks noChangeAspect="1"/>
          </p:cNvPicPr>
          <p:nvPr/>
        </p:nvPicPr>
        <p:blipFill>
          <a:blip r:embed="rId4"/>
          <a:stretch>
            <a:fillRect/>
          </a:stretch>
        </p:blipFill>
        <p:spPr>
          <a:xfrm>
            <a:off x="19994407" y="10252895"/>
            <a:ext cx="8742052" cy="982413"/>
          </a:xfrm>
          <a:prstGeom prst="rect">
            <a:avLst/>
          </a:prstGeom>
        </p:spPr>
      </p:pic>
      <p:pic>
        <p:nvPicPr>
          <p:cNvPr id="34" name="Picture 33" descr="Table&#10;&#10;Description automatically generated">
            <a:extLst>
              <a:ext uri="{FF2B5EF4-FFF2-40B4-BE49-F238E27FC236}">
                <a16:creationId xmlns:a16="http://schemas.microsoft.com/office/drawing/2014/main" id="{C11C2CD3-2CB8-EC48-8F4E-FA02723DF716}"/>
              </a:ext>
            </a:extLst>
          </p:cNvPr>
          <p:cNvPicPr>
            <a:picLocks noChangeAspect="1"/>
          </p:cNvPicPr>
          <p:nvPr/>
        </p:nvPicPr>
        <p:blipFill>
          <a:blip r:embed="rId5"/>
          <a:stretch>
            <a:fillRect/>
          </a:stretch>
        </p:blipFill>
        <p:spPr>
          <a:xfrm>
            <a:off x="20511616" y="11519642"/>
            <a:ext cx="7707635" cy="2446400"/>
          </a:xfrm>
          <a:prstGeom prst="rect">
            <a:avLst/>
          </a:prstGeom>
        </p:spPr>
      </p:pic>
      <p:pic>
        <p:nvPicPr>
          <p:cNvPr id="35" name="Picture 34" descr="A picture containing accessory, necklet&#10;&#10;Description automatically generated">
            <a:extLst>
              <a:ext uri="{FF2B5EF4-FFF2-40B4-BE49-F238E27FC236}">
                <a16:creationId xmlns:a16="http://schemas.microsoft.com/office/drawing/2014/main" id="{58297D9E-A58A-9343-80DD-9787EE5D3276}"/>
              </a:ext>
            </a:extLst>
          </p:cNvPr>
          <p:cNvPicPr>
            <a:picLocks noChangeAspect="1"/>
          </p:cNvPicPr>
          <p:nvPr/>
        </p:nvPicPr>
        <p:blipFill>
          <a:blip r:embed="rId6"/>
          <a:stretch>
            <a:fillRect/>
          </a:stretch>
        </p:blipFill>
        <p:spPr>
          <a:xfrm>
            <a:off x="15698259" y="11077999"/>
            <a:ext cx="3681325" cy="2136714"/>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E824B921-D542-794D-9CA7-63CEFAB169BF}"/>
              </a:ext>
            </a:extLst>
          </p:cNvPr>
          <p:cNvPicPr>
            <a:picLocks noChangeAspect="1"/>
          </p:cNvPicPr>
          <p:nvPr/>
        </p:nvPicPr>
        <p:blipFill>
          <a:blip r:embed="rId7"/>
          <a:stretch>
            <a:fillRect/>
          </a:stretch>
        </p:blipFill>
        <p:spPr>
          <a:xfrm>
            <a:off x="20371294" y="16205364"/>
            <a:ext cx="8224844" cy="5326221"/>
          </a:xfrm>
          <a:prstGeom prst="rect">
            <a:avLst/>
          </a:prstGeom>
        </p:spPr>
      </p:pic>
      <p:pic>
        <p:nvPicPr>
          <p:cNvPr id="12" name="Picture 11" descr="Diagram&#10;&#10;Description automatically generated">
            <a:extLst>
              <a:ext uri="{FF2B5EF4-FFF2-40B4-BE49-F238E27FC236}">
                <a16:creationId xmlns:a16="http://schemas.microsoft.com/office/drawing/2014/main" id="{66182EDE-CDDF-5A42-86FD-06DF812EB4A7}"/>
              </a:ext>
            </a:extLst>
          </p:cNvPr>
          <p:cNvPicPr>
            <a:picLocks noChangeAspect="1"/>
          </p:cNvPicPr>
          <p:nvPr/>
        </p:nvPicPr>
        <p:blipFill>
          <a:blip r:embed="rId8"/>
          <a:stretch>
            <a:fillRect/>
          </a:stretch>
        </p:blipFill>
        <p:spPr>
          <a:xfrm>
            <a:off x="15519894" y="16607874"/>
            <a:ext cx="4851400" cy="4521200"/>
          </a:xfrm>
          <a:prstGeom prst="rect">
            <a:avLst/>
          </a:prstGeom>
        </p:spPr>
      </p:pic>
      <p:pic>
        <p:nvPicPr>
          <p:cNvPr id="38" name="Picture 37" descr="Diagram&#10;&#10;Description automatically generated">
            <a:extLst>
              <a:ext uri="{FF2B5EF4-FFF2-40B4-BE49-F238E27FC236}">
                <a16:creationId xmlns:a16="http://schemas.microsoft.com/office/drawing/2014/main" id="{DE0175AD-903E-154B-8905-0FAAAB0D4DC7}"/>
              </a:ext>
            </a:extLst>
          </p:cNvPr>
          <p:cNvPicPr>
            <a:picLocks noChangeAspect="1"/>
          </p:cNvPicPr>
          <p:nvPr/>
        </p:nvPicPr>
        <p:blipFill>
          <a:blip r:embed="rId9"/>
          <a:stretch>
            <a:fillRect/>
          </a:stretch>
        </p:blipFill>
        <p:spPr>
          <a:xfrm>
            <a:off x="29715327" y="13272228"/>
            <a:ext cx="9374322" cy="3374756"/>
          </a:xfrm>
          <a:prstGeom prst="rect">
            <a:avLst/>
          </a:prstGeom>
        </p:spPr>
      </p:pic>
      <p:sp>
        <p:nvSpPr>
          <p:cNvPr id="39" name="AutoShape 17">
            <a:extLst>
              <a:ext uri="{FF2B5EF4-FFF2-40B4-BE49-F238E27FC236}">
                <a16:creationId xmlns:a16="http://schemas.microsoft.com/office/drawing/2014/main" id="{C373BF44-6AB5-FF49-B281-AB92CB75C154}"/>
              </a:ext>
            </a:extLst>
          </p:cNvPr>
          <p:cNvSpPr>
            <a:spLocks noChangeArrowheads="1"/>
          </p:cNvSpPr>
          <p:nvPr/>
        </p:nvSpPr>
        <p:spPr bwMode="auto">
          <a:xfrm>
            <a:off x="15047770" y="21683093"/>
            <a:ext cx="13828794" cy="10271815"/>
          </a:xfrm>
          <a:prstGeom prst="roundRect">
            <a:avLst>
              <a:gd name="adj" fmla="val 16667"/>
            </a:avLst>
          </a:prstGeom>
          <a:solidFill>
            <a:schemeClr val="bg1"/>
          </a:solidFill>
          <a:ln w="9525">
            <a:solidFill>
              <a:schemeClr val="accent3">
                <a:lumMod val="20000"/>
                <a:lumOff val="80000"/>
              </a:schemeClr>
            </a:solidFill>
            <a:round/>
            <a:headEnd/>
            <a:tailEnd/>
          </a:ln>
          <a:effectLst/>
        </p:spPr>
        <p:txBody>
          <a:bodyPr lIns="137160" tIns="68581" rIns="137160" bIns="68581" anchor="ctr"/>
          <a:lstStyle/>
          <a:p>
            <a:pPr defTabSz="5014974"/>
            <a:r>
              <a:rPr lang="en-US" sz="4000" b="1" dirty="0">
                <a:solidFill>
                  <a:schemeClr val="accent3">
                    <a:lumMod val="50000"/>
                  </a:schemeClr>
                </a:solidFill>
              </a:rPr>
              <a:t>We complemented a </a:t>
            </a:r>
            <a:r>
              <a:rPr lang="el-GR" sz="4000" b="1" dirty="0">
                <a:solidFill>
                  <a:schemeClr val="accent3">
                    <a:lumMod val="50000"/>
                  </a:schemeClr>
                </a:solidFill>
              </a:rPr>
              <a:t>Δ</a:t>
            </a:r>
            <a:r>
              <a:rPr lang="en-US" sz="4000" b="1" dirty="0">
                <a:solidFill>
                  <a:schemeClr val="accent3">
                    <a:lumMod val="50000"/>
                  </a:schemeClr>
                </a:solidFill>
              </a:rPr>
              <a:t>B11 strain with the </a:t>
            </a:r>
            <a:r>
              <a:rPr lang="en-US" sz="4000" b="1" u="sng" dirty="0">
                <a:solidFill>
                  <a:schemeClr val="accent3">
                    <a:lumMod val="50000"/>
                  </a:schemeClr>
                </a:solidFill>
              </a:rPr>
              <a:t>suspected B11 sequence</a:t>
            </a:r>
            <a:r>
              <a:rPr lang="en-US" sz="4000" b="1" dirty="0">
                <a:solidFill>
                  <a:schemeClr val="accent3">
                    <a:lumMod val="50000"/>
                  </a:schemeClr>
                </a:solidFill>
              </a:rPr>
              <a:t>.</a:t>
            </a:r>
          </a:p>
          <a:p>
            <a:pPr defTabSz="5014974"/>
            <a:endParaRPr lang="en-US" sz="4000" b="1" dirty="0"/>
          </a:p>
          <a:p>
            <a:pPr defTabSz="5014974"/>
            <a:endParaRPr lang="en-US" sz="4000" b="1" dirty="0"/>
          </a:p>
          <a:p>
            <a:pPr defTabSz="5014974"/>
            <a:endParaRPr lang="en-US" sz="4000" b="1" dirty="0"/>
          </a:p>
          <a:p>
            <a:pPr defTabSz="5014974"/>
            <a:endParaRPr lang="en-US" sz="4000" b="1" dirty="0"/>
          </a:p>
          <a:p>
            <a:pPr defTabSz="5014974"/>
            <a:endParaRPr lang="en-US" sz="4000" b="1" dirty="0"/>
          </a:p>
          <a:p>
            <a:pPr defTabSz="5014974"/>
            <a:endParaRPr lang="en-US" sz="4000" b="1" dirty="0"/>
          </a:p>
          <a:p>
            <a:pPr defTabSz="5014974"/>
            <a:endParaRPr lang="en-US" sz="4000" b="1" dirty="0"/>
          </a:p>
          <a:p>
            <a:pPr defTabSz="5014974"/>
            <a:endParaRPr lang="en-US" sz="4000" b="1" dirty="0"/>
          </a:p>
          <a:p>
            <a:pPr defTabSz="5014974"/>
            <a:endParaRPr lang="en-US" sz="4000" b="1" dirty="0"/>
          </a:p>
          <a:p>
            <a:pPr defTabSz="5014974"/>
            <a:endParaRPr lang="en-US" sz="4000" b="1" dirty="0"/>
          </a:p>
          <a:p>
            <a:pPr defTabSz="5014974"/>
            <a:endParaRPr lang="en-US" sz="4000" b="1" dirty="0"/>
          </a:p>
          <a:p>
            <a:pPr defTabSz="5014974"/>
            <a:endParaRPr lang="en-US" sz="4000" b="1" dirty="0"/>
          </a:p>
        </p:txBody>
      </p:sp>
      <p:pic>
        <p:nvPicPr>
          <p:cNvPr id="40" name="Picture 39" descr="Diagram&#10;&#10;Description automatically generated">
            <a:extLst>
              <a:ext uri="{FF2B5EF4-FFF2-40B4-BE49-F238E27FC236}">
                <a16:creationId xmlns:a16="http://schemas.microsoft.com/office/drawing/2014/main" id="{E7A49B30-9996-5445-9837-ECB97725B937}"/>
              </a:ext>
            </a:extLst>
          </p:cNvPr>
          <p:cNvPicPr>
            <a:picLocks noChangeAspect="1"/>
          </p:cNvPicPr>
          <p:nvPr/>
        </p:nvPicPr>
        <p:blipFill>
          <a:blip r:embed="rId10"/>
          <a:stretch>
            <a:fillRect/>
          </a:stretch>
        </p:blipFill>
        <p:spPr>
          <a:xfrm>
            <a:off x="15706208" y="24913919"/>
            <a:ext cx="5225146" cy="6080413"/>
          </a:xfrm>
          <a:prstGeom prst="rect">
            <a:avLst/>
          </a:prstGeom>
        </p:spPr>
      </p:pic>
      <p:pic>
        <p:nvPicPr>
          <p:cNvPr id="41" name="Picture 40" descr="Letter&#10;&#10;Description automatically generated">
            <a:extLst>
              <a:ext uri="{FF2B5EF4-FFF2-40B4-BE49-F238E27FC236}">
                <a16:creationId xmlns:a16="http://schemas.microsoft.com/office/drawing/2014/main" id="{2BE13BED-5662-5849-9DCE-5157822A99A7}"/>
              </a:ext>
            </a:extLst>
          </p:cNvPr>
          <p:cNvPicPr>
            <a:picLocks noChangeAspect="1"/>
          </p:cNvPicPr>
          <p:nvPr/>
        </p:nvPicPr>
        <p:blipFill>
          <a:blip r:embed="rId11"/>
          <a:stretch>
            <a:fillRect/>
          </a:stretch>
        </p:blipFill>
        <p:spPr>
          <a:xfrm>
            <a:off x="20640582" y="25337839"/>
            <a:ext cx="8062671" cy="4545185"/>
          </a:xfrm>
          <a:prstGeom prst="rect">
            <a:avLst/>
          </a:prstGeom>
        </p:spPr>
      </p:pic>
      <p:pic>
        <p:nvPicPr>
          <p:cNvPr id="1028" name="Picture 4">
            <a:extLst>
              <a:ext uri="{FF2B5EF4-FFF2-40B4-BE49-F238E27FC236}">
                <a16:creationId xmlns:a16="http://schemas.microsoft.com/office/drawing/2014/main" id="{2729E302-3F11-A941-AF7C-6297FBFA896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369303" y="18918222"/>
            <a:ext cx="4501330" cy="4141223"/>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2" descr="A picture containing diagram&#10;&#10;Description automatically generated">
            <a:extLst>
              <a:ext uri="{FF2B5EF4-FFF2-40B4-BE49-F238E27FC236}">
                <a16:creationId xmlns:a16="http://schemas.microsoft.com/office/drawing/2014/main" id="{33DE87B7-D37A-DD4D-A5F5-9EA3AF5DCF7A}"/>
              </a:ext>
            </a:extLst>
          </p:cNvPr>
          <p:cNvPicPr>
            <a:picLocks noChangeAspect="1"/>
          </p:cNvPicPr>
          <p:nvPr/>
        </p:nvPicPr>
        <p:blipFill>
          <a:blip r:embed="rId13"/>
          <a:stretch>
            <a:fillRect/>
          </a:stretch>
        </p:blipFill>
        <p:spPr>
          <a:xfrm>
            <a:off x="29569097" y="28490779"/>
            <a:ext cx="7020641" cy="3415202"/>
          </a:xfrm>
          <a:prstGeom prst="rect">
            <a:avLst/>
          </a:prstGeom>
        </p:spPr>
      </p:pic>
      <p:pic>
        <p:nvPicPr>
          <p:cNvPr id="45" name="Picture 44" descr="A picture containing timeline&#10;&#10;Description automatically generated">
            <a:extLst>
              <a:ext uri="{FF2B5EF4-FFF2-40B4-BE49-F238E27FC236}">
                <a16:creationId xmlns:a16="http://schemas.microsoft.com/office/drawing/2014/main" id="{1F9CF6AB-95FC-F149-BD4F-EA081B6ADBD7}"/>
              </a:ext>
            </a:extLst>
          </p:cNvPr>
          <p:cNvPicPr>
            <a:picLocks noChangeAspect="1"/>
          </p:cNvPicPr>
          <p:nvPr/>
        </p:nvPicPr>
        <p:blipFill>
          <a:blip r:embed="rId14"/>
          <a:stretch>
            <a:fillRect/>
          </a:stretch>
        </p:blipFill>
        <p:spPr>
          <a:xfrm>
            <a:off x="36635423" y="28539090"/>
            <a:ext cx="6762468" cy="3464129"/>
          </a:xfrm>
          <a:prstGeom prst="rect">
            <a:avLst/>
          </a:prstGeom>
        </p:spPr>
      </p:pic>
      <p:sp>
        <p:nvSpPr>
          <p:cNvPr id="2" name="Rectangle 1">
            <a:extLst>
              <a:ext uri="{FF2B5EF4-FFF2-40B4-BE49-F238E27FC236}">
                <a16:creationId xmlns:a16="http://schemas.microsoft.com/office/drawing/2014/main" id="{324B47B3-B7DF-F746-B8F8-FA8E2B5B591E}"/>
              </a:ext>
            </a:extLst>
          </p:cNvPr>
          <p:cNvSpPr/>
          <p:nvPr/>
        </p:nvSpPr>
        <p:spPr>
          <a:xfrm>
            <a:off x="644046" y="6601806"/>
            <a:ext cx="12777383" cy="576567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1170D003-5576-EF48-A4F9-4ED960E0C97A}"/>
              </a:ext>
            </a:extLst>
          </p:cNvPr>
          <p:cNvSpPr/>
          <p:nvPr/>
        </p:nvSpPr>
        <p:spPr>
          <a:xfrm>
            <a:off x="644045" y="5604437"/>
            <a:ext cx="12777383" cy="1000651"/>
          </a:xfrm>
          <a:prstGeom prst="rect">
            <a:avLst/>
          </a:prstGeom>
          <a:solidFill>
            <a:schemeClr val="accent5">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b="1" dirty="0">
                <a:solidFill>
                  <a:schemeClr val="tx1"/>
                </a:solidFill>
                <a:latin typeface="Arial" panose="020B0604020202020204" pitchFamily="34" charset="0"/>
                <a:cs typeface="Arial" panose="020B0604020202020204" pitchFamily="34" charset="0"/>
              </a:rPr>
              <a:t>Project Overview</a:t>
            </a:r>
          </a:p>
        </p:txBody>
      </p:sp>
      <p:sp>
        <p:nvSpPr>
          <p:cNvPr id="3" name="TextBox 2">
            <a:extLst>
              <a:ext uri="{FF2B5EF4-FFF2-40B4-BE49-F238E27FC236}">
                <a16:creationId xmlns:a16="http://schemas.microsoft.com/office/drawing/2014/main" id="{9BB500DF-04A1-2C4A-B1D5-C5428BBD8D68}"/>
              </a:ext>
            </a:extLst>
          </p:cNvPr>
          <p:cNvSpPr txBox="1"/>
          <p:nvPr/>
        </p:nvSpPr>
        <p:spPr>
          <a:xfrm>
            <a:off x="1118833" y="6779307"/>
            <a:ext cx="11730614" cy="5447645"/>
          </a:xfrm>
          <a:prstGeom prst="rect">
            <a:avLst/>
          </a:prstGeom>
          <a:noFill/>
        </p:spPr>
        <p:txBody>
          <a:bodyPr wrap="square" rtlCol="0">
            <a:spAutoFit/>
          </a:bodyPr>
          <a:lstStyle/>
          <a:p>
            <a:pPr defTabSz="5014974"/>
            <a:r>
              <a:rPr lang="en-US" sz="3000" dirty="0"/>
              <a:t>The goal of this project was to determine the impact of ribosomal binding site characteristics on translation efficiency in mycobacteria.</a:t>
            </a:r>
          </a:p>
          <a:p>
            <a:pPr defTabSz="5014974"/>
            <a:endParaRPr lang="en-US" sz="3000" dirty="0"/>
          </a:p>
          <a:p>
            <a:pPr defTabSz="5014974"/>
            <a:r>
              <a:rPr lang="en-US" sz="3000" dirty="0"/>
              <a:t>The Shine-Dalgarno sequence and it’s position relative to the start codon effects translation efficiency.</a:t>
            </a:r>
          </a:p>
          <a:p>
            <a:pPr defTabSz="5014974"/>
            <a:endParaRPr lang="en-US" sz="3000" dirty="0"/>
          </a:p>
          <a:p>
            <a:pPr defTabSz="5014974"/>
            <a:r>
              <a:rPr lang="en-US" sz="3000" dirty="0"/>
              <a:t>Ribosome binding site sequences complementary to the B11 sRNA result in lower translation efficiency in the presence of B11.</a:t>
            </a:r>
          </a:p>
          <a:p>
            <a:pPr defTabSz="5014974"/>
            <a:endParaRPr lang="en-US" sz="3000" dirty="0"/>
          </a:p>
          <a:p>
            <a:pPr defTabSz="5014974"/>
            <a:r>
              <a:rPr lang="en-US" sz="3000" dirty="0"/>
              <a:t>Our results can be used in future plasmid designs to maximize translation.</a:t>
            </a:r>
          </a:p>
          <a:p>
            <a:endParaRPr lang="en-US" dirty="0"/>
          </a:p>
        </p:txBody>
      </p:sp>
      <p:sp>
        <p:nvSpPr>
          <p:cNvPr id="37" name="Rectangle 36">
            <a:extLst>
              <a:ext uri="{FF2B5EF4-FFF2-40B4-BE49-F238E27FC236}">
                <a16:creationId xmlns:a16="http://schemas.microsoft.com/office/drawing/2014/main" id="{3C42983D-7ADA-A247-ABF6-EBC1D2A4C0F2}"/>
              </a:ext>
            </a:extLst>
          </p:cNvPr>
          <p:cNvSpPr/>
          <p:nvPr/>
        </p:nvSpPr>
        <p:spPr>
          <a:xfrm>
            <a:off x="621851" y="13163298"/>
            <a:ext cx="12821772" cy="970939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35F3A42E-0FCC-F440-9C28-4635CB849EA1}"/>
              </a:ext>
            </a:extLst>
          </p:cNvPr>
          <p:cNvSpPr/>
          <p:nvPr/>
        </p:nvSpPr>
        <p:spPr>
          <a:xfrm>
            <a:off x="610333" y="27468546"/>
            <a:ext cx="12811096" cy="464825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C49D9422-D229-064A-9A2E-3604BFF04BDD}"/>
              </a:ext>
            </a:extLst>
          </p:cNvPr>
          <p:cNvSpPr txBox="1"/>
          <p:nvPr/>
        </p:nvSpPr>
        <p:spPr>
          <a:xfrm>
            <a:off x="1131848" y="27580738"/>
            <a:ext cx="11717599" cy="4801314"/>
          </a:xfrm>
          <a:prstGeom prst="rect">
            <a:avLst/>
          </a:prstGeom>
          <a:noFill/>
        </p:spPr>
        <p:txBody>
          <a:bodyPr wrap="square" rtlCol="0">
            <a:spAutoFit/>
          </a:bodyPr>
          <a:lstStyle/>
          <a:p>
            <a:pPr marL="514350" indent="-514350" defTabSz="5014974">
              <a:buFont typeface="+mj-lt"/>
              <a:buAutoNum type="arabicPeriod"/>
            </a:pPr>
            <a:r>
              <a:rPr lang="en-US" dirty="0"/>
              <a:t>Saito, K., Green, R., Buskirk, A. R. (2020). Translation initiation in </a:t>
            </a:r>
            <a:r>
              <a:rPr lang="en-US" i="1" dirty="0"/>
              <a:t>E. coli</a:t>
            </a:r>
            <a:r>
              <a:rPr lang="en-US" dirty="0"/>
              <a:t> occurs at the correct sites genome-wide in the absence of mRNA-rRNA base-pairing. </a:t>
            </a:r>
            <a:r>
              <a:rPr lang="en-US" dirty="0" err="1"/>
              <a:t>eLife</a:t>
            </a:r>
            <a:r>
              <a:rPr lang="en-US" dirty="0"/>
              <a:t>, 9, e55002. https://</a:t>
            </a:r>
            <a:r>
              <a:rPr lang="en-US" dirty="0" err="1"/>
              <a:t>doi.org</a:t>
            </a:r>
            <a:r>
              <a:rPr lang="en-US" dirty="0"/>
              <a:t>/10.7554/eLife.55002</a:t>
            </a:r>
          </a:p>
          <a:p>
            <a:pPr marL="514350" indent="-514350" defTabSz="5014974">
              <a:buFont typeface="+mj-lt"/>
              <a:buAutoNum type="arabicPeriod"/>
            </a:pPr>
            <a:r>
              <a:rPr lang="en-US" dirty="0"/>
              <a:t>Baker, C. S., </a:t>
            </a:r>
            <a:r>
              <a:rPr lang="en-US" dirty="0" err="1"/>
              <a:t>Eöry</a:t>
            </a:r>
            <a:r>
              <a:rPr lang="en-US" dirty="0"/>
              <a:t> </a:t>
            </a:r>
            <a:r>
              <a:rPr lang="en-US" dirty="0" err="1"/>
              <a:t>Lél</a:t>
            </a:r>
            <a:r>
              <a:rPr lang="en-US" dirty="0"/>
              <a:t> A., </a:t>
            </a:r>
            <a:r>
              <a:rPr lang="en-US" dirty="0" err="1"/>
              <a:t>Yakhnin</a:t>
            </a:r>
            <a:r>
              <a:rPr lang="en-US" dirty="0"/>
              <a:t>, H., </a:t>
            </a:r>
            <a:r>
              <a:rPr lang="en-US" dirty="0" err="1"/>
              <a:t>Mercante</a:t>
            </a:r>
            <a:r>
              <a:rPr lang="en-US" dirty="0"/>
              <a:t>, J., Romeo, T., &amp; </a:t>
            </a:r>
            <a:r>
              <a:rPr lang="en-US" dirty="0" err="1"/>
              <a:t>Babitzke</a:t>
            </a:r>
            <a:r>
              <a:rPr lang="en-US" dirty="0"/>
              <a:t>, P. (2020). </a:t>
            </a:r>
            <a:r>
              <a:rPr lang="en-US" dirty="0" err="1"/>
              <a:t>CsrA</a:t>
            </a:r>
            <a:r>
              <a:rPr lang="en-US" dirty="0"/>
              <a:t> inhibits translation initiation of Escherichia coli </a:t>
            </a:r>
            <a:r>
              <a:rPr lang="en-US" dirty="0" err="1"/>
              <a:t>hfq</a:t>
            </a:r>
            <a:r>
              <a:rPr lang="en-US" dirty="0"/>
              <a:t> by binding to a single site overlapping the shine-</a:t>
            </a:r>
            <a:r>
              <a:rPr lang="en-US" dirty="0" err="1"/>
              <a:t>dalgarno</a:t>
            </a:r>
            <a:r>
              <a:rPr lang="en-US" dirty="0"/>
              <a:t> sequence. </a:t>
            </a:r>
            <a:r>
              <a:rPr lang="en-US" i="1" dirty="0"/>
              <a:t>Journal of Bacteriology, 189</a:t>
            </a:r>
            <a:r>
              <a:rPr lang="en-US" dirty="0"/>
              <a:t>(15), 5472–5481. https://</a:t>
            </a:r>
            <a:r>
              <a:rPr lang="en-US" dirty="0" err="1"/>
              <a:t>doi.org</a:t>
            </a:r>
            <a:r>
              <a:rPr lang="en-US" dirty="0"/>
              <a:t>/10.1128/jb.00529-07 </a:t>
            </a:r>
          </a:p>
          <a:p>
            <a:pPr marL="514350" indent="-514350" defTabSz="5014974">
              <a:buFont typeface="+mj-lt"/>
              <a:buAutoNum type="arabicPeriod"/>
            </a:pPr>
            <a:r>
              <a:rPr lang="en-US" dirty="0"/>
              <a:t>Bar-Oz, M., Martini, M.C., Meir, M., Riva, C., Lore, N.I., </a:t>
            </a:r>
            <a:r>
              <a:rPr lang="en-US" dirty="0" err="1"/>
              <a:t>Masiello</a:t>
            </a:r>
            <a:r>
              <a:rPr lang="en-US" dirty="0"/>
              <a:t>, C.S., Sun, H., Moy, J.K., Cirillo, D.M., Shell, S.S., &amp; </a:t>
            </a:r>
            <a:r>
              <a:rPr lang="en-US" dirty="0" err="1"/>
              <a:t>Barkan</a:t>
            </a:r>
            <a:r>
              <a:rPr lang="en-US" dirty="0"/>
              <a:t>, D. </a:t>
            </a:r>
            <a:r>
              <a:rPr lang="en-US" i="1" dirty="0"/>
              <a:t>The small non-coding RNA B11 is a master regulator of Mycobacterium </a:t>
            </a:r>
            <a:r>
              <a:rPr lang="en-US" i="1" dirty="0" err="1"/>
              <a:t>abscessus</a:t>
            </a:r>
            <a:r>
              <a:rPr lang="en-US" i="1" dirty="0"/>
              <a:t> virulence</a:t>
            </a:r>
            <a:r>
              <a:rPr lang="en-US" dirty="0"/>
              <a:t>. SUBMITTED.</a:t>
            </a:r>
          </a:p>
          <a:p>
            <a:pPr marL="514350" indent="-514350" defTabSz="5014974">
              <a:buFont typeface="+mj-lt"/>
              <a:buAutoNum type="arabicPeriod"/>
            </a:pPr>
            <a:r>
              <a:rPr lang="en-US" dirty="0"/>
              <a:t>Mai, J., Rao, C., Watt, J., Sun, X., Lin, C., Zhang, L., &amp; Liu, J. (2019). Mycobacterium tuberculosis 6C sRNA binds multiple mRNA targets via C-rich loops independent of RNA chaperones. </a:t>
            </a:r>
            <a:r>
              <a:rPr lang="en-US" i="1" dirty="0"/>
              <a:t>Nucleic acids research, 47</a:t>
            </a:r>
            <a:r>
              <a:rPr lang="en-US" dirty="0"/>
              <a:t>(8), 4292–4307. https://</a:t>
            </a:r>
            <a:r>
              <a:rPr lang="en-US" dirty="0" err="1"/>
              <a:t>doi.org</a:t>
            </a:r>
            <a:r>
              <a:rPr lang="en-US" dirty="0"/>
              <a:t>/10.1093/</a:t>
            </a:r>
            <a:r>
              <a:rPr lang="en-US" dirty="0" err="1"/>
              <a:t>nar</a:t>
            </a:r>
            <a:r>
              <a:rPr lang="en-US" dirty="0"/>
              <a:t>/gkz149</a:t>
            </a:r>
          </a:p>
          <a:p>
            <a:pPr marL="514350" indent="-514350" defTabSz="5014974">
              <a:buFont typeface="+mj-lt"/>
              <a:buAutoNum type="arabicPeriod"/>
            </a:pPr>
            <a:r>
              <a:rPr lang="en-US" dirty="0"/>
              <a:t>Studer, S. M., &amp; Joseph, S. (2006). Unfolding of </a:t>
            </a:r>
            <a:r>
              <a:rPr lang="en-US" dirty="0" err="1"/>
              <a:t>mrna</a:t>
            </a:r>
            <a:r>
              <a:rPr lang="en-US" dirty="0"/>
              <a:t> secondary structure by the bacterial translation initiation complex. </a:t>
            </a:r>
            <a:r>
              <a:rPr lang="en-US" i="1" dirty="0"/>
              <a:t>Molecular Cell, 22</a:t>
            </a:r>
            <a:r>
              <a:rPr lang="en-US" dirty="0"/>
              <a:t>(1), 105–115. https://doi.org/10.1016/j.molcel.2006.02.014</a:t>
            </a:r>
          </a:p>
          <a:p>
            <a:pPr marL="514350" indent="-514350" defTabSz="5014974">
              <a:buFont typeface="+mj-lt"/>
              <a:buAutoNum type="arabicPeriod"/>
            </a:pPr>
            <a:r>
              <a:rPr lang="en-US" dirty="0"/>
              <a:t>Chen, Y. X., Xu, Z. Y., Ge, X., Sanyal, S., Lu, Z. J., &amp; Javid, B. (2020). Selective translation by alternative bacterial ribosomes. </a:t>
            </a:r>
            <a:r>
              <a:rPr lang="en-US" i="1" dirty="0"/>
              <a:t>Proceedings of the National Academy of Sciences of the United States of America</a:t>
            </a:r>
            <a:r>
              <a:rPr lang="en-US" dirty="0"/>
              <a:t>, </a:t>
            </a:r>
            <a:r>
              <a:rPr lang="en-US" i="1" dirty="0"/>
              <a:t>117</a:t>
            </a:r>
            <a:r>
              <a:rPr lang="en-US" dirty="0"/>
              <a:t>(32), 19487–19496. https://</a:t>
            </a:r>
            <a:r>
              <a:rPr lang="en-US" dirty="0" err="1"/>
              <a:t>doi.org</a:t>
            </a:r>
            <a:r>
              <a:rPr lang="en-US" dirty="0"/>
              <a:t>/10.1073/pnas.2009607117</a:t>
            </a:r>
          </a:p>
          <a:p>
            <a:endParaRPr lang="en-US" dirty="0"/>
          </a:p>
        </p:txBody>
      </p:sp>
      <p:sp>
        <p:nvSpPr>
          <p:cNvPr id="48" name="TextBox 47">
            <a:extLst>
              <a:ext uri="{FF2B5EF4-FFF2-40B4-BE49-F238E27FC236}">
                <a16:creationId xmlns:a16="http://schemas.microsoft.com/office/drawing/2014/main" id="{67069025-71CC-324A-BACA-55E3F648AAD3}"/>
              </a:ext>
            </a:extLst>
          </p:cNvPr>
          <p:cNvSpPr txBox="1"/>
          <p:nvPr/>
        </p:nvSpPr>
        <p:spPr>
          <a:xfrm>
            <a:off x="1152508" y="13384165"/>
            <a:ext cx="11669172" cy="1477328"/>
          </a:xfrm>
          <a:prstGeom prst="rect">
            <a:avLst/>
          </a:prstGeom>
          <a:noFill/>
        </p:spPr>
        <p:txBody>
          <a:bodyPr wrap="square" rtlCol="0">
            <a:spAutoFit/>
          </a:bodyPr>
          <a:lstStyle/>
          <a:p>
            <a:r>
              <a:rPr lang="en-US" sz="3000" dirty="0"/>
              <a:t>The presence of particular Shine-Dalgarno (SD) motifs in the ribosomal binding site (RBS) may result in more effective ribosome binding to mRNA for translation initiation. (1)</a:t>
            </a:r>
          </a:p>
        </p:txBody>
      </p:sp>
      <p:sp>
        <p:nvSpPr>
          <p:cNvPr id="50" name="TextBox 49">
            <a:extLst>
              <a:ext uri="{FF2B5EF4-FFF2-40B4-BE49-F238E27FC236}">
                <a16:creationId xmlns:a16="http://schemas.microsoft.com/office/drawing/2014/main" id="{8470CC8F-4B12-5A49-8884-5E6D38CA534A}"/>
              </a:ext>
            </a:extLst>
          </p:cNvPr>
          <p:cNvSpPr txBox="1"/>
          <p:nvPr/>
        </p:nvSpPr>
        <p:spPr>
          <a:xfrm>
            <a:off x="1559390" y="17064359"/>
            <a:ext cx="11654281" cy="1938992"/>
          </a:xfrm>
          <a:prstGeom prst="rect">
            <a:avLst/>
          </a:prstGeom>
          <a:noFill/>
        </p:spPr>
        <p:txBody>
          <a:bodyPr wrap="square" rtlCol="0">
            <a:spAutoFit/>
          </a:bodyPr>
          <a:lstStyle/>
          <a:p>
            <a:pPr defTabSz="5014974"/>
            <a:r>
              <a:rPr lang="en-US" sz="3000" dirty="0"/>
              <a:t>sRNAs, such as B11, have the ability to bind to complementary sequences in the RBS and block ribosome binding. (2, 3, 4) Secondary structure around the SD can also prevent ribosome binding. (5)</a:t>
            </a:r>
          </a:p>
        </p:txBody>
      </p:sp>
      <p:sp>
        <p:nvSpPr>
          <p:cNvPr id="57" name="Rectangle 56">
            <a:extLst>
              <a:ext uri="{FF2B5EF4-FFF2-40B4-BE49-F238E27FC236}">
                <a16:creationId xmlns:a16="http://schemas.microsoft.com/office/drawing/2014/main" id="{EFB2FD5C-200D-CD4A-9104-1A432A701409}"/>
              </a:ext>
            </a:extLst>
          </p:cNvPr>
          <p:cNvSpPr/>
          <p:nvPr/>
        </p:nvSpPr>
        <p:spPr>
          <a:xfrm>
            <a:off x="13965210" y="7481001"/>
            <a:ext cx="14992785" cy="2463579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7" name="Rectangle 66">
            <a:extLst>
              <a:ext uri="{FF2B5EF4-FFF2-40B4-BE49-F238E27FC236}">
                <a16:creationId xmlns:a16="http://schemas.microsoft.com/office/drawing/2014/main" id="{35AE12B2-B9D0-4B44-9204-FA08E2EB3C38}"/>
              </a:ext>
            </a:extLst>
          </p:cNvPr>
          <p:cNvSpPr/>
          <p:nvPr/>
        </p:nvSpPr>
        <p:spPr>
          <a:xfrm>
            <a:off x="29496729" y="7345696"/>
            <a:ext cx="13860674" cy="2478511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2B84365D-05FB-0744-B377-8698A19DB80C}"/>
              </a:ext>
            </a:extLst>
          </p:cNvPr>
          <p:cNvSpPr txBox="1"/>
          <p:nvPr/>
        </p:nvSpPr>
        <p:spPr>
          <a:xfrm>
            <a:off x="14553868" y="8020875"/>
            <a:ext cx="10863065" cy="1938992"/>
          </a:xfrm>
          <a:prstGeom prst="rect">
            <a:avLst/>
          </a:prstGeom>
          <a:noFill/>
        </p:spPr>
        <p:txBody>
          <a:bodyPr wrap="square" rtlCol="0">
            <a:spAutoFit/>
          </a:bodyPr>
          <a:lstStyle/>
          <a:p>
            <a:pPr defTabSz="5014974"/>
            <a:r>
              <a:rPr lang="en-US" sz="3000" b="1" dirty="0">
                <a:solidFill>
                  <a:schemeClr val="accent3">
                    <a:lumMod val="50000"/>
                  </a:schemeClr>
                </a:solidFill>
              </a:rPr>
              <a:t>While controlling for a </a:t>
            </a:r>
            <a:r>
              <a:rPr lang="en-US" sz="3000" b="1" u="sng" dirty="0">
                <a:solidFill>
                  <a:schemeClr val="accent3">
                    <a:lumMod val="50000"/>
                  </a:schemeClr>
                </a:solidFill>
              </a:rPr>
              <a:t>lower level of secondary structure</a:t>
            </a:r>
            <a:r>
              <a:rPr lang="en-US" sz="3000" b="1" dirty="0">
                <a:solidFill>
                  <a:schemeClr val="accent3">
                    <a:lumMod val="50000"/>
                  </a:schemeClr>
                </a:solidFill>
              </a:rPr>
              <a:t> around the SD and </a:t>
            </a:r>
            <a:r>
              <a:rPr lang="en-US" sz="3000" b="1" u="sng" dirty="0">
                <a:solidFill>
                  <a:schemeClr val="accent3">
                    <a:lumMod val="50000"/>
                  </a:schemeClr>
                </a:solidFill>
              </a:rPr>
              <a:t>aligning motifs</a:t>
            </a:r>
            <a:r>
              <a:rPr lang="en-US" sz="3000" b="1" dirty="0">
                <a:solidFill>
                  <a:schemeClr val="accent3">
                    <a:lumMod val="50000"/>
                  </a:schemeClr>
                </a:solidFill>
              </a:rPr>
              <a:t> of interest relative to a theoretically perfect SD sequence, examine the statistical significance between </a:t>
            </a:r>
            <a:r>
              <a:rPr lang="en-US" sz="3000" b="1" i="1" dirty="0">
                <a:solidFill>
                  <a:schemeClr val="accent3">
                    <a:lumMod val="50000"/>
                  </a:schemeClr>
                </a:solidFill>
              </a:rPr>
              <a:t>M. smegmatis</a:t>
            </a:r>
            <a:r>
              <a:rPr lang="en-US" sz="3000" b="1" dirty="0">
                <a:solidFill>
                  <a:schemeClr val="accent3">
                    <a:lumMod val="50000"/>
                  </a:schemeClr>
                </a:solidFill>
              </a:rPr>
              <a:t> gene characteristics</a:t>
            </a:r>
          </a:p>
        </p:txBody>
      </p:sp>
      <p:pic>
        <p:nvPicPr>
          <p:cNvPr id="69" name="Picture 68" descr="Chart&#10;&#10;Description automatically generated">
            <a:extLst>
              <a:ext uri="{FF2B5EF4-FFF2-40B4-BE49-F238E27FC236}">
                <a16:creationId xmlns:a16="http://schemas.microsoft.com/office/drawing/2014/main" id="{32B730CC-0203-154E-AD3C-24888252C446}"/>
              </a:ext>
            </a:extLst>
          </p:cNvPr>
          <p:cNvPicPr>
            <a:picLocks noChangeAspect="1"/>
          </p:cNvPicPr>
          <p:nvPr/>
        </p:nvPicPr>
        <p:blipFill rotWithShape="1">
          <a:blip r:embed="rId15"/>
          <a:srcRect r="70686"/>
          <a:stretch/>
        </p:blipFill>
        <p:spPr>
          <a:xfrm>
            <a:off x="26478689" y="7948494"/>
            <a:ext cx="1849862" cy="6781094"/>
          </a:xfrm>
          <a:prstGeom prst="rect">
            <a:avLst/>
          </a:prstGeom>
        </p:spPr>
      </p:pic>
      <p:pic>
        <p:nvPicPr>
          <p:cNvPr id="70" name="Picture 69" descr="Diagram&#10;&#10;Description automatically generated">
            <a:extLst>
              <a:ext uri="{FF2B5EF4-FFF2-40B4-BE49-F238E27FC236}">
                <a16:creationId xmlns:a16="http://schemas.microsoft.com/office/drawing/2014/main" id="{697EB142-5D2B-A649-BCF5-CF6B7EB334B3}"/>
              </a:ext>
            </a:extLst>
          </p:cNvPr>
          <p:cNvPicPr>
            <a:picLocks noChangeAspect="1"/>
          </p:cNvPicPr>
          <p:nvPr/>
        </p:nvPicPr>
        <p:blipFill rotWithShape="1">
          <a:blip r:embed="rId9"/>
          <a:srcRect l="33079" b="50863"/>
          <a:stretch/>
        </p:blipFill>
        <p:spPr>
          <a:xfrm>
            <a:off x="19130529" y="10167659"/>
            <a:ext cx="7021813" cy="1856080"/>
          </a:xfrm>
          <a:prstGeom prst="rect">
            <a:avLst/>
          </a:prstGeom>
        </p:spPr>
      </p:pic>
      <p:sp>
        <p:nvSpPr>
          <p:cNvPr id="83" name="Rectangle 82">
            <a:extLst>
              <a:ext uri="{FF2B5EF4-FFF2-40B4-BE49-F238E27FC236}">
                <a16:creationId xmlns:a16="http://schemas.microsoft.com/office/drawing/2014/main" id="{5251DC50-06BD-6343-8672-DD4B1F62E40C}"/>
              </a:ext>
            </a:extLst>
          </p:cNvPr>
          <p:cNvSpPr/>
          <p:nvPr/>
        </p:nvSpPr>
        <p:spPr>
          <a:xfrm>
            <a:off x="13939908" y="6618291"/>
            <a:ext cx="15006980" cy="1257262"/>
          </a:xfrm>
          <a:prstGeom prst="rect">
            <a:avLst/>
          </a:prstGeom>
          <a:solidFill>
            <a:schemeClr val="accent5">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5014974"/>
            <a:r>
              <a:rPr lang="en-US" sz="3500" b="1" dirty="0">
                <a:solidFill>
                  <a:schemeClr val="tx1"/>
                </a:solidFill>
                <a:latin typeface="Arial" panose="020B0604020202020204" pitchFamily="34" charset="0"/>
                <a:cs typeface="Arial" panose="020B0604020202020204" pitchFamily="34" charset="0"/>
              </a:rPr>
              <a:t>Investigating the Impact of SD Sequence and</a:t>
            </a:r>
          </a:p>
          <a:p>
            <a:pPr algn="ctr" defTabSz="5014974"/>
            <a:r>
              <a:rPr lang="en-US" sz="3500" b="1" dirty="0">
                <a:solidFill>
                  <a:schemeClr val="tx1"/>
                </a:solidFill>
                <a:latin typeface="Arial" panose="020B0604020202020204" pitchFamily="34" charset="0"/>
                <a:cs typeface="Arial" panose="020B0604020202020204" pitchFamily="34" charset="0"/>
              </a:rPr>
              <a:t>Location on Translation Efficiency</a:t>
            </a:r>
          </a:p>
        </p:txBody>
      </p:sp>
      <p:sp>
        <p:nvSpPr>
          <p:cNvPr id="71" name="Rectangle 70">
            <a:extLst>
              <a:ext uri="{FF2B5EF4-FFF2-40B4-BE49-F238E27FC236}">
                <a16:creationId xmlns:a16="http://schemas.microsoft.com/office/drawing/2014/main" id="{A53B82CC-147D-4E4C-B918-5990390A2BF5}"/>
              </a:ext>
            </a:extLst>
          </p:cNvPr>
          <p:cNvSpPr/>
          <p:nvPr/>
        </p:nvSpPr>
        <p:spPr>
          <a:xfrm>
            <a:off x="29471427" y="6601806"/>
            <a:ext cx="13860674" cy="743889"/>
          </a:xfrm>
          <a:prstGeom prst="rect">
            <a:avLst/>
          </a:prstGeom>
          <a:solidFill>
            <a:schemeClr val="accent5">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5014974"/>
            <a:r>
              <a:rPr lang="en-US" sz="3500" b="1" dirty="0">
                <a:solidFill>
                  <a:schemeClr val="tx1"/>
                </a:solidFill>
                <a:latin typeface="Arial" panose="020B0604020202020204" pitchFamily="34" charset="0"/>
                <a:cs typeface="Arial" panose="020B0604020202020204" pitchFamily="34" charset="0"/>
              </a:rPr>
              <a:t>Altering RBS Sequences in the Lab</a:t>
            </a:r>
          </a:p>
        </p:txBody>
      </p:sp>
      <p:sp>
        <p:nvSpPr>
          <p:cNvPr id="72" name="TextBox 71">
            <a:extLst>
              <a:ext uri="{FF2B5EF4-FFF2-40B4-BE49-F238E27FC236}">
                <a16:creationId xmlns:a16="http://schemas.microsoft.com/office/drawing/2014/main" id="{4F09B61D-3F8A-2341-87B7-5B3A1287EDED}"/>
              </a:ext>
            </a:extLst>
          </p:cNvPr>
          <p:cNvSpPr txBox="1"/>
          <p:nvPr/>
        </p:nvSpPr>
        <p:spPr>
          <a:xfrm>
            <a:off x="29800885" y="7607943"/>
            <a:ext cx="12777383" cy="1015663"/>
          </a:xfrm>
          <a:prstGeom prst="rect">
            <a:avLst/>
          </a:prstGeom>
          <a:noFill/>
        </p:spPr>
        <p:txBody>
          <a:bodyPr wrap="square" rtlCol="0">
            <a:spAutoFit/>
          </a:bodyPr>
          <a:lstStyle/>
          <a:p>
            <a:r>
              <a:rPr lang="en-US" sz="3000" b="1" dirty="0">
                <a:solidFill>
                  <a:schemeClr val="accent3">
                    <a:lumMod val="50000"/>
                  </a:schemeClr>
                </a:solidFill>
              </a:rPr>
              <a:t>Replaced a portion of the RBS near the SD of a YFP fluorescent reporter with a sequence </a:t>
            </a:r>
            <a:r>
              <a:rPr lang="en-US" sz="3000" b="1" u="sng" dirty="0">
                <a:solidFill>
                  <a:schemeClr val="accent3">
                    <a:lumMod val="50000"/>
                  </a:schemeClr>
                </a:solidFill>
              </a:rPr>
              <a:t>complementary to one of B11’s loops</a:t>
            </a:r>
            <a:endParaRPr lang="en-US" sz="3000" b="1" dirty="0">
              <a:solidFill>
                <a:schemeClr val="accent3">
                  <a:lumMod val="50000"/>
                </a:schemeClr>
              </a:solidFill>
            </a:endParaRPr>
          </a:p>
        </p:txBody>
      </p:sp>
      <p:pic>
        <p:nvPicPr>
          <p:cNvPr id="79" name="Picture 78" descr="Table&#10;&#10;Description automatically generated">
            <a:extLst>
              <a:ext uri="{FF2B5EF4-FFF2-40B4-BE49-F238E27FC236}">
                <a16:creationId xmlns:a16="http://schemas.microsoft.com/office/drawing/2014/main" id="{D7B5CABF-0EE3-5649-93DD-E464274AD992}"/>
              </a:ext>
            </a:extLst>
          </p:cNvPr>
          <p:cNvPicPr>
            <a:picLocks noChangeAspect="1"/>
          </p:cNvPicPr>
          <p:nvPr/>
        </p:nvPicPr>
        <p:blipFill>
          <a:blip r:embed="rId5"/>
          <a:stretch>
            <a:fillRect/>
          </a:stretch>
        </p:blipFill>
        <p:spPr>
          <a:xfrm>
            <a:off x="36033061" y="10051101"/>
            <a:ext cx="7299040" cy="2316713"/>
          </a:xfrm>
          <a:prstGeom prst="rect">
            <a:avLst/>
          </a:prstGeom>
        </p:spPr>
      </p:pic>
      <p:pic>
        <p:nvPicPr>
          <p:cNvPr id="82" name="Picture 81" descr="A picture containing accessory, necklet&#10;&#10;Description automatically generated">
            <a:extLst>
              <a:ext uri="{FF2B5EF4-FFF2-40B4-BE49-F238E27FC236}">
                <a16:creationId xmlns:a16="http://schemas.microsoft.com/office/drawing/2014/main" id="{D4084E04-05EE-4248-94E7-73AA623C4453}"/>
              </a:ext>
            </a:extLst>
          </p:cNvPr>
          <p:cNvPicPr>
            <a:picLocks noChangeAspect="1"/>
          </p:cNvPicPr>
          <p:nvPr/>
        </p:nvPicPr>
        <p:blipFill>
          <a:blip r:embed="rId6"/>
          <a:stretch>
            <a:fillRect/>
          </a:stretch>
        </p:blipFill>
        <p:spPr>
          <a:xfrm>
            <a:off x="29487484" y="8856294"/>
            <a:ext cx="6520275" cy="3784496"/>
          </a:xfrm>
          <a:prstGeom prst="rect">
            <a:avLst/>
          </a:prstGeom>
        </p:spPr>
      </p:pic>
      <p:sp>
        <p:nvSpPr>
          <p:cNvPr id="89" name="TextBox 88">
            <a:extLst>
              <a:ext uri="{FF2B5EF4-FFF2-40B4-BE49-F238E27FC236}">
                <a16:creationId xmlns:a16="http://schemas.microsoft.com/office/drawing/2014/main" id="{06C4F2ED-18C4-8D4D-90E5-AA2C616517E0}"/>
              </a:ext>
            </a:extLst>
          </p:cNvPr>
          <p:cNvSpPr txBox="1"/>
          <p:nvPr/>
        </p:nvSpPr>
        <p:spPr>
          <a:xfrm>
            <a:off x="24393104" y="21841151"/>
            <a:ext cx="4011486" cy="2246769"/>
          </a:xfrm>
          <a:prstGeom prst="rect">
            <a:avLst/>
          </a:prstGeom>
          <a:noFill/>
        </p:spPr>
        <p:txBody>
          <a:bodyPr wrap="square" rtlCol="0">
            <a:spAutoFit/>
          </a:bodyPr>
          <a:lstStyle/>
          <a:p>
            <a:pPr marL="342900" indent="-342900">
              <a:buFont typeface="Arial" panose="020B0604020202020204" pitchFamily="34" charset="0"/>
              <a:buChar char="•"/>
            </a:pPr>
            <a:r>
              <a:rPr lang="en-US" sz="3500" dirty="0"/>
              <a:t>Ribosome occupancy is higher for motifs farther upstream</a:t>
            </a:r>
          </a:p>
        </p:txBody>
      </p:sp>
      <p:sp>
        <p:nvSpPr>
          <p:cNvPr id="91" name="TextBox 90">
            <a:extLst>
              <a:ext uri="{FF2B5EF4-FFF2-40B4-BE49-F238E27FC236}">
                <a16:creationId xmlns:a16="http://schemas.microsoft.com/office/drawing/2014/main" id="{6F066EC6-34B6-8544-AF7A-59E790E1F64C}"/>
              </a:ext>
            </a:extLst>
          </p:cNvPr>
          <p:cNvSpPr txBox="1"/>
          <p:nvPr/>
        </p:nvSpPr>
        <p:spPr>
          <a:xfrm>
            <a:off x="24499889" y="26864978"/>
            <a:ext cx="4049569" cy="3862596"/>
          </a:xfrm>
          <a:prstGeom prst="rect">
            <a:avLst/>
          </a:prstGeom>
          <a:noFill/>
        </p:spPr>
        <p:txBody>
          <a:bodyPr wrap="square" rtlCol="0">
            <a:spAutoFit/>
          </a:bodyPr>
          <a:lstStyle/>
          <a:p>
            <a:pPr marL="342900" indent="-342900" defTabSz="5014974">
              <a:buFont typeface="Arial" panose="020B0604020202020204" pitchFamily="34" charset="0"/>
              <a:buChar char="•"/>
            </a:pPr>
            <a:r>
              <a:rPr lang="en-US" sz="3500" dirty="0"/>
              <a:t>Motif alignment model may not impact the anti-SD’s ability to bind in the correct spot to initiate translation</a:t>
            </a:r>
          </a:p>
        </p:txBody>
      </p:sp>
      <p:sp>
        <p:nvSpPr>
          <p:cNvPr id="92" name="TextBox 91">
            <a:extLst>
              <a:ext uri="{FF2B5EF4-FFF2-40B4-BE49-F238E27FC236}">
                <a16:creationId xmlns:a16="http://schemas.microsoft.com/office/drawing/2014/main" id="{C41D596F-5269-3246-A306-EB4F0843700C}"/>
              </a:ext>
            </a:extLst>
          </p:cNvPr>
          <p:cNvSpPr txBox="1"/>
          <p:nvPr/>
        </p:nvSpPr>
        <p:spPr>
          <a:xfrm>
            <a:off x="32077348" y="22190064"/>
            <a:ext cx="2920669" cy="553998"/>
          </a:xfrm>
          <a:prstGeom prst="rect">
            <a:avLst/>
          </a:prstGeom>
          <a:noFill/>
        </p:spPr>
        <p:txBody>
          <a:bodyPr wrap="square" rtlCol="0">
            <a:spAutoFit/>
          </a:bodyPr>
          <a:lstStyle/>
          <a:p>
            <a:pPr algn="ctr" defTabSz="5014974"/>
            <a:r>
              <a:rPr lang="en-US" sz="3000" b="1" dirty="0">
                <a:solidFill>
                  <a:schemeClr val="accent3">
                    <a:lumMod val="50000"/>
                  </a:schemeClr>
                </a:solidFill>
              </a:rPr>
              <a:t>Original Model</a:t>
            </a:r>
            <a:endParaRPr lang="en-US" sz="3000" dirty="0">
              <a:solidFill>
                <a:schemeClr val="accent3">
                  <a:lumMod val="50000"/>
                </a:schemeClr>
              </a:solidFill>
            </a:endParaRPr>
          </a:p>
        </p:txBody>
      </p:sp>
      <p:sp>
        <p:nvSpPr>
          <p:cNvPr id="93" name="TextBox 92">
            <a:extLst>
              <a:ext uri="{FF2B5EF4-FFF2-40B4-BE49-F238E27FC236}">
                <a16:creationId xmlns:a16="http://schemas.microsoft.com/office/drawing/2014/main" id="{26B65812-80D5-9945-B7AC-ED25A28BB514}"/>
              </a:ext>
            </a:extLst>
          </p:cNvPr>
          <p:cNvSpPr txBox="1"/>
          <p:nvPr/>
        </p:nvSpPr>
        <p:spPr>
          <a:xfrm>
            <a:off x="32177292" y="26820351"/>
            <a:ext cx="2920669" cy="553998"/>
          </a:xfrm>
          <a:prstGeom prst="rect">
            <a:avLst/>
          </a:prstGeom>
          <a:noFill/>
        </p:spPr>
        <p:txBody>
          <a:bodyPr wrap="square" rtlCol="0">
            <a:spAutoFit/>
          </a:bodyPr>
          <a:lstStyle/>
          <a:p>
            <a:pPr algn="ctr" defTabSz="5014974"/>
            <a:r>
              <a:rPr lang="en-US" sz="3000" b="1" dirty="0">
                <a:solidFill>
                  <a:schemeClr val="accent3">
                    <a:lumMod val="50000"/>
                  </a:schemeClr>
                </a:solidFill>
              </a:rPr>
              <a:t>New Model</a:t>
            </a:r>
            <a:endParaRPr lang="en-US" sz="3000" dirty="0">
              <a:solidFill>
                <a:schemeClr val="accent3">
                  <a:lumMod val="50000"/>
                </a:schemeClr>
              </a:solidFill>
            </a:endParaRPr>
          </a:p>
        </p:txBody>
      </p:sp>
      <p:pic>
        <p:nvPicPr>
          <p:cNvPr id="96" name="Picture 95" descr="Timeline&#10;&#10;Description automatically generated with medium confidence">
            <a:extLst>
              <a:ext uri="{FF2B5EF4-FFF2-40B4-BE49-F238E27FC236}">
                <a16:creationId xmlns:a16="http://schemas.microsoft.com/office/drawing/2014/main" id="{D5AF6CEB-AF35-BF46-B159-127DBE08B968}"/>
              </a:ext>
            </a:extLst>
          </p:cNvPr>
          <p:cNvPicPr>
            <a:picLocks noChangeAspect="1"/>
          </p:cNvPicPr>
          <p:nvPr/>
        </p:nvPicPr>
        <p:blipFill>
          <a:blip r:embed="rId16"/>
          <a:stretch>
            <a:fillRect/>
          </a:stretch>
        </p:blipFill>
        <p:spPr>
          <a:xfrm>
            <a:off x="29535002" y="27468546"/>
            <a:ext cx="8217629" cy="4241015"/>
          </a:xfrm>
          <a:prstGeom prst="rect">
            <a:avLst/>
          </a:prstGeom>
        </p:spPr>
      </p:pic>
      <p:pic>
        <p:nvPicPr>
          <p:cNvPr id="95" name="Picture 94" descr="A picture containing timeline&#10;&#10;Description automatically generated">
            <a:extLst>
              <a:ext uri="{FF2B5EF4-FFF2-40B4-BE49-F238E27FC236}">
                <a16:creationId xmlns:a16="http://schemas.microsoft.com/office/drawing/2014/main" id="{44A47B6B-1088-CD48-AEF8-BB0F73477F7F}"/>
              </a:ext>
            </a:extLst>
          </p:cNvPr>
          <p:cNvPicPr>
            <a:picLocks noChangeAspect="1"/>
          </p:cNvPicPr>
          <p:nvPr/>
        </p:nvPicPr>
        <p:blipFill>
          <a:blip r:embed="rId17"/>
          <a:stretch>
            <a:fillRect/>
          </a:stretch>
        </p:blipFill>
        <p:spPr>
          <a:xfrm>
            <a:off x="29576636" y="22830164"/>
            <a:ext cx="7927904" cy="3897631"/>
          </a:xfrm>
          <a:prstGeom prst="rect">
            <a:avLst/>
          </a:prstGeom>
        </p:spPr>
      </p:pic>
      <p:sp>
        <p:nvSpPr>
          <p:cNvPr id="101" name="TextBox 100">
            <a:extLst>
              <a:ext uri="{FF2B5EF4-FFF2-40B4-BE49-F238E27FC236}">
                <a16:creationId xmlns:a16="http://schemas.microsoft.com/office/drawing/2014/main" id="{3EB613A4-A2AB-8746-B2C9-687655ABEB97}"/>
              </a:ext>
            </a:extLst>
          </p:cNvPr>
          <p:cNvSpPr txBox="1"/>
          <p:nvPr/>
        </p:nvSpPr>
        <p:spPr>
          <a:xfrm>
            <a:off x="37803054" y="23118663"/>
            <a:ext cx="5260280" cy="7632859"/>
          </a:xfrm>
          <a:prstGeom prst="rect">
            <a:avLst/>
          </a:prstGeom>
          <a:noFill/>
        </p:spPr>
        <p:txBody>
          <a:bodyPr wrap="square" rtlCol="0">
            <a:spAutoFit/>
          </a:bodyPr>
          <a:lstStyle/>
          <a:p>
            <a:pPr marL="571500" indent="-571500" defTabSz="5014974">
              <a:buFont typeface="Arial" panose="020B0604020202020204" pitchFamily="34" charset="0"/>
              <a:buChar char="•"/>
            </a:pPr>
            <a:r>
              <a:rPr lang="en-US" sz="3500" dirty="0"/>
              <a:t>Investigate direct relationship between B11 binding to complementary sequences and impact on fluorescence</a:t>
            </a:r>
          </a:p>
          <a:p>
            <a:pPr marL="571500" indent="-571500" defTabSz="5014974">
              <a:buFont typeface="Arial" panose="020B0604020202020204" pitchFamily="34" charset="0"/>
              <a:buChar char="•"/>
            </a:pPr>
            <a:r>
              <a:rPr lang="en-US" sz="3500" dirty="0"/>
              <a:t>Fluorescent constructs to evaluate impact of specific motif presence and location</a:t>
            </a:r>
          </a:p>
          <a:p>
            <a:pPr marL="571500" indent="-571500" defTabSz="5014974">
              <a:buFont typeface="Arial" panose="020B0604020202020204" pitchFamily="34" charset="0"/>
              <a:buChar char="•"/>
            </a:pPr>
            <a:r>
              <a:rPr lang="en-US" sz="3500" dirty="0"/>
              <a:t>Fluorescent constructs to evaluate impact of secondary structure levels</a:t>
            </a:r>
          </a:p>
        </p:txBody>
      </p:sp>
      <p:sp>
        <p:nvSpPr>
          <p:cNvPr id="73" name="Rectangle 72">
            <a:extLst>
              <a:ext uri="{FF2B5EF4-FFF2-40B4-BE49-F238E27FC236}">
                <a16:creationId xmlns:a16="http://schemas.microsoft.com/office/drawing/2014/main" id="{27124AF7-45E9-8F49-8707-7EA00EC9ABBF}"/>
              </a:ext>
            </a:extLst>
          </p:cNvPr>
          <p:cNvSpPr/>
          <p:nvPr/>
        </p:nvSpPr>
        <p:spPr>
          <a:xfrm>
            <a:off x="644046" y="12155709"/>
            <a:ext cx="12777383" cy="1006455"/>
          </a:xfrm>
          <a:prstGeom prst="rect">
            <a:avLst/>
          </a:prstGeom>
          <a:solidFill>
            <a:schemeClr val="accent5">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b="1" dirty="0">
                <a:solidFill>
                  <a:schemeClr val="tx1"/>
                </a:solidFill>
                <a:latin typeface="Arial" panose="020B0604020202020204" pitchFamily="34" charset="0"/>
                <a:cs typeface="Arial" panose="020B0604020202020204" pitchFamily="34" charset="0"/>
              </a:rPr>
              <a:t>Background</a:t>
            </a:r>
          </a:p>
        </p:txBody>
      </p:sp>
      <p:sp>
        <p:nvSpPr>
          <p:cNvPr id="75" name="Rectangle 74">
            <a:extLst>
              <a:ext uri="{FF2B5EF4-FFF2-40B4-BE49-F238E27FC236}">
                <a16:creationId xmlns:a16="http://schemas.microsoft.com/office/drawing/2014/main" id="{6D1F21E4-AB3D-3C45-95C4-91B9EAC34F8E}"/>
              </a:ext>
            </a:extLst>
          </p:cNvPr>
          <p:cNvSpPr/>
          <p:nvPr/>
        </p:nvSpPr>
        <p:spPr>
          <a:xfrm>
            <a:off x="610333" y="26474813"/>
            <a:ext cx="12811096" cy="993734"/>
          </a:xfrm>
          <a:prstGeom prst="rect">
            <a:avLst/>
          </a:prstGeom>
          <a:solidFill>
            <a:schemeClr val="accent5">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b="1" dirty="0">
                <a:solidFill>
                  <a:schemeClr val="tx1"/>
                </a:solidFill>
                <a:latin typeface="Arial" panose="020B0604020202020204" pitchFamily="34" charset="0"/>
                <a:cs typeface="Arial" panose="020B0604020202020204" pitchFamily="34" charset="0"/>
              </a:rPr>
              <a:t>References</a:t>
            </a:r>
          </a:p>
        </p:txBody>
      </p:sp>
      <p:sp>
        <p:nvSpPr>
          <p:cNvPr id="76" name="Rectangle 75">
            <a:extLst>
              <a:ext uri="{FF2B5EF4-FFF2-40B4-BE49-F238E27FC236}">
                <a16:creationId xmlns:a16="http://schemas.microsoft.com/office/drawing/2014/main" id="{CDD5AFA4-88E1-C247-90B0-F2F5ACFA0736}"/>
              </a:ext>
            </a:extLst>
          </p:cNvPr>
          <p:cNvSpPr/>
          <p:nvPr/>
        </p:nvSpPr>
        <p:spPr>
          <a:xfrm>
            <a:off x="13951015" y="5621675"/>
            <a:ext cx="14995873" cy="980131"/>
          </a:xfrm>
          <a:prstGeom prst="rect">
            <a:avLst/>
          </a:prstGeom>
          <a:solidFill>
            <a:schemeClr val="accent5">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b="1" dirty="0">
                <a:solidFill>
                  <a:schemeClr val="tx1"/>
                </a:solidFill>
                <a:latin typeface="Arial" panose="020B0604020202020204" pitchFamily="34" charset="0"/>
                <a:cs typeface="Arial" panose="020B0604020202020204" pitchFamily="34" charset="0"/>
              </a:rPr>
              <a:t>Methodology and Results</a:t>
            </a:r>
          </a:p>
        </p:txBody>
      </p:sp>
      <p:sp>
        <p:nvSpPr>
          <p:cNvPr id="77" name="Rectangle 76">
            <a:extLst>
              <a:ext uri="{FF2B5EF4-FFF2-40B4-BE49-F238E27FC236}">
                <a16:creationId xmlns:a16="http://schemas.microsoft.com/office/drawing/2014/main" id="{7A8F510F-D495-6447-AD70-1BACCF46A179}"/>
              </a:ext>
            </a:extLst>
          </p:cNvPr>
          <p:cNvSpPr/>
          <p:nvPr/>
        </p:nvSpPr>
        <p:spPr>
          <a:xfrm>
            <a:off x="29487485" y="5621675"/>
            <a:ext cx="13860674" cy="980131"/>
          </a:xfrm>
          <a:prstGeom prst="rect">
            <a:avLst/>
          </a:prstGeom>
          <a:solidFill>
            <a:schemeClr val="accent5">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b="1" dirty="0">
                <a:solidFill>
                  <a:schemeClr val="tx1"/>
                </a:solidFill>
                <a:latin typeface="Arial" panose="020B0604020202020204" pitchFamily="34" charset="0"/>
                <a:cs typeface="Arial" panose="020B0604020202020204" pitchFamily="34" charset="0"/>
              </a:rPr>
              <a:t>Methodology and Results</a:t>
            </a:r>
          </a:p>
        </p:txBody>
      </p:sp>
      <p:sp>
        <p:nvSpPr>
          <p:cNvPr id="80" name="Rectangle 79">
            <a:extLst>
              <a:ext uri="{FF2B5EF4-FFF2-40B4-BE49-F238E27FC236}">
                <a16:creationId xmlns:a16="http://schemas.microsoft.com/office/drawing/2014/main" id="{42BD2908-30D3-1A46-88A0-1DEB3AB64540}"/>
              </a:ext>
            </a:extLst>
          </p:cNvPr>
          <p:cNvSpPr/>
          <p:nvPr/>
        </p:nvSpPr>
        <p:spPr>
          <a:xfrm>
            <a:off x="29479726" y="20863999"/>
            <a:ext cx="13860674" cy="980131"/>
          </a:xfrm>
          <a:prstGeom prst="rect">
            <a:avLst/>
          </a:prstGeom>
          <a:solidFill>
            <a:schemeClr val="accent5">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b="1" dirty="0">
                <a:solidFill>
                  <a:schemeClr val="tx1"/>
                </a:solidFill>
                <a:latin typeface="Arial" panose="020B0604020202020204" pitchFamily="34" charset="0"/>
                <a:cs typeface="Arial" panose="020B0604020202020204" pitchFamily="34" charset="0"/>
              </a:rPr>
              <a:t>Conclusions and Future Work</a:t>
            </a:r>
          </a:p>
        </p:txBody>
      </p:sp>
      <p:pic>
        <p:nvPicPr>
          <p:cNvPr id="9" name="Picture 8" descr="Diagram&#10;&#10;Description automatically generated">
            <a:extLst>
              <a:ext uri="{FF2B5EF4-FFF2-40B4-BE49-F238E27FC236}">
                <a16:creationId xmlns:a16="http://schemas.microsoft.com/office/drawing/2014/main" id="{CA0BDF76-EB2F-8544-884A-64161087346B}"/>
              </a:ext>
            </a:extLst>
          </p:cNvPr>
          <p:cNvPicPr>
            <a:picLocks noChangeAspect="1"/>
          </p:cNvPicPr>
          <p:nvPr/>
        </p:nvPicPr>
        <p:blipFill rotWithShape="1">
          <a:blip r:embed="rId18"/>
          <a:srcRect b="52259"/>
          <a:stretch/>
        </p:blipFill>
        <p:spPr>
          <a:xfrm>
            <a:off x="775491" y="14992713"/>
            <a:ext cx="6303585" cy="2023454"/>
          </a:xfrm>
          <a:prstGeom prst="rect">
            <a:avLst/>
          </a:prstGeom>
        </p:spPr>
      </p:pic>
      <p:pic>
        <p:nvPicPr>
          <p:cNvPr id="81" name="Picture 80" descr="Diagram&#10;&#10;Description automatically generated">
            <a:extLst>
              <a:ext uri="{FF2B5EF4-FFF2-40B4-BE49-F238E27FC236}">
                <a16:creationId xmlns:a16="http://schemas.microsoft.com/office/drawing/2014/main" id="{13605AEE-797B-4E49-AD18-CB6BEE00F79C}"/>
              </a:ext>
            </a:extLst>
          </p:cNvPr>
          <p:cNvPicPr>
            <a:picLocks noChangeAspect="1"/>
          </p:cNvPicPr>
          <p:nvPr/>
        </p:nvPicPr>
        <p:blipFill rotWithShape="1">
          <a:blip r:embed="rId18"/>
          <a:srcRect t="52259"/>
          <a:stretch/>
        </p:blipFill>
        <p:spPr>
          <a:xfrm>
            <a:off x="7146514" y="14978839"/>
            <a:ext cx="6220298" cy="1996720"/>
          </a:xfrm>
          <a:prstGeom prst="rect">
            <a:avLst/>
          </a:prstGeom>
        </p:spPr>
      </p:pic>
      <p:pic>
        <p:nvPicPr>
          <p:cNvPr id="17" name="Picture 16" descr="Shape, arrow&#10;&#10;Description automatically generated">
            <a:extLst>
              <a:ext uri="{FF2B5EF4-FFF2-40B4-BE49-F238E27FC236}">
                <a16:creationId xmlns:a16="http://schemas.microsoft.com/office/drawing/2014/main" id="{50282E9A-CE43-694B-901C-ACB4686CC68D}"/>
              </a:ext>
            </a:extLst>
          </p:cNvPr>
          <p:cNvPicPr>
            <a:picLocks noChangeAspect="1"/>
          </p:cNvPicPr>
          <p:nvPr/>
        </p:nvPicPr>
        <p:blipFill>
          <a:blip r:embed="rId19"/>
          <a:stretch>
            <a:fillRect/>
          </a:stretch>
        </p:blipFill>
        <p:spPr>
          <a:xfrm>
            <a:off x="775491" y="19007187"/>
            <a:ext cx="6371023" cy="3735807"/>
          </a:xfrm>
          <a:prstGeom prst="rect">
            <a:avLst/>
          </a:prstGeom>
        </p:spPr>
      </p:pic>
      <p:pic>
        <p:nvPicPr>
          <p:cNvPr id="21" name="Picture 20" descr="Icon&#10;&#10;Description automatically generated with medium confidence">
            <a:extLst>
              <a:ext uri="{FF2B5EF4-FFF2-40B4-BE49-F238E27FC236}">
                <a16:creationId xmlns:a16="http://schemas.microsoft.com/office/drawing/2014/main" id="{88E83380-DBAE-DA4B-86B0-C1C3358E9C7A}"/>
              </a:ext>
            </a:extLst>
          </p:cNvPr>
          <p:cNvPicPr>
            <a:picLocks noChangeAspect="1"/>
          </p:cNvPicPr>
          <p:nvPr/>
        </p:nvPicPr>
        <p:blipFill>
          <a:blip r:embed="rId20"/>
          <a:stretch>
            <a:fillRect/>
          </a:stretch>
        </p:blipFill>
        <p:spPr>
          <a:xfrm>
            <a:off x="7300154" y="19412662"/>
            <a:ext cx="5987417" cy="2424534"/>
          </a:xfrm>
          <a:prstGeom prst="rect">
            <a:avLst/>
          </a:prstGeom>
        </p:spPr>
      </p:pic>
      <p:sp>
        <p:nvSpPr>
          <p:cNvPr id="94" name="Rectangle 93">
            <a:extLst>
              <a:ext uri="{FF2B5EF4-FFF2-40B4-BE49-F238E27FC236}">
                <a16:creationId xmlns:a16="http://schemas.microsoft.com/office/drawing/2014/main" id="{B8878841-8ECD-A146-A45A-159DA77DB75E}"/>
              </a:ext>
            </a:extLst>
          </p:cNvPr>
          <p:cNvSpPr/>
          <p:nvPr/>
        </p:nvSpPr>
        <p:spPr>
          <a:xfrm>
            <a:off x="621707" y="22887001"/>
            <a:ext cx="12821772" cy="1006455"/>
          </a:xfrm>
          <a:prstGeom prst="rect">
            <a:avLst/>
          </a:prstGeom>
          <a:solidFill>
            <a:schemeClr val="accent5">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b="1" dirty="0">
                <a:solidFill>
                  <a:schemeClr val="tx1"/>
                </a:solidFill>
                <a:latin typeface="Arial" panose="020B0604020202020204" pitchFamily="34" charset="0"/>
                <a:cs typeface="Arial" panose="020B0604020202020204" pitchFamily="34" charset="0"/>
              </a:rPr>
              <a:t>Acknowledgments</a:t>
            </a:r>
          </a:p>
        </p:txBody>
      </p:sp>
      <p:sp>
        <p:nvSpPr>
          <p:cNvPr id="97" name="Rectangle 96">
            <a:extLst>
              <a:ext uri="{FF2B5EF4-FFF2-40B4-BE49-F238E27FC236}">
                <a16:creationId xmlns:a16="http://schemas.microsoft.com/office/drawing/2014/main" id="{2D082BE2-FD3B-EC4B-8100-72D3DA857E0F}"/>
              </a:ext>
            </a:extLst>
          </p:cNvPr>
          <p:cNvSpPr/>
          <p:nvPr/>
        </p:nvSpPr>
        <p:spPr>
          <a:xfrm>
            <a:off x="586920" y="23893456"/>
            <a:ext cx="12811096" cy="258135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9" name="TextBox 98">
            <a:extLst>
              <a:ext uri="{FF2B5EF4-FFF2-40B4-BE49-F238E27FC236}">
                <a16:creationId xmlns:a16="http://schemas.microsoft.com/office/drawing/2014/main" id="{847FA769-ACD9-4349-82CD-913E7D8548F8}"/>
              </a:ext>
            </a:extLst>
          </p:cNvPr>
          <p:cNvSpPr txBox="1"/>
          <p:nvPr/>
        </p:nvSpPr>
        <p:spPr>
          <a:xfrm>
            <a:off x="988204" y="24615665"/>
            <a:ext cx="12302597" cy="1477328"/>
          </a:xfrm>
          <a:prstGeom prst="rect">
            <a:avLst/>
          </a:prstGeom>
          <a:noFill/>
        </p:spPr>
        <p:txBody>
          <a:bodyPr wrap="square" rtlCol="0">
            <a:spAutoFit/>
          </a:bodyPr>
          <a:lstStyle/>
          <a:p>
            <a:r>
              <a:rPr lang="en-US" sz="3000" b="1" dirty="0" err="1">
                <a:solidFill>
                  <a:schemeClr val="accent3">
                    <a:lumMod val="50000"/>
                  </a:schemeClr>
                </a:solidFill>
              </a:rPr>
              <a:t>Huaming</a:t>
            </a:r>
            <a:r>
              <a:rPr lang="en-US" sz="3000" b="1" dirty="0">
                <a:solidFill>
                  <a:schemeClr val="accent3">
                    <a:lumMod val="50000"/>
                  </a:schemeClr>
                </a:solidFill>
              </a:rPr>
              <a:t> Sun </a:t>
            </a:r>
            <a:r>
              <a:rPr lang="en-US" sz="3000" dirty="0"/>
              <a:t>for compilation of the </a:t>
            </a:r>
            <a:r>
              <a:rPr lang="en-US" sz="3000" i="1" dirty="0"/>
              <a:t>M. smegmatis</a:t>
            </a:r>
            <a:r>
              <a:rPr lang="en-US" sz="3000" dirty="0"/>
              <a:t> feature table data.</a:t>
            </a:r>
          </a:p>
          <a:p>
            <a:r>
              <a:rPr lang="en-US" sz="3000" b="1" dirty="0">
                <a:solidFill>
                  <a:schemeClr val="accent3">
                    <a:lumMod val="50000"/>
                  </a:schemeClr>
                </a:solidFill>
              </a:rPr>
              <a:t>Jessica Kelly </a:t>
            </a:r>
            <a:r>
              <a:rPr lang="en-US" sz="3000" dirty="0"/>
              <a:t>for secondary structure data.</a:t>
            </a:r>
          </a:p>
          <a:p>
            <a:r>
              <a:rPr lang="en-US" sz="3000" b="1" dirty="0">
                <a:solidFill>
                  <a:schemeClr val="accent3">
                    <a:lumMod val="50000"/>
                  </a:schemeClr>
                </a:solidFill>
              </a:rPr>
              <a:t>National Science Foundation (NSF) </a:t>
            </a:r>
            <a:r>
              <a:rPr lang="en-US" sz="3000" dirty="0"/>
              <a:t>for funding.</a:t>
            </a:r>
          </a:p>
        </p:txBody>
      </p:sp>
      <p:sp>
        <p:nvSpPr>
          <p:cNvPr id="100" name="TextBox 99">
            <a:extLst>
              <a:ext uri="{FF2B5EF4-FFF2-40B4-BE49-F238E27FC236}">
                <a16:creationId xmlns:a16="http://schemas.microsoft.com/office/drawing/2014/main" id="{256049A3-ACA7-C347-8358-C40FD4FE63B2}"/>
              </a:ext>
            </a:extLst>
          </p:cNvPr>
          <p:cNvSpPr txBox="1"/>
          <p:nvPr/>
        </p:nvSpPr>
        <p:spPr>
          <a:xfrm>
            <a:off x="988205" y="24061450"/>
            <a:ext cx="11669172" cy="553998"/>
          </a:xfrm>
          <a:prstGeom prst="rect">
            <a:avLst/>
          </a:prstGeom>
          <a:noFill/>
        </p:spPr>
        <p:txBody>
          <a:bodyPr wrap="square" rtlCol="0">
            <a:spAutoFit/>
          </a:bodyPr>
          <a:lstStyle/>
          <a:p>
            <a:r>
              <a:rPr lang="en-US" sz="3000" b="1" dirty="0">
                <a:solidFill>
                  <a:schemeClr val="accent3">
                    <a:lumMod val="50000"/>
                  </a:schemeClr>
                </a:solidFill>
              </a:rPr>
              <a:t>Thanks to…</a:t>
            </a:r>
          </a:p>
        </p:txBody>
      </p:sp>
      <p:pic>
        <p:nvPicPr>
          <p:cNvPr id="26" name="Picture 25" descr="A picture containing transport, wheel&#10;&#10;Description automatically generated">
            <a:extLst>
              <a:ext uri="{FF2B5EF4-FFF2-40B4-BE49-F238E27FC236}">
                <a16:creationId xmlns:a16="http://schemas.microsoft.com/office/drawing/2014/main" id="{50DECCC8-5E31-E14F-BBA3-F81528828B09}"/>
              </a:ext>
            </a:extLst>
          </p:cNvPr>
          <p:cNvPicPr>
            <a:picLocks noChangeAspect="1"/>
          </p:cNvPicPr>
          <p:nvPr/>
        </p:nvPicPr>
        <p:blipFill>
          <a:blip r:embed="rId21"/>
          <a:stretch>
            <a:fillRect/>
          </a:stretch>
        </p:blipFill>
        <p:spPr>
          <a:xfrm>
            <a:off x="12032249" y="25103679"/>
            <a:ext cx="1272634" cy="1278546"/>
          </a:xfrm>
          <a:prstGeom prst="rect">
            <a:avLst/>
          </a:prstGeom>
        </p:spPr>
      </p:pic>
      <p:pic>
        <p:nvPicPr>
          <p:cNvPr id="8" name="Picture 7" descr="Chart&#10;&#10;Description automatically generated">
            <a:extLst>
              <a:ext uri="{FF2B5EF4-FFF2-40B4-BE49-F238E27FC236}">
                <a16:creationId xmlns:a16="http://schemas.microsoft.com/office/drawing/2014/main" id="{15F7A58D-786B-4F49-B173-9D3FA9299815}"/>
              </a:ext>
            </a:extLst>
          </p:cNvPr>
          <p:cNvPicPr>
            <a:picLocks noChangeAspect="1"/>
          </p:cNvPicPr>
          <p:nvPr/>
        </p:nvPicPr>
        <p:blipFill>
          <a:blip r:embed="rId22"/>
          <a:stretch>
            <a:fillRect/>
          </a:stretch>
        </p:blipFill>
        <p:spPr>
          <a:xfrm>
            <a:off x="13966625" y="12444428"/>
            <a:ext cx="9144914" cy="7135418"/>
          </a:xfrm>
          <a:prstGeom prst="rect">
            <a:avLst/>
          </a:prstGeom>
        </p:spPr>
      </p:pic>
      <p:pic>
        <p:nvPicPr>
          <p:cNvPr id="16" name="Picture 15" descr="A picture containing calendar&#10;&#10;Description automatically generated">
            <a:extLst>
              <a:ext uri="{FF2B5EF4-FFF2-40B4-BE49-F238E27FC236}">
                <a16:creationId xmlns:a16="http://schemas.microsoft.com/office/drawing/2014/main" id="{2BCA3BA4-DBFD-4345-84ED-2E04F044D76C}"/>
              </a:ext>
            </a:extLst>
          </p:cNvPr>
          <p:cNvPicPr>
            <a:picLocks noChangeAspect="1"/>
          </p:cNvPicPr>
          <p:nvPr/>
        </p:nvPicPr>
        <p:blipFill>
          <a:blip r:embed="rId23"/>
          <a:stretch>
            <a:fillRect/>
          </a:stretch>
        </p:blipFill>
        <p:spPr>
          <a:xfrm>
            <a:off x="14340332" y="25793583"/>
            <a:ext cx="9900457" cy="6318291"/>
          </a:xfrm>
          <a:prstGeom prst="rect">
            <a:avLst/>
          </a:prstGeom>
        </p:spPr>
      </p:pic>
      <p:sp>
        <p:nvSpPr>
          <p:cNvPr id="74" name="TextBox 73">
            <a:extLst>
              <a:ext uri="{FF2B5EF4-FFF2-40B4-BE49-F238E27FC236}">
                <a16:creationId xmlns:a16="http://schemas.microsoft.com/office/drawing/2014/main" id="{A4B4F514-6AE1-8C43-B592-B049D430EB40}"/>
              </a:ext>
            </a:extLst>
          </p:cNvPr>
          <p:cNvSpPr txBox="1"/>
          <p:nvPr/>
        </p:nvSpPr>
        <p:spPr>
          <a:xfrm>
            <a:off x="14225590" y="10597806"/>
            <a:ext cx="5051992" cy="1477328"/>
          </a:xfrm>
          <a:prstGeom prst="rect">
            <a:avLst/>
          </a:prstGeom>
          <a:noFill/>
        </p:spPr>
        <p:txBody>
          <a:bodyPr wrap="square" rtlCol="0">
            <a:spAutoFit/>
          </a:bodyPr>
          <a:lstStyle/>
          <a:p>
            <a:pPr algn="ctr" defTabSz="5014974"/>
            <a:r>
              <a:rPr lang="en-US" sz="3000" dirty="0"/>
              <a:t>Unpaired Probability of SD by Folding Last 30 </a:t>
            </a:r>
            <a:r>
              <a:rPr lang="en-US" sz="3000" dirty="0" err="1"/>
              <a:t>nt</a:t>
            </a:r>
            <a:r>
              <a:rPr lang="en-US" sz="3000" dirty="0"/>
              <a:t> of 5’ UTR Plus Start Codon</a:t>
            </a:r>
          </a:p>
        </p:txBody>
      </p:sp>
      <p:pic>
        <p:nvPicPr>
          <p:cNvPr id="19" name="Picture 18" descr="Chart, scatter chart, box and whisker chart&#10;&#10;Description automatically generated">
            <a:extLst>
              <a:ext uri="{FF2B5EF4-FFF2-40B4-BE49-F238E27FC236}">
                <a16:creationId xmlns:a16="http://schemas.microsoft.com/office/drawing/2014/main" id="{809D9831-7B2C-E747-8D74-DD1BB1F323CE}"/>
              </a:ext>
            </a:extLst>
          </p:cNvPr>
          <p:cNvPicPr>
            <a:picLocks noChangeAspect="1"/>
          </p:cNvPicPr>
          <p:nvPr/>
        </p:nvPicPr>
        <p:blipFill>
          <a:blip r:embed="rId24"/>
          <a:stretch>
            <a:fillRect/>
          </a:stretch>
        </p:blipFill>
        <p:spPr>
          <a:xfrm>
            <a:off x="15090293" y="19563177"/>
            <a:ext cx="8224844" cy="6258034"/>
          </a:xfrm>
          <a:prstGeom prst="rect">
            <a:avLst/>
          </a:prstGeom>
        </p:spPr>
      </p:pic>
      <p:sp>
        <p:nvSpPr>
          <p:cNvPr id="85" name="TextBox 84">
            <a:extLst>
              <a:ext uri="{FF2B5EF4-FFF2-40B4-BE49-F238E27FC236}">
                <a16:creationId xmlns:a16="http://schemas.microsoft.com/office/drawing/2014/main" id="{B2B2F4E3-93A4-E541-8E2B-BA14F751DFF5}"/>
              </a:ext>
            </a:extLst>
          </p:cNvPr>
          <p:cNvSpPr txBox="1"/>
          <p:nvPr/>
        </p:nvSpPr>
        <p:spPr>
          <a:xfrm>
            <a:off x="24664807" y="17208734"/>
            <a:ext cx="3819687" cy="1477328"/>
          </a:xfrm>
          <a:prstGeom prst="rect">
            <a:avLst/>
          </a:prstGeom>
          <a:noFill/>
        </p:spPr>
        <p:txBody>
          <a:bodyPr wrap="square" rtlCol="0">
            <a:spAutoFit/>
          </a:bodyPr>
          <a:lstStyle/>
          <a:p>
            <a:pPr marL="342900" indent="-342900" defTabSz="5014974">
              <a:buFont typeface="Arial" panose="020B0604020202020204" pitchFamily="34" charset="0"/>
              <a:buChar char="•"/>
            </a:pPr>
            <a:r>
              <a:rPr lang="en-US" sz="3000" dirty="0"/>
              <a:t>Longer motifs aren’t more fit than shorter motifs</a:t>
            </a:r>
          </a:p>
        </p:txBody>
      </p:sp>
      <p:sp>
        <p:nvSpPr>
          <p:cNvPr id="98" name="TextBox 97">
            <a:extLst>
              <a:ext uri="{FF2B5EF4-FFF2-40B4-BE49-F238E27FC236}">
                <a16:creationId xmlns:a16="http://schemas.microsoft.com/office/drawing/2014/main" id="{797DC735-86AB-CB48-BF95-C08017E74441}"/>
              </a:ext>
            </a:extLst>
          </p:cNvPr>
          <p:cNvSpPr txBox="1"/>
          <p:nvPr/>
        </p:nvSpPr>
        <p:spPr>
          <a:xfrm>
            <a:off x="23966610" y="18643607"/>
            <a:ext cx="4909954" cy="1477328"/>
          </a:xfrm>
          <a:prstGeom prst="rect">
            <a:avLst/>
          </a:prstGeom>
          <a:noFill/>
        </p:spPr>
        <p:txBody>
          <a:bodyPr wrap="square" rtlCol="0">
            <a:spAutoFit/>
          </a:bodyPr>
          <a:lstStyle/>
          <a:p>
            <a:pPr marL="342900" indent="-342900" defTabSz="5014974">
              <a:buFont typeface="Arial" panose="020B0604020202020204" pitchFamily="34" charset="0"/>
              <a:buChar char="•"/>
            </a:pPr>
            <a:r>
              <a:rPr lang="en-US" sz="3000" dirty="0"/>
              <a:t>Upstream or downstream locations doesn’t affect fitness</a:t>
            </a:r>
          </a:p>
        </p:txBody>
      </p:sp>
      <p:pic>
        <p:nvPicPr>
          <p:cNvPr id="24" name="Picture 23" descr="A picture containing text, device, scissors&#10;&#10;Description automatically generated">
            <a:extLst>
              <a:ext uri="{FF2B5EF4-FFF2-40B4-BE49-F238E27FC236}">
                <a16:creationId xmlns:a16="http://schemas.microsoft.com/office/drawing/2014/main" id="{CB82B150-666B-B841-A851-5CBDD72287C7}"/>
              </a:ext>
            </a:extLst>
          </p:cNvPr>
          <p:cNvPicPr>
            <a:picLocks noChangeAspect="1"/>
          </p:cNvPicPr>
          <p:nvPr/>
        </p:nvPicPr>
        <p:blipFill>
          <a:blip r:embed="rId25"/>
          <a:stretch>
            <a:fillRect/>
          </a:stretch>
        </p:blipFill>
        <p:spPr>
          <a:xfrm>
            <a:off x="32020916" y="12745373"/>
            <a:ext cx="9137644" cy="1755508"/>
          </a:xfrm>
          <a:prstGeom prst="rect">
            <a:avLst/>
          </a:prstGeom>
        </p:spPr>
      </p:pic>
      <p:pic>
        <p:nvPicPr>
          <p:cNvPr id="27" name="Picture 26" descr="Chart&#10;&#10;Description automatically generated">
            <a:extLst>
              <a:ext uri="{FF2B5EF4-FFF2-40B4-BE49-F238E27FC236}">
                <a16:creationId xmlns:a16="http://schemas.microsoft.com/office/drawing/2014/main" id="{9B54AF34-7C61-A84F-A529-9FBE7D858964}"/>
              </a:ext>
            </a:extLst>
          </p:cNvPr>
          <p:cNvPicPr>
            <a:picLocks noChangeAspect="1"/>
          </p:cNvPicPr>
          <p:nvPr/>
        </p:nvPicPr>
        <p:blipFill>
          <a:blip r:embed="rId26"/>
          <a:stretch>
            <a:fillRect/>
          </a:stretch>
        </p:blipFill>
        <p:spPr>
          <a:xfrm>
            <a:off x="29496729" y="14818771"/>
            <a:ext cx="11350103" cy="5893034"/>
          </a:xfrm>
          <a:prstGeom prst="rect">
            <a:avLst/>
          </a:prstGeom>
        </p:spPr>
      </p:pic>
      <p:sp>
        <p:nvSpPr>
          <p:cNvPr id="84" name="TextBox 83">
            <a:extLst>
              <a:ext uri="{FF2B5EF4-FFF2-40B4-BE49-F238E27FC236}">
                <a16:creationId xmlns:a16="http://schemas.microsoft.com/office/drawing/2014/main" id="{F7D78860-34AF-4B43-AFCB-042E7C73E555}"/>
              </a:ext>
            </a:extLst>
          </p:cNvPr>
          <p:cNvSpPr txBox="1"/>
          <p:nvPr/>
        </p:nvSpPr>
        <p:spPr>
          <a:xfrm>
            <a:off x="39841200" y="15427596"/>
            <a:ext cx="3572698" cy="4154984"/>
          </a:xfrm>
          <a:prstGeom prst="rect">
            <a:avLst/>
          </a:prstGeom>
          <a:noFill/>
        </p:spPr>
        <p:txBody>
          <a:bodyPr wrap="square" rtlCol="0">
            <a:spAutoFit/>
          </a:bodyPr>
          <a:lstStyle/>
          <a:p>
            <a:pPr marL="342900" indent="-342900" defTabSz="5014974">
              <a:buFont typeface="Arial" panose="020B0604020202020204" pitchFamily="34" charset="0"/>
              <a:buChar char="•"/>
            </a:pPr>
            <a:r>
              <a:rPr lang="en-US" sz="2400" dirty="0"/>
              <a:t>Alteration of the RBS with either B11 complementary sequence decreases translation efficiency</a:t>
            </a:r>
          </a:p>
          <a:p>
            <a:pPr marL="342900" indent="-342900" defTabSz="5014974">
              <a:buFont typeface="Arial" panose="020B0604020202020204" pitchFamily="34" charset="0"/>
              <a:buChar char="•"/>
            </a:pPr>
            <a:r>
              <a:rPr lang="en-US" sz="2400" dirty="0"/>
              <a:t>Greater decrease in fluorescence in the WT strain than the </a:t>
            </a:r>
            <a:r>
              <a:rPr lang="el-GR" sz="2400" dirty="0"/>
              <a:t>Δ</a:t>
            </a:r>
            <a:r>
              <a:rPr lang="en-US" sz="2400" dirty="0"/>
              <a:t>B11 strain, especially for the loop 2 construct</a:t>
            </a:r>
          </a:p>
        </p:txBody>
      </p:sp>
      <p:sp>
        <p:nvSpPr>
          <p:cNvPr id="87" name="TextBox 86">
            <a:extLst>
              <a:ext uri="{FF2B5EF4-FFF2-40B4-BE49-F238E27FC236}">
                <a16:creationId xmlns:a16="http://schemas.microsoft.com/office/drawing/2014/main" id="{3231B501-AB1B-CC4D-9E2E-48258A297350}"/>
              </a:ext>
            </a:extLst>
          </p:cNvPr>
          <p:cNvSpPr txBox="1"/>
          <p:nvPr/>
        </p:nvSpPr>
        <p:spPr>
          <a:xfrm>
            <a:off x="23966610" y="14867071"/>
            <a:ext cx="4969250" cy="2400657"/>
          </a:xfrm>
          <a:prstGeom prst="rect">
            <a:avLst/>
          </a:prstGeom>
          <a:noFill/>
        </p:spPr>
        <p:txBody>
          <a:bodyPr wrap="square" rtlCol="0">
            <a:spAutoFit/>
          </a:bodyPr>
          <a:lstStyle/>
          <a:p>
            <a:pPr marL="342900" indent="-342900" defTabSz="5014974">
              <a:buFont typeface="Arial" panose="020B0604020202020204" pitchFamily="34" charset="0"/>
              <a:buChar char="•"/>
            </a:pPr>
            <a:r>
              <a:rPr lang="en-US" sz="3000" dirty="0"/>
              <a:t>Presence of any motif correlates with higher ribosome occupancy</a:t>
            </a:r>
          </a:p>
          <a:p>
            <a:pPr marL="342900" indent="-342900" defTabSz="5014974">
              <a:buFont typeface="Arial" panose="020B0604020202020204" pitchFamily="34" charset="0"/>
              <a:buChar char="•"/>
            </a:pPr>
            <a:r>
              <a:rPr lang="en-US" sz="3000" dirty="0"/>
              <a:t>No motif is more fit than another</a:t>
            </a:r>
          </a:p>
        </p:txBody>
      </p:sp>
      <p:pic>
        <p:nvPicPr>
          <p:cNvPr id="30" name="Picture 29">
            <a:extLst>
              <a:ext uri="{FF2B5EF4-FFF2-40B4-BE49-F238E27FC236}">
                <a16:creationId xmlns:a16="http://schemas.microsoft.com/office/drawing/2014/main" id="{200E45B9-E00B-4043-A45E-F575908A2BCF}"/>
              </a:ext>
            </a:extLst>
          </p:cNvPr>
          <p:cNvPicPr>
            <a:picLocks noChangeAspect="1"/>
          </p:cNvPicPr>
          <p:nvPr/>
        </p:nvPicPr>
        <p:blipFill>
          <a:blip r:embed="rId27"/>
          <a:stretch>
            <a:fillRect/>
          </a:stretch>
        </p:blipFill>
        <p:spPr>
          <a:xfrm>
            <a:off x="33954538" y="8751636"/>
            <a:ext cx="9352896" cy="1047235"/>
          </a:xfrm>
          <a:prstGeom prst="rect">
            <a:avLst/>
          </a:prstGeom>
        </p:spPr>
      </p:pic>
    </p:spTree>
    <p:extLst>
      <p:ext uri="{BB962C8B-B14F-4D97-AF65-F5344CB8AC3E}">
        <p14:creationId xmlns:p14="http://schemas.microsoft.com/office/powerpoint/2010/main" val="3069437225"/>
      </p:ext>
    </p:extLst>
  </p:cSld>
  <p:clrMapOvr>
    <a:masterClrMapping/>
  </p:clrMapOvr>
</p:sld>
</file>

<file path=ppt/theme/theme1.xml><?xml version="1.0" encoding="utf-8"?>
<a:theme xmlns:a="http://schemas.openxmlformats.org/drawingml/2006/main" name="wpi_p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mbria">
      <a:majorFont>
        <a:latin typeface="Cambria"/>
        <a:ea typeface=""/>
        <a:cs typeface=""/>
      </a:majorFont>
      <a:minorFont>
        <a:latin typeface="Cambr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5653</TotalTime>
  <Words>824</Words>
  <Application>Microsoft Macintosh PowerPoint</Application>
  <PresentationFormat>Custom</PresentationFormat>
  <Paragraphs>60</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Cambria</vt:lpstr>
      <vt:lpstr>wpi_ppt</vt:lpstr>
      <vt:lpstr>PowerPoint Presentation</vt:lpstr>
    </vt:vector>
  </TitlesOfParts>
  <Company>Worcester Polytechnic Institute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Poster Template</dc:title>
  <dc:creator>WPI;ATC</dc:creator>
  <cp:lastModifiedBy>Masiello, Catherine S.</cp:lastModifiedBy>
  <cp:revision>278</cp:revision>
  <dcterms:created xsi:type="dcterms:W3CDTF">2009-11-05T19:41:53Z</dcterms:created>
  <dcterms:modified xsi:type="dcterms:W3CDTF">2022-04-11T17:38:02Z</dcterms:modified>
</cp:coreProperties>
</file>