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Montserrat" panose="000005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vin George" initials="" lastIdx="25" clrIdx="0"/>
  <p:cmAuthor id="1" name="Ella Devault" initials=""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244"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12-05T22:27:19.020" idx="19">
    <p:pos x="6000" y="0"/>
    <p:text>Ella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cs.google.com/document/d/1yKe6HeAUJOO1qDYswqTTkfQZXLLzfQZuY_KAHTeKyj4/edit?usp=shari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compare VT to erosion. It is super predictable. You can see it coming but it happens so slowly that it is hard to catch it until something is at its breaking point. It makes it really hard for people to reach out because they have to have insight into the fact that it is happening.”</a:t>
            </a:r>
            <a:endParaRPr/>
          </a:p>
          <a:p>
            <a:pPr marL="0" lvl="0" indent="0" algn="l" rtl="0">
              <a:spcBef>
                <a:spcPts val="0"/>
              </a:spcBef>
              <a:spcAft>
                <a:spcPts val="0"/>
              </a:spcAft>
              <a:buNone/>
            </a:pPr>
            <a:endParaRPr/>
          </a:p>
          <a:p>
            <a:pPr marL="0" lvl="0" indent="0" algn="l" rtl="0">
              <a:spcBef>
                <a:spcPts val="0"/>
              </a:spcBef>
              <a:spcAft>
                <a:spcPts val="0"/>
              </a:spcAft>
              <a:buNone/>
            </a:pPr>
            <a:r>
              <a:rPr lang="en"/>
              <a:t>More regular check-ins to allow for more room for reflection of changes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62c22bfecc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62c22bfecc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1d29565b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61d29565b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Large increase in roles qualified by support staff</a:t>
            </a:r>
            <a:endParaRPr/>
          </a:p>
          <a:p>
            <a:pPr marL="457200" lvl="0" indent="-298450" algn="l" rtl="0">
              <a:spcBef>
                <a:spcPts val="0"/>
              </a:spcBef>
              <a:spcAft>
                <a:spcPts val="0"/>
              </a:spcAft>
              <a:buSzPts val="1100"/>
              <a:buChar char="-"/>
            </a:pPr>
            <a:r>
              <a:rPr lang="en"/>
              <a:t>People who didnt even realize that they were support staff</a:t>
            </a:r>
            <a:endParaRPr/>
          </a:p>
          <a:p>
            <a:pPr marL="457200" lvl="0" indent="-298450" algn="l" rtl="0">
              <a:spcBef>
                <a:spcPts val="0"/>
              </a:spcBef>
              <a:spcAft>
                <a:spcPts val="0"/>
              </a:spcAft>
              <a:buSzPts val="1100"/>
              <a:buChar char="-"/>
            </a:pPr>
            <a:r>
              <a:rPr lang="en"/>
              <a:t>This emphasized the importance of raising awareness regarding their needs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The fact that there are so many of them is a barrier for the agencies themselves because there are so many SS and they all have different needs that need to be addressed</a:t>
            </a:r>
            <a:endParaRPr/>
          </a:p>
          <a:p>
            <a:pPr marL="457200" lvl="0" indent="-298450" algn="l" rtl="0">
              <a:spcBef>
                <a:spcPts val="0"/>
              </a:spcBef>
              <a:spcAft>
                <a:spcPts val="0"/>
              </a:spcAft>
              <a:buSzPts val="1100"/>
              <a:buChar char="-"/>
            </a:pPr>
            <a:r>
              <a:rPr lang="en"/>
              <a:t>Initiatives have to be able to be adaptable to each role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62c22bfecc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62c22bfec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62c22bfecc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62c22bfec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Just like frontline workers</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9f76dc2aa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9f76dc2aa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62c22bfec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62c22bfecc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2c22bfecc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62c22bfecc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2c22bfecc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62c22bfecc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62444c06b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62444c06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6161ee00d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6161ee00d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isolation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9f76dc2aae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9f76dc2aa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https://docs.google.com/document/d/1yKe6HeAUJOO1qDYswqTTkfQZXLLzfQZuY_KAHTeKyj4/edit?usp=sharing</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solidFill>
                  <a:schemeClr val="dk1"/>
                </a:solidFill>
                <a:latin typeface="Times New Roman"/>
                <a:ea typeface="Times New Roman"/>
                <a:cs typeface="Times New Roman"/>
                <a:sym typeface="Times New Roman"/>
              </a:rPr>
              <a:t>“Used to wait until people were damaged before we did anything”</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latin typeface="Times New Roman"/>
                <a:ea typeface="Times New Roman"/>
                <a:cs typeface="Times New Roman"/>
                <a:sym typeface="Times New Roman"/>
              </a:rPr>
              <a:t>“Processes are not up the speed with the need”</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latin typeface="Times New Roman"/>
                <a:ea typeface="Times New Roman"/>
                <a:cs typeface="Times New Roman"/>
                <a:sym typeface="Times New Roman"/>
              </a:rPr>
              <a:t>The support staff worker we got these quotes from was also involved in support efforts during the black saturday bushfires</a:t>
            </a:r>
            <a:endParaRPr>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 didn't realize what was going on for months…”</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Char char="-"/>
            </a:pPr>
            <a:r>
              <a:rPr lang="en">
                <a:solidFill>
                  <a:schemeClr val="dk1"/>
                </a:solidFill>
                <a:latin typeface="Montserrat"/>
                <a:ea typeface="Montserrat"/>
                <a:cs typeface="Montserrat"/>
                <a:sym typeface="Montserrat"/>
              </a:rPr>
              <a:t>“Just because I’ve been through it once doesnt mean im damaged goods, it actually means im stronger”</a:t>
            </a:r>
            <a:r>
              <a:rPr lang="en">
                <a:solidFill>
                  <a:srgbClr val="595959"/>
                </a:solidFill>
                <a:latin typeface="Montserrat"/>
                <a:ea typeface="Montserrat"/>
                <a:cs typeface="Montserrat"/>
                <a:sym typeface="Montserrat"/>
              </a:rPr>
              <a:t> </a:t>
            </a:r>
            <a:endParaRPr>
              <a:solidFill>
                <a:srgbClr val="595959"/>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“Do you guys even know what i’ve been through”</a:t>
            </a:r>
            <a:endParaRPr>
              <a:solidFill>
                <a:srgbClr val="595959"/>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This particular situation pushed them to their mental health limit, and they didn't deal with it until the fire season ended - 6 months later</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a1cf1c0ef3_4_2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a1cf1c0ef3_4_2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a24b73bd4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a24b73bd4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FRV example, need good examples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a24b73bd4f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a24b73bd4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Subnote, but it still isn’t being done</a:t>
            </a:r>
            <a:endParaRPr/>
          </a:p>
          <a:p>
            <a:pPr marL="0" lvl="0" indent="0" algn="l" rtl="0">
              <a:spcBef>
                <a:spcPts val="0"/>
              </a:spcBef>
              <a:spcAft>
                <a:spcPts val="0"/>
              </a:spcAft>
              <a:buNone/>
            </a:pPr>
            <a:endParaRPr/>
          </a:p>
          <a:p>
            <a:pPr marL="0" lvl="0" indent="0" algn="l" rtl="0">
              <a:spcBef>
                <a:spcPts val="0"/>
              </a:spcBef>
              <a:spcAft>
                <a:spcPts val="0"/>
              </a:spcAft>
              <a:buNone/>
            </a:pPr>
            <a:r>
              <a:rPr lang="en"/>
              <a:t>Peter sitting down with people (VicPol)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a24b73bd4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a24b73bd4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24b73bd4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a24b73bd4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61d29565be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61d29565b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61d29565be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61d29565be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61d29565be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61d29565be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speaking with the managers, there was widespread acknowledgement that more needs to be done</a:t>
            </a:r>
            <a:endParaRPr/>
          </a:p>
          <a:p>
            <a:pPr marL="0" lvl="0" indent="0" algn="l" rtl="0">
              <a:spcBef>
                <a:spcPts val="0"/>
              </a:spcBef>
              <a:spcAft>
                <a:spcPts val="0"/>
              </a:spcAft>
              <a:buNone/>
            </a:pPr>
            <a:r>
              <a:rPr lang="en"/>
              <a:t>Some managers articulated the sorts of things they thought would be helpful</a:t>
            </a:r>
            <a:endParaRPr/>
          </a:p>
          <a:p>
            <a:pPr marL="0" lvl="0" indent="0" algn="l" rtl="0">
              <a:spcBef>
                <a:spcPts val="0"/>
              </a:spcBef>
              <a:spcAft>
                <a:spcPts val="0"/>
              </a:spcAft>
              <a:buNone/>
            </a:pPr>
            <a:r>
              <a:rPr lang="en"/>
              <a:t>Things such as…</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a1cf1c0ef3_4_2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a1cf1c0ef3_4_2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a24b73bd4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a24b73bd4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9f76dc2aa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9f76dc2aa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a24b73bd4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a24b73bd4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a1cf1c0ef3_4_2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a1cf1c0ef3_4_2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 don't have enough on vicarious trauma… our focuses are on the physical impacts”</a:t>
            </a:r>
            <a:endParaRPr/>
          </a:p>
          <a:p>
            <a:pPr marL="0" lvl="0" indent="0" algn="l" rtl="0">
              <a:spcBef>
                <a:spcPts val="0"/>
              </a:spcBef>
              <a:spcAft>
                <a:spcPts val="0"/>
              </a:spcAft>
              <a:buClr>
                <a:schemeClr val="dk1"/>
              </a:buClr>
              <a:buSzPts val="1100"/>
              <a:buFont typeface="Arial"/>
              <a:buNone/>
            </a:pPr>
            <a:r>
              <a:rPr lang="en"/>
              <a:t>“I was worried I'd be considered weak because I wasn't mentally coping with what happened”</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62e4d2963d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62e4d2963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a1cf1c0ef3_4_1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a1cf1c0ef3_4_1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a1cf1c0ef3_4_2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a1cf1c0ef3_4_2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Fix this slide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a1cf1c0ef3_4_2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a1cf1c0ef3_4_2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 CPSU, take a look at to see what they provide (include CPSU)</a:t>
            </a:r>
            <a:endParaRPr/>
          </a:p>
          <a:p>
            <a:pPr marL="0" lvl="0" indent="0" algn="l" rtl="0">
              <a:spcBef>
                <a:spcPts val="0"/>
              </a:spcBef>
              <a:spcAft>
                <a:spcPts val="0"/>
              </a:spcAft>
              <a:buNone/>
            </a:pPr>
            <a:r>
              <a:rPr lang="en"/>
              <a:t>Adapt training to agency and relay to all employees  - no one size fits all</a:t>
            </a:r>
            <a:endParaRPr/>
          </a:p>
          <a:p>
            <a:pPr marL="457200" lvl="0" indent="-298450" algn="l" rtl="0">
              <a:spcBef>
                <a:spcPts val="0"/>
              </a:spcBef>
              <a:spcAft>
                <a:spcPts val="0"/>
              </a:spcAft>
              <a:buSzPts val="1100"/>
              <a:buChar char="-"/>
            </a:pPr>
            <a:r>
              <a:rPr lang="en"/>
              <a:t>Every agency will have to adapt this to suit their own operating environment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a1cf1c0ef3_4_2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a1cf1c0ef3_4_2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Fix this slide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a1cf1c0ef3_3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a1cf1c0ef3_3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 to AV example</a:t>
            </a:r>
            <a:endParaRPr/>
          </a:p>
          <a:p>
            <a:pPr marL="0" lvl="0" indent="0" algn="l" rtl="0">
              <a:spcBef>
                <a:spcPts val="0"/>
              </a:spcBef>
              <a:spcAft>
                <a:spcPts val="0"/>
              </a:spcAft>
              <a:buNone/>
            </a:pPr>
            <a:r>
              <a:rPr lang="en"/>
              <a:t>MH continuum is being widely used across the sector </a:t>
            </a:r>
            <a:endParaRPr/>
          </a:p>
          <a:p>
            <a:pPr marL="0" lvl="0" indent="0" algn="l" rtl="0">
              <a:spcBef>
                <a:spcPts val="0"/>
              </a:spcBef>
              <a:spcAft>
                <a:spcPts val="0"/>
              </a:spcAft>
              <a:buNone/>
            </a:pPr>
            <a:r>
              <a:rPr lang="en"/>
              <a:t>It is really important to make sure that in the examples on it that support staff can relate to them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613e86737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613e86737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e6a82febc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e6a82febc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a1cf1c0ef3_4_2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a1cf1c0ef3_4_2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18 individuals from 12 different agencies</a:t>
            </a:r>
            <a:endParaRPr/>
          </a:p>
          <a:p>
            <a:pPr marL="0" lvl="0" indent="0" algn="l" rtl="0">
              <a:spcBef>
                <a:spcPts val="0"/>
              </a:spcBef>
              <a:spcAft>
                <a:spcPts val="0"/>
              </a:spcAft>
              <a:buNone/>
            </a:pPr>
            <a:r>
              <a:rPr lang="en"/>
              <a:t>15 agency managers (all of ESF member agencies)</a:t>
            </a:r>
            <a:endParaRPr/>
          </a:p>
          <a:p>
            <a:pPr marL="0" lvl="0" indent="0" algn="l" rtl="0">
              <a:spcBef>
                <a:spcPts val="0"/>
              </a:spcBef>
              <a:spcAft>
                <a:spcPts val="0"/>
              </a:spcAft>
              <a:buNone/>
            </a:pPr>
            <a:r>
              <a:rPr lang="en"/>
              <a:t>6 people with specialist knowledge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8b98fd090b_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8b98fd090b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2c22bfecc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62c22bfecc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80d6f75d1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80d6f75d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Ripple effect </a:t>
            </a:r>
            <a:r>
              <a:rPr lang="en"/>
              <a:t>(from suisan) - not as direct as an impact compared to frontline workers but still heavily affected</a:t>
            </a:r>
            <a:endParaRPr/>
          </a:p>
          <a:p>
            <a:pPr marL="0" lvl="0" indent="0" algn="l" rtl="0">
              <a:spcBef>
                <a:spcPts val="0"/>
              </a:spcBef>
              <a:spcAft>
                <a:spcPts val="0"/>
              </a:spcAft>
              <a:buNone/>
            </a:pPr>
            <a:r>
              <a:rPr lang="en"/>
              <a:t>First: traumatic event that occurs - emergency frontliner workers witness event, </a:t>
            </a:r>
            <a:endParaRPr/>
          </a:p>
          <a:p>
            <a:pPr marL="0" lvl="0" indent="0" algn="l" rtl="0">
              <a:spcBef>
                <a:spcPts val="0"/>
              </a:spcBef>
              <a:spcAft>
                <a:spcPts val="0"/>
              </a:spcAft>
              <a:buNone/>
            </a:pPr>
            <a:r>
              <a:rPr lang="en"/>
              <a:t>support staff directing the frontline also hear - can only help by moving ppl</a:t>
            </a:r>
            <a:endParaRPr/>
          </a:p>
          <a:p>
            <a:pPr marL="0" lvl="0" indent="0" algn="l" rtl="0">
              <a:spcBef>
                <a:spcPts val="0"/>
              </a:spcBef>
              <a:spcAft>
                <a:spcPts val="0"/>
              </a:spcAft>
              <a:buNone/>
            </a:pPr>
            <a:r>
              <a:rPr lang="en"/>
              <a:t>	The fact that they are </a:t>
            </a:r>
            <a:r>
              <a:rPr lang="en" b="1"/>
              <a:t>usually unrecognized can pose even greater risk</a:t>
            </a:r>
            <a:r>
              <a:rPr lang="en"/>
              <a:t> since they might not get the mental health assistance they need to function at their workplace properly.</a:t>
            </a:r>
            <a:endParaRPr/>
          </a:p>
          <a:p>
            <a:pPr marL="0" lvl="0" indent="0" algn="l" rtl="0">
              <a:spcBef>
                <a:spcPts val="0"/>
              </a:spcBef>
              <a:spcAft>
                <a:spcPts val="0"/>
              </a:spcAft>
              <a:buNone/>
            </a:pPr>
            <a:r>
              <a:rPr lang="en"/>
              <a:t>	dealing with emotional people in need, who are extremely anxious and vulnerable</a:t>
            </a:r>
            <a:endParaRPr/>
          </a:p>
          <a:p>
            <a:pPr marL="0" lvl="0" indent="457200" algn="l" rtl="0">
              <a:spcBef>
                <a:spcPts val="0"/>
              </a:spcBef>
              <a:spcAft>
                <a:spcPts val="0"/>
              </a:spcAft>
              <a:buNone/>
            </a:pPr>
            <a:r>
              <a:rPr lang="en"/>
              <a:t>In order to insert themselves into </a:t>
            </a:r>
            <a:r>
              <a:rPr lang="en" b="1"/>
              <a:t>highly stressful situations, they must have a strong mental wellbeing</a:t>
            </a:r>
            <a:endParaRPr b="1"/>
          </a:p>
          <a:p>
            <a:pPr marL="0" lvl="0" indent="457200" algn="l" rtl="0">
              <a:spcBef>
                <a:spcPts val="0"/>
              </a:spcBef>
              <a:spcAft>
                <a:spcPts val="0"/>
              </a:spcAft>
              <a:buNone/>
            </a:pPr>
            <a:endParaRPr b="1"/>
          </a:p>
          <a:p>
            <a:pPr marL="0" lvl="0" indent="0" algn="l" rtl="0">
              <a:spcBef>
                <a:spcPts val="0"/>
              </a:spcBef>
              <a:spcAft>
                <a:spcPts val="0"/>
              </a:spcAft>
              <a:buNone/>
            </a:pP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2c22bfecc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62c22bfecc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62c22bfecc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62c22bfec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Large increase in roles qualified by support staff</a:t>
            </a:r>
            <a:endParaRPr/>
          </a:p>
          <a:p>
            <a:pPr marL="457200" lvl="0" indent="-298450" algn="l" rtl="0">
              <a:spcBef>
                <a:spcPts val="0"/>
              </a:spcBef>
              <a:spcAft>
                <a:spcPts val="0"/>
              </a:spcAft>
              <a:buSzPts val="1100"/>
              <a:buChar char="-"/>
            </a:pPr>
            <a:r>
              <a:rPr lang="en"/>
              <a:t>People who didnt even realize that they were support staff</a:t>
            </a:r>
            <a:endParaRPr/>
          </a:p>
          <a:p>
            <a:pPr marL="457200" lvl="0" indent="-298450" algn="l" rtl="0">
              <a:spcBef>
                <a:spcPts val="0"/>
              </a:spcBef>
              <a:spcAft>
                <a:spcPts val="0"/>
              </a:spcAft>
              <a:buSzPts val="1100"/>
              <a:buChar char="-"/>
            </a:pPr>
            <a:r>
              <a:rPr lang="en"/>
              <a:t>This emphasized the importance of raising awareness regarding their needs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The fact that there are so many of them is a barrier for the agencies themselves because there are so many SS and they all have different needs that need to be addressed</a:t>
            </a:r>
            <a:endParaRPr/>
          </a:p>
          <a:p>
            <a:pPr marL="457200" lvl="0" indent="-298450" algn="l" rtl="0">
              <a:spcBef>
                <a:spcPts val="0"/>
              </a:spcBef>
              <a:spcAft>
                <a:spcPts val="0"/>
              </a:spcAft>
              <a:buSzPts val="1100"/>
              <a:buChar char="-"/>
            </a:pPr>
            <a:r>
              <a:rPr lang="en"/>
              <a:t>Initiatives have to be able to be adaptable to each role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9f76dc2aa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9f76dc2aa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25804" b="20379"/>
          <a:stretch/>
        </p:blipFill>
        <p:spPr>
          <a:xfrm>
            <a:off x="6924850" y="82700"/>
            <a:ext cx="2097100" cy="894175"/>
          </a:xfrm>
          <a:prstGeom prst="rect">
            <a:avLst/>
          </a:prstGeom>
          <a:noFill/>
          <a:ln>
            <a:noFill/>
          </a:ln>
        </p:spPr>
      </p:pic>
      <p:sp>
        <p:nvSpPr>
          <p:cNvPr id="55" name="Google Shape;55;p13"/>
          <p:cNvSpPr txBox="1"/>
          <p:nvPr/>
        </p:nvSpPr>
        <p:spPr>
          <a:xfrm>
            <a:off x="1674450" y="2842263"/>
            <a:ext cx="5795100" cy="55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latin typeface="Montserrat"/>
                <a:ea typeface="Montserrat"/>
                <a:cs typeface="Montserrat"/>
                <a:sym typeface="Montserrat"/>
              </a:rPr>
              <a:t>Hunter Daris, Ella Devault, Gavin George, Fredy Lenson</a:t>
            </a:r>
            <a:endParaRPr sz="1700">
              <a:latin typeface="Montserrat"/>
              <a:ea typeface="Montserrat"/>
              <a:cs typeface="Montserrat"/>
              <a:sym typeface="Montserrat"/>
            </a:endParaRPr>
          </a:p>
          <a:p>
            <a:pPr marL="0" lvl="0" indent="0" algn="l" rtl="0">
              <a:spcBef>
                <a:spcPts val="0"/>
              </a:spcBef>
              <a:spcAft>
                <a:spcPts val="0"/>
              </a:spcAft>
              <a:buNone/>
            </a:pPr>
            <a:endParaRPr/>
          </a:p>
        </p:txBody>
      </p:sp>
      <p:pic>
        <p:nvPicPr>
          <p:cNvPr id="56" name="Google Shape;56;p13"/>
          <p:cNvPicPr preferRelativeResize="0"/>
          <p:nvPr/>
        </p:nvPicPr>
        <p:blipFill rotWithShape="1">
          <a:blip r:embed="rId4">
            <a:alphaModFix/>
          </a:blip>
          <a:srcRect r="36073"/>
          <a:stretch/>
        </p:blipFill>
        <p:spPr>
          <a:xfrm>
            <a:off x="122050" y="120775"/>
            <a:ext cx="3100298" cy="818025"/>
          </a:xfrm>
          <a:prstGeom prst="rect">
            <a:avLst/>
          </a:prstGeom>
          <a:noFill/>
          <a:ln>
            <a:noFill/>
          </a:ln>
        </p:spPr>
      </p:pic>
      <p:sp>
        <p:nvSpPr>
          <p:cNvPr id="57" name="Google Shape;57;p13"/>
          <p:cNvSpPr/>
          <p:nvPr/>
        </p:nvSpPr>
        <p:spPr>
          <a:xfrm>
            <a:off x="0" y="1062175"/>
            <a:ext cx="9144000" cy="1692900"/>
          </a:xfrm>
          <a:prstGeom prst="rect">
            <a:avLst/>
          </a:prstGeom>
          <a:solidFill>
            <a:srgbClr val="B02C20"/>
          </a:solidFill>
          <a:ln w="9525"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chemeClr val="lt1"/>
                </a:solidFill>
                <a:latin typeface="Montserrat"/>
                <a:ea typeface="Montserrat"/>
                <a:cs typeface="Montserrat"/>
                <a:sym typeface="Montserrat"/>
              </a:rPr>
              <a:t>BEHIND THE FRONT LINE: </a:t>
            </a:r>
            <a:endParaRPr sz="34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100">
                <a:solidFill>
                  <a:schemeClr val="lt1"/>
                </a:solidFill>
                <a:latin typeface="Montserrat"/>
                <a:ea typeface="Montserrat"/>
                <a:cs typeface="Montserrat"/>
                <a:sym typeface="Montserrat"/>
              </a:rPr>
              <a:t>Vicarious Trauma Amongst Support Staff in Victoria’s </a:t>
            </a:r>
            <a:endParaRPr sz="2100">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100">
                <a:solidFill>
                  <a:schemeClr val="lt1"/>
                </a:solidFill>
                <a:latin typeface="Montserrat"/>
                <a:ea typeface="Montserrat"/>
                <a:cs typeface="Montserrat"/>
                <a:sym typeface="Montserrat"/>
              </a:rPr>
              <a:t>Emergency Management Sector</a:t>
            </a:r>
            <a:endParaRPr sz="2100">
              <a:solidFill>
                <a:schemeClr val="lt1"/>
              </a:solidFill>
              <a:latin typeface="Montserrat"/>
              <a:ea typeface="Montserrat"/>
              <a:cs typeface="Montserrat"/>
              <a:sym typeface="Montserrat"/>
            </a:endParaRPr>
          </a:p>
        </p:txBody>
      </p:sp>
      <p:pic>
        <p:nvPicPr>
          <p:cNvPr id="58" name="Google Shape;58;p13"/>
          <p:cNvPicPr preferRelativeResize="0"/>
          <p:nvPr/>
        </p:nvPicPr>
        <p:blipFill rotWithShape="1">
          <a:blip r:embed="rId5">
            <a:alphaModFix/>
          </a:blip>
          <a:srcRect l="2457" r="3371" b="30843"/>
          <a:stretch/>
        </p:blipFill>
        <p:spPr>
          <a:xfrm>
            <a:off x="0" y="3401475"/>
            <a:ext cx="9144000" cy="178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157" name="Google Shape;157;p22"/>
          <p:cNvSpPr/>
          <p:nvPr/>
        </p:nvSpPr>
        <p:spPr>
          <a:xfrm>
            <a:off x="0" y="-41925"/>
            <a:ext cx="9150000" cy="11493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158" name="Google Shape;158;p22"/>
          <p:cNvSpPr txBox="1">
            <a:spLocks noGrp="1"/>
          </p:cNvSpPr>
          <p:nvPr>
            <p:ph type="title"/>
          </p:nvPr>
        </p:nvSpPr>
        <p:spPr>
          <a:xfrm>
            <a:off x="314700" y="23925"/>
            <a:ext cx="8520600" cy="10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b="1">
                <a:solidFill>
                  <a:schemeClr val="lt1"/>
                </a:solidFill>
                <a:latin typeface="Montserrat"/>
                <a:ea typeface="Montserrat"/>
                <a:cs typeface="Montserrat"/>
                <a:sym typeface="Montserrat"/>
              </a:rPr>
              <a:t>What we learned from individuals</a:t>
            </a:r>
            <a:endParaRPr b="1">
              <a:solidFill>
                <a:schemeClr val="lt1"/>
              </a:solidFill>
              <a:latin typeface="Montserrat"/>
              <a:ea typeface="Montserrat"/>
              <a:cs typeface="Montserrat"/>
              <a:sym typeface="Montserrat"/>
            </a:endParaRPr>
          </a:p>
          <a:p>
            <a:pPr marL="0" lvl="0" indent="0" algn="ctr" rtl="0">
              <a:spcBef>
                <a:spcPts val="0"/>
              </a:spcBef>
              <a:spcAft>
                <a:spcPts val="0"/>
              </a:spcAft>
              <a:buSzPts val="990"/>
              <a:buNone/>
            </a:pPr>
            <a:r>
              <a:rPr lang="en" b="1">
                <a:solidFill>
                  <a:schemeClr val="lt1"/>
                </a:solidFill>
                <a:latin typeface="Montserrat"/>
                <a:ea typeface="Montserrat"/>
                <a:cs typeface="Montserrat"/>
                <a:sym typeface="Montserrat"/>
              </a:rPr>
              <a:t> in support roles</a:t>
            </a:r>
            <a:endParaRPr b="1">
              <a:solidFill>
                <a:schemeClr val="lt1"/>
              </a:solidFill>
              <a:latin typeface="Montserrat"/>
              <a:ea typeface="Montserrat"/>
              <a:cs typeface="Montserrat"/>
              <a:sym typeface="Montserrat"/>
            </a:endParaRPr>
          </a:p>
        </p:txBody>
      </p:sp>
      <p:pic>
        <p:nvPicPr>
          <p:cNvPr id="159" name="Google Shape;159;p22"/>
          <p:cNvPicPr preferRelativeResize="0"/>
          <p:nvPr/>
        </p:nvPicPr>
        <p:blipFill rotWithShape="1">
          <a:blip r:embed="rId3">
            <a:alphaModFix/>
          </a:blip>
          <a:srcRect l="11256" t="12192" r="15316" b="8329"/>
          <a:stretch/>
        </p:blipFill>
        <p:spPr>
          <a:xfrm>
            <a:off x="128812" y="1516514"/>
            <a:ext cx="2114838" cy="3146711"/>
          </a:xfrm>
          <a:prstGeom prst="rect">
            <a:avLst/>
          </a:prstGeom>
          <a:noFill/>
          <a:ln w="2857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pic>
      <p:pic>
        <p:nvPicPr>
          <p:cNvPr id="160" name="Google Shape;160;p22"/>
          <p:cNvPicPr preferRelativeResize="0"/>
          <p:nvPr/>
        </p:nvPicPr>
        <p:blipFill rotWithShape="1">
          <a:blip r:embed="rId4">
            <a:alphaModFix/>
          </a:blip>
          <a:srcRect l="7952" t="4387" r="21792" b="4387"/>
          <a:stretch/>
        </p:blipFill>
        <p:spPr>
          <a:xfrm>
            <a:off x="5747924" y="1516514"/>
            <a:ext cx="3273263" cy="3146711"/>
          </a:xfrm>
          <a:prstGeom prst="rect">
            <a:avLst/>
          </a:prstGeom>
          <a:noFill/>
          <a:ln w="2857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pic>
      <p:pic>
        <p:nvPicPr>
          <p:cNvPr id="161" name="Google Shape;161;p22"/>
          <p:cNvPicPr preferRelativeResize="0"/>
          <p:nvPr/>
        </p:nvPicPr>
        <p:blipFill rotWithShape="1">
          <a:blip r:embed="rId5">
            <a:alphaModFix/>
          </a:blip>
          <a:srcRect l="12228" r="9787"/>
          <a:stretch/>
        </p:blipFill>
        <p:spPr>
          <a:xfrm>
            <a:off x="2409080" y="1516501"/>
            <a:ext cx="3173414" cy="3146720"/>
          </a:xfrm>
          <a:prstGeom prst="rect">
            <a:avLst/>
          </a:prstGeom>
          <a:noFill/>
          <a:ln w="2857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67" name="Google Shape;167;p23"/>
          <p:cNvPicPr preferRelativeResize="0"/>
          <p:nvPr/>
        </p:nvPicPr>
        <p:blipFill rotWithShape="1">
          <a:blip r:embed="rId3">
            <a:alphaModFix/>
          </a:blip>
          <a:srcRect l="3649" t="3174" r="3945" b="4558"/>
          <a:stretch/>
        </p:blipFill>
        <p:spPr>
          <a:xfrm>
            <a:off x="978850" y="1192525"/>
            <a:ext cx="7186299" cy="3784101"/>
          </a:xfrm>
          <a:prstGeom prst="rect">
            <a:avLst/>
          </a:prstGeom>
          <a:noFill/>
          <a:ln>
            <a:noFill/>
          </a:ln>
        </p:spPr>
      </p:pic>
      <p:sp>
        <p:nvSpPr>
          <p:cNvPr id="168" name="Google Shape;168;p23"/>
          <p:cNvSpPr txBox="1">
            <a:spLocks noGrp="1"/>
          </p:cNvSpPr>
          <p:nvPr>
            <p:ph type="title"/>
          </p:nvPr>
        </p:nvSpPr>
        <p:spPr>
          <a:xfrm>
            <a:off x="331500" y="201425"/>
            <a:ext cx="8481000" cy="10527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990"/>
              <a:buFont typeface="Arial"/>
              <a:buNone/>
            </a:pPr>
            <a:r>
              <a:rPr lang="en" sz="2820" b="1">
                <a:latin typeface="Montserrat"/>
                <a:ea typeface="Montserrat"/>
                <a:cs typeface="Montserrat"/>
                <a:sym typeface="Montserrat"/>
              </a:rPr>
              <a:t>The range of support staff roles at potential risk of VT is much larger than expected</a:t>
            </a:r>
            <a:endParaRPr sz="2820" b="1">
              <a:latin typeface="Montserrat"/>
              <a:ea typeface="Montserrat"/>
              <a:cs typeface="Montserrat"/>
              <a:sym typeface="Montserrat"/>
            </a:endParaRPr>
          </a:p>
        </p:txBody>
      </p:sp>
      <p:sp>
        <p:nvSpPr>
          <p:cNvPr id="169" name="Google Shape;169;p23"/>
          <p:cNvSpPr/>
          <p:nvPr/>
        </p:nvSpPr>
        <p:spPr>
          <a:xfrm>
            <a:off x="569700" y="1693525"/>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Dispatchers</a:t>
            </a:r>
            <a:endParaRPr sz="2200" b="1">
              <a:solidFill>
                <a:srgbClr val="FFFFFF"/>
              </a:solidFill>
              <a:latin typeface="Montserrat"/>
              <a:ea typeface="Montserrat"/>
              <a:cs typeface="Montserrat"/>
              <a:sym typeface="Montserrat"/>
            </a:endParaRPr>
          </a:p>
        </p:txBody>
      </p:sp>
      <p:sp>
        <p:nvSpPr>
          <p:cNvPr id="170" name="Google Shape;170;p23"/>
          <p:cNvSpPr/>
          <p:nvPr/>
        </p:nvSpPr>
        <p:spPr>
          <a:xfrm>
            <a:off x="4869301" y="2729825"/>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Communication Staff</a:t>
            </a:r>
            <a:endParaRPr sz="2200" b="1">
              <a:solidFill>
                <a:srgbClr val="FFFFFF"/>
              </a:solidFill>
              <a:latin typeface="Montserrat"/>
              <a:ea typeface="Montserrat"/>
              <a:cs typeface="Montserrat"/>
              <a:sym typeface="Montserrat"/>
            </a:endParaRPr>
          </a:p>
        </p:txBody>
      </p:sp>
      <p:sp>
        <p:nvSpPr>
          <p:cNvPr id="171" name="Google Shape;171;p23"/>
          <p:cNvSpPr/>
          <p:nvPr/>
        </p:nvSpPr>
        <p:spPr>
          <a:xfrm>
            <a:off x="569700" y="2729825"/>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Human Resources Staff</a:t>
            </a:r>
            <a:endParaRPr sz="2200" b="1">
              <a:solidFill>
                <a:srgbClr val="FFFFFF"/>
              </a:solidFill>
              <a:latin typeface="Montserrat"/>
              <a:ea typeface="Montserrat"/>
              <a:cs typeface="Montserrat"/>
              <a:sym typeface="Montserrat"/>
            </a:endParaRPr>
          </a:p>
        </p:txBody>
      </p:sp>
      <p:sp>
        <p:nvSpPr>
          <p:cNvPr id="172" name="Google Shape;172;p23"/>
          <p:cNvSpPr/>
          <p:nvPr/>
        </p:nvSpPr>
        <p:spPr>
          <a:xfrm>
            <a:off x="569700" y="3766124"/>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Counselors</a:t>
            </a:r>
            <a:endParaRPr sz="2200" b="1">
              <a:solidFill>
                <a:srgbClr val="FFFFFF"/>
              </a:solidFill>
              <a:latin typeface="Montserrat"/>
              <a:ea typeface="Montserrat"/>
              <a:cs typeface="Montserrat"/>
              <a:sym typeface="Montserrat"/>
            </a:endParaRPr>
          </a:p>
        </p:txBody>
      </p:sp>
      <p:sp>
        <p:nvSpPr>
          <p:cNvPr id="173" name="Google Shape;173;p23"/>
          <p:cNvSpPr/>
          <p:nvPr/>
        </p:nvSpPr>
        <p:spPr>
          <a:xfrm>
            <a:off x="4869301" y="3766124"/>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Interpreters</a:t>
            </a:r>
            <a:endParaRPr sz="2200" b="1">
              <a:solidFill>
                <a:srgbClr val="FFFFFF"/>
              </a:solidFill>
              <a:latin typeface="Montserrat"/>
              <a:ea typeface="Montserrat"/>
              <a:cs typeface="Montserrat"/>
              <a:sym typeface="Montserrat"/>
            </a:endParaRPr>
          </a:p>
        </p:txBody>
      </p:sp>
      <p:sp>
        <p:nvSpPr>
          <p:cNvPr id="174" name="Google Shape;174;p23"/>
          <p:cNvSpPr/>
          <p:nvPr/>
        </p:nvSpPr>
        <p:spPr>
          <a:xfrm>
            <a:off x="4869301" y="1693525"/>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Recovery Workers</a:t>
            </a:r>
            <a:endParaRPr sz="2200" b="1">
              <a:solidFill>
                <a:srgbClr val="FFFFFF"/>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6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7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7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p:nvPr/>
        </p:nvSpPr>
        <p:spPr>
          <a:xfrm>
            <a:off x="-8525" y="462750"/>
            <a:ext cx="9144000" cy="4218000"/>
          </a:xfrm>
          <a:prstGeom prst="rect">
            <a:avLst/>
          </a:prstGeom>
          <a:solidFill>
            <a:srgbClr val="EDA2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4"/>
          <p:cNvSpPr/>
          <p:nvPr/>
        </p:nvSpPr>
        <p:spPr>
          <a:xfrm>
            <a:off x="-8525" y="944175"/>
            <a:ext cx="9144000" cy="3292800"/>
          </a:xfrm>
          <a:prstGeom prst="rect">
            <a:avLst/>
          </a:prstGeom>
          <a:solidFill>
            <a:srgbClr val="E0666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p24"/>
          <p:cNvSpPr/>
          <p:nvPr/>
        </p:nvSpPr>
        <p:spPr>
          <a:xfrm>
            <a:off x="-3000" y="1436100"/>
            <a:ext cx="9150000" cy="2271300"/>
          </a:xfrm>
          <a:prstGeom prst="rect">
            <a:avLst/>
          </a:prstGeom>
          <a:solidFill>
            <a:srgbClr val="D8382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2" name="Google Shape;182;p24"/>
          <p:cNvSpPr txBox="1">
            <a:spLocks noGrp="1"/>
          </p:cNvSpPr>
          <p:nvPr>
            <p:ph type="title"/>
          </p:nvPr>
        </p:nvSpPr>
        <p:spPr>
          <a:xfrm>
            <a:off x="195775" y="1674000"/>
            <a:ext cx="8760900" cy="179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40" b="1">
                <a:solidFill>
                  <a:schemeClr val="lt1"/>
                </a:solidFill>
                <a:latin typeface="Montserrat"/>
                <a:ea typeface="Montserrat"/>
                <a:cs typeface="Montserrat"/>
                <a:sym typeface="Montserrat"/>
              </a:rPr>
              <a:t>Every</a:t>
            </a:r>
            <a:r>
              <a:rPr lang="en" sz="4040">
                <a:solidFill>
                  <a:schemeClr val="lt1"/>
                </a:solidFill>
                <a:latin typeface="Montserrat"/>
                <a:ea typeface="Montserrat"/>
                <a:cs typeface="Montserrat"/>
                <a:sym typeface="Montserrat"/>
              </a:rPr>
              <a:t> individual we spoke with said they </a:t>
            </a:r>
            <a:r>
              <a:rPr lang="en" sz="4040" b="1">
                <a:solidFill>
                  <a:schemeClr val="lt1"/>
                </a:solidFill>
                <a:latin typeface="Montserrat"/>
                <a:ea typeface="Montserrat"/>
                <a:cs typeface="Montserrat"/>
                <a:sym typeface="Montserrat"/>
              </a:rPr>
              <a:t>have experienced VT</a:t>
            </a:r>
            <a:r>
              <a:rPr lang="en" sz="4040">
                <a:solidFill>
                  <a:schemeClr val="lt1"/>
                </a:solidFill>
                <a:latin typeface="Montserrat"/>
                <a:ea typeface="Montserrat"/>
                <a:cs typeface="Montserrat"/>
                <a:sym typeface="Montserrat"/>
              </a:rPr>
              <a:t> in some way  </a:t>
            </a:r>
            <a:endParaRPr sz="4040">
              <a:solidFill>
                <a:schemeClr val="lt1"/>
              </a:solidFill>
              <a:latin typeface="Montserrat"/>
              <a:ea typeface="Montserrat"/>
              <a:cs typeface="Montserrat"/>
              <a:sym typeface="Montserrat"/>
            </a:endParaRPr>
          </a:p>
        </p:txBody>
      </p:sp>
      <p:sp>
        <p:nvSpPr>
          <p:cNvPr id="183" name="Google Shape;18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p:nvPr/>
        </p:nvSpPr>
        <p:spPr>
          <a:xfrm>
            <a:off x="4779975" y="1912426"/>
            <a:ext cx="3917100" cy="1057500"/>
          </a:xfrm>
          <a:prstGeom prst="rect">
            <a:avLst/>
          </a:prstGeom>
          <a:solidFill>
            <a:srgbClr val="F4CCCC"/>
          </a:solidFill>
          <a:ln w="19050"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25"/>
          <p:cNvSpPr/>
          <p:nvPr/>
        </p:nvSpPr>
        <p:spPr>
          <a:xfrm>
            <a:off x="446925" y="1909221"/>
            <a:ext cx="3917100" cy="853500"/>
          </a:xfrm>
          <a:prstGeom prst="rect">
            <a:avLst/>
          </a:prstGeom>
          <a:solidFill>
            <a:srgbClr val="F4CCCC"/>
          </a:solidFill>
          <a:ln w="19050"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“Each day I had this video reel playing in my head.”</a:t>
            </a:r>
            <a:endParaRPr/>
          </a:p>
        </p:txBody>
      </p:sp>
      <p:sp>
        <p:nvSpPr>
          <p:cNvPr id="190" name="Google Shape;190;p25"/>
          <p:cNvSpPr txBox="1">
            <a:spLocks noGrp="1"/>
          </p:cNvSpPr>
          <p:nvPr>
            <p:ph type="title"/>
          </p:nvPr>
        </p:nvSpPr>
        <p:spPr>
          <a:xfrm>
            <a:off x="311700" y="445025"/>
            <a:ext cx="85206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latin typeface="Montserrat"/>
                <a:ea typeface="Montserrat"/>
                <a:cs typeface="Montserrat"/>
                <a:sym typeface="Montserrat"/>
              </a:rPr>
              <a:t>Each individual is impacted differently</a:t>
            </a:r>
            <a:endParaRPr sz="3000"/>
          </a:p>
        </p:txBody>
      </p:sp>
      <p:sp>
        <p:nvSpPr>
          <p:cNvPr id="191" name="Google Shape;19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192" name="Google Shape;192;p25"/>
          <p:cNvSpPr txBox="1"/>
          <p:nvPr/>
        </p:nvSpPr>
        <p:spPr>
          <a:xfrm>
            <a:off x="4779975" y="1912101"/>
            <a:ext cx="3917100" cy="1098900"/>
          </a:xfrm>
          <a:prstGeom prst="rect">
            <a:avLst/>
          </a:prstGeom>
          <a:solidFill>
            <a:srgbClr val="F4CCCC"/>
          </a:solidFill>
          <a:ln w="19050" cap="flat" cmpd="sng">
            <a:solidFill>
              <a:srgbClr val="A72A1E"/>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b="1">
                <a:solidFill>
                  <a:schemeClr val="dk1"/>
                </a:solidFill>
                <a:latin typeface="Montserrat"/>
                <a:ea typeface="Montserrat"/>
                <a:cs typeface="Montserrat"/>
                <a:sym typeface="Montserrat"/>
              </a:rPr>
              <a:t>“No one was looking after me, making sure my work was done."</a:t>
            </a:r>
            <a:endParaRPr sz="1500">
              <a:solidFill>
                <a:schemeClr val="dk2"/>
              </a:solidFill>
              <a:latin typeface="Montserrat"/>
              <a:ea typeface="Montserrat"/>
              <a:cs typeface="Montserrat"/>
              <a:sym typeface="Montserrat"/>
            </a:endParaRPr>
          </a:p>
        </p:txBody>
      </p:sp>
      <p:sp>
        <p:nvSpPr>
          <p:cNvPr id="193" name="Google Shape;193;p25"/>
          <p:cNvSpPr/>
          <p:nvPr/>
        </p:nvSpPr>
        <p:spPr>
          <a:xfrm>
            <a:off x="4779964" y="1186725"/>
            <a:ext cx="3917100" cy="5766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chemeClr val="lt1"/>
                </a:solidFill>
                <a:latin typeface="Montserrat"/>
                <a:ea typeface="Montserrat"/>
                <a:cs typeface="Montserrat"/>
                <a:sym typeface="Montserrat"/>
              </a:rPr>
              <a:t>Organizational</a:t>
            </a:r>
            <a:endParaRPr sz="2500" b="1">
              <a:solidFill>
                <a:schemeClr val="lt1"/>
              </a:solidFill>
              <a:latin typeface="Montserrat"/>
              <a:ea typeface="Montserrat"/>
              <a:cs typeface="Montserrat"/>
              <a:sym typeface="Montserrat"/>
            </a:endParaRPr>
          </a:p>
        </p:txBody>
      </p:sp>
      <p:sp>
        <p:nvSpPr>
          <p:cNvPr id="194" name="Google Shape;194;p25"/>
          <p:cNvSpPr/>
          <p:nvPr/>
        </p:nvSpPr>
        <p:spPr>
          <a:xfrm>
            <a:off x="447120" y="1186725"/>
            <a:ext cx="3917100" cy="5766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chemeClr val="lt1"/>
                </a:solidFill>
                <a:latin typeface="Montserrat"/>
                <a:ea typeface="Montserrat"/>
                <a:cs typeface="Montserrat"/>
                <a:sym typeface="Montserrat"/>
              </a:rPr>
              <a:t>Personal</a:t>
            </a:r>
            <a:endParaRPr sz="2500" b="1">
              <a:solidFill>
                <a:schemeClr val="lt1"/>
              </a:solidFill>
              <a:latin typeface="Montserrat"/>
              <a:ea typeface="Montserrat"/>
              <a:cs typeface="Montserrat"/>
              <a:sym typeface="Montserrat"/>
            </a:endParaRPr>
          </a:p>
        </p:txBody>
      </p:sp>
      <p:sp>
        <p:nvSpPr>
          <p:cNvPr id="195" name="Google Shape;195;p25"/>
          <p:cNvSpPr txBox="1"/>
          <p:nvPr/>
        </p:nvSpPr>
        <p:spPr>
          <a:xfrm>
            <a:off x="447119" y="3023521"/>
            <a:ext cx="3917100" cy="461700"/>
          </a:xfrm>
          <a:prstGeom prst="rect">
            <a:avLst/>
          </a:prstGeom>
          <a:solidFill>
            <a:srgbClr val="F4CCCC"/>
          </a:solidFill>
          <a:ln w="19050" cap="flat" cmpd="sng">
            <a:solidFill>
              <a:srgbClr val="A72A1E"/>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1800" b="1">
              <a:solidFill>
                <a:schemeClr val="dk1"/>
              </a:solidFill>
              <a:latin typeface="Montserrat"/>
              <a:ea typeface="Montserrat"/>
              <a:cs typeface="Montserrat"/>
              <a:sym typeface="Montserrat"/>
            </a:endParaRPr>
          </a:p>
        </p:txBody>
      </p:sp>
      <p:sp>
        <p:nvSpPr>
          <p:cNvPr id="196" name="Google Shape;196;p25"/>
          <p:cNvSpPr/>
          <p:nvPr/>
        </p:nvSpPr>
        <p:spPr>
          <a:xfrm>
            <a:off x="446925" y="2908635"/>
            <a:ext cx="3917100" cy="1057500"/>
          </a:xfrm>
          <a:prstGeom prst="rect">
            <a:avLst/>
          </a:prstGeom>
          <a:solidFill>
            <a:srgbClr val="F4CCCC"/>
          </a:solidFill>
          <a:ln w="19050"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b="1">
                <a:solidFill>
                  <a:schemeClr val="dk1"/>
                </a:solidFill>
                <a:latin typeface="Montserrat"/>
                <a:ea typeface="Montserrat"/>
                <a:cs typeface="Montserrat"/>
                <a:sym typeface="Montserrat"/>
              </a:rPr>
              <a:t>“She was starting to have flashbacks about jobs she’s dispatched on.”</a:t>
            </a:r>
            <a:endParaRPr sz="1800" b="1">
              <a:solidFill>
                <a:schemeClr val="dk1"/>
              </a:solidFill>
              <a:latin typeface="Montserrat"/>
              <a:ea typeface="Montserrat"/>
              <a:cs typeface="Montserrat"/>
              <a:sym typeface="Montserrat"/>
            </a:endParaRPr>
          </a:p>
        </p:txBody>
      </p:sp>
      <p:sp>
        <p:nvSpPr>
          <p:cNvPr id="197" name="Google Shape;197;p25"/>
          <p:cNvSpPr/>
          <p:nvPr/>
        </p:nvSpPr>
        <p:spPr>
          <a:xfrm>
            <a:off x="446919" y="4112021"/>
            <a:ext cx="3917100" cy="576600"/>
          </a:xfrm>
          <a:prstGeom prst="rect">
            <a:avLst/>
          </a:prstGeom>
          <a:solidFill>
            <a:srgbClr val="F4CCCC"/>
          </a:solidFill>
          <a:ln w="19050"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b="1">
                <a:solidFill>
                  <a:schemeClr val="dk1"/>
                </a:solidFill>
                <a:latin typeface="Montserrat"/>
                <a:ea typeface="Montserrat"/>
                <a:cs typeface="Montserrat"/>
                <a:sym typeface="Montserrat"/>
              </a:rPr>
              <a:t>“I started having nightmares.”</a:t>
            </a:r>
            <a:endParaRPr sz="1800" b="1">
              <a:solidFill>
                <a:schemeClr val="dk1"/>
              </a:solidFill>
              <a:latin typeface="Montserrat"/>
              <a:ea typeface="Montserrat"/>
              <a:cs typeface="Montserrat"/>
              <a:sym typeface="Montserrat"/>
            </a:endParaRPr>
          </a:p>
        </p:txBody>
      </p:sp>
      <p:sp>
        <p:nvSpPr>
          <p:cNvPr id="198" name="Google Shape;198;p25"/>
          <p:cNvSpPr/>
          <p:nvPr/>
        </p:nvSpPr>
        <p:spPr>
          <a:xfrm>
            <a:off x="4779975" y="4097537"/>
            <a:ext cx="3917100" cy="618600"/>
          </a:xfrm>
          <a:prstGeom prst="rect">
            <a:avLst/>
          </a:prstGeom>
          <a:solidFill>
            <a:srgbClr val="F4CCCC"/>
          </a:solidFill>
          <a:ln w="19050"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a:p>
        </p:txBody>
      </p:sp>
      <p:sp>
        <p:nvSpPr>
          <p:cNvPr id="199" name="Google Shape;199;p25"/>
          <p:cNvSpPr/>
          <p:nvPr/>
        </p:nvSpPr>
        <p:spPr>
          <a:xfrm>
            <a:off x="4779975" y="3106976"/>
            <a:ext cx="3917100" cy="853500"/>
          </a:xfrm>
          <a:prstGeom prst="rect">
            <a:avLst/>
          </a:prstGeom>
          <a:solidFill>
            <a:srgbClr val="F4CCCC"/>
          </a:solidFill>
          <a:ln w="19050"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a:p>
        </p:txBody>
      </p:sp>
      <p:sp>
        <p:nvSpPr>
          <p:cNvPr id="200" name="Google Shape;200;p25"/>
          <p:cNvSpPr txBox="1"/>
          <p:nvPr/>
        </p:nvSpPr>
        <p:spPr>
          <a:xfrm>
            <a:off x="4805625" y="3134875"/>
            <a:ext cx="3865800" cy="797700"/>
          </a:xfrm>
          <a:prstGeom prst="rect">
            <a:avLst/>
          </a:prstGeom>
          <a:solidFill>
            <a:srgbClr val="F4CCCC"/>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“We see it in the form of people just withdrawing.”</a:t>
            </a:r>
            <a:endParaRPr>
              <a:solidFill>
                <a:schemeClr val="dk1"/>
              </a:solidFill>
            </a:endParaRPr>
          </a:p>
          <a:p>
            <a:pPr marL="0" lvl="0" indent="0" algn="l" rtl="0">
              <a:spcBef>
                <a:spcPts val="1200"/>
              </a:spcBef>
              <a:spcAft>
                <a:spcPts val="0"/>
              </a:spcAft>
              <a:buNone/>
            </a:pPr>
            <a:endParaRPr sz="1800">
              <a:solidFill>
                <a:schemeClr val="dk2"/>
              </a:solidFill>
            </a:endParaRPr>
          </a:p>
        </p:txBody>
      </p:sp>
      <p:sp>
        <p:nvSpPr>
          <p:cNvPr id="201" name="Google Shape;201;p25"/>
          <p:cNvSpPr txBox="1"/>
          <p:nvPr/>
        </p:nvSpPr>
        <p:spPr>
          <a:xfrm>
            <a:off x="4917825" y="4175963"/>
            <a:ext cx="3641400" cy="461700"/>
          </a:xfrm>
          <a:prstGeom prst="rect">
            <a:avLst/>
          </a:prstGeom>
          <a:solidFill>
            <a:srgbClr val="F4CCCC"/>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“We see it in staff turn over.”</a:t>
            </a:r>
            <a:endParaRPr>
              <a:solidFill>
                <a:schemeClr val="dk1"/>
              </a:solidFill>
            </a:endParaRPr>
          </a:p>
          <a:p>
            <a:pPr marL="0" lvl="0" indent="0" algn="l" rtl="0">
              <a:spcBef>
                <a:spcPts val="1200"/>
              </a:spcBef>
              <a:spcAft>
                <a:spcPts val="0"/>
              </a:spcAft>
              <a:buNone/>
            </a:pPr>
            <a:endParaRPr sz="18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a:off x="269675" y="937350"/>
            <a:ext cx="3020100" cy="297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latin typeface="Montserrat"/>
                <a:ea typeface="Montserrat"/>
                <a:cs typeface="Montserrat"/>
                <a:sym typeface="Montserrat"/>
              </a:rPr>
              <a:t>Support staff feel like they don’t deserve the same support as frontline workers</a:t>
            </a:r>
            <a:endParaRPr sz="3020" b="1">
              <a:latin typeface="Montserrat"/>
              <a:ea typeface="Montserrat"/>
              <a:cs typeface="Montserrat"/>
              <a:sym typeface="Montserrat"/>
            </a:endParaRPr>
          </a:p>
        </p:txBody>
      </p:sp>
      <p:sp>
        <p:nvSpPr>
          <p:cNvPr id="207" name="Google Shape;20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
        <p:nvSpPr>
          <p:cNvPr id="208" name="Google Shape;208;p26"/>
          <p:cNvSpPr/>
          <p:nvPr/>
        </p:nvSpPr>
        <p:spPr>
          <a:xfrm>
            <a:off x="3900347" y="366012"/>
            <a:ext cx="4235700" cy="3500700"/>
          </a:xfrm>
          <a:prstGeom prst="triangle">
            <a:avLst>
              <a:gd name="adj" fmla="val 50000"/>
            </a:avLst>
          </a:prstGeom>
          <a:solidFill>
            <a:srgbClr val="EDA29B"/>
          </a:solidFill>
          <a:ln w="9525" cap="flat" cmpd="sng">
            <a:solidFill>
              <a:srgbClr val="CC412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209" name="Google Shape;209;p26"/>
          <p:cNvSpPr txBox="1"/>
          <p:nvPr/>
        </p:nvSpPr>
        <p:spPr>
          <a:xfrm>
            <a:off x="4715762" y="1523763"/>
            <a:ext cx="2604900" cy="140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300" b="1">
                <a:solidFill>
                  <a:srgbClr val="A72A1E"/>
                </a:solidFill>
                <a:latin typeface="Montserrat"/>
                <a:ea typeface="Montserrat"/>
                <a:cs typeface="Montserrat"/>
                <a:sym typeface="Montserrat"/>
              </a:rPr>
              <a:t>“There’s </a:t>
            </a:r>
            <a:endParaRPr sz="2300" b="1">
              <a:solidFill>
                <a:srgbClr val="A72A1E"/>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2300" b="1">
                <a:solidFill>
                  <a:srgbClr val="A72A1E"/>
                </a:solidFill>
                <a:latin typeface="Montserrat"/>
                <a:ea typeface="Montserrat"/>
                <a:cs typeface="Montserrat"/>
                <a:sym typeface="Montserrat"/>
              </a:rPr>
              <a:t>always someone else who needs it more than me.”</a:t>
            </a:r>
            <a:endParaRPr sz="2300">
              <a:solidFill>
                <a:srgbClr val="A72A1E"/>
              </a:solidFill>
              <a:latin typeface="Montserrat"/>
              <a:ea typeface="Montserrat"/>
              <a:cs typeface="Montserrat"/>
              <a:sym typeface="Montserrat"/>
            </a:endParaRPr>
          </a:p>
        </p:txBody>
      </p:sp>
      <p:grpSp>
        <p:nvGrpSpPr>
          <p:cNvPr id="210" name="Google Shape;210;p26"/>
          <p:cNvGrpSpPr/>
          <p:nvPr/>
        </p:nvGrpSpPr>
        <p:grpSpPr>
          <a:xfrm>
            <a:off x="4595946" y="4065475"/>
            <a:ext cx="2836971" cy="653537"/>
            <a:chOff x="3698064" y="3575617"/>
            <a:chExt cx="1740900" cy="373151"/>
          </a:xfrm>
        </p:grpSpPr>
        <p:sp>
          <p:nvSpPr>
            <p:cNvPr id="211" name="Google Shape;211;p26"/>
            <p:cNvSpPr/>
            <p:nvPr/>
          </p:nvSpPr>
          <p:spPr>
            <a:xfrm rot="10800000">
              <a:off x="3698064" y="3575617"/>
              <a:ext cx="1740900" cy="125400"/>
            </a:xfrm>
            <a:prstGeom prst="rightArrow">
              <a:avLst>
                <a:gd name="adj1" fmla="val 25514"/>
                <a:gd name="adj2" fmla="val 64322"/>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212" name="Google Shape;212;p26"/>
            <p:cNvSpPr txBox="1"/>
            <p:nvPr/>
          </p:nvSpPr>
          <p:spPr>
            <a:xfrm rot="620">
              <a:off x="3771608" y="3655818"/>
              <a:ext cx="1662900" cy="292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B02C20"/>
                  </a:solidFill>
                  <a:latin typeface="Montserrat"/>
                  <a:ea typeface="Montserrat"/>
                  <a:cs typeface="Montserrat"/>
                  <a:sym typeface="Montserrat"/>
                </a:rPr>
                <a:t>Not utilizing mental health resources </a:t>
              </a:r>
              <a:endParaRPr sz="1800" b="1">
                <a:solidFill>
                  <a:srgbClr val="B02C20"/>
                </a:solidFill>
                <a:latin typeface="Montserrat"/>
                <a:ea typeface="Montserrat"/>
                <a:cs typeface="Montserrat"/>
                <a:sym typeface="Montserrat"/>
              </a:endParaRPr>
            </a:p>
          </p:txBody>
        </p:sp>
      </p:grpSp>
      <p:grpSp>
        <p:nvGrpSpPr>
          <p:cNvPr id="213" name="Google Shape;213;p26"/>
          <p:cNvGrpSpPr/>
          <p:nvPr/>
        </p:nvGrpSpPr>
        <p:grpSpPr>
          <a:xfrm>
            <a:off x="3226024" y="134696"/>
            <a:ext cx="2322685" cy="3148317"/>
            <a:chOff x="2857415" y="1331253"/>
            <a:chExt cx="1425310" cy="1797600"/>
          </a:xfrm>
        </p:grpSpPr>
        <p:sp>
          <p:nvSpPr>
            <p:cNvPr id="214" name="Google Shape;214;p26"/>
            <p:cNvSpPr/>
            <p:nvPr/>
          </p:nvSpPr>
          <p:spPr>
            <a:xfrm rot="-3360517">
              <a:off x="2960437" y="2297046"/>
              <a:ext cx="1629676" cy="125310"/>
            </a:xfrm>
            <a:prstGeom prst="rightArrow">
              <a:avLst>
                <a:gd name="adj1" fmla="val 25514"/>
                <a:gd name="adj2" fmla="val 64322"/>
              </a:avLst>
            </a:prstGeom>
            <a:solidFill>
              <a:srgbClr val="D83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215" name="Google Shape;215;p26"/>
            <p:cNvSpPr txBox="1"/>
            <p:nvPr/>
          </p:nvSpPr>
          <p:spPr>
            <a:xfrm rot="-3364891">
              <a:off x="2636673" y="2001111"/>
              <a:ext cx="1857484" cy="457885"/>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D83829"/>
                  </a:solidFill>
                  <a:latin typeface="Montserrat"/>
                  <a:ea typeface="Montserrat"/>
                  <a:cs typeface="Montserrat"/>
                  <a:sym typeface="Montserrat"/>
                </a:rPr>
                <a:t>Heightened emotions affecting the workplace</a:t>
              </a:r>
              <a:endParaRPr sz="1800">
                <a:solidFill>
                  <a:srgbClr val="D83829"/>
                </a:solidFill>
                <a:latin typeface="Montserrat"/>
                <a:ea typeface="Montserrat"/>
                <a:cs typeface="Montserrat"/>
                <a:sym typeface="Montserrat"/>
              </a:endParaRPr>
            </a:p>
          </p:txBody>
        </p:sp>
      </p:grpSp>
      <p:grpSp>
        <p:nvGrpSpPr>
          <p:cNvPr id="216" name="Google Shape;216;p26"/>
          <p:cNvGrpSpPr/>
          <p:nvPr/>
        </p:nvGrpSpPr>
        <p:grpSpPr>
          <a:xfrm>
            <a:off x="6526359" y="212235"/>
            <a:ext cx="2141031" cy="2950359"/>
            <a:chOff x="4882657" y="1375526"/>
            <a:chExt cx="1313839" cy="1684572"/>
          </a:xfrm>
        </p:grpSpPr>
        <p:sp>
          <p:nvSpPr>
            <p:cNvPr id="217" name="Google Shape;217;p26"/>
            <p:cNvSpPr/>
            <p:nvPr/>
          </p:nvSpPr>
          <p:spPr>
            <a:xfrm rot="3420919">
              <a:off x="4575050" y="2300047"/>
              <a:ext cx="1581515" cy="125402"/>
            </a:xfrm>
            <a:prstGeom prst="rightArrow">
              <a:avLst>
                <a:gd name="adj1" fmla="val 25514"/>
                <a:gd name="adj2" fmla="val 64322"/>
              </a:avLst>
            </a:prstGeom>
            <a:solidFill>
              <a:srgbClr val="80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218" name="Google Shape;218;p26"/>
            <p:cNvSpPr txBox="1"/>
            <p:nvPr/>
          </p:nvSpPr>
          <p:spPr>
            <a:xfrm rot="3420634">
              <a:off x="4710807" y="1972586"/>
              <a:ext cx="1673878" cy="46008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800" b="1">
                  <a:solidFill>
                    <a:srgbClr val="B02C20"/>
                  </a:solidFill>
                  <a:latin typeface="Montserrat"/>
                  <a:ea typeface="Montserrat"/>
                  <a:cs typeface="Montserrat"/>
                  <a:sym typeface="Montserrat"/>
                </a:rPr>
                <a:t>Not validating their feelings</a:t>
              </a:r>
              <a:endParaRPr sz="1800">
                <a:solidFill>
                  <a:srgbClr val="B02C20"/>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1800" b="1">
                <a:solidFill>
                  <a:srgbClr val="802017"/>
                </a:solidFill>
                <a:latin typeface="Montserrat"/>
                <a:ea typeface="Montserrat"/>
                <a:cs typeface="Montserrat"/>
                <a:sym typeface="Montserra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txBox="1">
            <a:spLocks noGrp="1"/>
          </p:cNvSpPr>
          <p:nvPr>
            <p:ph type="title"/>
          </p:nvPr>
        </p:nvSpPr>
        <p:spPr>
          <a:xfrm>
            <a:off x="311700" y="445025"/>
            <a:ext cx="8520600" cy="10467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ontserrat"/>
                <a:ea typeface="Montserrat"/>
                <a:cs typeface="Montserrat"/>
                <a:sym typeface="Montserrat"/>
              </a:rPr>
              <a:t>There are divergent views in terms of how supported individuals feel by their agency</a:t>
            </a:r>
            <a:endParaRPr b="1">
              <a:latin typeface="Montserrat"/>
              <a:ea typeface="Montserrat"/>
              <a:cs typeface="Montserrat"/>
              <a:sym typeface="Montserrat"/>
            </a:endParaRPr>
          </a:p>
        </p:txBody>
      </p:sp>
      <p:sp>
        <p:nvSpPr>
          <p:cNvPr id="224" name="Google Shape;22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225" name="Google Shape;225;p27"/>
          <p:cNvSpPr/>
          <p:nvPr/>
        </p:nvSpPr>
        <p:spPr>
          <a:xfrm>
            <a:off x="412075" y="1935825"/>
            <a:ext cx="2668200" cy="2283300"/>
          </a:xfrm>
          <a:prstGeom prst="roundRect">
            <a:avLst>
              <a:gd name="adj" fmla="val 16667"/>
            </a:avLst>
          </a:prstGeom>
          <a:solidFill>
            <a:srgbClr val="D83829"/>
          </a:solidFill>
          <a:ln w="9525" cap="flat" cmpd="sng">
            <a:solidFill>
              <a:srgbClr val="80201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Montserrat"/>
                <a:ea typeface="Montserrat"/>
                <a:cs typeface="Montserrat"/>
                <a:sym typeface="Montserrat"/>
              </a:rPr>
              <a:t>“We are not addressing it [mental health] at all.”</a:t>
            </a:r>
            <a:endParaRPr sz="1000">
              <a:solidFill>
                <a:schemeClr val="lt1"/>
              </a:solidFill>
            </a:endParaRPr>
          </a:p>
        </p:txBody>
      </p:sp>
      <p:sp>
        <p:nvSpPr>
          <p:cNvPr id="226" name="Google Shape;226;p27"/>
          <p:cNvSpPr/>
          <p:nvPr/>
        </p:nvSpPr>
        <p:spPr>
          <a:xfrm>
            <a:off x="6063725" y="1935825"/>
            <a:ext cx="2668200" cy="2283300"/>
          </a:xfrm>
          <a:prstGeom prst="roundRect">
            <a:avLst>
              <a:gd name="adj" fmla="val 16667"/>
            </a:avLst>
          </a:prstGeom>
          <a:solidFill>
            <a:srgbClr val="0E9453"/>
          </a:solidFill>
          <a:ln w="9525" cap="flat" cmpd="sng">
            <a:solidFill>
              <a:srgbClr val="08563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Montserrat"/>
                <a:ea typeface="Montserrat"/>
                <a:cs typeface="Montserrat"/>
                <a:sym typeface="Montserrat"/>
              </a:rPr>
              <a:t>“It is a constant support. It doesn’t come and go. It is there all the time.”</a:t>
            </a:r>
            <a:endParaRPr sz="1000">
              <a:solidFill>
                <a:schemeClr val="lt1"/>
              </a:solidFill>
            </a:endParaRPr>
          </a:p>
        </p:txBody>
      </p:sp>
      <p:sp>
        <p:nvSpPr>
          <p:cNvPr id="227" name="Google Shape;227;p27"/>
          <p:cNvSpPr/>
          <p:nvPr/>
        </p:nvSpPr>
        <p:spPr>
          <a:xfrm>
            <a:off x="3237900" y="1935825"/>
            <a:ext cx="2668200" cy="2283300"/>
          </a:xfrm>
          <a:prstGeom prst="roundRect">
            <a:avLst>
              <a:gd name="adj" fmla="val 16667"/>
            </a:avLst>
          </a:prstGeom>
          <a:solidFill>
            <a:srgbClr val="E69138"/>
          </a:solidFill>
          <a:ln w="9525" cap="flat" cmpd="sng">
            <a:solidFill>
              <a:srgbClr val="B45F0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chemeClr val="lt1"/>
                </a:solidFill>
                <a:latin typeface="Montserrat"/>
                <a:ea typeface="Montserrat"/>
                <a:cs typeface="Montserrat"/>
                <a:sym typeface="Montserrat"/>
              </a:rPr>
              <a:t>“We don't have enough on VT…focuses are on the physical impacts.”</a:t>
            </a:r>
            <a:endParaRPr sz="2600" b="1">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8"/>
          <p:cNvSpPr txBox="1">
            <a:spLocks noGrp="1"/>
          </p:cNvSpPr>
          <p:nvPr>
            <p:ph type="title"/>
          </p:nvPr>
        </p:nvSpPr>
        <p:spPr>
          <a:xfrm>
            <a:off x="416500" y="1498575"/>
            <a:ext cx="2889600" cy="23397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latin typeface="Montserrat"/>
                <a:ea typeface="Montserrat"/>
                <a:cs typeface="Montserrat"/>
                <a:sym typeface="Montserrat"/>
              </a:rPr>
              <a:t>Support staff are using their own coping mechanisms</a:t>
            </a:r>
            <a:endParaRPr/>
          </a:p>
        </p:txBody>
      </p:sp>
      <p:sp>
        <p:nvSpPr>
          <p:cNvPr id="233" name="Google Shape;23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234" name="Google Shape;234;p28"/>
          <p:cNvSpPr txBox="1"/>
          <p:nvPr/>
        </p:nvSpPr>
        <p:spPr>
          <a:xfrm>
            <a:off x="4374404" y="3632025"/>
            <a:ext cx="1813200" cy="77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Montserrat"/>
                <a:ea typeface="Montserrat"/>
                <a:cs typeface="Montserrat"/>
                <a:sym typeface="Montserrat"/>
              </a:rPr>
              <a:t>Social Connection</a:t>
            </a:r>
            <a:endParaRPr sz="1800">
              <a:solidFill>
                <a:srgbClr val="595959"/>
              </a:solidFill>
            </a:endParaRPr>
          </a:p>
        </p:txBody>
      </p:sp>
      <p:sp>
        <p:nvSpPr>
          <p:cNvPr id="235" name="Google Shape;235;p28"/>
          <p:cNvSpPr txBox="1"/>
          <p:nvPr/>
        </p:nvSpPr>
        <p:spPr>
          <a:xfrm>
            <a:off x="6587528" y="3519819"/>
            <a:ext cx="1530300" cy="77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Montserrat"/>
                <a:ea typeface="Montserrat"/>
                <a:cs typeface="Montserrat"/>
                <a:sym typeface="Montserrat"/>
              </a:rPr>
              <a:t>Religion</a:t>
            </a:r>
            <a:endParaRPr sz="1800">
              <a:solidFill>
                <a:srgbClr val="595959"/>
              </a:solidFill>
            </a:endParaRPr>
          </a:p>
        </p:txBody>
      </p:sp>
      <p:sp>
        <p:nvSpPr>
          <p:cNvPr id="236" name="Google Shape;236;p28"/>
          <p:cNvSpPr/>
          <p:nvPr/>
        </p:nvSpPr>
        <p:spPr>
          <a:xfrm>
            <a:off x="4870918" y="234200"/>
            <a:ext cx="2637600" cy="2460000"/>
          </a:xfrm>
          <a:prstGeom prst="ellipse">
            <a:avLst/>
          </a:prstGeom>
          <a:solidFill>
            <a:srgbClr val="E0666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a:off x="6123051" y="1069691"/>
            <a:ext cx="2637600" cy="2460000"/>
          </a:xfrm>
          <a:prstGeom prst="ellipse">
            <a:avLst/>
          </a:prstGeom>
          <a:solidFill>
            <a:srgbClr val="EA99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8"/>
          <p:cNvSpPr/>
          <p:nvPr/>
        </p:nvSpPr>
        <p:spPr>
          <a:xfrm>
            <a:off x="5624634" y="2449161"/>
            <a:ext cx="2637600" cy="2460000"/>
          </a:xfrm>
          <a:prstGeom prst="ellipse">
            <a:avLst/>
          </a:prstGeom>
          <a:solidFill>
            <a:srgbClr val="98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4095635" y="2449275"/>
            <a:ext cx="2637600" cy="2460000"/>
          </a:xfrm>
          <a:prstGeom prst="ellipse">
            <a:avLst/>
          </a:prstGeom>
          <a:solidFill>
            <a:srgbClr val="CA343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3618925" y="1069657"/>
            <a:ext cx="2637600" cy="2460000"/>
          </a:xfrm>
          <a:prstGeom prst="ellipse">
            <a:avLst/>
          </a:prstGeom>
          <a:solidFill>
            <a:srgbClr val="E04A4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5437262" y="1978394"/>
            <a:ext cx="1492500" cy="13920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txBox="1"/>
          <p:nvPr/>
        </p:nvSpPr>
        <p:spPr>
          <a:xfrm>
            <a:off x="5405296" y="2452506"/>
            <a:ext cx="1557000" cy="44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2000" b="1">
                <a:solidFill>
                  <a:srgbClr val="000000"/>
                </a:solidFill>
                <a:latin typeface="Montserrat"/>
                <a:ea typeface="Montserrat"/>
                <a:cs typeface="Montserrat"/>
                <a:sym typeface="Montserrat"/>
              </a:rPr>
              <a:t>Self Care</a:t>
            </a:r>
            <a:endParaRPr sz="2000" b="1">
              <a:solidFill>
                <a:srgbClr val="000000"/>
              </a:solidFill>
              <a:latin typeface="Montserrat"/>
              <a:ea typeface="Montserrat"/>
              <a:cs typeface="Montserrat"/>
              <a:sym typeface="Montserrat"/>
            </a:endParaRPr>
          </a:p>
        </p:txBody>
      </p:sp>
      <p:sp>
        <p:nvSpPr>
          <p:cNvPr id="243" name="Google Shape;243;p28"/>
          <p:cNvSpPr txBox="1"/>
          <p:nvPr/>
        </p:nvSpPr>
        <p:spPr>
          <a:xfrm>
            <a:off x="6815175" y="1593425"/>
            <a:ext cx="1657200" cy="77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Informal Debriefing</a:t>
            </a:r>
            <a:endParaRPr sz="2000" b="1">
              <a:solidFill>
                <a:srgbClr val="FFFFFF"/>
              </a:solidFill>
              <a:latin typeface="Montserrat"/>
              <a:ea typeface="Montserrat"/>
              <a:cs typeface="Montserrat"/>
              <a:sym typeface="Montserrat"/>
            </a:endParaRPr>
          </a:p>
        </p:txBody>
      </p:sp>
      <p:sp>
        <p:nvSpPr>
          <p:cNvPr id="244" name="Google Shape;244;p28"/>
          <p:cNvSpPr txBox="1"/>
          <p:nvPr/>
        </p:nvSpPr>
        <p:spPr>
          <a:xfrm>
            <a:off x="5405306" y="644520"/>
            <a:ext cx="1557000" cy="6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Mindset</a:t>
            </a:r>
            <a:endParaRPr sz="2100">
              <a:solidFill>
                <a:srgbClr val="595959"/>
              </a:solidFill>
            </a:endParaRPr>
          </a:p>
        </p:txBody>
      </p:sp>
      <p:sp>
        <p:nvSpPr>
          <p:cNvPr id="245" name="Google Shape;245;p28"/>
          <p:cNvSpPr txBox="1"/>
          <p:nvPr/>
        </p:nvSpPr>
        <p:spPr>
          <a:xfrm>
            <a:off x="4411831" y="3643088"/>
            <a:ext cx="1844700" cy="77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Social Connection</a:t>
            </a:r>
            <a:endParaRPr sz="2000">
              <a:solidFill>
                <a:srgbClr val="595959"/>
              </a:solidFill>
            </a:endParaRPr>
          </a:p>
        </p:txBody>
      </p:sp>
      <p:sp>
        <p:nvSpPr>
          <p:cNvPr id="246" name="Google Shape;246;p28"/>
          <p:cNvSpPr txBox="1"/>
          <p:nvPr/>
        </p:nvSpPr>
        <p:spPr>
          <a:xfrm>
            <a:off x="6663357" y="3529715"/>
            <a:ext cx="1557000" cy="77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Religion</a:t>
            </a:r>
            <a:endParaRPr sz="2000">
              <a:solidFill>
                <a:srgbClr val="595959"/>
              </a:solidFill>
            </a:endParaRPr>
          </a:p>
        </p:txBody>
      </p:sp>
      <p:sp>
        <p:nvSpPr>
          <p:cNvPr id="247" name="Google Shape;247;p28"/>
          <p:cNvSpPr txBox="1"/>
          <p:nvPr/>
        </p:nvSpPr>
        <p:spPr>
          <a:xfrm>
            <a:off x="3730072" y="1910628"/>
            <a:ext cx="1971000" cy="77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Physical Activity</a:t>
            </a:r>
            <a:endParaRPr sz="2000">
              <a:solidFill>
                <a:srgbClr val="59595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9"/>
          <p:cNvSpPr/>
          <p:nvPr/>
        </p:nvSpPr>
        <p:spPr>
          <a:xfrm>
            <a:off x="0" y="-41925"/>
            <a:ext cx="9150000" cy="11493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253" name="Google Shape;253;p29"/>
          <p:cNvSpPr txBox="1">
            <a:spLocks noGrp="1"/>
          </p:cNvSpPr>
          <p:nvPr>
            <p:ph type="title"/>
          </p:nvPr>
        </p:nvSpPr>
        <p:spPr>
          <a:xfrm>
            <a:off x="314700" y="17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000" b="1">
                <a:solidFill>
                  <a:schemeClr val="lt1"/>
                </a:solidFill>
                <a:latin typeface="Montserrat"/>
                <a:ea typeface="Montserrat"/>
                <a:cs typeface="Montserrat"/>
                <a:sym typeface="Montserrat"/>
              </a:rPr>
              <a:t>What we learned from agency managers</a:t>
            </a:r>
            <a:endParaRPr sz="3000" b="1">
              <a:solidFill>
                <a:schemeClr val="lt1"/>
              </a:solidFill>
              <a:latin typeface="Montserrat"/>
              <a:ea typeface="Montserrat"/>
              <a:cs typeface="Montserrat"/>
              <a:sym typeface="Montserrat"/>
            </a:endParaRPr>
          </a:p>
        </p:txBody>
      </p:sp>
      <p:sp>
        <p:nvSpPr>
          <p:cNvPr id="254" name="Google Shape;25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255" name="Google Shape;255;p29"/>
          <p:cNvPicPr preferRelativeResize="0"/>
          <p:nvPr/>
        </p:nvPicPr>
        <p:blipFill rotWithShape="1">
          <a:blip r:embed="rId3">
            <a:alphaModFix/>
          </a:blip>
          <a:srcRect t="2511" r="84308" b="77653"/>
          <a:stretch/>
        </p:blipFill>
        <p:spPr>
          <a:xfrm>
            <a:off x="100450" y="1444500"/>
            <a:ext cx="1887000" cy="960900"/>
          </a:xfrm>
          <a:prstGeom prst="rect">
            <a:avLst/>
          </a:prstGeom>
          <a:noFill/>
          <a:ln>
            <a:noFill/>
          </a:ln>
        </p:spPr>
      </p:pic>
      <p:pic>
        <p:nvPicPr>
          <p:cNvPr id="256" name="Google Shape;256;p29"/>
          <p:cNvPicPr preferRelativeResize="0"/>
          <p:nvPr/>
        </p:nvPicPr>
        <p:blipFill rotWithShape="1">
          <a:blip r:embed="rId3">
            <a:alphaModFix/>
          </a:blip>
          <a:srcRect l="3867" t="63416" r="87299"/>
          <a:stretch/>
        </p:blipFill>
        <p:spPr>
          <a:xfrm>
            <a:off x="812625" y="2267050"/>
            <a:ext cx="816900" cy="1362300"/>
          </a:xfrm>
          <a:prstGeom prst="rect">
            <a:avLst/>
          </a:prstGeom>
          <a:noFill/>
          <a:ln>
            <a:noFill/>
          </a:ln>
        </p:spPr>
      </p:pic>
      <p:pic>
        <p:nvPicPr>
          <p:cNvPr id="257" name="Google Shape;257;p29"/>
          <p:cNvPicPr preferRelativeResize="0"/>
          <p:nvPr/>
        </p:nvPicPr>
        <p:blipFill rotWithShape="1">
          <a:blip r:embed="rId3">
            <a:alphaModFix/>
          </a:blip>
          <a:srcRect l="66417" t="66050" r="23126" b="2421"/>
          <a:stretch/>
        </p:blipFill>
        <p:spPr>
          <a:xfrm>
            <a:off x="322775" y="3630300"/>
            <a:ext cx="1122000" cy="1362300"/>
          </a:xfrm>
          <a:prstGeom prst="rect">
            <a:avLst/>
          </a:prstGeom>
          <a:noFill/>
          <a:ln>
            <a:noFill/>
          </a:ln>
        </p:spPr>
      </p:pic>
      <p:pic>
        <p:nvPicPr>
          <p:cNvPr id="258" name="Google Shape;258;p29"/>
          <p:cNvPicPr preferRelativeResize="0"/>
          <p:nvPr/>
        </p:nvPicPr>
        <p:blipFill rotWithShape="1">
          <a:blip r:embed="rId3">
            <a:alphaModFix/>
          </a:blip>
          <a:srcRect l="49487" t="25794" r="25677" b="38744"/>
          <a:stretch/>
        </p:blipFill>
        <p:spPr>
          <a:xfrm>
            <a:off x="1791282" y="2359151"/>
            <a:ext cx="2049000" cy="1178100"/>
          </a:xfrm>
          <a:prstGeom prst="rect">
            <a:avLst/>
          </a:prstGeom>
          <a:noFill/>
          <a:ln>
            <a:noFill/>
          </a:ln>
        </p:spPr>
      </p:pic>
      <p:pic>
        <p:nvPicPr>
          <p:cNvPr id="259" name="Google Shape;259;p29"/>
          <p:cNvPicPr preferRelativeResize="0"/>
          <p:nvPr/>
        </p:nvPicPr>
        <p:blipFill rotWithShape="1">
          <a:blip r:embed="rId3">
            <a:alphaModFix/>
          </a:blip>
          <a:srcRect l="21450" t="2510" r="63758" b="81176"/>
          <a:stretch/>
        </p:blipFill>
        <p:spPr>
          <a:xfrm>
            <a:off x="2061575" y="1444500"/>
            <a:ext cx="1778700" cy="790200"/>
          </a:xfrm>
          <a:prstGeom prst="rect">
            <a:avLst/>
          </a:prstGeom>
          <a:noFill/>
          <a:ln>
            <a:noFill/>
          </a:ln>
        </p:spPr>
      </p:pic>
      <p:pic>
        <p:nvPicPr>
          <p:cNvPr id="260" name="Google Shape;260;p29"/>
          <p:cNvPicPr preferRelativeResize="0"/>
          <p:nvPr/>
        </p:nvPicPr>
        <p:blipFill rotWithShape="1">
          <a:blip r:embed="rId3">
            <a:alphaModFix/>
          </a:blip>
          <a:srcRect l="42507" r="42701" b="80165"/>
          <a:stretch/>
        </p:blipFill>
        <p:spPr>
          <a:xfrm>
            <a:off x="3988550" y="1273800"/>
            <a:ext cx="1778700" cy="960900"/>
          </a:xfrm>
          <a:prstGeom prst="rect">
            <a:avLst/>
          </a:prstGeom>
          <a:noFill/>
          <a:ln>
            <a:noFill/>
          </a:ln>
        </p:spPr>
      </p:pic>
      <p:pic>
        <p:nvPicPr>
          <p:cNvPr id="261" name="Google Shape;261;p29"/>
          <p:cNvPicPr preferRelativeResize="0"/>
          <p:nvPr/>
        </p:nvPicPr>
        <p:blipFill rotWithShape="1">
          <a:blip r:embed="rId3">
            <a:alphaModFix/>
          </a:blip>
          <a:srcRect l="64792" t="1168" r="20919" b="82035"/>
          <a:stretch/>
        </p:blipFill>
        <p:spPr>
          <a:xfrm>
            <a:off x="5767250" y="1256204"/>
            <a:ext cx="1887000" cy="893100"/>
          </a:xfrm>
          <a:prstGeom prst="rect">
            <a:avLst/>
          </a:prstGeom>
          <a:noFill/>
          <a:ln>
            <a:noFill/>
          </a:ln>
        </p:spPr>
      </p:pic>
      <p:pic>
        <p:nvPicPr>
          <p:cNvPr id="262" name="Google Shape;262;p29"/>
          <p:cNvPicPr preferRelativeResize="0"/>
          <p:nvPr/>
        </p:nvPicPr>
        <p:blipFill rotWithShape="1">
          <a:blip r:embed="rId3">
            <a:alphaModFix/>
          </a:blip>
          <a:srcRect l="84202" b="72873"/>
          <a:stretch/>
        </p:blipFill>
        <p:spPr>
          <a:xfrm>
            <a:off x="7446008" y="1269650"/>
            <a:ext cx="1389300" cy="960900"/>
          </a:xfrm>
          <a:prstGeom prst="rect">
            <a:avLst/>
          </a:prstGeom>
          <a:noFill/>
          <a:ln>
            <a:noFill/>
          </a:ln>
        </p:spPr>
      </p:pic>
      <p:pic>
        <p:nvPicPr>
          <p:cNvPr id="263" name="Google Shape;263;p29"/>
          <p:cNvPicPr preferRelativeResize="0"/>
          <p:nvPr/>
        </p:nvPicPr>
        <p:blipFill rotWithShape="1">
          <a:blip r:embed="rId3">
            <a:alphaModFix/>
          </a:blip>
          <a:srcRect l="24832" t="63416" r="65683"/>
          <a:stretch/>
        </p:blipFill>
        <p:spPr>
          <a:xfrm>
            <a:off x="7728350" y="3445525"/>
            <a:ext cx="1037400" cy="1611300"/>
          </a:xfrm>
          <a:prstGeom prst="rect">
            <a:avLst/>
          </a:prstGeom>
          <a:noFill/>
          <a:ln>
            <a:noFill/>
          </a:ln>
        </p:spPr>
      </p:pic>
      <p:pic>
        <p:nvPicPr>
          <p:cNvPr id="264" name="Google Shape;264;p29"/>
          <p:cNvPicPr preferRelativeResize="0"/>
          <p:nvPr/>
        </p:nvPicPr>
        <p:blipFill rotWithShape="1">
          <a:blip r:embed="rId3">
            <a:alphaModFix/>
          </a:blip>
          <a:srcRect l="43763" t="63416" r="43536"/>
          <a:stretch/>
        </p:blipFill>
        <p:spPr>
          <a:xfrm>
            <a:off x="4062875" y="2201402"/>
            <a:ext cx="1232100" cy="1428900"/>
          </a:xfrm>
          <a:prstGeom prst="rect">
            <a:avLst/>
          </a:prstGeom>
          <a:noFill/>
          <a:ln>
            <a:noFill/>
          </a:ln>
        </p:spPr>
      </p:pic>
      <p:pic>
        <p:nvPicPr>
          <p:cNvPr id="265" name="Google Shape;265;p29"/>
          <p:cNvPicPr preferRelativeResize="0"/>
          <p:nvPr/>
        </p:nvPicPr>
        <p:blipFill rotWithShape="1">
          <a:blip r:embed="rId3">
            <a:alphaModFix/>
          </a:blip>
          <a:srcRect l="87052" t="71078" r="3280" b="6682"/>
          <a:stretch/>
        </p:blipFill>
        <p:spPr>
          <a:xfrm>
            <a:off x="5517575" y="2272350"/>
            <a:ext cx="1389300" cy="1287000"/>
          </a:xfrm>
          <a:prstGeom prst="rect">
            <a:avLst/>
          </a:prstGeom>
          <a:noFill/>
          <a:ln>
            <a:noFill/>
          </a:ln>
        </p:spPr>
      </p:pic>
      <p:pic>
        <p:nvPicPr>
          <p:cNvPr id="266" name="Google Shape;266;p29"/>
          <p:cNvPicPr preferRelativeResize="0"/>
          <p:nvPr/>
        </p:nvPicPr>
        <p:blipFill rotWithShape="1">
          <a:blip r:embed="rId3">
            <a:alphaModFix/>
          </a:blip>
          <a:srcRect l="2924" t="37243" r="79736" b="48935"/>
          <a:stretch/>
        </p:blipFill>
        <p:spPr>
          <a:xfrm>
            <a:off x="5508950" y="3906925"/>
            <a:ext cx="2145300" cy="688500"/>
          </a:xfrm>
          <a:prstGeom prst="rect">
            <a:avLst/>
          </a:prstGeom>
          <a:noFill/>
          <a:ln>
            <a:noFill/>
          </a:ln>
        </p:spPr>
      </p:pic>
      <p:pic>
        <p:nvPicPr>
          <p:cNvPr id="267" name="Google Shape;267;p29"/>
          <p:cNvPicPr preferRelativeResize="0"/>
          <p:nvPr/>
        </p:nvPicPr>
        <p:blipFill>
          <a:blip r:embed="rId4">
            <a:alphaModFix/>
          </a:blip>
          <a:stretch>
            <a:fillRect/>
          </a:stretch>
        </p:blipFill>
        <p:spPr>
          <a:xfrm>
            <a:off x="1629525" y="3906933"/>
            <a:ext cx="1778700" cy="809038"/>
          </a:xfrm>
          <a:prstGeom prst="rect">
            <a:avLst/>
          </a:prstGeom>
          <a:noFill/>
          <a:ln>
            <a:noFill/>
          </a:ln>
        </p:spPr>
      </p:pic>
      <p:pic>
        <p:nvPicPr>
          <p:cNvPr id="268" name="Google Shape;268;p29"/>
          <p:cNvPicPr preferRelativeResize="0"/>
          <p:nvPr/>
        </p:nvPicPr>
        <p:blipFill rotWithShape="1">
          <a:blip r:embed="rId3">
            <a:alphaModFix/>
          </a:blip>
          <a:srcRect l="26912" t="25794" r="49490" b="38744"/>
          <a:stretch/>
        </p:blipFill>
        <p:spPr>
          <a:xfrm>
            <a:off x="3508782" y="3661700"/>
            <a:ext cx="1899600" cy="1149300"/>
          </a:xfrm>
          <a:prstGeom prst="rect">
            <a:avLst/>
          </a:prstGeom>
          <a:noFill/>
          <a:ln>
            <a:noFill/>
          </a:ln>
        </p:spPr>
      </p:pic>
      <p:pic>
        <p:nvPicPr>
          <p:cNvPr id="269" name="Google Shape;269;p29"/>
          <p:cNvPicPr preferRelativeResize="0"/>
          <p:nvPr/>
        </p:nvPicPr>
        <p:blipFill rotWithShape="1">
          <a:blip r:embed="rId3">
            <a:alphaModFix/>
          </a:blip>
          <a:srcRect l="83058" t="35175" r="4706" b="48051"/>
          <a:stretch/>
        </p:blipFill>
        <p:spPr>
          <a:xfrm>
            <a:off x="7129475" y="2392856"/>
            <a:ext cx="1465500" cy="809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
        <p:nvSpPr>
          <p:cNvPr id="275" name="Google Shape;275;p30"/>
          <p:cNvSpPr/>
          <p:nvPr/>
        </p:nvSpPr>
        <p:spPr>
          <a:xfrm>
            <a:off x="411638" y="1650700"/>
            <a:ext cx="1174200" cy="748500"/>
          </a:xfrm>
          <a:prstGeom prst="rect">
            <a:avLst/>
          </a:prstGeom>
          <a:solidFill>
            <a:srgbClr val="D8382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 name="Google Shape;276;p30"/>
          <p:cNvSpPr/>
          <p:nvPr/>
        </p:nvSpPr>
        <p:spPr>
          <a:xfrm>
            <a:off x="2759556" y="1650700"/>
            <a:ext cx="1174200" cy="7485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 name="Google Shape;277;p30"/>
          <p:cNvSpPr/>
          <p:nvPr/>
        </p:nvSpPr>
        <p:spPr>
          <a:xfrm>
            <a:off x="1585597" y="1650700"/>
            <a:ext cx="1174200" cy="7485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 name="Google Shape;278;p30"/>
          <p:cNvSpPr/>
          <p:nvPr/>
        </p:nvSpPr>
        <p:spPr>
          <a:xfrm>
            <a:off x="411638" y="2645074"/>
            <a:ext cx="1174200" cy="748500"/>
          </a:xfrm>
          <a:prstGeom prst="rect">
            <a:avLst/>
          </a:prstGeom>
          <a:solidFill>
            <a:srgbClr val="D8382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 name="Google Shape;279;p30"/>
          <p:cNvSpPr/>
          <p:nvPr/>
        </p:nvSpPr>
        <p:spPr>
          <a:xfrm>
            <a:off x="2759556" y="2645074"/>
            <a:ext cx="1174200" cy="748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0" name="Google Shape;280;p30"/>
          <p:cNvSpPr/>
          <p:nvPr/>
        </p:nvSpPr>
        <p:spPr>
          <a:xfrm>
            <a:off x="1585597" y="2645074"/>
            <a:ext cx="1174200" cy="7485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1" name="Google Shape;281;p30"/>
          <p:cNvSpPr/>
          <p:nvPr/>
        </p:nvSpPr>
        <p:spPr>
          <a:xfrm>
            <a:off x="411638" y="3639449"/>
            <a:ext cx="1174200" cy="748500"/>
          </a:xfrm>
          <a:prstGeom prst="rect">
            <a:avLst/>
          </a:prstGeom>
          <a:solidFill>
            <a:srgbClr val="D8382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2" name="Google Shape;282;p30"/>
          <p:cNvSpPr/>
          <p:nvPr/>
        </p:nvSpPr>
        <p:spPr>
          <a:xfrm>
            <a:off x="2759556" y="3639449"/>
            <a:ext cx="1174200" cy="748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 name="Google Shape;283;p30"/>
          <p:cNvSpPr/>
          <p:nvPr/>
        </p:nvSpPr>
        <p:spPr>
          <a:xfrm>
            <a:off x="1585597" y="3639449"/>
            <a:ext cx="1174200" cy="748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4" name="Google Shape;284;p30"/>
          <p:cNvSpPr txBox="1">
            <a:spLocks noGrp="1"/>
          </p:cNvSpPr>
          <p:nvPr>
            <p:ph type="body" idx="1"/>
          </p:nvPr>
        </p:nvSpPr>
        <p:spPr>
          <a:xfrm>
            <a:off x="4161150" y="2535925"/>
            <a:ext cx="4649100" cy="9945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en" sz="1795" b="1">
                <a:solidFill>
                  <a:srgbClr val="F1C232"/>
                </a:solidFill>
                <a:latin typeface="Montserrat"/>
                <a:ea typeface="Montserrat"/>
                <a:cs typeface="Montserrat"/>
                <a:sym typeface="Montserrat"/>
              </a:rPr>
              <a:t>Reactive</a:t>
            </a:r>
            <a:endParaRPr sz="1795" b="1">
              <a:solidFill>
                <a:srgbClr val="F1C232"/>
              </a:solidFill>
              <a:latin typeface="Montserrat"/>
              <a:ea typeface="Montserrat"/>
              <a:cs typeface="Montserrat"/>
              <a:sym typeface="Montserrat"/>
            </a:endParaRPr>
          </a:p>
          <a:p>
            <a:pPr marL="0" lvl="0" indent="0" algn="l" rtl="0">
              <a:lnSpc>
                <a:spcPct val="80000"/>
              </a:lnSpc>
              <a:spcBef>
                <a:spcPts val="1200"/>
              </a:spcBef>
              <a:spcAft>
                <a:spcPts val="0"/>
              </a:spcAft>
              <a:buSzPts val="852"/>
              <a:buNone/>
            </a:pPr>
            <a:r>
              <a:rPr lang="en" sz="1795">
                <a:solidFill>
                  <a:srgbClr val="7F6000"/>
                </a:solidFill>
                <a:latin typeface="Montserrat"/>
                <a:ea typeface="Montserrat"/>
                <a:cs typeface="Montserrat"/>
                <a:sym typeface="Montserrat"/>
              </a:rPr>
              <a:t>Measures in place to recover from VT </a:t>
            </a:r>
            <a:endParaRPr sz="1795">
              <a:solidFill>
                <a:srgbClr val="660000"/>
              </a:solidFill>
              <a:latin typeface="Montserrat"/>
              <a:ea typeface="Montserrat"/>
              <a:cs typeface="Montserrat"/>
              <a:sym typeface="Montserrat"/>
            </a:endParaRPr>
          </a:p>
        </p:txBody>
      </p:sp>
      <p:sp>
        <p:nvSpPr>
          <p:cNvPr id="285" name="Google Shape;285;p30"/>
          <p:cNvSpPr txBox="1">
            <a:spLocks noGrp="1"/>
          </p:cNvSpPr>
          <p:nvPr>
            <p:ph type="title"/>
          </p:nvPr>
        </p:nvSpPr>
        <p:spPr>
          <a:xfrm>
            <a:off x="0" y="178225"/>
            <a:ext cx="9144000" cy="1224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Montserrat"/>
                <a:ea typeface="Montserrat"/>
                <a:cs typeface="Montserrat"/>
                <a:sym typeface="Montserrat"/>
              </a:rPr>
              <a:t>We categorized each agency’s focus on VT for support staff on a cumulative scale</a:t>
            </a:r>
            <a:endParaRPr b="1">
              <a:latin typeface="Montserrat"/>
              <a:ea typeface="Montserrat"/>
              <a:cs typeface="Montserrat"/>
              <a:sym typeface="Montserrat"/>
            </a:endParaRPr>
          </a:p>
        </p:txBody>
      </p:sp>
      <p:sp>
        <p:nvSpPr>
          <p:cNvPr id="286" name="Google Shape;286;p30"/>
          <p:cNvSpPr txBox="1"/>
          <p:nvPr/>
        </p:nvSpPr>
        <p:spPr>
          <a:xfrm>
            <a:off x="4161150" y="1462000"/>
            <a:ext cx="4512300" cy="11259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795" b="1">
                <a:solidFill>
                  <a:srgbClr val="6AA84F"/>
                </a:solidFill>
                <a:latin typeface="Montserrat"/>
                <a:ea typeface="Montserrat"/>
                <a:cs typeface="Montserrat"/>
                <a:sym typeface="Montserrat"/>
              </a:rPr>
              <a:t>Proactive</a:t>
            </a:r>
            <a:endParaRPr sz="1795" b="1">
              <a:solidFill>
                <a:srgbClr val="6AA84F"/>
              </a:solidFill>
              <a:latin typeface="Montserrat"/>
              <a:ea typeface="Montserrat"/>
              <a:cs typeface="Montserrat"/>
              <a:sym typeface="Montserrat"/>
            </a:endParaRPr>
          </a:p>
          <a:p>
            <a:pPr marL="0" lvl="0" indent="0" algn="l" rtl="0">
              <a:lnSpc>
                <a:spcPct val="95000"/>
              </a:lnSpc>
              <a:spcBef>
                <a:spcPts val="1200"/>
              </a:spcBef>
              <a:spcAft>
                <a:spcPts val="1200"/>
              </a:spcAft>
              <a:buNone/>
            </a:pPr>
            <a:r>
              <a:rPr lang="en" sz="1795">
                <a:solidFill>
                  <a:srgbClr val="274E13"/>
                </a:solidFill>
                <a:latin typeface="Montserrat"/>
                <a:ea typeface="Montserrat"/>
                <a:cs typeface="Montserrat"/>
                <a:sym typeface="Montserrat"/>
              </a:rPr>
              <a:t>Measures in place to prevent the impact of VT before symptoms occur</a:t>
            </a:r>
            <a:endParaRPr/>
          </a:p>
        </p:txBody>
      </p:sp>
      <p:sp>
        <p:nvSpPr>
          <p:cNvPr id="287" name="Google Shape;287;p30"/>
          <p:cNvSpPr txBox="1"/>
          <p:nvPr/>
        </p:nvSpPr>
        <p:spPr>
          <a:xfrm>
            <a:off x="4161150" y="3436800"/>
            <a:ext cx="4425600" cy="11538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795" b="1">
                <a:solidFill>
                  <a:srgbClr val="FF0000"/>
                </a:solidFill>
                <a:latin typeface="Montserrat"/>
                <a:ea typeface="Montserrat"/>
                <a:cs typeface="Montserrat"/>
                <a:sym typeface="Montserrat"/>
              </a:rPr>
              <a:t>Acknowledgement</a:t>
            </a:r>
            <a:endParaRPr sz="1795" b="1">
              <a:solidFill>
                <a:srgbClr val="FF0000"/>
              </a:solidFill>
              <a:latin typeface="Montserrat"/>
              <a:ea typeface="Montserrat"/>
              <a:cs typeface="Montserrat"/>
              <a:sym typeface="Montserrat"/>
            </a:endParaRPr>
          </a:p>
          <a:p>
            <a:pPr marL="0" lvl="0" indent="0" algn="l" rtl="0">
              <a:lnSpc>
                <a:spcPct val="80000"/>
              </a:lnSpc>
              <a:spcBef>
                <a:spcPts val="1200"/>
              </a:spcBef>
              <a:spcAft>
                <a:spcPts val="0"/>
              </a:spcAft>
              <a:buNone/>
            </a:pPr>
            <a:r>
              <a:rPr lang="en" sz="1795">
                <a:solidFill>
                  <a:srgbClr val="660000"/>
                </a:solidFill>
                <a:latin typeface="Montserrat"/>
                <a:ea typeface="Montserrat"/>
                <a:cs typeface="Montserrat"/>
                <a:sym typeface="Montserrat"/>
              </a:rPr>
              <a:t>Recognizes that VT is an issue within the emergency management sector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1"/>
          <p:cNvSpPr txBox="1">
            <a:spLocks noGrp="1"/>
          </p:cNvSpPr>
          <p:nvPr>
            <p:ph type="title"/>
          </p:nvPr>
        </p:nvSpPr>
        <p:spPr>
          <a:xfrm>
            <a:off x="407025" y="539999"/>
            <a:ext cx="3321900" cy="40635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ontserrat"/>
                <a:ea typeface="Montserrat"/>
                <a:cs typeface="Montserrat"/>
                <a:sym typeface="Montserrat"/>
              </a:rPr>
              <a:t>There are some good things happening in isolation, but there is plenty of room for improvement throughout the sector </a:t>
            </a:r>
            <a:endParaRPr b="1">
              <a:latin typeface="Montserrat"/>
              <a:ea typeface="Montserrat"/>
              <a:cs typeface="Montserrat"/>
              <a:sym typeface="Montserrat"/>
            </a:endParaRPr>
          </a:p>
        </p:txBody>
      </p:sp>
      <p:sp>
        <p:nvSpPr>
          <p:cNvPr id="293" name="Google Shape;29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294" name="Google Shape;294;p31" title="Chart"/>
          <p:cNvPicPr preferRelativeResize="0"/>
          <p:nvPr/>
        </p:nvPicPr>
        <p:blipFill rotWithShape="1">
          <a:blip r:embed="rId3">
            <a:alphaModFix/>
          </a:blip>
          <a:srcRect l="22994" t="8191" r="22310" b="6214"/>
          <a:stretch/>
        </p:blipFill>
        <p:spPr>
          <a:xfrm>
            <a:off x="3938075" y="185200"/>
            <a:ext cx="4680426" cy="47730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155850" y="190425"/>
            <a:ext cx="8832300" cy="85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620" b="1">
                <a:latin typeface="Montserrat"/>
                <a:ea typeface="Montserrat"/>
                <a:cs typeface="Montserrat"/>
                <a:sym typeface="Montserrat"/>
              </a:rPr>
              <a:t>The impact of vicarious trauma in the emergency sector is profound and deeply significant</a:t>
            </a:r>
            <a:endParaRPr sz="2620" b="1">
              <a:solidFill>
                <a:srgbClr val="B02C20"/>
              </a:solidFill>
              <a:latin typeface="Montserrat"/>
              <a:ea typeface="Montserrat"/>
              <a:cs typeface="Montserrat"/>
              <a:sym typeface="Montserrat"/>
            </a:endParaRPr>
          </a:p>
        </p:txBody>
      </p:sp>
      <p:sp>
        <p:nvSpPr>
          <p:cNvPr id="64" name="Google Shape;64;p14"/>
          <p:cNvSpPr txBox="1">
            <a:spLocks noGrp="1"/>
          </p:cNvSpPr>
          <p:nvPr>
            <p:ph type="body" idx="1"/>
          </p:nvPr>
        </p:nvSpPr>
        <p:spPr>
          <a:xfrm>
            <a:off x="4469725" y="1152725"/>
            <a:ext cx="4274100" cy="38019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Montserrat"/>
                <a:ea typeface="Montserrat"/>
                <a:cs typeface="Montserrat"/>
                <a:sym typeface="Montserrat"/>
              </a:rPr>
              <a:t>“</a:t>
            </a:r>
            <a:r>
              <a:rPr lang="en" b="1">
                <a:solidFill>
                  <a:srgbClr val="B02C20"/>
                </a:solidFill>
                <a:latin typeface="Montserrat"/>
                <a:ea typeface="Montserrat"/>
                <a:cs typeface="Montserrat"/>
                <a:sym typeface="Montserrat"/>
              </a:rPr>
              <a:t>I had no time to settle in… </a:t>
            </a:r>
            <a:r>
              <a:rPr lang="en" b="1">
                <a:solidFill>
                  <a:schemeClr val="dk1"/>
                </a:solidFill>
                <a:latin typeface="Montserrat"/>
                <a:ea typeface="Montserrat"/>
                <a:cs typeface="Montserrat"/>
                <a:sym typeface="Montserrat"/>
              </a:rPr>
              <a:t>emergency warnings were being issued left, right and centre…. Parks were being closed and evacuated of campers between Bemm River and Mallacoota.</a:t>
            </a:r>
            <a:r>
              <a:rPr lang="en" b="1">
                <a:solidFill>
                  <a:srgbClr val="B02C20"/>
                </a:solidFill>
                <a:latin typeface="Montserrat"/>
                <a:ea typeface="Montserrat"/>
                <a:cs typeface="Montserrat"/>
                <a:sym typeface="Montserrat"/>
              </a:rPr>
              <a:t> It just kept coming at us</a:t>
            </a:r>
            <a:r>
              <a:rPr lang="en" b="1">
                <a:solidFill>
                  <a:srgbClr val="802017"/>
                </a:solidFill>
                <a:latin typeface="Montserrat"/>
                <a:ea typeface="Montserrat"/>
                <a:cs typeface="Montserrat"/>
                <a:sym typeface="Montserrat"/>
              </a:rPr>
              <a:t>!</a:t>
            </a:r>
            <a:r>
              <a:rPr lang="en" b="1">
                <a:solidFill>
                  <a:schemeClr val="dk1"/>
                </a:solidFill>
                <a:latin typeface="Montserrat"/>
                <a:ea typeface="Montserrat"/>
                <a:cs typeface="Montserrat"/>
                <a:sym typeface="Montserrat"/>
              </a:rPr>
              <a:t>”</a:t>
            </a:r>
            <a:endParaRPr b="1">
              <a:solidFill>
                <a:schemeClr val="dk1"/>
              </a:solidFill>
              <a:latin typeface="Montserrat"/>
              <a:ea typeface="Montserrat"/>
              <a:cs typeface="Montserrat"/>
              <a:sym typeface="Montserrat"/>
            </a:endParaRPr>
          </a:p>
          <a:p>
            <a:pPr marL="0" lvl="0" indent="0" algn="l" rtl="0">
              <a:spcBef>
                <a:spcPts val="1200"/>
              </a:spcBef>
              <a:spcAft>
                <a:spcPts val="1200"/>
              </a:spcAft>
              <a:buClr>
                <a:schemeClr val="dk1"/>
              </a:buClr>
              <a:buSzPts val="1100"/>
              <a:buFont typeface="Arial"/>
              <a:buNone/>
            </a:pPr>
            <a:r>
              <a:rPr lang="en" b="1">
                <a:solidFill>
                  <a:schemeClr val="dk1"/>
                </a:solidFill>
                <a:latin typeface="Montserrat"/>
                <a:ea typeface="Montserrat"/>
                <a:cs typeface="Montserrat"/>
                <a:sym typeface="Montserrat"/>
              </a:rPr>
              <a:t>“I'm not on the ground, but I know my </a:t>
            </a:r>
            <a:r>
              <a:rPr lang="en" b="1">
                <a:solidFill>
                  <a:srgbClr val="B02C20"/>
                </a:solidFill>
                <a:latin typeface="Montserrat"/>
                <a:ea typeface="Montserrat"/>
                <a:cs typeface="Montserrat"/>
                <a:sym typeface="Montserrat"/>
              </a:rPr>
              <a:t>workplace is on the ground</a:t>
            </a:r>
            <a:r>
              <a:rPr lang="en" b="1">
                <a:solidFill>
                  <a:schemeClr val="dk1"/>
                </a:solidFill>
                <a:latin typeface="Montserrat"/>
                <a:ea typeface="Montserrat"/>
                <a:cs typeface="Montserrat"/>
                <a:sym typeface="Montserrat"/>
              </a:rPr>
              <a:t>, and </a:t>
            </a:r>
            <a:r>
              <a:rPr lang="en" b="1">
                <a:solidFill>
                  <a:srgbClr val="B02C20"/>
                </a:solidFill>
                <a:latin typeface="Montserrat"/>
                <a:ea typeface="Montserrat"/>
                <a:cs typeface="Montserrat"/>
                <a:sym typeface="Montserrat"/>
              </a:rPr>
              <a:t>communities are on the ground.</a:t>
            </a:r>
            <a:r>
              <a:rPr lang="en" b="1">
                <a:solidFill>
                  <a:schemeClr val="dk1"/>
                </a:solidFill>
                <a:latin typeface="Montserrat"/>
                <a:ea typeface="Montserrat"/>
                <a:cs typeface="Montserrat"/>
                <a:sym typeface="Montserrat"/>
              </a:rPr>
              <a:t>”</a:t>
            </a:r>
            <a:endParaRPr b="1">
              <a:solidFill>
                <a:schemeClr val="dk1"/>
              </a:solidFill>
              <a:latin typeface="Montserrat"/>
              <a:ea typeface="Montserrat"/>
              <a:cs typeface="Montserrat"/>
              <a:sym typeface="Montserrat"/>
            </a:endParaRPr>
          </a:p>
        </p:txBody>
      </p:sp>
      <p:sp>
        <p:nvSpPr>
          <p:cNvPr id="65" name="Google Shape;6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66" name="Google Shape;66;p14"/>
          <p:cNvPicPr preferRelativeResize="0"/>
          <p:nvPr/>
        </p:nvPicPr>
        <p:blipFill>
          <a:blip r:embed="rId3">
            <a:alphaModFix/>
          </a:blip>
          <a:stretch>
            <a:fillRect/>
          </a:stretch>
        </p:blipFill>
        <p:spPr>
          <a:xfrm>
            <a:off x="569348" y="1463350"/>
            <a:ext cx="3639150" cy="2729351"/>
          </a:xfrm>
          <a:prstGeom prst="rect">
            <a:avLst/>
          </a:prstGeom>
          <a:noFill/>
          <a:ln>
            <a:noFill/>
          </a:ln>
          <a:effectLst>
            <a:outerShdw blurRad="57150" dist="19050" dir="5400000" algn="bl" rotWithShape="0">
              <a:srgbClr val="000000">
                <a:alpha val="50000"/>
              </a:srgbClr>
            </a:outerShdw>
          </a:effectLst>
        </p:spPr>
      </p:pic>
      <p:sp>
        <p:nvSpPr>
          <p:cNvPr id="67" name="Google Shape;67;p14"/>
          <p:cNvSpPr txBox="1"/>
          <p:nvPr/>
        </p:nvSpPr>
        <p:spPr>
          <a:xfrm>
            <a:off x="207613" y="4192700"/>
            <a:ext cx="43626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b="1">
                <a:solidFill>
                  <a:schemeClr val="dk1"/>
                </a:solidFill>
                <a:latin typeface="Montserrat"/>
                <a:ea typeface="Montserrat"/>
                <a:cs typeface="Montserrat"/>
                <a:sym typeface="Montserrat"/>
              </a:rPr>
              <a:t>Mallacoota Fires (2019-2020)</a:t>
            </a:r>
            <a:endParaRPr sz="1800" b="1">
              <a:solidFill>
                <a:schemeClr val="dk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463675" y="1496100"/>
            <a:ext cx="2422500" cy="215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latin typeface="Montserrat"/>
                <a:ea typeface="Montserrat"/>
                <a:cs typeface="Montserrat"/>
                <a:sym typeface="Montserrat"/>
              </a:rPr>
              <a:t>Some agencies are taking steps to address VT</a:t>
            </a:r>
            <a:endParaRPr sz="3020" b="1">
              <a:latin typeface="Montserrat"/>
              <a:ea typeface="Montserrat"/>
              <a:cs typeface="Montserrat"/>
              <a:sym typeface="Montserrat"/>
            </a:endParaRPr>
          </a:p>
        </p:txBody>
      </p:sp>
      <p:sp>
        <p:nvSpPr>
          <p:cNvPr id="300" name="Google Shape;30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grpSp>
        <p:nvGrpSpPr>
          <p:cNvPr id="301" name="Google Shape;301;p32"/>
          <p:cNvGrpSpPr/>
          <p:nvPr/>
        </p:nvGrpSpPr>
        <p:grpSpPr>
          <a:xfrm>
            <a:off x="6086059" y="422907"/>
            <a:ext cx="2545092" cy="2151294"/>
            <a:chOff x="3216519" y="1002150"/>
            <a:chExt cx="1944600" cy="1569600"/>
          </a:xfrm>
        </p:grpSpPr>
        <p:sp>
          <p:nvSpPr>
            <p:cNvPr id="302" name="Google Shape;302;p32"/>
            <p:cNvSpPr/>
            <p:nvPr/>
          </p:nvSpPr>
          <p:spPr>
            <a:xfrm flipH="1">
              <a:off x="3216519" y="1002150"/>
              <a:ext cx="1944600" cy="1569600"/>
            </a:xfrm>
            <a:prstGeom prst="round2DiagRect">
              <a:avLst>
                <a:gd name="adj1" fmla="val 0"/>
                <a:gd name="adj2" fmla="val 17764"/>
              </a:avLst>
            </a:prstGeom>
            <a:solidFill>
              <a:srgbClr val="0C814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2"/>
            <p:cNvSpPr txBox="1"/>
            <p:nvPr/>
          </p:nvSpPr>
          <p:spPr>
            <a:xfrm>
              <a:off x="3270962" y="1579200"/>
              <a:ext cx="1835700" cy="41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FFFFFF"/>
                  </a:solidFill>
                  <a:latin typeface="Montserrat"/>
                  <a:ea typeface="Montserrat"/>
                  <a:cs typeface="Montserrat"/>
                  <a:sym typeface="Montserrat"/>
                </a:rPr>
                <a:t>Recruitment</a:t>
              </a:r>
              <a:endParaRPr sz="2500">
                <a:solidFill>
                  <a:srgbClr val="FFFFFF"/>
                </a:solidFill>
                <a:latin typeface="Montserrat"/>
                <a:ea typeface="Montserrat"/>
                <a:cs typeface="Montserrat"/>
                <a:sym typeface="Montserrat"/>
              </a:endParaRPr>
            </a:p>
          </p:txBody>
        </p:sp>
      </p:grpSp>
      <p:grpSp>
        <p:nvGrpSpPr>
          <p:cNvPr id="304" name="Google Shape;304;p32"/>
          <p:cNvGrpSpPr/>
          <p:nvPr/>
        </p:nvGrpSpPr>
        <p:grpSpPr>
          <a:xfrm>
            <a:off x="3547207" y="422907"/>
            <a:ext cx="2545092" cy="2151294"/>
            <a:chOff x="1271925" y="1002150"/>
            <a:chExt cx="1944600" cy="1569600"/>
          </a:xfrm>
        </p:grpSpPr>
        <p:sp>
          <p:nvSpPr>
            <p:cNvPr id="305" name="Google Shape;305;p32"/>
            <p:cNvSpPr/>
            <p:nvPr/>
          </p:nvSpPr>
          <p:spPr>
            <a:xfrm rot="10800000">
              <a:off x="1271925" y="1002150"/>
              <a:ext cx="1944600" cy="1569600"/>
            </a:xfrm>
            <a:prstGeom prst="round2DiagRect">
              <a:avLst>
                <a:gd name="adj1" fmla="val 0"/>
                <a:gd name="adj2" fmla="val 17764"/>
              </a:avLst>
            </a:prstGeom>
            <a:solidFill>
              <a:srgbClr val="0B714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p:cNvSpPr txBox="1"/>
            <p:nvPr/>
          </p:nvSpPr>
          <p:spPr>
            <a:xfrm>
              <a:off x="1358024" y="1589999"/>
              <a:ext cx="1772400" cy="41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FFFFFF"/>
                  </a:solidFill>
                  <a:latin typeface="Montserrat"/>
                  <a:ea typeface="Montserrat"/>
                  <a:cs typeface="Montserrat"/>
                  <a:sym typeface="Montserrat"/>
                </a:rPr>
                <a:t>Awareness</a:t>
              </a:r>
              <a:endParaRPr sz="2500">
                <a:solidFill>
                  <a:srgbClr val="FFFFFF"/>
                </a:solidFill>
                <a:latin typeface="Montserrat"/>
                <a:ea typeface="Montserrat"/>
                <a:cs typeface="Montserrat"/>
                <a:sym typeface="Montserrat"/>
              </a:endParaRPr>
            </a:p>
          </p:txBody>
        </p:sp>
      </p:grpSp>
      <p:sp>
        <p:nvSpPr>
          <p:cNvPr id="307" name="Google Shape;307;p32"/>
          <p:cNvSpPr/>
          <p:nvPr/>
        </p:nvSpPr>
        <p:spPr>
          <a:xfrm flipH="1">
            <a:off x="3547207" y="2569305"/>
            <a:ext cx="2545092" cy="2151294"/>
          </a:xfrm>
          <a:prstGeom prst="round2DiagRect">
            <a:avLst>
              <a:gd name="adj1" fmla="val 0"/>
              <a:gd name="adj2" fmla="val 17764"/>
            </a:avLst>
          </a:prstGeom>
          <a:solidFill>
            <a:srgbClr val="0C814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32"/>
          <p:cNvGrpSpPr/>
          <p:nvPr/>
        </p:nvGrpSpPr>
        <p:grpSpPr>
          <a:xfrm>
            <a:off x="6086059" y="2569305"/>
            <a:ext cx="2545092" cy="2151294"/>
            <a:chOff x="3216519" y="2571750"/>
            <a:chExt cx="1944600" cy="1569600"/>
          </a:xfrm>
        </p:grpSpPr>
        <p:sp>
          <p:nvSpPr>
            <p:cNvPr id="309" name="Google Shape;309;p32"/>
            <p:cNvSpPr/>
            <p:nvPr/>
          </p:nvSpPr>
          <p:spPr>
            <a:xfrm rot="10800000">
              <a:off x="3216519" y="2571750"/>
              <a:ext cx="1944600" cy="1569600"/>
            </a:xfrm>
            <a:prstGeom prst="round2DiagRect">
              <a:avLst>
                <a:gd name="adj1" fmla="val 0"/>
                <a:gd name="adj2" fmla="val 17764"/>
              </a:avLst>
            </a:prstGeom>
            <a:solidFill>
              <a:srgbClr val="0B714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p:cNvSpPr txBox="1"/>
            <p:nvPr/>
          </p:nvSpPr>
          <p:spPr>
            <a:xfrm>
              <a:off x="3410165" y="2868002"/>
              <a:ext cx="1557300" cy="977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FFFFFF"/>
                  </a:solidFill>
                  <a:latin typeface="Montserrat"/>
                  <a:ea typeface="Montserrat"/>
                  <a:cs typeface="Montserrat"/>
                  <a:sym typeface="Montserrat"/>
                </a:rPr>
                <a:t>Training for managers</a:t>
              </a:r>
              <a:endParaRPr sz="2500">
                <a:solidFill>
                  <a:srgbClr val="FFFFFF"/>
                </a:solidFill>
                <a:latin typeface="Montserrat"/>
                <a:ea typeface="Montserrat"/>
                <a:cs typeface="Montserrat"/>
                <a:sym typeface="Montserrat"/>
              </a:endParaRPr>
            </a:p>
          </p:txBody>
        </p:sp>
      </p:grpSp>
      <p:sp>
        <p:nvSpPr>
          <p:cNvPr id="311" name="Google Shape;311;p32"/>
          <p:cNvSpPr txBox="1"/>
          <p:nvPr/>
        </p:nvSpPr>
        <p:spPr>
          <a:xfrm>
            <a:off x="3761200" y="2975362"/>
            <a:ext cx="2117100" cy="1339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FFFFFF"/>
                </a:solidFill>
                <a:latin typeface="Montserrat"/>
                <a:ea typeface="Montserrat"/>
                <a:cs typeface="Montserrat"/>
                <a:sym typeface="Montserrat"/>
              </a:rPr>
              <a:t>Education for support staff</a:t>
            </a:r>
            <a:endParaRPr sz="2500">
              <a:solidFill>
                <a:srgbClr val="FFFFFF"/>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3"/>
          <p:cNvSpPr txBox="1">
            <a:spLocks noGrp="1"/>
          </p:cNvSpPr>
          <p:nvPr>
            <p:ph type="title"/>
          </p:nvPr>
        </p:nvSpPr>
        <p:spPr>
          <a:xfrm>
            <a:off x="311700" y="463000"/>
            <a:ext cx="8520600" cy="107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b="1">
                <a:latin typeface="Montserrat"/>
                <a:ea typeface="Montserrat"/>
                <a:cs typeface="Montserrat"/>
                <a:sym typeface="Montserrat"/>
              </a:rPr>
              <a:t>The sector and agencies need more </a:t>
            </a:r>
            <a:r>
              <a:rPr lang="en" sz="2820" b="1">
                <a:solidFill>
                  <a:srgbClr val="0B7743"/>
                </a:solidFill>
                <a:latin typeface="Montserrat"/>
                <a:ea typeface="Montserrat"/>
                <a:cs typeface="Montserrat"/>
                <a:sym typeface="Montserrat"/>
              </a:rPr>
              <a:t>awareness </a:t>
            </a:r>
            <a:r>
              <a:rPr lang="en" sz="2820" b="1">
                <a:latin typeface="Montserrat"/>
                <a:ea typeface="Montserrat"/>
                <a:cs typeface="Montserrat"/>
                <a:sym typeface="Montserrat"/>
              </a:rPr>
              <a:t>about Vicarious Trauma</a:t>
            </a:r>
            <a:endParaRPr sz="2820" b="1">
              <a:latin typeface="Montserrat"/>
              <a:ea typeface="Montserrat"/>
              <a:cs typeface="Montserrat"/>
              <a:sym typeface="Montserrat"/>
            </a:endParaRPr>
          </a:p>
        </p:txBody>
      </p:sp>
      <p:sp>
        <p:nvSpPr>
          <p:cNvPr id="317" name="Google Shape;31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318" name="Google Shape;318;p33"/>
          <p:cNvSpPr txBox="1"/>
          <p:nvPr/>
        </p:nvSpPr>
        <p:spPr>
          <a:xfrm>
            <a:off x="4790650" y="3363225"/>
            <a:ext cx="2367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b="1">
                <a:latin typeface="Montserrat"/>
                <a:ea typeface="Montserrat"/>
                <a:cs typeface="Montserrat"/>
                <a:sym typeface="Montserrat"/>
              </a:rPr>
              <a:t>]]]]</a:t>
            </a:r>
            <a:endParaRPr b="1">
              <a:latin typeface="Montserrat"/>
              <a:ea typeface="Montserrat"/>
              <a:cs typeface="Montserrat"/>
              <a:sym typeface="Montserrat"/>
            </a:endParaRPr>
          </a:p>
        </p:txBody>
      </p:sp>
      <p:sp>
        <p:nvSpPr>
          <p:cNvPr id="319" name="Google Shape;319;p33"/>
          <p:cNvSpPr/>
          <p:nvPr/>
        </p:nvSpPr>
        <p:spPr>
          <a:xfrm>
            <a:off x="4673800" y="1909025"/>
            <a:ext cx="2715900" cy="2151300"/>
          </a:xfrm>
          <a:prstGeom prst="roundRect">
            <a:avLst>
              <a:gd name="adj" fmla="val 16667"/>
            </a:avLst>
          </a:prstGeom>
          <a:solidFill>
            <a:srgbClr val="0E9453"/>
          </a:solidFill>
          <a:ln w="9525" cap="flat" cmpd="sng">
            <a:solidFill>
              <a:srgbClr val="0B714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lt1"/>
                </a:solidFill>
                <a:latin typeface="Montserrat"/>
                <a:ea typeface="Montserrat"/>
                <a:cs typeface="Montserrat"/>
                <a:sym typeface="Montserrat"/>
              </a:rPr>
              <a:t>"Just having this conversation brings VT to the forefront and brings awareness.”</a:t>
            </a:r>
            <a:endParaRPr>
              <a:solidFill>
                <a:schemeClr val="lt1"/>
              </a:solidFill>
            </a:endParaRPr>
          </a:p>
        </p:txBody>
      </p:sp>
      <p:grpSp>
        <p:nvGrpSpPr>
          <p:cNvPr id="320" name="Google Shape;320;p33"/>
          <p:cNvGrpSpPr/>
          <p:nvPr/>
        </p:nvGrpSpPr>
        <p:grpSpPr>
          <a:xfrm>
            <a:off x="1917832" y="1909032"/>
            <a:ext cx="2545092" cy="2151294"/>
            <a:chOff x="1271925" y="1002150"/>
            <a:chExt cx="1944600" cy="1569600"/>
          </a:xfrm>
        </p:grpSpPr>
        <p:sp>
          <p:nvSpPr>
            <p:cNvPr id="321" name="Google Shape;321;p33"/>
            <p:cNvSpPr/>
            <p:nvPr/>
          </p:nvSpPr>
          <p:spPr>
            <a:xfrm rot="10800000">
              <a:off x="1271925" y="1002150"/>
              <a:ext cx="1944600" cy="1569600"/>
            </a:xfrm>
            <a:prstGeom prst="round2DiagRect">
              <a:avLst>
                <a:gd name="adj1" fmla="val 0"/>
                <a:gd name="adj2" fmla="val 17764"/>
              </a:avLst>
            </a:prstGeom>
            <a:solidFill>
              <a:srgbClr val="0B714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txBox="1"/>
            <p:nvPr/>
          </p:nvSpPr>
          <p:spPr>
            <a:xfrm>
              <a:off x="1358024" y="1589999"/>
              <a:ext cx="1772400" cy="41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FFFFFF"/>
                  </a:solidFill>
                  <a:latin typeface="Montserrat"/>
                  <a:ea typeface="Montserrat"/>
                  <a:cs typeface="Montserrat"/>
                  <a:sym typeface="Montserrat"/>
                </a:rPr>
                <a:t>Awareness</a:t>
              </a:r>
              <a:endParaRPr sz="2500">
                <a:solidFill>
                  <a:srgbClr val="FFFFFF"/>
                </a:solidFill>
                <a:latin typeface="Montserrat"/>
                <a:ea typeface="Montserrat"/>
                <a:cs typeface="Montserrat"/>
                <a:sym typeface="Montserrat"/>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4"/>
          <p:cNvSpPr txBox="1">
            <a:spLocks noGrp="1"/>
          </p:cNvSpPr>
          <p:nvPr>
            <p:ph type="title"/>
          </p:nvPr>
        </p:nvSpPr>
        <p:spPr>
          <a:xfrm>
            <a:off x="311700" y="3300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Montserrat"/>
                <a:ea typeface="Montserrat"/>
                <a:cs typeface="Montserrat"/>
                <a:sym typeface="Montserrat"/>
              </a:rPr>
              <a:t>Mitigation of VT can begin in agency </a:t>
            </a:r>
            <a:endParaRPr b="1">
              <a:latin typeface="Montserrat"/>
              <a:ea typeface="Montserrat"/>
              <a:cs typeface="Montserrat"/>
              <a:sym typeface="Montserrat"/>
            </a:endParaRPr>
          </a:p>
          <a:p>
            <a:pPr marL="0" lvl="0" indent="0" algn="ctr" rtl="0">
              <a:spcBef>
                <a:spcPts val="0"/>
              </a:spcBef>
              <a:spcAft>
                <a:spcPts val="0"/>
              </a:spcAft>
              <a:buNone/>
            </a:pPr>
            <a:r>
              <a:rPr lang="en" b="1">
                <a:solidFill>
                  <a:srgbClr val="0B7743"/>
                </a:solidFill>
                <a:latin typeface="Montserrat"/>
                <a:ea typeface="Montserrat"/>
                <a:cs typeface="Montserrat"/>
                <a:sym typeface="Montserrat"/>
              </a:rPr>
              <a:t>recruitment </a:t>
            </a:r>
            <a:r>
              <a:rPr lang="en" b="1">
                <a:latin typeface="Montserrat"/>
                <a:ea typeface="Montserrat"/>
                <a:cs typeface="Montserrat"/>
                <a:sym typeface="Montserrat"/>
              </a:rPr>
              <a:t>processes</a:t>
            </a:r>
            <a:endParaRPr b="1">
              <a:latin typeface="Montserrat"/>
              <a:ea typeface="Montserrat"/>
              <a:cs typeface="Montserrat"/>
              <a:sym typeface="Montserrat"/>
            </a:endParaRPr>
          </a:p>
        </p:txBody>
      </p:sp>
      <p:sp>
        <p:nvSpPr>
          <p:cNvPr id="328" name="Google Shape;32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329" name="Google Shape;329;p34"/>
          <p:cNvSpPr txBox="1"/>
          <p:nvPr/>
        </p:nvSpPr>
        <p:spPr>
          <a:xfrm>
            <a:off x="158650" y="2044075"/>
            <a:ext cx="25632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endParaRPr/>
          </a:p>
        </p:txBody>
      </p:sp>
      <p:sp>
        <p:nvSpPr>
          <p:cNvPr id="330" name="Google Shape;330;p34"/>
          <p:cNvSpPr/>
          <p:nvPr/>
        </p:nvSpPr>
        <p:spPr>
          <a:xfrm>
            <a:off x="6069950" y="1959950"/>
            <a:ext cx="2715900" cy="2151300"/>
          </a:xfrm>
          <a:prstGeom prst="roundRect">
            <a:avLst>
              <a:gd name="adj" fmla="val 16667"/>
            </a:avLst>
          </a:prstGeom>
          <a:solidFill>
            <a:srgbClr val="0B7140"/>
          </a:solidFill>
          <a:ln w="9525" cap="flat" cmpd="sng">
            <a:solidFill>
              <a:srgbClr val="274E1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1000"/>
              </a:spcAft>
              <a:buNone/>
            </a:pPr>
            <a:r>
              <a:rPr lang="en" sz="1800" b="1">
                <a:solidFill>
                  <a:schemeClr val="lt1"/>
                </a:solidFill>
                <a:latin typeface="Montserrat"/>
                <a:ea typeface="Montserrat"/>
                <a:cs typeface="Montserrat"/>
                <a:sym typeface="Montserrat"/>
              </a:rPr>
              <a:t>“If you are prepared, that can reduce the shock.”</a:t>
            </a:r>
            <a:endParaRPr sz="1500">
              <a:solidFill>
                <a:schemeClr val="lt1"/>
              </a:solidFill>
            </a:endParaRPr>
          </a:p>
        </p:txBody>
      </p:sp>
      <p:sp>
        <p:nvSpPr>
          <p:cNvPr id="331" name="Google Shape;331;p34"/>
          <p:cNvSpPr/>
          <p:nvPr/>
        </p:nvSpPr>
        <p:spPr>
          <a:xfrm>
            <a:off x="358150" y="1959950"/>
            <a:ext cx="2904900" cy="2151300"/>
          </a:xfrm>
          <a:prstGeom prst="roundRect">
            <a:avLst>
              <a:gd name="adj" fmla="val 16667"/>
            </a:avLst>
          </a:prstGeom>
          <a:solidFill>
            <a:srgbClr val="0B7140"/>
          </a:solidFill>
          <a:ln w="9525" cap="flat" cmpd="sng">
            <a:solidFill>
              <a:srgbClr val="274E1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1000"/>
              </a:spcAft>
              <a:buNone/>
            </a:pPr>
            <a:r>
              <a:rPr lang="en" sz="1800" b="1">
                <a:solidFill>
                  <a:schemeClr val="lt1"/>
                </a:solidFill>
                <a:latin typeface="Montserrat"/>
                <a:ea typeface="Montserrat"/>
                <a:cs typeface="Montserrat"/>
                <a:sym typeface="Montserrat"/>
              </a:rPr>
              <a:t>“Staff said ‘I didn’t know I was going to be exposed to this, I didn’t know this was part of the job.”</a:t>
            </a:r>
            <a:endParaRPr sz="1500">
              <a:solidFill>
                <a:schemeClr val="lt1"/>
              </a:solidFill>
            </a:endParaRPr>
          </a:p>
        </p:txBody>
      </p:sp>
      <p:grpSp>
        <p:nvGrpSpPr>
          <p:cNvPr id="332" name="Google Shape;332;p34"/>
          <p:cNvGrpSpPr/>
          <p:nvPr/>
        </p:nvGrpSpPr>
        <p:grpSpPr>
          <a:xfrm>
            <a:off x="3393946" y="1959957"/>
            <a:ext cx="2545092" cy="2151294"/>
            <a:chOff x="3216519" y="1002150"/>
            <a:chExt cx="1944600" cy="1569600"/>
          </a:xfrm>
        </p:grpSpPr>
        <p:sp>
          <p:nvSpPr>
            <p:cNvPr id="333" name="Google Shape;333;p34"/>
            <p:cNvSpPr/>
            <p:nvPr/>
          </p:nvSpPr>
          <p:spPr>
            <a:xfrm flipH="1">
              <a:off x="3216519" y="1002150"/>
              <a:ext cx="1944600" cy="1569600"/>
            </a:xfrm>
            <a:prstGeom prst="round2DiagRect">
              <a:avLst>
                <a:gd name="adj1" fmla="val 0"/>
                <a:gd name="adj2" fmla="val 17764"/>
              </a:avLst>
            </a:prstGeom>
            <a:solidFill>
              <a:srgbClr val="0E945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txBox="1"/>
            <p:nvPr/>
          </p:nvSpPr>
          <p:spPr>
            <a:xfrm>
              <a:off x="3270962" y="1579200"/>
              <a:ext cx="1835700" cy="41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FFFFFF"/>
                  </a:solidFill>
                  <a:latin typeface="Montserrat"/>
                  <a:ea typeface="Montserrat"/>
                  <a:cs typeface="Montserrat"/>
                  <a:sym typeface="Montserrat"/>
                </a:rPr>
                <a:t>Recruitment</a:t>
              </a:r>
              <a:endParaRPr sz="2500">
                <a:solidFill>
                  <a:srgbClr val="FFFFFF"/>
                </a:solidFill>
                <a:latin typeface="Montserrat"/>
                <a:ea typeface="Montserrat"/>
                <a:cs typeface="Montserrat"/>
                <a:sym typeface="Montserra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b="1">
                <a:solidFill>
                  <a:srgbClr val="0B7743"/>
                </a:solidFill>
                <a:latin typeface="Montserrat"/>
                <a:ea typeface="Montserrat"/>
                <a:cs typeface="Montserrat"/>
                <a:sym typeface="Montserrat"/>
              </a:rPr>
              <a:t>Education </a:t>
            </a:r>
            <a:r>
              <a:rPr lang="en" sz="2820" b="1">
                <a:latin typeface="Montserrat"/>
                <a:ea typeface="Montserrat"/>
                <a:cs typeface="Montserrat"/>
                <a:sym typeface="Montserrat"/>
              </a:rPr>
              <a:t>is important for understanding the effects VT </a:t>
            </a:r>
            <a:endParaRPr sz="2820" b="1">
              <a:latin typeface="Montserrat"/>
              <a:ea typeface="Montserrat"/>
              <a:cs typeface="Montserrat"/>
              <a:sym typeface="Montserrat"/>
            </a:endParaRPr>
          </a:p>
        </p:txBody>
      </p:sp>
      <p:sp>
        <p:nvSpPr>
          <p:cNvPr id="340" name="Google Shape;34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grpSp>
        <p:nvGrpSpPr>
          <p:cNvPr id="341" name="Google Shape;341;p35"/>
          <p:cNvGrpSpPr/>
          <p:nvPr/>
        </p:nvGrpSpPr>
        <p:grpSpPr>
          <a:xfrm>
            <a:off x="5427944" y="1950330"/>
            <a:ext cx="2545092" cy="2151294"/>
            <a:chOff x="1271925" y="2571750"/>
            <a:chExt cx="1944600" cy="1569600"/>
          </a:xfrm>
        </p:grpSpPr>
        <p:sp>
          <p:nvSpPr>
            <p:cNvPr id="342" name="Google Shape;342;p35"/>
            <p:cNvSpPr/>
            <p:nvPr/>
          </p:nvSpPr>
          <p:spPr>
            <a:xfrm flipH="1">
              <a:off x="1271925" y="2571750"/>
              <a:ext cx="1944600" cy="1569600"/>
            </a:xfrm>
            <a:prstGeom prst="round2DiagRect">
              <a:avLst>
                <a:gd name="adj1" fmla="val 0"/>
                <a:gd name="adj2" fmla="val 17764"/>
              </a:avLst>
            </a:prstGeom>
            <a:solidFill>
              <a:srgbClr val="0E945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5"/>
            <p:cNvSpPr txBox="1"/>
            <p:nvPr/>
          </p:nvSpPr>
          <p:spPr>
            <a:xfrm>
              <a:off x="1435419" y="2867994"/>
              <a:ext cx="1617600" cy="977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FFFFFF"/>
                  </a:solidFill>
                  <a:latin typeface="Montserrat"/>
                  <a:ea typeface="Montserrat"/>
                  <a:cs typeface="Montserrat"/>
                  <a:sym typeface="Montserrat"/>
                </a:rPr>
                <a:t>Education for support staff</a:t>
              </a:r>
              <a:endParaRPr sz="2500">
                <a:solidFill>
                  <a:srgbClr val="FFFFFF"/>
                </a:solidFill>
                <a:latin typeface="Montserrat"/>
                <a:ea typeface="Montserrat"/>
                <a:cs typeface="Montserrat"/>
                <a:sym typeface="Montserrat"/>
              </a:endParaRPr>
            </a:p>
          </p:txBody>
        </p:sp>
      </p:grpSp>
      <p:sp>
        <p:nvSpPr>
          <p:cNvPr id="344" name="Google Shape;344;p35"/>
          <p:cNvSpPr/>
          <p:nvPr/>
        </p:nvSpPr>
        <p:spPr>
          <a:xfrm>
            <a:off x="1170963" y="1950325"/>
            <a:ext cx="3789900" cy="2151300"/>
          </a:xfrm>
          <a:prstGeom prst="roundRect">
            <a:avLst>
              <a:gd name="adj" fmla="val 16667"/>
            </a:avLst>
          </a:prstGeom>
          <a:solidFill>
            <a:srgbClr val="0B7140"/>
          </a:solidFill>
          <a:ln w="9525" cap="flat" cmpd="sng">
            <a:solidFill>
              <a:srgbClr val="274E1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1800" b="1">
                <a:solidFill>
                  <a:schemeClr val="lt1"/>
                </a:solidFill>
                <a:latin typeface="Montserrat"/>
                <a:ea typeface="Montserrat"/>
                <a:cs typeface="Montserrat"/>
                <a:sym typeface="Montserrat"/>
              </a:rPr>
              <a:t>“People not even being aware of the symptoms is a barrier and when you are aware of the symptoms, not realizing you need help.”</a:t>
            </a:r>
            <a:endParaRPr sz="18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6"/>
          <p:cNvSpPr txBox="1">
            <a:spLocks noGrp="1"/>
          </p:cNvSpPr>
          <p:nvPr>
            <p:ph type="title"/>
          </p:nvPr>
        </p:nvSpPr>
        <p:spPr>
          <a:xfrm>
            <a:off x="558825" y="256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0C8148"/>
                </a:solidFill>
                <a:latin typeface="Montserrat"/>
                <a:ea typeface="Montserrat"/>
                <a:cs typeface="Montserrat"/>
                <a:sym typeface="Montserrat"/>
              </a:rPr>
              <a:t>Managers need to be trained</a:t>
            </a:r>
            <a:r>
              <a:rPr lang="en" b="1">
                <a:latin typeface="Montserrat"/>
                <a:ea typeface="Montserrat"/>
                <a:cs typeface="Montserrat"/>
                <a:sym typeface="Montserrat"/>
              </a:rPr>
              <a:t> to know how to help themselves and address the specific needs of their teams</a:t>
            </a:r>
            <a:endParaRPr b="1">
              <a:latin typeface="Montserrat"/>
              <a:ea typeface="Montserrat"/>
              <a:cs typeface="Montserrat"/>
              <a:sym typeface="Montserrat"/>
            </a:endParaRPr>
          </a:p>
        </p:txBody>
      </p:sp>
      <p:sp>
        <p:nvSpPr>
          <p:cNvPr id="350" name="Google Shape;35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
        <p:nvSpPr>
          <p:cNvPr id="351" name="Google Shape;351;p36"/>
          <p:cNvSpPr/>
          <p:nvPr/>
        </p:nvSpPr>
        <p:spPr>
          <a:xfrm>
            <a:off x="3795700" y="1957125"/>
            <a:ext cx="4932600" cy="2151300"/>
          </a:xfrm>
          <a:prstGeom prst="roundRect">
            <a:avLst>
              <a:gd name="adj" fmla="val 16667"/>
            </a:avLst>
          </a:prstGeom>
          <a:solidFill>
            <a:srgbClr val="0E9453"/>
          </a:solidFill>
          <a:ln w="9525" cap="flat" cmpd="sng">
            <a:solidFill>
              <a:srgbClr val="08563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“If you think about the problem at the core, managers understanding their people’s exposure to VT and the impact and the managers actually changing the job design of the people is probably the best way to mitigate risk.”</a:t>
            </a:r>
            <a:endParaRPr sz="1800">
              <a:solidFill>
                <a:schemeClr val="lt1"/>
              </a:solidFill>
            </a:endParaRPr>
          </a:p>
        </p:txBody>
      </p:sp>
      <p:grpSp>
        <p:nvGrpSpPr>
          <p:cNvPr id="352" name="Google Shape;352;p36"/>
          <p:cNvGrpSpPr/>
          <p:nvPr/>
        </p:nvGrpSpPr>
        <p:grpSpPr>
          <a:xfrm>
            <a:off x="909959" y="1957130"/>
            <a:ext cx="2545092" cy="2151294"/>
            <a:chOff x="3216519" y="2571750"/>
            <a:chExt cx="1944600" cy="1569600"/>
          </a:xfrm>
        </p:grpSpPr>
        <p:sp>
          <p:nvSpPr>
            <p:cNvPr id="353" name="Google Shape;353;p36"/>
            <p:cNvSpPr/>
            <p:nvPr/>
          </p:nvSpPr>
          <p:spPr>
            <a:xfrm rot="10800000">
              <a:off x="3216519" y="2571750"/>
              <a:ext cx="1944600" cy="1569600"/>
            </a:xfrm>
            <a:prstGeom prst="round2DiagRect">
              <a:avLst>
                <a:gd name="adj1" fmla="val 0"/>
                <a:gd name="adj2" fmla="val 17764"/>
              </a:avLst>
            </a:prstGeom>
            <a:solidFill>
              <a:srgbClr val="0B714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6"/>
            <p:cNvSpPr txBox="1"/>
            <p:nvPr/>
          </p:nvSpPr>
          <p:spPr>
            <a:xfrm>
              <a:off x="3410165" y="2868002"/>
              <a:ext cx="1557300" cy="977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FFFFFF"/>
                  </a:solidFill>
                  <a:latin typeface="Montserrat"/>
                  <a:ea typeface="Montserrat"/>
                  <a:cs typeface="Montserrat"/>
                  <a:sym typeface="Montserrat"/>
                </a:rPr>
                <a:t>Training for managers</a:t>
              </a:r>
              <a:endParaRPr sz="2500">
                <a:solidFill>
                  <a:srgbClr val="FFFFFF"/>
                </a:solidFill>
                <a:latin typeface="Montserrat"/>
                <a:ea typeface="Montserrat"/>
                <a:cs typeface="Montserrat"/>
                <a:sym typeface="Montserrat"/>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p:nvPr>
        </p:nvSpPr>
        <p:spPr>
          <a:xfrm>
            <a:off x="186300" y="451050"/>
            <a:ext cx="87714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ontserrat"/>
                <a:ea typeface="Montserrat"/>
                <a:cs typeface="Montserrat"/>
                <a:sym typeface="Montserrat"/>
              </a:rPr>
              <a:t>Main initiatives used to mitigate VT:</a:t>
            </a:r>
            <a:endParaRPr b="1">
              <a:latin typeface="Montserrat"/>
              <a:ea typeface="Montserrat"/>
              <a:cs typeface="Montserrat"/>
              <a:sym typeface="Montserrat"/>
            </a:endParaRPr>
          </a:p>
        </p:txBody>
      </p:sp>
      <p:sp>
        <p:nvSpPr>
          <p:cNvPr id="360" name="Google Shape;36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361" name="Google Shape;361;p37"/>
          <p:cNvSpPr/>
          <p:nvPr/>
        </p:nvSpPr>
        <p:spPr>
          <a:xfrm>
            <a:off x="3389245" y="1423588"/>
            <a:ext cx="2365500" cy="1537800"/>
          </a:xfrm>
          <a:prstGeom prst="rect">
            <a:avLst/>
          </a:prstGeom>
          <a:solidFill>
            <a:srgbClr val="0E9453"/>
          </a:solidFill>
          <a:ln w="9525" cap="flat" cmpd="sng">
            <a:solidFill>
              <a:srgbClr val="0B714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2" name="Google Shape;362;p37"/>
          <p:cNvSpPr/>
          <p:nvPr/>
        </p:nvSpPr>
        <p:spPr>
          <a:xfrm>
            <a:off x="6010578" y="1423588"/>
            <a:ext cx="2365500" cy="1537800"/>
          </a:xfrm>
          <a:prstGeom prst="rect">
            <a:avLst/>
          </a:prstGeom>
          <a:solidFill>
            <a:srgbClr val="0E9453"/>
          </a:solidFill>
          <a:ln w="9525" cap="flat" cmpd="sng">
            <a:solidFill>
              <a:srgbClr val="0B714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3" name="Google Shape;363;p37"/>
          <p:cNvSpPr/>
          <p:nvPr/>
        </p:nvSpPr>
        <p:spPr>
          <a:xfrm>
            <a:off x="767913" y="1423588"/>
            <a:ext cx="2365500" cy="1537800"/>
          </a:xfrm>
          <a:prstGeom prst="rect">
            <a:avLst/>
          </a:prstGeom>
          <a:solidFill>
            <a:srgbClr val="0E9453"/>
          </a:solidFill>
          <a:ln w="9525" cap="flat" cmpd="sng">
            <a:solidFill>
              <a:srgbClr val="0B714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4" name="Google Shape;364;p37"/>
          <p:cNvSpPr/>
          <p:nvPr/>
        </p:nvSpPr>
        <p:spPr>
          <a:xfrm>
            <a:off x="1945824" y="3211027"/>
            <a:ext cx="2365500" cy="1537800"/>
          </a:xfrm>
          <a:prstGeom prst="rect">
            <a:avLst/>
          </a:prstGeom>
          <a:solidFill>
            <a:srgbClr val="0E9453"/>
          </a:solidFill>
          <a:ln w="9525" cap="flat" cmpd="sng">
            <a:solidFill>
              <a:srgbClr val="0B714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5" name="Google Shape;365;p37"/>
          <p:cNvSpPr/>
          <p:nvPr/>
        </p:nvSpPr>
        <p:spPr>
          <a:xfrm>
            <a:off x="4748196" y="3211027"/>
            <a:ext cx="2365500" cy="1537800"/>
          </a:xfrm>
          <a:prstGeom prst="rect">
            <a:avLst/>
          </a:prstGeom>
          <a:solidFill>
            <a:srgbClr val="0E9453"/>
          </a:solidFill>
          <a:ln w="9525" cap="flat" cmpd="sng">
            <a:solidFill>
              <a:srgbClr val="0B714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6" name="Google Shape;366;p37"/>
          <p:cNvSpPr txBox="1"/>
          <p:nvPr/>
        </p:nvSpPr>
        <p:spPr>
          <a:xfrm>
            <a:off x="954325" y="1810743"/>
            <a:ext cx="1992900" cy="763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Access to </a:t>
            </a:r>
            <a:endParaRPr sz="18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EAP</a:t>
            </a:r>
            <a:endParaRPr sz="1800" b="1">
              <a:solidFill>
                <a:schemeClr val="lt1"/>
              </a:solidFill>
              <a:latin typeface="Montserrat"/>
              <a:ea typeface="Montserrat"/>
              <a:cs typeface="Montserrat"/>
              <a:sym typeface="Montserrat"/>
            </a:endParaRPr>
          </a:p>
        </p:txBody>
      </p:sp>
      <p:sp>
        <p:nvSpPr>
          <p:cNvPr id="367" name="Google Shape;367;p37"/>
          <p:cNvSpPr txBox="1"/>
          <p:nvPr/>
        </p:nvSpPr>
        <p:spPr>
          <a:xfrm>
            <a:off x="3575538" y="1621499"/>
            <a:ext cx="1992900" cy="1034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Access to </a:t>
            </a:r>
            <a:endParaRPr sz="18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Peer </a:t>
            </a:r>
            <a:endParaRPr sz="18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Support </a:t>
            </a:r>
            <a:endParaRPr sz="1800" b="1">
              <a:solidFill>
                <a:schemeClr val="lt1"/>
              </a:solidFill>
              <a:latin typeface="Montserrat"/>
              <a:ea typeface="Montserrat"/>
              <a:cs typeface="Montserrat"/>
              <a:sym typeface="Montserrat"/>
            </a:endParaRPr>
          </a:p>
        </p:txBody>
      </p:sp>
      <p:sp>
        <p:nvSpPr>
          <p:cNvPr id="368" name="Google Shape;368;p37"/>
          <p:cNvSpPr txBox="1"/>
          <p:nvPr/>
        </p:nvSpPr>
        <p:spPr>
          <a:xfrm>
            <a:off x="2132117" y="3462584"/>
            <a:ext cx="1992900" cy="1034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Regular check-ins or debriefs </a:t>
            </a:r>
            <a:endParaRPr sz="1800" b="1">
              <a:solidFill>
                <a:schemeClr val="lt1"/>
              </a:solidFill>
              <a:latin typeface="Montserrat"/>
              <a:ea typeface="Montserrat"/>
              <a:cs typeface="Montserrat"/>
              <a:sym typeface="Montserrat"/>
            </a:endParaRPr>
          </a:p>
        </p:txBody>
      </p:sp>
      <p:sp>
        <p:nvSpPr>
          <p:cNvPr id="369" name="Google Shape;369;p37"/>
          <p:cNvSpPr txBox="1"/>
          <p:nvPr/>
        </p:nvSpPr>
        <p:spPr>
          <a:xfrm>
            <a:off x="4748200" y="3598174"/>
            <a:ext cx="2365500" cy="763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Mental health training </a:t>
            </a:r>
            <a:endParaRPr sz="1800" b="1">
              <a:solidFill>
                <a:schemeClr val="lt1"/>
              </a:solidFill>
              <a:latin typeface="Montserrat"/>
              <a:ea typeface="Montserrat"/>
              <a:cs typeface="Montserrat"/>
              <a:sym typeface="Montserrat"/>
            </a:endParaRPr>
          </a:p>
        </p:txBody>
      </p:sp>
      <p:sp>
        <p:nvSpPr>
          <p:cNvPr id="370" name="Google Shape;370;p37"/>
          <p:cNvSpPr txBox="1"/>
          <p:nvPr/>
        </p:nvSpPr>
        <p:spPr>
          <a:xfrm>
            <a:off x="6196775" y="1543604"/>
            <a:ext cx="1992900" cy="1297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Making it okay to be vulnerable and seek help </a:t>
            </a:r>
            <a:endParaRPr sz="1800" b="1">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311700" y="286525"/>
            <a:ext cx="8520600" cy="10467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ontserrat"/>
                <a:ea typeface="Montserrat"/>
                <a:cs typeface="Montserrat"/>
                <a:sym typeface="Montserrat"/>
              </a:rPr>
              <a:t>Even with initiatives in place, barriers to </a:t>
            </a:r>
            <a:endParaRPr b="1">
              <a:latin typeface="Montserrat"/>
              <a:ea typeface="Montserrat"/>
              <a:cs typeface="Montserrat"/>
              <a:sym typeface="Montserrat"/>
            </a:endParaRPr>
          </a:p>
          <a:p>
            <a:pPr marL="0" lvl="0" indent="0" algn="ctr" rtl="0">
              <a:spcBef>
                <a:spcPts val="0"/>
              </a:spcBef>
              <a:spcAft>
                <a:spcPts val="0"/>
              </a:spcAft>
              <a:buNone/>
            </a:pPr>
            <a:r>
              <a:rPr lang="en" b="1">
                <a:latin typeface="Montserrat"/>
                <a:ea typeface="Montserrat"/>
                <a:cs typeface="Montserrat"/>
                <a:sym typeface="Montserrat"/>
              </a:rPr>
              <a:t>seeking support for VT remain  </a:t>
            </a:r>
            <a:endParaRPr b="1">
              <a:latin typeface="Montserrat"/>
              <a:ea typeface="Montserrat"/>
              <a:cs typeface="Montserrat"/>
              <a:sym typeface="Montserrat"/>
            </a:endParaRPr>
          </a:p>
        </p:txBody>
      </p:sp>
      <p:sp>
        <p:nvSpPr>
          <p:cNvPr id="376" name="Google Shape;37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377" name="Google Shape;377;p38"/>
          <p:cNvSpPr/>
          <p:nvPr/>
        </p:nvSpPr>
        <p:spPr>
          <a:xfrm>
            <a:off x="3192876" y="1425775"/>
            <a:ext cx="2458200" cy="638700"/>
          </a:xfrm>
          <a:prstGeom prst="rect">
            <a:avLst/>
          </a:prstGeom>
          <a:solidFill>
            <a:srgbClr val="D83829"/>
          </a:solidFill>
          <a:ln w="952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Stigma</a:t>
            </a:r>
            <a:endParaRPr sz="2000" b="1">
              <a:solidFill>
                <a:srgbClr val="FFFFFF"/>
              </a:solidFill>
              <a:latin typeface="Montserrat"/>
              <a:ea typeface="Montserrat"/>
              <a:cs typeface="Montserrat"/>
              <a:sym typeface="Montserrat"/>
            </a:endParaRPr>
          </a:p>
        </p:txBody>
      </p:sp>
      <p:sp>
        <p:nvSpPr>
          <p:cNvPr id="378" name="Google Shape;378;p38"/>
          <p:cNvSpPr/>
          <p:nvPr/>
        </p:nvSpPr>
        <p:spPr>
          <a:xfrm>
            <a:off x="3192875" y="2262024"/>
            <a:ext cx="2458200" cy="2227800"/>
          </a:xfrm>
          <a:prstGeom prst="rect">
            <a:avLst/>
          </a:prstGeom>
          <a:solidFill>
            <a:srgbClr val="F4CCCC"/>
          </a:solidFill>
          <a:ln w="2857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457200" lvl="0" indent="0" algn="ctr" rtl="0">
              <a:spcBef>
                <a:spcPts val="0"/>
              </a:spcBef>
              <a:spcAft>
                <a:spcPts val="0"/>
              </a:spcAft>
              <a:buNone/>
            </a:pPr>
            <a:endParaRPr>
              <a:solidFill>
                <a:srgbClr val="595959"/>
              </a:solidFill>
            </a:endParaRPr>
          </a:p>
        </p:txBody>
      </p:sp>
      <p:sp>
        <p:nvSpPr>
          <p:cNvPr id="379" name="Google Shape;379;p38"/>
          <p:cNvSpPr/>
          <p:nvPr/>
        </p:nvSpPr>
        <p:spPr>
          <a:xfrm>
            <a:off x="311700" y="1425775"/>
            <a:ext cx="2458200" cy="638700"/>
          </a:xfrm>
          <a:prstGeom prst="rect">
            <a:avLst/>
          </a:prstGeom>
          <a:solidFill>
            <a:srgbClr val="D83829"/>
          </a:solidFill>
          <a:ln w="952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Logistics</a:t>
            </a:r>
            <a:endParaRPr sz="2000" b="1">
              <a:solidFill>
                <a:srgbClr val="FFFFFF"/>
              </a:solidFill>
              <a:latin typeface="Montserrat"/>
              <a:ea typeface="Montserrat"/>
              <a:cs typeface="Montserrat"/>
              <a:sym typeface="Montserrat"/>
            </a:endParaRPr>
          </a:p>
        </p:txBody>
      </p:sp>
      <p:sp>
        <p:nvSpPr>
          <p:cNvPr id="380" name="Google Shape;380;p38"/>
          <p:cNvSpPr/>
          <p:nvPr/>
        </p:nvSpPr>
        <p:spPr>
          <a:xfrm>
            <a:off x="311700" y="2262018"/>
            <a:ext cx="2458200" cy="24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95959"/>
              </a:solidFill>
            </a:endParaRPr>
          </a:p>
        </p:txBody>
      </p:sp>
      <p:sp>
        <p:nvSpPr>
          <p:cNvPr id="381" name="Google Shape;381;p38"/>
          <p:cNvSpPr/>
          <p:nvPr/>
        </p:nvSpPr>
        <p:spPr>
          <a:xfrm>
            <a:off x="6074052" y="1425775"/>
            <a:ext cx="2458200" cy="638700"/>
          </a:xfrm>
          <a:prstGeom prst="rect">
            <a:avLst/>
          </a:prstGeom>
          <a:solidFill>
            <a:srgbClr val="D83829"/>
          </a:solidFill>
          <a:ln w="952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Montserrat"/>
                <a:ea typeface="Montserrat"/>
                <a:cs typeface="Montserrat"/>
                <a:sym typeface="Montserrat"/>
              </a:rPr>
              <a:t>Lack of Awareness</a:t>
            </a:r>
            <a:endParaRPr sz="1600" b="1">
              <a:solidFill>
                <a:srgbClr val="FFFFFF"/>
              </a:solidFill>
              <a:latin typeface="Montserrat"/>
              <a:ea typeface="Montserrat"/>
              <a:cs typeface="Montserrat"/>
              <a:sym typeface="Montserrat"/>
            </a:endParaRPr>
          </a:p>
        </p:txBody>
      </p:sp>
      <p:sp>
        <p:nvSpPr>
          <p:cNvPr id="382" name="Google Shape;382;p38"/>
          <p:cNvSpPr/>
          <p:nvPr/>
        </p:nvSpPr>
        <p:spPr>
          <a:xfrm>
            <a:off x="6074050" y="2261850"/>
            <a:ext cx="2458200" cy="2227800"/>
          </a:xfrm>
          <a:prstGeom prst="rect">
            <a:avLst/>
          </a:prstGeom>
          <a:solidFill>
            <a:srgbClr val="F4CCCC"/>
          </a:solidFill>
          <a:ln w="2857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95959"/>
              </a:solidFill>
            </a:endParaRPr>
          </a:p>
        </p:txBody>
      </p:sp>
      <p:sp>
        <p:nvSpPr>
          <p:cNvPr id="383" name="Google Shape;383;p38"/>
          <p:cNvSpPr txBox="1"/>
          <p:nvPr/>
        </p:nvSpPr>
        <p:spPr>
          <a:xfrm>
            <a:off x="311700" y="2262176"/>
            <a:ext cx="2458200" cy="2227800"/>
          </a:xfrm>
          <a:prstGeom prst="rect">
            <a:avLst/>
          </a:prstGeom>
          <a:solidFill>
            <a:srgbClr val="F4CCCC"/>
          </a:solidFill>
          <a:ln w="2857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sz="2000" b="1">
              <a:solidFill>
                <a:srgbClr val="B02C20"/>
              </a:solidFill>
              <a:latin typeface="Montserrat"/>
              <a:ea typeface="Montserrat"/>
              <a:cs typeface="Montserrat"/>
              <a:sym typeface="Montserrat"/>
            </a:endParaRPr>
          </a:p>
          <a:p>
            <a:pPr marL="0" lvl="0" indent="0" algn="l" rtl="0">
              <a:spcBef>
                <a:spcPts val="0"/>
              </a:spcBef>
              <a:spcAft>
                <a:spcPts val="0"/>
              </a:spcAft>
              <a:buNone/>
            </a:pPr>
            <a:endParaRPr sz="1600" b="1">
              <a:solidFill>
                <a:srgbClr val="B02C20"/>
              </a:solidFill>
              <a:latin typeface="Montserrat"/>
              <a:ea typeface="Montserrat"/>
              <a:cs typeface="Montserrat"/>
              <a:sym typeface="Montserrat"/>
            </a:endParaRPr>
          </a:p>
        </p:txBody>
      </p:sp>
      <p:sp>
        <p:nvSpPr>
          <p:cNvPr id="384" name="Google Shape;384;p38"/>
          <p:cNvSpPr txBox="1"/>
          <p:nvPr/>
        </p:nvSpPr>
        <p:spPr>
          <a:xfrm>
            <a:off x="6074050" y="2262172"/>
            <a:ext cx="2458200" cy="21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accent2"/>
                </a:solidFill>
                <a:latin typeface="Montserrat"/>
                <a:ea typeface="Montserrat"/>
                <a:cs typeface="Montserrat"/>
                <a:sym typeface="Montserrat"/>
              </a:rPr>
              <a:t> Lacking    knowledge about VT signs and resources</a:t>
            </a:r>
            <a:endParaRPr sz="1800" b="1">
              <a:solidFill>
                <a:schemeClr val="accent2"/>
              </a:solidFill>
              <a:latin typeface="Montserrat"/>
              <a:ea typeface="Montserrat"/>
              <a:cs typeface="Montserrat"/>
              <a:sym typeface="Montserrat"/>
            </a:endParaRPr>
          </a:p>
          <a:p>
            <a:pPr marL="0" lvl="0" indent="0" algn="ctr" rtl="0">
              <a:spcBef>
                <a:spcPts val="0"/>
              </a:spcBef>
              <a:spcAft>
                <a:spcPts val="0"/>
              </a:spcAft>
              <a:buNone/>
            </a:pPr>
            <a:endParaRPr sz="1800" b="1">
              <a:solidFill>
                <a:schemeClr val="accent2"/>
              </a:solidFill>
              <a:latin typeface="Montserrat"/>
              <a:ea typeface="Montserrat"/>
              <a:cs typeface="Montserrat"/>
              <a:sym typeface="Montserrat"/>
            </a:endParaRPr>
          </a:p>
          <a:p>
            <a:pPr marL="0" lvl="0" indent="0" algn="ctr" rtl="0">
              <a:spcBef>
                <a:spcPts val="0"/>
              </a:spcBef>
              <a:spcAft>
                <a:spcPts val="0"/>
              </a:spcAft>
              <a:buNone/>
            </a:pPr>
            <a:r>
              <a:rPr lang="en" sz="1800" b="1">
                <a:solidFill>
                  <a:schemeClr val="accent2"/>
                </a:solidFill>
                <a:latin typeface="Montserrat"/>
                <a:ea typeface="Montserrat"/>
                <a:cs typeface="Montserrat"/>
                <a:sym typeface="Montserrat"/>
              </a:rPr>
              <a:t>Compartment-</a:t>
            </a:r>
            <a:endParaRPr sz="1800" b="1">
              <a:solidFill>
                <a:schemeClr val="accent2"/>
              </a:solidFill>
              <a:latin typeface="Montserrat"/>
              <a:ea typeface="Montserrat"/>
              <a:cs typeface="Montserrat"/>
              <a:sym typeface="Montserrat"/>
            </a:endParaRPr>
          </a:p>
          <a:p>
            <a:pPr marL="0" lvl="0" indent="0" algn="ctr" rtl="0">
              <a:spcBef>
                <a:spcPts val="0"/>
              </a:spcBef>
              <a:spcAft>
                <a:spcPts val="0"/>
              </a:spcAft>
              <a:buNone/>
            </a:pPr>
            <a:r>
              <a:rPr lang="en" sz="1800" b="1">
                <a:solidFill>
                  <a:schemeClr val="accent2"/>
                </a:solidFill>
                <a:latin typeface="Montserrat"/>
                <a:ea typeface="Montserrat"/>
                <a:cs typeface="Montserrat"/>
                <a:sym typeface="Montserrat"/>
              </a:rPr>
              <a:t>alizing emotions</a:t>
            </a:r>
            <a:endParaRPr sz="1800" b="1">
              <a:solidFill>
                <a:schemeClr val="accent2"/>
              </a:solidFill>
              <a:latin typeface="Montserrat"/>
              <a:ea typeface="Montserrat"/>
              <a:cs typeface="Montserrat"/>
              <a:sym typeface="Montserrat"/>
            </a:endParaRPr>
          </a:p>
        </p:txBody>
      </p:sp>
      <p:sp>
        <p:nvSpPr>
          <p:cNvPr id="385" name="Google Shape;385;p38"/>
          <p:cNvSpPr txBox="1"/>
          <p:nvPr/>
        </p:nvSpPr>
        <p:spPr>
          <a:xfrm>
            <a:off x="3192876" y="2262184"/>
            <a:ext cx="2458200" cy="194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accent2"/>
                </a:solidFill>
                <a:latin typeface="Montserrat"/>
                <a:ea typeface="Montserrat"/>
                <a:cs typeface="Montserrat"/>
                <a:sym typeface="Montserrat"/>
              </a:rPr>
              <a:t> Support staff feeling undeserving of support</a:t>
            </a:r>
            <a:endParaRPr sz="1800" b="1">
              <a:solidFill>
                <a:schemeClr val="accent2"/>
              </a:solidFill>
              <a:latin typeface="Montserrat"/>
              <a:ea typeface="Montserrat"/>
              <a:cs typeface="Montserrat"/>
              <a:sym typeface="Montserrat"/>
            </a:endParaRPr>
          </a:p>
          <a:p>
            <a:pPr marL="0" lvl="0" indent="0" algn="ctr" rtl="0">
              <a:spcBef>
                <a:spcPts val="0"/>
              </a:spcBef>
              <a:spcAft>
                <a:spcPts val="0"/>
              </a:spcAft>
              <a:buNone/>
            </a:pPr>
            <a:endParaRPr sz="1800" b="1">
              <a:solidFill>
                <a:schemeClr val="accent2"/>
              </a:solidFill>
              <a:latin typeface="Montserrat"/>
              <a:ea typeface="Montserrat"/>
              <a:cs typeface="Montserrat"/>
              <a:sym typeface="Montserrat"/>
            </a:endParaRPr>
          </a:p>
          <a:p>
            <a:pPr marL="0" lvl="0" indent="0" algn="ctr" rtl="0">
              <a:spcBef>
                <a:spcPts val="0"/>
              </a:spcBef>
              <a:spcAft>
                <a:spcPts val="0"/>
              </a:spcAft>
              <a:buNone/>
            </a:pPr>
            <a:r>
              <a:rPr lang="en" sz="1800" b="1">
                <a:solidFill>
                  <a:schemeClr val="accent2"/>
                </a:solidFill>
                <a:latin typeface="Montserrat"/>
                <a:ea typeface="Montserrat"/>
                <a:cs typeface="Montserrat"/>
                <a:sym typeface="Montserrat"/>
              </a:rPr>
              <a:t>Macho culture</a:t>
            </a:r>
            <a:endParaRPr sz="1800" b="1">
              <a:solidFill>
                <a:schemeClr val="accent2"/>
              </a:solidFill>
              <a:latin typeface="Montserrat"/>
              <a:ea typeface="Montserrat"/>
              <a:cs typeface="Montserrat"/>
              <a:sym typeface="Montserrat"/>
            </a:endParaRPr>
          </a:p>
        </p:txBody>
      </p:sp>
      <p:sp>
        <p:nvSpPr>
          <p:cNvPr id="386" name="Google Shape;386;p38"/>
          <p:cNvSpPr txBox="1"/>
          <p:nvPr/>
        </p:nvSpPr>
        <p:spPr>
          <a:xfrm>
            <a:off x="311700" y="2262171"/>
            <a:ext cx="2458200" cy="21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800" b="1">
                <a:solidFill>
                  <a:schemeClr val="dk1"/>
                </a:solidFill>
                <a:latin typeface="Montserrat"/>
                <a:ea typeface="Montserrat"/>
                <a:cs typeface="Montserrat"/>
                <a:sym typeface="Montserrat"/>
              </a:rPr>
              <a:t>Heavy workload</a:t>
            </a:r>
            <a:endParaRPr sz="1800" b="1">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endParaRPr sz="1800" b="1">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r>
              <a:rPr lang="en" sz="1800" b="1">
                <a:solidFill>
                  <a:schemeClr val="dk1"/>
                </a:solidFill>
                <a:latin typeface="Montserrat"/>
                <a:ea typeface="Montserrat"/>
                <a:cs typeface="Montserrat"/>
                <a:sym typeface="Montserrat"/>
              </a:rPr>
              <a:t>Timing of support availability</a:t>
            </a:r>
            <a:endParaRPr sz="1800" b="1">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endParaRPr sz="1800" b="1">
              <a:solidFill>
                <a:schemeClr val="dk1"/>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r>
              <a:rPr lang="en" sz="1800" b="1">
                <a:solidFill>
                  <a:schemeClr val="dk1"/>
                </a:solidFill>
                <a:latin typeface="Montserrat"/>
                <a:ea typeface="Montserrat"/>
                <a:cs typeface="Montserrat"/>
                <a:sym typeface="Montserrat"/>
              </a:rPr>
              <a:t>Training budgets</a:t>
            </a:r>
            <a:endParaRPr sz="1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9"/>
          <p:cNvSpPr txBox="1">
            <a:spLocks noGrp="1"/>
          </p:cNvSpPr>
          <p:nvPr>
            <p:ph type="title"/>
          </p:nvPr>
        </p:nvSpPr>
        <p:spPr>
          <a:xfrm>
            <a:off x="311700" y="2928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Montserrat"/>
                <a:ea typeface="Montserrat"/>
                <a:cs typeface="Montserrat"/>
                <a:sym typeface="Montserrat"/>
              </a:rPr>
              <a:t>Planned future improvements within the sector: </a:t>
            </a:r>
            <a:endParaRPr b="1">
              <a:latin typeface="Montserrat"/>
              <a:ea typeface="Montserrat"/>
              <a:cs typeface="Montserrat"/>
              <a:sym typeface="Montserrat"/>
            </a:endParaRPr>
          </a:p>
        </p:txBody>
      </p:sp>
      <p:sp>
        <p:nvSpPr>
          <p:cNvPr id="392" name="Google Shape;39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
        <p:nvSpPr>
          <p:cNvPr id="393" name="Google Shape;393;p39"/>
          <p:cNvSpPr/>
          <p:nvPr/>
        </p:nvSpPr>
        <p:spPr>
          <a:xfrm>
            <a:off x="1691851" y="1120400"/>
            <a:ext cx="2563500" cy="1553400"/>
          </a:xfrm>
          <a:prstGeom prst="roundRect">
            <a:avLst>
              <a:gd name="adj" fmla="val 4485"/>
            </a:avLst>
          </a:prstGeom>
          <a:solidFill>
            <a:srgbClr val="0C814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394" name="Google Shape;394;p39"/>
          <p:cNvSpPr txBox="1"/>
          <p:nvPr/>
        </p:nvSpPr>
        <p:spPr>
          <a:xfrm>
            <a:off x="1832850" y="1506961"/>
            <a:ext cx="2281500" cy="780300"/>
          </a:xfrm>
          <a:prstGeom prst="rect">
            <a:avLst/>
          </a:prstGeom>
          <a:solidFill>
            <a:srgbClr val="0C8148"/>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chemeClr val="lt1"/>
                </a:solidFill>
                <a:latin typeface="Montserrat"/>
                <a:ea typeface="Montserrat"/>
                <a:cs typeface="Montserrat"/>
                <a:sym typeface="Montserrat"/>
              </a:rPr>
              <a:t>Risk factor assessment </a:t>
            </a:r>
            <a:endParaRPr sz="1800" b="1">
              <a:solidFill>
                <a:schemeClr val="lt1"/>
              </a:solidFill>
              <a:latin typeface="Montserrat"/>
              <a:ea typeface="Montserrat"/>
              <a:cs typeface="Montserrat"/>
              <a:sym typeface="Montserrat"/>
            </a:endParaRPr>
          </a:p>
        </p:txBody>
      </p:sp>
      <p:sp>
        <p:nvSpPr>
          <p:cNvPr id="395" name="Google Shape;395;p39"/>
          <p:cNvSpPr/>
          <p:nvPr/>
        </p:nvSpPr>
        <p:spPr>
          <a:xfrm>
            <a:off x="4670401" y="1120400"/>
            <a:ext cx="2563500" cy="1553400"/>
          </a:xfrm>
          <a:prstGeom prst="roundRect">
            <a:avLst>
              <a:gd name="adj" fmla="val 4485"/>
            </a:avLst>
          </a:prstGeom>
          <a:solidFill>
            <a:srgbClr val="0C814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396" name="Google Shape;396;p39"/>
          <p:cNvSpPr/>
          <p:nvPr/>
        </p:nvSpPr>
        <p:spPr>
          <a:xfrm>
            <a:off x="187926" y="3027888"/>
            <a:ext cx="2563500" cy="1553400"/>
          </a:xfrm>
          <a:prstGeom prst="roundRect">
            <a:avLst>
              <a:gd name="adj" fmla="val 4485"/>
            </a:avLst>
          </a:prstGeom>
          <a:solidFill>
            <a:srgbClr val="0C814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397" name="Google Shape;397;p39"/>
          <p:cNvSpPr/>
          <p:nvPr/>
        </p:nvSpPr>
        <p:spPr>
          <a:xfrm>
            <a:off x="6174313" y="3027888"/>
            <a:ext cx="2563500" cy="1553400"/>
          </a:xfrm>
          <a:prstGeom prst="roundRect">
            <a:avLst>
              <a:gd name="adj" fmla="val 4485"/>
            </a:avLst>
          </a:prstGeom>
          <a:solidFill>
            <a:srgbClr val="0C814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398" name="Google Shape;398;p39"/>
          <p:cNvSpPr/>
          <p:nvPr/>
        </p:nvSpPr>
        <p:spPr>
          <a:xfrm>
            <a:off x="3174326" y="3027888"/>
            <a:ext cx="2563500" cy="1553400"/>
          </a:xfrm>
          <a:prstGeom prst="roundRect">
            <a:avLst>
              <a:gd name="adj" fmla="val 4485"/>
            </a:avLst>
          </a:prstGeom>
          <a:solidFill>
            <a:srgbClr val="0C814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399" name="Google Shape;399;p39"/>
          <p:cNvSpPr txBox="1"/>
          <p:nvPr/>
        </p:nvSpPr>
        <p:spPr>
          <a:xfrm>
            <a:off x="4452150" y="1506950"/>
            <a:ext cx="30000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800" b="1">
                <a:solidFill>
                  <a:schemeClr val="lt1"/>
                </a:solidFill>
                <a:latin typeface="Montserrat"/>
                <a:ea typeface="Montserrat"/>
                <a:cs typeface="Montserrat"/>
                <a:sym typeface="Montserrat"/>
              </a:rPr>
              <a:t>Extensions of peer support programs</a:t>
            </a:r>
            <a:endParaRPr sz="1800" b="1">
              <a:solidFill>
                <a:schemeClr val="lt1"/>
              </a:solidFill>
              <a:latin typeface="Montserrat"/>
              <a:ea typeface="Montserrat"/>
              <a:cs typeface="Montserrat"/>
              <a:sym typeface="Montserrat"/>
            </a:endParaRPr>
          </a:p>
        </p:txBody>
      </p:sp>
      <p:sp>
        <p:nvSpPr>
          <p:cNvPr id="400" name="Google Shape;400;p39"/>
          <p:cNvSpPr txBox="1"/>
          <p:nvPr/>
        </p:nvSpPr>
        <p:spPr>
          <a:xfrm>
            <a:off x="187925" y="3414438"/>
            <a:ext cx="25635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800" b="1">
                <a:solidFill>
                  <a:schemeClr val="lt1"/>
                </a:solidFill>
                <a:latin typeface="Montserrat"/>
                <a:ea typeface="Montserrat"/>
                <a:cs typeface="Montserrat"/>
                <a:sym typeface="Montserrat"/>
              </a:rPr>
              <a:t>Improved awareness of VT</a:t>
            </a:r>
            <a:endParaRPr sz="1800" b="1">
              <a:solidFill>
                <a:schemeClr val="lt1"/>
              </a:solidFill>
              <a:latin typeface="Montserrat"/>
              <a:ea typeface="Montserrat"/>
              <a:cs typeface="Montserrat"/>
              <a:sym typeface="Montserrat"/>
            </a:endParaRPr>
          </a:p>
        </p:txBody>
      </p:sp>
      <p:sp>
        <p:nvSpPr>
          <p:cNvPr id="401" name="Google Shape;401;p39"/>
          <p:cNvSpPr txBox="1"/>
          <p:nvPr/>
        </p:nvSpPr>
        <p:spPr>
          <a:xfrm>
            <a:off x="2956075" y="3414438"/>
            <a:ext cx="30000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800" b="1">
                <a:solidFill>
                  <a:schemeClr val="lt1"/>
                </a:solidFill>
                <a:latin typeface="Montserrat"/>
                <a:ea typeface="Montserrat"/>
                <a:cs typeface="Montserrat"/>
                <a:sym typeface="Montserrat"/>
              </a:rPr>
              <a:t>VT trainings for managers and staff</a:t>
            </a:r>
            <a:endParaRPr sz="1800" b="1">
              <a:solidFill>
                <a:schemeClr val="lt1"/>
              </a:solidFill>
              <a:latin typeface="Montserrat"/>
              <a:ea typeface="Montserrat"/>
              <a:cs typeface="Montserrat"/>
              <a:sym typeface="Montserrat"/>
            </a:endParaRPr>
          </a:p>
        </p:txBody>
      </p:sp>
      <p:sp>
        <p:nvSpPr>
          <p:cNvPr id="402" name="Google Shape;402;p39"/>
          <p:cNvSpPr txBox="1"/>
          <p:nvPr/>
        </p:nvSpPr>
        <p:spPr>
          <a:xfrm>
            <a:off x="5956075" y="3255138"/>
            <a:ext cx="3000000" cy="109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800" b="1">
                <a:solidFill>
                  <a:schemeClr val="lt1"/>
                </a:solidFill>
                <a:latin typeface="Montserrat"/>
                <a:ea typeface="Montserrat"/>
                <a:cs typeface="Montserrat"/>
                <a:sym typeface="Montserrat"/>
              </a:rPr>
              <a:t>Not unnecessarily exposing staff to traumatic material</a:t>
            </a:r>
            <a:endParaRPr sz="1800" b="1">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0"/>
          <p:cNvPicPr preferRelativeResize="0"/>
          <p:nvPr/>
        </p:nvPicPr>
        <p:blipFill>
          <a:blip r:embed="rId3">
            <a:alphaModFix/>
          </a:blip>
          <a:stretch>
            <a:fillRect/>
          </a:stretch>
        </p:blipFill>
        <p:spPr>
          <a:xfrm>
            <a:off x="6341612" y="2272213"/>
            <a:ext cx="2513168" cy="1507901"/>
          </a:xfrm>
          <a:prstGeom prst="rect">
            <a:avLst/>
          </a:prstGeom>
          <a:noFill/>
          <a:ln>
            <a:noFill/>
          </a:ln>
        </p:spPr>
      </p:pic>
      <p:sp>
        <p:nvSpPr>
          <p:cNvPr id="408" name="Google Shape;408;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409" name="Google Shape;409;p40"/>
          <p:cNvSpPr/>
          <p:nvPr/>
        </p:nvSpPr>
        <p:spPr>
          <a:xfrm>
            <a:off x="0" y="-41925"/>
            <a:ext cx="9150000" cy="1149300"/>
          </a:xfrm>
          <a:prstGeom prst="rect">
            <a:avLst/>
          </a:prstGeom>
          <a:solidFill>
            <a:srgbClr val="D83829"/>
          </a:solidFill>
          <a:ln w="9525" cap="flat" cmpd="sng">
            <a:solidFill>
              <a:srgbClr val="80201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410" name="Google Shape;410;p40"/>
          <p:cNvSpPr txBox="1">
            <a:spLocks noGrp="1"/>
          </p:cNvSpPr>
          <p:nvPr>
            <p:ph type="title"/>
          </p:nvPr>
        </p:nvSpPr>
        <p:spPr>
          <a:xfrm>
            <a:off x="314700" y="23925"/>
            <a:ext cx="8520600" cy="10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90" b="1">
                <a:solidFill>
                  <a:schemeClr val="lt1"/>
                </a:solidFill>
                <a:latin typeface="Montserrat"/>
                <a:ea typeface="Montserrat"/>
                <a:cs typeface="Montserrat"/>
                <a:sym typeface="Montserrat"/>
              </a:rPr>
              <a:t>What we learned from people with specialist knowledge</a:t>
            </a:r>
            <a:endParaRPr sz="2790" b="1">
              <a:solidFill>
                <a:schemeClr val="lt1"/>
              </a:solidFill>
              <a:latin typeface="Montserrat"/>
              <a:ea typeface="Montserrat"/>
              <a:cs typeface="Montserrat"/>
              <a:sym typeface="Montserrat"/>
            </a:endParaRPr>
          </a:p>
        </p:txBody>
      </p:sp>
      <p:pic>
        <p:nvPicPr>
          <p:cNvPr id="411" name="Google Shape;411;p40"/>
          <p:cNvPicPr preferRelativeResize="0"/>
          <p:nvPr/>
        </p:nvPicPr>
        <p:blipFill>
          <a:blip r:embed="rId4">
            <a:alphaModFix/>
          </a:blip>
          <a:stretch>
            <a:fillRect/>
          </a:stretch>
        </p:blipFill>
        <p:spPr>
          <a:xfrm>
            <a:off x="196050" y="2683162"/>
            <a:ext cx="2582576" cy="1325945"/>
          </a:xfrm>
          <a:prstGeom prst="rect">
            <a:avLst/>
          </a:prstGeom>
          <a:noFill/>
          <a:ln>
            <a:noFill/>
          </a:ln>
        </p:spPr>
      </p:pic>
      <p:pic>
        <p:nvPicPr>
          <p:cNvPr id="412" name="Google Shape;412;p40"/>
          <p:cNvPicPr preferRelativeResize="0"/>
          <p:nvPr/>
        </p:nvPicPr>
        <p:blipFill>
          <a:blip r:embed="rId5">
            <a:alphaModFix/>
          </a:blip>
          <a:stretch>
            <a:fillRect/>
          </a:stretch>
        </p:blipFill>
        <p:spPr>
          <a:xfrm>
            <a:off x="3356914" y="1478096"/>
            <a:ext cx="2729249" cy="794117"/>
          </a:xfrm>
          <a:prstGeom prst="rect">
            <a:avLst/>
          </a:prstGeom>
          <a:noFill/>
          <a:ln>
            <a:noFill/>
          </a:ln>
        </p:spPr>
      </p:pic>
      <p:pic>
        <p:nvPicPr>
          <p:cNvPr id="413" name="Google Shape;413;p40"/>
          <p:cNvPicPr preferRelativeResize="0"/>
          <p:nvPr/>
        </p:nvPicPr>
        <p:blipFill>
          <a:blip r:embed="rId6">
            <a:alphaModFix/>
          </a:blip>
          <a:stretch>
            <a:fillRect/>
          </a:stretch>
        </p:blipFill>
        <p:spPr>
          <a:xfrm>
            <a:off x="6233575" y="1121199"/>
            <a:ext cx="2729250" cy="1507913"/>
          </a:xfrm>
          <a:prstGeom prst="rect">
            <a:avLst/>
          </a:prstGeom>
          <a:noFill/>
          <a:ln>
            <a:noFill/>
          </a:ln>
        </p:spPr>
      </p:pic>
      <p:pic>
        <p:nvPicPr>
          <p:cNvPr id="414" name="Google Shape;414;p40"/>
          <p:cNvPicPr preferRelativeResize="0"/>
          <p:nvPr/>
        </p:nvPicPr>
        <p:blipFill>
          <a:blip r:embed="rId7">
            <a:alphaModFix/>
          </a:blip>
          <a:stretch>
            <a:fillRect/>
          </a:stretch>
        </p:blipFill>
        <p:spPr>
          <a:xfrm>
            <a:off x="314700" y="1293974"/>
            <a:ext cx="2601725" cy="1162362"/>
          </a:xfrm>
          <a:prstGeom prst="rect">
            <a:avLst/>
          </a:prstGeom>
          <a:noFill/>
          <a:ln>
            <a:noFill/>
          </a:ln>
        </p:spPr>
      </p:pic>
      <p:pic>
        <p:nvPicPr>
          <p:cNvPr id="415" name="Google Shape;415;p40"/>
          <p:cNvPicPr preferRelativeResize="0"/>
          <p:nvPr/>
        </p:nvPicPr>
        <p:blipFill rotWithShape="1">
          <a:blip r:embed="rId8">
            <a:alphaModFix/>
          </a:blip>
          <a:srcRect r="35383"/>
          <a:stretch/>
        </p:blipFill>
        <p:spPr>
          <a:xfrm>
            <a:off x="827575" y="4235925"/>
            <a:ext cx="3606999" cy="726950"/>
          </a:xfrm>
          <a:prstGeom prst="rect">
            <a:avLst/>
          </a:prstGeom>
          <a:noFill/>
          <a:ln>
            <a:noFill/>
          </a:ln>
        </p:spPr>
      </p:pic>
      <p:pic>
        <p:nvPicPr>
          <p:cNvPr id="416" name="Google Shape;416;p40"/>
          <p:cNvPicPr preferRelativeResize="0"/>
          <p:nvPr/>
        </p:nvPicPr>
        <p:blipFill rotWithShape="1">
          <a:blip r:embed="rId9">
            <a:alphaModFix/>
          </a:blip>
          <a:srcRect t="5101" b="16773"/>
          <a:stretch/>
        </p:blipFill>
        <p:spPr>
          <a:xfrm>
            <a:off x="2916425" y="2500137"/>
            <a:ext cx="1930112" cy="1507900"/>
          </a:xfrm>
          <a:prstGeom prst="rect">
            <a:avLst/>
          </a:prstGeom>
          <a:noFill/>
          <a:ln>
            <a:noFill/>
          </a:ln>
        </p:spPr>
      </p:pic>
      <p:pic>
        <p:nvPicPr>
          <p:cNvPr id="417" name="Google Shape;417;p40"/>
          <p:cNvPicPr preferRelativeResize="0"/>
          <p:nvPr/>
        </p:nvPicPr>
        <p:blipFill>
          <a:blip r:embed="rId10">
            <a:alphaModFix/>
          </a:blip>
          <a:stretch>
            <a:fillRect/>
          </a:stretch>
        </p:blipFill>
        <p:spPr>
          <a:xfrm>
            <a:off x="5963053" y="3754924"/>
            <a:ext cx="2601722" cy="1207950"/>
          </a:xfrm>
          <a:prstGeom prst="rect">
            <a:avLst/>
          </a:prstGeom>
          <a:noFill/>
          <a:ln>
            <a:noFill/>
          </a:ln>
        </p:spPr>
      </p:pic>
      <p:pic>
        <p:nvPicPr>
          <p:cNvPr id="418" name="Google Shape;418;p40"/>
          <p:cNvPicPr preferRelativeResize="0"/>
          <p:nvPr/>
        </p:nvPicPr>
        <p:blipFill>
          <a:blip r:embed="rId11">
            <a:alphaModFix/>
          </a:blip>
          <a:stretch>
            <a:fillRect/>
          </a:stretch>
        </p:blipFill>
        <p:spPr>
          <a:xfrm>
            <a:off x="4838354" y="3094998"/>
            <a:ext cx="1099489" cy="1711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Montserrat"/>
                <a:ea typeface="Montserrat"/>
                <a:cs typeface="Montserrat"/>
                <a:sym typeface="Montserrat"/>
              </a:rPr>
              <a:t>We adjusted our VT definition with feedback from different people with specialist knowledge</a:t>
            </a:r>
            <a:endParaRPr b="1">
              <a:latin typeface="Montserrat"/>
              <a:ea typeface="Montserrat"/>
              <a:cs typeface="Montserrat"/>
              <a:sym typeface="Montserrat"/>
            </a:endParaRPr>
          </a:p>
        </p:txBody>
      </p:sp>
      <p:sp>
        <p:nvSpPr>
          <p:cNvPr id="424" name="Google Shape;424;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425" name="Google Shape;425;p41"/>
          <p:cNvSpPr txBox="1"/>
          <p:nvPr/>
        </p:nvSpPr>
        <p:spPr>
          <a:xfrm>
            <a:off x="1242150" y="2346750"/>
            <a:ext cx="6861600" cy="1442400"/>
          </a:xfrm>
          <a:prstGeom prst="rect">
            <a:avLst/>
          </a:prstGeom>
          <a:noFill/>
          <a:ln w="28575" cap="flat" cmpd="sng">
            <a:solidFill>
              <a:srgbClr val="B02C2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2475">
                <a:solidFill>
                  <a:schemeClr val="dk1"/>
                </a:solidFill>
                <a:latin typeface="Montserrat"/>
                <a:ea typeface="Montserrat"/>
                <a:cs typeface="Montserrat"/>
                <a:sym typeface="Montserrat"/>
              </a:rPr>
              <a:t>A trauma-based condition onset by cumulative secondary exposure to other people’s traumatic experiences.</a:t>
            </a:r>
            <a:endParaRPr>
              <a:solidFill>
                <a:schemeClr val="dk1"/>
              </a:solidFill>
            </a:endParaRPr>
          </a:p>
        </p:txBody>
      </p:sp>
      <p:sp>
        <p:nvSpPr>
          <p:cNvPr id="426" name="Google Shape;426;p41"/>
          <p:cNvSpPr txBox="1"/>
          <p:nvPr/>
        </p:nvSpPr>
        <p:spPr>
          <a:xfrm>
            <a:off x="570600" y="2083650"/>
            <a:ext cx="8002800" cy="1968600"/>
          </a:xfrm>
          <a:prstGeom prst="rect">
            <a:avLst/>
          </a:prstGeom>
          <a:solidFill>
            <a:srgbClr val="F4CCCC"/>
          </a:solidFill>
          <a:ln w="28575" cap="flat" cmpd="sng">
            <a:solidFill>
              <a:srgbClr val="B02C2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2604">
                <a:solidFill>
                  <a:schemeClr val="dk1"/>
                </a:solidFill>
                <a:latin typeface="Montserrat"/>
                <a:ea typeface="Montserrat"/>
                <a:cs typeface="Montserrat"/>
                <a:sym typeface="Montserrat"/>
              </a:rPr>
              <a:t>A trauma-based </a:t>
            </a:r>
            <a:r>
              <a:rPr lang="en" sz="2604" b="1">
                <a:solidFill>
                  <a:schemeClr val="dk1"/>
                </a:solidFill>
                <a:latin typeface="Montserrat"/>
                <a:ea typeface="Montserrat"/>
                <a:cs typeface="Montserrat"/>
                <a:sym typeface="Montserrat"/>
              </a:rPr>
              <a:t>psychological response</a:t>
            </a:r>
            <a:r>
              <a:rPr lang="en" sz="2604">
                <a:solidFill>
                  <a:schemeClr val="dk1"/>
                </a:solidFill>
                <a:latin typeface="Montserrat"/>
                <a:ea typeface="Montserrat"/>
                <a:cs typeface="Montserrat"/>
                <a:sym typeface="Montserrat"/>
              </a:rPr>
              <a:t> onset by </a:t>
            </a:r>
            <a:r>
              <a:rPr lang="en" sz="2604" b="1">
                <a:solidFill>
                  <a:schemeClr val="dk1"/>
                </a:solidFill>
                <a:latin typeface="Montserrat"/>
                <a:ea typeface="Montserrat"/>
                <a:cs typeface="Montserrat"/>
                <a:sym typeface="Montserrat"/>
              </a:rPr>
              <a:t>individual or cumulative indirect exposure</a:t>
            </a:r>
            <a:r>
              <a:rPr lang="en" sz="2604">
                <a:solidFill>
                  <a:schemeClr val="dk1"/>
                </a:solidFill>
                <a:latin typeface="Montserrat"/>
                <a:ea typeface="Montserrat"/>
                <a:cs typeface="Montserrat"/>
                <a:sym typeface="Montserrat"/>
              </a:rPr>
              <a:t> to other people’s traumatic experiences.</a:t>
            </a:r>
            <a:endParaRPr sz="2029">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31136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00" b="1">
                <a:latin typeface="Montserrat"/>
                <a:ea typeface="Montserrat"/>
                <a:cs typeface="Montserrat"/>
                <a:sym typeface="Montserrat"/>
              </a:rPr>
              <a:t>Our objectives:</a:t>
            </a:r>
            <a:endParaRPr sz="3500" b="1">
              <a:latin typeface="Montserrat"/>
              <a:ea typeface="Montserrat"/>
              <a:cs typeface="Montserrat"/>
              <a:sym typeface="Montserrat"/>
            </a:endParaRPr>
          </a:p>
        </p:txBody>
      </p:sp>
      <p:sp>
        <p:nvSpPr>
          <p:cNvPr id="73" name="Google Shape;73;p15"/>
          <p:cNvSpPr txBox="1">
            <a:spLocks noGrp="1"/>
          </p:cNvSpPr>
          <p:nvPr>
            <p:ph type="body" idx="1"/>
          </p:nvPr>
        </p:nvSpPr>
        <p:spPr>
          <a:xfrm>
            <a:off x="311700" y="1100850"/>
            <a:ext cx="8589600" cy="3789300"/>
          </a:xfrm>
          <a:prstGeom prst="rect">
            <a:avLst/>
          </a:prstGeom>
        </p:spPr>
        <p:txBody>
          <a:bodyPr spcFirstLastPara="1" wrap="square" lIns="91425" tIns="91425" rIns="91425" bIns="91425" anchor="t" anchorCtr="0">
            <a:spAutoFit/>
          </a:bodyPr>
          <a:lstStyle/>
          <a:p>
            <a:pPr marL="457200" lvl="0" indent="-406400" algn="l" rtl="0">
              <a:spcBef>
                <a:spcPts val="1200"/>
              </a:spcBef>
              <a:spcAft>
                <a:spcPts val="0"/>
              </a:spcAft>
              <a:buClr>
                <a:schemeClr val="dk1"/>
              </a:buClr>
              <a:buSzPts val="2800"/>
              <a:buFont typeface="Montserrat"/>
              <a:buChar char="❏"/>
            </a:pPr>
            <a:r>
              <a:rPr lang="en" sz="2800">
                <a:solidFill>
                  <a:schemeClr val="dk1"/>
                </a:solidFill>
                <a:latin typeface="Montserrat"/>
                <a:ea typeface="Montserrat"/>
                <a:cs typeface="Montserrat"/>
                <a:sym typeface="Montserrat"/>
              </a:rPr>
              <a:t>Understand how </a:t>
            </a:r>
            <a:r>
              <a:rPr lang="en" sz="2800" b="1">
                <a:solidFill>
                  <a:srgbClr val="A72A1E"/>
                </a:solidFill>
                <a:latin typeface="Montserrat"/>
                <a:ea typeface="Montserrat"/>
                <a:cs typeface="Montserrat"/>
                <a:sym typeface="Montserrat"/>
              </a:rPr>
              <a:t>vicarious trauma</a:t>
            </a:r>
            <a:r>
              <a:rPr lang="en" sz="2800">
                <a:solidFill>
                  <a:schemeClr val="dk1"/>
                </a:solidFill>
                <a:latin typeface="Montserrat"/>
                <a:ea typeface="Montserrat"/>
                <a:cs typeface="Montserrat"/>
                <a:sym typeface="Montserrat"/>
              </a:rPr>
              <a:t> (VT) impacts </a:t>
            </a:r>
            <a:r>
              <a:rPr lang="en" sz="2800" b="1">
                <a:solidFill>
                  <a:srgbClr val="A72A1E"/>
                </a:solidFill>
                <a:latin typeface="Montserrat"/>
                <a:ea typeface="Montserrat"/>
                <a:cs typeface="Montserrat"/>
                <a:sym typeface="Montserrat"/>
              </a:rPr>
              <a:t>support staff</a:t>
            </a:r>
            <a:r>
              <a:rPr lang="en" sz="2800">
                <a:solidFill>
                  <a:srgbClr val="980000"/>
                </a:solidFill>
                <a:latin typeface="Montserrat"/>
                <a:ea typeface="Montserrat"/>
                <a:cs typeface="Montserrat"/>
                <a:sym typeface="Montserrat"/>
              </a:rPr>
              <a:t> </a:t>
            </a:r>
            <a:r>
              <a:rPr lang="en" sz="2800">
                <a:solidFill>
                  <a:schemeClr val="dk1"/>
                </a:solidFill>
                <a:latin typeface="Montserrat"/>
                <a:ea typeface="Montserrat"/>
                <a:cs typeface="Montserrat"/>
                <a:sym typeface="Montserrat"/>
              </a:rPr>
              <a:t>working in Victoria’s Emergency Management sector</a:t>
            </a:r>
            <a:endParaRPr sz="2800">
              <a:solidFill>
                <a:schemeClr val="dk1"/>
              </a:solidFill>
              <a:latin typeface="Montserrat"/>
              <a:ea typeface="Montserrat"/>
              <a:cs typeface="Montserrat"/>
              <a:sym typeface="Montserrat"/>
            </a:endParaRPr>
          </a:p>
          <a:p>
            <a:pPr marL="457200" lvl="0" indent="0" algn="l" rtl="0">
              <a:spcBef>
                <a:spcPts val="1200"/>
              </a:spcBef>
              <a:spcAft>
                <a:spcPts val="0"/>
              </a:spcAft>
              <a:buNone/>
            </a:pPr>
            <a:endParaRPr sz="100">
              <a:solidFill>
                <a:schemeClr val="dk1"/>
              </a:solidFill>
              <a:latin typeface="Montserrat"/>
              <a:ea typeface="Montserrat"/>
              <a:cs typeface="Montserrat"/>
              <a:sym typeface="Montserrat"/>
            </a:endParaRPr>
          </a:p>
          <a:p>
            <a:pPr marL="457200" lvl="0" indent="-406400" algn="l" rtl="0">
              <a:spcBef>
                <a:spcPts val="1200"/>
              </a:spcBef>
              <a:spcAft>
                <a:spcPts val="0"/>
              </a:spcAft>
              <a:buClr>
                <a:schemeClr val="dk1"/>
              </a:buClr>
              <a:buSzPts val="2800"/>
              <a:buFont typeface="Montserrat"/>
              <a:buChar char="❏"/>
            </a:pPr>
            <a:r>
              <a:rPr lang="en" sz="2800">
                <a:solidFill>
                  <a:schemeClr val="dk1"/>
                </a:solidFill>
                <a:latin typeface="Montserrat"/>
                <a:ea typeface="Montserrat"/>
                <a:cs typeface="Montserrat"/>
                <a:sym typeface="Montserrat"/>
              </a:rPr>
              <a:t>Understand how it’s being addressed in the sector with an </a:t>
            </a:r>
            <a:r>
              <a:rPr lang="en" sz="2800" b="1">
                <a:solidFill>
                  <a:srgbClr val="B02C20"/>
                </a:solidFill>
                <a:latin typeface="Montserrat"/>
                <a:ea typeface="Montserrat"/>
                <a:cs typeface="Montserrat"/>
                <a:sym typeface="Montserrat"/>
              </a:rPr>
              <a:t>environmental scan</a:t>
            </a:r>
            <a:endParaRPr sz="2800" b="1">
              <a:solidFill>
                <a:srgbClr val="B02C20"/>
              </a:solidFill>
              <a:latin typeface="Montserrat"/>
              <a:ea typeface="Montserrat"/>
              <a:cs typeface="Montserrat"/>
              <a:sym typeface="Montserrat"/>
            </a:endParaRPr>
          </a:p>
          <a:p>
            <a:pPr marL="457200" lvl="0" indent="0" algn="l" rtl="0">
              <a:spcBef>
                <a:spcPts val="1200"/>
              </a:spcBef>
              <a:spcAft>
                <a:spcPts val="0"/>
              </a:spcAft>
              <a:buNone/>
            </a:pPr>
            <a:endParaRPr sz="100">
              <a:solidFill>
                <a:schemeClr val="dk1"/>
              </a:solidFill>
              <a:latin typeface="Montserrat"/>
              <a:ea typeface="Montserrat"/>
              <a:cs typeface="Montserrat"/>
              <a:sym typeface="Montserrat"/>
            </a:endParaRPr>
          </a:p>
          <a:p>
            <a:pPr marL="457200" lvl="0" indent="-406400" algn="l" rtl="0">
              <a:spcBef>
                <a:spcPts val="1200"/>
              </a:spcBef>
              <a:spcAft>
                <a:spcPts val="0"/>
              </a:spcAft>
              <a:buClr>
                <a:schemeClr val="dk1"/>
              </a:buClr>
              <a:buSzPts val="2800"/>
              <a:buFont typeface="Montserrat"/>
              <a:buChar char="❏"/>
            </a:pPr>
            <a:r>
              <a:rPr lang="en" sz="2800">
                <a:solidFill>
                  <a:schemeClr val="dk1"/>
                </a:solidFill>
                <a:latin typeface="Montserrat"/>
                <a:ea typeface="Montserrat"/>
                <a:cs typeface="Montserrat"/>
                <a:sym typeface="Montserrat"/>
              </a:rPr>
              <a:t>Understand </a:t>
            </a:r>
            <a:r>
              <a:rPr lang="en" sz="2800" b="1">
                <a:solidFill>
                  <a:srgbClr val="B02C20"/>
                </a:solidFill>
                <a:latin typeface="Montserrat"/>
                <a:ea typeface="Montserrat"/>
                <a:cs typeface="Montserrat"/>
                <a:sym typeface="Montserrat"/>
              </a:rPr>
              <a:t>leading practice</a:t>
            </a:r>
            <a:endParaRPr sz="3200" b="1">
              <a:solidFill>
                <a:srgbClr val="B02C20"/>
              </a:solidFill>
              <a:latin typeface="Montserrat"/>
              <a:ea typeface="Montserrat"/>
              <a:cs typeface="Montserrat"/>
              <a:sym typeface="Montserrat"/>
            </a:endParaRPr>
          </a:p>
        </p:txBody>
      </p:sp>
      <p:sp>
        <p:nvSpPr>
          <p:cNvPr id="74" name="Google Shape;7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20" b="1">
                <a:latin typeface="Montserrat"/>
                <a:ea typeface="Montserrat"/>
                <a:cs typeface="Montserrat"/>
                <a:sym typeface="Montserrat"/>
              </a:rPr>
              <a:t>Education on VT is available </a:t>
            </a:r>
            <a:endParaRPr sz="2920" b="1">
              <a:latin typeface="Montserrat"/>
              <a:ea typeface="Montserrat"/>
              <a:cs typeface="Montserrat"/>
              <a:sym typeface="Montserrat"/>
            </a:endParaRPr>
          </a:p>
        </p:txBody>
      </p:sp>
      <p:sp>
        <p:nvSpPr>
          <p:cNvPr id="432" name="Google Shape;43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pic>
        <p:nvPicPr>
          <p:cNvPr id="433" name="Google Shape;433;p42"/>
          <p:cNvPicPr preferRelativeResize="0"/>
          <p:nvPr/>
        </p:nvPicPr>
        <p:blipFill>
          <a:blip r:embed="rId3">
            <a:alphaModFix/>
          </a:blip>
          <a:stretch>
            <a:fillRect/>
          </a:stretch>
        </p:blipFill>
        <p:spPr>
          <a:xfrm>
            <a:off x="674101" y="3181700"/>
            <a:ext cx="3316150" cy="1481525"/>
          </a:xfrm>
          <a:prstGeom prst="rect">
            <a:avLst/>
          </a:prstGeom>
          <a:noFill/>
          <a:ln>
            <a:noFill/>
          </a:ln>
        </p:spPr>
      </p:pic>
      <p:pic>
        <p:nvPicPr>
          <p:cNvPr id="434" name="Google Shape;434;p42"/>
          <p:cNvPicPr preferRelativeResize="0"/>
          <p:nvPr/>
        </p:nvPicPr>
        <p:blipFill rotWithShape="1">
          <a:blip r:embed="rId4">
            <a:alphaModFix/>
          </a:blip>
          <a:srcRect t="6433" b="15769"/>
          <a:stretch/>
        </p:blipFill>
        <p:spPr>
          <a:xfrm>
            <a:off x="1829725" y="1237338"/>
            <a:ext cx="2514925" cy="1956662"/>
          </a:xfrm>
          <a:prstGeom prst="rect">
            <a:avLst/>
          </a:prstGeom>
          <a:noFill/>
          <a:ln>
            <a:noFill/>
          </a:ln>
        </p:spPr>
      </p:pic>
      <p:sp>
        <p:nvSpPr>
          <p:cNvPr id="435" name="Google Shape;435;p42"/>
          <p:cNvSpPr/>
          <p:nvPr/>
        </p:nvSpPr>
        <p:spPr>
          <a:xfrm>
            <a:off x="4474025" y="1725325"/>
            <a:ext cx="4158000" cy="2812200"/>
          </a:xfrm>
          <a:prstGeom prst="roundRect">
            <a:avLst>
              <a:gd name="adj" fmla="val 16667"/>
            </a:avLst>
          </a:prstGeom>
          <a:solidFill>
            <a:srgbClr val="D83829"/>
          </a:solidFill>
          <a:ln w="952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100" b="1">
                <a:solidFill>
                  <a:schemeClr val="lt1"/>
                </a:solidFill>
                <a:latin typeface="Montserrat"/>
                <a:ea typeface="Montserrat"/>
                <a:cs typeface="Montserrat"/>
                <a:sym typeface="Montserrat"/>
              </a:rPr>
              <a:t>“The reason they [agencies] might step away is the money. It is not they are rejecting the validity, it is more about presenting what they know.”</a:t>
            </a:r>
            <a:endParaRPr sz="2100" b="1">
              <a:solidFill>
                <a:schemeClr val="lt1"/>
              </a:solidFill>
            </a:endParaRPr>
          </a:p>
        </p:txBody>
      </p:sp>
      <p:pic>
        <p:nvPicPr>
          <p:cNvPr id="436" name="Google Shape;436;p42"/>
          <p:cNvPicPr preferRelativeResize="0"/>
          <p:nvPr/>
        </p:nvPicPr>
        <p:blipFill>
          <a:blip r:embed="rId5">
            <a:alphaModFix/>
          </a:blip>
          <a:stretch>
            <a:fillRect/>
          </a:stretch>
        </p:blipFill>
        <p:spPr>
          <a:xfrm>
            <a:off x="483954" y="1360086"/>
            <a:ext cx="1099489" cy="171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
        <p:nvSpPr>
          <p:cNvPr id="442" name="Google Shape;442;p43"/>
          <p:cNvSpPr/>
          <p:nvPr/>
        </p:nvSpPr>
        <p:spPr>
          <a:xfrm>
            <a:off x="578075" y="1592724"/>
            <a:ext cx="3666000" cy="3070500"/>
          </a:xfrm>
          <a:prstGeom prst="roundRect">
            <a:avLst>
              <a:gd name="adj" fmla="val 16667"/>
            </a:avLst>
          </a:prstGeom>
          <a:solidFill>
            <a:srgbClr val="D9D2E9"/>
          </a:solidFill>
          <a:ln w="1143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b="1">
                <a:solidFill>
                  <a:schemeClr val="dk1"/>
                </a:solidFill>
                <a:latin typeface="Montserrat"/>
                <a:ea typeface="Montserrat"/>
                <a:cs typeface="Montserrat"/>
                <a:sym typeface="Montserrat"/>
              </a:rPr>
              <a:t>This study provided an environmental scan and lived experience that hasn’t been done before</a:t>
            </a:r>
            <a:endParaRPr sz="2200" b="1">
              <a:solidFill>
                <a:schemeClr val="dk1"/>
              </a:solidFill>
              <a:latin typeface="Montserrat"/>
              <a:ea typeface="Montserrat"/>
              <a:cs typeface="Montserrat"/>
              <a:sym typeface="Montserrat"/>
            </a:endParaRPr>
          </a:p>
        </p:txBody>
      </p:sp>
      <p:sp>
        <p:nvSpPr>
          <p:cNvPr id="443" name="Google Shape;443;p43"/>
          <p:cNvSpPr/>
          <p:nvPr/>
        </p:nvSpPr>
        <p:spPr>
          <a:xfrm>
            <a:off x="4868800" y="1592713"/>
            <a:ext cx="3666000" cy="3070500"/>
          </a:xfrm>
          <a:prstGeom prst="roundRect">
            <a:avLst>
              <a:gd name="adj" fmla="val 16667"/>
            </a:avLst>
          </a:prstGeom>
          <a:solidFill>
            <a:srgbClr val="D9D2E9"/>
          </a:solidFill>
          <a:ln w="1143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2200" b="1">
                <a:solidFill>
                  <a:schemeClr val="dk1"/>
                </a:solidFill>
                <a:latin typeface="Montserrat"/>
                <a:ea typeface="Montserrat"/>
                <a:cs typeface="Montserrat"/>
                <a:sym typeface="Montserrat"/>
              </a:rPr>
              <a:t>There is a need to increase VT awareness and education, and to normalize the conversation</a:t>
            </a:r>
            <a:endParaRPr sz="2200" b="1">
              <a:solidFill>
                <a:schemeClr val="dk1"/>
              </a:solidFill>
              <a:latin typeface="Montserrat"/>
              <a:ea typeface="Montserrat"/>
              <a:cs typeface="Montserrat"/>
              <a:sym typeface="Montserrat"/>
            </a:endParaRPr>
          </a:p>
        </p:txBody>
      </p:sp>
      <p:sp>
        <p:nvSpPr>
          <p:cNvPr id="444" name="Google Shape;444;p43"/>
          <p:cNvSpPr txBox="1"/>
          <p:nvPr/>
        </p:nvSpPr>
        <p:spPr>
          <a:xfrm>
            <a:off x="0" y="0"/>
            <a:ext cx="9144000" cy="1046700"/>
          </a:xfrm>
          <a:prstGeom prst="rect">
            <a:avLst/>
          </a:prstGeom>
          <a:solidFill>
            <a:srgbClr val="674EA7"/>
          </a:solidFill>
          <a:ln w="9525" cap="flat" cmpd="sng">
            <a:solidFill>
              <a:srgbClr val="20124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800" b="1">
                <a:solidFill>
                  <a:schemeClr val="lt1"/>
                </a:solidFill>
                <a:latin typeface="Montserrat"/>
                <a:ea typeface="Montserrat"/>
                <a:cs typeface="Montserrat"/>
                <a:sym typeface="Montserrat"/>
              </a:rPr>
              <a:t>The impact of VT within the emergency sector is profound and deeply significant</a:t>
            </a:r>
            <a:endParaRPr sz="2400" b="1">
              <a:solidFill>
                <a:schemeClr val="lt1"/>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50" name="Google Shape;450;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
        <p:nvSpPr>
          <p:cNvPr id="451" name="Google Shape;451;p44"/>
          <p:cNvSpPr/>
          <p:nvPr/>
        </p:nvSpPr>
        <p:spPr>
          <a:xfrm>
            <a:off x="0" y="-41925"/>
            <a:ext cx="9150000" cy="1149300"/>
          </a:xfrm>
          <a:prstGeom prst="rect">
            <a:avLst/>
          </a:prstGeom>
          <a:solidFill>
            <a:srgbClr val="D83829"/>
          </a:solidFill>
          <a:ln w="9525" cap="flat" cmpd="sng">
            <a:solidFill>
              <a:srgbClr val="80201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452" name="Google Shape;452;p44"/>
          <p:cNvSpPr txBox="1">
            <a:spLocks noGrp="1"/>
          </p:cNvSpPr>
          <p:nvPr>
            <p:ph type="title"/>
          </p:nvPr>
        </p:nvSpPr>
        <p:spPr>
          <a:xfrm>
            <a:off x="314700" y="167625"/>
            <a:ext cx="8520600" cy="73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690" b="1">
                <a:solidFill>
                  <a:schemeClr val="lt1"/>
                </a:solidFill>
                <a:latin typeface="Montserrat"/>
                <a:ea typeface="Montserrat"/>
                <a:cs typeface="Montserrat"/>
                <a:sym typeface="Montserrat"/>
              </a:rPr>
              <a:t>Recommendations</a:t>
            </a:r>
            <a:endParaRPr sz="3690" b="1">
              <a:solidFill>
                <a:schemeClr val="lt1"/>
              </a:solidFill>
              <a:latin typeface="Montserrat"/>
              <a:ea typeface="Montserrat"/>
              <a:cs typeface="Montserrat"/>
              <a:sym typeface="Montserrat"/>
            </a:endParaRPr>
          </a:p>
        </p:txBody>
      </p:sp>
      <p:pic>
        <p:nvPicPr>
          <p:cNvPr id="453" name="Google Shape;453;p44"/>
          <p:cNvPicPr preferRelativeResize="0"/>
          <p:nvPr/>
        </p:nvPicPr>
        <p:blipFill rotWithShape="1">
          <a:blip r:embed="rId3">
            <a:alphaModFix/>
          </a:blip>
          <a:srcRect l="9532" r="19171"/>
          <a:stretch/>
        </p:blipFill>
        <p:spPr>
          <a:xfrm>
            <a:off x="89350" y="1786350"/>
            <a:ext cx="2733368" cy="2737200"/>
          </a:xfrm>
          <a:prstGeom prst="rect">
            <a:avLst/>
          </a:prstGeom>
          <a:noFill/>
          <a:ln w="28575" cap="flat" cmpd="sng">
            <a:solidFill>
              <a:srgbClr val="A72A1E"/>
            </a:solidFill>
            <a:prstDash val="solid"/>
            <a:round/>
            <a:headEnd type="none" w="sm" len="sm"/>
            <a:tailEnd type="none" w="sm" len="sm"/>
          </a:ln>
        </p:spPr>
      </p:pic>
      <p:pic>
        <p:nvPicPr>
          <p:cNvPr id="454" name="Google Shape;454;p44"/>
          <p:cNvPicPr preferRelativeResize="0"/>
          <p:nvPr/>
        </p:nvPicPr>
        <p:blipFill rotWithShape="1">
          <a:blip r:embed="rId4">
            <a:alphaModFix/>
          </a:blip>
          <a:srcRect l="10448" r="34500"/>
          <a:stretch/>
        </p:blipFill>
        <p:spPr>
          <a:xfrm>
            <a:off x="2929748" y="1786350"/>
            <a:ext cx="3284509" cy="2737200"/>
          </a:xfrm>
          <a:prstGeom prst="rect">
            <a:avLst/>
          </a:prstGeom>
          <a:noFill/>
          <a:ln w="28575" cap="flat" cmpd="sng">
            <a:solidFill>
              <a:srgbClr val="A72A1E"/>
            </a:solidFill>
            <a:prstDash val="solid"/>
            <a:round/>
            <a:headEnd type="none" w="sm" len="sm"/>
            <a:tailEnd type="none" w="sm" len="sm"/>
          </a:ln>
        </p:spPr>
      </p:pic>
      <p:pic>
        <p:nvPicPr>
          <p:cNvPr id="455" name="Google Shape;455;p44"/>
          <p:cNvPicPr preferRelativeResize="0"/>
          <p:nvPr/>
        </p:nvPicPr>
        <p:blipFill rotWithShape="1">
          <a:blip r:embed="rId5">
            <a:alphaModFix/>
          </a:blip>
          <a:srcRect l="7251" r="21441"/>
          <a:stretch/>
        </p:blipFill>
        <p:spPr>
          <a:xfrm>
            <a:off x="6321283" y="1786350"/>
            <a:ext cx="2733366" cy="2737199"/>
          </a:xfrm>
          <a:prstGeom prst="rect">
            <a:avLst/>
          </a:prstGeom>
          <a:noFill/>
          <a:ln w="28575" cap="flat" cmpd="sng">
            <a:solidFill>
              <a:srgbClr val="A72A1E"/>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
        <p:nvSpPr>
          <p:cNvPr id="461" name="Google Shape;461;p45"/>
          <p:cNvSpPr/>
          <p:nvPr/>
        </p:nvSpPr>
        <p:spPr>
          <a:xfrm>
            <a:off x="6251750" y="2975500"/>
            <a:ext cx="2580600" cy="1345800"/>
          </a:xfrm>
          <a:prstGeom prst="roundRect">
            <a:avLst>
              <a:gd name="adj" fmla="val 50000"/>
            </a:avLst>
          </a:prstGeom>
          <a:solidFill>
            <a:srgbClr val="D9D2E9"/>
          </a:solidFill>
          <a:ln w="381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300" b="1">
                <a:solidFill>
                  <a:schemeClr val="dk1"/>
                </a:solidFill>
                <a:latin typeface="Montserrat"/>
                <a:ea typeface="Montserrat"/>
                <a:cs typeface="Montserrat"/>
                <a:sym typeface="Montserrat"/>
              </a:rPr>
              <a:t>Psychological screening before entering role at risk for vicarious trauma</a:t>
            </a:r>
            <a:endParaRPr b="1">
              <a:solidFill>
                <a:schemeClr val="dk1"/>
              </a:solidFill>
              <a:latin typeface="Montserrat"/>
              <a:ea typeface="Montserrat"/>
              <a:cs typeface="Montserrat"/>
              <a:sym typeface="Montserrat"/>
            </a:endParaRPr>
          </a:p>
        </p:txBody>
      </p:sp>
      <p:sp>
        <p:nvSpPr>
          <p:cNvPr id="462" name="Google Shape;462;p45"/>
          <p:cNvSpPr/>
          <p:nvPr/>
        </p:nvSpPr>
        <p:spPr>
          <a:xfrm>
            <a:off x="311650" y="2975500"/>
            <a:ext cx="2580600" cy="1345800"/>
          </a:xfrm>
          <a:prstGeom prst="roundRect">
            <a:avLst>
              <a:gd name="adj" fmla="val 50000"/>
            </a:avLst>
          </a:prstGeom>
          <a:solidFill>
            <a:srgbClr val="D9D2E9"/>
          </a:solidFill>
          <a:ln w="381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300" b="1">
                <a:solidFill>
                  <a:schemeClr val="dk1"/>
                </a:solidFill>
                <a:latin typeface="Montserrat"/>
                <a:ea typeface="Montserrat"/>
                <a:cs typeface="Montserrat"/>
                <a:sym typeface="Montserrat"/>
              </a:rPr>
              <a:t>Job description is transparent regarding exposure to potentially traumatic material </a:t>
            </a:r>
            <a:endParaRPr sz="1200" b="1">
              <a:solidFill>
                <a:schemeClr val="dk1"/>
              </a:solidFill>
              <a:latin typeface="Montserrat"/>
              <a:ea typeface="Montserrat"/>
              <a:cs typeface="Montserrat"/>
              <a:sym typeface="Montserrat"/>
            </a:endParaRPr>
          </a:p>
        </p:txBody>
      </p:sp>
      <p:cxnSp>
        <p:nvCxnSpPr>
          <p:cNvPr id="463" name="Google Shape;463;p45"/>
          <p:cNvCxnSpPr>
            <a:stCxn id="464" idx="2"/>
            <a:endCxn id="461" idx="0"/>
          </p:cNvCxnSpPr>
          <p:nvPr/>
        </p:nvCxnSpPr>
        <p:spPr>
          <a:xfrm rot="-5400000" flipH="1">
            <a:off x="5248350" y="681700"/>
            <a:ext cx="1617300" cy="2970000"/>
          </a:xfrm>
          <a:prstGeom prst="bentConnector3">
            <a:avLst>
              <a:gd name="adj1" fmla="val 50005"/>
            </a:avLst>
          </a:prstGeom>
          <a:noFill/>
          <a:ln w="9525" cap="flat" cmpd="sng">
            <a:solidFill>
              <a:srgbClr val="C2C2C2"/>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465" name="Google Shape;465;p45"/>
          <p:cNvCxnSpPr>
            <a:stCxn id="462" idx="0"/>
            <a:endCxn id="464" idx="2"/>
          </p:cNvCxnSpPr>
          <p:nvPr/>
        </p:nvCxnSpPr>
        <p:spPr>
          <a:xfrm rot="-5400000">
            <a:off x="2278300" y="681850"/>
            <a:ext cx="1617300" cy="2970000"/>
          </a:xfrm>
          <a:prstGeom prst="bentConnector3">
            <a:avLst>
              <a:gd name="adj1" fmla="val 50005"/>
            </a:avLst>
          </a:prstGeom>
          <a:noFill/>
          <a:ln w="9525" cap="flat" cmpd="sng">
            <a:solidFill>
              <a:srgbClr val="C2C2C2"/>
            </a:solidFill>
            <a:prstDash val="solid"/>
            <a:round/>
            <a:headEnd type="none" w="sm" len="sm"/>
            <a:tailEnd type="none" w="sm" len="sm"/>
          </a:ln>
          <a:effectLst>
            <a:outerShdw blurRad="57150" dist="19050" dir="5400000" algn="bl" rotWithShape="0">
              <a:srgbClr val="000000">
                <a:alpha val="50000"/>
              </a:srgbClr>
            </a:outerShdw>
          </a:effectLst>
        </p:spPr>
      </p:cxnSp>
      <p:sp>
        <p:nvSpPr>
          <p:cNvPr id="464" name="Google Shape;464;p45"/>
          <p:cNvSpPr/>
          <p:nvPr/>
        </p:nvSpPr>
        <p:spPr>
          <a:xfrm>
            <a:off x="0" y="227050"/>
            <a:ext cx="9144000" cy="1131000"/>
          </a:xfrm>
          <a:prstGeom prst="rect">
            <a:avLst/>
          </a:prstGeom>
          <a:solidFill>
            <a:srgbClr val="674EA7"/>
          </a:solidFill>
          <a:ln w="9525"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300" b="1" i="1">
                <a:solidFill>
                  <a:schemeClr val="lt1"/>
                </a:solidFill>
                <a:latin typeface="Montserrat"/>
                <a:ea typeface="Montserrat"/>
                <a:cs typeface="Montserrat"/>
                <a:sym typeface="Montserrat"/>
              </a:rPr>
              <a:t>Provide honest and transparent recruitment that paints </a:t>
            </a:r>
            <a:endParaRPr sz="2300" b="1" i="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300" b="1" i="1">
                <a:solidFill>
                  <a:schemeClr val="lt1"/>
                </a:solidFill>
                <a:latin typeface="Montserrat"/>
                <a:ea typeface="Montserrat"/>
                <a:cs typeface="Montserrat"/>
                <a:sym typeface="Montserrat"/>
              </a:rPr>
              <a:t>a true picture of the potential exposure to VT</a:t>
            </a:r>
            <a:endParaRPr sz="2300" b="1" i="1">
              <a:solidFill>
                <a:schemeClr val="lt1"/>
              </a:solidFill>
              <a:latin typeface="Montserrat"/>
              <a:ea typeface="Montserrat"/>
              <a:cs typeface="Montserrat"/>
              <a:sym typeface="Montserrat"/>
            </a:endParaRPr>
          </a:p>
        </p:txBody>
      </p:sp>
      <p:sp>
        <p:nvSpPr>
          <p:cNvPr id="466" name="Google Shape;466;p45"/>
          <p:cNvSpPr/>
          <p:nvPr/>
        </p:nvSpPr>
        <p:spPr>
          <a:xfrm>
            <a:off x="3281700" y="3029500"/>
            <a:ext cx="2580600" cy="1237800"/>
          </a:xfrm>
          <a:prstGeom prst="roundRect">
            <a:avLst>
              <a:gd name="adj" fmla="val 50000"/>
            </a:avLst>
          </a:prstGeom>
          <a:solidFill>
            <a:srgbClr val="D9D2E9"/>
          </a:solidFill>
          <a:ln w="381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chemeClr val="dk1"/>
                </a:solidFill>
                <a:latin typeface="Montserrat"/>
                <a:ea typeface="Montserrat"/>
                <a:cs typeface="Montserrat"/>
                <a:sym typeface="Montserrat"/>
              </a:rPr>
              <a:t>Candidates are mentally prepared and educated before starting work</a:t>
            </a:r>
            <a:endParaRPr sz="2000" b="1">
              <a:solidFill>
                <a:schemeClr val="dk1"/>
              </a:solidFill>
              <a:latin typeface="Montserrat"/>
              <a:ea typeface="Montserrat"/>
              <a:cs typeface="Montserrat"/>
              <a:sym typeface="Montserrat"/>
            </a:endParaRPr>
          </a:p>
        </p:txBody>
      </p:sp>
      <p:cxnSp>
        <p:nvCxnSpPr>
          <p:cNvPr id="467" name="Google Shape;467;p45"/>
          <p:cNvCxnSpPr>
            <a:stCxn id="464" idx="2"/>
            <a:endCxn id="466" idx="0"/>
          </p:cNvCxnSpPr>
          <p:nvPr/>
        </p:nvCxnSpPr>
        <p:spPr>
          <a:xfrm rot="-5400000" flipH="1">
            <a:off x="3736500" y="2193550"/>
            <a:ext cx="1671600" cy="600"/>
          </a:xfrm>
          <a:prstGeom prst="bentConnector3">
            <a:avLst>
              <a:gd name="adj1" fmla="val 49996"/>
            </a:avLst>
          </a:prstGeom>
          <a:noFill/>
          <a:ln w="9525" cap="flat" cmpd="sng">
            <a:solidFill>
              <a:srgbClr val="C2C2C2"/>
            </a:solidFill>
            <a:prstDash val="solid"/>
            <a:round/>
            <a:headEnd type="none" w="sm" len="sm"/>
            <a:tailEnd type="none" w="sm" len="sm"/>
          </a:ln>
          <a:effectLst>
            <a:outerShdw blurRad="57150" dist="19050" dir="5400000" algn="bl" rotWithShape="0">
              <a:srgbClr val="000000">
                <a:alpha val="50000"/>
              </a:srgbClr>
            </a:outerShdw>
          </a:effec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473" name="Google Shape;473;p46"/>
          <p:cNvSpPr/>
          <p:nvPr/>
        </p:nvSpPr>
        <p:spPr>
          <a:xfrm>
            <a:off x="0" y="258225"/>
            <a:ext cx="9144000" cy="1162200"/>
          </a:xfrm>
          <a:prstGeom prst="rect">
            <a:avLst/>
          </a:prstGeom>
          <a:solidFill>
            <a:srgbClr val="674EA7"/>
          </a:solidFill>
          <a:ln w="9525"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300" b="1" i="1">
                <a:solidFill>
                  <a:schemeClr val="lt1"/>
                </a:solidFill>
                <a:latin typeface="Montserrat"/>
                <a:ea typeface="Montserrat"/>
                <a:cs typeface="Montserrat"/>
                <a:sym typeface="Montserrat"/>
              </a:rPr>
              <a:t>Raise awareness that support staff are as eligible for mental health support as frontline workers</a:t>
            </a:r>
            <a:endParaRPr sz="2300" b="1" i="1">
              <a:solidFill>
                <a:schemeClr val="lt1"/>
              </a:solidFill>
              <a:latin typeface="Montserrat"/>
              <a:ea typeface="Montserrat"/>
              <a:cs typeface="Montserrat"/>
              <a:sym typeface="Montserrat"/>
            </a:endParaRPr>
          </a:p>
        </p:txBody>
      </p:sp>
      <p:sp>
        <p:nvSpPr>
          <p:cNvPr id="474" name="Google Shape;474;p46"/>
          <p:cNvSpPr/>
          <p:nvPr/>
        </p:nvSpPr>
        <p:spPr>
          <a:xfrm>
            <a:off x="1248988" y="2815950"/>
            <a:ext cx="2580600" cy="1345800"/>
          </a:xfrm>
          <a:prstGeom prst="roundRect">
            <a:avLst>
              <a:gd name="adj" fmla="val 50000"/>
            </a:avLst>
          </a:prstGeom>
          <a:solidFill>
            <a:srgbClr val="D9D2E9"/>
          </a:solidFill>
          <a:ln w="381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b="1">
                <a:solidFill>
                  <a:schemeClr val="dk1"/>
                </a:solidFill>
                <a:latin typeface="Montserrat"/>
                <a:ea typeface="Montserrat"/>
                <a:cs typeface="Montserrat"/>
                <a:sym typeface="Montserrat"/>
              </a:rPr>
              <a:t>Tailor messages specifically for support staff</a:t>
            </a:r>
            <a:endParaRPr sz="1200" b="1">
              <a:solidFill>
                <a:schemeClr val="dk1"/>
              </a:solidFill>
              <a:latin typeface="Montserrat"/>
              <a:ea typeface="Montserrat"/>
              <a:cs typeface="Montserrat"/>
              <a:sym typeface="Montserrat"/>
            </a:endParaRPr>
          </a:p>
        </p:txBody>
      </p:sp>
      <p:cxnSp>
        <p:nvCxnSpPr>
          <p:cNvPr id="475" name="Google Shape;475;p46"/>
          <p:cNvCxnSpPr>
            <a:stCxn id="474" idx="0"/>
            <a:endCxn id="473" idx="2"/>
          </p:cNvCxnSpPr>
          <p:nvPr/>
        </p:nvCxnSpPr>
        <p:spPr>
          <a:xfrm rot="-5400000">
            <a:off x="2857888" y="1101750"/>
            <a:ext cx="1395600" cy="2032800"/>
          </a:xfrm>
          <a:prstGeom prst="bentConnector3">
            <a:avLst>
              <a:gd name="adj1" fmla="val 49997"/>
            </a:avLst>
          </a:prstGeom>
          <a:noFill/>
          <a:ln w="9525" cap="flat" cmpd="sng">
            <a:solidFill>
              <a:srgbClr val="C2C2C2"/>
            </a:solidFill>
            <a:prstDash val="solid"/>
            <a:round/>
            <a:headEnd type="none" w="sm" len="sm"/>
            <a:tailEnd type="none" w="sm" len="sm"/>
          </a:ln>
          <a:effectLst>
            <a:outerShdw blurRad="57150" dist="19050" dir="5400000" algn="bl" rotWithShape="0">
              <a:srgbClr val="000000">
                <a:alpha val="50000"/>
              </a:srgbClr>
            </a:outerShdw>
          </a:effectLst>
        </p:spPr>
      </p:cxnSp>
      <p:sp>
        <p:nvSpPr>
          <p:cNvPr id="476" name="Google Shape;476;p46"/>
          <p:cNvSpPr/>
          <p:nvPr/>
        </p:nvSpPr>
        <p:spPr>
          <a:xfrm>
            <a:off x="5504913" y="2869950"/>
            <a:ext cx="2580600" cy="1237800"/>
          </a:xfrm>
          <a:prstGeom prst="roundRect">
            <a:avLst>
              <a:gd name="adj" fmla="val 50000"/>
            </a:avLst>
          </a:prstGeom>
          <a:solidFill>
            <a:srgbClr val="D9D2E9"/>
          </a:solidFill>
          <a:ln w="381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chemeClr val="dk1"/>
                </a:solidFill>
                <a:latin typeface="Montserrat"/>
                <a:ea typeface="Montserrat"/>
                <a:cs typeface="Montserrat"/>
                <a:sym typeface="Montserrat"/>
              </a:rPr>
              <a:t>Be cognizant of self-stigma that exists amongst support staff</a:t>
            </a:r>
            <a:endParaRPr sz="1500" b="1">
              <a:solidFill>
                <a:schemeClr val="dk1"/>
              </a:solidFill>
              <a:latin typeface="Montserrat"/>
              <a:ea typeface="Montserrat"/>
              <a:cs typeface="Montserrat"/>
              <a:sym typeface="Montserrat"/>
            </a:endParaRPr>
          </a:p>
        </p:txBody>
      </p:sp>
      <p:cxnSp>
        <p:nvCxnSpPr>
          <p:cNvPr id="477" name="Google Shape;477;p46"/>
          <p:cNvCxnSpPr>
            <a:stCxn id="473" idx="2"/>
            <a:endCxn id="476" idx="0"/>
          </p:cNvCxnSpPr>
          <p:nvPr/>
        </p:nvCxnSpPr>
        <p:spPr>
          <a:xfrm rot="-5400000" flipH="1">
            <a:off x="4958850" y="1033575"/>
            <a:ext cx="1449600" cy="2223300"/>
          </a:xfrm>
          <a:prstGeom prst="bentConnector3">
            <a:avLst>
              <a:gd name="adj1" fmla="val 49997"/>
            </a:avLst>
          </a:prstGeom>
          <a:noFill/>
          <a:ln w="9525" cap="flat" cmpd="sng">
            <a:solidFill>
              <a:srgbClr val="C2C2C2"/>
            </a:solidFill>
            <a:prstDash val="solid"/>
            <a:round/>
            <a:headEnd type="none" w="sm" len="sm"/>
            <a:tailEnd type="none" w="sm" len="sm"/>
          </a:ln>
          <a:effectLst>
            <a:outerShdw blurRad="57150" dist="19050" dir="5400000" algn="bl" rotWithShape="0">
              <a:srgbClr val="000000">
                <a:alpha val="50000"/>
              </a:srgbClr>
            </a:outerShdw>
          </a:effectLst>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
        <p:nvSpPr>
          <p:cNvPr id="483" name="Google Shape;483;p47"/>
          <p:cNvSpPr/>
          <p:nvPr/>
        </p:nvSpPr>
        <p:spPr>
          <a:xfrm>
            <a:off x="0" y="241150"/>
            <a:ext cx="9144000" cy="1156200"/>
          </a:xfrm>
          <a:prstGeom prst="rect">
            <a:avLst/>
          </a:prstGeom>
          <a:solidFill>
            <a:srgbClr val="674EA7"/>
          </a:solidFill>
          <a:ln w="9525"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300" b="1" i="1">
                <a:solidFill>
                  <a:schemeClr val="lt1"/>
                </a:solidFill>
                <a:latin typeface="Montserrat"/>
                <a:ea typeface="Montserrat"/>
                <a:cs typeface="Montserrat"/>
                <a:sym typeface="Montserrat"/>
              </a:rPr>
              <a:t>Use education and train managers to better</a:t>
            </a:r>
            <a:endParaRPr sz="2300" b="1" i="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300" b="1" i="1">
                <a:solidFill>
                  <a:schemeClr val="lt1"/>
                </a:solidFill>
                <a:latin typeface="Montserrat"/>
                <a:ea typeface="Montserrat"/>
                <a:cs typeface="Montserrat"/>
                <a:sym typeface="Montserrat"/>
              </a:rPr>
              <a:t> understand the potential risk of VT</a:t>
            </a:r>
            <a:endParaRPr sz="2300" b="1" i="1">
              <a:solidFill>
                <a:schemeClr val="lt1"/>
              </a:solidFill>
              <a:latin typeface="Montserrat"/>
              <a:ea typeface="Montserrat"/>
              <a:cs typeface="Montserrat"/>
              <a:sym typeface="Montserrat"/>
            </a:endParaRPr>
          </a:p>
        </p:txBody>
      </p:sp>
      <p:sp>
        <p:nvSpPr>
          <p:cNvPr id="484" name="Google Shape;484;p47"/>
          <p:cNvSpPr/>
          <p:nvPr/>
        </p:nvSpPr>
        <p:spPr>
          <a:xfrm>
            <a:off x="4914475" y="2666325"/>
            <a:ext cx="3672300" cy="1296300"/>
          </a:xfrm>
          <a:prstGeom prst="roundRect">
            <a:avLst>
              <a:gd name="adj" fmla="val 50000"/>
            </a:avLst>
          </a:prstGeom>
          <a:solidFill>
            <a:srgbClr val="D9D2E9"/>
          </a:solidFill>
          <a:ln w="381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700" b="1">
                <a:solidFill>
                  <a:schemeClr val="dk1"/>
                </a:solidFill>
                <a:latin typeface="Montserrat"/>
                <a:ea typeface="Montserrat"/>
                <a:cs typeface="Montserrat"/>
                <a:sym typeface="Montserrat"/>
              </a:rPr>
              <a:t>Consider existing training</a:t>
            </a:r>
            <a:endParaRPr sz="1700" b="1">
              <a:solidFill>
                <a:schemeClr val="dk1"/>
              </a:solidFill>
              <a:latin typeface="Montserrat"/>
              <a:ea typeface="Montserrat"/>
              <a:cs typeface="Montserrat"/>
              <a:sym typeface="Montserrat"/>
            </a:endParaRPr>
          </a:p>
        </p:txBody>
      </p:sp>
      <p:sp>
        <p:nvSpPr>
          <p:cNvPr id="485" name="Google Shape;485;p47"/>
          <p:cNvSpPr/>
          <p:nvPr/>
        </p:nvSpPr>
        <p:spPr>
          <a:xfrm>
            <a:off x="735275" y="2666325"/>
            <a:ext cx="3407400" cy="1371900"/>
          </a:xfrm>
          <a:prstGeom prst="roundRect">
            <a:avLst>
              <a:gd name="adj" fmla="val 50000"/>
            </a:avLst>
          </a:prstGeom>
          <a:solidFill>
            <a:srgbClr val="D9D2E9"/>
          </a:solidFill>
          <a:ln w="381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700" b="1">
                <a:solidFill>
                  <a:schemeClr val="dk1"/>
                </a:solidFill>
                <a:latin typeface="Montserrat"/>
                <a:ea typeface="Montserrat"/>
                <a:cs typeface="Montserrat"/>
                <a:sym typeface="Montserrat"/>
              </a:rPr>
              <a:t>Review training to ensure vicarious trauma is adequately covered</a:t>
            </a:r>
            <a:endParaRPr sz="1700" b="1">
              <a:solidFill>
                <a:schemeClr val="dk1"/>
              </a:solidFill>
              <a:latin typeface="Montserrat"/>
              <a:ea typeface="Montserrat"/>
              <a:cs typeface="Montserrat"/>
              <a:sym typeface="Montserrat"/>
            </a:endParaRPr>
          </a:p>
        </p:txBody>
      </p:sp>
      <p:cxnSp>
        <p:nvCxnSpPr>
          <p:cNvPr id="486" name="Google Shape;486;p47"/>
          <p:cNvCxnSpPr>
            <a:stCxn id="483" idx="2"/>
            <a:endCxn id="485" idx="0"/>
          </p:cNvCxnSpPr>
          <p:nvPr/>
        </p:nvCxnSpPr>
        <p:spPr>
          <a:xfrm rot="5400000">
            <a:off x="2871000" y="965350"/>
            <a:ext cx="1269000" cy="2133000"/>
          </a:xfrm>
          <a:prstGeom prst="bentConnector3">
            <a:avLst>
              <a:gd name="adj1" fmla="val 49999"/>
            </a:avLst>
          </a:prstGeom>
          <a:noFill/>
          <a:ln w="9525" cap="flat" cmpd="sng">
            <a:solidFill>
              <a:srgbClr val="CCCCCC"/>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487" name="Google Shape;487;p47"/>
          <p:cNvCxnSpPr>
            <a:stCxn id="484" idx="0"/>
            <a:endCxn id="483" idx="2"/>
          </p:cNvCxnSpPr>
          <p:nvPr/>
        </p:nvCxnSpPr>
        <p:spPr>
          <a:xfrm rot="5400000" flipH="1">
            <a:off x="5026825" y="942525"/>
            <a:ext cx="1269000" cy="2178600"/>
          </a:xfrm>
          <a:prstGeom prst="bentConnector3">
            <a:avLst>
              <a:gd name="adj1" fmla="val 49999"/>
            </a:avLst>
          </a:prstGeom>
          <a:noFill/>
          <a:ln w="9525" cap="flat" cmpd="sng">
            <a:solidFill>
              <a:srgbClr val="CCCCCC"/>
            </a:solidFill>
            <a:prstDash val="solid"/>
            <a:round/>
            <a:headEnd type="none" w="med" len="med"/>
            <a:tailEnd type="none" w="med" len="med"/>
          </a:ln>
          <a:effectLst>
            <a:outerShdw blurRad="57150" dist="19050" dir="5400000" algn="bl" rotWithShape="0">
              <a:srgbClr val="000000">
                <a:alpha val="50000"/>
              </a:srgbClr>
            </a:outerShdw>
          </a:effectLst>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sp>
        <p:nvSpPr>
          <p:cNvPr id="493" name="Google Shape;493;p48"/>
          <p:cNvSpPr/>
          <p:nvPr/>
        </p:nvSpPr>
        <p:spPr>
          <a:xfrm>
            <a:off x="0" y="267150"/>
            <a:ext cx="9144000" cy="1078200"/>
          </a:xfrm>
          <a:prstGeom prst="rect">
            <a:avLst/>
          </a:prstGeom>
          <a:solidFill>
            <a:srgbClr val="674EA7"/>
          </a:solidFill>
          <a:ln w="9525"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lt1"/>
                </a:solidFill>
                <a:latin typeface="Montserrat"/>
                <a:ea typeface="Montserrat"/>
                <a:cs typeface="Montserrat"/>
                <a:sym typeface="Montserrat"/>
              </a:rPr>
              <a:t>Have </a:t>
            </a:r>
            <a:r>
              <a:rPr lang="en" sz="2300" b="1" i="1">
                <a:solidFill>
                  <a:schemeClr val="lt1"/>
                </a:solidFill>
                <a:latin typeface="Montserrat"/>
                <a:ea typeface="Montserrat"/>
                <a:cs typeface="Montserrat"/>
                <a:sym typeface="Montserrat"/>
              </a:rPr>
              <a:t>a forum to share what agencies are </a:t>
            </a:r>
            <a:endParaRPr sz="2300" b="1" i="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300" b="1" i="1">
                <a:solidFill>
                  <a:schemeClr val="lt1"/>
                </a:solidFill>
                <a:latin typeface="Montserrat"/>
                <a:ea typeface="Montserrat"/>
                <a:cs typeface="Montserrat"/>
                <a:sym typeface="Montserrat"/>
              </a:rPr>
              <a:t>doing to mitigate VT</a:t>
            </a:r>
            <a:endParaRPr sz="2300" b="1" i="1">
              <a:solidFill>
                <a:schemeClr val="lt1"/>
              </a:solidFill>
              <a:latin typeface="Montserrat"/>
              <a:ea typeface="Montserrat"/>
              <a:cs typeface="Montserrat"/>
              <a:sym typeface="Montserrat"/>
            </a:endParaRPr>
          </a:p>
        </p:txBody>
      </p:sp>
      <p:sp>
        <p:nvSpPr>
          <p:cNvPr id="494" name="Google Shape;494;p48"/>
          <p:cNvSpPr/>
          <p:nvPr/>
        </p:nvSpPr>
        <p:spPr>
          <a:xfrm>
            <a:off x="6251750" y="2815950"/>
            <a:ext cx="2580600" cy="1345800"/>
          </a:xfrm>
          <a:prstGeom prst="roundRect">
            <a:avLst>
              <a:gd name="adj" fmla="val 50000"/>
            </a:avLst>
          </a:prstGeom>
          <a:solidFill>
            <a:srgbClr val="D9D2E9"/>
          </a:solidFill>
          <a:ln w="381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Montserrat"/>
                <a:ea typeface="Montserrat"/>
                <a:cs typeface="Montserrat"/>
                <a:sym typeface="Montserrat"/>
              </a:rPr>
              <a:t>Allow for support staff input and feedback</a:t>
            </a:r>
            <a:endParaRPr sz="1700" b="1">
              <a:solidFill>
                <a:schemeClr val="dk1"/>
              </a:solidFill>
              <a:latin typeface="Montserrat"/>
              <a:ea typeface="Montserrat"/>
              <a:cs typeface="Montserrat"/>
              <a:sym typeface="Montserrat"/>
            </a:endParaRPr>
          </a:p>
        </p:txBody>
      </p:sp>
      <p:sp>
        <p:nvSpPr>
          <p:cNvPr id="495" name="Google Shape;495;p48"/>
          <p:cNvSpPr/>
          <p:nvPr/>
        </p:nvSpPr>
        <p:spPr>
          <a:xfrm>
            <a:off x="311650" y="2815950"/>
            <a:ext cx="2580600" cy="1345800"/>
          </a:xfrm>
          <a:prstGeom prst="roundRect">
            <a:avLst>
              <a:gd name="adj" fmla="val 50000"/>
            </a:avLst>
          </a:prstGeom>
          <a:solidFill>
            <a:srgbClr val="D9D2E9"/>
          </a:solidFill>
          <a:ln w="381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Montserrat"/>
                <a:ea typeface="Montserrat"/>
                <a:cs typeface="Montserrat"/>
                <a:sym typeface="Montserrat"/>
              </a:rPr>
              <a:t>Don’t reinvent </a:t>
            </a:r>
            <a:endParaRPr sz="16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 sz="1600" b="1">
                <a:solidFill>
                  <a:schemeClr val="dk1"/>
                </a:solidFill>
                <a:latin typeface="Montserrat"/>
                <a:ea typeface="Montserrat"/>
                <a:cs typeface="Montserrat"/>
                <a:sym typeface="Montserrat"/>
              </a:rPr>
              <a:t>the wheel</a:t>
            </a:r>
            <a:endParaRPr sz="1600" b="1">
              <a:solidFill>
                <a:schemeClr val="dk1"/>
              </a:solidFill>
              <a:latin typeface="Montserrat"/>
              <a:ea typeface="Montserrat"/>
              <a:cs typeface="Montserrat"/>
              <a:sym typeface="Montserrat"/>
            </a:endParaRPr>
          </a:p>
        </p:txBody>
      </p:sp>
      <p:cxnSp>
        <p:nvCxnSpPr>
          <p:cNvPr id="496" name="Google Shape;496;p48"/>
          <p:cNvCxnSpPr>
            <a:endCxn id="494" idx="0"/>
          </p:cNvCxnSpPr>
          <p:nvPr/>
        </p:nvCxnSpPr>
        <p:spPr>
          <a:xfrm>
            <a:off x="4590650" y="2106150"/>
            <a:ext cx="2951400" cy="709800"/>
          </a:xfrm>
          <a:prstGeom prst="bentConnector2">
            <a:avLst/>
          </a:prstGeom>
          <a:noFill/>
          <a:ln w="9525" cap="flat" cmpd="sng">
            <a:solidFill>
              <a:srgbClr val="C2C2C2"/>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497" name="Google Shape;497;p48"/>
          <p:cNvCxnSpPr>
            <a:stCxn id="495" idx="0"/>
          </p:cNvCxnSpPr>
          <p:nvPr/>
        </p:nvCxnSpPr>
        <p:spPr>
          <a:xfrm rot="-5400000">
            <a:off x="2745550" y="957750"/>
            <a:ext cx="714600" cy="3001800"/>
          </a:xfrm>
          <a:prstGeom prst="bentConnector2">
            <a:avLst/>
          </a:prstGeom>
          <a:noFill/>
          <a:ln w="9525" cap="flat" cmpd="sng">
            <a:solidFill>
              <a:srgbClr val="C2C2C2"/>
            </a:solidFill>
            <a:prstDash val="solid"/>
            <a:round/>
            <a:headEnd type="none" w="sm" len="sm"/>
            <a:tailEnd type="none" w="sm" len="sm"/>
          </a:ln>
          <a:effectLst>
            <a:outerShdw blurRad="57150" dist="19050" dir="5400000" algn="bl" rotWithShape="0">
              <a:srgbClr val="000000">
                <a:alpha val="50000"/>
              </a:srgbClr>
            </a:outerShdw>
          </a:effectLst>
        </p:spPr>
      </p:cxnSp>
      <p:sp>
        <p:nvSpPr>
          <p:cNvPr id="498" name="Google Shape;498;p48"/>
          <p:cNvSpPr/>
          <p:nvPr/>
        </p:nvSpPr>
        <p:spPr>
          <a:xfrm>
            <a:off x="3281700" y="2869950"/>
            <a:ext cx="2580600" cy="1237800"/>
          </a:xfrm>
          <a:prstGeom prst="roundRect">
            <a:avLst>
              <a:gd name="adj" fmla="val 50000"/>
            </a:avLst>
          </a:prstGeom>
          <a:solidFill>
            <a:srgbClr val="D9D2E9"/>
          </a:solidFill>
          <a:ln w="38100"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Montserrat"/>
                <a:ea typeface="Montserrat"/>
                <a:cs typeface="Montserrat"/>
                <a:sym typeface="Montserrat"/>
              </a:rPr>
              <a:t>Don’t keep good things to yourself, share them</a:t>
            </a:r>
            <a:endParaRPr sz="2300" b="1">
              <a:solidFill>
                <a:schemeClr val="dk1"/>
              </a:solidFill>
              <a:latin typeface="Montserrat"/>
              <a:ea typeface="Montserrat"/>
              <a:cs typeface="Montserrat"/>
              <a:sym typeface="Montserrat"/>
            </a:endParaRPr>
          </a:p>
        </p:txBody>
      </p:sp>
      <p:cxnSp>
        <p:nvCxnSpPr>
          <p:cNvPr id="499" name="Google Shape;499;p48"/>
          <p:cNvCxnSpPr>
            <a:stCxn id="493" idx="2"/>
            <a:endCxn id="498" idx="0"/>
          </p:cNvCxnSpPr>
          <p:nvPr/>
        </p:nvCxnSpPr>
        <p:spPr>
          <a:xfrm rot="-5400000" flipH="1">
            <a:off x="3810000" y="2107350"/>
            <a:ext cx="1524600" cy="600"/>
          </a:xfrm>
          <a:prstGeom prst="bentConnector3">
            <a:avLst>
              <a:gd name="adj1" fmla="val 50000"/>
            </a:avLst>
          </a:prstGeom>
          <a:noFill/>
          <a:ln w="9525" cap="flat" cmpd="sng">
            <a:solidFill>
              <a:srgbClr val="C2C2C2"/>
            </a:solidFill>
            <a:prstDash val="solid"/>
            <a:round/>
            <a:headEnd type="none" w="sm" len="sm"/>
            <a:tailEnd type="none" w="sm" len="sm"/>
          </a:ln>
          <a:effectLst>
            <a:outerShdw blurRad="57150" dist="19050" dir="5400000" algn="bl" rotWithShape="0">
              <a:srgbClr val="000000">
                <a:alpha val="50000"/>
              </a:srgbClr>
            </a:outerShdw>
          </a:effectLst>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sp>
        <p:nvSpPr>
          <p:cNvPr id="505" name="Google Shape;505;p49"/>
          <p:cNvSpPr/>
          <p:nvPr/>
        </p:nvSpPr>
        <p:spPr>
          <a:xfrm>
            <a:off x="0" y="253350"/>
            <a:ext cx="9144000" cy="951600"/>
          </a:xfrm>
          <a:prstGeom prst="rect">
            <a:avLst/>
          </a:prstGeom>
          <a:solidFill>
            <a:srgbClr val="674EA7"/>
          </a:solidFill>
          <a:ln w="9525" cap="flat" cmpd="sng">
            <a:solidFill>
              <a:srgbClr val="674EA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300" b="1" i="1">
                <a:solidFill>
                  <a:schemeClr val="lt1"/>
                </a:solidFill>
                <a:latin typeface="Montserrat"/>
                <a:ea typeface="Montserrat"/>
                <a:cs typeface="Montserrat"/>
                <a:sym typeface="Montserrat"/>
              </a:rPr>
              <a:t>Mental health continuum can be applied </a:t>
            </a:r>
            <a:endParaRPr sz="2300" b="1" i="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300" b="1" i="1">
                <a:solidFill>
                  <a:schemeClr val="lt1"/>
                </a:solidFill>
                <a:latin typeface="Montserrat"/>
                <a:ea typeface="Montserrat"/>
                <a:cs typeface="Montserrat"/>
                <a:sym typeface="Montserrat"/>
              </a:rPr>
              <a:t>to support roles at risk of VT</a:t>
            </a:r>
            <a:endParaRPr sz="2300" b="1" i="1">
              <a:solidFill>
                <a:schemeClr val="lt1"/>
              </a:solidFill>
              <a:latin typeface="Montserrat"/>
              <a:ea typeface="Montserrat"/>
              <a:cs typeface="Montserrat"/>
              <a:sym typeface="Montserrat"/>
            </a:endParaRPr>
          </a:p>
        </p:txBody>
      </p:sp>
      <p:pic>
        <p:nvPicPr>
          <p:cNvPr id="506" name="Google Shape;506;p49"/>
          <p:cNvPicPr preferRelativeResize="0"/>
          <p:nvPr/>
        </p:nvPicPr>
        <p:blipFill rotWithShape="1">
          <a:blip r:embed="rId3">
            <a:alphaModFix/>
          </a:blip>
          <a:srcRect b="10386"/>
          <a:stretch/>
        </p:blipFill>
        <p:spPr>
          <a:xfrm>
            <a:off x="1121238" y="1898825"/>
            <a:ext cx="6901526" cy="17622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0"/>
          <p:cNvSpPr txBox="1">
            <a:spLocks noGrp="1"/>
          </p:cNvSpPr>
          <p:nvPr>
            <p:ph type="title"/>
          </p:nvPr>
        </p:nvSpPr>
        <p:spPr>
          <a:xfrm>
            <a:off x="349700" y="658900"/>
            <a:ext cx="8572500" cy="233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b="1">
                <a:latin typeface="Montserrat"/>
                <a:ea typeface="Montserrat"/>
                <a:cs typeface="Montserrat"/>
                <a:sym typeface="Montserrat"/>
              </a:rPr>
              <a:t>An enormous thank you to the Emergency Services Foundation, specifically </a:t>
            </a:r>
            <a:endParaRPr sz="2820" b="1">
              <a:latin typeface="Montserrat"/>
              <a:ea typeface="Montserrat"/>
              <a:cs typeface="Montserrat"/>
              <a:sym typeface="Montserrat"/>
            </a:endParaRPr>
          </a:p>
          <a:p>
            <a:pPr marL="0" lvl="0" indent="0" algn="ctr" rtl="0">
              <a:spcBef>
                <a:spcPts val="0"/>
              </a:spcBef>
              <a:spcAft>
                <a:spcPts val="0"/>
              </a:spcAft>
              <a:buSzPts val="990"/>
              <a:buNone/>
            </a:pPr>
            <a:r>
              <a:rPr lang="en" sz="2820" b="1">
                <a:latin typeface="Montserrat"/>
                <a:ea typeface="Montserrat"/>
                <a:cs typeface="Montserrat"/>
                <a:sym typeface="Montserrat"/>
              </a:rPr>
              <a:t>Siusan MacKenzie, Naomi Watt, &amp; Ainsley Patton, as well as to all of our interviewees who made this study possible.</a:t>
            </a:r>
            <a:endParaRPr sz="2820" b="1">
              <a:latin typeface="Montserrat"/>
              <a:ea typeface="Montserrat"/>
              <a:cs typeface="Montserrat"/>
              <a:sym typeface="Montserrat"/>
            </a:endParaRPr>
          </a:p>
          <a:p>
            <a:pPr marL="0" lvl="0" indent="0" algn="ctr" rtl="0">
              <a:spcBef>
                <a:spcPts val="0"/>
              </a:spcBef>
              <a:spcAft>
                <a:spcPts val="0"/>
              </a:spcAft>
              <a:buSzPts val="990"/>
              <a:buNone/>
            </a:pPr>
            <a:endParaRPr sz="2820" b="1">
              <a:latin typeface="Montserrat"/>
              <a:ea typeface="Montserrat"/>
              <a:cs typeface="Montserrat"/>
              <a:sym typeface="Montserrat"/>
            </a:endParaRPr>
          </a:p>
          <a:p>
            <a:pPr marL="0" lvl="0" indent="0" algn="ctr" rtl="0">
              <a:spcBef>
                <a:spcPts val="0"/>
              </a:spcBef>
              <a:spcAft>
                <a:spcPts val="0"/>
              </a:spcAft>
              <a:buSzPts val="990"/>
              <a:buNone/>
            </a:pPr>
            <a:endParaRPr sz="2820" b="1">
              <a:latin typeface="Montserrat"/>
              <a:ea typeface="Montserrat"/>
              <a:cs typeface="Montserrat"/>
              <a:sym typeface="Montserrat"/>
            </a:endParaRPr>
          </a:p>
          <a:p>
            <a:pPr marL="0" lvl="0" indent="0" algn="ctr" rtl="0">
              <a:spcBef>
                <a:spcPts val="0"/>
              </a:spcBef>
              <a:spcAft>
                <a:spcPts val="0"/>
              </a:spcAft>
              <a:buSzPts val="990"/>
              <a:buNone/>
            </a:pPr>
            <a:r>
              <a:rPr lang="en" sz="2820" b="1">
                <a:latin typeface="Montserrat"/>
                <a:ea typeface="Montserrat"/>
                <a:cs typeface="Montserrat"/>
                <a:sym typeface="Montserrat"/>
              </a:rPr>
              <a:t>Questions?</a:t>
            </a:r>
            <a:endParaRPr sz="2820" b="1">
              <a:latin typeface="Montserrat"/>
              <a:ea typeface="Montserrat"/>
              <a:cs typeface="Montserrat"/>
              <a:sym typeface="Montserrat"/>
            </a:endParaRPr>
          </a:p>
        </p:txBody>
      </p:sp>
      <p:sp>
        <p:nvSpPr>
          <p:cNvPr id="512" name="Google Shape;512;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pic>
        <p:nvPicPr>
          <p:cNvPr id="513" name="Google Shape;513;p50"/>
          <p:cNvPicPr preferRelativeResize="0"/>
          <p:nvPr/>
        </p:nvPicPr>
        <p:blipFill>
          <a:blip r:embed="rId3">
            <a:alphaModFix/>
          </a:blip>
          <a:stretch>
            <a:fillRect/>
          </a:stretch>
        </p:blipFill>
        <p:spPr>
          <a:xfrm>
            <a:off x="7022364" y="3357899"/>
            <a:ext cx="1998787" cy="1550925"/>
          </a:xfrm>
          <a:prstGeom prst="rect">
            <a:avLst/>
          </a:prstGeom>
          <a:noFill/>
          <a:ln>
            <a:noFill/>
          </a:ln>
        </p:spPr>
      </p:pic>
      <p:pic>
        <p:nvPicPr>
          <p:cNvPr id="514" name="Google Shape;514;p50"/>
          <p:cNvPicPr preferRelativeResize="0"/>
          <p:nvPr/>
        </p:nvPicPr>
        <p:blipFill>
          <a:blip r:embed="rId4">
            <a:alphaModFix/>
          </a:blip>
          <a:stretch>
            <a:fillRect/>
          </a:stretch>
        </p:blipFill>
        <p:spPr>
          <a:xfrm>
            <a:off x="0" y="3147857"/>
            <a:ext cx="1998775" cy="197101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1"/>
          <p:cNvSpPr txBox="1">
            <a:spLocks noGrp="1"/>
          </p:cNvSpPr>
          <p:nvPr>
            <p:ph type="title"/>
          </p:nvPr>
        </p:nvSpPr>
        <p:spPr>
          <a:xfrm>
            <a:off x="311700" y="215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ontserrat"/>
                <a:ea typeface="Montserrat"/>
                <a:cs typeface="Montserrat"/>
                <a:sym typeface="Montserrat"/>
              </a:rPr>
              <a:t>References:</a:t>
            </a:r>
            <a:endParaRPr b="1">
              <a:latin typeface="Montserrat"/>
              <a:ea typeface="Montserrat"/>
              <a:cs typeface="Montserrat"/>
              <a:sym typeface="Montserrat"/>
            </a:endParaRPr>
          </a:p>
        </p:txBody>
      </p:sp>
      <p:sp>
        <p:nvSpPr>
          <p:cNvPr id="520" name="Google Shape;52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sp>
        <p:nvSpPr>
          <p:cNvPr id="521" name="Google Shape;521;p51"/>
          <p:cNvSpPr txBox="1"/>
          <p:nvPr/>
        </p:nvSpPr>
        <p:spPr>
          <a:xfrm>
            <a:off x="311700" y="791550"/>
            <a:ext cx="8092500" cy="35604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American Counseling Association (2021). </a:t>
            </a:r>
            <a:r>
              <a:rPr lang="en" sz="900" i="1">
                <a:solidFill>
                  <a:schemeClr val="dk1"/>
                </a:solidFill>
                <a:latin typeface="Times New Roman"/>
                <a:ea typeface="Times New Roman"/>
                <a:cs typeface="Times New Roman"/>
                <a:sym typeface="Times New Roman"/>
              </a:rPr>
              <a:t>Fact Sheet #9: Vicarious trauma. </a:t>
            </a:r>
            <a:r>
              <a:rPr lang="en" sz="900">
                <a:solidFill>
                  <a:schemeClr val="dk1"/>
                </a:solidFill>
                <a:latin typeface="Times New Roman"/>
                <a:ea typeface="Times New Roman"/>
                <a:cs typeface="Times New Roman"/>
                <a:sym typeface="Times New Roman"/>
              </a:rPr>
              <a:t>http://www.wendtcenter.org </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Australian Senate Education and Employment References Committee (February 2019). </a:t>
            </a:r>
            <a:r>
              <a:rPr lang="en" sz="900" i="1">
                <a:solidFill>
                  <a:schemeClr val="dk1"/>
                </a:solidFill>
                <a:latin typeface="Times New Roman"/>
                <a:ea typeface="Times New Roman"/>
                <a:cs typeface="Times New Roman"/>
                <a:sym typeface="Times New Roman"/>
              </a:rPr>
              <a:t>The people behind 000: mental health of our first responders </a:t>
            </a:r>
            <a:r>
              <a:rPr lang="en" sz="900">
                <a:solidFill>
                  <a:schemeClr val="dk1"/>
                </a:solidFill>
                <a:latin typeface="Times New Roman"/>
                <a:ea typeface="Times New Roman"/>
                <a:cs typeface="Times New Roman"/>
                <a:sym typeface="Times New Roman"/>
              </a:rPr>
              <a:t>https://www.aph.gov.au/Parliamentary_Business/Committees/Senate/Education_and_Employment/Mentalhealth/Report </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Beyond Blue (2018). </a:t>
            </a:r>
            <a:r>
              <a:rPr lang="en" sz="900" i="1">
                <a:solidFill>
                  <a:schemeClr val="dk1"/>
                </a:solidFill>
                <a:latin typeface="Times New Roman"/>
                <a:ea typeface="Times New Roman"/>
                <a:cs typeface="Times New Roman"/>
                <a:sym typeface="Times New Roman"/>
              </a:rPr>
              <a:t>Answering the Call</a:t>
            </a:r>
            <a:r>
              <a:rPr lang="en" sz="900">
                <a:solidFill>
                  <a:schemeClr val="dk1"/>
                </a:solidFill>
                <a:latin typeface="Times New Roman"/>
                <a:ea typeface="Times New Roman"/>
                <a:cs typeface="Times New Roman"/>
                <a:sym typeface="Times New Roman"/>
              </a:rPr>
              <a:t>. Beyond Blue https://www.beyondblue.org.au/docs/default-source/resources/bl1898-pes-full-report_final.pdf </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Beyond Blue. (2022). </a:t>
            </a:r>
            <a:r>
              <a:rPr lang="en" sz="900" i="1">
                <a:solidFill>
                  <a:schemeClr val="dk1"/>
                </a:solidFill>
                <a:latin typeface="Times New Roman"/>
                <a:ea typeface="Times New Roman"/>
                <a:cs typeface="Times New Roman"/>
                <a:sym typeface="Times New Roman"/>
              </a:rPr>
              <a:t>Police and Emergency Services</a:t>
            </a:r>
            <a:r>
              <a:rPr lang="en" sz="900">
                <a:solidFill>
                  <a:schemeClr val="dk1"/>
                </a:solidFill>
                <a:latin typeface="Times New Roman"/>
                <a:ea typeface="Times New Roman"/>
                <a:cs typeface="Times New Roman"/>
                <a:sym typeface="Times New Roman"/>
              </a:rPr>
              <a:t>. Beyond Blue https://www.beyondblue.org.au/about-us/about-our-work/workplace-mental-health/pes-program</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Bober, T., &amp; Regher, C. (2005). Strategies for reducing secondary or vicarious trauma: Do they work?. Brief Treatment and Crisis Intervention. https://triggered.clockss.org/ServeContent?url=http%3A%2F%2Fbtci.stanford.clockss.org%2Fcgi%2Fcontent%2Ffull%2F6%2F1%2F1</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Bontempo, K., &amp; Malcomb, K. (2012). </a:t>
            </a:r>
            <a:r>
              <a:rPr lang="en" sz="900" i="1">
                <a:solidFill>
                  <a:schemeClr val="dk1"/>
                </a:solidFill>
                <a:latin typeface="Times New Roman"/>
                <a:ea typeface="Times New Roman"/>
                <a:cs typeface="Times New Roman"/>
                <a:sym typeface="Times New Roman"/>
              </a:rPr>
              <a:t>An Ounce of Prevention Is Worth a Pound of Cure: Educating Interpreters about the Risk of Vicarious Trauma in Healthcare Settings</a:t>
            </a:r>
            <a:r>
              <a:rPr lang="en" sz="900">
                <a:solidFill>
                  <a:schemeClr val="dk1"/>
                </a:solidFill>
                <a:latin typeface="Times New Roman"/>
                <a:ea typeface="Times New Roman"/>
                <a:cs typeface="Times New Roman"/>
                <a:sym typeface="Times New Roman"/>
              </a:rPr>
              <a:t>. In K. Malcomb &amp; L. Swabey (Eds.), </a:t>
            </a:r>
            <a:r>
              <a:rPr lang="en" sz="900" i="1">
                <a:solidFill>
                  <a:schemeClr val="dk1"/>
                </a:solidFill>
                <a:latin typeface="Times New Roman"/>
                <a:ea typeface="Times New Roman"/>
                <a:cs typeface="Times New Roman"/>
                <a:sym typeface="Times New Roman"/>
              </a:rPr>
              <a:t>In Our Hands: Educating Healthcare Interpreters</a:t>
            </a:r>
            <a:r>
              <a:rPr lang="en" sz="900">
                <a:solidFill>
                  <a:schemeClr val="dk1"/>
                </a:solidFill>
                <a:latin typeface="Times New Roman"/>
                <a:ea typeface="Times New Roman"/>
                <a:cs typeface="Times New Roman"/>
                <a:sym typeface="Times New Roman"/>
              </a:rPr>
              <a:t> (pp. 105–130). Gallaudet University Press. </a:t>
            </a:r>
            <a:endParaRPr sz="900">
              <a:solidFill>
                <a:schemeClr val="dk1"/>
              </a:solidFill>
              <a:latin typeface="Times New Roman"/>
              <a:ea typeface="Times New Roman"/>
              <a:cs typeface="Times New Roman"/>
              <a:sym typeface="Times New Roman"/>
            </a:endParaRPr>
          </a:p>
          <a:p>
            <a:pPr marL="914400" lvl="0" indent="-457200" algn="l" rtl="0">
              <a:lnSpc>
                <a:spcPct val="100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https://doi.org/10.2307/j.ctv2rcnmkt.9</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British Medical Association (BMA) </a:t>
            </a:r>
            <a:r>
              <a:rPr lang="en" sz="900" i="1">
                <a:solidFill>
                  <a:schemeClr val="dk1"/>
                </a:solidFill>
                <a:latin typeface="Times New Roman"/>
                <a:ea typeface="Times New Roman"/>
                <a:cs typeface="Times New Roman"/>
                <a:sym typeface="Times New Roman"/>
              </a:rPr>
              <a:t>Vicarious trauma: signs and strategies for coping </a:t>
            </a:r>
            <a:r>
              <a:rPr lang="en" sz="900">
                <a:solidFill>
                  <a:schemeClr val="dk1"/>
                </a:solidFill>
                <a:latin typeface="Times New Roman"/>
                <a:ea typeface="Times New Roman"/>
                <a:cs typeface="Times New Roman"/>
                <a:sym typeface="Times New Roman"/>
              </a:rPr>
              <a:t>https://www.bma.org.uk/advice-and-support/your-wellbeing/vicarious-trauma/vicarious-trauma-signs-and-strategies-for-coping</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None/>
            </a:pPr>
            <a:r>
              <a:rPr lang="en" sz="900">
                <a:solidFill>
                  <a:schemeClr val="dk1"/>
                </a:solidFill>
                <a:latin typeface="Times New Roman"/>
                <a:ea typeface="Times New Roman"/>
                <a:cs typeface="Times New Roman"/>
                <a:sym typeface="Times New Roman"/>
              </a:rPr>
              <a:t>Centers for Disease Control and Prevention (CDC) (2023) </a:t>
            </a:r>
            <a:r>
              <a:rPr lang="en" sz="900" i="1">
                <a:solidFill>
                  <a:schemeClr val="dk1"/>
                </a:solidFill>
                <a:latin typeface="Times New Roman"/>
                <a:ea typeface="Times New Roman"/>
                <a:cs typeface="Times New Roman"/>
                <a:sym typeface="Times New Roman"/>
              </a:rPr>
              <a:t>Hierarchy of Controls </a:t>
            </a:r>
            <a:r>
              <a:rPr lang="en" sz="900">
                <a:solidFill>
                  <a:schemeClr val="dk1"/>
                </a:solidFill>
                <a:latin typeface="Times New Roman"/>
                <a:ea typeface="Times New Roman"/>
                <a:cs typeface="Times New Roman"/>
                <a:sym typeface="Times New Roman"/>
              </a:rPr>
              <a:t>https://www.cdc.gov/niosh/topics/hierarchy/default.html</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None/>
            </a:pPr>
            <a:r>
              <a:rPr lang="en" sz="900">
                <a:solidFill>
                  <a:schemeClr val="dk1"/>
                </a:solidFill>
                <a:latin typeface="Times New Roman"/>
                <a:ea typeface="Times New Roman"/>
                <a:cs typeface="Times New Roman"/>
                <a:sym typeface="Times New Roman"/>
              </a:rPr>
              <a:t>CFA (2023), Health and Wellbeing https://www.cfa.vic.gov.au/volunteers-careers/health-and-wellbeing </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None/>
            </a:pPr>
            <a:r>
              <a:rPr lang="en" sz="900">
                <a:solidFill>
                  <a:schemeClr val="dk1"/>
                </a:solidFill>
                <a:latin typeface="Times New Roman"/>
                <a:ea typeface="Times New Roman"/>
                <a:cs typeface="Times New Roman"/>
                <a:sym typeface="Times New Roman"/>
              </a:rPr>
              <a:t>Full Stop Australia (2023), Vicarious Trauma Management https://fullstop.org.au/training/for-professionals/vicarious-trauma</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Home - ESF</a:t>
            </a:r>
            <a:r>
              <a:rPr lang="en" sz="939" i="1">
                <a:solidFill>
                  <a:schemeClr val="dk1"/>
                </a:solidFill>
                <a:latin typeface="Times New Roman"/>
                <a:ea typeface="Times New Roman"/>
                <a:cs typeface="Times New Roman"/>
                <a:sym typeface="Times New Roman"/>
              </a:rPr>
              <a:t> </a:t>
            </a:r>
            <a:r>
              <a:rPr lang="en" sz="939">
                <a:solidFill>
                  <a:schemeClr val="dk1"/>
                </a:solidFill>
                <a:latin typeface="Times New Roman"/>
                <a:ea typeface="Times New Roman"/>
                <a:cs typeface="Times New Roman"/>
                <a:sym typeface="Times New Roman"/>
              </a:rPr>
              <a:t>(2023)</a:t>
            </a:r>
            <a:r>
              <a:rPr lang="en" sz="939" i="1">
                <a:solidFill>
                  <a:schemeClr val="dk1"/>
                </a:solidFill>
                <a:latin typeface="Times New Roman"/>
                <a:ea typeface="Times New Roman"/>
                <a:cs typeface="Times New Roman"/>
                <a:sym typeface="Times New Roman"/>
              </a:rPr>
              <a:t> Emergency Services Foundation</a:t>
            </a:r>
            <a:r>
              <a:rPr lang="en" sz="939">
                <a:solidFill>
                  <a:schemeClr val="dk1"/>
                </a:solidFill>
                <a:latin typeface="Times New Roman"/>
                <a:ea typeface="Times New Roman"/>
                <a:cs typeface="Times New Roman"/>
                <a:sym typeface="Times New Roman"/>
              </a:rPr>
              <a:t>. ESF. https://esf.com.au/ </a:t>
            </a: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Lerias, D., Byrne, M. K. (2003). </a:t>
            </a:r>
            <a:r>
              <a:rPr lang="en" sz="939" i="1">
                <a:solidFill>
                  <a:schemeClr val="dk1"/>
                </a:solidFill>
                <a:latin typeface="Times New Roman"/>
                <a:ea typeface="Times New Roman"/>
                <a:cs typeface="Times New Roman"/>
                <a:sym typeface="Times New Roman"/>
              </a:rPr>
              <a:t>Vicarious Traumatization: Symptoms and Predictors</a:t>
            </a:r>
            <a:r>
              <a:rPr lang="en" sz="939">
                <a:solidFill>
                  <a:schemeClr val="dk1"/>
                </a:solidFill>
                <a:latin typeface="Times New Roman"/>
                <a:ea typeface="Times New Roman"/>
                <a:cs typeface="Times New Roman"/>
                <a:sym typeface="Times New Roman"/>
              </a:rPr>
              <a:t>. Stress and Health 19: 129–138</a:t>
            </a:r>
            <a:endParaRPr sz="939">
              <a:solidFill>
                <a:schemeClr val="dk1"/>
              </a:solidFill>
              <a:latin typeface="Times New Roman"/>
              <a:ea typeface="Times New Roman"/>
              <a:cs typeface="Times New Roman"/>
              <a:sym typeface="Times New Roman"/>
            </a:endParaRPr>
          </a:p>
          <a:p>
            <a:pPr marL="9144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https://onlinelibrary.wiley.com/doi/pdf/10.1002/smi.969</a:t>
            </a:r>
            <a:endParaRPr sz="9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endParaRPr sz="6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700">
              <a:solidFill>
                <a:schemeClr val="dk2"/>
              </a:solidFill>
            </a:endParaRPr>
          </a:p>
          <a:p>
            <a:pPr marL="0" lvl="0" indent="0" algn="l" rtl="0">
              <a:spcBef>
                <a:spcPts val="120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0" y="0"/>
            <a:ext cx="9144000" cy="7881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SzPts val="990"/>
              <a:buNone/>
            </a:pPr>
            <a:endParaRPr sz="620" b="1">
              <a:solidFill>
                <a:schemeClr val="lt1"/>
              </a:solidFill>
              <a:latin typeface="Montserrat"/>
              <a:ea typeface="Montserrat"/>
              <a:cs typeface="Montserrat"/>
              <a:sym typeface="Montserrat"/>
            </a:endParaRPr>
          </a:p>
          <a:p>
            <a:pPr marL="0" lvl="0" indent="0" algn="ctr" rtl="0">
              <a:spcBef>
                <a:spcPts val="0"/>
              </a:spcBef>
              <a:spcAft>
                <a:spcPts val="0"/>
              </a:spcAft>
              <a:buSzPts val="990"/>
              <a:buNone/>
            </a:pPr>
            <a:r>
              <a:rPr lang="en" sz="3020" b="1">
                <a:solidFill>
                  <a:schemeClr val="lt1"/>
                </a:solidFill>
                <a:latin typeface="Montserrat"/>
                <a:ea typeface="Montserrat"/>
                <a:cs typeface="Montserrat"/>
                <a:sym typeface="Montserrat"/>
              </a:rPr>
              <a:t>Agenda:</a:t>
            </a:r>
            <a:endParaRPr sz="3020" b="1">
              <a:solidFill>
                <a:schemeClr val="lt1"/>
              </a:solidFill>
              <a:latin typeface="Montserrat"/>
              <a:ea typeface="Montserrat"/>
              <a:cs typeface="Montserrat"/>
              <a:sym typeface="Montserrat"/>
            </a:endParaRPr>
          </a:p>
        </p:txBody>
      </p:sp>
      <p:sp>
        <p:nvSpPr>
          <p:cNvPr id="80" name="Google Shape;80;p1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81" name="Google Shape;81;p16"/>
          <p:cNvSpPr/>
          <p:nvPr/>
        </p:nvSpPr>
        <p:spPr>
          <a:xfrm>
            <a:off x="772792" y="1058274"/>
            <a:ext cx="3550800" cy="1154100"/>
          </a:xfrm>
          <a:prstGeom prst="roundRect">
            <a:avLst>
              <a:gd name="adj" fmla="val 16667"/>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What we learned from desktop research</a:t>
            </a:r>
            <a:endParaRPr sz="2000" b="1">
              <a:solidFill>
                <a:srgbClr val="FFFFFF"/>
              </a:solidFill>
              <a:latin typeface="Montserrat"/>
              <a:ea typeface="Montserrat"/>
              <a:cs typeface="Montserrat"/>
              <a:sym typeface="Montserrat"/>
            </a:endParaRPr>
          </a:p>
        </p:txBody>
      </p:sp>
      <p:sp>
        <p:nvSpPr>
          <p:cNvPr id="82" name="Google Shape;82;p16"/>
          <p:cNvSpPr/>
          <p:nvPr/>
        </p:nvSpPr>
        <p:spPr>
          <a:xfrm>
            <a:off x="838029" y="2425022"/>
            <a:ext cx="3550800" cy="1154100"/>
          </a:xfrm>
          <a:prstGeom prst="roundRect">
            <a:avLst>
              <a:gd name="adj" fmla="val 16667"/>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What we learned from support staff individuals</a:t>
            </a:r>
            <a:endParaRPr sz="2000" b="1">
              <a:solidFill>
                <a:srgbClr val="FFFFFF"/>
              </a:solidFill>
              <a:latin typeface="Montserrat"/>
              <a:ea typeface="Montserrat"/>
              <a:cs typeface="Montserrat"/>
              <a:sym typeface="Montserrat"/>
            </a:endParaRPr>
          </a:p>
        </p:txBody>
      </p:sp>
      <p:sp>
        <p:nvSpPr>
          <p:cNvPr id="83" name="Google Shape;83;p16"/>
          <p:cNvSpPr/>
          <p:nvPr/>
        </p:nvSpPr>
        <p:spPr>
          <a:xfrm>
            <a:off x="766676" y="3791775"/>
            <a:ext cx="3622200" cy="1154100"/>
          </a:xfrm>
          <a:prstGeom prst="roundRect">
            <a:avLst>
              <a:gd name="adj" fmla="val 16667"/>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What we learned from agency managers</a:t>
            </a:r>
            <a:endParaRPr sz="2000" b="1">
              <a:solidFill>
                <a:srgbClr val="FFFFFF"/>
              </a:solidFill>
              <a:latin typeface="Montserrat"/>
              <a:ea typeface="Montserrat"/>
              <a:cs typeface="Montserrat"/>
              <a:sym typeface="Montserrat"/>
            </a:endParaRPr>
          </a:p>
        </p:txBody>
      </p:sp>
      <p:sp>
        <p:nvSpPr>
          <p:cNvPr id="84" name="Google Shape;84;p16"/>
          <p:cNvSpPr/>
          <p:nvPr/>
        </p:nvSpPr>
        <p:spPr>
          <a:xfrm>
            <a:off x="5162299" y="1551325"/>
            <a:ext cx="3622200" cy="1154100"/>
          </a:xfrm>
          <a:prstGeom prst="roundRect">
            <a:avLst>
              <a:gd name="adj" fmla="val 16667"/>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What we learned from people with specialist knowledge</a:t>
            </a:r>
            <a:endParaRPr sz="2000" b="1">
              <a:solidFill>
                <a:srgbClr val="FFFFFF"/>
              </a:solidFill>
              <a:latin typeface="Montserrat"/>
              <a:ea typeface="Montserrat"/>
              <a:cs typeface="Montserrat"/>
              <a:sym typeface="Montserrat"/>
            </a:endParaRPr>
          </a:p>
        </p:txBody>
      </p:sp>
      <p:sp>
        <p:nvSpPr>
          <p:cNvPr id="85" name="Google Shape;85;p16"/>
          <p:cNvSpPr/>
          <p:nvPr/>
        </p:nvSpPr>
        <p:spPr>
          <a:xfrm>
            <a:off x="5162299" y="3298750"/>
            <a:ext cx="3622200" cy="1154100"/>
          </a:xfrm>
          <a:prstGeom prst="roundRect">
            <a:avLst>
              <a:gd name="adj" fmla="val 16667"/>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Montserrat"/>
                <a:ea typeface="Montserrat"/>
                <a:cs typeface="Montserrat"/>
                <a:sym typeface="Montserrat"/>
              </a:rPr>
              <a:t>Study conclusions and recommendations</a:t>
            </a:r>
            <a:endParaRPr sz="2000" b="1">
              <a:solidFill>
                <a:srgbClr val="FFFFFF"/>
              </a:solidFill>
              <a:latin typeface="Montserrat"/>
              <a:ea typeface="Montserrat"/>
              <a:cs typeface="Montserrat"/>
              <a:sym typeface="Montserrat"/>
            </a:endParaRPr>
          </a:p>
        </p:txBody>
      </p:sp>
      <p:sp>
        <p:nvSpPr>
          <p:cNvPr id="86" name="Google Shape;86;p16"/>
          <p:cNvSpPr txBox="1"/>
          <p:nvPr/>
        </p:nvSpPr>
        <p:spPr>
          <a:xfrm>
            <a:off x="419600" y="1307175"/>
            <a:ext cx="287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B02C20"/>
                </a:solidFill>
                <a:latin typeface="Montserrat"/>
                <a:ea typeface="Montserrat"/>
                <a:cs typeface="Montserrat"/>
                <a:sym typeface="Montserrat"/>
              </a:rPr>
              <a:t>1</a:t>
            </a:r>
            <a:endParaRPr sz="2800" b="1">
              <a:solidFill>
                <a:srgbClr val="B02C20"/>
              </a:solidFill>
              <a:latin typeface="Montserrat"/>
              <a:ea typeface="Montserrat"/>
              <a:cs typeface="Montserrat"/>
              <a:sym typeface="Montserrat"/>
            </a:endParaRPr>
          </a:p>
        </p:txBody>
      </p:sp>
      <p:sp>
        <p:nvSpPr>
          <p:cNvPr id="87" name="Google Shape;87;p16"/>
          <p:cNvSpPr txBox="1"/>
          <p:nvPr/>
        </p:nvSpPr>
        <p:spPr>
          <a:xfrm>
            <a:off x="359500" y="2714711"/>
            <a:ext cx="287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B02C20"/>
                </a:solidFill>
                <a:latin typeface="Montserrat"/>
                <a:ea typeface="Montserrat"/>
                <a:cs typeface="Montserrat"/>
                <a:sym typeface="Montserrat"/>
              </a:rPr>
              <a:t>2</a:t>
            </a:r>
            <a:endParaRPr sz="2800" b="1">
              <a:solidFill>
                <a:srgbClr val="B02C20"/>
              </a:solidFill>
              <a:latin typeface="Montserrat"/>
              <a:ea typeface="Montserrat"/>
              <a:cs typeface="Montserrat"/>
              <a:sym typeface="Montserrat"/>
            </a:endParaRPr>
          </a:p>
        </p:txBody>
      </p:sp>
      <p:sp>
        <p:nvSpPr>
          <p:cNvPr id="88" name="Google Shape;88;p16"/>
          <p:cNvSpPr txBox="1"/>
          <p:nvPr/>
        </p:nvSpPr>
        <p:spPr>
          <a:xfrm>
            <a:off x="359500" y="4081410"/>
            <a:ext cx="287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B02C20"/>
                </a:solidFill>
                <a:latin typeface="Montserrat"/>
                <a:ea typeface="Montserrat"/>
                <a:cs typeface="Montserrat"/>
                <a:sym typeface="Montserrat"/>
              </a:rPr>
              <a:t>3</a:t>
            </a:r>
            <a:endParaRPr sz="2800" b="1">
              <a:solidFill>
                <a:srgbClr val="B02C20"/>
              </a:solidFill>
              <a:latin typeface="Montserrat"/>
              <a:ea typeface="Montserrat"/>
              <a:cs typeface="Montserrat"/>
              <a:sym typeface="Montserrat"/>
            </a:endParaRPr>
          </a:p>
        </p:txBody>
      </p:sp>
      <p:sp>
        <p:nvSpPr>
          <p:cNvPr id="89" name="Google Shape;89;p16"/>
          <p:cNvSpPr txBox="1"/>
          <p:nvPr/>
        </p:nvSpPr>
        <p:spPr>
          <a:xfrm>
            <a:off x="4756025" y="1810567"/>
            <a:ext cx="33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B02C20"/>
                </a:solidFill>
                <a:latin typeface="Montserrat"/>
                <a:ea typeface="Montserrat"/>
                <a:cs typeface="Montserrat"/>
                <a:sym typeface="Montserrat"/>
              </a:rPr>
              <a:t>4</a:t>
            </a:r>
            <a:endParaRPr sz="2800" b="1">
              <a:solidFill>
                <a:srgbClr val="B02C20"/>
              </a:solidFill>
              <a:latin typeface="Montserrat"/>
              <a:ea typeface="Montserrat"/>
              <a:cs typeface="Montserrat"/>
              <a:sym typeface="Montserrat"/>
            </a:endParaRPr>
          </a:p>
        </p:txBody>
      </p:sp>
      <p:sp>
        <p:nvSpPr>
          <p:cNvPr id="90" name="Google Shape;90;p16"/>
          <p:cNvSpPr txBox="1"/>
          <p:nvPr/>
        </p:nvSpPr>
        <p:spPr>
          <a:xfrm>
            <a:off x="4756025" y="3598726"/>
            <a:ext cx="33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B02C20"/>
                </a:solidFill>
                <a:latin typeface="Montserrat"/>
                <a:ea typeface="Montserrat"/>
                <a:cs typeface="Montserrat"/>
                <a:sym typeface="Montserrat"/>
              </a:rPr>
              <a:t>5</a:t>
            </a:r>
            <a:endParaRPr sz="2800" b="1">
              <a:solidFill>
                <a:srgbClr val="B02C20"/>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2"/>
          <p:cNvSpPr txBox="1">
            <a:spLocks noGrp="1"/>
          </p:cNvSpPr>
          <p:nvPr>
            <p:ph type="title"/>
          </p:nvPr>
        </p:nvSpPr>
        <p:spPr>
          <a:xfrm>
            <a:off x="311700" y="104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ontserrat"/>
                <a:ea typeface="Montserrat"/>
                <a:cs typeface="Montserrat"/>
                <a:sym typeface="Montserrat"/>
              </a:rPr>
              <a:t>References (cont.):</a:t>
            </a:r>
            <a:endParaRPr b="1">
              <a:latin typeface="Montserrat"/>
              <a:ea typeface="Montserrat"/>
              <a:cs typeface="Montserrat"/>
              <a:sym typeface="Montserrat"/>
            </a:endParaRPr>
          </a:p>
        </p:txBody>
      </p:sp>
      <p:sp>
        <p:nvSpPr>
          <p:cNvPr id="527" name="Google Shape;52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
        <p:nvSpPr>
          <p:cNvPr id="528" name="Google Shape;528;p52"/>
          <p:cNvSpPr txBox="1"/>
          <p:nvPr/>
        </p:nvSpPr>
        <p:spPr>
          <a:xfrm>
            <a:off x="311700" y="437275"/>
            <a:ext cx="8092500" cy="45243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Clr>
                <a:schemeClr val="dk1"/>
              </a:buClr>
              <a:buSzPts val="1100"/>
              <a:buFont typeface="Arial"/>
              <a:buNone/>
            </a:pPr>
            <a:endParaRPr sz="939">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Marschall, A. (2023, May 1). </a:t>
            </a:r>
            <a:r>
              <a:rPr lang="en" sz="939" i="1">
                <a:solidFill>
                  <a:schemeClr val="dk1"/>
                </a:solidFill>
                <a:latin typeface="Times New Roman"/>
                <a:ea typeface="Times New Roman"/>
                <a:cs typeface="Times New Roman"/>
                <a:sym typeface="Times New Roman"/>
              </a:rPr>
              <a:t>Vicarious trauma: The cost of care and compassion</a:t>
            </a:r>
            <a:r>
              <a:rPr lang="en" sz="939">
                <a:solidFill>
                  <a:schemeClr val="dk1"/>
                </a:solidFill>
                <a:latin typeface="Times New Roman"/>
                <a:ea typeface="Times New Roman"/>
                <a:cs typeface="Times New Roman"/>
                <a:sym typeface="Times New Roman"/>
              </a:rPr>
              <a:t>. Verywell Mind. https://www.verywellmind.com/vicarious-trauma-the-cost-of-care-and-compassion-7377234</a:t>
            </a:r>
            <a:endParaRPr sz="939">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Molnar, B. E., Sprang, G., Killian, K. D., Gottfried, R., Emery, V., &amp; Bride, B. E. (2017). </a:t>
            </a:r>
            <a:r>
              <a:rPr lang="en" sz="939" i="1">
                <a:solidFill>
                  <a:schemeClr val="dk1"/>
                </a:solidFill>
                <a:latin typeface="Times New Roman"/>
                <a:ea typeface="Times New Roman"/>
                <a:cs typeface="Times New Roman"/>
                <a:sym typeface="Times New Roman"/>
              </a:rPr>
              <a:t>Advancing science and practice for vicarious traumatization/secondary traumatic stress: A research agenda</a:t>
            </a:r>
            <a:r>
              <a:rPr lang="en" sz="939">
                <a:solidFill>
                  <a:schemeClr val="dk1"/>
                </a:solidFill>
                <a:latin typeface="Times New Roman"/>
                <a:ea typeface="Times New Roman"/>
                <a:cs typeface="Times New Roman"/>
                <a:sym typeface="Times New Roman"/>
              </a:rPr>
              <a:t>. Traumatology, 23(2), 129–142. https://doi.org/10.1037/trm0000122</a:t>
            </a: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Morrison, Z. (2007, September). </a:t>
            </a:r>
            <a:r>
              <a:rPr lang="en" sz="939" i="1">
                <a:solidFill>
                  <a:schemeClr val="dk1"/>
                </a:solidFill>
                <a:latin typeface="Times New Roman"/>
                <a:ea typeface="Times New Roman"/>
                <a:cs typeface="Times New Roman"/>
                <a:sym typeface="Times New Roman"/>
              </a:rPr>
              <a:t>‘Feeling heavy’: Vicarious trauma and other issues ...</a:t>
            </a:r>
            <a:r>
              <a:rPr lang="en" sz="939">
                <a:solidFill>
                  <a:schemeClr val="dk1"/>
                </a:solidFill>
                <a:latin typeface="Times New Roman"/>
                <a:ea typeface="Times New Roman"/>
                <a:cs typeface="Times New Roman"/>
                <a:sym typeface="Times New Roman"/>
              </a:rPr>
              <a:t> “Feeling heavy”: Vicarious trauma and other issues facing those who work in the sexual assault field. https://apo.org.au/sites/default/files/resource-files/2007-09/apo-nid3525.pdf </a:t>
            </a: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None/>
            </a:pPr>
            <a:r>
              <a:rPr lang="en" sz="939">
                <a:solidFill>
                  <a:schemeClr val="dk1"/>
                </a:solidFill>
                <a:latin typeface="Times New Roman"/>
                <a:ea typeface="Times New Roman"/>
                <a:cs typeface="Times New Roman"/>
                <a:sym typeface="Times New Roman"/>
              </a:rPr>
              <a:t>Pierce, H., &amp; Lilly, M. M. (2012). Duty-related trauma exposure in 911 telecommunicators: considering the risk for posttraumatic stress. Journal of Traumatic Stress, 25(2), 211–215. https://doi.org/10.1002/jts.21687</a:t>
            </a: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SBS (2019) </a:t>
            </a:r>
            <a:r>
              <a:rPr lang="en" sz="939" i="1">
                <a:solidFill>
                  <a:schemeClr val="dk1"/>
                </a:solidFill>
                <a:latin typeface="Times New Roman"/>
                <a:ea typeface="Times New Roman"/>
                <a:cs typeface="Times New Roman"/>
                <a:sym typeface="Times New Roman"/>
              </a:rPr>
              <a:t>Chaos and satisfaction: Life as an Australian emergency triple zero call-taker</a:t>
            </a:r>
            <a:r>
              <a:rPr lang="en" sz="939">
                <a:solidFill>
                  <a:schemeClr val="dk1"/>
                </a:solidFill>
                <a:latin typeface="Times New Roman"/>
                <a:ea typeface="Times New Roman"/>
                <a:cs typeface="Times New Roman"/>
                <a:sym typeface="Times New Roman"/>
              </a:rPr>
              <a:t> https://www.sbs.com.au/language/filipino/en/podcast-episode/chaos-and-satisfaction-life-as-an-australian-emergency-triple-zero-call-taker/mxvt685re</a:t>
            </a: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Self Care Psychology (2018). </a:t>
            </a:r>
            <a:r>
              <a:rPr lang="en" sz="939" i="1">
                <a:solidFill>
                  <a:schemeClr val="dk1"/>
                </a:solidFill>
                <a:latin typeface="Times New Roman"/>
                <a:ea typeface="Times New Roman"/>
                <a:cs typeface="Times New Roman"/>
                <a:sym typeface="Times New Roman"/>
              </a:rPr>
              <a:t>What is professional trauma and fatigue? </a:t>
            </a:r>
            <a:r>
              <a:rPr lang="en" sz="939">
                <a:solidFill>
                  <a:schemeClr val="dk1"/>
                </a:solidFill>
                <a:latin typeface="Times New Roman"/>
                <a:ea typeface="Times New Roman"/>
                <a:cs typeface="Times New Roman"/>
                <a:sym typeface="Times New Roman"/>
              </a:rPr>
              <a:t>https://www.selfcarepsychology.com/single-post/2018/12/07/what-is-professional-trauma-and-fatigue</a:t>
            </a: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SES (2023), Home https://www.ses.vic.gov.au/   </a:t>
            </a: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None/>
            </a:pPr>
            <a:r>
              <a:rPr lang="en" sz="939">
                <a:solidFill>
                  <a:schemeClr val="dk1"/>
                </a:solidFill>
                <a:latin typeface="Times New Roman"/>
                <a:ea typeface="Times New Roman"/>
                <a:cs typeface="Times New Roman"/>
                <a:sym typeface="Times New Roman"/>
              </a:rPr>
              <a:t>Shakespeare-Finch, J., Rees, A., &amp; Armstrong, D. (2015). </a:t>
            </a:r>
            <a:r>
              <a:rPr lang="en" sz="939" i="1">
                <a:solidFill>
                  <a:schemeClr val="dk1"/>
                </a:solidFill>
                <a:latin typeface="Times New Roman"/>
                <a:ea typeface="Times New Roman"/>
                <a:cs typeface="Times New Roman"/>
                <a:sym typeface="Times New Roman"/>
              </a:rPr>
              <a:t>Social Support, Self-efficacy, Trauma and Well-Being in Emergency Medical Dispatchers</a:t>
            </a:r>
            <a:r>
              <a:rPr lang="en" sz="939">
                <a:solidFill>
                  <a:schemeClr val="dk1"/>
                </a:solidFill>
                <a:latin typeface="Times New Roman"/>
                <a:ea typeface="Times New Roman"/>
                <a:cs typeface="Times New Roman"/>
                <a:sym typeface="Times New Roman"/>
              </a:rPr>
              <a:t>. Social Indicators Research, 123(2), 549–565. http://www.jstor.org/stable/24721618</a:t>
            </a: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The Age (2019) </a:t>
            </a:r>
            <a:r>
              <a:rPr lang="en" sz="939" i="1">
                <a:solidFill>
                  <a:schemeClr val="dk1"/>
                </a:solidFill>
                <a:latin typeface="Times New Roman"/>
                <a:ea typeface="Times New Roman"/>
                <a:cs typeface="Times New Roman"/>
                <a:sym typeface="Times New Roman"/>
              </a:rPr>
              <a:t>Lessons of Black Saturday ignored as Australians forget, research shows </a:t>
            </a:r>
            <a:r>
              <a:rPr lang="en" sz="939">
                <a:solidFill>
                  <a:schemeClr val="dk1"/>
                </a:solidFill>
                <a:latin typeface="Times New Roman"/>
                <a:ea typeface="Times New Roman"/>
                <a:cs typeface="Times New Roman"/>
                <a:sym typeface="Times New Roman"/>
              </a:rPr>
              <a:t>https://www.theage.com.au/national/victoria/lessons-of-black-saturday-ignored-as-australians-forget-research-shows-20190205-p50vtw.html</a:t>
            </a: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VCC (2023), About VCCEM. https://vccem.org.au/ </a:t>
            </a:r>
            <a:endParaRPr sz="939">
              <a:solidFill>
                <a:schemeClr val="dk1"/>
              </a:solidFill>
              <a:latin typeface="Times New Roman"/>
              <a:ea typeface="Times New Roman"/>
              <a:cs typeface="Times New Roman"/>
              <a:sym typeface="Times New Roman"/>
            </a:endParaRPr>
          </a:p>
          <a:p>
            <a:pPr marL="0" lvl="0" indent="-457200" algn="l" rtl="0">
              <a:spcBef>
                <a:spcPts val="0"/>
              </a:spcBef>
              <a:spcAft>
                <a:spcPts val="0"/>
              </a:spcAft>
              <a:buClr>
                <a:schemeClr val="dk1"/>
              </a:buClr>
              <a:buSzPts val="1100"/>
              <a:buFont typeface="Arial"/>
              <a:buNone/>
            </a:pPr>
            <a:endParaRPr sz="939">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Clr>
                <a:schemeClr val="dk1"/>
              </a:buClr>
              <a:buSzPts val="1100"/>
              <a:buFont typeface="Arial"/>
              <a:buNone/>
            </a:pPr>
            <a:r>
              <a:rPr lang="en" sz="939">
                <a:solidFill>
                  <a:schemeClr val="dk1"/>
                </a:solidFill>
                <a:latin typeface="Times New Roman"/>
                <a:ea typeface="Times New Roman"/>
                <a:cs typeface="Times New Roman"/>
                <a:sym typeface="Times New Roman"/>
              </a:rPr>
              <a:t>Workplace Strategies for Mental Health (2023). </a:t>
            </a:r>
            <a:r>
              <a:rPr lang="en" sz="939" i="1">
                <a:solidFill>
                  <a:schemeClr val="dk1"/>
                </a:solidFill>
                <a:latin typeface="Times New Roman"/>
                <a:ea typeface="Times New Roman"/>
                <a:cs typeface="Times New Roman"/>
                <a:sym typeface="Times New Roman"/>
              </a:rPr>
              <a:t>Guarding Minds – Indicators of workplace stress or trauma </a:t>
            </a:r>
            <a:r>
              <a:rPr lang="en" sz="939">
                <a:solidFill>
                  <a:schemeClr val="dk1"/>
                </a:solidFill>
                <a:latin typeface="Times New Roman"/>
                <a:ea typeface="Times New Roman"/>
                <a:cs typeface="Times New Roman"/>
                <a:sym typeface="Times New Roman"/>
              </a:rPr>
              <a:t>https://www.workplacestrategiesformentalhealth.com/resources/guarding-minds-indicators-of-workplace-stress-or-trauma</a:t>
            </a:r>
            <a:endParaRPr sz="939">
              <a:solidFill>
                <a:schemeClr val="dk1"/>
              </a:solidFill>
            </a:endParaRPr>
          </a:p>
          <a:p>
            <a:pPr marL="0" lvl="0" indent="0" algn="l" rtl="0">
              <a:spcBef>
                <a:spcPts val="0"/>
              </a:spcBef>
              <a:spcAft>
                <a:spcPts val="0"/>
              </a:spcAft>
              <a:buClr>
                <a:schemeClr val="dk1"/>
              </a:buClr>
              <a:buSzPts val="1100"/>
              <a:buFont typeface="Arial"/>
              <a:buNone/>
            </a:pPr>
            <a:endParaRPr sz="500">
              <a:solidFill>
                <a:schemeClr val="dk1"/>
              </a:solidFill>
            </a:endParaRPr>
          </a:p>
          <a:p>
            <a:pPr marL="0" lvl="0" indent="0" algn="l" rtl="0">
              <a:spcBef>
                <a:spcPts val="0"/>
              </a:spcBef>
              <a:spcAft>
                <a:spcPts val="0"/>
              </a:spcAft>
              <a:buClr>
                <a:schemeClr val="dk1"/>
              </a:buClr>
              <a:buSzPts val="1100"/>
              <a:buFont typeface="Arial"/>
              <a:buNone/>
            </a:pPr>
            <a:endParaRPr sz="500">
              <a:solidFill>
                <a:schemeClr val="dk1"/>
              </a:solidFill>
            </a:endParaRPr>
          </a:p>
          <a:p>
            <a:pPr marL="457200" lvl="0" indent="-45720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endParaRPr sz="6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700">
              <a:solidFill>
                <a:schemeClr val="dk2"/>
              </a:solidFill>
            </a:endParaRPr>
          </a:p>
          <a:p>
            <a:pPr marL="0" lvl="0" indent="0" algn="l" rtl="0">
              <a:spcBef>
                <a:spcPts val="12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96" name="Google Shape;96;p17"/>
          <p:cNvPicPr preferRelativeResize="0"/>
          <p:nvPr/>
        </p:nvPicPr>
        <p:blipFill>
          <a:blip r:embed="rId3">
            <a:alphaModFix/>
          </a:blip>
          <a:stretch>
            <a:fillRect/>
          </a:stretch>
        </p:blipFill>
        <p:spPr>
          <a:xfrm>
            <a:off x="5862525" y="3297438"/>
            <a:ext cx="2461407" cy="1846050"/>
          </a:xfrm>
          <a:prstGeom prst="rect">
            <a:avLst/>
          </a:prstGeom>
          <a:noFill/>
          <a:ln>
            <a:noFill/>
          </a:ln>
        </p:spPr>
      </p:pic>
      <p:pic>
        <p:nvPicPr>
          <p:cNvPr id="97" name="Google Shape;97;p17"/>
          <p:cNvPicPr preferRelativeResize="0"/>
          <p:nvPr/>
        </p:nvPicPr>
        <p:blipFill>
          <a:blip r:embed="rId4">
            <a:alphaModFix/>
          </a:blip>
          <a:stretch>
            <a:fillRect/>
          </a:stretch>
        </p:blipFill>
        <p:spPr>
          <a:xfrm>
            <a:off x="6166575" y="1366075"/>
            <a:ext cx="1853289" cy="1846050"/>
          </a:xfrm>
          <a:prstGeom prst="rect">
            <a:avLst/>
          </a:prstGeom>
          <a:noFill/>
          <a:ln>
            <a:noFill/>
          </a:ln>
        </p:spPr>
      </p:pic>
      <p:sp>
        <p:nvSpPr>
          <p:cNvPr id="98" name="Google Shape;98;p17"/>
          <p:cNvSpPr/>
          <p:nvPr/>
        </p:nvSpPr>
        <p:spPr>
          <a:xfrm>
            <a:off x="0" y="-41925"/>
            <a:ext cx="9150000" cy="1149300"/>
          </a:xfrm>
          <a:prstGeom prst="rect">
            <a:avLst/>
          </a:prstGeom>
          <a:solidFill>
            <a:srgbClr val="D83829"/>
          </a:solidFill>
          <a:ln w="9525" cap="flat" cmpd="sng">
            <a:solidFill>
              <a:srgbClr val="80201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99" name="Google Shape;99;p17"/>
          <p:cNvSpPr txBox="1">
            <a:spLocks noGrp="1"/>
          </p:cNvSpPr>
          <p:nvPr>
            <p:ph type="title"/>
          </p:nvPr>
        </p:nvSpPr>
        <p:spPr>
          <a:xfrm>
            <a:off x="317700" y="897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322" b="1">
                <a:solidFill>
                  <a:schemeClr val="lt1"/>
                </a:solidFill>
                <a:latin typeface="Montserrat"/>
                <a:ea typeface="Montserrat"/>
                <a:cs typeface="Montserrat"/>
                <a:sym typeface="Montserrat"/>
              </a:rPr>
              <a:t>What we learned from background research and literature review</a:t>
            </a:r>
            <a:endParaRPr sz="3322" b="1">
              <a:solidFill>
                <a:schemeClr val="lt1"/>
              </a:solidFill>
              <a:latin typeface="Montserrat"/>
              <a:ea typeface="Montserrat"/>
              <a:cs typeface="Montserrat"/>
              <a:sym typeface="Montserrat"/>
            </a:endParaRPr>
          </a:p>
        </p:txBody>
      </p:sp>
      <p:pic>
        <p:nvPicPr>
          <p:cNvPr id="100" name="Google Shape;100;p17"/>
          <p:cNvPicPr preferRelativeResize="0"/>
          <p:nvPr/>
        </p:nvPicPr>
        <p:blipFill>
          <a:blip r:embed="rId5">
            <a:alphaModFix/>
          </a:blip>
          <a:stretch>
            <a:fillRect/>
          </a:stretch>
        </p:blipFill>
        <p:spPr>
          <a:xfrm>
            <a:off x="819725" y="1431267"/>
            <a:ext cx="4314326" cy="3322025"/>
          </a:xfrm>
          <a:prstGeom prst="rect">
            <a:avLst/>
          </a:prstGeom>
          <a:noFill/>
          <a:ln w="19050" cap="flat" cmpd="sng">
            <a:solidFill>
              <a:srgbClr val="980000"/>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8"/>
          <p:cNvPicPr preferRelativeResize="0"/>
          <p:nvPr/>
        </p:nvPicPr>
        <p:blipFill>
          <a:blip r:embed="rId3">
            <a:alphaModFix/>
          </a:blip>
          <a:stretch>
            <a:fillRect/>
          </a:stretch>
        </p:blipFill>
        <p:spPr>
          <a:xfrm>
            <a:off x="3682314" y="25"/>
            <a:ext cx="4932834" cy="5143501"/>
          </a:xfrm>
          <a:prstGeom prst="rect">
            <a:avLst/>
          </a:prstGeom>
          <a:noFill/>
          <a:ln>
            <a:noFill/>
          </a:ln>
        </p:spPr>
      </p:pic>
      <p:sp>
        <p:nvSpPr>
          <p:cNvPr id="106" name="Google Shape;106;p18"/>
          <p:cNvSpPr txBox="1">
            <a:spLocks noGrp="1"/>
          </p:cNvSpPr>
          <p:nvPr>
            <p:ph type="title"/>
          </p:nvPr>
        </p:nvSpPr>
        <p:spPr>
          <a:xfrm>
            <a:off x="430300" y="1900650"/>
            <a:ext cx="2892300" cy="14775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SzPts val="891"/>
              <a:buNone/>
            </a:pPr>
            <a:r>
              <a:rPr lang="en" b="1">
                <a:latin typeface="Montserrat"/>
                <a:ea typeface="Montserrat"/>
                <a:cs typeface="Montserrat"/>
                <a:sym typeface="Montserrat"/>
              </a:rPr>
              <a:t>Any traumatic event has a </a:t>
            </a:r>
            <a:r>
              <a:rPr lang="en" b="1">
                <a:solidFill>
                  <a:srgbClr val="D83829"/>
                </a:solidFill>
                <a:latin typeface="Montserrat"/>
                <a:ea typeface="Montserrat"/>
                <a:cs typeface="Montserrat"/>
                <a:sym typeface="Montserrat"/>
              </a:rPr>
              <a:t>ripple effect</a:t>
            </a:r>
            <a:r>
              <a:rPr lang="en" b="1">
                <a:latin typeface="Montserrat"/>
                <a:ea typeface="Montserrat"/>
                <a:cs typeface="Montserrat"/>
                <a:sym typeface="Montserrat"/>
              </a:rPr>
              <a:t> </a:t>
            </a:r>
            <a:endParaRPr b="1">
              <a:latin typeface="Montserrat"/>
              <a:ea typeface="Montserrat"/>
              <a:cs typeface="Montserrat"/>
              <a:sym typeface="Montserrat"/>
            </a:endParaRPr>
          </a:p>
        </p:txBody>
      </p:sp>
      <p:sp>
        <p:nvSpPr>
          <p:cNvPr id="107" name="Google Shape;107;p18"/>
          <p:cNvSpPr txBox="1"/>
          <p:nvPr/>
        </p:nvSpPr>
        <p:spPr>
          <a:xfrm>
            <a:off x="5377200" y="2202300"/>
            <a:ext cx="1672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Community in Need</a:t>
            </a:r>
            <a:endParaRPr sz="1800" b="1">
              <a:solidFill>
                <a:schemeClr val="dk1"/>
              </a:solidFill>
              <a:latin typeface="Montserrat"/>
              <a:ea typeface="Montserrat"/>
              <a:cs typeface="Montserrat"/>
              <a:sym typeface="Montserrat"/>
            </a:endParaRPr>
          </a:p>
        </p:txBody>
      </p:sp>
      <p:sp>
        <p:nvSpPr>
          <p:cNvPr id="108" name="Google Shape;108;p18"/>
          <p:cNvSpPr txBox="1"/>
          <p:nvPr/>
        </p:nvSpPr>
        <p:spPr>
          <a:xfrm>
            <a:off x="5814383" y="1678343"/>
            <a:ext cx="26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9" name="Google Shape;109;p18"/>
          <p:cNvSpPr txBox="1"/>
          <p:nvPr/>
        </p:nvSpPr>
        <p:spPr>
          <a:xfrm>
            <a:off x="4944700" y="1483763"/>
            <a:ext cx="2408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Frontline Workers</a:t>
            </a:r>
            <a:endParaRPr sz="1800" b="1">
              <a:solidFill>
                <a:schemeClr val="dk1"/>
              </a:solidFill>
              <a:latin typeface="Montserrat"/>
              <a:ea typeface="Montserrat"/>
              <a:cs typeface="Montserrat"/>
              <a:sym typeface="Montserrat"/>
            </a:endParaRPr>
          </a:p>
        </p:txBody>
      </p:sp>
      <p:sp>
        <p:nvSpPr>
          <p:cNvPr id="110" name="Google Shape;110;p18"/>
          <p:cNvSpPr txBox="1"/>
          <p:nvPr/>
        </p:nvSpPr>
        <p:spPr>
          <a:xfrm>
            <a:off x="4485838" y="804475"/>
            <a:ext cx="3325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Emergency Support Staff</a:t>
            </a:r>
            <a:endParaRPr sz="1800" b="1">
              <a:solidFill>
                <a:schemeClr val="dk1"/>
              </a:solidFill>
              <a:latin typeface="Montserrat"/>
              <a:ea typeface="Montserrat"/>
              <a:cs typeface="Montserrat"/>
              <a:sym typeface="Montserrat"/>
            </a:endParaRPr>
          </a:p>
        </p:txBody>
      </p:sp>
      <p:sp>
        <p:nvSpPr>
          <p:cNvPr id="111" name="Google Shape;11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112" name="Google Shape;112;p18"/>
          <p:cNvSpPr txBox="1"/>
          <p:nvPr/>
        </p:nvSpPr>
        <p:spPr>
          <a:xfrm>
            <a:off x="4691250" y="186675"/>
            <a:ext cx="3044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Families of Workers</a:t>
            </a:r>
            <a:endParaRPr sz="1800" b="1">
              <a:solidFill>
                <a:schemeClr val="dk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1004100" y="487650"/>
            <a:ext cx="7135800" cy="12621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sz="3500" b="1">
                <a:latin typeface="Montserrat"/>
                <a:ea typeface="Montserrat"/>
                <a:cs typeface="Montserrat"/>
                <a:sym typeface="Montserrat"/>
              </a:rPr>
              <a:t>Our original understanding of vicarious trauma:</a:t>
            </a:r>
            <a:endParaRPr sz="3500" b="1">
              <a:latin typeface="Montserrat"/>
              <a:ea typeface="Montserrat"/>
              <a:cs typeface="Montserrat"/>
              <a:sym typeface="Montserrat"/>
            </a:endParaRPr>
          </a:p>
        </p:txBody>
      </p:sp>
      <p:sp>
        <p:nvSpPr>
          <p:cNvPr id="118" name="Google Shape;11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119" name="Google Shape;119;p19"/>
          <p:cNvSpPr txBox="1"/>
          <p:nvPr/>
        </p:nvSpPr>
        <p:spPr>
          <a:xfrm>
            <a:off x="879000" y="2235625"/>
            <a:ext cx="7386000" cy="1606800"/>
          </a:xfrm>
          <a:prstGeom prst="rect">
            <a:avLst/>
          </a:prstGeom>
          <a:noFill/>
          <a:ln w="38100" cap="flat" cmpd="sng">
            <a:solidFill>
              <a:srgbClr val="B02C2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2800">
                <a:solidFill>
                  <a:schemeClr val="dk1"/>
                </a:solidFill>
                <a:latin typeface="Montserrat"/>
                <a:ea typeface="Montserrat"/>
                <a:cs typeface="Montserrat"/>
                <a:sym typeface="Montserrat"/>
              </a:rPr>
              <a:t>A trauma-based condition onset by cumulative secondary exposure to other people’s traumatic experiences</a:t>
            </a:r>
            <a:endParaRPr sz="2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722700" y="381000"/>
            <a:ext cx="7698600" cy="10467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990"/>
              <a:buFont typeface="Arial"/>
              <a:buNone/>
            </a:pPr>
            <a:r>
              <a:rPr lang="en" b="1">
                <a:latin typeface="Montserrat"/>
                <a:ea typeface="Montserrat"/>
                <a:cs typeface="Montserrat"/>
                <a:sym typeface="Montserrat"/>
              </a:rPr>
              <a:t>We determined a short list of support roles who might be impacted by VT</a:t>
            </a:r>
            <a:endParaRPr b="1">
              <a:latin typeface="Montserrat"/>
              <a:ea typeface="Montserrat"/>
              <a:cs typeface="Montserrat"/>
              <a:sym typeface="Montserrat"/>
            </a:endParaRPr>
          </a:p>
        </p:txBody>
      </p:sp>
      <p:sp>
        <p:nvSpPr>
          <p:cNvPr id="125" name="Google Shape;12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126" name="Google Shape;126;p20"/>
          <p:cNvSpPr/>
          <p:nvPr/>
        </p:nvSpPr>
        <p:spPr>
          <a:xfrm>
            <a:off x="569700" y="1693525"/>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Dispatchers</a:t>
            </a:r>
            <a:endParaRPr sz="2200" b="1">
              <a:solidFill>
                <a:srgbClr val="FFFFFF"/>
              </a:solidFill>
              <a:latin typeface="Montserrat"/>
              <a:ea typeface="Montserrat"/>
              <a:cs typeface="Montserrat"/>
              <a:sym typeface="Montserrat"/>
            </a:endParaRPr>
          </a:p>
        </p:txBody>
      </p:sp>
      <p:sp>
        <p:nvSpPr>
          <p:cNvPr id="127" name="Google Shape;127;p20"/>
          <p:cNvSpPr/>
          <p:nvPr/>
        </p:nvSpPr>
        <p:spPr>
          <a:xfrm>
            <a:off x="4869301" y="2729825"/>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Communication Staff</a:t>
            </a:r>
            <a:endParaRPr sz="2200" b="1">
              <a:solidFill>
                <a:srgbClr val="FFFFFF"/>
              </a:solidFill>
              <a:latin typeface="Montserrat"/>
              <a:ea typeface="Montserrat"/>
              <a:cs typeface="Montserrat"/>
              <a:sym typeface="Montserrat"/>
            </a:endParaRPr>
          </a:p>
        </p:txBody>
      </p:sp>
      <p:sp>
        <p:nvSpPr>
          <p:cNvPr id="128" name="Google Shape;128;p20"/>
          <p:cNvSpPr/>
          <p:nvPr/>
        </p:nvSpPr>
        <p:spPr>
          <a:xfrm>
            <a:off x="569700" y="2729825"/>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Human Resources Staff</a:t>
            </a:r>
            <a:endParaRPr sz="2200" b="1">
              <a:solidFill>
                <a:srgbClr val="FFFFFF"/>
              </a:solidFill>
              <a:latin typeface="Montserrat"/>
              <a:ea typeface="Montserrat"/>
              <a:cs typeface="Montserrat"/>
              <a:sym typeface="Montserrat"/>
            </a:endParaRPr>
          </a:p>
        </p:txBody>
      </p:sp>
      <p:sp>
        <p:nvSpPr>
          <p:cNvPr id="129" name="Google Shape;129;p20"/>
          <p:cNvSpPr/>
          <p:nvPr/>
        </p:nvSpPr>
        <p:spPr>
          <a:xfrm>
            <a:off x="569700" y="3766124"/>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Counselors</a:t>
            </a:r>
            <a:endParaRPr sz="2200" b="1">
              <a:solidFill>
                <a:srgbClr val="FFFFFF"/>
              </a:solidFill>
              <a:latin typeface="Montserrat"/>
              <a:ea typeface="Montserrat"/>
              <a:cs typeface="Montserrat"/>
              <a:sym typeface="Montserrat"/>
            </a:endParaRPr>
          </a:p>
        </p:txBody>
      </p:sp>
      <p:sp>
        <p:nvSpPr>
          <p:cNvPr id="130" name="Google Shape;130;p20"/>
          <p:cNvSpPr/>
          <p:nvPr/>
        </p:nvSpPr>
        <p:spPr>
          <a:xfrm>
            <a:off x="4869301" y="3766124"/>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Interpreters</a:t>
            </a:r>
            <a:endParaRPr sz="2200" b="1">
              <a:solidFill>
                <a:srgbClr val="FFFFFF"/>
              </a:solidFill>
              <a:latin typeface="Montserrat"/>
              <a:ea typeface="Montserrat"/>
              <a:cs typeface="Montserrat"/>
              <a:sym typeface="Montserrat"/>
            </a:endParaRPr>
          </a:p>
        </p:txBody>
      </p:sp>
      <p:sp>
        <p:nvSpPr>
          <p:cNvPr id="131" name="Google Shape;131;p20"/>
          <p:cNvSpPr/>
          <p:nvPr/>
        </p:nvSpPr>
        <p:spPr>
          <a:xfrm>
            <a:off x="4869301" y="1693525"/>
            <a:ext cx="3705000" cy="709500"/>
          </a:xfrm>
          <a:prstGeom prst="rect">
            <a:avLst/>
          </a:prstGeom>
          <a:solidFill>
            <a:srgbClr val="D83829"/>
          </a:solidFill>
          <a:ln w="9525" cap="flat" cmpd="sng">
            <a:solidFill>
              <a:srgbClr val="B02C2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Montserrat"/>
                <a:ea typeface="Montserrat"/>
                <a:cs typeface="Montserrat"/>
                <a:sym typeface="Montserrat"/>
              </a:rPr>
              <a:t>Recovery Workers</a:t>
            </a:r>
            <a:endParaRPr sz="2200" b="1">
              <a:solidFill>
                <a:srgbClr val="FFFFFF"/>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311700" y="1744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5106"/>
              <a:buFont typeface="Arial"/>
              <a:buNone/>
            </a:pPr>
            <a:r>
              <a:rPr lang="en" sz="3133" b="1">
                <a:latin typeface="Montserrat"/>
                <a:ea typeface="Montserrat"/>
                <a:cs typeface="Montserrat"/>
                <a:sym typeface="Montserrat"/>
              </a:rPr>
              <a:t>Poor management of </a:t>
            </a:r>
            <a:r>
              <a:rPr lang="en" sz="3133" b="1">
                <a:solidFill>
                  <a:srgbClr val="D83829"/>
                </a:solidFill>
                <a:latin typeface="Montserrat"/>
                <a:ea typeface="Montserrat"/>
                <a:cs typeface="Montserrat"/>
                <a:sym typeface="Montserrat"/>
              </a:rPr>
              <a:t>psychosocial hazards </a:t>
            </a:r>
            <a:r>
              <a:rPr lang="en" sz="3133" b="1">
                <a:latin typeface="Montserrat"/>
                <a:ea typeface="Montserrat"/>
                <a:cs typeface="Montserrat"/>
                <a:sym typeface="Montserrat"/>
              </a:rPr>
              <a:t>increases risk of VT in support staff</a:t>
            </a:r>
            <a:endParaRPr sz="3133" b="1">
              <a:latin typeface="Montserrat"/>
              <a:ea typeface="Montserrat"/>
              <a:cs typeface="Montserrat"/>
              <a:sym typeface="Montserrat"/>
            </a:endParaRPr>
          </a:p>
          <a:p>
            <a:pPr marL="0" lvl="0" indent="0" algn="ctr" rtl="0">
              <a:spcBef>
                <a:spcPts val="0"/>
              </a:spcBef>
              <a:spcAft>
                <a:spcPts val="0"/>
              </a:spcAft>
              <a:buNone/>
            </a:pPr>
            <a:endParaRPr b="1">
              <a:latin typeface="Montserrat"/>
              <a:ea typeface="Montserrat"/>
              <a:cs typeface="Montserrat"/>
              <a:sym typeface="Montserrat"/>
            </a:endParaRPr>
          </a:p>
        </p:txBody>
      </p:sp>
      <p:sp>
        <p:nvSpPr>
          <p:cNvPr id="137" name="Google Shape;137;p21"/>
          <p:cNvSpPr txBox="1">
            <a:spLocks noGrp="1"/>
          </p:cNvSpPr>
          <p:nvPr>
            <p:ph type="sldNum" idx="12"/>
          </p:nvPr>
        </p:nvSpPr>
        <p:spPr>
          <a:xfrm>
            <a:off x="8236009" y="4682014"/>
            <a:ext cx="532800" cy="37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138" name="Google Shape;138;p21"/>
          <p:cNvSpPr txBox="1">
            <a:spLocks noGrp="1"/>
          </p:cNvSpPr>
          <p:nvPr>
            <p:ph type="body" idx="1"/>
          </p:nvPr>
        </p:nvSpPr>
        <p:spPr>
          <a:xfrm>
            <a:off x="3889725" y="1227863"/>
            <a:ext cx="4879200" cy="1291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400">
                <a:solidFill>
                  <a:schemeClr val="dk1"/>
                </a:solidFill>
                <a:latin typeface="Montserrat"/>
                <a:ea typeface="Montserrat"/>
                <a:cs typeface="Montserrat"/>
                <a:sym typeface="Montserrat"/>
              </a:rPr>
              <a:t>Aspects of work that have the potential to cause psychological or physical harm </a:t>
            </a:r>
            <a:endParaRPr sz="2400">
              <a:solidFill>
                <a:schemeClr val="dk1"/>
              </a:solidFill>
              <a:latin typeface="Montserrat"/>
              <a:ea typeface="Montserrat"/>
              <a:cs typeface="Montserrat"/>
              <a:sym typeface="Montserrat"/>
            </a:endParaRPr>
          </a:p>
        </p:txBody>
      </p:sp>
      <p:pic>
        <p:nvPicPr>
          <p:cNvPr id="139" name="Google Shape;139;p21"/>
          <p:cNvPicPr preferRelativeResize="0"/>
          <p:nvPr/>
        </p:nvPicPr>
        <p:blipFill>
          <a:blip r:embed="rId3">
            <a:alphaModFix/>
          </a:blip>
          <a:stretch>
            <a:fillRect/>
          </a:stretch>
        </p:blipFill>
        <p:spPr>
          <a:xfrm>
            <a:off x="1056925" y="1223187"/>
            <a:ext cx="2832800" cy="1572225"/>
          </a:xfrm>
          <a:prstGeom prst="rect">
            <a:avLst/>
          </a:prstGeom>
          <a:noFill/>
          <a:ln>
            <a:noFill/>
          </a:ln>
        </p:spPr>
      </p:pic>
      <p:pic>
        <p:nvPicPr>
          <p:cNvPr id="140" name="Google Shape;140;p21"/>
          <p:cNvPicPr preferRelativeResize="0"/>
          <p:nvPr/>
        </p:nvPicPr>
        <p:blipFill rotWithShape="1">
          <a:blip r:embed="rId4">
            <a:alphaModFix/>
          </a:blip>
          <a:srcRect l="19321" t="15760" r="21356" b="17030"/>
          <a:stretch/>
        </p:blipFill>
        <p:spPr>
          <a:xfrm>
            <a:off x="925078" y="2970814"/>
            <a:ext cx="1027932" cy="1230149"/>
          </a:xfrm>
          <a:prstGeom prst="rect">
            <a:avLst/>
          </a:prstGeom>
          <a:noFill/>
          <a:ln>
            <a:noFill/>
          </a:ln>
        </p:spPr>
      </p:pic>
      <p:pic>
        <p:nvPicPr>
          <p:cNvPr id="141" name="Google Shape;141;p21"/>
          <p:cNvPicPr preferRelativeResize="0"/>
          <p:nvPr/>
        </p:nvPicPr>
        <p:blipFill rotWithShape="1">
          <a:blip r:embed="rId5">
            <a:alphaModFix/>
          </a:blip>
          <a:srcRect l="21519" t="15865" r="22044" b="23440"/>
          <a:stretch/>
        </p:blipFill>
        <p:spPr>
          <a:xfrm>
            <a:off x="3078487" y="3000372"/>
            <a:ext cx="1027933" cy="1171025"/>
          </a:xfrm>
          <a:prstGeom prst="rect">
            <a:avLst/>
          </a:prstGeom>
          <a:noFill/>
          <a:ln>
            <a:noFill/>
          </a:ln>
        </p:spPr>
      </p:pic>
      <p:pic>
        <p:nvPicPr>
          <p:cNvPr id="142" name="Google Shape;142;p21"/>
          <p:cNvPicPr preferRelativeResize="0"/>
          <p:nvPr/>
        </p:nvPicPr>
        <p:blipFill>
          <a:blip r:embed="rId6">
            <a:alphaModFix/>
          </a:blip>
          <a:stretch>
            <a:fillRect/>
          </a:stretch>
        </p:blipFill>
        <p:spPr>
          <a:xfrm>
            <a:off x="5135204" y="3032309"/>
            <a:ext cx="1027932" cy="1107138"/>
          </a:xfrm>
          <a:prstGeom prst="rect">
            <a:avLst/>
          </a:prstGeom>
          <a:noFill/>
          <a:ln>
            <a:noFill/>
          </a:ln>
        </p:spPr>
      </p:pic>
      <p:pic>
        <p:nvPicPr>
          <p:cNvPr id="143" name="Google Shape;143;p21"/>
          <p:cNvPicPr preferRelativeResize="0"/>
          <p:nvPr/>
        </p:nvPicPr>
        <p:blipFill rotWithShape="1">
          <a:blip r:embed="rId7">
            <a:alphaModFix/>
          </a:blip>
          <a:srcRect l="4583" t="5513" r="68230" b="69926"/>
          <a:stretch/>
        </p:blipFill>
        <p:spPr>
          <a:xfrm>
            <a:off x="7077333" y="2984432"/>
            <a:ext cx="1257050" cy="1202912"/>
          </a:xfrm>
          <a:prstGeom prst="rect">
            <a:avLst/>
          </a:prstGeom>
          <a:noFill/>
          <a:ln>
            <a:noFill/>
          </a:ln>
        </p:spPr>
      </p:pic>
      <p:sp>
        <p:nvSpPr>
          <p:cNvPr id="144" name="Google Shape;144;p21"/>
          <p:cNvSpPr/>
          <p:nvPr/>
        </p:nvSpPr>
        <p:spPr>
          <a:xfrm>
            <a:off x="670781" y="2849399"/>
            <a:ext cx="1536300" cy="1473000"/>
          </a:xfrm>
          <a:prstGeom prst="ellipse">
            <a:avLst/>
          </a:prstGeom>
          <a:noFill/>
          <a:ln w="2857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 name="Google Shape;145;p21"/>
          <p:cNvSpPr/>
          <p:nvPr/>
        </p:nvSpPr>
        <p:spPr>
          <a:xfrm>
            <a:off x="4880562" y="2849399"/>
            <a:ext cx="1536300" cy="1473000"/>
          </a:xfrm>
          <a:prstGeom prst="ellipse">
            <a:avLst/>
          </a:prstGeom>
          <a:noFill/>
          <a:ln w="2857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6" name="Google Shape;146;p21"/>
          <p:cNvSpPr/>
          <p:nvPr/>
        </p:nvSpPr>
        <p:spPr>
          <a:xfrm>
            <a:off x="2824188" y="2849399"/>
            <a:ext cx="1536300" cy="1473000"/>
          </a:xfrm>
          <a:prstGeom prst="ellipse">
            <a:avLst/>
          </a:prstGeom>
          <a:noFill/>
          <a:ln w="2857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 name="Google Shape;147;p21"/>
          <p:cNvSpPr/>
          <p:nvPr/>
        </p:nvSpPr>
        <p:spPr>
          <a:xfrm>
            <a:off x="6936936" y="2849387"/>
            <a:ext cx="1536300" cy="1473000"/>
          </a:xfrm>
          <a:prstGeom prst="ellipse">
            <a:avLst/>
          </a:prstGeom>
          <a:noFill/>
          <a:ln w="28575"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21"/>
          <p:cNvSpPr txBox="1"/>
          <p:nvPr/>
        </p:nvSpPr>
        <p:spPr>
          <a:xfrm>
            <a:off x="6822714" y="4322385"/>
            <a:ext cx="1862100" cy="4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2"/>
                </a:solidFill>
                <a:latin typeface="Montserrat"/>
                <a:ea typeface="Montserrat"/>
                <a:cs typeface="Montserrat"/>
                <a:sym typeface="Montserrat"/>
              </a:rPr>
              <a:t>Work </a:t>
            </a:r>
            <a:endParaRPr sz="20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 sz="2000" b="1">
                <a:solidFill>
                  <a:schemeClr val="dk2"/>
                </a:solidFill>
                <a:latin typeface="Montserrat"/>
                <a:ea typeface="Montserrat"/>
                <a:cs typeface="Montserrat"/>
                <a:sym typeface="Montserrat"/>
              </a:rPr>
              <a:t>Relations</a:t>
            </a:r>
            <a:endParaRPr sz="2000" b="1">
              <a:solidFill>
                <a:schemeClr val="dk2"/>
              </a:solidFill>
              <a:latin typeface="Montserrat"/>
              <a:ea typeface="Montserrat"/>
              <a:cs typeface="Montserrat"/>
              <a:sym typeface="Montserrat"/>
            </a:endParaRPr>
          </a:p>
        </p:txBody>
      </p:sp>
      <p:sp>
        <p:nvSpPr>
          <p:cNvPr id="149" name="Google Shape;149;p21"/>
          <p:cNvSpPr txBox="1"/>
          <p:nvPr/>
        </p:nvSpPr>
        <p:spPr>
          <a:xfrm>
            <a:off x="4766000" y="4322385"/>
            <a:ext cx="1862100" cy="4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2"/>
                </a:solidFill>
                <a:latin typeface="Montserrat"/>
                <a:ea typeface="Montserrat"/>
                <a:cs typeface="Montserrat"/>
                <a:sym typeface="Montserrat"/>
              </a:rPr>
              <a:t>Low Job </a:t>
            </a:r>
            <a:endParaRPr sz="20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 sz="2000" b="1">
                <a:solidFill>
                  <a:schemeClr val="dk2"/>
                </a:solidFill>
                <a:latin typeface="Montserrat"/>
                <a:ea typeface="Montserrat"/>
                <a:cs typeface="Montserrat"/>
                <a:sym typeface="Montserrat"/>
              </a:rPr>
              <a:t>Control</a:t>
            </a:r>
            <a:endParaRPr sz="2000" b="1">
              <a:solidFill>
                <a:schemeClr val="dk2"/>
              </a:solidFill>
              <a:latin typeface="Montserrat"/>
              <a:ea typeface="Montserrat"/>
              <a:cs typeface="Montserrat"/>
              <a:sym typeface="Montserrat"/>
            </a:endParaRPr>
          </a:p>
        </p:txBody>
      </p:sp>
      <p:sp>
        <p:nvSpPr>
          <p:cNvPr id="150" name="Google Shape;150;p21"/>
          <p:cNvSpPr txBox="1"/>
          <p:nvPr/>
        </p:nvSpPr>
        <p:spPr>
          <a:xfrm>
            <a:off x="2709286" y="4322385"/>
            <a:ext cx="1862100" cy="4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2"/>
                </a:solidFill>
                <a:latin typeface="Montserrat"/>
                <a:ea typeface="Montserrat"/>
                <a:cs typeface="Montserrat"/>
                <a:sym typeface="Montserrat"/>
              </a:rPr>
              <a:t>Work </a:t>
            </a:r>
            <a:endParaRPr sz="20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 sz="2000" b="1">
                <a:solidFill>
                  <a:schemeClr val="dk2"/>
                </a:solidFill>
                <a:latin typeface="Montserrat"/>
                <a:ea typeface="Montserrat"/>
                <a:cs typeface="Montserrat"/>
                <a:sym typeface="Montserrat"/>
              </a:rPr>
              <a:t>Demands</a:t>
            </a:r>
            <a:endParaRPr sz="2000" b="1">
              <a:solidFill>
                <a:schemeClr val="dk2"/>
              </a:solidFill>
              <a:latin typeface="Montserrat"/>
              <a:ea typeface="Montserrat"/>
              <a:cs typeface="Montserrat"/>
              <a:sym typeface="Montserrat"/>
            </a:endParaRPr>
          </a:p>
        </p:txBody>
      </p:sp>
      <p:sp>
        <p:nvSpPr>
          <p:cNvPr id="151" name="Google Shape;151;p21"/>
          <p:cNvSpPr txBox="1"/>
          <p:nvPr/>
        </p:nvSpPr>
        <p:spPr>
          <a:xfrm>
            <a:off x="459175" y="4322385"/>
            <a:ext cx="2055600" cy="4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2"/>
                </a:solidFill>
                <a:latin typeface="Montserrat"/>
                <a:ea typeface="Montserrat"/>
                <a:cs typeface="Montserrat"/>
                <a:sym typeface="Montserrat"/>
              </a:rPr>
              <a:t>Traumatic Material</a:t>
            </a:r>
            <a:endParaRPr sz="2000" b="1">
              <a:solidFill>
                <a:schemeClr val="dk2"/>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2774</Words>
  <Application>Microsoft Office PowerPoint</Application>
  <PresentationFormat>On-screen Show (16:9)</PresentationFormat>
  <Paragraphs>356</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Times New Roman</vt:lpstr>
      <vt:lpstr>Montserrat</vt:lpstr>
      <vt:lpstr>Arial</vt:lpstr>
      <vt:lpstr>Simple Light</vt:lpstr>
      <vt:lpstr>PowerPoint Presentation</vt:lpstr>
      <vt:lpstr>The impact of vicarious trauma in the emergency sector is profound and deeply significant</vt:lpstr>
      <vt:lpstr>Our objectives:</vt:lpstr>
      <vt:lpstr> Agenda:</vt:lpstr>
      <vt:lpstr>What we learned from background research and literature review</vt:lpstr>
      <vt:lpstr>Any traumatic event has a ripple effect </vt:lpstr>
      <vt:lpstr>Our original understanding of vicarious trauma:</vt:lpstr>
      <vt:lpstr>We determined a short list of support roles who might be impacted by VT</vt:lpstr>
      <vt:lpstr>Poor management of psychosocial hazards increases risk of VT in support staff </vt:lpstr>
      <vt:lpstr>What we learned from individuals  in support roles</vt:lpstr>
      <vt:lpstr>The range of support staff roles at potential risk of VT is much larger than expected</vt:lpstr>
      <vt:lpstr>Every individual we spoke with said they have experienced VT in some way  </vt:lpstr>
      <vt:lpstr>Each individual is impacted differently</vt:lpstr>
      <vt:lpstr>Support staff feel like they don’t deserve the same support as frontline workers</vt:lpstr>
      <vt:lpstr>There are divergent views in terms of how supported individuals feel by their agency</vt:lpstr>
      <vt:lpstr>Support staff are using their own coping mechanisms</vt:lpstr>
      <vt:lpstr>What we learned from agency managers</vt:lpstr>
      <vt:lpstr>We categorized each agency’s focus on VT for support staff on a cumulative scale</vt:lpstr>
      <vt:lpstr>There are some good things happening in isolation, but there is plenty of room for improvement throughout the sector </vt:lpstr>
      <vt:lpstr>Some agencies are taking steps to address VT</vt:lpstr>
      <vt:lpstr>The sector and agencies need more awareness about Vicarious Trauma</vt:lpstr>
      <vt:lpstr>Mitigation of VT can begin in agency  recruitment processes</vt:lpstr>
      <vt:lpstr>Education is important for understanding the effects VT </vt:lpstr>
      <vt:lpstr>Managers need to be trained to know how to help themselves and address the specific needs of their teams</vt:lpstr>
      <vt:lpstr>Main initiatives used to mitigate VT:</vt:lpstr>
      <vt:lpstr>Even with initiatives in place, barriers to  seeking support for VT remain  </vt:lpstr>
      <vt:lpstr>Planned future improvements within the sector: </vt:lpstr>
      <vt:lpstr>What we learned from people with specialist knowledge</vt:lpstr>
      <vt:lpstr>We adjusted our VT definition with feedback from different people with specialist knowledge</vt:lpstr>
      <vt:lpstr>Education on VT is available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enormous thank you to the Emergency Services Foundation, specifically  Siusan MacKenzie, Naomi Watt, &amp; Ainsley Patton, as well as to all of our interviewees who made this study possible.   Questions?</vt:lpstr>
      <vt:lpstr>References:</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Devault, Ella</cp:lastModifiedBy>
  <cp:revision>1</cp:revision>
  <dcterms:modified xsi:type="dcterms:W3CDTF">2023-12-12T07:28:20Z</dcterms:modified>
</cp:coreProperties>
</file>