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4.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5.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6.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3664"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98"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2" r:id="rId37"/>
    <p:sldId id="291" r:id="rId38"/>
    <p:sldId id="293" r:id="rId39"/>
    <p:sldId id="294" r:id="rId40"/>
    <p:sldId id="295" r:id="rId41"/>
    <p:sldId id="296" r:id="rId42"/>
    <p:sldId id="297"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opher Mayforth"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48C614-915F-457F-A741-C18254B96180}">
  <a:tblStyle styleId="{2748C614-915F-457F-A741-C18254B96180}" styleName="Table_0">
    <a:wholeTbl>
      <a:tcTxStyle/>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tblStyle>
  <a:tblStyle styleId="{88F43855-B2D7-4533-B197-523D5E7BD462}"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0"/>
  </p:normalViewPr>
  <p:slideViewPr>
    <p:cSldViewPr snapToGrid="0">
      <p:cViewPr varScale="1">
        <p:scale>
          <a:sx n="120" d="100"/>
          <a:sy n="120" d="100"/>
        </p:scale>
        <p:origin x="20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notesMaster" Target="notesMasters/notesMaster1.xml"/><Relationship Id="rId4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2-09T10:09:41.726" idx="1">
    <p:pos x="6000" y="0"/>
    <p:text>Make nantucket?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6-12-08T07:57:48.792" idx="2">
    <p:pos x="6000" y="0"/>
    <p:text>Mass cultural council logo on one of these pictures. Maybe put district logo too?</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6-12-01T09:29:41.786" idx="3">
    <p:pos x="6000" y="0"/>
    <p:text>Use this graphic, change the image to match the objectives.</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6-12-01T09:42:36.940" idx="4">
    <p:pos x="6000" y="0"/>
    <p:text>wix logo not important</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6-12-01T09:47:59.417" idx="5">
    <p:pos x="6000" y="0"/>
    <p:text>Too much white space</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6-12-09T10:42:08.149" idx="6">
    <p:pos x="6000" y="0"/>
    <p:text>Nantucket town seal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4965809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819834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Define linkage in this slide, verbally </a:t>
            </a:r>
          </a:p>
          <a:p>
            <a:pPr lvl="0">
              <a:spcBef>
                <a:spcPts val="0"/>
              </a:spcBef>
              <a:buNone/>
            </a:pPr>
            <a:r>
              <a:rPr lang="en"/>
              <a:t>Update graphics </a:t>
            </a:r>
          </a:p>
          <a:p>
            <a:pPr lvl="0">
              <a:spcBef>
                <a:spcPts val="0"/>
              </a:spcBef>
              <a:buNone/>
            </a:pPr>
            <a:endParaRPr/>
          </a:p>
          <a:p>
            <a:pPr lvl="0" rtl="0">
              <a:spcBef>
                <a:spcPts val="0"/>
              </a:spcBef>
              <a:buNone/>
            </a:pPr>
            <a:endParaRPr/>
          </a:p>
        </p:txBody>
      </p:sp>
    </p:spTree>
    <p:extLst>
      <p:ext uri="{BB962C8B-B14F-4D97-AF65-F5344CB8AC3E}">
        <p14:creationId xmlns:p14="http://schemas.microsoft.com/office/powerpoint/2010/main" val="1987114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Mission Statement</a:t>
            </a:r>
          </a:p>
          <a:p>
            <a:pPr lvl="0">
              <a:spcBef>
                <a:spcPts val="0"/>
              </a:spcBef>
              <a:buNone/>
            </a:pPr>
            <a:r>
              <a:rPr lang="en"/>
              <a:t>Objectives</a:t>
            </a:r>
          </a:p>
          <a:p>
            <a:pPr lvl="0">
              <a:spcBef>
                <a:spcPts val="0"/>
              </a:spcBef>
              <a:buNone/>
            </a:pPr>
            <a:r>
              <a:rPr lang="en"/>
              <a:t>Metrics</a:t>
            </a:r>
          </a:p>
          <a:p>
            <a:pPr lvl="0">
              <a:spcBef>
                <a:spcPts val="0"/>
              </a:spcBef>
              <a:buNone/>
            </a:pPr>
            <a:r>
              <a:rPr lang="en"/>
              <a:t>Qualitative</a:t>
            </a:r>
          </a:p>
          <a:p>
            <a:pPr lvl="0" rtl="0">
              <a:spcBef>
                <a:spcPts val="0"/>
              </a:spcBef>
              <a:buNone/>
            </a:pPr>
            <a:r>
              <a:rPr lang="en"/>
              <a:t>Quantitative</a:t>
            </a:r>
          </a:p>
        </p:txBody>
      </p:sp>
    </p:spTree>
    <p:extLst>
      <p:ext uri="{BB962C8B-B14F-4D97-AF65-F5344CB8AC3E}">
        <p14:creationId xmlns:p14="http://schemas.microsoft.com/office/powerpoint/2010/main" val="408134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“There are 2 metrics that are required by the MCC for the cultural districts to track, which include visitor attendance and building occupancy rate. For our project we wanted to look deeper into the impacts that the district has on the community. To do this we set out to track changes in gross sales around the time of an event as well as the current knowledge of the district. The following metrics are used by other cultural districts around the country but were not chosen as part of our porject”</a:t>
            </a:r>
          </a:p>
        </p:txBody>
      </p:sp>
    </p:spTree>
    <p:extLst>
      <p:ext uri="{BB962C8B-B14F-4D97-AF65-F5344CB8AC3E}">
        <p14:creationId xmlns:p14="http://schemas.microsoft.com/office/powerpoint/2010/main" val="1854470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“We interviewed residents from many different stakeholder groups including restaurants, shops, and cultural organizations. Our goal was to understand the current knowledge of the residents of the district and it’s purpose. We also held a focus group with NCD Steering Committee members with the intent to optimize the look and feel of the website.”</a:t>
            </a:r>
          </a:p>
          <a:p>
            <a:pPr lvl="0">
              <a:spcBef>
                <a:spcPts val="0"/>
              </a:spcBef>
              <a:buNone/>
            </a:pPr>
            <a:endParaRPr/>
          </a:p>
          <a:p>
            <a:pPr lvl="0" rtl="0">
              <a:spcBef>
                <a:spcPts val="0"/>
              </a:spcBef>
              <a:buNone/>
            </a:pPr>
            <a:r>
              <a:rPr lang="en"/>
              <a:t>More details and specifc numbers for interviews and groups </a:t>
            </a:r>
          </a:p>
        </p:txBody>
      </p:sp>
    </p:spTree>
    <p:extLst>
      <p:ext uri="{BB962C8B-B14F-4D97-AF65-F5344CB8AC3E}">
        <p14:creationId xmlns:p14="http://schemas.microsoft.com/office/powerpoint/2010/main" val="271736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62230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Website → Calendar</a:t>
            </a:r>
          </a:p>
          <a:p>
            <a:pPr lvl="0">
              <a:spcBef>
                <a:spcPts val="0"/>
              </a:spcBef>
              <a:buNone/>
            </a:pPr>
            <a:r>
              <a:rPr lang="en"/>
              <a:t>Data Collection → Percent Change Calculator</a:t>
            </a:r>
          </a:p>
          <a:p>
            <a:pPr lvl="0">
              <a:spcBef>
                <a:spcPts val="0"/>
              </a:spcBef>
              <a:buNone/>
            </a:pPr>
            <a:r>
              <a:rPr lang="en"/>
              <a:t>Social Media Plan</a:t>
            </a:r>
          </a:p>
          <a:p>
            <a:pPr lvl="0" rtl="0">
              <a:spcBef>
                <a:spcPts val="0"/>
              </a:spcBef>
              <a:buNone/>
            </a:pPr>
            <a:r>
              <a:rPr lang="en"/>
              <a:t>Funding Structure</a:t>
            </a:r>
          </a:p>
        </p:txBody>
      </p:sp>
    </p:spTree>
    <p:extLst>
      <p:ext uri="{BB962C8B-B14F-4D97-AF65-F5344CB8AC3E}">
        <p14:creationId xmlns:p14="http://schemas.microsoft.com/office/powerpoint/2010/main" val="757992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48564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Increase Residents and Visitors coming to the District</a:t>
            </a:r>
          </a:p>
          <a:p>
            <a:pPr lvl="0">
              <a:spcBef>
                <a:spcPts val="0"/>
              </a:spcBef>
              <a:buNone/>
            </a:pPr>
            <a:r>
              <a:rPr lang="en"/>
              <a:t>Place for Business and Cultural Organization Owners to Collaborate</a:t>
            </a:r>
          </a:p>
          <a:p>
            <a:pPr lvl="0">
              <a:spcBef>
                <a:spcPts val="0"/>
              </a:spcBef>
              <a:buNone/>
            </a:pPr>
            <a:r>
              <a:rPr lang="en"/>
              <a:t>UPDATE THE STEAMSHIP LINK TO GO TO http://www.hyannistonantucket.com</a:t>
            </a:r>
          </a:p>
          <a:p>
            <a:pPr lvl="0">
              <a:spcBef>
                <a:spcPts val="0"/>
              </a:spcBef>
              <a:buNone/>
            </a:pPr>
            <a:endParaRPr/>
          </a:p>
          <a:p>
            <a:pPr lvl="0" rtl="0">
              <a:spcBef>
                <a:spcPts val="0"/>
              </a:spcBef>
              <a:buNone/>
            </a:pPr>
            <a:endParaRPr/>
          </a:p>
        </p:txBody>
      </p:sp>
    </p:spTree>
    <p:extLst>
      <p:ext uri="{BB962C8B-B14F-4D97-AF65-F5344CB8AC3E}">
        <p14:creationId xmlns:p14="http://schemas.microsoft.com/office/powerpoint/2010/main" val="3748065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Increase Residents and Visitors coming to the District</a:t>
            </a:r>
          </a:p>
          <a:p>
            <a:pPr lvl="0">
              <a:spcBef>
                <a:spcPts val="0"/>
              </a:spcBef>
              <a:buNone/>
            </a:pPr>
            <a:r>
              <a:rPr lang="en"/>
              <a:t>Place for Business and Cultural Organization Owners to Collaborate</a:t>
            </a:r>
          </a:p>
          <a:p>
            <a:pPr lvl="0">
              <a:spcBef>
                <a:spcPts val="0"/>
              </a:spcBef>
              <a:buNone/>
            </a:pPr>
            <a:r>
              <a:rPr lang="en"/>
              <a:t>UPDATE THE STEAMSHIP LINK TO GO TO http://www.hyannistonantucket.com</a:t>
            </a:r>
          </a:p>
          <a:p>
            <a:pPr lvl="0">
              <a:spcBef>
                <a:spcPts val="0"/>
              </a:spcBef>
              <a:buNone/>
            </a:pPr>
            <a:endParaRPr/>
          </a:p>
          <a:p>
            <a:pPr lvl="0" rtl="0">
              <a:spcBef>
                <a:spcPts val="0"/>
              </a:spcBef>
              <a:buNone/>
            </a:pPr>
            <a:endParaRPr/>
          </a:p>
        </p:txBody>
      </p:sp>
    </p:spTree>
    <p:extLst>
      <p:ext uri="{BB962C8B-B14F-4D97-AF65-F5344CB8AC3E}">
        <p14:creationId xmlns:p14="http://schemas.microsoft.com/office/powerpoint/2010/main" val="1154656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Increase Residents and Visitors coming to the District</a:t>
            </a:r>
          </a:p>
          <a:p>
            <a:pPr lvl="0" rtl="0">
              <a:spcBef>
                <a:spcPts val="0"/>
              </a:spcBef>
              <a:buNone/>
            </a:pPr>
            <a:r>
              <a:rPr lang="en"/>
              <a:t>Place for Business and Cultural Organization Owners to Collaborate</a:t>
            </a:r>
          </a:p>
          <a:p>
            <a:pPr lvl="0" rtl="0">
              <a:spcBef>
                <a:spcPts val="0"/>
              </a:spcBef>
              <a:buNone/>
            </a:pPr>
            <a:r>
              <a:rPr lang="en"/>
              <a:t>UPDATE THE STEAMSHIP LINK TO GO TO http://www.hyannistonantucket.com</a:t>
            </a: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704787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What is a Cultural District</a:t>
            </a:r>
          </a:p>
          <a:p>
            <a:pPr lvl="0">
              <a:spcBef>
                <a:spcPts val="0"/>
              </a:spcBef>
              <a:buNone/>
            </a:pPr>
            <a:r>
              <a:rPr lang="en"/>
              <a:t>Advantages and Disadvantages</a:t>
            </a:r>
          </a:p>
          <a:p>
            <a:pPr lvl="0">
              <a:spcBef>
                <a:spcPts val="0"/>
              </a:spcBef>
              <a:buNone/>
            </a:pPr>
            <a:r>
              <a:rPr lang="en"/>
              <a:t>Cultural History of Nantucket</a:t>
            </a:r>
          </a:p>
          <a:p>
            <a:pPr lvl="0">
              <a:spcBef>
                <a:spcPts val="0"/>
              </a:spcBef>
              <a:buNone/>
            </a:pPr>
            <a:r>
              <a:rPr lang="en"/>
              <a:t>Nantucket Cultural District</a:t>
            </a:r>
          </a:p>
          <a:p>
            <a:pPr lvl="0">
              <a:spcBef>
                <a:spcPts val="0"/>
              </a:spcBef>
              <a:buNone/>
            </a:pPr>
            <a:r>
              <a:rPr lang="en"/>
              <a:t>Liaisons and Sponsors</a:t>
            </a:r>
          </a:p>
        </p:txBody>
      </p:sp>
    </p:spTree>
    <p:extLst>
      <p:ext uri="{BB962C8B-B14F-4D97-AF65-F5344CB8AC3E}">
        <p14:creationId xmlns:p14="http://schemas.microsoft.com/office/powerpoint/2010/main" val="1806025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Increase Residents and Visitors coming to the District</a:t>
            </a:r>
          </a:p>
          <a:p>
            <a:pPr lvl="0" rtl="0">
              <a:spcBef>
                <a:spcPts val="0"/>
              </a:spcBef>
              <a:buNone/>
            </a:pPr>
            <a:r>
              <a:rPr lang="en"/>
              <a:t>Place for Business and Cultural Organization Owners to Collaborate</a:t>
            </a:r>
          </a:p>
          <a:p>
            <a:pPr lvl="0" rtl="0">
              <a:spcBef>
                <a:spcPts val="0"/>
              </a:spcBef>
              <a:buNone/>
            </a:pPr>
            <a:r>
              <a:rPr lang="en"/>
              <a:t>UPDATE THE STEAMSHIP LINK TO GO TO http://www.hyannistonantucket.com</a:t>
            </a: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3918131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Increase Residents and Visitors coming to the District</a:t>
            </a:r>
          </a:p>
          <a:p>
            <a:pPr lvl="0" rtl="0">
              <a:spcBef>
                <a:spcPts val="0"/>
              </a:spcBef>
              <a:buNone/>
            </a:pPr>
            <a:r>
              <a:rPr lang="en"/>
              <a:t>Place for Business and Cultural Organization Owners to Collaborate</a:t>
            </a:r>
          </a:p>
          <a:p>
            <a:pPr lvl="0" rtl="0">
              <a:spcBef>
                <a:spcPts val="0"/>
              </a:spcBef>
              <a:buNone/>
            </a:pPr>
            <a:r>
              <a:rPr lang="en"/>
              <a:t>Remove URL</a:t>
            </a:r>
          </a:p>
          <a:p>
            <a:pPr lvl="0" rtl="0">
              <a:spcBef>
                <a:spcPts val="0"/>
              </a:spcBef>
              <a:buNone/>
            </a:pPr>
            <a:endParaRPr/>
          </a:p>
        </p:txBody>
      </p:sp>
    </p:spTree>
    <p:extLst>
      <p:ext uri="{BB962C8B-B14F-4D97-AF65-F5344CB8AC3E}">
        <p14:creationId xmlns:p14="http://schemas.microsoft.com/office/powerpoint/2010/main" val="1153742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“Explore Nantucket” contains the organizations of the island and the Nantucket town website. It features the Nantucket Cultural District’s partner organizations outside of the district. A list of the organizations, which can be accessed with the top right button, is mentioned on the following slide.</a:t>
            </a:r>
          </a:p>
        </p:txBody>
      </p:sp>
    </p:spTree>
    <p:extLst>
      <p:ext uri="{BB962C8B-B14F-4D97-AF65-F5344CB8AC3E}">
        <p14:creationId xmlns:p14="http://schemas.microsoft.com/office/powerpoint/2010/main" val="2232260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“Explore Nantucket” contains the organizations of the island and the Nantucket town website. It features the Nantucket Cultural District’s partner organizations outside of the district. A list of the organizations, which can be accessed with the top right button, is mentioned on the following slide.</a:t>
            </a:r>
          </a:p>
        </p:txBody>
      </p:sp>
    </p:spTree>
    <p:extLst>
      <p:ext uri="{BB962C8B-B14F-4D97-AF65-F5344CB8AC3E}">
        <p14:creationId xmlns:p14="http://schemas.microsoft.com/office/powerpoint/2010/main" val="1469305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 name="Shape 4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Finally, the biggest part of the website is the “Members” page, which can only be accessed by a member account. Click “Home” on the top right to go back to the home page. Your login name appears to the upper left. The Members page contains:</a:t>
            </a:r>
          </a:p>
          <a:p>
            <a:pPr marL="457200" lvl="0" indent="-228600" rtl="0">
              <a:spcBef>
                <a:spcPts val="0"/>
              </a:spcBef>
              <a:buChar char="-"/>
            </a:pPr>
            <a:r>
              <a:rPr lang="en"/>
              <a:t>Forum</a:t>
            </a:r>
          </a:p>
          <a:p>
            <a:pPr marL="457200" lvl="0" indent="-228600" rtl="0">
              <a:spcBef>
                <a:spcPts val="0"/>
              </a:spcBef>
              <a:buChar char="-"/>
            </a:pPr>
            <a:r>
              <a:rPr lang="en"/>
              <a:t>Submit your Event</a:t>
            </a:r>
          </a:p>
          <a:p>
            <a:pPr marL="457200" lvl="0" indent="-228600" rtl="0">
              <a:spcBef>
                <a:spcPts val="0"/>
              </a:spcBef>
              <a:buChar char="-"/>
            </a:pPr>
            <a:r>
              <a:rPr lang="en"/>
              <a:t>Business Event Sales</a:t>
            </a:r>
          </a:p>
          <a:p>
            <a:pPr marL="457200" lvl="0" indent="-228600" rtl="0">
              <a:spcBef>
                <a:spcPts val="0"/>
              </a:spcBef>
              <a:buChar char="-"/>
            </a:pPr>
            <a:r>
              <a:rPr lang="en"/>
              <a:t>Percent Calculator</a:t>
            </a:r>
          </a:p>
          <a:p>
            <a:pPr marL="457200" lvl="0" indent="-228600" rtl="0">
              <a:spcBef>
                <a:spcPts val="0"/>
              </a:spcBef>
              <a:buChar char="-"/>
            </a:pPr>
            <a:r>
              <a:rPr lang="en"/>
              <a:t>Cultural Organizations Attendance</a:t>
            </a:r>
          </a:p>
          <a:p>
            <a:pPr marL="457200" lvl="0" indent="-228600" rtl="0">
              <a:spcBef>
                <a:spcPts val="0"/>
              </a:spcBef>
              <a:buChar char="-"/>
            </a:pPr>
            <a:r>
              <a:rPr lang="en"/>
              <a:t>Linkages</a:t>
            </a:r>
          </a:p>
          <a:p>
            <a:pPr marL="457200" lvl="0" indent="-228600" rtl="0">
              <a:spcBef>
                <a:spcPts val="0"/>
              </a:spcBef>
              <a:buChar char="-"/>
            </a:pPr>
            <a:r>
              <a:rPr lang="en"/>
              <a:t>Monthly Calendar (not visible)</a:t>
            </a:r>
          </a:p>
        </p:txBody>
      </p:sp>
    </p:spTree>
    <p:extLst>
      <p:ext uri="{BB962C8B-B14F-4D97-AF65-F5344CB8AC3E}">
        <p14:creationId xmlns:p14="http://schemas.microsoft.com/office/powerpoint/2010/main" val="2313442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Encourage Linkages</a:t>
            </a:r>
          </a:p>
          <a:p>
            <a:pPr lvl="0" rtl="0">
              <a:spcBef>
                <a:spcPts val="0"/>
              </a:spcBef>
              <a:buNone/>
            </a:pPr>
            <a:r>
              <a:rPr lang="en"/>
              <a:t>Possibilities of Collaborations with the organizations</a:t>
            </a:r>
          </a:p>
        </p:txBody>
      </p:sp>
    </p:spTree>
    <p:extLst>
      <p:ext uri="{BB962C8B-B14F-4D97-AF65-F5344CB8AC3E}">
        <p14:creationId xmlns:p14="http://schemas.microsoft.com/office/powerpoint/2010/main" val="3310418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Shape 4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Encourage Linkages</a:t>
            </a:r>
          </a:p>
          <a:p>
            <a:pPr lvl="0" rtl="0">
              <a:spcBef>
                <a:spcPts val="0"/>
              </a:spcBef>
              <a:buNone/>
            </a:pPr>
            <a:r>
              <a:rPr lang="en"/>
              <a:t>Possibilities of Collaborations with the organizations</a:t>
            </a:r>
          </a:p>
        </p:txBody>
      </p:sp>
    </p:spTree>
    <p:extLst>
      <p:ext uri="{BB962C8B-B14F-4D97-AF65-F5344CB8AC3E}">
        <p14:creationId xmlns:p14="http://schemas.microsoft.com/office/powerpoint/2010/main" val="3630294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Form sent to an excel spreadsheet managed by the town’s “Special events coordinator for the town of Nantucket”</a:t>
            </a:r>
          </a:p>
        </p:txBody>
      </p:sp>
    </p:spTree>
    <p:extLst>
      <p:ext uri="{BB962C8B-B14F-4D97-AF65-F5344CB8AC3E}">
        <p14:creationId xmlns:p14="http://schemas.microsoft.com/office/powerpoint/2010/main" val="343691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6" name="Shape 5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Website → Calendar</a:t>
            </a:r>
          </a:p>
          <a:p>
            <a:pPr lvl="0" rtl="0">
              <a:spcBef>
                <a:spcPts val="0"/>
              </a:spcBef>
              <a:buNone/>
            </a:pPr>
            <a:r>
              <a:rPr lang="en"/>
              <a:t>Data Collection → Percent Change Calculator</a:t>
            </a:r>
          </a:p>
          <a:p>
            <a:pPr lvl="0" rtl="0">
              <a:spcBef>
                <a:spcPts val="0"/>
              </a:spcBef>
              <a:buNone/>
            </a:pPr>
            <a:r>
              <a:rPr lang="en"/>
              <a:t>Social Media Plan</a:t>
            </a:r>
          </a:p>
          <a:p>
            <a:pPr lvl="0" rtl="0">
              <a:spcBef>
                <a:spcPts val="0"/>
              </a:spcBef>
              <a:buNone/>
            </a:pPr>
            <a:r>
              <a:rPr lang="en"/>
              <a:t>Funding Structure</a:t>
            </a:r>
          </a:p>
        </p:txBody>
      </p:sp>
    </p:spTree>
    <p:extLst>
      <p:ext uri="{BB962C8B-B14F-4D97-AF65-F5344CB8AC3E}">
        <p14:creationId xmlns:p14="http://schemas.microsoft.com/office/powerpoint/2010/main" val="3157933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9065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 group of cultural organizations and businesses working together to promote local arts and culture</a:t>
            </a:r>
          </a:p>
          <a:p>
            <a:pPr lvl="0">
              <a:spcBef>
                <a:spcPts val="0"/>
              </a:spcBef>
              <a:buNone/>
            </a:pPr>
            <a:r>
              <a:rPr lang="en"/>
              <a:t>Festivals, coupons</a:t>
            </a:r>
          </a:p>
          <a:p>
            <a:pPr lvl="0" rtl="0">
              <a:spcBef>
                <a:spcPts val="0"/>
              </a:spcBef>
              <a:buNone/>
            </a:pPr>
            <a:endParaRPr/>
          </a:p>
        </p:txBody>
      </p:sp>
    </p:spTree>
    <p:extLst>
      <p:ext uri="{BB962C8B-B14F-4D97-AF65-F5344CB8AC3E}">
        <p14:creationId xmlns:p14="http://schemas.microsoft.com/office/powerpoint/2010/main" val="3138275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7" name="Shape 5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Talk about how we have all these options but are only focused on occupancy rates and attendance. Our sponsors want knowledge of the district and the impact of individual events. </a:t>
            </a:r>
          </a:p>
          <a:p>
            <a:pPr lvl="0" rtl="0">
              <a:spcBef>
                <a:spcPts val="0"/>
              </a:spcBef>
              <a:buNone/>
            </a:pPr>
            <a:endParaRPr/>
          </a:p>
        </p:txBody>
      </p:sp>
    </p:spTree>
    <p:extLst>
      <p:ext uri="{BB962C8B-B14F-4D97-AF65-F5344CB8AC3E}">
        <p14:creationId xmlns:p14="http://schemas.microsoft.com/office/powerpoint/2010/main" val="2589794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8" name="Shape 5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94062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7" name="Shape 5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Talk about how we have all these options but are only focused on occupancy rates and attendance. Our sponsors want knowledge of the district and the impact of individual events. </a:t>
            </a:r>
          </a:p>
          <a:p>
            <a:pPr lvl="0" rtl="0">
              <a:spcBef>
                <a:spcPts val="0"/>
              </a:spcBef>
              <a:buNone/>
            </a:pPr>
            <a:endParaRPr/>
          </a:p>
        </p:txBody>
      </p:sp>
    </p:spTree>
    <p:extLst>
      <p:ext uri="{BB962C8B-B14F-4D97-AF65-F5344CB8AC3E}">
        <p14:creationId xmlns:p14="http://schemas.microsoft.com/office/powerpoint/2010/main" val="2684943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49901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5" name="Shape 6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25608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34541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61050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1" name="Shape 6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65850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0" name="Shape 6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7098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3" name="Shape 6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77268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30710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8" name="Shape 6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34626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7" name="Shape 6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235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A walkable downtown area in the town of Nantucket which encompasses cultural organizations, shops, restaurants, and galleries. It is intended to bolster a sense of community between residents and tourists as well as boost the local economy year-round. It was designated by the MCC, the massachusetts legislative body for cultural districts, in early 2016. The cultural district program was launched in 2011.</a:t>
            </a:r>
          </a:p>
        </p:txBody>
      </p:sp>
    </p:spTree>
    <p:extLst>
      <p:ext uri="{BB962C8B-B14F-4D97-AF65-F5344CB8AC3E}">
        <p14:creationId xmlns:p14="http://schemas.microsoft.com/office/powerpoint/2010/main" val="4220649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523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Only about 16% are arts and culture</a:t>
            </a:r>
          </a:p>
        </p:txBody>
      </p:sp>
    </p:spTree>
    <p:extLst>
      <p:ext uri="{BB962C8B-B14F-4D97-AF65-F5344CB8AC3E}">
        <p14:creationId xmlns:p14="http://schemas.microsoft.com/office/powerpoint/2010/main" val="232380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51128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59892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lt1"/>
        </a:solidFill>
        <a:effectLst/>
      </p:bgPr>
    </p:bg>
    <p:spTree>
      <p:nvGrpSpPr>
        <p:cNvPr id="1" name="Shape 9"/>
        <p:cNvGrpSpPr/>
        <p:nvPr/>
      </p:nvGrpSpPr>
      <p:grpSpPr>
        <a:xfrm>
          <a:off x="0" y="0"/>
          <a:ext cx="0" cy="0"/>
          <a:chOff x="0" y="0"/>
          <a:chExt cx="0" cy="0"/>
        </a:xfrm>
      </p:grpSpPr>
      <p:cxnSp>
        <p:nvCxnSpPr>
          <p:cNvPr id="10" name="Shape 10"/>
          <p:cNvCxnSpPr/>
          <p:nvPr/>
        </p:nvCxnSpPr>
        <p:spPr>
          <a:xfrm>
            <a:off x="0" y="2998150"/>
            <a:ext cx="9144000" cy="0"/>
          </a:xfrm>
          <a:prstGeom prst="straightConnector1">
            <a:avLst/>
          </a:prstGeom>
          <a:noFill/>
          <a:ln w="19050" cap="flat" cmpd="sng">
            <a:solidFill>
              <a:srgbClr val="ED751F"/>
            </a:solidFill>
            <a:prstDash val="solid"/>
            <a:round/>
            <a:headEnd type="none" w="med" len="med"/>
            <a:tailEnd type="none" w="med" len="med"/>
          </a:ln>
        </p:spPr>
      </p:cxnSp>
      <p:sp>
        <p:nvSpPr>
          <p:cNvPr id="11" name="Shape 11"/>
          <p:cNvSpPr txBox="1">
            <a:spLocks noGrp="1"/>
          </p:cNvSpPr>
          <p:nvPr>
            <p:ph type="ctrTitle"/>
          </p:nvPr>
        </p:nvSpPr>
        <p:spPr>
          <a:xfrm>
            <a:off x="510450" y="1257300"/>
            <a:ext cx="8123100" cy="1588500"/>
          </a:xfrm>
          <a:prstGeom prst="rect">
            <a:avLst/>
          </a:prstGeom>
        </p:spPr>
        <p:txBody>
          <a:bodyPr lIns="91425" tIns="91425" rIns="91425" bIns="91425" anchor="b" anchorCtr="0"/>
          <a:lstStyle>
            <a:lvl1pPr lvl="0">
              <a:spcBef>
                <a:spcPts val="0"/>
              </a:spcBef>
              <a:buClr>
                <a:srgbClr val="000000"/>
              </a:buClr>
              <a:buSzPct val="100000"/>
              <a:buFont typeface="Avenir"/>
              <a:defRPr sz="3500">
                <a:solidFill>
                  <a:srgbClr val="000000"/>
                </a:solidFill>
                <a:latin typeface="Avenir"/>
                <a:ea typeface="Avenir"/>
                <a:cs typeface="Avenir"/>
                <a:sym typeface="Avenir"/>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12" name="Shape 12"/>
          <p:cNvSpPr txBox="1">
            <a:spLocks noGrp="1"/>
          </p:cNvSpPr>
          <p:nvPr>
            <p:ph type="subTitle" idx="1"/>
          </p:nvPr>
        </p:nvSpPr>
        <p:spPr>
          <a:xfrm>
            <a:off x="510450" y="3182312"/>
            <a:ext cx="8123100" cy="630000"/>
          </a:xfrm>
          <a:prstGeom prst="rect">
            <a:avLst/>
          </a:prstGeom>
        </p:spPr>
        <p:txBody>
          <a:bodyPr lIns="91425" tIns="91425" rIns="91425" bIns="91425" anchor="t" anchorCtr="0"/>
          <a:lstStyle>
            <a:lvl1pPr lvl="0">
              <a:lnSpc>
                <a:spcPct val="100000"/>
              </a:lnSpc>
              <a:spcBef>
                <a:spcPts val="0"/>
              </a:spcBef>
              <a:spcAft>
                <a:spcPts val="0"/>
              </a:spcAft>
              <a:buClr>
                <a:srgbClr val="000000"/>
              </a:buClr>
              <a:buSzPct val="100000"/>
              <a:buFont typeface="Avenir"/>
              <a:buNone/>
              <a:defRPr sz="2400">
                <a:solidFill>
                  <a:srgbClr val="000000"/>
                </a:solidFill>
                <a:latin typeface="Avenir"/>
                <a:ea typeface="Avenir"/>
                <a:cs typeface="Avenir"/>
                <a:sym typeface="Avenir"/>
              </a:defRPr>
            </a:lvl1pPr>
            <a:lvl2pPr lvl="1">
              <a:lnSpc>
                <a:spcPct val="100000"/>
              </a:lnSpc>
              <a:spcBef>
                <a:spcPts val="0"/>
              </a:spcBef>
              <a:spcAft>
                <a:spcPts val="0"/>
              </a:spcAft>
              <a:buClr>
                <a:schemeClr val="lt1"/>
              </a:buClr>
              <a:buSzPct val="100000"/>
              <a:buNone/>
              <a:defRPr sz="2400">
                <a:solidFill>
                  <a:schemeClr val="lt1"/>
                </a:solidFill>
              </a:defRPr>
            </a:lvl2pPr>
            <a:lvl3pPr lvl="2">
              <a:lnSpc>
                <a:spcPct val="100000"/>
              </a:lnSpc>
              <a:spcBef>
                <a:spcPts val="0"/>
              </a:spcBef>
              <a:spcAft>
                <a:spcPts val="0"/>
              </a:spcAft>
              <a:buClr>
                <a:schemeClr val="lt1"/>
              </a:buClr>
              <a:buSzPct val="100000"/>
              <a:buNone/>
              <a:defRPr sz="2400">
                <a:solidFill>
                  <a:schemeClr val="lt1"/>
                </a:solidFill>
              </a:defRPr>
            </a:lvl3pPr>
            <a:lvl4pPr lvl="3">
              <a:lnSpc>
                <a:spcPct val="100000"/>
              </a:lnSpc>
              <a:spcBef>
                <a:spcPts val="0"/>
              </a:spcBef>
              <a:spcAft>
                <a:spcPts val="0"/>
              </a:spcAft>
              <a:buClr>
                <a:schemeClr val="lt1"/>
              </a:buClr>
              <a:buSzPct val="100000"/>
              <a:buNone/>
              <a:defRPr sz="2400">
                <a:solidFill>
                  <a:schemeClr val="lt1"/>
                </a:solidFill>
              </a:defRPr>
            </a:lvl4pPr>
            <a:lvl5pPr lvl="4">
              <a:lnSpc>
                <a:spcPct val="100000"/>
              </a:lnSpc>
              <a:spcBef>
                <a:spcPts val="0"/>
              </a:spcBef>
              <a:spcAft>
                <a:spcPts val="0"/>
              </a:spcAft>
              <a:buClr>
                <a:schemeClr val="lt1"/>
              </a:buClr>
              <a:buSzPct val="100000"/>
              <a:buNone/>
              <a:defRPr sz="2400">
                <a:solidFill>
                  <a:schemeClr val="lt1"/>
                </a:solidFill>
              </a:defRPr>
            </a:lvl5pPr>
            <a:lvl6pPr lvl="5">
              <a:lnSpc>
                <a:spcPct val="100000"/>
              </a:lnSpc>
              <a:spcBef>
                <a:spcPts val="0"/>
              </a:spcBef>
              <a:spcAft>
                <a:spcPts val="0"/>
              </a:spcAft>
              <a:buClr>
                <a:schemeClr val="lt1"/>
              </a:buClr>
              <a:buSzPct val="100000"/>
              <a:buNone/>
              <a:defRPr sz="2400">
                <a:solidFill>
                  <a:schemeClr val="lt1"/>
                </a:solidFill>
              </a:defRPr>
            </a:lvl6pPr>
            <a:lvl7pPr lvl="6">
              <a:lnSpc>
                <a:spcPct val="100000"/>
              </a:lnSpc>
              <a:spcBef>
                <a:spcPts val="0"/>
              </a:spcBef>
              <a:spcAft>
                <a:spcPts val="0"/>
              </a:spcAft>
              <a:buClr>
                <a:schemeClr val="lt1"/>
              </a:buClr>
              <a:buSzPct val="100000"/>
              <a:buNone/>
              <a:defRPr sz="2400">
                <a:solidFill>
                  <a:schemeClr val="lt1"/>
                </a:solidFill>
              </a:defRPr>
            </a:lvl7pPr>
            <a:lvl8pPr lvl="7">
              <a:lnSpc>
                <a:spcPct val="100000"/>
              </a:lnSpc>
              <a:spcBef>
                <a:spcPts val="0"/>
              </a:spcBef>
              <a:spcAft>
                <a:spcPts val="0"/>
              </a:spcAft>
              <a:buClr>
                <a:schemeClr val="lt1"/>
              </a:buClr>
              <a:buSzPct val="100000"/>
              <a:buNone/>
              <a:defRPr sz="2400">
                <a:solidFill>
                  <a:schemeClr val="lt1"/>
                </a:solidFill>
              </a:defRPr>
            </a:lvl8pPr>
            <a:lvl9pPr lvl="8">
              <a:lnSpc>
                <a:spcPct val="100000"/>
              </a:lnSpc>
              <a:spcBef>
                <a:spcPts val="0"/>
              </a:spcBef>
              <a:spcAft>
                <a:spcPts val="0"/>
              </a:spcAft>
              <a:buClr>
                <a:schemeClr val="lt1"/>
              </a:buClr>
              <a:buSzPct val="100000"/>
              <a:buNone/>
              <a:defRPr sz="2400">
                <a:solidFill>
                  <a:schemeClr val="lt1"/>
                </a:solidFill>
              </a:defRPr>
            </a:lvl9pPr>
          </a:lstStyle>
          <a:p>
            <a:endParaRPr/>
          </a:p>
        </p:txBody>
      </p:sp>
      <p:sp>
        <p:nvSpPr>
          <p:cNvPr id="13" name="Shape 1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
    <p:spTree>
      <p:nvGrpSpPr>
        <p:cNvPr id="1" name="Shape 65"/>
        <p:cNvGrpSpPr/>
        <p:nvPr/>
      </p:nvGrpSpPr>
      <p:grpSpPr>
        <a:xfrm>
          <a:off x="0" y="0"/>
          <a:ext cx="0" cy="0"/>
          <a:chOff x="0" y="0"/>
          <a:chExt cx="0" cy="0"/>
        </a:xfrm>
      </p:grpSpPr>
      <p:sp>
        <p:nvSpPr>
          <p:cNvPr id="66" name="Shape 66"/>
          <p:cNvSpPr/>
          <p:nvPr/>
        </p:nvSpPr>
        <p:spPr>
          <a:xfrm>
            <a:off x="0" y="5045700"/>
            <a:ext cx="9144000" cy="97800"/>
          </a:xfrm>
          <a:prstGeom prst="rect">
            <a:avLst/>
          </a:prstGeom>
          <a:solidFill>
            <a:srgbClr val="9900FF"/>
          </a:solidFill>
          <a:ln>
            <a:noFill/>
          </a:ln>
        </p:spPr>
        <p:txBody>
          <a:bodyPr lIns="91425" tIns="91425" rIns="91425" bIns="91425" anchor="ctr" anchorCtr="0">
            <a:noAutofit/>
          </a:bodyPr>
          <a:lstStyle/>
          <a:p>
            <a:pPr lvl="0">
              <a:spcBef>
                <a:spcPts val="0"/>
              </a:spcBef>
              <a:buNone/>
            </a:pPr>
            <a:endParaRPr/>
          </a:p>
        </p:txBody>
      </p:sp>
      <p:sp>
        <p:nvSpPr>
          <p:cNvPr id="67" name="Shape 67"/>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8" name="Shape 68"/>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69" name="Shape 6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70" name="Shape 70"/>
          <p:cNvCxnSpPr/>
          <p:nvPr/>
        </p:nvCxnSpPr>
        <p:spPr>
          <a:xfrm>
            <a:off x="0" y="723892"/>
            <a:ext cx="9149100" cy="0"/>
          </a:xfrm>
          <a:prstGeom prst="straightConnector1">
            <a:avLst/>
          </a:prstGeom>
          <a:noFill/>
          <a:ln w="9525" cap="flat" cmpd="sng">
            <a:solidFill>
              <a:srgbClr val="9900FF"/>
            </a:solidFill>
            <a:prstDash val="solid"/>
            <a:round/>
            <a:headEnd type="none" w="lg" len="lg"/>
            <a:tailEnd type="none" w="lg" len="lg"/>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4">
    <p:spTree>
      <p:nvGrpSpPr>
        <p:cNvPr id="1" name="Shape 71"/>
        <p:cNvGrpSpPr/>
        <p:nvPr/>
      </p:nvGrpSpPr>
      <p:grpSpPr>
        <a:xfrm>
          <a:off x="0" y="0"/>
          <a:ext cx="0" cy="0"/>
          <a:chOff x="0" y="0"/>
          <a:chExt cx="0" cy="0"/>
        </a:xfrm>
      </p:grpSpPr>
      <p:sp>
        <p:nvSpPr>
          <p:cNvPr id="72" name="Shape 72"/>
          <p:cNvSpPr/>
          <p:nvPr/>
        </p:nvSpPr>
        <p:spPr>
          <a:xfrm>
            <a:off x="0" y="5045700"/>
            <a:ext cx="9144000" cy="97800"/>
          </a:xfrm>
          <a:prstGeom prst="rect">
            <a:avLst/>
          </a:prstGeom>
          <a:solidFill>
            <a:srgbClr val="FF00FF"/>
          </a:solidFill>
          <a:ln>
            <a:noFill/>
          </a:ln>
        </p:spPr>
        <p:txBody>
          <a:bodyPr lIns="91425" tIns="91425" rIns="91425" bIns="91425" anchor="ctr" anchorCtr="0">
            <a:noAutofit/>
          </a:bodyPr>
          <a:lstStyle/>
          <a:p>
            <a:pPr lvl="0">
              <a:spcBef>
                <a:spcPts val="0"/>
              </a:spcBef>
              <a:buNone/>
            </a:pPr>
            <a:endParaRPr/>
          </a:p>
        </p:txBody>
      </p:sp>
      <p:sp>
        <p:nvSpPr>
          <p:cNvPr id="73" name="Shape 73"/>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4" name="Shape 74"/>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75" name="Shape 7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76" name="Shape 76"/>
          <p:cNvCxnSpPr/>
          <p:nvPr/>
        </p:nvCxnSpPr>
        <p:spPr>
          <a:xfrm>
            <a:off x="0" y="723892"/>
            <a:ext cx="9149100" cy="0"/>
          </a:xfrm>
          <a:prstGeom prst="straightConnector1">
            <a:avLst/>
          </a:prstGeom>
          <a:noFill/>
          <a:ln w="9525" cap="flat" cmpd="sng">
            <a:solidFill>
              <a:srgbClr val="FF00FF"/>
            </a:solidFill>
            <a:prstDash val="solid"/>
            <a:round/>
            <a:headEnd type="none" w="lg" len="lg"/>
            <a:tailEnd type="none" w="lg" len="lg"/>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
    <p:spTree>
      <p:nvGrpSpPr>
        <p:cNvPr id="1" name="Shape 77"/>
        <p:cNvGrpSpPr/>
        <p:nvPr/>
      </p:nvGrpSpPr>
      <p:grpSpPr>
        <a:xfrm>
          <a:off x="0" y="0"/>
          <a:ext cx="0" cy="0"/>
          <a:chOff x="0" y="0"/>
          <a:chExt cx="0" cy="0"/>
        </a:xfrm>
      </p:grpSpPr>
      <p:sp>
        <p:nvSpPr>
          <p:cNvPr id="78" name="Shape 78"/>
          <p:cNvSpPr/>
          <p:nvPr/>
        </p:nvSpPr>
        <p:spPr>
          <a:xfrm>
            <a:off x="0" y="5045700"/>
            <a:ext cx="9144000" cy="97800"/>
          </a:xfrm>
          <a:prstGeom prst="rect">
            <a:avLst/>
          </a:prstGeom>
          <a:solidFill>
            <a:srgbClr val="999999"/>
          </a:solidFill>
          <a:ln>
            <a:noFill/>
          </a:ln>
        </p:spPr>
        <p:txBody>
          <a:bodyPr lIns="91425" tIns="91425" rIns="91425" bIns="91425" anchor="ctr" anchorCtr="0">
            <a:noAutofit/>
          </a:bodyPr>
          <a:lstStyle/>
          <a:p>
            <a:pPr lvl="0">
              <a:spcBef>
                <a:spcPts val="0"/>
              </a:spcBef>
              <a:buNone/>
            </a:pPr>
            <a:endParaRPr/>
          </a:p>
        </p:txBody>
      </p:sp>
      <p:sp>
        <p:nvSpPr>
          <p:cNvPr id="79" name="Shape 79"/>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0" name="Shape 80"/>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81" name="Shape 8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82" name="Shape 82"/>
          <p:cNvCxnSpPr/>
          <p:nvPr/>
        </p:nvCxnSpPr>
        <p:spPr>
          <a:xfrm>
            <a:off x="0" y="723892"/>
            <a:ext cx="9149100" cy="0"/>
          </a:xfrm>
          <a:prstGeom prst="straightConnector1">
            <a:avLst/>
          </a:prstGeom>
          <a:noFill/>
          <a:ln w="9525" cap="flat" cmpd="sng">
            <a:solidFill>
              <a:srgbClr val="999999"/>
            </a:solidFill>
            <a:prstDash val="solid"/>
            <a:round/>
            <a:headEnd type="none" w="lg" len="lg"/>
            <a:tailEnd type="none" w="lg" len="lg"/>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6">
    <p:spTree>
      <p:nvGrpSpPr>
        <p:cNvPr id="1" name="Shape 83"/>
        <p:cNvGrpSpPr/>
        <p:nvPr/>
      </p:nvGrpSpPr>
      <p:grpSpPr>
        <a:xfrm>
          <a:off x="0" y="0"/>
          <a:ext cx="0" cy="0"/>
          <a:chOff x="0" y="0"/>
          <a:chExt cx="0" cy="0"/>
        </a:xfrm>
      </p:grpSpPr>
      <p:sp>
        <p:nvSpPr>
          <p:cNvPr id="84" name="Shape 84"/>
          <p:cNvSpPr/>
          <p:nvPr/>
        </p:nvSpPr>
        <p:spPr>
          <a:xfrm>
            <a:off x="0" y="5045700"/>
            <a:ext cx="9144000" cy="978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85" name="Shape 85"/>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6" name="Shape 86"/>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87" name="Shape 8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88" name="Shape 88"/>
          <p:cNvCxnSpPr/>
          <p:nvPr/>
        </p:nvCxnSpPr>
        <p:spPr>
          <a:xfrm>
            <a:off x="0" y="723892"/>
            <a:ext cx="9149100" cy="0"/>
          </a:xfrm>
          <a:prstGeom prst="straightConnector1">
            <a:avLst/>
          </a:prstGeom>
          <a:noFill/>
          <a:ln w="9525" cap="flat" cmpd="sng">
            <a:solidFill>
              <a:srgbClr val="000000"/>
            </a:solidFill>
            <a:prstDash val="solid"/>
            <a:round/>
            <a:headEnd type="none" w="lg" len="lg"/>
            <a:tailEnd type="none" w="lg" len="lg"/>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7">
    <p:spTree>
      <p:nvGrpSpPr>
        <p:cNvPr id="1" name="Shape 89"/>
        <p:cNvGrpSpPr/>
        <p:nvPr/>
      </p:nvGrpSpPr>
      <p:grpSpPr>
        <a:xfrm>
          <a:off x="0" y="0"/>
          <a:ext cx="0" cy="0"/>
          <a:chOff x="0" y="0"/>
          <a:chExt cx="0" cy="0"/>
        </a:xfrm>
      </p:grpSpPr>
      <p:sp>
        <p:nvSpPr>
          <p:cNvPr id="90" name="Shape 90"/>
          <p:cNvSpPr/>
          <p:nvPr/>
        </p:nvSpPr>
        <p:spPr>
          <a:xfrm>
            <a:off x="0" y="5045700"/>
            <a:ext cx="9144000" cy="97800"/>
          </a:xfrm>
          <a:prstGeom prst="rect">
            <a:avLst/>
          </a:prstGeom>
          <a:solidFill>
            <a:srgbClr val="7F6000"/>
          </a:solidFill>
          <a:ln>
            <a:noFill/>
          </a:ln>
        </p:spPr>
        <p:txBody>
          <a:bodyPr lIns="91425" tIns="91425" rIns="91425" bIns="91425" anchor="ctr" anchorCtr="0">
            <a:noAutofit/>
          </a:bodyPr>
          <a:lstStyle/>
          <a:p>
            <a:pPr lvl="0">
              <a:spcBef>
                <a:spcPts val="0"/>
              </a:spcBef>
              <a:buNone/>
            </a:pPr>
            <a:endParaRPr/>
          </a:p>
        </p:txBody>
      </p:sp>
      <p:sp>
        <p:nvSpPr>
          <p:cNvPr id="91" name="Shape 91"/>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2" name="Shape 92"/>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93" name="Shape 9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94" name="Shape 94"/>
          <p:cNvCxnSpPr/>
          <p:nvPr/>
        </p:nvCxnSpPr>
        <p:spPr>
          <a:xfrm>
            <a:off x="0" y="723892"/>
            <a:ext cx="9149100" cy="0"/>
          </a:xfrm>
          <a:prstGeom prst="straightConnector1">
            <a:avLst/>
          </a:prstGeom>
          <a:noFill/>
          <a:ln w="9525" cap="flat" cmpd="sng">
            <a:solidFill>
              <a:srgbClr val="7F6000"/>
            </a:solidFill>
            <a:prstDash val="solid"/>
            <a:round/>
            <a:headEnd type="none" w="lg" len="lg"/>
            <a:tailEnd type="none" w="lg" len="lg"/>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8">
    <p:spTree>
      <p:nvGrpSpPr>
        <p:cNvPr id="1" name="Shape 95"/>
        <p:cNvGrpSpPr/>
        <p:nvPr/>
      </p:nvGrpSpPr>
      <p:grpSpPr>
        <a:xfrm>
          <a:off x="0" y="0"/>
          <a:ext cx="0" cy="0"/>
          <a:chOff x="0" y="0"/>
          <a:chExt cx="0" cy="0"/>
        </a:xfrm>
      </p:grpSpPr>
      <p:sp>
        <p:nvSpPr>
          <p:cNvPr id="96" name="Shape 96"/>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97" name="Shape 97"/>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8" name="Shape 98"/>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99" name="Shape 9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100" name="Shape 100"/>
          <p:cNvCxnSpPr/>
          <p:nvPr/>
        </p:nvCxnSpPr>
        <p:spPr>
          <a:xfrm>
            <a:off x="0" y="723892"/>
            <a:ext cx="9149100" cy="0"/>
          </a:xfrm>
          <a:prstGeom prst="straightConnector1">
            <a:avLst/>
          </a:prstGeom>
          <a:noFill/>
          <a:ln w="9525" cap="flat" cmpd="sng">
            <a:solidFill>
              <a:schemeClr val="lt2"/>
            </a:solidFill>
            <a:prstDash val="solid"/>
            <a:round/>
            <a:headEnd type="none" w="lg" len="lg"/>
            <a:tailEnd type="none" w="lg" len="lg"/>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14"/>
        <p:cNvGrpSpPr/>
        <p:nvPr/>
      </p:nvGrpSpPr>
      <p:grpSpPr>
        <a:xfrm>
          <a:off x="0" y="0"/>
          <a:ext cx="0" cy="0"/>
          <a:chOff x="0" y="0"/>
          <a:chExt cx="0" cy="0"/>
        </a:xfrm>
      </p:grpSpPr>
      <p:sp>
        <p:nvSpPr>
          <p:cNvPr id="15" name="Shape 15"/>
          <p:cNvSpPr/>
          <p:nvPr/>
        </p:nvSpPr>
        <p:spPr>
          <a:xfrm>
            <a:off x="0" y="5045700"/>
            <a:ext cx="9144000" cy="97800"/>
          </a:xfrm>
          <a:prstGeom prst="rect">
            <a:avLst/>
          </a:prstGeom>
          <a:solidFill>
            <a:srgbClr val="ED751F"/>
          </a:solidFill>
          <a:ln>
            <a:noFill/>
          </a:ln>
        </p:spPr>
        <p:txBody>
          <a:bodyPr lIns="91425" tIns="91425" rIns="91425" bIns="91425" anchor="ctr" anchorCtr="0">
            <a:noAutofit/>
          </a:bodyPr>
          <a:lstStyle/>
          <a:p>
            <a:pPr lvl="0">
              <a:spcBef>
                <a:spcPts val="0"/>
              </a:spcBef>
              <a:buNone/>
            </a:pPr>
            <a:endParaRPr/>
          </a:p>
        </p:txBody>
      </p:sp>
      <p:sp>
        <p:nvSpPr>
          <p:cNvPr id="16" name="Shape 16"/>
          <p:cNvSpPr txBox="1">
            <a:spLocks noGrp="1"/>
          </p:cNvSpPr>
          <p:nvPr>
            <p:ph type="title"/>
          </p:nvPr>
        </p:nvSpPr>
        <p:spPr>
          <a:xfrm>
            <a:off x="83100" y="64025"/>
            <a:ext cx="8520600" cy="572700"/>
          </a:xfrm>
          <a:prstGeom prst="rect">
            <a:avLst/>
          </a:prstGeom>
        </p:spPr>
        <p:txBody>
          <a:bodyPr lIns="91425" tIns="91425" rIns="91425" bIns="91425" anchor="t" anchorCtr="0"/>
          <a:lstStyle>
            <a:lvl1pPr lvl="0">
              <a:spcBef>
                <a:spcPts val="0"/>
              </a:spcBef>
              <a:buFont typeface="Avenir"/>
              <a:defRPr>
                <a:latin typeface="Avenir"/>
                <a:ea typeface="Avenir"/>
                <a:cs typeface="Avenir"/>
                <a:sym typeface="Avenir"/>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7" name="Shape 17"/>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a:spcBef>
                <a:spcPts val="0"/>
              </a:spcBef>
              <a:buClr>
                <a:srgbClr val="000000"/>
              </a:buClr>
              <a:buFont typeface="Avenir"/>
              <a:defRPr>
                <a:solidFill>
                  <a:srgbClr val="000000"/>
                </a:solidFill>
                <a:latin typeface="Avenir"/>
                <a:ea typeface="Avenir"/>
                <a:cs typeface="Avenir"/>
                <a:sym typeface="Avenir"/>
              </a:defRPr>
            </a:lvl1pPr>
            <a:lvl2pPr lvl="1">
              <a:spcBef>
                <a:spcPts val="0"/>
              </a:spcBef>
              <a:buClr>
                <a:srgbClr val="000000"/>
              </a:buClr>
              <a:buFont typeface="Avenir"/>
              <a:defRPr>
                <a:solidFill>
                  <a:srgbClr val="000000"/>
                </a:solidFill>
                <a:latin typeface="Avenir"/>
                <a:ea typeface="Avenir"/>
                <a:cs typeface="Avenir"/>
                <a:sym typeface="Avenir"/>
              </a:defRPr>
            </a:lvl2pPr>
            <a:lvl3pPr lvl="2">
              <a:spcBef>
                <a:spcPts val="0"/>
              </a:spcBef>
              <a:buClr>
                <a:srgbClr val="000000"/>
              </a:buClr>
              <a:buFont typeface="Avenir"/>
              <a:defRPr>
                <a:solidFill>
                  <a:srgbClr val="000000"/>
                </a:solidFill>
                <a:latin typeface="Avenir"/>
                <a:ea typeface="Avenir"/>
                <a:cs typeface="Avenir"/>
                <a:sym typeface="Avenir"/>
              </a:defRPr>
            </a:lvl3pPr>
            <a:lvl4pPr lvl="3">
              <a:spcBef>
                <a:spcPts val="0"/>
              </a:spcBef>
              <a:buClr>
                <a:srgbClr val="000000"/>
              </a:buClr>
              <a:buFont typeface="Avenir"/>
              <a:defRPr>
                <a:solidFill>
                  <a:srgbClr val="000000"/>
                </a:solidFill>
                <a:latin typeface="Avenir"/>
                <a:ea typeface="Avenir"/>
                <a:cs typeface="Avenir"/>
                <a:sym typeface="Avenir"/>
              </a:defRPr>
            </a:lvl4pPr>
            <a:lvl5pPr lvl="4">
              <a:spcBef>
                <a:spcPts val="0"/>
              </a:spcBef>
              <a:buClr>
                <a:srgbClr val="000000"/>
              </a:buClr>
              <a:buFont typeface="Avenir"/>
              <a:defRPr>
                <a:solidFill>
                  <a:srgbClr val="000000"/>
                </a:solidFill>
                <a:latin typeface="Avenir"/>
                <a:ea typeface="Avenir"/>
                <a:cs typeface="Avenir"/>
                <a:sym typeface="Avenir"/>
              </a:defRPr>
            </a:lvl5pPr>
            <a:lvl6pPr lvl="5">
              <a:spcBef>
                <a:spcPts val="0"/>
              </a:spcBef>
              <a:buClr>
                <a:srgbClr val="000000"/>
              </a:buClr>
              <a:buFont typeface="Avenir"/>
              <a:defRPr>
                <a:solidFill>
                  <a:srgbClr val="000000"/>
                </a:solidFill>
                <a:latin typeface="Avenir"/>
                <a:ea typeface="Avenir"/>
                <a:cs typeface="Avenir"/>
                <a:sym typeface="Avenir"/>
              </a:defRPr>
            </a:lvl6pPr>
            <a:lvl7pPr lvl="6">
              <a:spcBef>
                <a:spcPts val="0"/>
              </a:spcBef>
              <a:buClr>
                <a:srgbClr val="000000"/>
              </a:buClr>
              <a:buFont typeface="Avenir"/>
              <a:defRPr>
                <a:solidFill>
                  <a:srgbClr val="000000"/>
                </a:solidFill>
                <a:latin typeface="Avenir"/>
                <a:ea typeface="Avenir"/>
                <a:cs typeface="Avenir"/>
                <a:sym typeface="Avenir"/>
              </a:defRPr>
            </a:lvl7pPr>
            <a:lvl8pPr lvl="7">
              <a:spcBef>
                <a:spcPts val="0"/>
              </a:spcBef>
              <a:buClr>
                <a:srgbClr val="000000"/>
              </a:buClr>
              <a:buFont typeface="Avenir"/>
              <a:defRPr>
                <a:solidFill>
                  <a:srgbClr val="000000"/>
                </a:solidFill>
                <a:latin typeface="Avenir"/>
                <a:ea typeface="Avenir"/>
                <a:cs typeface="Avenir"/>
                <a:sym typeface="Avenir"/>
              </a:defRPr>
            </a:lvl8pPr>
            <a:lvl9pPr lvl="8">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18" name="Shape 1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19" name="Shape 19"/>
          <p:cNvCxnSpPr/>
          <p:nvPr/>
        </p:nvCxnSpPr>
        <p:spPr>
          <a:xfrm>
            <a:off x="0" y="723892"/>
            <a:ext cx="9149100" cy="0"/>
          </a:xfrm>
          <a:prstGeom prst="straightConnector1">
            <a:avLst/>
          </a:prstGeom>
          <a:noFill/>
          <a:ln w="9525" cap="flat" cmpd="sng">
            <a:solidFill>
              <a:srgbClr val="ED751F"/>
            </a:solidFill>
            <a:prstDash val="solid"/>
            <a:round/>
            <a:headEnd type="none" w="lg" len="lg"/>
            <a:tailEnd type="none" w="lg" len="lg"/>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ackground">
    <p:spTree>
      <p:nvGrpSpPr>
        <p:cNvPr id="1" name="Shape 20"/>
        <p:cNvGrpSpPr/>
        <p:nvPr/>
      </p:nvGrpSpPr>
      <p:grpSpPr>
        <a:xfrm>
          <a:off x="0" y="0"/>
          <a:ext cx="0" cy="0"/>
          <a:chOff x="0" y="0"/>
          <a:chExt cx="0" cy="0"/>
        </a:xfrm>
      </p:grpSpPr>
      <p:sp>
        <p:nvSpPr>
          <p:cNvPr id="21" name="Shape 21"/>
          <p:cNvSpPr/>
          <p:nvPr/>
        </p:nvSpPr>
        <p:spPr>
          <a:xfrm>
            <a:off x="0" y="5045700"/>
            <a:ext cx="9144000" cy="97800"/>
          </a:xfrm>
          <a:prstGeom prst="rect">
            <a:avLst/>
          </a:prstGeom>
          <a:solidFill>
            <a:srgbClr val="F1C232"/>
          </a:solidFill>
          <a:ln>
            <a:noFill/>
          </a:ln>
        </p:spPr>
        <p:txBody>
          <a:bodyPr lIns="91425" tIns="91425" rIns="91425" bIns="91425" anchor="ctr" anchorCtr="0">
            <a:noAutofit/>
          </a:bodyPr>
          <a:lstStyle/>
          <a:p>
            <a:pPr lvl="0">
              <a:spcBef>
                <a:spcPts val="0"/>
              </a:spcBef>
              <a:buNone/>
            </a:pPr>
            <a:endParaRPr/>
          </a:p>
        </p:txBody>
      </p:sp>
      <p:sp>
        <p:nvSpPr>
          <p:cNvPr id="22" name="Shape 22"/>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buFont typeface="Avenir"/>
              <a:defRPr>
                <a:latin typeface="Avenir"/>
                <a:ea typeface="Avenir"/>
                <a:cs typeface="Avenir"/>
                <a:sym typeface="Avenir"/>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3" name="Shape 23"/>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25" name="Shape 25"/>
          <p:cNvCxnSpPr/>
          <p:nvPr/>
        </p:nvCxnSpPr>
        <p:spPr>
          <a:xfrm>
            <a:off x="0" y="723892"/>
            <a:ext cx="9149100" cy="0"/>
          </a:xfrm>
          <a:prstGeom prst="straightConnector1">
            <a:avLst/>
          </a:prstGeom>
          <a:noFill/>
          <a:ln w="9525" cap="flat" cmpd="sng">
            <a:solidFill>
              <a:srgbClr val="F1C232"/>
            </a:solidFill>
            <a:prstDash val="solid"/>
            <a:round/>
            <a:headEnd type="none" w="lg" len="lg"/>
            <a:tailEnd type="none" w="lg" len="lg"/>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ethods">
    <p:spTree>
      <p:nvGrpSpPr>
        <p:cNvPr id="1" name="Shape 26"/>
        <p:cNvGrpSpPr/>
        <p:nvPr/>
      </p:nvGrpSpPr>
      <p:grpSpPr>
        <a:xfrm>
          <a:off x="0" y="0"/>
          <a:ext cx="0" cy="0"/>
          <a:chOff x="0" y="0"/>
          <a:chExt cx="0" cy="0"/>
        </a:xfrm>
      </p:grpSpPr>
      <p:sp>
        <p:nvSpPr>
          <p:cNvPr id="27" name="Shape 27"/>
          <p:cNvSpPr/>
          <p:nvPr/>
        </p:nvSpPr>
        <p:spPr>
          <a:xfrm>
            <a:off x="0" y="5045700"/>
            <a:ext cx="9144000" cy="978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8" name="Shape 28"/>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buFont typeface="Avenir"/>
              <a:defRPr>
                <a:latin typeface="Avenir"/>
                <a:ea typeface="Avenir"/>
                <a:cs typeface="Avenir"/>
                <a:sym typeface="Avenir"/>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9" name="Shape 29"/>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30" name="Shape 3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31" name="Shape 31"/>
          <p:cNvCxnSpPr/>
          <p:nvPr/>
        </p:nvCxnSpPr>
        <p:spPr>
          <a:xfrm>
            <a:off x="0" y="723892"/>
            <a:ext cx="9149100" cy="0"/>
          </a:xfrm>
          <a:prstGeom prst="straightConnector1">
            <a:avLst/>
          </a:prstGeom>
          <a:noFill/>
          <a:ln w="9525" cap="flat" cmpd="sng">
            <a:solidFill>
              <a:srgbClr val="00FF00"/>
            </a:solidFill>
            <a:prstDash val="solid"/>
            <a:round/>
            <a:headEnd type="none" w="lg" len="lg"/>
            <a:tailEnd type="none" w="lg" len="lg"/>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esults">
    <p:spTree>
      <p:nvGrpSpPr>
        <p:cNvPr id="1" name="Shape 32"/>
        <p:cNvGrpSpPr/>
        <p:nvPr/>
      </p:nvGrpSpPr>
      <p:grpSpPr>
        <a:xfrm>
          <a:off x="0" y="0"/>
          <a:ext cx="0" cy="0"/>
          <a:chOff x="0" y="0"/>
          <a:chExt cx="0" cy="0"/>
        </a:xfrm>
      </p:grpSpPr>
      <p:sp>
        <p:nvSpPr>
          <p:cNvPr id="33" name="Shape 33"/>
          <p:cNvSpPr/>
          <p:nvPr/>
        </p:nvSpPr>
        <p:spPr>
          <a:xfrm>
            <a:off x="0" y="5045700"/>
            <a:ext cx="9144000" cy="97800"/>
          </a:xfrm>
          <a:prstGeom prst="rect">
            <a:avLst/>
          </a:prstGeom>
          <a:solidFill>
            <a:srgbClr val="0000FF"/>
          </a:solidFill>
          <a:ln>
            <a:noFill/>
          </a:ln>
        </p:spPr>
        <p:txBody>
          <a:bodyPr lIns="91425" tIns="91425" rIns="91425" bIns="91425" anchor="ctr" anchorCtr="0">
            <a:noAutofit/>
          </a:bodyPr>
          <a:lstStyle/>
          <a:p>
            <a:pPr lvl="0">
              <a:spcBef>
                <a:spcPts val="0"/>
              </a:spcBef>
              <a:buNone/>
            </a:pPr>
            <a:endParaRPr/>
          </a:p>
        </p:txBody>
      </p:sp>
      <p:sp>
        <p:nvSpPr>
          <p:cNvPr id="34" name="Shape 34"/>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buFont typeface="Avenir"/>
              <a:defRPr>
                <a:latin typeface="Avenir"/>
                <a:ea typeface="Avenir"/>
                <a:cs typeface="Avenir"/>
                <a:sym typeface="Avenir"/>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5" name="Shape 35"/>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36" name="Shape 3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37" name="Shape 37"/>
          <p:cNvCxnSpPr/>
          <p:nvPr/>
        </p:nvCxnSpPr>
        <p:spPr>
          <a:xfrm>
            <a:off x="0" y="723892"/>
            <a:ext cx="9149100" cy="0"/>
          </a:xfrm>
          <a:prstGeom prst="straightConnector1">
            <a:avLst/>
          </a:prstGeom>
          <a:noFill/>
          <a:ln w="9525" cap="flat" cmpd="sng">
            <a:solidFill>
              <a:srgbClr val="0000FF"/>
            </a:solidFill>
            <a:prstDash val="solid"/>
            <a:round/>
            <a:headEnd type="none" w="lg" len="lg"/>
            <a:tailEnd type="none" w="lg" len="lg"/>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lt1"/>
        </a:solidFill>
        <a:effectLst/>
      </p:bgPr>
    </p:bg>
    <p:spTree>
      <p:nvGrpSpPr>
        <p:cNvPr id="1" name="Shape 42"/>
        <p:cNvGrpSpPr/>
        <p:nvPr/>
      </p:nvGrpSpPr>
      <p:grpSpPr>
        <a:xfrm>
          <a:off x="0" y="0"/>
          <a:ext cx="0" cy="0"/>
          <a:chOff x="0" y="0"/>
          <a:chExt cx="0" cy="0"/>
        </a:xfrm>
      </p:grpSpPr>
      <p:cxnSp>
        <p:nvCxnSpPr>
          <p:cNvPr id="43" name="Shape 43"/>
          <p:cNvCxnSpPr/>
          <p:nvPr/>
        </p:nvCxnSpPr>
        <p:spPr>
          <a:xfrm>
            <a:off x="0" y="2998150"/>
            <a:ext cx="9144000" cy="0"/>
          </a:xfrm>
          <a:prstGeom prst="straightConnector1">
            <a:avLst/>
          </a:prstGeom>
          <a:noFill/>
          <a:ln w="19050" cap="flat" cmpd="sng">
            <a:solidFill>
              <a:srgbClr val="ED751F"/>
            </a:solidFill>
            <a:prstDash val="solid"/>
            <a:round/>
            <a:headEnd type="none" w="med" len="med"/>
            <a:tailEnd type="none" w="med" len="med"/>
          </a:ln>
        </p:spPr>
      </p:cxnSp>
      <p:sp>
        <p:nvSpPr>
          <p:cNvPr id="44" name="Shape 44"/>
          <p:cNvSpPr txBox="1">
            <a:spLocks noGrp="1"/>
          </p:cNvSpPr>
          <p:nvPr>
            <p:ph type="ctrTitle"/>
          </p:nvPr>
        </p:nvSpPr>
        <p:spPr>
          <a:xfrm>
            <a:off x="510450" y="1257300"/>
            <a:ext cx="8123100" cy="1588500"/>
          </a:xfrm>
          <a:prstGeom prst="rect">
            <a:avLst/>
          </a:prstGeom>
        </p:spPr>
        <p:txBody>
          <a:bodyPr lIns="91425" tIns="91425" rIns="91425" bIns="91425" anchor="b" anchorCtr="0"/>
          <a:lstStyle>
            <a:lvl1pPr lvl="0" rtl="0">
              <a:spcBef>
                <a:spcPts val="0"/>
              </a:spcBef>
              <a:buClr>
                <a:srgbClr val="000000"/>
              </a:buClr>
              <a:buSzPct val="100000"/>
              <a:buFont typeface="Avenir"/>
              <a:defRPr sz="3500">
                <a:solidFill>
                  <a:srgbClr val="000000"/>
                </a:solidFill>
                <a:latin typeface="Avenir"/>
                <a:ea typeface="Avenir"/>
                <a:cs typeface="Avenir"/>
                <a:sym typeface="Avenir"/>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45" name="Shape 45"/>
          <p:cNvSpPr txBox="1">
            <a:spLocks noGrp="1"/>
          </p:cNvSpPr>
          <p:nvPr>
            <p:ph type="subTitle" idx="1"/>
          </p:nvPr>
        </p:nvSpPr>
        <p:spPr>
          <a:xfrm>
            <a:off x="510450" y="3182312"/>
            <a:ext cx="8123100" cy="630000"/>
          </a:xfrm>
          <a:prstGeom prst="rect">
            <a:avLst/>
          </a:prstGeom>
        </p:spPr>
        <p:txBody>
          <a:bodyPr lIns="91425" tIns="91425" rIns="91425" bIns="91425" anchor="t" anchorCtr="0"/>
          <a:lstStyle>
            <a:lvl1pPr lvl="0" rtl="0">
              <a:lnSpc>
                <a:spcPct val="100000"/>
              </a:lnSpc>
              <a:spcBef>
                <a:spcPts val="0"/>
              </a:spcBef>
              <a:spcAft>
                <a:spcPts val="0"/>
              </a:spcAft>
              <a:buClr>
                <a:srgbClr val="000000"/>
              </a:buClr>
              <a:buSzPct val="100000"/>
              <a:buFont typeface="Avenir"/>
              <a:buNone/>
              <a:defRPr sz="2400">
                <a:solidFill>
                  <a:srgbClr val="000000"/>
                </a:solidFill>
                <a:latin typeface="Avenir"/>
                <a:ea typeface="Avenir"/>
                <a:cs typeface="Avenir"/>
                <a:sym typeface="Avenir"/>
              </a:defRPr>
            </a:lvl1pPr>
            <a:lvl2pPr lvl="1" rtl="0">
              <a:lnSpc>
                <a:spcPct val="100000"/>
              </a:lnSpc>
              <a:spcBef>
                <a:spcPts val="0"/>
              </a:spcBef>
              <a:spcAft>
                <a:spcPts val="0"/>
              </a:spcAft>
              <a:buClr>
                <a:schemeClr val="lt1"/>
              </a:buClr>
              <a:buSzPct val="100000"/>
              <a:buNone/>
              <a:defRPr sz="2400">
                <a:solidFill>
                  <a:schemeClr val="lt1"/>
                </a:solidFill>
              </a:defRPr>
            </a:lvl2pPr>
            <a:lvl3pPr lvl="2" rtl="0">
              <a:lnSpc>
                <a:spcPct val="100000"/>
              </a:lnSpc>
              <a:spcBef>
                <a:spcPts val="0"/>
              </a:spcBef>
              <a:spcAft>
                <a:spcPts val="0"/>
              </a:spcAft>
              <a:buClr>
                <a:schemeClr val="lt1"/>
              </a:buClr>
              <a:buSzPct val="100000"/>
              <a:buNone/>
              <a:defRPr sz="2400">
                <a:solidFill>
                  <a:schemeClr val="lt1"/>
                </a:solidFill>
              </a:defRPr>
            </a:lvl3pPr>
            <a:lvl4pPr lvl="3" rtl="0">
              <a:lnSpc>
                <a:spcPct val="100000"/>
              </a:lnSpc>
              <a:spcBef>
                <a:spcPts val="0"/>
              </a:spcBef>
              <a:spcAft>
                <a:spcPts val="0"/>
              </a:spcAft>
              <a:buClr>
                <a:schemeClr val="lt1"/>
              </a:buClr>
              <a:buSzPct val="100000"/>
              <a:buNone/>
              <a:defRPr sz="2400">
                <a:solidFill>
                  <a:schemeClr val="lt1"/>
                </a:solidFill>
              </a:defRPr>
            </a:lvl4pPr>
            <a:lvl5pPr lvl="4" rtl="0">
              <a:lnSpc>
                <a:spcPct val="100000"/>
              </a:lnSpc>
              <a:spcBef>
                <a:spcPts val="0"/>
              </a:spcBef>
              <a:spcAft>
                <a:spcPts val="0"/>
              </a:spcAft>
              <a:buClr>
                <a:schemeClr val="lt1"/>
              </a:buClr>
              <a:buSzPct val="100000"/>
              <a:buNone/>
              <a:defRPr sz="2400">
                <a:solidFill>
                  <a:schemeClr val="lt1"/>
                </a:solidFill>
              </a:defRPr>
            </a:lvl5pPr>
            <a:lvl6pPr lvl="5" rtl="0">
              <a:lnSpc>
                <a:spcPct val="100000"/>
              </a:lnSpc>
              <a:spcBef>
                <a:spcPts val="0"/>
              </a:spcBef>
              <a:spcAft>
                <a:spcPts val="0"/>
              </a:spcAft>
              <a:buClr>
                <a:schemeClr val="lt1"/>
              </a:buClr>
              <a:buSzPct val="100000"/>
              <a:buNone/>
              <a:defRPr sz="2400">
                <a:solidFill>
                  <a:schemeClr val="lt1"/>
                </a:solidFill>
              </a:defRPr>
            </a:lvl6pPr>
            <a:lvl7pPr lvl="6" rtl="0">
              <a:lnSpc>
                <a:spcPct val="100000"/>
              </a:lnSpc>
              <a:spcBef>
                <a:spcPts val="0"/>
              </a:spcBef>
              <a:spcAft>
                <a:spcPts val="0"/>
              </a:spcAft>
              <a:buClr>
                <a:schemeClr val="lt1"/>
              </a:buClr>
              <a:buSzPct val="100000"/>
              <a:buNone/>
              <a:defRPr sz="2400">
                <a:solidFill>
                  <a:schemeClr val="lt1"/>
                </a:solidFill>
              </a:defRPr>
            </a:lvl7pPr>
            <a:lvl8pPr lvl="7" rtl="0">
              <a:lnSpc>
                <a:spcPct val="100000"/>
              </a:lnSpc>
              <a:spcBef>
                <a:spcPts val="0"/>
              </a:spcBef>
              <a:spcAft>
                <a:spcPts val="0"/>
              </a:spcAft>
              <a:buClr>
                <a:schemeClr val="lt1"/>
              </a:buClr>
              <a:buSzPct val="100000"/>
              <a:buNone/>
              <a:defRPr sz="2400">
                <a:solidFill>
                  <a:schemeClr val="lt1"/>
                </a:solidFill>
              </a:defRPr>
            </a:lvl8pPr>
            <a:lvl9pPr lvl="8" rtl="0">
              <a:lnSpc>
                <a:spcPct val="100000"/>
              </a:lnSpc>
              <a:spcBef>
                <a:spcPts val="0"/>
              </a:spcBef>
              <a:spcAft>
                <a:spcPts val="0"/>
              </a:spcAft>
              <a:buClr>
                <a:schemeClr val="lt1"/>
              </a:buClr>
              <a:buSzPct val="100000"/>
              <a:buNone/>
              <a:defRPr sz="2400">
                <a:solidFill>
                  <a:schemeClr val="lt1"/>
                </a:solidFill>
              </a:defRPr>
            </a:lvl9pPr>
          </a:lstStyle>
          <a:p>
            <a:endParaRPr/>
          </a:p>
        </p:txBody>
      </p:sp>
      <p:sp>
        <p:nvSpPr>
          <p:cNvPr id="46" name="Shape 4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47"/>
        <p:cNvGrpSpPr/>
        <p:nvPr/>
      </p:nvGrpSpPr>
      <p:grpSpPr>
        <a:xfrm>
          <a:off x="0" y="0"/>
          <a:ext cx="0" cy="0"/>
          <a:chOff x="0" y="0"/>
          <a:chExt cx="0" cy="0"/>
        </a:xfrm>
      </p:grpSpPr>
      <p:sp>
        <p:nvSpPr>
          <p:cNvPr id="48" name="Shape 48"/>
          <p:cNvSpPr/>
          <p:nvPr/>
        </p:nvSpPr>
        <p:spPr>
          <a:xfrm>
            <a:off x="0" y="5045700"/>
            <a:ext cx="9144000" cy="97800"/>
          </a:xfrm>
          <a:prstGeom prst="rect">
            <a:avLst/>
          </a:prstGeom>
          <a:solidFill>
            <a:srgbClr val="ED751F"/>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buFont typeface="Avenir"/>
              <a:defRPr>
                <a:latin typeface="Avenir"/>
                <a:ea typeface="Avenir"/>
                <a:cs typeface="Avenir"/>
                <a:sym typeface="Avenir"/>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0" name="Shape 50"/>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52" name="Shape 52"/>
          <p:cNvCxnSpPr/>
          <p:nvPr/>
        </p:nvCxnSpPr>
        <p:spPr>
          <a:xfrm>
            <a:off x="0" y="723892"/>
            <a:ext cx="9149100" cy="0"/>
          </a:xfrm>
          <a:prstGeom prst="straightConnector1">
            <a:avLst/>
          </a:prstGeom>
          <a:noFill/>
          <a:ln w="9525" cap="flat" cmpd="sng">
            <a:solidFill>
              <a:srgbClr val="ED751F"/>
            </a:solidFill>
            <a:prstDash val="solid"/>
            <a:round/>
            <a:headEnd type="none" w="lg" len="lg"/>
            <a:tailEnd type="none" w="lg" len="lg"/>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
    <p:spTree>
      <p:nvGrpSpPr>
        <p:cNvPr id="1" name="Shape 53"/>
        <p:cNvGrpSpPr/>
        <p:nvPr/>
      </p:nvGrpSpPr>
      <p:grpSpPr>
        <a:xfrm>
          <a:off x="0" y="0"/>
          <a:ext cx="0" cy="0"/>
          <a:chOff x="0" y="0"/>
          <a:chExt cx="0" cy="0"/>
        </a:xfrm>
      </p:grpSpPr>
      <p:sp>
        <p:nvSpPr>
          <p:cNvPr id="54" name="Shape 54"/>
          <p:cNvSpPr/>
          <p:nvPr/>
        </p:nvSpPr>
        <p:spPr>
          <a:xfrm>
            <a:off x="0" y="5045700"/>
            <a:ext cx="9144000" cy="978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55" name="Shape 55"/>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buFont typeface="Avenir"/>
              <a:defRPr>
                <a:latin typeface="Avenir"/>
                <a:ea typeface="Avenir"/>
                <a:cs typeface="Avenir"/>
                <a:sym typeface="Avenir"/>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6" name="Shape 56"/>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57" name="Shape 5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58" name="Shape 58"/>
          <p:cNvCxnSpPr/>
          <p:nvPr/>
        </p:nvCxnSpPr>
        <p:spPr>
          <a:xfrm>
            <a:off x="0" y="723892"/>
            <a:ext cx="9149100" cy="0"/>
          </a:xfrm>
          <a:prstGeom prst="straightConnector1">
            <a:avLst/>
          </a:prstGeom>
          <a:noFill/>
          <a:ln w="9525" cap="flat" cmpd="sng">
            <a:solidFill>
              <a:srgbClr val="FF0000"/>
            </a:solidFill>
            <a:prstDash val="solid"/>
            <a:round/>
            <a:headEnd type="none" w="lg" len="lg"/>
            <a:tailEnd type="none" w="lg" len="lg"/>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
    <p:spTree>
      <p:nvGrpSpPr>
        <p:cNvPr id="1" name="Shape 59"/>
        <p:cNvGrpSpPr/>
        <p:nvPr/>
      </p:nvGrpSpPr>
      <p:grpSpPr>
        <a:xfrm>
          <a:off x="0" y="0"/>
          <a:ext cx="0" cy="0"/>
          <a:chOff x="0" y="0"/>
          <a:chExt cx="0" cy="0"/>
        </a:xfrm>
      </p:grpSpPr>
      <p:sp>
        <p:nvSpPr>
          <p:cNvPr id="60" name="Shape 60"/>
          <p:cNvSpPr/>
          <p:nvPr/>
        </p:nvSpPr>
        <p:spPr>
          <a:xfrm>
            <a:off x="0" y="5045700"/>
            <a:ext cx="9144000" cy="97800"/>
          </a:xfrm>
          <a:prstGeom prst="rect">
            <a:avLst/>
          </a:prstGeom>
          <a:solidFill>
            <a:srgbClr val="0000FF"/>
          </a:solidFill>
          <a:ln>
            <a:noFill/>
          </a:ln>
        </p:spPr>
        <p:txBody>
          <a:bodyPr lIns="91425" tIns="91425" rIns="91425" bIns="91425" anchor="ctr" anchorCtr="0">
            <a:noAutofit/>
          </a:bodyPr>
          <a:lstStyle/>
          <a:p>
            <a:pPr lvl="0">
              <a:spcBef>
                <a:spcPts val="0"/>
              </a:spcBef>
              <a:buNone/>
            </a:pPr>
            <a:endParaRPr/>
          </a:p>
        </p:txBody>
      </p:sp>
      <p:sp>
        <p:nvSpPr>
          <p:cNvPr id="61" name="Shape 61"/>
          <p:cNvSpPr txBox="1">
            <a:spLocks noGrp="1"/>
          </p:cNvSpPr>
          <p:nvPr>
            <p:ph type="title"/>
          </p:nvPr>
        </p:nvSpPr>
        <p:spPr>
          <a:xfrm>
            <a:off x="83100" y="64025"/>
            <a:ext cx="8520600" cy="572700"/>
          </a:xfrm>
          <a:prstGeom prst="rect">
            <a:avLst/>
          </a:prstGeom>
        </p:spPr>
        <p:txBody>
          <a:bodyPr lIns="91425" tIns="91425" rIns="91425" bIns="91425" anchor="t" anchorCtr="0"/>
          <a:lstStyle>
            <a:lvl1pPr lvl="0" rtl="0">
              <a:spcBef>
                <a:spcPts val="0"/>
              </a:spcBef>
              <a:buFont typeface="Avenir"/>
              <a:defRPr>
                <a:latin typeface="Avenir"/>
                <a:ea typeface="Avenir"/>
                <a:cs typeface="Avenir"/>
                <a:sym typeface="Avenir"/>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2" name="Shape 62"/>
          <p:cNvSpPr txBox="1">
            <a:spLocks noGrp="1"/>
          </p:cNvSpPr>
          <p:nvPr>
            <p:ph type="body" idx="1"/>
          </p:nvPr>
        </p:nvSpPr>
        <p:spPr>
          <a:xfrm>
            <a:off x="83100" y="847675"/>
            <a:ext cx="8938200" cy="3876900"/>
          </a:xfrm>
          <a:prstGeom prst="rect">
            <a:avLst/>
          </a:prstGeom>
        </p:spPr>
        <p:txBody>
          <a:bodyPr lIns="91425" tIns="91425" rIns="91425" bIns="91425" anchor="t" anchorCtr="0"/>
          <a:lstStyle>
            <a:lvl1pPr lvl="0" rtl="0">
              <a:spcBef>
                <a:spcPts val="0"/>
              </a:spcBef>
              <a:buClr>
                <a:srgbClr val="000000"/>
              </a:buClr>
              <a:buFont typeface="Avenir"/>
              <a:defRPr>
                <a:solidFill>
                  <a:srgbClr val="000000"/>
                </a:solidFill>
                <a:latin typeface="Avenir"/>
                <a:ea typeface="Avenir"/>
                <a:cs typeface="Avenir"/>
                <a:sym typeface="Avenir"/>
              </a:defRPr>
            </a:lvl1pPr>
            <a:lvl2pPr lvl="1" rtl="0">
              <a:spcBef>
                <a:spcPts val="0"/>
              </a:spcBef>
              <a:buClr>
                <a:srgbClr val="000000"/>
              </a:buClr>
              <a:buFont typeface="Avenir"/>
              <a:defRPr>
                <a:solidFill>
                  <a:srgbClr val="000000"/>
                </a:solidFill>
                <a:latin typeface="Avenir"/>
                <a:ea typeface="Avenir"/>
                <a:cs typeface="Avenir"/>
                <a:sym typeface="Avenir"/>
              </a:defRPr>
            </a:lvl2pPr>
            <a:lvl3pPr lvl="2" rtl="0">
              <a:spcBef>
                <a:spcPts val="0"/>
              </a:spcBef>
              <a:buClr>
                <a:srgbClr val="000000"/>
              </a:buClr>
              <a:buFont typeface="Avenir"/>
              <a:defRPr>
                <a:solidFill>
                  <a:srgbClr val="000000"/>
                </a:solidFill>
                <a:latin typeface="Avenir"/>
                <a:ea typeface="Avenir"/>
                <a:cs typeface="Avenir"/>
                <a:sym typeface="Avenir"/>
              </a:defRPr>
            </a:lvl3pPr>
            <a:lvl4pPr lvl="3" rtl="0">
              <a:spcBef>
                <a:spcPts val="0"/>
              </a:spcBef>
              <a:buClr>
                <a:srgbClr val="000000"/>
              </a:buClr>
              <a:buFont typeface="Avenir"/>
              <a:defRPr>
                <a:solidFill>
                  <a:srgbClr val="000000"/>
                </a:solidFill>
                <a:latin typeface="Avenir"/>
                <a:ea typeface="Avenir"/>
                <a:cs typeface="Avenir"/>
                <a:sym typeface="Avenir"/>
              </a:defRPr>
            </a:lvl4pPr>
            <a:lvl5pPr lvl="4" rtl="0">
              <a:spcBef>
                <a:spcPts val="0"/>
              </a:spcBef>
              <a:buClr>
                <a:srgbClr val="000000"/>
              </a:buClr>
              <a:buFont typeface="Avenir"/>
              <a:defRPr>
                <a:solidFill>
                  <a:srgbClr val="000000"/>
                </a:solidFill>
                <a:latin typeface="Avenir"/>
                <a:ea typeface="Avenir"/>
                <a:cs typeface="Avenir"/>
                <a:sym typeface="Avenir"/>
              </a:defRPr>
            </a:lvl5pPr>
            <a:lvl6pPr lvl="5" rtl="0">
              <a:spcBef>
                <a:spcPts val="0"/>
              </a:spcBef>
              <a:buClr>
                <a:srgbClr val="000000"/>
              </a:buClr>
              <a:buFont typeface="Avenir"/>
              <a:defRPr>
                <a:solidFill>
                  <a:srgbClr val="000000"/>
                </a:solidFill>
                <a:latin typeface="Avenir"/>
                <a:ea typeface="Avenir"/>
                <a:cs typeface="Avenir"/>
                <a:sym typeface="Avenir"/>
              </a:defRPr>
            </a:lvl6pPr>
            <a:lvl7pPr lvl="6" rtl="0">
              <a:spcBef>
                <a:spcPts val="0"/>
              </a:spcBef>
              <a:buClr>
                <a:srgbClr val="000000"/>
              </a:buClr>
              <a:buFont typeface="Avenir"/>
              <a:defRPr>
                <a:solidFill>
                  <a:srgbClr val="000000"/>
                </a:solidFill>
                <a:latin typeface="Avenir"/>
                <a:ea typeface="Avenir"/>
                <a:cs typeface="Avenir"/>
                <a:sym typeface="Avenir"/>
              </a:defRPr>
            </a:lvl7pPr>
            <a:lvl8pPr lvl="7" rtl="0">
              <a:spcBef>
                <a:spcPts val="0"/>
              </a:spcBef>
              <a:buClr>
                <a:srgbClr val="000000"/>
              </a:buClr>
              <a:buFont typeface="Avenir"/>
              <a:defRPr>
                <a:solidFill>
                  <a:srgbClr val="000000"/>
                </a:solidFill>
                <a:latin typeface="Avenir"/>
                <a:ea typeface="Avenir"/>
                <a:cs typeface="Avenir"/>
                <a:sym typeface="Avenir"/>
              </a:defRPr>
            </a:lvl8pPr>
            <a:lvl9pPr lvl="8" rtl="0">
              <a:spcBef>
                <a:spcPts val="0"/>
              </a:spcBef>
              <a:buClr>
                <a:srgbClr val="000000"/>
              </a:buClr>
              <a:buFont typeface="Avenir"/>
              <a:defRPr>
                <a:solidFill>
                  <a:srgbClr val="000000"/>
                </a:solidFill>
                <a:latin typeface="Avenir"/>
                <a:ea typeface="Avenir"/>
                <a:cs typeface="Avenir"/>
                <a:sym typeface="Avenir"/>
              </a:defRPr>
            </a:lvl9pPr>
          </a:lstStyle>
          <a:p>
            <a:endParaRPr/>
          </a:p>
        </p:txBody>
      </p:sp>
      <p:sp>
        <p:nvSpPr>
          <p:cNvPr id="63" name="Shape 6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64" name="Shape 64"/>
          <p:cNvCxnSpPr/>
          <p:nvPr/>
        </p:nvCxnSpPr>
        <p:spPr>
          <a:xfrm>
            <a:off x="0" y="723892"/>
            <a:ext cx="9149100" cy="0"/>
          </a:xfrm>
          <a:prstGeom prst="straightConnector1">
            <a:avLst/>
          </a:prstGeom>
          <a:noFill/>
          <a:ln w="9525" cap="flat" cmpd="sng">
            <a:solidFill>
              <a:srgbClr val="0000FF"/>
            </a:solidFill>
            <a:prstDash val="solid"/>
            <a:round/>
            <a:headEnd type="none" w="lg" len="lg"/>
            <a:tailEnd type="none" w="lg" len="lg"/>
          </a:ln>
        </p:spPr>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 Id="rId11"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endParaRPr lang="en" sz="1000">
              <a:solidFill>
                <a:schemeClr val="dk1"/>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rtl="0">
              <a:spcBef>
                <a:spcPts val="0"/>
              </a:spcBef>
              <a:buClr>
                <a:schemeClr val="dk1"/>
              </a:buClr>
              <a:buSzPct val="100000"/>
              <a:buFont typeface="Avenir"/>
              <a:buNone/>
              <a:defRPr sz="2800">
                <a:solidFill>
                  <a:schemeClr val="dk1"/>
                </a:solidFill>
                <a:latin typeface="Avenir"/>
                <a:ea typeface="Avenir"/>
                <a:cs typeface="Avenir"/>
                <a:sym typeface="Avenir"/>
              </a:defRPr>
            </a:lvl1pPr>
            <a:lvl2pPr lvl="1" rtl="0">
              <a:spcBef>
                <a:spcPts val="0"/>
              </a:spcBef>
              <a:buClr>
                <a:schemeClr val="dk1"/>
              </a:buClr>
              <a:buSzPct val="100000"/>
              <a:buFont typeface="Avenir"/>
              <a:buNone/>
              <a:defRPr sz="2800">
                <a:solidFill>
                  <a:schemeClr val="dk1"/>
                </a:solidFill>
                <a:latin typeface="Avenir"/>
                <a:ea typeface="Avenir"/>
                <a:cs typeface="Avenir"/>
                <a:sym typeface="Avenir"/>
              </a:defRPr>
            </a:lvl2pPr>
            <a:lvl3pPr lvl="2" rtl="0">
              <a:spcBef>
                <a:spcPts val="0"/>
              </a:spcBef>
              <a:buClr>
                <a:schemeClr val="dk1"/>
              </a:buClr>
              <a:buSzPct val="100000"/>
              <a:buFont typeface="Avenir"/>
              <a:buNone/>
              <a:defRPr sz="2800">
                <a:solidFill>
                  <a:schemeClr val="dk1"/>
                </a:solidFill>
                <a:latin typeface="Avenir"/>
                <a:ea typeface="Avenir"/>
                <a:cs typeface="Avenir"/>
                <a:sym typeface="Avenir"/>
              </a:defRPr>
            </a:lvl3pPr>
            <a:lvl4pPr lvl="3" rtl="0">
              <a:spcBef>
                <a:spcPts val="0"/>
              </a:spcBef>
              <a:buClr>
                <a:schemeClr val="dk1"/>
              </a:buClr>
              <a:buSzPct val="100000"/>
              <a:buFont typeface="Avenir"/>
              <a:buNone/>
              <a:defRPr sz="2800">
                <a:solidFill>
                  <a:schemeClr val="dk1"/>
                </a:solidFill>
                <a:latin typeface="Avenir"/>
                <a:ea typeface="Avenir"/>
                <a:cs typeface="Avenir"/>
                <a:sym typeface="Avenir"/>
              </a:defRPr>
            </a:lvl4pPr>
            <a:lvl5pPr lvl="4" rtl="0">
              <a:spcBef>
                <a:spcPts val="0"/>
              </a:spcBef>
              <a:buClr>
                <a:schemeClr val="dk1"/>
              </a:buClr>
              <a:buSzPct val="100000"/>
              <a:buFont typeface="Avenir"/>
              <a:buNone/>
              <a:defRPr sz="2800">
                <a:solidFill>
                  <a:schemeClr val="dk1"/>
                </a:solidFill>
                <a:latin typeface="Avenir"/>
                <a:ea typeface="Avenir"/>
                <a:cs typeface="Avenir"/>
                <a:sym typeface="Avenir"/>
              </a:defRPr>
            </a:lvl5pPr>
            <a:lvl6pPr lvl="5" rtl="0">
              <a:spcBef>
                <a:spcPts val="0"/>
              </a:spcBef>
              <a:buClr>
                <a:schemeClr val="dk1"/>
              </a:buClr>
              <a:buSzPct val="100000"/>
              <a:buFont typeface="Avenir"/>
              <a:buNone/>
              <a:defRPr sz="2800">
                <a:solidFill>
                  <a:schemeClr val="dk1"/>
                </a:solidFill>
                <a:latin typeface="Avenir"/>
                <a:ea typeface="Avenir"/>
                <a:cs typeface="Avenir"/>
                <a:sym typeface="Avenir"/>
              </a:defRPr>
            </a:lvl6pPr>
            <a:lvl7pPr lvl="6" rtl="0">
              <a:spcBef>
                <a:spcPts val="0"/>
              </a:spcBef>
              <a:buClr>
                <a:schemeClr val="dk1"/>
              </a:buClr>
              <a:buSzPct val="100000"/>
              <a:buFont typeface="Avenir"/>
              <a:buNone/>
              <a:defRPr sz="2800">
                <a:solidFill>
                  <a:schemeClr val="dk1"/>
                </a:solidFill>
                <a:latin typeface="Avenir"/>
                <a:ea typeface="Avenir"/>
                <a:cs typeface="Avenir"/>
                <a:sym typeface="Avenir"/>
              </a:defRPr>
            </a:lvl7pPr>
            <a:lvl8pPr lvl="7" rtl="0">
              <a:spcBef>
                <a:spcPts val="0"/>
              </a:spcBef>
              <a:buClr>
                <a:schemeClr val="dk1"/>
              </a:buClr>
              <a:buSzPct val="100000"/>
              <a:buFont typeface="Avenir"/>
              <a:buNone/>
              <a:defRPr sz="2800">
                <a:solidFill>
                  <a:schemeClr val="dk1"/>
                </a:solidFill>
                <a:latin typeface="Avenir"/>
                <a:ea typeface="Avenir"/>
                <a:cs typeface="Avenir"/>
                <a:sym typeface="Avenir"/>
              </a:defRPr>
            </a:lvl8pPr>
            <a:lvl9pPr lvl="8" rtl="0">
              <a:spcBef>
                <a:spcPts val="0"/>
              </a:spcBef>
              <a:buClr>
                <a:schemeClr val="dk1"/>
              </a:buClr>
              <a:buSzPct val="100000"/>
              <a:buFont typeface="Avenir"/>
              <a:buNone/>
              <a:defRPr sz="2800">
                <a:solidFill>
                  <a:schemeClr val="dk1"/>
                </a:solidFill>
                <a:latin typeface="Avenir"/>
                <a:ea typeface="Avenir"/>
                <a:cs typeface="Avenir"/>
                <a:sym typeface="Avenir"/>
              </a:defRPr>
            </a:lvl9pPr>
          </a:lstStyle>
          <a:p>
            <a:endParaRPr/>
          </a:p>
        </p:txBody>
      </p:sp>
      <p:sp>
        <p:nvSpPr>
          <p:cNvPr id="40" name="Shape 40"/>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SzPct val="100000"/>
              <a:buFont typeface="Avenir"/>
              <a:defRPr sz="1800">
                <a:latin typeface="Avenir"/>
                <a:ea typeface="Avenir"/>
                <a:cs typeface="Avenir"/>
                <a:sym typeface="Avenir"/>
              </a:defRPr>
            </a:lvl1pPr>
            <a:lvl2pPr lvl="1" rtl="0">
              <a:lnSpc>
                <a:spcPct val="115000"/>
              </a:lnSpc>
              <a:spcBef>
                <a:spcPts val="0"/>
              </a:spcBef>
              <a:spcAft>
                <a:spcPts val="1600"/>
              </a:spcAft>
              <a:buFont typeface="Avenir"/>
              <a:defRPr>
                <a:latin typeface="Avenir"/>
                <a:ea typeface="Avenir"/>
                <a:cs typeface="Avenir"/>
                <a:sym typeface="Avenir"/>
              </a:defRPr>
            </a:lvl2pPr>
            <a:lvl3pPr lvl="2" rtl="0">
              <a:lnSpc>
                <a:spcPct val="115000"/>
              </a:lnSpc>
              <a:spcBef>
                <a:spcPts val="0"/>
              </a:spcBef>
              <a:spcAft>
                <a:spcPts val="1600"/>
              </a:spcAft>
              <a:buFont typeface="Avenir"/>
              <a:defRPr>
                <a:latin typeface="Avenir"/>
                <a:ea typeface="Avenir"/>
                <a:cs typeface="Avenir"/>
                <a:sym typeface="Avenir"/>
              </a:defRPr>
            </a:lvl3pPr>
            <a:lvl4pPr lvl="3" rtl="0">
              <a:lnSpc>
                <a:spcPct val="115000"/>
              </a:lnSpc>
              <a:spcBef>
                <a:spcPts val="0"/>
              </a:spcBef>
              <a:spcAft>
                <a:spcPts val="1600"/>
              </a:spcAft>
              <a:buFont typeface="Avenir"/>
              <a:defRPr>
                <a:latin typeface="Avenir"/>
                <a:ea typeface="Avenir"/>
                <a:cs typeface="Avenir"/>
                <a:sym typeface="Avenir"/>
              </a:defRPr>
            </a:lvl4pPr>
            <a:lvl5pPr lvl="4" rtl="0">
              <a:lnSpc>
                <a:spcPct val="115000"/>
              </a:lnSpc>
              <a:spcBef>
                <a:spcPts val="0"/>
              </a:spcBef>
              <a:spcAft>
                <a:spcPts val="1600"/>
              </a:spcAft>
              <a:buFont typeface="Avenir"/>
              <a:defRPr>
                <a:latin typeface="Avenir"/>
                <a:ea typeface="Avenir"/>
                <a:cs typeface="Avenir"/>
                <a:sym typeface="Avenir"/>
              </a:defRPr>
            </a:lvl5pPr>
            <a:lvl6pPr lvl="5" rtl="0">
              <a:lnSpc>
                <a:spcPct val="115000"/>
              </a:lnSpc>
              <a:spcBef>
                <a:spcPts val="0"/>
              </a:spcBef>
              <a:spcAft>
                <a:spcPts val="1600"/>
              </a:spcAft>
              <a:buFont typeface="Avenir"/>
              <a:defRPr>
                <a:latin typeface="Avenir"/>
                <a:ea typeface="Avenir"/>
                <a:cs typeface="Avenir"/>
                <a:sym typeface="Avenir"/>
              </a:defRPr>
            </a:lvl6pPr>
            <a:lvl7pPr lvl="6" rtl="0">
              <a:lnSpc>
                <a:spcPct val="115000"/>
              </a:lnSpc>
              <a:spcBef>
                <a:spcPts val="0"/>
              </a:spcBef>
              <a:spcAft>
                <a:spcPts val="1600"/>
              </a:spcAft>
              <a:buFont typeface="Avenir"/>
              <a:defRPr>
                <a:latin typeface="Avenir"/>
                <a:ea typeface="Avenir"/>
                <a:cs typeface="Avenir"/>
                <a:sym typeface="Avenir"/>
              </a:defRPr>
            </a:lvl7pPr>
            <a:lvl8pPr lvl="7" rtl="0">
              <a:lnSpc>
                <a:spcPct val="115000"/>
              </a:lnSpc>
              <a:spcBef>
                <a:spcPts val="0"/>
              </a:spcBef>
              <a:spcAft>
                <a:spcPts val="1600"/>
              </a:spcAft>
              <a:buFont typeface="Avenir"/>
              <a:defRPr>
                <a:latin typeface="Avenir"/>
                <a:ea typeface="Avenir"/>
                <a:cs typeface="Avenir"/>
                <a:sym typeface="Avenir"/>
              </a:defRPr>
            </a:lvl8pPr>
            <a:lvl9pPr lvl="8" rtl="0">
              <a:lnSpc>
                <a:spcPct val="115000"/>
              </a:lnSpc>
              <a:spcBef>
                <a:spcPts val="0"/>
              </a:spcBef>
              <a:spcAft>
                <a:spcPts val="1600"/>
              </a:spcAft>
              <a:buFont typeface="Avenir"/>
              <a:defRPr>
                <a:latin typeface="Avenir"/>
                <a:ea typeface="Avenir"/>
                <a:cs typeface="Avenir"/>
                <a:sym typeface="Avenir"/>
              </a:defRPr>
            </a:lvl9pPr>
          </a:lstStyle>
          <a:p>
            <a:endParaRPr/>
          </a:p>
        </p:txBody>
      </p:sp>
      <p:sp>
        <p:nvSpPr>
          <p:cNvPr id="41" name="Shape 41"/>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dk1"/>
                </a:solidFill>
                <a:latin typeface="Proxima Nova"/>
                <a:ea typeface="Proxima Nova"/>
                <a:cs typeface="Proxima Nova"/>
                <a:sym typeface="Proxima Nova"/>
              </a:rPr>
              <a:t>‹#›</a:t>
            </a:fld>
            <a:endParaRPr lang="en" sz="1000">
              <a:solidFill>
                <a:schemeClr val="dk1"/>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png"/><Relationship Id="rId5" Type="http://schemas.openxmlformats.org/officeDocument/2006/relationships/image" Target="../media/image17.jp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png"/><Relationship Id="rId5" Type="http://schemas.openxmlformats.org/officeDocument/2006/relationships/image" Target="../media/image19.jp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comments" Target="../comments/comment4.xml"/><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7.pn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1.png"/><Relationship Id="rId6"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42.png"/><Relationship Id="rId6" Type="http://schemas.openxmlformats.org/officeDocument/2006/relationships/comments" Target="../comments/comment5.xml"/><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1.png"/><Relationship Id="rId6" Type="http://schemas.openxmlformats.org/officeDocument/2006/relationships/image" Target="../media/image45.pn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1.png"/><Relationship Id="rId6" Type="http://schemas.openxmlformats.org/officeDocument/2006/relationships/image" Target="../media/image5.jpg"/><Relationship Id="rId7"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46.png"/><Relationship Id="rId5" Type="http://schemas.openxmlformats.org/officeDocument/2006/relationships/image" Target="../media/image1.png"/><Relationship Id="rId6" Type="http://schemas.openxmlformats.org/officeDocument/2006/relationships/image" Target="../media/image16.jp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1.png"/><Relationship Id="rId6" Type="http://schemas.openxmlformats.org/officeDocument/2006/relationships/image" Target="../media/image49.pn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0.png"/><Relationship Id="rId5" Type="http://schemas.openxmlformats.org/officeDocument/2006/relationships/image" Target="../media/image51.jp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2.pn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5.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56.png"/><Relationship Id="rId5" Type="http://schemas.openxmlformats.org/officeDocument/2006/relationships/image" Target="../media/image1.png"/><Relationship Id="rId6" Type="http://schemas.openxmlformats.org/officeDocument/2006/relationships/image" Target="../media/image41.png"/><Relationship Id="rId7" Type="http://schemas.openxmlformats.org/officeDocument/2006/relationships/image" Target="../media/image57.jpg"/><Relationship Id="rId8" Type="http://schemas.openxmlformats.org/officeDocument/2006/relationships/image" Target="../media/image24.png"/><Relationship Id="rId9" Type="http://schemas.openxmlformats.org/officeDocument/2006/relationships/image" Target="../media/image58.pn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1.png"/><Relationship Id="rId5" Type="http://schemas.openxmlformats.org/officeDocument/2006/relationships/image" Target="../media/image16.jp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2.png"/><Relationship Id="rId9" Type="http://schemas.openxmlformats.org/officeDocument/2006/relationships/image" Target="../media/image64.jpg"/><Relationship Id="rId10" Type="http://schemas.openxmlformats.org/officeDocument/2006/relationships/comments" Target="../comments/comment6.xm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12.png"/><Relationship Id="rId9" Type="http://schemas.openxmlformats.org/officeDocument/2006/relationships/comments" Target="../comments/comment2.xml"/><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omments" Target="../comments/comment3.xml"/><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ctrTitle"/>
          </p:nvPr>
        </p:nvSpPr>
        <p:spPr>
          <a:xfrm>
            <a:off x="152950" y="1248125"/>
            <a:ext cx="5852100" cy="1588500"/>
          </a:xfrm>
          <a:prstGeom prst="rect">
            <a:avLst/>
          </a:prstGeom>
        </p:spPr>
        <p:txBody>
          <a:bodyPr lIns="91425" tIns="91425" rIns="91425" bIns="91425" anchor="b" anchorCtr="0">
            <a:noAutofit/>
          </a:bodyPr>
          <a:lstStyle/>
          <a:p>
            <a:pPr lvl="0" algn="ctr" rtl="0">
              <a:spcBef>
                <a:spcPts val="0"/>
              </a:spcBef>
              <a:buNone/>
            </a:pPr>
            <a:r>
              <a:rPr lang="en" sz="2400" dirty="0"/>
              <a:t>Strengthening the</a:t>
            </a:r>
          </a:p>
          <a:p>
            <a:pPr lvl="0" algn="ctr" rtl="0">
              <a:spcBef>
                <a:spcPts val="0"/>
              </a:spcBef>
              <a:buNone/>
            </a:pPr>
            <a:r>
              <a:rPr lang="en" sz="2400" dirty="0"/>
              <a:t>Nantucket Cultural District: </a:t>
            </a:r>
          </a:p>
          <a:p>
            <a:pPr lvl="0" algn="ctr" rtl="0">
              <a:spcBef>
                <a:spcPts val="0"/>
              </a:spcBef>
              <a:buNone/>
            </a:pPr>
            <a:r>
              <a:rPr lang="en" sz="2400" dirty="0"/>
              <a:t>Community Outreach &amp; Data Collection</a:t>
            </a:r>
          </a:p>
        </p:txBody>
      </p:sp>
      <p:sp>
        <p:nvSpPr>
          <p:cNvPr id="106" name="Shape 106"/>
          <p:cNvSpPr txBox="1">
            <a:spLocks noGrp="1"/>
          </p:cNvSpPr>
          <p:nvPr>
            <p:ph type="subTitle" idx="1"/>
          </p:nvPr>
        </p:nvSpPr>
        <p:spPr>
          <a:xfrm>
            <a:off x="230350" y="3289775"/>
            <a:ext cx="5310900" cy="630000"/>
          </a:xfrm>
          <a:prstGeom prst="rect">
            <a:avLst/>
          </a:prstGeom>
        </p:spPr>
        <p:txBody>
          <a:bodyPr lIns="91425" tIns="91425" rIns="91425" bIns="91425" anchor="t" anchorCtr="0">
            <a:noAutofit/>
          </a:bodyPr>
          <a:lstStyle/>
          <a:p>
            <a:pPr lvl="0">
              <a:spcBef>
                <a:spcPts val="0"/>
              </a:spcBef>
              <a:buNone/>
            </a:pPr>
            <a:r>
              <a:rPr lang="en" sz="2000">
                <a:latin typeface="Avenir"/>
                <a:ea typeface="Avenir"/>
                <a:cs typeface="Avenir"/>
                <a:sym typeface="Avenir"/>
              </a:rPr>
              <a:t>J. Berger, C. Mayforth, J. Metzger, J. Moon</a:t>
            </a:r>
          </a:p>
        </p:txBody>
      </p:sp>
      <p:pic>
        <p:nvPicPr>
          <p:cNvPr id="107" name="Shape 107"/>
          <p:cNvPicPr preferRelativeResize="0"/>
          <p:nvPr/>
        </p:nvPicPr>
        <p:blipFill rotWithShape="1">
          <a:blip r:embed="rId3">
            <a:alphaModFix/>
          </a:blip>
          <a:srcRect r="11613"/>
          <a:stretch/>
        </p:blipFill>
        <p:spPr>
          <a:xfrm>
            <a:off x="6005133" y="0"/>
            <a:ext cx="3138865" cy="5143500"/>
          </a:xfrm>
          <a:prstGeom prst="rect">
            <a:avLst/>
          </a:prstGeom>
          <a:noFill/>
          <a:ln>
            <a:noFill/>
          </a:ln>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lt1"/>
                </a:solidFill>
              </a:rPr>
              <a:t>1</a:t>
            </a:fld>
            <a:endParaRPr lang="en">
              <a:solidFill>
                <a:schemeClr val="lt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1" name="Shape 261"/>
          <p:cNvGrpSpPr/>
          <p:nvPr/>
        </p:nvGrpSpPr>
        <p:grpSpPr>
          <a:xfrm>
            <a:off x="194485" y="2913120"/>
            <a:ext cx="3333600" cy="1936670"/>
            <a:chOff x="447149" y="2933174"/>
            <a:chExt cx="3333600" cy="1936670"/>
          </a:xfrm>
        </p:grpSpPr>
        <p:sp>
          <p:nvSpPr>
            <p:cNvPr id="262" name="Shape 262"/>
            <p:cNvSpPr/>
            <p:nvPr/>
          </p:nvSpPr>
          <p:spPr>
            <a:xfrm>
              <a:off x="2432550" y="3553825"/>
              <a:ext cx="1348200" cy="478800"/>
            </a:xfrm>
            <a:prstGeom prst="stripedRightArrow">
              <a:avLst>
                <a:gd name="adj1" fmla="val 50000"/>
                <a:gd name="adj2" fmla="val 50000"/>
              </a:avLst>
            </a:prstGeom>
            <a:solidFill>
              <a:srgbClr val="F1C232"/>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63" name="Shape 263" descr="IMG_0221.jpg"/>
            <p:cNvPicPr preferRelativeResize="0"/>
            <p:nvPr/>
          </p:nvPicPr>
          <p:blipFill rotWithShape="1">
            <a:blip r:embed="rId3">
              <a:alphaModFix/>
            </a:blip>
            <a:srcRect r="16770" b="52308"/>
            <a:stretch/>
          </p:blipFill>
          <p:spPr>
            <a:xfrm>
              <a:off x="447149" y="2933174"/>
              <a:ext cx="2534826" cy="1936670"/>
            </a:xfrm>
            <a:prstGeom prst="rect">
              <a:avLst/>
            </a:prstGeom>
            <a:noFill/>
            <a:ln w="19050" cap="flat" cmpd="sng">
              <a:solidFill>
                <a:srgbClr val="F1C232"/>
              </a:solidFill>
              <a:prstDash val="solid"/>
              <a:round/>
              <a:headEnd type="none" w="med" len="med"/>
              <a:tailEnd type="none" w="med" len="med"/>
            </a:ln>
          </p:spPr>
        </p:pic>
      </p:grpSp>
      <p:sp>
        <p:nvSpPr>
          <p:cNvPr id="264" name="Shape 264"/>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t>Project</a:t>
            </a:r>
            <a:r>
              <a:rPr lang="en">
                <a:latin typeface="Avenir"/>
                <a:ea typeface="Avenir"/>
                <a:cs typeface="Avenir"/>
                <a:sym typeface="Avenir"/>
              </a:rPr>
              <a:t> Goals</a:t>
            </a:r>
          </a:p>
        </p:txBody>
      </p:sp>
      <p:sp>
        <p:nvSpPr>
          <p:cNvPr id="265" name="Shape 265"/>
          <p:cNvSpPr txBox="1">
            <a:spLocks noGrp="1"/>
          </p:cNvSpPr>
          <p:nvPr>
            <p:ph type="body" idx="1"/>
          </p:nvPr>
        </p:nvSpPr>
        <p:spPr>
          <a:xfrm>
            <a:off x="83100" y="798825"/>
            <a:ext cx="9012600" cy="2337300"/>
          </a:xfrm>
          <a:prstGeom prst="rect">
            <a:avLst/>
          </a:prstGeom>
        </p:spPr>
        <p:txBody>
          <a:bodyPr lIns="91425" tIns="91425" rIns="91425" bIns="91425" anchor="t" anchorCtr="0">
            <a:noAutofit/>
          </a:bodyPr>
          <a:lstStyle/>
          <a:p>
            <a:pPr marL="457200" lvl="0" indent="-368300" rtl="0">
              <a:lnSpc>
                <a:spcPct val="100000"/>
              </a:lnSpc>
              <a:spcBef>
                <a:spcPts val="0"/>
              </a:spcBef>
              <a:spcAft>
                <a:spcPts val="0"/>
              </a:spcAft>
              <a:buSzPct val="100000"/>
              <a:buChar char="➢"/>
            </a:pPr>
            <a:r>
              <a:rPr lang="en" sz="2400" dirty="0"/>
              <a:t>Develop Data Collection System </a:t>
            </a:r>
          </a:p>
          <a:p>
            <a:pPr marL="914400" lvl="1" indent="-368300" rtl="0">
              <a:lnSpc>
                <a:spcPct val="100000"/>
              </a:lnSpc>
              <a:spcBef>
                <a:spcPts val="0"/>
              </a:spcBef>
              <a:spcAft>
                <a:spcPts val="0"/>
              </a:spcAft>
              <a:buClr>
                <a:srgbClr val="666666"/>
              </a:buClr>
              <a:buSzPct val="100000"/>
              <a:buChar char="○"/>
            </a:pPr>
            <a:r>
              <a:rPr lang="en" sz="2400" dirty="0"/>
              <a:t>Annual Report required for state designation</a:t>
            </a:r>
          </a:p>
          <a:p>
            <a:pPr marL="457200" lvl="0" indent="-368300" rtl="0">
              <a:lnSpc>
                <a:spcPct val="100000"/>
              </a:lnSpc>
              <a:spcBef>
                <a:spcPts val="0"/>
              </a:spcBef>
              <a:spcAft>
                <a:spcPts val="0"/>
              </a:spcAft>
              <a:buSzPct val="100000"/>
              <a:buFont typeface="Avenir"/>
              <a:buChar char="➢"/>
            </a:pPr>
            <a:r>
              <a:rPr lang="en" sz="2400" dirty="0">
                <a:solidFill>
                  <a:srgbClr val="000000"/>
                </a:solidFill>
                <a:sym typeface="Avenir"/>
              </a:rPr>
              <a:t>Increase Knowledge of District</a:t>
            </a:r>
          </a:p>
          <a:p>
            <a:pPr marL="914400" lvl="1" indent="-368300" rtl="0">
              <a:lnSpc>
                <a:spcPct val="100000"/>
              </a:lnSpc>
              <a:spcBef>
                <a:spcPts val="0"/>
              </a:spcBef>
              <a:spcAft>
                <a:spcPts val="0"/>
              </a:spcAft>
              <a:buClr>
                <a:srgbClr val="000000"/>
              </a:buClr>
              <a:buSzPct val="100000"/>
              <a:buFont typeface="Avenir"/>
              <a:buChar char="○"/>
            </a:pPr>
            <a:r>
              <a:rPr lang="en" sz="2400" dirty="0">
                <a:solidFill>
                  <a:srgbClr val="000000"/>
                </a:solidFill>
                <a:sym typeface="Avenir"/>
              </a:rPr>
              <a:t>Expand </a:t>
            </a:r>
            <a:r>
              <a:rPr lang="en" sz="2400" dirty="0"/>
              <a:t>S</a:t>
            </a:r>
            <a:r>
              <a:rPr lang="en" sz="2400" dirty="0">
                <a:solidFill>
                  <a:srgbClr val="000000"/>
                </a:solidFill>
                <a:sym typeface="Avenir"/>
              </a:rPr>
              <a:t>ocial </a:t>
            </a:r>
            <a:r>
              <a:rPr lang="en" sz="2400" dirty="0"/>
              <a:t>M</a:t>
            </a:r>
            <a:r>
              <a:rPr lang="en" sz="2400" dirty="0">
                <a:solidFill>
                  <a:srgbClr val="000000"/>
                </a:solidFill>
                <a:sym typeface="Avenir"/>
              </a:rPr>
              <a:t>edia &amp; </a:t>
            </a:r>
            <a:r>
              <a:rPr lang="en" sz="2400" dirty="0"/>
              <a:t>Internet</a:t>
            </a:r>
            <a:r>
              <a:rPr lang="en" sz="2400" dirty="0">
                <a:solidFill>
                  <a:srgbClr val="000000"/>
                </a:solidFill>
                <a:sym typeface="Avenir"/>
              </a:rPr>
              <a:t> </a:t>
            </a:r>
            <a:r>
              <a:rPr lang="en" sz="2400" dirty="0"/>
              <a:t>P</a:t>
            </a:r>
            <a:r>
              <a:rPr lang="en" sz="2400" dirty="0">
                <a:solidFill>
                  <a:srgbClr val="000000"/>
                </a:solidFill>
                <a:sym typeface="Avenir"/>
              </a:rPr>
              <a:t>resence</a:t>
            </a:r>
          </a:p>
          <a:p>
            <a:pPr marL="457200" lvl="0" indent="-368300" rtl="0">
              <a:lnSpc>
                <a:spcPct val="100000"/>
              </a:lnSpc>
              <a:spcBef>
                <a:spcPts val="0"/>
              </a:spcBef>
              <a:spcAft>
                <a:spcPts val="0"/>
              </a:spcAft>
              <a:buSzPct val="100000"/>
              <a:buChar char="➢"/>
            </a:pPr>
            <a:r>
              <a:rPr lang="en" sz="2400" dirty="0"/>
              <a:t>Support Creation of Linkages </a:t>
            </a:r>
          </a:p>
        </p:txBody>
      </p:sp>
      <p:pic>
        <p:nvPicPr>
          <p:cNvPr id="267" name="Shape 267"/>
          <p:cNvPicPr preferRelativeResize="0"/>
          <p:nvPr/>
        </p:nvPicPr>
        <p:blipFill rotWithShape="1">
          <a:blip r:embed="rId4">
            <a:alphaModFix/>
          </a:blip>
          <a:srcRect l="23274" r="10662" b="53654"/>
          <a:stretch/>
        </p:blipFill>
        <p:spPr>
          <a:xfrm>
            <a:off x="8462374" y="0"/>
            <a:ext cx="681625" cy="692601"/>
          </a:xfrm>
          <a:prstGeom prst="rect">
            <a:avLst/>
          </a:prstGeom>
          <a:noFill/>
          <a:ln>
            <a:noFill/>
          </a:ln>
        </p:spPr>
      </p:pic>
      <p:sp>
        <p:nvSpPr>
          <p:cNvPr id="268" name="Shape 268"/>
          <p:cNvSpPr/>
          <p:nvPr/>
        </p:nvSpPr>
        <p:spPr>
          <a:xfrm rot="-2963922">
            <a:off x="8568689" y="458302"/>
            <a:ext cx="232332" cy="17086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69" name="Shape 269"/>
          <p:cNvSpPr/>
          <p:nvPr/>
        </p:nvSpPr>
        <p:spPr>
          <a:xfrm rot="4442">
            <a:off x="8422415" y="417485"/>
            <a:ext cx="232200" cy="171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271" name="Shape 271"/>
          <p:cNvGrpSpPr/>
          <p:nvPr/>
        </p:nvGrpSpPr>
        <p:grpSpPr>
          <a:xfrm>
            <a:off x="4954336" y="2978083"/>
            <a:ext cx="3396700" cy="1871700"/>
            <a:chOff x="5207000" y="2998137"/>
            <a:chExt cx="3396700" cy="1871700"/>
          </a:xfrm>
        </p:grpSpPr>
        <p:sp>
          <p:nvSpPr>
            <p:cNvPr id="272" name="Shape 272"/>
            <p:cNvSpPr/>
            <p:nvPr/>
          </p:nvSpPr>
          <p:spPr>
            <a:xfrm rot="10800000">
              <a:off x="5207000" y="3553825"/>
              <a:ext cx="986700" cy="478800"/>
            </a:xfrm>
            <a:prstGeom prst="stripedRightArrow">
              <a:avLst>
                <a:gd name="adj1" fmla="val 50000"/>
                <a:gd name="adj2" fmla="val 50000"/>
              </a:avLst>
            </a:prstGeom>
            <a:solidFill>
              <a:srgbClr val="F1C232"/>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73" name="Shape 273" descr="IMG_0077.jpg"/>
            <p:cNvPicPr preferRelativeResize="0"/>
            <p:nvPr/>
          </p:nvPicPr>
          <p:blipFill>
            <a:blip r:embed="rId5">
              <a:alphaModFix/>
            </a:blip>
            <a:stretch>
              <a:fillRect/>
            </a:stretch>
          </p:blipFill>
          <p:spPr>
            <a:xfrm>
              <a:off x="6108099" y="2998137"/>
              <a:ext cx="2495600" cy="1871700"/>
            </a:xfrm>
            <a:prstGeom prst="rect">
              <a:avLst/>
            </a:prstGeom>
            <a:noFill/>
            <a:ln w="28575" cap="flat" cmpd="sng">
              <a:solidFill>
                <a:srgbClr val="F1C232"/>
              </a:solidFill>
              <a:prstDash val="solid"/>
              <a:round/>
              <a:headEnd type="none" w="med" len="med"/>
              <a:tailEnd type="none" w="med" len="med"/>
            </a:ln>
          </p:spPr>
        </p:pic>
      </p:grpSp>
      <p:sp>
        <p:nvSpPr>
          <p:cNvPr id="274" name="Shape 274"/>
          <p:cNvSpPr txBox="1"/>
          <p:nvPr/>
        </p:nvSpPr>
        <p:spPr>
          <a:xfrm>
            <a:off x="3493002" y="3469711"/>
            <a:ext cx="1641300" cy="692700"/>
          </a:xfrm>
          <a:prstGeom prst="rect">
            <a:avLst/>
          </a:prstGeom>
          <a:noFill/>
          <a:ln>
            <a:noFill/>
          </a:ln>
        </p:spPr>
        <p:txBody>
          <a:bodyPr lIns="91425" tIns="91425" rIns="91425" bIns="91425" anchor="t" anchorCtr="0">
            <a:noAutofit/>
          </a:bodyPr>
          <a:lstStyle/>
          <a:p>
            <a:pPr lvl="0">
              <a:spcBef>
                <a:spcPts val="0"/>
              </a:spcBef>
              <a:buNone/>
            </a:pPr>
            <a:r>
              <a:rPr lang="en" sz="3000" b="1">
                <a:latin typeface="Avenir"/>
                <a:ea typeface="Avenir"/>
                <a:cs typeface="Avenir"/>
                <a:sym typeface="Avenir"/>
              </a:rPr>
              <a:t>Linkage</a:t>
            </a: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10</a:t>
            </a:fld>
            <a:endParaRPr lang="e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p:nvPr/>
        </p:nvSpPr>
        <p:spPr>
          <a:xfrm>
            <a:off x="7059750" y="3969550"/>
            <a:ext cx="1416000" cy="995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80" name="Shape 280"/>
          <p:cNvSpPr/>
          <p:nvPr/>
        </p:nvSpPr>
        <p:spPr>
          <a:xfrm>
            <a:off x="5707650" y="1466300"/>
            <a:ext cx="192000" cy="1507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81" name="Shape 281"/>
          <p:cNvSpPr/>
          <p:nvPr/>
        </p:nvSpPr>
        <p:spPr>
          <a:xfrm>
            <a:off x="3268350" y="2781875"/>
            <a:ext cx="2393700" cy="995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82" name="Shape 282"/>
          <p:cNvSpPr/>
          <p:nvPr/>
        </p:nvSpPr>
        <p:spPr>
          <a:xfrm>
            <a:off x="4689000" y="927200"/>
            <a:ext cx="666900" cy="539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83" name="Shape 283"/>
          <p:cNvSpPr/>
          <p:nvPr/>
        </p:nvSpPr>
        <p:spPr>
          <a:xfrm>
            <a:off x="0" y="598425"/>
            <a:ext cx="1441200" cy="539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84" name="Shape 284"/>
          <p:cNvPicPr preferRelativeResize="0"/>
          <p:nvPr/>
        </p:nvPicPr>
        <p:blipFill rotWithShape="1">
          <a:blip r:embed="rId3">
            <a:alphaModFix/>
          </a:blip>
          <a:srcRect t="28510" r="42811" b="26476"/>
          <a:stretch/>
        </p:blipFill>
        <p:spPr>
          <a:xfrm>
            <a:off x="0" y="0"/>
            <a:ext cx="4431950" cy="5052474"/>
          </a:xfrm>
          <a:prstGeom prst="rect">
            <a:avLst/>
          </a:prstGeom>
          <a:noFill/>
          <a:ln>
            <a:noFill/>
          </a:ln>
        </p:spPr>
      </p:pic>
      <p:sp>
        <p:nvSpPr>
          <p:cNvPr id="285" name="Shape 285"/>
          <p:cNvSpPr/>
          <p:nvPr/>
        </p:nvSpPr>
        <p:spPr>
          <a:xfrm>
            <a:off x="2537275" y="3090175"/>
            <a:ext cx="1982700" cy="929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86" name="Shape 286"/>
          <p:cNvSpPr/>
          <p:nvPr/>
        </p:nvSpPr>
        <p:spPr>
          <a:xfrm>
            <a:off x="4031100" y="1100875"/>
            <a:ext cx="533100" cy="688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87" name="Shape 287"/>
          <p:cNvSpPr/>
          <p:nvPr/>
        </p:nvSpPr>
        <p:spPr>
          <a:xfrm>
            <a:off x="4198650" y="852650"/>
            <a:ext cx="533100" cy="688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88" name="Shape 288"/>
          <p:cNvSpPr/>
          <p:nvPr/>
        </p:nvSpPr>
        <p:spPr>
          <a:xfrm>
            <a:off x="2735250" y="3709725"/>
            <a:ext cx="533100" cy="539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89" name="Shape 289"/>
          <p:cNvSpPr txBox="1">
            <a:spLocks noGrp="1"/>
          </p:cNvSpPr>
          <p:nvPr>
            <p:ph type="body" idx="1"/>
          </p:nvPr>
        </p:nvSpPr>
        <p:spPr>
          <a:xfrm>
            <a:off x="4689000" y="0"/>
            <a:ext cx="4332300" cy="5052600"/>
          </a:xfrm>
          <a:prstGeom prst="rect">
            <a:avLst/>
          </a:prstGeom>
          <a:solidFill>
            <a:srgbClr val="FFFFFF"/>
          </a:solidFill>
        </p:spPr>
        <p:txBody>
          <a:bodyPr lIns="91425" tIns="91425" rIns="91425" bIns="91425" anchor="ctr" anchorCtr="0">
            <a:noAutofit/>
          </a:bodyPr>
          <a:lstStyle/>
          <a:p>
            <a:pPr marL="457200" marR="444500" lvl="0" indent="-368300" algn="l" rtl="0">
              <a:lnSpc>
                <a:spcPct val="100000"/>
              </a:lnSpc>
              <a:spcBef>
                <a:spcPts val="0"/>
              </a:spcBef>
              <a:spcAft>
                <a:spcPts val="0"/>
              </a:spcAft>
              <a:buClr>
                <a:srgbClr val="000000"/>
              </a:buClr>
              <a:buSzPct val="100000"/>
              <a:buFont typeface="Avenir"/>
              <a:buChar char="➢"/>
            </a:pPr>
            <a:r>
              <a:rPr lang="en" sz="2200">
                <a:solidFill>
                  <a:srgbClr val="000000"/>
                </a:solidFill>
                <a:latin typeface="Avenir"/>
                <a:ea typeface="Avenir"/>
                <a:cs typeface="Avenir"/>
                <a:sym typeface="Avenir"/>
              </a:rPr>
              <a:t>Metrics</a:t>
            </a:r>
          </a:p>
          <a:p>
            <a:pPr marR="444500" lvl="0" algn="l" rtl="0">
              <a:lnSpc>
                <a:spcPct val="100000"/>
              </a:lnSpc>
              <a:spcBef>
                <a:spcPts val="0"/>
              </a:spcBef>
              <a:spcAft>
                <a:spcPts val="0"/>
              </a:spcAft>
              <a:buNone/>
            </a:pPr>
            <a:endParaRPr sz="2200">
              <a:solidFill>
                <a:srgbClr val="000000"/>
              </a:solidFill>
              <a:latin typeface="Avenir"/>
              <a:ea typeface="Avenir"/>
              <a:cs typeface="Avenir"/>
              <a:sym typeface="Avenir"/>
            </a:endParaRPr>
          </a:p>
          <a:p>
            <a:pPr marL="457200" marR="444500" lvl="0" indent="-368300" algn="l" rtl="0">
              <a:lnSpc>
                <a:spcPct val="100000"/>
              </a:lnSpc>
              <a:spcBef>
                <a:spcPts val="0"/>
              </a:spcBef>
              <a:spcAft>
                <a:spcPts val="0"/>
              </a:spcAft>
              <a:buClr>
                <a:srgbClr val="000000"/>
              </a:buClr>
              <a:buSzPct val="100000"/>
              <a:buFont typeface="Avenir"/>
              <a:buChar char="➢"/>
            </a:pPr>
            <a:r>
              <a:rPr lang="en" sz="2200">
                <a:solidFill>
                  <a:srgbClr val="000000"/>
                </a:solidFill>
                <a:latin typeface="Avenir"/>
                <a:ea typeface="Avenir"/>
                <a:cs typeface="Avenir"/>
                <a:sym typeface="Avenir"/>
              </a:rPr>
              <a:t>Interviews</a:t>
            </a:r>
          </a:p>
          <a:p>
            <a:pPr marR="444500" lvl="0" algn="l" rtl="0">
              <a:lnSpc>
                <a:spcPct val="100000"/>
              </a:lnSpc>
              <a:spcBef>
                <a:spcPts val="0"/>
              </a:spcBef>
              <a:spcAft>
                <a:spcPts val="0"/>
              </a:spcAft>
              <a:buNone/>
            </a:pPr>
            <a:endParaRPr sz="2200"/>
          </a:p>
          <a:p>
            <a:pPr marL="457200" marR="444500" lvl="0" indent="-368300" algn="l" rtl="0">
              <a:lnSpc>
                <a:spcPct val="100000"/>
              </a:lnSpc>
              <a:spcBef>
                <a:spcPts val="0"/>
              </a:spcBef>
              <a:spcAft>
                <a:spcPts val="0"/>
              </a:spcAft>
              <a:buClr>
                <a:srgbClr val="000000"/>
              </a:buClr>
              <a:buSzPct val="100000"/>
              <a:buFont typeface="Avenir"/>
              <a:buChar char="➢"/>
            </a:pPr>
            <a:r>
              <a:rPr lang="en" sz="2200"/>
              <a:t>Focus Group</a:t>
            </a:r>
          </a:p>
        </p:txBody>
      </p:sp>
      <p:sp>
        <p:nvSpPr>
          <p:cNvPr id="290" name="Shape 290"/>
          <p:cNvSpPr/>
          <p:nvPr/>
        </p:nvSpPr>
        <p:spPr>
          <a:xfrm>
            <a:off x="4377050" y="598425"/>
            <a:ext cx="339600" cy="929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93" name="Shape 293"/>
          <p:cNvPicPr preferRelativeResize="0"/>
          <p:nvPr/>
        </p:nvPicPr>
        <p:blipFill>
          <a:blip r:embed="rId4">
            <a:alphaModFix/>
          </a:blip>
          <a:stretch>
            <a:fillRect/>
          </a:stretch>
        </p:blipFill>
        <p:spPr>
          <a:xfrm>
            <a:off x="7927700" y="0"/>
            <a:ext cx="1216300" cy="705274"/>
          </a:xfrm>
          <a:prstGeom prst="rect">
            <a:avLst/>
          </a:prstGeom>
          <a:noFill/>
          <a:ln>
            <a:noFill/>
          </a:ln>
        </p:spPr>
      </p:pic>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11</a:t>
            </a:fld>
            <a:endParaRPr lang="en"/>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Metrics</a:t>
            </a:r>
          </a:p>
        </p:txBody>
      </p:sp>
      <p:graphicFrame>
        <p:nvGraphicFramePr>
          <p:cNvPr id="299" name="Shape 299"/>
          <p:cNvGraphicFramePr/>
          <p:nvPr/>
        </p:nvGraphicFramePr>
        <p:xfrm>
          <a:off x="28025" y="921474"/>
          <a:ext cx="9087950" cy="1372060"/>
        </p:xfrm>
        <a:graphic>
          <a:graphicData uri="http://schemas.openxmlformats.org/drawingml/2006/table">
            <a:tbl>
              <a:tblPr>
                <a:noFill/>
                <a:tableStyleId>{2748C614-915F-457F-A741-C18254B96180}</a:tableStyleId>
              </a:tblPr>
              <a:tblGrid>
                <a:gridCol w="5092125"/>
                <a:gridCol w="3995825"/>
              </a:tblGrid>
              <a:tr h="343900">
                <a:tc>
                  <a:txBody>
                    <a:bodyPr/>
                    <a:lstStyle/>
                    <a:p>
                      <a:pPr lvl="0" algn="ctr" rtl="0">
                        <a:spcBef>
                          <a:spcPts val="0"/>
                        </a:spcBef>
                        <a:buNone/>
                      </a:pPr>
                      <a:r>
                        <a:rPr lang="en" sz="1200" b="1" dirty="0">
                          <a:latin typeface="Avenir"/>
                          <a:ea typeface="Avenir"/>
                          <a:cs typeface="Avenir"/>
                          <a:sym typeface="Avenir"/>
                        </a:rPr>
                        <a:t>Metric:</a:t>
                      </a:r>
                    </a:p>
                  </a:txBody>
                  <a:tcPr marL="63500" marR="63500" marT="63500" marB="63500" anchor="ctr"/>
                </a:tc>
                <a:tc>
                  <a:txBody>
                    <a:bodyPr/>
                    <a:lstStyle/>
                    <a:p>
                      <a:pPr lvl="0" algn="ctr" rtl="0">
                        <a:spcBef>
                          <a:spcPts val="0"/>
                        </a:spcBef>
                        <a:buNone/>
                      </a:pPr>
                      <a:r>
                        <a:rPr lang="en" sz="1200" b="1">
                          <a:latin typeface="Avenir"/>
                          <a:ea typeface="Avenir"/>
                          <a:cs typeface="Avenir"/>
                          <a:sym typeface="Avenir"/>
                        </a:rPr>
                        <a:t>Adapted From:</a:t>
                      </a:r>
                    </a:p>
                  </a:txBody>
                  <a:tcPr marL="63500" marR="63500" marT="63500" marB="63500" anchor="ctr"/>
                </a:tc>
              </a:tr>
              <a:tr h="285725">
                <a:tc>
                  <a:txBody>
                    <a:bodyPr/>
                    <a:lstStyle/>
                    <a:p>
                      <a:pPr lvl="0" rtl="0">
                        <a:spcBef>
                          <a:spcPts val="0"/>
                        </a:spcBef>
                        <a:buNone/>
                      </a:pPr>
                      <a:r>
                        <a:rPr lang="en" b="1" dirty="0">
                          <a:latin typeface="Avenir"/>
                          <a:ea typeface="Avenir"/>
                          <a:cs typeface="Avenir"/>
                          <a:sym typeface="Avenir"/>
                        </a:rPr>
                        <a:t>Visitor Attendance</a:t>
                      </a:r>
                    </a:p>
                  </a:txBody>
                  <a:tcPr marL="63500" marR="63500" marT="63500" marB="63500" anchor="ctr">
                    <a:solidFill>
                      <a:srgbClr val="00FF00"/>
                    </a:solidFill>
                  </a:tcPr>
                </a:tc>
                <a:tc>
                  <a:txBody>
                    <a:bodyPr/>
                    <a:lstStyle/>
                    <a:p>
                      <a:pPr lvl="0" algn="ctr" rtl="0">
                        <a:spcBef>
                          <a:spcPts val="0"/>
                        </a:spcBef>
                        <a:buNone/>
                      </a:pPr>
                      <a:r>
                        <a:rPr lang="en" dirty="0">
                          <a:latin typeface="Avenir"/>
                          <a:ea typeface="Avenir"/>
                          <a:cs typeface="Avenir"/>
                          <a:sym typeface="Avenir"/>
                        </a:rPr>
                        <a:t>Mass Cultural Council Requirements</a:t>
                      </a:r>
                    </a:p>
                  </a:txBody>
                  <a:tcPr marL="63500" marR="63500" marT="63500" marB="63500" anchor="ctr">
                    <a:solidFill>
                      <a:srgbClr val="00FF00"/>
                    </a:solidFill>
                  </a:tcPr>
                </a:tc>
              </a:tr>
              <a:tr h="343900">
                <a:tc>
                  <a:txBody>
                    <a:bodyPr/>
                    <a:lstStyle/>
                    <a:p>
                      <a:pPr lvl="0" rtl="0">
                        <a:spcBef>
                          <a:spcPts val="0"/>
                        </a:spcBef>
                        <a:buNone/>
                      </a:pPr>
                      <a:r>
                        <a:rPr lang="en" b="1" dirty="0">
                          <a:latin typeface="Avenir"/>
                          <a:ea typeface="Avenir"/>
                          <a:cs typeface="Avenir"/>
                          <a:sym typeface="Avenir"/>
                        </a:rPr>
                        <a:t>Change in Building Occupancy Rates</a:t>
                      </a:r>
                    </a:p>
                  </a:txBody>
                  <a:tcPr marL="63500" marR="63500" marT="63500" marB="63500" anchor="ctr">
                    <a:solidFill>
                      <a:srgbClr val="00FF00"/>
                    </a:solidFill>
                  </a:tcPr>
                </a:tc>
                <a:tc>
                  <a:txBody>
                    <a:bodyPr/>
                    <a:lstStyle/>
                    <a:p>
                      <a:pPr lvl="0" algn="ctr" rtl="0">
                        <a:spcBef>
                          <a:spcPts val="0"/>
                        </a:spcBef>
                        <a:buNone/>
                      </a:pPr>
                      <a:r>
                        <a:rPr lang="en">
                          <a:latin typeface="Avenir"/>
                          <a:ea typeface="Avenir"/>
                          <a:cs typeface="Avenir"/>
                          <a:sym typeface="Avenir"/>
                        </a:rPr>
                        <a:t>Mass Cultural Council Requirements</a:t>
                      </a:r>
                    </a:p>
                  </a:txBody>
                  <a:tcPr marL="63500" marR="63500" marT="63500" marB="63500" anchor="ctr">
                    <a:solidFill>
                      <a:srgbClr val="00FF00"/>
                    </a:solidFill>
                  </a:tcPr>
                </a:tc>
              </a:tr>
              <a:tr h="343900">
                <a:tc>
                  <a:txBody>
                    <a:bodyPr/>
                    <a:lstStyle/>
                    <a:p>
                      <a:pPr lvl="0" rtl="0">
                        <a:spcBef>
                          <a:spcPts val="0"/>
                        </a:spcBef>
                        <a:buNone/>
                      </a:pPr>
                      <a:r>
                        <a:rPr lang="en" b="1">
                          <a:latin typeface="Avenir"/>
                          <a:ea typeface="Avenir"/>
                          <a:cs typeface="Avenir"/>
                          <a:sym typeface="Avenir"/>
                        </a:rPr>
                        <a:t>Percentage Change in Meals and Lodging Tax</a:t>
                      </a:r>
                    </a:p>
                  </a:txBody>
                  <a:tcPr marL="63500" marR="63500" marT="63500" marB="63500" anchor="ctr">
                    <a:solidFill>
                      <a:srgbClr val="00FF00"/>
                    </a:solidFill>
                  </a:tcPr>
                </a:tc>
                <a:tc>
                  <a:txBody>
                    <a:bodyPr/>
                    <a:lstStyle/>
                    <a:p>
                      <a:pPr lvl="0" algn="ctr" rtl="0">
                        <a:spcBef>
                          <a:spcPts val="0"/>
                        </a:spcBef>
                        <a:buNone/>
                      </a:pPr>
                      <a:r>
                        <a:rPr lang="en">
                          <a:latin typeface="Avenir"/>
                          <a:ea typeface="Avenir"/>
                          <a:cs typeface="Avenir"/>
                          <a:sym typeface="Avenir"/>
                        </a:rPr>
                        <a:t>Mass Cultural Council Requirements</a:t>
                      </a:r>
                    </a:p>
                  </a:txBody>
                  <a:tcPr marL="63500" marR="63500" marT="63500" marB="63500" anchor="ctr">
                    <a:solidFill>
                      <a:srgbClr val="00FF00"/>
                    </a:solidFill>
                  </a:tcPr>
                </a:tc>
              </a:tr>
            </a:tbl>
          </a:graphicData>
        </a:graphic>
      </p:graphicFrame>
      <p:graphicFrame>
        <p:nvGraphicFramePr>
          <p:cNvPr id="301" name="Shape 301"/>
          <p:cNvGraphicFramePr/>
          <p:nvPr/>
        </p:nvGraphicFramePr>
        <p:xfrm>
          <a:off x="29250" y="2365919"/>
          <a:ext cx="9085500" cy="687800"/>
        </p:xfrm>
        <a:graphic>
          <a:graphicData uri="http://schemas.openxmlformats.org/drawingml/2006/table">
            <a:tbl>
              <a:tblPr>
                <a:noFill/>
                <a:tableStyleId>{2748C614-915F-457F-A741-C18254B96180}</a:tableStyleId>
              </a:tblPr>
              <a:tblGrid>
                <a:gridCol w="5098725"/>
                <a:gridCol w="3986775"/>
              </a:tblGrid>
              <a:tr h="343900">
                <a:tc>
                  <a:txBody>
                    <a:bodyPr/>
                    <a:lstStyle/>
                    <a:p>
                      <a:pPr lvl="0" rtl="0">
                        <a:spcBef>
                          <a:spcPts val="0"/>
                        </a:spcBef>
                        <a:buNone/>
                      </a:pPr>
                      <a:r>
                        <a:rPr lang="en" b="1">
                          <a:latin typeface="Avenir"/>
                          <a:ea typeface="Avenir"/>
                          <a:cs typeface="Avenir"/>
                          <a:sym typeface="Avenir"/>
                        </a:rPr>
                        <a:t>Percentage Change in Gross Sales</a:t>
                      </a:r>
                    </a:p>
                  </a:txBody>
                  <a:tcPr marL="63500" marR="63500" marT="63500" marB="63500" anchor="ctr">
                    <a:solidFill>
                      <a:srgbClr val="FF9900"/>
                    </a:solidFill>
                  </a:tcPr>
                </a:tc>
                <a:tc>
                  <a:txBody>
                    <a:bodyPr/>
                    <a:lstStyle/>
                    <a:p>
                      <a:pPr lvl="0" algn="ctr" rtl="0">
                        <a:spcBef>
                          <a:spcPts val="0"/>
                        </a:spcBef>
                        <a:buNone/>
                      </a:pPr>
                      <a:r>
                        <a:rPr lang="en">
                          <a:latin typeface="Avenir"/>
                          <a:ea typeface="Avenir"/>
                          <a:cs typeface="Avenir"/>
                          <a:sym typeface="Avenir"/>
                        </a:rPr>
                        <a:t>NCD-Suggested Metric</a:t>
                      </a:r>
                    </a:p>
                  </a:txBody>
                  <a:tcPr marL="63500" marR="63500" marT="63500" marB="63500" anchor="ctr">
                    <a:solidFill>
                      <a:srgbClr val="FF9900"/>
                    </a:solidFill>
                  </a:tcPr>
                </a:tc>
              </a:tr>
              <a:tr h="343900">
                <a:tc>
                  <a:txBody>
                    <a:bodyPr/>
                    <a:lstStyle/>
                    <a:p>
                      <a:pPr lvl="0" rtl="0">
                        <a:spcBef>
                          <a:spcPts val="0"/>
                        </a:spcBef>
                        <a:buNone/>
                      </a:pPr>
                      <a:r>
                        <a:rPr lang="en" b="1">
                          <a:latin typeface="Avenir"/>
                          <a:ea typeface="Avenir"/>
                          <a:cs typeface="Avenir"/>
                          <a:sym typeface="Avenir"/>
                        </a:rPr>
                        <a:t>Knowledge of the Cultural District</a:t>
                      </a:r>
                    </a:p>
                  </a:txBody>
                  <a:tcPr marL="63500" marR="63500" marT="63500" marB="63500" anchor="ctr">
                    <a:solidFill>
                      <a:srgbClr val="FF9900"/>
                    </a:solidFill>
                  </a:tcPr>
                </a:tc>
                <a:tc>
                  <a:txBody>
                    <a:bodyPr/>
                    <a:lstStyle/>
                    <a:p>
                      <a:pPr lvl="0" algn="ctr" rtl="0">
                        <a:spcBef>
                          <a:spcPts val="0"/>
                        </a:spcBef>
                        <a:buNone/>
                      </a:pPr>
                      <a:r>
                        <a:rPr lang="en">
                          <a:latin typeface="Avenir"/>
                          <a:ea typeface="Avenir"/>
                          <a:cs typeface="Avenir"/>
                          <a:sym typeface="Avenir"/>
                        </a:rPr>
                        <a:t>NCD-Suggested Metric</a:t>
                      </a:r>
                    </a:p>
                  </a:txBody>
                  <a:tcPr marL="63500" marR="63500" marT="63500" marB="63500" anchor="ctr">
                    <a:solidFill>
                      <a:srgbClr val="FF9900"/>
                    </a:solidFill>
                  </a:tcPr>
                </a:tc>
              </a:tr>
            </a:tbl>
          </a:graphicData>
        </a:graphic>
      </p:graphicFrame>
      <p:graphicFrame>
        <p:nvGraphicFramePr>
          <p:cNvPr id="302" name="Shape 302"/>
          <p:cNvGraphicFramePr/>
          <p:nvPr/>
        </p:nvGraphicFramePr>
        <p:xfrm>
          <a:off x="26137" y="3129914"/>
          <a:ext cx="9087525" cy="1522425"/>
        </p:xfrm>
        <a:graphic>
          <a:graphicData uri="http://schemas.openxmlformats.org/drawingml/2006/table">
            <a:tbl>
              <a:tblPr>
                <a:noFill/>
                <a:tableStyleId>{88F43855-B2D7-4533-B197-523D5E7BD462}</a:tableStyleId>
              </a:tblPr>
              <a:tblGrid>
                <a:gridCol w="5103750"/>
                <a:gridCol w="3983775"/>
              </a:tblGrid>
              <a:tr h="376100">
                <a:tc>
                  <a:txBody>
                    <a:bodyPr/>
                    <a:lstStyle/>
                    <a:p>
                      <a:pPr lvl="0" rtl="0">
                        <a:spcBef>
                          <a:spcPts val="0"/>
                        </a:spcBef>
                        <a:buNone/>
                      </a:pPr>
                      <a:r>
                        <a:rPr lang="en" b="1">
                          <a:latin typeface="Avenir"/>
                          <a:ea typeface="Avenir"/>
                          <a:cs typeface="Avenir"/>
                          <a:sym typeface="Avenir"/>
                        </a:rPr>
                        <a:t>Internet/Social Media Presence </a:t>
                      </a:r>
                    </a:p>
                  </a:txBody>
                  <a:tcPr marL="63500" marR="63500" marT="63500" marB="6350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en">
                          <a:latin typeface="Avenir"/>
                          <a:ea typeface="Avenir"/>
                          <a:cs typeface="Avenir"/>
                          <a:sym typeface="Avenir"/>
                        </a:rPr>
                        <a:t>Springfield Central Cultural District</a:t>
                      </a:r>
                    </a:p>
                  </a:txBody>
                  <a:tcPr marL="63500" marR="63500" marT="63500" marB="6350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r>
              <a:tr h="376100">
                <a:tc>
                  <a:txBody>
                    <a:bodyPr/>
                    <a:lstStyle/>
                    <a:p>
                      <a:pPr lvl="0" rtl="0">
                        <a:spcBef>
                          <a:spcPts val="0"/>
                        </a:spcBef>
                        <a:buNone/>
                      </a:pPr>
                      <a:r>
                        <a:rPr lang="en" b="1">
                          <a:latin typeface="Avenir"/>
                          <a:ea typeface="Avenir"/>
                          <a:cs typeface="Avenir"/>
                          <a:sym typeface="Avenir"/>
                        </a:rPr>
                        <a:t>Changes in District Partnership </a:t>
                      </a:r>
                    </a:p>
                  </a:txBody>
                  <a:tcPr marL="63500" marR="63500" marT="63500" marB="6350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en">
                          <a:latin typeface="Avenir"/>
                          <a:ea typeface="Avenir"/>
                          <a:cs typeface="Avenir"/>
                          <a:sym typeface="Avenir"/>
                        </a:rPr>
                        <a:t>Springfield Central CD &amp; Americans for the Arts</a:t>
                      </a:r>
                    </a:p>
                  </a:txBody>
                  <a:tcPr marL="63500" marR="63500" marT="63500" marB="6350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r>
              <a:tr h="376000">
                <a:tc>
                  <a:txBody>
                    <a:bodyPr/>
                    <a:lstStyle/>
                    <a:p>
                      <a:pPr lvl="0" rtl="0">
                        <a:spcBef>
                          <a:spcPts val="0"/>
                        </a:spcBef>
                        <a:buNone/>
                      </a:pPr>
                      <a:r>
                        <a:rPr lang="en" b="1">
                          <a:latin typeface="Avenir"/>
                          <a:ea typeface="Avenir"/>
                          <a:cs typeface="Avenir"/>
                          <a:sym typeface="Avenir"/>
                        </a:rPr>
                        <a:t>Number &amp; Types of Major Cultural District Events. </a:t>
                      </a:r>
                    </a:p>
                  </a:txBody>
                  <a:tcPr marL="63500" marR="63500" marT="63500" marB="6350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en">
                          <a:latin typeface="Avenir"/>
                          <a:ea typeface="Avenir"/>
                          <a:cs typeface="Avenir"/>
                          <a:sym typeface="Avenir"/>
                        </a:rPr>
                        <a:t>Required in MD, KY</a:t>
                      </a:r>
                    </a:p>
                  </a:txBody>
                  <a:tcPr marL="63500" marR="63500" marT="63500" marB="6350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r>
              <a:tr h="394225">
                <a:tc>
                  <a:txBody>
                    <a:bodyPr/>
                    <a:lstStyle/>
                    <a:p>
                      <a:pPr lvl="0" rtl="0">
                        <a:spcBef>
                          <a:spcPts val="0"/>
                        </a:spcBef>
                        <a:buNone/>
                      </a:pPr>
                      <a:r>
                        <a:rPr lang="en" b="1">
                          <a:latin typeface="Avenir"/>
                          <a:ea typeface="Avenir"/>
                          <a:cs typeface="Avenir"/>
                          <a:sym typeface="Avenir"/>
                        </a:rPr>
                        <a:t>Registration Numbers for Cultural District Events</a:t>
                      </a:r>
                    </a:p>
                  </a:txBody>
                  <a:tcPr marL="63500" marR="63500" marT="63500" marB="6350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en">
                          <a:latin typeface="Avenir"/>
                          <a:ea typeface="Avenir"/>
                          <a:cs typeface="Avenir"/>
                          <a:sym typeface="Avenir"/>
                        </a:rPr>
                        <a:t>Salisbury Cultural District</a:t>
                      </a:r>
                    </a:p>
                  </a:txBody>
                  <a:tcPr marL="63500" marR="63500" marT="63500" marB="6350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r>
            </a:tbl>
          </a:graphicData>
        </a:graphic>
      </p:graphicFrame>
      <p:pic>
        <p:nvPicPr>
          <p:cNvPr id="303" name="Shape 303"/>
          <p:cNvPicPr preferRelativeResize="0"/>
          <p:nvPr/>
        </p:nvPicPr>
        <p:blipFill rotWithShape="1">
          <a:blip r:embed="rId3">
            <a:alphaModFix/>
          </a:blip>
          <a:srcRect t="28510" r="42811" b="26476"/>
          <a:stretch/>
        </p:blipFill>
        <p:spPr>
          <a:xfrm>
            <a:off x="8540675" y="6475"/>
            <a:ext cx="603324" cy="687800"/>
          </a:xfrm>
          <a:prstGeom prst="rect">
            <a:avLst/>
          </a:prstGeom>
          <a:noFill/>
          <a:ln>
            <a:noFill/>
          </a:ln>
        </p:spPr>
      </p:pic>
      <p:sp>
        <p:nvSpPr>
          <p:cNvPr id="304" name="Shape 304"/>
          <p:cNvSpPr/>
          <p:nvPr/>
        </p:nvSpPr>
        <p:spPr>
          <a:xfrm rot="-2704602">
            <a:off x="9085303" y="13099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05" name="Shape 305"/>
          <p:cNvSpPr/>
          <p:nvPr/>
        </p:nvSpPr>
        <p:spPr>
          <a:xfrm rot="-2795124">
            <a:off x="8886375" y="399805"/>
            <a:ext cx="176349" cy="193543"/>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06" name="Shape 306"/>
          <p:cNvSpPr/>
          <p:nvPr/>
        </p:nvSpPr>
        <p:spPr>
          <a:xfrm>
            <a:off x="9035597" y="399725"/>
            <a:ext cx="181800" cy="19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12</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fade">
                                      <p:cBhvr>
                                        <p:cTn id="12" dur="1000"/>
                                        <p:tgtEl>
                                          <p:spTgt spid="3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2"/>
                                        </p:tgtEl>
                                        <p:attrNameLst>
                                          <p:attrName>style.visibility</p:attrName>
                                        </p:attrNameLst>
                                      </p:cBhvr>
                                      <p:to>
                                        <p:strVal val="visible"/>
                                      </p:to>
                                    </p:set>
                                    <p:animEffect transition="in" filter="fade">
                                      <p:cBhvr>
                                        <p:cTn id="17"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descr="File_006.jpeg"/>
          <p:cNvPicPr preferRelativeResize="0"/>
          <p:nvPr/>
        </p:nvPicPr>
        <p:blipFill rotWithShape="1">
          <a:blip r:embed="rId3">
            <a:alphaModFix/>
          </a:blip>
          <a:srcRect t="17857"/>
          <a:stretch/>
        </p:blipFill>
        <p:spPr>
          <a:xfrm>
            <a:off x="5899949" y="740810"/>
            <a:ext cx="3244052" cy="1949898"/>
          </a:xfrm>
          <a:prstGeom prst="rect">
            <a:avLst/>
          </a:prstGeom>
          <a:noFill/>
          <a:ln w="12700" cap="flat" cmpd="sng">
            <a:solidFill>
              <a:srgbClr val="00FF00"/>
            </a:solidFill>
            <a:prstDash val="solid"/>
            <a:round/>
            <a:headEnd type="none" w="med" len="med"/>
            <a:tailEnd type="none" w="med" len="med"/>
          </a:ln>
        </p:spPr>
      </p:pic>
      <p:sp>
        <p:nvSpPr>
          <p:cNvPr id="313" name="Shape 313"/>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Interview</a:t>
            </a:r>
            <a:r>
              <a:rPr lang="en"/>
              <a:t> Process</a:t>
            </a:r>
          </a:p>
        </p:txBody>
      </p:sp>
      <p:pic>
        <p:nvPicPr>
          <p:cNvPr id="317" name="Shape 317"/>
          <p:cNvPicPr preferRelativeResize="0"/>
          <p:nvPr/>
        </p:nvPicPr>
        <p:blipFill rotWithShape="1">
          <a:blip r:embed="rId4">
            <a:alphaModFix/>
          </a:blip>
          <a:srcRect t="28510" r="42811" b="26476"/>
          <a:stretch/>
        </p:blipFill>
        <p:spPr>
          <a:xfrm>
            <a:off x="8540675" y="6475"/>
            <a:ext cx="603324" cy="687800"/>
          </a:xfrm>
          <a:prstGeom prst="rect">
            <a:avLst/>
          </a:prstGeom>
          <a:noFill/>
          <a:ln>
            <a:noFill/>
          </a:ln>
        </p:spPr>
      </p:pic>
      <p:sp>
        <p:nvSpPr>
          <p:cNvPr id="318" name="Shape 318"/>
          <p:cNvSpPr/>
          <p:nvPr/>
        </p:nvSpPr>
        <p:spPr>
          <a:xfrm rot="-2704602">
            <a:off x="9105673" y="115527"/>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21" name="Shape 321" descr="File_007.jpeg"/>
          <p:cNvPicPr preferRelativeResize="0"/>
          <p:nvPr/>
        </p:nvPicPr>
        <p:blipFill>
          <a:blip r:embed="rId5">
            <a:alphaModFix/>
          </a:blip>
          <a:stretch>
            <a:fillRect/>
          </a:stretch>
        </p:blipFill>
        <p:spPr>
          <a:xfrm>
            <a:off x="4756042" y="2532250"/>
            <a:ext cx="3668848" cy="2516325"/>
          </a:xfrm>
          <a:prstGeom prst="rect">
            <a:avLst/>
          </a:prstGeom>
          <a:noFill/>
          <a:ln w="12700" cap="flat" cmpd="sng">
            <a:solidFill>
              <a:srgbClr val="00FF00"/>
            </a:solidFill>
            <a:prstDash val="solid"/>
            <a:round/>
            <a:headEnd type="none" w="med" len="med"/>
            <a:tailEnd type="none" w="med" len="med"/>
          </a:ln>
        </p:spPr>
      </p:pic>
      <p:sp>
        <p:nvSpPr>
          <p:cNvPr id="319" name="Shape 319"/>
          <p:cNvSpPr/>
          <p:nvPr/>
        </p:nvSpPr>
        <p:spPr>
          <a:xfrm rot="-2266151">
            <a:off x="8888381" y="405310"/>
            <a:ext cx="156739" cy="19347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20" name="Shape 320"/>
          <p:cNvSpPr/>
          <p:nvPr/>
        </p:nvSpPr>
        <p:spPr>
          <a:xfrm rot="-2266151">
            <a:off x="9040781" y="394748"/>
            <a:ext cx="156739" cy="19347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14" name="Shape 314" descr="IMG_6825.JPG"/>
          <p:cNvPicPr preferRelativeResize="0"/>
          <p:nvPr/>
        </p:nvPicPr>
        <p:blipFill rotWithShape="1">
          <a:blip r:embed="rId6">
            <a:alphaModFix/>
          </a:blip>
          <a:srcRect t="21327"/>
          <a:stretch/>
        </p:blipFill>
        <p:spPr>
          <a:xfrm>
            <a:off x="974138" y="740810"/>
            <a:ext cx="3933445" cy="2321049"/>
          </a:xfrm>
          <a:prstGeom prst="rect">
            <a:avLst/>
          </a:prstGeom>
          <a:noFill/>
          <a:ln w="12700" cap="flat" cmpd="sng">
            <a:solidFill>
              <a:srgbClr val="00FF00"/>
            </a:solidFill>
            <a:prstDash val="solid"/>
            <a:round/>
            <a:headEnd type="none" w="med" len="med"/>
            <a:tailEnd type="none" w="med" len="med"/>
          </a:ln>
        </p:spPr>
      </p:pic>
      <p:pic>
        <p:nvPicPr>
          <p:cNvPr id="315" name="Shape 315"/>
          <p:cNvPicPr preferRelativeResize="0"/>
          <p:nvPr/>
        </p:nvPicPr>
        <p:blipFill rotWithShape="1">
          <a:blip r:embed="rId7">
            <a:alphaModFix/>
          </a:blip>
          <a:srcRect t="15361"/>
          <a:stretch/>
        </p:blipFill>
        <p:spPr>
          <a:xfrm>
            <a:off x="-9" y="2532250"/>
            <a:ext cx="3964201" cy="2516323"/>
          </a:xfrm>
          <a:prstGeom prst="rect">
            <a:avLst/>
          </a:prstGeom>
          <a:noFill/>
          <a:ln w="12700" cap="flat" cmpd="sng">
            <a:solidFill>
              <a:srgbClr val="00FF00"/>
            </a:solidFill>
            <a:prstDash val="solid"/>
            <a:round/>
            <a:headEnd type="none" w="med" len="med"/>
            <a:tailEnd type="none" w="med" len="med"/>
          </a:ln>
        </p:spPr>
      </p:pic>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13</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1000"/>
                                        <p:tgtEl>
                                          <p:spTgt spid="3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4"/>
                                        </p:tgtEl>
                                        <p:attrNameLst>
                                          <p:attrName>style.visibility</p:attrName>
                                        </p:attrNameLst>
                                      </p:cBhvr>
                                      <p:to>
                                        <p:strVal val="visible"/>
                                      </p:to>
                                    </p:set>
                                    <p:animEffect transition="in" filter="fade">
                                      <p:cBhvr>
                                        <p:cTn id="11" dur="1000"/>
                                        <p:tgtEl>
                                          <p:spTgt spid="3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1"/>
                                        </p:tgtEl>
                                        <p:attrNameLst>
                                          <p:attrName>style.visibility</p:attrName>
                                        </p:attrNameLst>
                                      </p:cBhvr>
                                      <p:to>
                                        <p:strVal val="visible"/>
                                      </p:to>
                                    </p:set>
                                    <p:animEffect transition="in" filter="fade">
                                      <p:cBhvr>
                                        <p:cTn id="15" dur="1000"/>
                                        <p:tgtEl>
                                          <p:spTgt spid="32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12"/>
                                        </p:tgtEl>
                                        <p:attrNameLst>
                                          <p:attrName>style.visibility</p:attrName>
                                        </p:attrNameLst>
                                      </p:cBhvr>
                                      <p:to>
                                        <p:strVal val="visible"/>
                                      </p:to>
                                    </p:set>
                                    <p:animEffect transition="in" filter="fade">
                                      <p:cBhvr>
                                        <p:cTn id="19" dur="1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t>Focus Group</a:t>
            </a:r>
          </a:p>
        </p:txBody>
      </p:sp>
      <p:pic>
        <p:nvPicPr>
          <p:cNvPr id="329" name="Shape 329"/>
          <p:cNvPicPr preferRelativeResize="0"/>
          <p:nvPr/>
        </p:nvPicPr>
        <p:blipFill rotWithShape="1">
          <a:blip r:embed="rId3">
            <a:alphaModFix/>
          </a:blip>
          <a:srcRect t="15361"/>
          <a:stretch/>
        </p:blipFill>
        <p:spPr>
          <a:xfrm>
            <a:off x="1836745" y="732314"/>
            <a:ext cx="5021256" cy="4296886"/>
          </a:xfrm>
          <a:prstGeom prst="rect">
            <a:avLst/>
          </a:prstGeom>
          <a:noFill/>
          <a:ln w="12700" cap="flat" cmpd="sng">
            <a:solidFill>
              <a:srgbClr val="00FF00"/>
            </a:solidFill>
            <a:prstDash val="solid"/>
            <a:round/>
            <a:headEnd type="none" w="med" len="med"/>
            <a:tailEnd type="none" w="med" len="med"/>
          </a:ln>
        </p:spPr>
      </p:pic>
      <p:pic>
        <p:nvPicPr>
          <p:cNvPr id="331" name="Shape 331"/>
          <p:cNvPicPr preferRelativeResize="0"/>
          <p:nvPr/>
        </p:nvPicPr>
        <p:blipFill rotWithShape="1">
          <a:blip r:embed="rId4">
            <a:alphaModFix/>
          </a:blip>
          <a:srcRect t="28510" r="42811" b="26476"/>
          <a:stretch/>
        </p:blipFill>
        <p:spPr>
          <a:xfrm>
            <a:off x="8540675" y="6475"/>
            <a:ext cx="603324" cy="687800"/>
          </a:xfrm>
          <a:prstGeom prst="rect">
            <a:avLst/>
          </a:prstGeom>
          <a:noFill/>
          <a:ln>
            <a:noFill/>
          </a:ln>
        </p:spPr>
      </p:pic>
      <p:sp>
        <p:nvSpPr>
          <p:cNvPr id="332" name="Shape 332"/>
          <p:cNvSpPr/>
          <p:nvPr/>
        </p:nvSpPr>
        <p:spPr>
          <a:xfrm rot="-2704602">
            <a:off x="9105673" y="115527"/>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33" name="Shape 333"/>
          <p:cNvSpPr/>
          <p:nvPr/>
        </p:nvSpPr>
        <p:spPr>
          <a:xfrm rot="-2265951">
            <a:off x="8915712" y="396392"/>
            <a:ext cx="276273" cy="29416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14</a:t>
            </a:fld>
            <a:endParaRPr lang="en"/>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4925100" y="328462"/>
            <a:ext cx="4218900" cy="4612500"/>
          </a:xfrm>
          <a:prstGeom prst="rect">
            <a:avLst/>
          </a:prstGeom>
          <a:solidFill>
            <a:srgbClr val="FFFFFF"/>
          </a:solidFill>
          <a:ln>
            <a:noFill/>
          </a:ln>
        </p:spPr>
        <p:txBody>
          <a:bodyPr lIns="91425" tIns="91425" rIns="91425" bIns="91425" anchor="ctr" anchorCtr="0">
            <a:noAutofit/>
          </a:bodyPr>
          <a:lstStyle/>
          <a:p>
            <a:pPr marL="457200" marR="444500" lvl="0" indent="-368300" algn="l" rtl="0">
              <a:lnSpc>
                <a:spcPct val="115000"/>
              </a:lnSpc>
              <a:spcBef>
                <a:spcPts val="0"/>
              </a:spcBef>
              <a:spcAft>
                <a:spcPts val="0"/>
              </a:spcAft>
              <a:buSzPct val="100000"/>
              <a:buFont typeface="Avenir"/>
              <a:buChar char="➢"/>
            </a:pPr>
            <a:r>
              <a:rPr lang="en" sz="2200" dirty="0">
                <a:solidFill>
                  <a:srgbClr val="000000"/>
                </a:solidFill>
                <a:latin typeface="Avenir"/>
                <a:ea typeface="Avenir"/>
                <a:cs typeface="Avenir"/>
                <a:sym typeface="Avenir"/>
              </a:rPr>
              <a:t>Outreach Plan</a:t>
            </a:r>
            <a:br>
              <a:rPr lang="en" sz="2200" dirty="0">
                <a:solidFill>
                  <a:srgbClr val="000000"/>
                </a:solidFill>
                <a:latin typeface="Avenir"/>
                <a:ea typeface="Avenir"/>
                <a:cs typeface="Avenir"/>
                <a:sym typeface="Avenir"/>
              </a:rPr>
            </a:br>
            <a:endParaRPr lang="en" sz="2200" dirty="0">
              <a:solidFill>
                <a:srgbClr val="000000"/>
              </a:solidFill>
              <a:latin typeface="Avenir"/>
              <a:ea typeface="Avenir"/>
              <a:cs typeface="Avenir"/>
              <a:sym typeface="Avenir"/>
            </a:endParaRPr>
          </a:p>
          <a:p>
            <a:pPr marL="914400" marR="444500" lvl="1" indent="-368300" algn="l" rtl="0">
              <a:lnSpc>
                <a:spcPct val="115000"/>
              </a:lnSpc>
              <a:spcBef>
                <a:spcPts val="0"/>
              </a:spcBef>
              <a:spcAft>
                <a:spcPts val="0"/>
              </a:spcAft>
              <a:buClr>
                <a:srgbClr val="000000"/>
              </a:buClr>
              <a:buSzPct val="100000"/>
              <a:buFont typeface="Avenir"/>
              <a:buChar char="○"/>
            </a:pPr>
            <a:r>
              <a:rPr lang="en" sz="2200" dirty="0"/>
              <a:t>Social Media</a:t>
            </a:r>
          </a:p>
          <a:p>
            <a:pPr marL="457200" marR="444500" lvl="0" indent="0" algn="l" rtl="0">
              <a:lnSpc>
                <a:spcPct val="115000"/>
              </a:lnSpc>
              <a:spcBef>
                <a:spcPts val="0"/>
              </a:spcBef>
              <a:spcAft>
                <a:spcPts val="0"/>
              </a:spcAft>
              <a:buNone/>
            </a:pPr>
            <a:endParaRPr sz="2200" dirty="0"/>
          </a:p>
          <a:p>
            <a:pPr marL="914400" marR="444500" lvl="1" indent="-368300" algn="l" rtl="0">
              <a:lnSpc>
                <a:spcPct val="115000"/>
              </a:lnSpc>
              <a:spcBef>
                <a:spcPts val="0"/>
              </a:spcBef>
              <a:spcAft>
                <a:spcPts val="0"/>
              </a:spcAft>
              <a:buClr>
                <a:srgbClr val="000000"/>
              </a:buClr>
              <a:buSzPct val="100000"/>
              <a:buFont typeface="Avenir"/>
              <a:buChar char="○"/>
            </a:pPr>
            <a:r>
              <a:rPr lang="en" sz="2200" dirty="0">
                <a:solidFill>
                  <a:srgbClr val="000000"/>
                </a:solidFill>
                <a:latin typeface="Avenir"/>
                <a:ea typeface="Avenir"/>
                <a:cs typeface="Avenir"/>
                <a:sym typeface="Avenir"/>
              </a:rPr>
              <a:t>Website</a:t>
            </a:r>
          </a:p>
          <a:p>
            <a:pPr marL="457200" marR="444500" lvl="0" indent="0" algn="l" rtl="0">
              <a:lnSpc>
                <a:spcPct val="115000"/>
              </a:lnSpc>
              <a:spcBef>
                <a:spcPts val="0"/>
              </a:spcBef>
              <a:spcAft>
                <a:spcPts val="0"/>
              </a:spcAft>
              <a:buNone/>
            </a:pPr>
            <a:endParaRPr sz="2200" dirty="0">
              <a:solidFill>
                <a:schemeClr val="bg1">
                  <a:lumMod val="50000"/>
                </a:schemeClr>
              </a:solidFill>
              <a:latin typeface="Avenir"/>
              <a:ea typeface="Avenir"/>
              <a:cs typeface="Avenir"/>
              <a:sym typeface="Avenir"/>
            </a:endParaRPr>
          </a:p>
          <a:p>
            <a:pPr marL="457200" marR="444500" lvl="0" indent="-368300">
              <a:spcAft>
                <a:spcPts val="0"/>
              </a:spcAft>
              <a:buClr>
                <a:srgbClr val="999999"/>
              </a:buClr>
              <a:buFont typeface="Avenir"/>
              <a:buChar char="➢"/>
            </a:pPr>
            <a:r>
              <a:rPr lang="en-US" sz="2200" dirty="0" smtClean="0">
                <a:solidFill>
                  <a:schemeClr val="bg1">
                    <a:lumMod val="65000"/>
                  </a:schemeClr>
                </a:solidFill>
              </a:rPr>
              <a:t>Data Collection and Analysis Tool</a:t>
            </a:r>
            <a:endParaRPr lang="en-US" sz="2200" dirty="0">
              <a:solidFill>
                <a:schemeClr val="bg1">
                  <a:lumMod val="65000"/>
                </a:schemeClr>
              </a:solidFill>
            </a:endParaRPr>
          </a:p>
        </p:txBody>
      </p:sp>
      <p:pic>
        <p:nvPicPr>
          <p:cNvPr id="339" name="Shape 339"/>
          <p:cNvPicPr preferRelativeResize="0"/>
          <p:nvPr/>
        </p:nvPicPr>
        <p:blipFill rotWithShape="1">
          <a:blip r:embed="rId3">
            <a:alphaModFix/>
          </a:blip>
          <a:srcRect l="22943" t="54545" r="12751"/>
          <a:stretch/>
        </p:blipFill>
        <p:spPr>
          <a:xfrm>
            <a:off x="0" y="0"/>
            <a:ext cx="4925101" cy="5042225"/>
          </a:xfrm>
          <a:prstGeom prst="rect">
            <a:avLst/>
          </a:prstGeom>
          <a:noFill/>
          <a:ln>
            <a:noFill/>
          </a:ln>
        </p:spPr>
      </p:pic>
      <p:sp>
        <p:nvSpPr>
          <p:cNvPr id="340" name="Shape 340"/>
          <p:cNvSpPr/>
          <p:nvPr/>
        </p:nvSpPr>
        <p:spPr>
          <a:xfrm>
            <a:off x="10175" y="1240125"/>
            <a:ext cx="1057200" cy="955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41" name="Shape 341"/>
          <p:cNvSpPr/>
          <p:nvPr/>
        </p:nvSpPr>
        <p:spPr>
          <a:xfrm>
            <a:off x="0" y="644050"/>
            <a:ext cx="767700" cy="14703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42" name="Shape 342"/>
          <p:cNvSpPr/>
          <p:nvPr/>
        </p:nvSpPr>
        <p:spPr>
          <a:xfrm>
            <a:off x="10175" y="1118075"/>
            <a:ext cx="902400" cy="955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45" name="Shape 345"/>
          <p:cNvPicPr preferRelativeResize="0"/>
          <p:nvPr/>
        </p:nvPicPr>
        <p:blipFill>
          <a:blip r:embed="rId4">
            <a:alphaModFix/>
          </a:blip>
          <a:stretch>
            <a:fillRect/>
          </a:stretch>
        </p:blipFill>
        <p:spPr>
          <a:xfrm>
            <a:off x="7927700" y="0"/>
            <a:ext cx="1216300" cy="705274"/>
          </a:xfrm>
          <a:prstGeom prst="rect">
            <a:avLst/>
          </a:prstGeom>
          <a:noFill/>
          <a:ln>
            <a:noFill/>
          </a:ln>
        </p:spPr>
      </p:pic>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15</a:t>
            </a:fld>
            <a:endParaRPr lang="en"/>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Social Media</a:t>
            </a:r>
          </a:p>
        </p:txBody>
      </p:sp>
      <p:pic>
        <p:nvPicPr>
          <p:cNvPr id="363" name="Shape 363"/>
          <p:cNvPicPr preferRelativeResize="0"/>
          <p:nvPr/>
        </p:nvPicPr>
        <p:blipFill rotWithShape="1">
          <a:blip r:embed="rId3">
            <a:alphaModFix/>
          </a:blip>
          <a:srcRect r="81172" b="72560"/>
          <a:stretch/>
        </p:blipFill>
        <p:spPr>
          <a:xfrm>
            <a:off x="83087" y="809887"/>
            <a:ext cx="2912976" cy="4165675"/>
          </a:xfrm>
          <a:prstGeom prst="rect">
            <a:avLst/>
          </a:prstGeom>
          <a:noFill/>
          <a:ln w="9525" cap="flat" cmpd="sng">
            <a:solidFill>
              <a:srgbClr val="0000FF"/>
            </a:solidFill>
            <a:prstDash val="solid"/>
            <a:round/>
            <a:headEnd type="none" w="med" len="med"/>
            <a:tailEnd type="none" w="med" len="med"/>
          </a:ln>
        </p:spPr>
      </p:pic>
      <p:grpSp>
        <p:nvGrpSpPr>
          <p:cNvPr id="365" name="Shape 365"/>
          <p:cNvGrpSpPr/>
          <p:nvPr/>
        </p:nvGrpSpPr>
        <p:grpSpPr>
          <a:xfrm>
            <a:off x="8359266" y="-13387"/>
            <a:ext cx="784742" cy="727527"/>
            <a:chOff x="8357290" y="0"/>
            <a:chExt cx="786708" cy="706748"/>
          </a:xfrm>
        </p:grpSpPr>
        <p:pic>
          <p:nvPicPr>
            <p:cNvPr id="366" name="Shape 366"/>
            <p:cNvPicPr preferRelativeResize="0"/>
            <p:nvPr/>
          </p:nvPicPr>
          <p:blipFill rotWithShape="1">
            <a:blip r:embed="rId4">
              <a:alphaModFix/>
            </a:blip>
            <a:srcRect l="22943" t="54545" r="12751"/>
            <a:stretch/>
          </p:blipFill>
          <p:spPr>
            <a:xfrm>
              <a:off x="8453675" y="0"/>
              <a:ext cx="690324" cy="706748"/>
            </a:xfrm>
            <a:prstGeom prst="rect">
              <a:avLst/>
            </a:prstGeom>
            <a:noFill/>
            <a:ln>
              <a:noFill/>
            </a:ln>
          </p:spPr>
        </p:pic>
        <p:sp>
          <p:nvSpPr>
            <p:cNvPr id="367" name="Shape 367"/>
            <p:cNvSpPr/>
            <p:nvPr/>
          </p:nvSpPr>
          <p:spPr>
            <a:xfrm rot="-2704602">
              <a:off x="8405109" y="92512"/>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369" name="Shape 369"/>
          <p:cNvGrpSpPr/>
          <p:nvPr/>
        </p:nvGrpSpPr>
        <p:grpSpPr>
          <a:xfrm>
            <a:off x="3438013" y="2711088"/>
            <a:ext cx="5216325" cy="1952136"/>
            <a:chOff x="3438013" y="2711088"/>
            <a:chExt cx="5216325" cy="1952136"/>
          </a:xfrm>
        </p:grpSpPr>
        <p:pic>
          <p:nvPicPr>
            <p:cNvPr id="370" name="Shape 370"/>
            <p:cNvPicPr preferRelativeResize="0"/>
            <p:nvPr/>
          </p:nvPicPr>
          <p:blipFill>
            <a:blip r:embed="rId5">
              <a:alphaModFix/>
            </a:blip>
            <a:stretch>
              <a:fillRect/>
            </a:stretch>
          </p:blipFill>
          <p:spPr>
            <a:xfrm>
              <a:off x="3438013" y="3531275"/>
              <a:ext cx="5216325" cy="1131950"/>
            </a:xfrm>
            <a:prstGeom prst="rect">
              <a:avLst/>
            </a:prstGeom>
            <a:noFill/>
            <a:ln w="9525" cap="flat" cmpd="sng">
              <a:solidFill>
                <a:srgbClr val="0000FF"/>
              </a:solidFill>
              <a:prstDash val="solid"/>
              <a:round/>
              <a:headEnd type="none" w="med" len="med"/>
              <a:tailEnd type="none" w="med" len="med"/>
            </a:ln>
          </p:spPr>
        </p:pic>
        <p:cxnSp>
          <p:nvCxnSpPr>
            <p:cNvPr id="371" name="Shape 371"/>
            <p:cNvCxnSpPr>
              <a:stCxn id="372" idx="2"/>
              <a:endCxn id="370" idx="0"/>
            </p:cNvCxnSpPr>
            <p:nvPr/>
          </p:nvCxnSpPr>
          <p:spPr>
            <a:xfrm>
              <a:off x="4703861" y="2711088"/>
              <a:ext cx="1342200" cy="820200"/>
            </a:xfrm>
            <a:prstGeom prst="straightConnector1">
              <a:avLst/>
            </a:prstGeom>
            <a:noFill/>
            <a:ln w="19050" cap="flat" cmpd="sng">
              <a:solidFill>
                <a:srgbClr val="0000FF"/>
              </a:solidFill>
              <a:prstDash val="solid"/>
              <a:round/>
              <a:headEnd type="none" w="lg" len="lg"/>
              <a:tailEnd type="triangle" w="lg" len="lg"/>
            </a:ln>
          </p:spPr>
        </p:cxnSp>
        <p:cxnSp>
          <p:nvCxnSpPr>
            <p:cNvPr id="373" name="Shape 373"/>
            <p:cNvCxnSpPr>
              <a:stCxn id="374" idx="2"/>
              <a:endCxn id="370" idx="0"/>
            </p:cNvCxnSpPr>
            <p:nvPr/>
          </p:nvCxnSpPr>
          <p:spPr>
            <a:xfrm>
              <a:off x="6046102" y="2767023"/>
              <a:ext cx="0" cy="764400"/>
            </a:xfrm>
            <a:prstGeom prst="straightConnector1">
              <a:avLst/>
            </a:prstGeom>
            <a:noFill/>
            <a:ln w="19050" cap="flat" cmpd="sng">
              <a:solidFill>
                <a:srgbClr val="0000FF"/>
              </a:solidFill>
              <a:prstDash val="solid"/>
              <a:round/>
              <a:headEnd type="none" w="lg" len="lg"/>
              <a:tailEnd type="triangle" w="lg" len="lg"/>
            </a:ln>
          </p:spPr>
        </p:cxnSp>
        <p:cxnSp>
          <p:nvCxnSpPr>
            <p:cNvPr id="375" name="Shape 375"/>
            <p:cNvCxnSpPr>
              <a:stCxn id="376" idx="2"/>
              <a:endCxn id="370" idx="0"/>
            </p:cNvCxnSpPr>
            <p:nvPr/>
          </p:nvCxnSpPr>
          <p:spPr>
            <a:xfrm flipH="1">
              <a:off x="6046075" y="2742621"/>
              <a:ext cx="1379700" cy="788700"/>
            </a:xfrm>
            <a:prstGeom prst="straightConnector1">
              <a:avLst/>
            </a:prstGeom>
            <a:noFill/>
            <a:ln w="19050" cap="flat" cmpd="sng">
              <a:solidFill>
                <a:srgbClr val="0000FF"/>
              </a:solidFill>
              <a:prstDash val="solid"/>
              <a:round/>
              <a:headEnd type="none" w="lg" len="lg"/>
              <a:tailEnd type="triangle" w="lg" len="lg"/>
            </a:ln>
          </p:spPr>
        </p:cxnSp>
      </p:grpSp>
      <p:grpSp>
        <p:nvGrpSpPr>
          <p:cNvPr id="377" name="Shape 377"/>
          <p:cNvGrpSpPr/>
          <p:nvPr/>
        </p:nvGrpSpPr>
        <p:grpSpPr>
          <a:xfrm>
            <a:off x="3071075" y="886075"/>
            <a:ext cx="5950200" cy="1880947"/>
            <a:chOff x="3071075" y="886075"/>
            <a:chExt cx="5950200" cy="1880947"/>
          </a:xfrm>
        </p:grpSpPr>
        <p:pic>
          <p:nvPicPr>
            <p:cNvPr id="372" name="Shape 372"/>
            <p:cNvPicPr preferRelativeResize="0"/>
            <p:nvPr/>
          </p:nvPicPr>
          <p:blipFill>
            <a:blip r:embed="rId6">
              <a:alphaModFix/>
            </a:blip>
            <a:stretch>
              <a:fillRect/>
            </a:stretch>
          </p:blipFill>
          <p:spPr>
            <a:xfrm>
              <a:off x="4137886" y="1579138"/>
              <a:ext cx="1131950" cy="1131950"/>
            </a:xfrm>
            <a:prstGeom prst="rect">
              <a:avLst/>
            </a:prstGeom>
            <a:noFill/>
            <a:ln>
              <a:noFill/>
            </a:ln>
          </p:spPr>
        </p:pic>
        <p:pic>
          <p:nvPicPr>
            <p:cNvPr id="376" name="Shape 376" descr="twitter.png"/>
            <p:cNvPicPr preferRelativeResize="0"/>
            <p:nvPr/>
          </p:nvPicPr>
          <p:blipFill rotWithShape="1">
            <a:blip r:embed="rId7">
              <a:alphaModFix/>
            </a:blip>
            <a:srcRect l="6134" t="4671" r="4960"/>
            <a:stretch/>
          </p:blipFill>
          <p:spPr>
            <a:xfrm>
              <a:off x="6822374" y="1549546"/>
              <a:ext cx="1206800" cy="1193074"/>
            </a:xfrm>
            <a:prstGeom prst="rect">
              <a:avLst/>
            </a:prstGeom>
            <a:noFill/>
            <a:ln>
              <a:noFill/>
            </a:ln>
          </p:spPr>
        </p:pic>
        <p:pic>
          <p:nvPicPr>
            <p:cNvPr id="374" name="Shape 374" descr="instagram.png"/>
            <p:cNvPicPr preferRelativeResize="0"/>
            <p:nvPr/>
          </p:nvPicPr>
          <p:blipFill>
            <a:blip r:embed="rId8">
              <a:alphaModFix/>
            </a:blip>
            <a:stretch>
              <a:fillRect/>
            </a:stretch>
          </p:blipFill>
          <p:spPr>
            <a:xfrm>
              <a:off x="5442703" y="1523210"/>
              <a:ext cx="1206798" cy="1243812"/>
            </a:xfrm>
            <a:prstGeom prst="rect">
              <a:avLst/>
            </a:prstGeom>
            <a:noFill/>
            <a:ln>
              <a:noFill/>
            </a:ln>
          </p:spPr>
        </p:pic>
        <p:sp>
          <p:nvSpPr>
            <p:cNvPr id="378" name="Shape 378"/>
            <p:cNvSpPr txBox="1"/>
            <p:nvPr/>
          </p:nvSpPr>
          <p:spPr>
            <a:xfrm>
              <a:off x="3071075" y="886075"/>
              <a:ext cx="5950200" cy="489300"/>
            </a:xfrm>
            <a:prstGeom prst="rect">
              <a:avLst/>
            </a:prstGeom>
            <a:noFill/>
            <a:ln>
              <a:noFill/>
            </a:ln>
          </p:spPr>
          <p:txBody>
            <a:bodyPr lIns="91425" tIns="91425" rIns="91425" bIns="91425" anchor="t" anchorCtr="0">
              <a:noAutofit/>
            </a:bodyPr>
            <a:lstStyle/>
            <a:p>
              <a:pPr lvl="0" algn="ctr" rtl="0">
                <a:lnSpc>
                  <a:spcPct val="120000"/>
                </a:lnSpc>
                <a:spcBef>
                  <a:spcPts val="0"/>
                </a:spcBef>
                <a:buNone/>
              </a:pPr>
              <a:r>
                <a:rPr lang="en" sz="2200">
                  <a:latin typeface="Avenir"/>
                  <a:ea typeface="Avenir"/>
                  <a:cs typeface="Avenir"/>
                  <a:sym typeface="Avenir"/>
                </a:rPr>
                <a:t>Three Platforms</a:t>
              </a:r>
            </a:p>
            <a:p>
              <a:pPr lvl="0" algn="ctr" rtl="0">
                <a:lnSpc>
                  <a:spcPct val="120000"/>
                </a:lnSpc>
                <a:spcBef>
                  <a:spcPts val="0"/>
                </a:spcBef>
                <a:buNone/>
              </a:pPr>
              <a:endParaRPr sz="2400" dirty="0">
                <a:latin typeface="Avenir"/>
                <a:ea typeface="Avenir"/>
                <a:cs typeface="Avenir"/>
                <a:sym typeface="Avenir"/>
              </a:endParaRPr>
            </a:p>
          </p:txBody>
        </p:sp>
      </p:gr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16</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10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9"/>
                                        </p:tgtEl>
                                        <p:attrNameLst>
                                          <p:attrName>style.visibility</p:attrName>
                                        </p:attrNameLst>
                                      </p:cBhvr>
                                      <p:to>
                                        <p:strVal val="visible"/>
                                      </p:to>
                                    </p:set>
                                    <p:animEffect transition="in" filter="fade">
                                      <p:cBhvr>
                                        <p:cTn id="12"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Shape 384"/>
          <p:cNvSpPr/>
          <p:nvPr/>
        </p:nvSpPr>
        <p:spPr>
          <a:xfrm>
            <a:off x="8382375" y="74210"/>
            <a:ext cx="158700" cy="200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85" name="Shape 385"/>
          <p:cNvPicPr preferRelativeResize="0"/>
          <p:nvPr/>
        </p:nvPicPr>
        <p:blipFill rotWithShape="1">
          <a:blip r:embed="rId3">
            <a:alphaModFix/>
          </a:blip>
          <a:srcRect l="22943" t="54545" r="12751"/>
          <a:stretch/>
        </p:blipFill>
        <p:spPr>
          <a:xfrm>
            <a:off x="8453675" y="0"/>
            <a:ext cx="690324" cy="706748"/>
          </a:xfrm>
          <a:prstGeom prst="rect">
            <a:avLst/>
          </a:prstGeom>
          <a:noFill/>
          <a:ln>
            <a:noFill/>
          </a:ln>
        </p:spPr>
      </p:pic>
      <p:sp>
        <p:nvSpPr>
          <p:cNvPr id="386" name="Shape 386"/>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87" name="Shape 38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rgbClr val="FFFFFF"/>
                </a:solidFill>
              </a:rPr>
              <a:t>17</a:t>
            </a:fld>
            <a:endParaRPr lang="en">
              <a:solidFill>
                <a:srgbClr val="FFFFFF"/>
              </a:solidFill>
            </a:endParaRPr>
          </a:p>
        </p:txBody>
      </p:sp>
      <p:sp>
        <p:nvSpPr>
          <p:cNvPr id="388" name="Shape 388"/>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a:spcBef>
                <a:spcPts val="0"/>
              </a:spcBef>
              <a:buNone/>
            </a:pPr>
            <a:r>
              <a:rPr lang="en"/>
              <a:t>NCD Website:</a:t>
            </a:r>
            <a:r>
              <a:rPr lang="en">
                <a:solidFill>
                  <a:srgbClr val="FF9900"/>
                </a:solidFill>
              </a:rPr>
              <a:t> </a:t>
            </a:r>
            <a:r>
              <a:rPr lang="en">
                <a:solidFill>
                  <a:srgbClr val="0000FF"/>
                </a:solidFill>
              </a:rPr>
              <a:t>http://nantucketculturaldistrict.org</a:t>
            </a:r>
          </a:p>
          <a:p>
            <a:pPr lvl="0">
              <a:spcBef>
                <a:spcPts val="0"/>
              </a:spcBef>
              <a:buNone/>
            </a:pPr>
            <a:endParaRPr/>
          </a:p>
          <a:p>
            <a:pPr lvl="0" rtl="0">
              <a:spcBef>
                <a:spcPts val="0"/>
              </a:spcBef>
              <a:buNone/>
            </a:pPr>
            <a:endParaRPr/>
          </a:p>
        </p:txBody>
      </p:sp>
      <p:pic>
        <p:nvPicPr>
          <p:cNvPr id="389" name="Shape 389"/>
          <p:cNvPicPr preferRelativeResize="0"/>
          <p:nvPr/>
        </p:nvPicPr>
        <p:blipFill>
          <a:blip r:embed="rId4">
            <a:alphaModFix/>
          </a:blip>
          <a:stretch>
            <a:fillRect/>
          </a:stretch>
        </p:blipFill>
        <p:spPr>
          <a:xfrm>
            <a:off x="0" y="760185"/>
            <a:ext cx="9144000" cy="4383315"/>
          </a:xfrm>
          <a:prstGeom prst="rect">
            <a:avLst/>
          </a:prstGeom>
          <a:noFill/>
          <a:ln>
            <a:noFill/>
          </a:ln>
        </p:spPr>
      </p:pic>
      <p:sp>
        <p:nvSpPr>
          <p:cNvPr id="390" name="Shape 39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rgbClr val="FFFFFF"/>
                </a:solidFill>
              </a:rPr>
              <a:t>17</a:t>
            </a:fld>
            <a:endParaRPr lang="en">
              <a:solidFill>
                <a:srgbClr val="FFFFFF"/>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12" name="Shape 401"/>
          <p:cNvPicPr preferRelativeResize="0"/>
          <p:nvPr/>
        </p:nvPicPr>
        <p:blipFill rotWithShape="1">
          <a:blip r:embed="rId3">
            <a:alphaModFix/>
          </a:blip>
          <a:srcRect l="24881" t="11996" r="24847" b="14220"/>
          <a:stretch/>
        </p:blipFill>
        <p:spPr>
          <a:xfrm>
            <a:off x="0" y="0"/>
            <a:ext cx="9144000" cy="5143500"/>
          </a:xfrm>
          <a:prstGeom prst="rect">
            <a:avLst/>
          </a:prstGeom>
          <a:noFill/>
          <a:ln>
            <a:noFill/>
          </a:ln>
        </p:spPr>
      </p:pic>
      <p:sp>
        <p:nvSpPr>
          <p:cNvPr id="387" name="Shape 38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rgbClr val="FFFFFF"/>
                </a:solidFill>
              </a:rPr>
              <a:t>18</a:t>
            </a:fld>
            <a:endParaRPr lang="en">
              <a:solidFill>
                <a:srgbClr val="FFFFFF"/>
              </a:solidFill>
            </a:endParaRPr>
          </a:p>
        </p:txBody>
      </p:sp>
      <p:sp>
        <p:nvSpPr>
          <p:cNvPr id="390" name="Shape 39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rgbClr val="FFFFFF"/>
                </a:solidFill>
              </a:rPr>
              <a:t>18</a:t>
            </a:fld>
            <a:endParaRPr lang="en">
              <a:solidFill>
                <a:srgbClr val="FFFFFF"/>
              </a:solidFill>
            </a:endParaRPr>
          </a:p>
        </p:txBody>
      </p:sp>
    </p:spTree>
    <p:extLst>
      <p:ext uri="{BB962C8B-B14F-4D97-AF65-F5344CB8AC3E}">
        <p14:creationId xmlns:p14="http://schemas.microsoft.com/office/powerpoint/2010/main" val="447658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p:nvPr/>
        </p:nvSpPr>
        <p:spPr>
          <a:xfrm>
            <a:off x="-73938" y="4940963"/>
            <a:ext cx="426300" cy="2634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FFFFFF"/>
                </a:solidFill>
                <a:latin typeface="Avenir"/>
                <a:ea typeface="Avenir"/>
                <a:cs typeface="Avenir"/>
                <a:sym typeface="Avenir"/>
              </a:rPr>
              <a:t>JRM</a:t>
            </a:r>
          </a:p>
        </p:txBody>
      </p:sp>
      <p:sp>
        <p:nvSpPr>
          <p:cNvPr id="408" name="Shape 408"/>
          <p:cNvSpPr/>
          <p:nvPr/>
        </p:nvSpPr>
        <p:spPr>
          <a:xfrm>
            <a:off x="8382375" y="74210"/>
            <a:ext cx="158700" cy="200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409" name="Shape 409"/>
          <p:cNvPicPr preferRelativeResize="0"/>
          <p:nvPr/>
        </p:nvPicPr>
        <p:blipFill rotWithShape="1">
          <a:blip r:embed="rId3">
            <a:alphaModFix/>
          </a:blip>
          <a:srcRect l="22943" t="54545" r="12751"/>
          <a:stretch/>
        </p:blipFill>
        <p:spPr>
          <a:xfrm>
            <a:off x="8453675" y="0"/>
            <a:ext cx="690324" cy="706748"/>
          </a:xfrm>
          <a:prstGeom prst="rect">
            <a:avLst/>
          </a:prstGeom>
          <a:noFill/>
          <a:ln>
            <a:noFill/>
          </a:ln>
        </p:spPr>
      </p:pic>
      <p:sp>
        <p:nvSpPr>
          <p:cNvPr id="410" name="Shape 410"/>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12" name="Shape 412"/>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solidFill>
                  <a:srgbClr val="000000"/>
                </a:solidFill>
              </a:rPr>
              <a:t>Outreach</a:t>
            </a:r>
          </a:p>
          <a:p>
            <a:pPr lvl="0" rtl="0">
              <a:spcBef>
                <a:spcPts val="0"/>
              </a:spcBef>
              <a:buNone/>
            </a:pPr>
            <a:endParaRPr/>
          </a:p>
          <a:p>
            <a:pPr lvl="0" rtl="0">
              <a:spcBef>
                <a:spcPts val="0"/>
              </a:spcBef>
              <a:buNone/>
            </a:pPr>
            <a:endParaRPr/>
          </a:p>
        </p:txBody>
      </p:sp>
      <p:pic>
        <p:nvPicPr>
          <p:cNvPr id="413" name="Shape 413"/>
          <p:cNvPicPr preferRelativeResize="0"/>
          <p:nvPr/>
        </p:nvPicPr>
        <p:blipFill>
          <a:blip r:embed="rId4">
            <a:alphaModFix/>
          </a:blip>
          <a:stretch>
            <a:fillRect/>
          </a:stretch>
        </p:blipFill>
        <p:spPr>
          <a:xfrm>
            <a:off x="0" y="760179"/>
            <a:ext cx="9144000" cy="4383321"/>
          </a:xfrm>
          <a:prstGeom prst="rect">
            <a:avLst/>
          </a:prstGeom>
          <a:noFill/>
          <a:ln w="9525" cap="flat" cmpd="sng">
            <a:noFill/>
            <a:prstDash val="solid"/>
            <a:round/>
            <a:headEnd type="none" w="med" len="med"/>
            <a:tailEnd type="none" w="med" len="med"/>
          </a:ln>
        </p:spPr>
      </p:pic>
      <p:sp>
        <p:nvSpPr>
          <p:cNvPr id="411" name="Shape 41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bg1"/>
                </a:solidFill>
              </a:rPr>
              <a:t>19</a:t>
            </a:fld>
            <a:endParaRPr lang="en"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txBox="1">
            <a:spLocks noGrp="1"/>
          </p:cNvSpPr>
          <p:nvPr>
            <p:ph type="body" idx="1"/>
          </p:nvPr>
        </p:nvSpPr>
        <p:spPr>
          <a:xfrm>
            <a:off x="83100" y="847675"/>
            <a:ext cx="8938200" cy="3876900"/>
          </a:xfrm>
          <a:prstGeom prst="rect">
            <a:avLst/>
          </a:prstGeom>
        </p:spPr>
        <p:txBody>
          <a:bodyPr lIns="91425" tIns="91425" rIns="91425" bIns="91425" anchor="t" anchorCtr="0">
            <a:noAutofit/>
          </a:bodyPr>
          <a:lstStyle/>
          <a:p>
            <a:pPr lvl="0">
              <a:spcBef>
                <a:spcPts val="0"/>
              </a:spcBef>
              <a:buNone/>
            </a:pPr>
            <a:endParaRPr/>
          </a:p>
        </p:txBody>
      </p:sp>
      <p:sp>
        <p:nvSpPr>
          <p:cNvPr id="114" name="Shape 114"/>
          <p:cNvSpPr/>
          <p:nvPr/>
        </p:nvSpPr>
        <p:spPr>
          <a:xfrm>
            <a:off x="3816525" y="4645600"/>
            <a:ext cx="2786400" cy="401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15" name="Shape 115"/>
          <p:cNvSpPr/>
          <p:nvPr/>
        </p:nvSpPr>
        <p:spPr>
          <a:xfrm>
            <a:off x="0" y="3147300"/>
            <a:ext cx="2555700" cy="1114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400450" y="3576700"/>
            <a:ext cx="438600" cy="493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17" name="Shape 117"/>
          <p:cNvSpPr/>
          <p:nvPr/>
        </p:nvSpPr>
        <p:spPr>
          <a:xfrm>
            <a:off x="5259975" y="1466300"/>
            <a:ext cx="374700" cy="1955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18" name="Shape 118"/>
          <p:cNvPicPr preferRelativeResize="0"/>
          <p:nvPr/>
        </p:nvPicPr>
        <p:blipFill rotWithShape="1">
          <a:blip r:embed="rId3">
            <a:alphaModFix/>
          </a:blip>
          <a:srcRect l="23274" r="10662" b="53654"/>
          <a:stretch/>
        </p:blipFill>
        <p:spPr>
          <a:xfrm>
            <a:off x="0" y="0"/>
            <a:ext cx="4967025" cy="5047001"/>
          </a:xfrm>
          <a:prstGeom prst="rect">
            <a:avLst/>
          </a:prstGeom>
          <a:noFill/>
          <a:ln>
            <a:noFill/>
          </a:ln>
        </p:spPr>
      </p:pic>
      <p:sp>
        <p:nvSpPr>
          <p:cNvPr id="119" name="Shape 119"/>
          <p:cNvSpPr/>
          <p:nvPr/>
        </p:nvSpPr>
        <p:spPr>
          <a:xfrm>
            <a:off x="0" y="3112175"/>
            <a:ext cx="2454900" cy="9048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20" name="Shape 120"/>
          <p:cNvSpPr/>
          <p:nvPr/>
        </p:nvSpPr>
        <p:spPr>
          <a:xfrm>
            <a:off x="0" y="3388656"/>
            <a:ext cx="2274600" cy="8373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21" name="Shape 121"/>
          <p:cNvSpPr txBox="1">
            <a:spLocks noGrp="1"/>
          </p:cNvSpPr>
          <p:nvPr>
            <p:ph type="body" idx="1"/>
          </p:nvPr>
        </p:nvSpPr>
        <p:spPr>
          <a:xfrm>
            <a:off x="4620575" y="0"/>
            <a:ext cx="4523100" cy="5046900"/>
          </a:xfrm>
          <a:prstGeom prst="rect">
            <a:avLst/>
          </a:prstGeom>
          <a:solidFill>
            <a:srgbClr val="FFFFFF"/>
          </a:solidFill>
        </p:spPr>
        <p:txBody>
          <a:bodyPr lIns="91425" tIns="91425" rIns="91425" bIns="91425" anchor="ctr" anchorCtr="0">
            <a:noAutofit/>
          </a:bodyPr>
          <a:lstStyle/>
          <a:p>
            <a:pPr marL="457200" marR="444500" lvl="0" indent="-368300" rtl="0">
              <a:lnSpc>
                <a:spcPct val="100000"/>
              </a:lnSpc>
              <a:spcBef>
                <a:spcPts val="0"/>
              </a:spcBef>
              <a:spcAft>
                <a:spcPts val="0"/>
              </a:spcAft>
              <a:buClr>
                <a:srgbClr val="000000"/>
              </a:buClr>
              <a:buSzPct val="100000"/>
              <a:buFont typeface="Avenir"/>
              <a:buChar char="➢"/>
            </a:pPr>
            <a:r>
              <a:rPr lang="en" sz="2200" dirty="0">
                <a:solidFill>
                  <a:srgbClr val="000000"/>
                </a:solidFill>
                <a:latin typeface="Avenir"/>
                <a:ea typeface="Avenir"/>
                <a:cs typeface="Avenir"/>
                <a:sym typeface="Avenir"/>
              </a:rPr>
              <a:t>What is a Cultural</a:t>
            </a:r>
            <a:r>
              <a:rPr lang="en" sz="2200" dirty="0"/>
              <a:t> </a:t>
            </a:r>
            <a:r>
              <a:rPr lang="en" sz="2200" dirty="0">
                <a:solidFill>
                  <a:srgbClr val="000000"/>
                </a:solidFill>
                <a:latin typeface="Avenir"/>
                <a:ea typeface="Avenir"/>
                <a:cs typeface="Avenir"/>
                <a:sym typeface="Avenir"/>
              </a:rPr>
              <a:t>District?</a:t>
            </a:r>
          </a:p>
          <a:p>
            <a:pPr marR="444500" lvl="0" rtl="0">
              <a:lnSpc>
                <a:spcPct val="100000"/>
              </a:lnSpc>
              <a:spcBef>
                <a:spcPts val="0"/>
              </a:spcBef>
              <a:spcAft>
                <a:spcPts val="0"/>
              </a:spcAft>
              <a:buNone/>
            </a:pPr>
            <a:endParaRPr sz="2200" dirty="0">
              <a:solidFill>
                <a:srgbClr val="000000"/>
              </a:solidFill>
              <a:latin typeface="Avenir"/>
              <a:ea typeface="Avenir"/>
              <a:cs typeface="Avenir"/>
              <a:sym typeface="Avenir"/>
            </a:endParaRPr>
          </a:p>
          <a:p>
            <a:pPr marL="457200" marR="444500" lvl="0" indent="-368300" rtl="0">
              <a:lnSpc>
                <a:spcPct val="100000"/>
              </a:lnSpc>
              <a:spcBef>
                <a:spcPts val="0"/>
              </a:spcBef>
              <a:spcAft>
                <a:spcPts val="0"/>
              </a:spcAft>
              <a:buClr>
                <a:srgbClr val="000000"/>
              </a:buClr>
              <a:buSzPct val="100000"/>
              <a:buFont typeface="Avenir"/>
              <a:buChar char="➢"/>
            </a:pPr>
            <a:r>
              <a:rPr lang="en" sz="2200" dirty="0"/>
              <a:t>What are the </a:t>
            </a:r>
            <a:r>
              <a:rPr lang="en" sz="2200" dirty="0">
                <a:solidFill>
                  <a:srgbClr val="000000"/>
                </a:solidFill>
                <a:latin typeface="Avenir"/>
                <a:ea typeface="Avenir"/>
                <a:cs typeface="Avenir"/>
                <a:sym typeface="Avenir"/>
              </a:rPr>
              <a:t>Advantages and Challenges of a Cultural District?</a:t>
            </a:r>
          </a:p>
          <a:p>
            <a:pPr marR="444500" lvl="0" rtl="0">
              <a:lnSpc>
                <a:spcPct val="100000"/>
              </a:lnSpc>
              <a:spcBef>
                <a:spcPts val="0"/>
              </a:spcBef>
              <a:spcAft>
                <a:spcPts val="0"/>
              </a:spcAft>
              <a:buNone/>
            </a:pPr>
            <a:endParaRPr sz="2200" dirty="0">
              <a:solidFill>
                <a:srgbClr val="000000"/>
              </a:solidFill>
              <a:latin typeface="Avenir"/>
              <a:ea typeface="Avenir"/>
              <a:cs typeface="Avenir"/>
              <a:sym typeface="Avenir"/>
            </a:endParaRPr>
          </a:p>
          <a:p>
            <a:pPr marL="457200" marR="444500" lvl="0" indent="-368300" rtl="0">
              <a:lnSpc>
                <a:spcPct val="100000"/>
              </a:lnSpc>
              <a:spcBef>
                <a:spcPts val="0"/>
              </a:spcBef>
              <a:spcAft>
                <a:spcPts val="0"/>
              </a:spcAft>
              <a:buClr>
                <a:srgbClr val="000000"/>
              </a:buClr>
              <a:buSzPct val="100000"/>
              <a:buFont typeface="Avenir"/>
              <a:buChar char="➢"/>
            </a:pPr>
            <a:r>
              <a:rPr lang="en" sz="2200" dirty="0"/>
              <a:t>What is the </a:t>
            </a:r>
            <a:r>
              <a:rPr lang="en" sz="2200" dirty="0">
                <a:solidFill>
                  <a:srgbClr val="000000"/>
                </a:solidFill>
                <a:latin typeface="Avenir"/>
                <a:ea typeface="Avenir"/>
                <a:cs typeface="Avenir"/>
                <a:sym typeface="Avenir"/>
              </a:rPr>
              <a:t>Nantucket Cultural District?</a:t>
            </a:r>
          </a:p>
        </p:txBody>
      </p:sp>
      <p:pic>
        <p:nvPicPr>
          <p:cNvPr id="124" name="Shape 124"/>
          <p:cNvPicPr preferRelativeResize="0"/>
          <p:nvPr/>
        </p:nvPicPr>
        <p:blipFill>
          <a:blip r:embed="rId4">
            <a:alphaModFix/>
          </a:blip>
          <a:stretch>
            <a:fillRect/>
          </a:stretch>
        </p:blipFill>
        <p:spPr>
          <a:xfrm>
            <a:off x="7927700" y="0"/>
            <a:ext cx="1216300" cy="705274"/>
          </a:xfrm>
          <a:prstGeom prst="rect">
            <a:avLst/>
          </a:prstGeom>
          <a:noFill/>
          <a:ln>
            <a:noFill/>
          </a:ln>
        </p:spPr>
      </p:pic>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2</a:t>
            </a:fld>
            <a:endParaRPr lang="en"/>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Shape 419"/>
          <p:cNvPicPr preferRelativeResize="0"/>
          <p:nvPr/>
        </p:nvPicPr>
        <p:blipFill rotWithShape="1">
          <a:blip r:embed="rId3">
            <a:alphaModFix/>
          </a:blip>
          <a:srcRect l="13124" t="3743" r="10035" b="2439"/>
          <a:stretch/>
        </p:blipFill>
        <p:spPr>
          <a:xfrm>
            <a:off x="0" y="0"/>
            <a:ext cx="9144001" cy="5143503"/>
          </a:xfrm>
          <a:prstGeom prst="rect">
            <a:avLst/>
          </a:prstGeom>
          <a:noFill/>
          <a:ln w="9525" cap="flat" cmpd="sng">
            <a:noFill/>
            <a:prstDash val="solid"/>
            <a:round/>
            <a:headEnd type="none" w="med" len="med"/>
            <a:tailEnd type="none" w="med" len="med"/>
          </a:ln>
        </p:spPr>
      </p:pic>
      <p:sp>
        <p:nvSpPr>
          <p:cNvPr id="420" name="Shape 420"/>
          <p:cNvSpPr txBox="1"/>
          <p:nvPr/>
        </p:nvSpPr>
        <p:spPr>
          <a:xfrm>
            <a:off x="-73938" y="4940963"/>
            <a:ext cx="426300" cy="2634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FFFFFF"/>
                </a:solidFill>
                <a:latin typeface="Avenir"/>
                <a:ea typeface="Avenir"/>
                <a:cs typeface="Avenir"/>
                <a:sym typeface="Avenir"/>
              </a:rPr>
              <a:t>JRM</a:t>
            </a: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20</a:t>
            </a:fld>
            <a:endParaRPr lang="en"/>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t>District </a:t>
            </a:r>
            <a:r>
              <a:rPr lang="en">
                <a:solidFill>
                  <a:srgbClr val="000000"/>
                </a:solidFill>
              </a:rPr>
              <a:t>Shoutouts</a:t>
            </a:r>
          </a:p>
          <a:p>
            <a:pPr lvl="0" rtl="0">
              <a:spcBef>
                <a:spcPts val="0"/>
              </a:spcBef>
              <a:buNone/>
            </a:pPr>
            <a:endParaRPr/>
          </a:p>
          <a:p>
            <a:pPr lvl="0" rtl="0">
              <a:spcBef>
                <a:spcPts val="0"/>
              </a:spcBef>
              <a:buNone/>
            </a:pPr>
            <a:endParaRPr/>
          </a:p>
        </p:txBody>
      </p:sp>
      <p:sp>
        <p:nvSpPr>
          <p:cNvPr id="427" name="Shape 427"/>
          <p:cNvSpPr txBox="1"/>
          <p:nvPr/>
        </p:nvSpPr>
        <p:spPr>
          <a:xfrm>
            <a:off x="-73938" y="4940963"/>
            <a:ext cx="426300" cy="2634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FFFFFF"/>
                </a:solidFill>
                <a:latin typeface="Avenir"/>
                <a:ea typeface="Avenir"/>
                <a:cs typeface="Avenir"/>
                <a:sym typeface="Avenir"/>
              </a:rPr>
              <a:t>JRM</a:t>
            </a:r>
          </a:p>
        </p:txBody>
      </p:sp>
      <p:sp>
        <p:nvSpPr>
          <p:cNvPr id="428" name="Shape 428"/>
          <p:cNvSpPr/>
          <p:nvPr/>
        </p:nvSpPr>
        <p:spPr>
          <a:xfrm>
            <a:off x="8382375" y="74210"/>
            <a:ext cx="158700" cy="200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429" name="Shape 429"/>
          <p:cNvPicPr preferRelativeResize="0"/>
          <p:nvPr/>
        </p:nvPicPr>
        <p:blipFill rotWithShape="1">
          <a:blip r:embed="rId3">
            <a:alphaModFix/>
          </a:blip>
          <a:srcRect l="22943" t="54545" r="12751"/>
          <a:stretch/>
        </p:blipFill>
        <p:spPr>
          <a:xfrm>
            <a:off x="8453675" y="0"/>
            <a:ext cx="690324" cy="706748"/>
          </a:xfrm>
          <a:prstGeom prst="rect">
            <a:avLst/>
          </a:prstGeom>
          <a:noFill/>
          <a:ln>
            <a:noFill/>
          </a:ln>
        </p:spPr>
      </p:pic>
      <p:sp>
        <p:nvSpPr>
          <p:cNvPr id="430" name="Shape 430"/>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32" name="Shape 432"/>
          <p:cNvSpPr/>
          <p:nvPr/>
        </p:nvSpPr>
        <p:spPr>
          <a:xfrm>
            <a:off x="0" y="0"/>
            <a:ext cx="9150900" cy="52128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pic>
        <p:nvPicPr>
          <p:cNvPr id="433" name="Shape 433"/>
          <p:cNvPicPr preferRelativeResize="0"/>
          <p:nvPr/>
        </p:nvPicPr>
        <p:blipFill rotWithShape="1">
          <a:blip r:embed="rId4">
            <a:alphaModFix/>
          </a:blip>
          <a:srcRect l="10802" t="27244" r="13657" b="11311"/>
          <a:stretch/>
        </p:blipFill>
        <p:spPr>
          <a:xfrm>
            <a:off x="4862662" y="48128"/>
            <a:ext cx="3550887" cy="5056824"/>
          </a:xfrm>
          <a:prstGeom prst="rect">
            <a:avLst/>
          </a:prstGeom>
          <a:noFill/>
          <a:ln w="9525" cap="flat" cmpd="sng">
            <a:solidFill>
              <a:srgbClr val="0000FF"/>
            </a:solidFill>
            <a:prstDash val="solid"/>
            <a:round/>
            <a:headEnd type="none" w="med" len="med"/>
            <a:tailEnd type="none" w="med" len="med"/>
          </a:ln>
        </p:spPr>
      </p:pic>
      <p:pic>
        <p:nvPicPr>
          <p:cNvPr id="434" name="Shape 434"/>
          <p:cNvPicPr preferRelativeResize="0"/>
          <p:nvPr/>
        </p:nvPicPr>
        <p:blipFill>
          <a:blip r:embed="rId5">
            <a:alphaModFix/>
          </a:blip>
          <a:stretch>
            <a:fillRect/>
          </a:stretch>
        </p:blipFill>
        <p:spPr>
          <a:xfrm>
            <a:off x="83100" y="1582362"/>
            <a:ext cx="4654251" cy="2412974"/>
          </a:xfrm>
          <a:prstGeom prst="rect">
            <a:avLst/>
          </a:prstGeom>
          <a:noFill/>
          <a:ln w="9525" cap="flat" cmpd="sng">
            <a:solidFill>
              <a:srgbClr val="0000FF"/>
            </a:solidFill>
            <a:prstDash val="solid"/>
            <a:round/>
            <a:headEnd type="none" w="med" len="med"/>
            <a:tailEnd type="none" w="med" len="med"/>
          </a:ln>
        </p:spPr>
      </p:pic>
      <p:sp>
        <p:nvSpPr>
          <p:cNvPr id="431" name="Shape 4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bg1"/>
                </a:solidFill>
              </a:rPr>
              <a:t>21</a:t>
            </a:fld>
            <a:endParaRPr lang="en"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a:blip r:embed="rId3">
            <a:alphaModFix/>
          </a:blip>
          <a:stretch>
            <a:fillRect/>
          </a:stretch>
        </p:blipFill>
        <p:spPr>
          <a:xfrm>
            <a:off x="0" y="760185"/>
            <a:ext cx="9144003" cy="4383314"/>
          </a:xfrm>
          <a:prstGeom prst="rect">
            <a:avLst/>
          </a:prstGeom>
          <a:noFill/>
          <a:ln w="9525" cap="flat" cmpd="sng">
            <a:noFill/>
            <a:prstDash val="solid"/>
            <a:round/>
            <a:headEnd type="none" w="med" len="med"/>
            <a:tailEnd type="none" w="med" len="med"/>
          </a:ln>
        </p:spPr>
      </p:pic>
      <p:sp>
        <p:nvSpPr>
          <p:cNvPr id="440" name="Shape 440"/>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Explore Nantucket</a:t>
            </a:r>
          </a:p>
        </p:txBody>
      </p:sp>
      <p:pic>
        <p:nvPicPr>
          <p:cNvPr id="442" name="Shape 442"/>
          <p:cNvPicPr preferRelativeResize="0"/>
          <p:nvPr/>
        </p:nvPicPr>
        <p:blipFill rotWithShape="1">
          <a:blip r:embed="rId4">
            <a:alphaModFix/>
          </a:blip>
          <a:srcRect l="22943" t="54545" r="12751"/>
          <a:stretch/>
        </p:blipFill>
        <p:spPr>
          <a:xfrm>
            <a:off x="8453675" y="0"/>
            <a:ext cx="690324" cy="706748"/>
          </a:xfrm>
          <a:prstGeom prst="rect">
            <a:avLst/>
          </a:prstGeom>
          <a:noFill/>
          <a:ln>
            <a:noFill/>
          </a:ln>
        </p:spPr>
      </p:pic>
      <p:sp>
        <p:nvSpPr>
          <p:cNvPr id="443" name="Shape 443"/>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solidFill>
                  <a:schemeClr val="bg1"/>
                </a:solidFill>
              </a:rPr>
              <a:t>22</a:t>
            </a:fld>
            <a:endParaRPr lang="en"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Shape 450"/>
          <p:cNvSpPr/>
          <p:nvPr/>
        </p:nvSpPr>
        <p:spPr>
          <a:xfrm>
            <a:off x="0" y="1"/>
            <a:ext cx="9150900" cy="51435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pic>
        <p:nvPicPr>
          <p:cNvPr id="452" name="Shape 452"/>
          <p:cNvPicPr preferRelativeResize="0"/>
          <p:nvPr/>
        </p:nvPicPr>
        <p:blipFill rotWithShape="1">
          <a:blip r:embed="rId3">
            <a:alphaModFix/>
          </a:blip>
          <a:srcRect t="179" b="-180"/>
          <a:stretch/>
        </p:blipFill>
        <p:spPr>
          <a:xfrm>
            <a:off x="1121862" y="0"/>
            <a:ext cx="7205083" cy="5143501"/>
          </a:xfrm>
          <a:prstGeom prst="rect">
            <a:avLst/>
          </a:prstGeom>
          <a:noFill/>
          <a:ln>
            <a:noFill/>
          </a:ln>
        </p:spPr>
      </p:pic>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solidFill>
                  <a:schemeClr val="bg1"/>
                </a:solidFill>
              </a:rPr>
              <a:t>23</a:t>
            </a:fld>
            <a:endParaRPr lang="en"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Shape 457"/>
          <p:cNvPicPr preferRelativeResize="0"/>
          <p:nvPr/>
        </p:nvPicPr>
        <p:blipFill>
          <a:blip r:embed="rId3">
            <a:alphaModFix/>
          </a:blip>
          <a:stretch>
            <a:fillRect/>
          </a:stretch>
        </p:blipFill>
        <p:spPr>
          <a:xfrm>
            <a:off x="0" y="760185"/>
            <a:ext cx="9144000" cy="4383314"/>
          </a:xfrm>
          <a:prstGeom prst="rect">
            <a:avLst/>
          </a:prstGeom>
          <a:noFill/>
          <a:ln w="9525" cap="flat" cmpd="sng">
            <a:noFill/>
            <a:prstDash val="solid"/>
            <a:round/>
            <a:headEnd type="none" w="med" len="med"/>
            <a:tailEnd type="none" w="med" len="med"/>
          </a:ln>
        </p:spPr>
      </p:pic>
      <p:sp>
        <p:nvSpPr>
          <p:cNvPr id="458" name="Shape 458"/>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t>Partners Page</a:t>
            </a:r>
          </a:p>
        </p:txBody>
      </p:sp>
      <p:pic>
        <p:nvPicPr>
          <p:cNvPr id="460" name="Shape 460"/>
          <p:cNvPicPr preferRelativeResize="0"/>
          <p:nvPr/>
        </p:nvPicPr>
        <p:blipFill rotWithShape="1">
          <a:blip r:embed="rId4">
            <a:alphaModFix/>
          </a:blip>
          <a:srcRect l="22943" t="54545" r="12751"/>
          <a:stretch/>
        </p:blipFill>
        <p:spPr>
          <a:xfrm>
            <a:off x="8453675" y="0"/>
            <a:ext cx="690324" cy="706748"/>
          </a:xfrm>
          <a:prstGeom prst="rect">
            <a:avLst/>
          </a:prstGeom>
          <a:noFill/>
          <a:ln>
            <a:noFill/>
          </a:ln>
        </p:spPr>
      </p:pic>
      <p:sp>
        <p:nvSpPr>
          <p:cNvPr id="461" name="Shape 461"/>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solidFill>
                  <a:schemeClr val="bg1"/>
                </a:solidFill>
              </a:rPr>
              <a:t>24</a:t>
            </a:fld>
            <a:endParaRPr lang="en"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grpSp>
        <p:nvGrpSpPr>
          <p:cNvPr id="467" name="Shape 467"/>
          <p:cNvGrpSpPr/>
          <p:nvPr/>
        </p:nvGrpSpPr>
        <p:grpSpPr>
          <a:xfrm>
            <a:off x="8355085" y="0"/>
            <a:ext cx="788914" cy="706748"/>
            <a:chOff x="8355085" y="0"/>
            <a:chExt cx="788914" cy="706748"/>
          </a:xfrm>
        </p:grpSpPr>
        <p:pic>
          <p:nvPicPr>
            <p:cNvPr id="468" name="Shape 468"/>
            <p:cNvPicPr preferRelativeResize="0"/>
            <p:nvPr/>
          </p:nvPicPr>
          <p:blipFill rotWithShape="1">
            <a:blip r:embed="rId3">
              <a:alphaModFix/>
            </a:blip>
            <a:srcRect l="22943" t="54545" r="12751"/>
            <a:stretch/>
          </p:blipFill>
          <p:spPr>
            <a:xfrm>
              <a:off x="8453675" y="0"/>
              <a:ext cx="690324" cy="706748"/>
            </a:xfrm>
            <a:prstGeom prst="rect">
              <a:avLst/>
            </a:prstGeom>
            <a:noFill/>
            <a:ln>
              <a:noFill/>
            </a:ln>
          </p:spPr>
        </p:pic>
        <p:sp>
          <p:nvSpPr>
            <p:cNvPr id="469" name="Shape 469"/>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470" name="Shape 470"/>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Forum</a:t>
            </a:r>
          </a:p>
        </p:txBody>
      </p:sp>
      <p:pic>
        <p:nvPicPr>
          <p:cNvPr id="471" name="Shape 471"/>
          <p:cNvPicPr preferRelativeResize="0"/>
          <p:nvPr/>
        </p:nvPicPr>
        <p:blipFill>
          <a:blip r:embed="rId4">
            <a:alphaModFix/>
          </a:blip>
          <a:stretch>
            <a:fillRect/>
          </a:stretch>
        </p:blipFill>
        <p:spPr>
          <a:xfrm>
            <a:off x="0" y="760184"/>
            <a:ext cx="9144000" cy="4383316"/>
          </a:xfrm>
          <a:prstGeom prst="rect">
            <a:avLst/>
          </a:prstGeom>
          <a:noFill/>
          <a:ln w="9525" cap="flat" cmpd="sng">
            <a:noFill/>
            <a:prstDash val="solid"/>
            <a:round/>
            <a:headEnd type="none" w="med" len="med"/>
            <a:tailEnd type="none" w="med" len="med"/>
          </a:ln>
        </p:spPr>
      </p:pic>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solidFill>
                  <a:schemeClr val="bg1"/>
                </a:solidFill>
              </a:rPr>
              <a:t>25</a:t>
            </a:fld>
            <a:endParaRPr lang="en"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Shape 478" descr="likage idea.png"/>
          <p:cNvPicPr preferRelativeResize="0"/>
          <p:nvPr/>
        </p:nvPicPr>
        <p:blipFill rotWithShape="1">
          <a:blip r:embed="rId3">
            <a:alphaModFix/>
          </a:blip>
          <a:srcRect l="4243" t="-1" r="5663" b="44066"/>
          <a:stretch/>
        </p:blipFill>
        <p:spPr>
          <a:xfrm>
            <a:off x="83100" y="778860"/>
            <a:ext cx="6987551" cy="2789481"/>
          </a:xfrm>
          <a:prstGeom prst="rect">
            <a:avLst/>
          </a:prstGeom>
          <a:noFill/>
          <a:ln w="9525" cap="flat" cmpd="sng">
            <a:solidFill>
              <a:srgbClr val="0000FF"/>
            </a:solidFill>
            <a:prstDash val="solid"/>
            <a:round/>
            <a:headEnd type="none" w="med" len="med"/>
            <a:tailEnd type="none" w="med" len="med"/>
          </a:ln>
        </p:spPr>
      </p:pic>
      <p:pic>
        <p:nvPicPr>
          <p:cNvPr id="479" name="Shape 479" descr="likage idea.png"/>
          <p:cNvPicPr preferRelativeResize="0"/>
          <p:nvPr/>
        </p:nvPicPr>
        <p:blipFill rotWithShape="1">
          <a:blip r:embed="rId4">
            <a:alphaModFix/>
          </a:blip>
          <a:srcRect l="6355" t="60219" b="7393"/>
          <a:stretch/>
        </p:blipFill>
        <p:spPr>
          <a:xfrm>
            <a:off x="83100" y="3078538"/>
            <a:ext cx="6987551" cy="1913966"/>
          </a:xfrm>
          <a:prstGeom prst="rect">
            <a:avLst/>
          </a:prstGeom>
          <a:noFill/>
          <a:ln w="9525" cap="flat" cmpd="sng">
            <a:solidFill>
              <a:srgbClr val="0000FF"/>
            </a:solidFill>
            <a:prstDash val="solid"/>
            <a:round/>
            <a:headEnd type="none" w="med" len="med"/>
            <a:tailEnd type="none" w="med" len="med"/>
          </a:ln>
        </p:spPr>
      </p:pic>
      <p:sp>
        <p:nvSpPr>
          <p:cNvPr id="480" name="Shape 480"/>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Forum Example</a:t>
            </a:r>
          </a:p>
        </p:txBody>
      </p:sp>
      <p:grpSp>
        <p:nvGrpSpPr>
          <p:cNvPr id="482" name="Shape 482"/>
          <p:cNvGrpSpPr/>
          <p:nvPr/>
        </p:nvGrpSpPr>
        <p:grpSpPr>
          <a:xfrm>
            <a:off x="8355085" y="0"/>
            <a:ext cx="788914" cy="706748"/>
            <a:chOff x="8355085" y="0"/>
            <a:chExt cx="788914" cy="706748"/>
          </a:xfrm>
        </p:grpSpPr>
        <p:pic>
          <p:nvPicPr>
            <p:cNvPr id="483" name="Shape 483"/>
            <p:cNvPicPr preferRelativeResize="0"/>
            <p:nvPr/>
          </p:nvPicPr>
          <p:blipFill rotWithShape="1">
            <a:blip r:embed="rId5">
              <a:alphaModFix/>
            </a:blip>
            <a:srcRect l="22943" t="54545" r="12751"/>
            <a:stretch/>
          </p:blipFill>
          <p:spPr>
            <a:xfrm>
              <a:off x="8453675" y="0"/>
              <a:ext cx="690324" cy="706748"/>
            </a:xfrm>
            <a:prstGeom prst="rect">
              <a:avLst/>
            </a:prstGeom>
            <a:noFill/>
            <a:ln>
              <a:noFill/>
            </a:ln>
          </p:spPr>
        </p:pic>
        <p:sp>
          <p:nvSpPr>
            <p:cNvPr id="484" name="Shape 484"/>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pic>
        <p:nvPicPr>
          <p:cNvPr id="488" name="Shape 488"/>
          <p:cNvPicPr preferRelativeResize="0"/>
          <p:nvPr/>
        </p:nvPicPr>
        <p:blipFill>
          <a:blip r:embed="rId6">
            <a:alphaModFix/>
          </a:blip>
          <a:stretch>
            <a:fillRect/>
          </a:stretch>
        </p:blipFill>
        <p:spPr>
          <a:xfrm>
            <a:off x="4695387" y="1069951"/>
            <a:ext cx="4448612" cy="3001958"/>
          </a:xfrm>
          <a:prstGeom prst="rect">
            <a:avLst/>
          </a:prstGeom>
          <a:noFill/>
          <a:ln w="9525" cap="flat" cmpd="sng">
            <a:solidFill>
              <a:srgbClr val="0000FF"/>
            </a:solidFill>
            <a:prstDash val="solid"/>
            <a:round/>
            <a:headEnd type="none" w="med" len="med"/>
            <a:tailEnd type="none" w="med" len="med"/>
          </a:ln>
        </p:spPr>
      </p:pic>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26</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1000"/>
                                        <p:tgtEl>
                                          <p:spTgt spid="4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9"/>
                                        </p:tgtEl>
                                        <p:attrNameLst>
                                          <p:attrName>style.visibility</p:attrName>
                                        </p:attrNameLst>
                                      </p:cBhvr>
                                      <p:to>
                                        <p:strVal val="visible"/>
                                      </p:to>
                                    </p:set>
                                    <p:animEffect transition="in" filter="fade">
                                      <p:cBhvr>
                                        <p:cTn id="12" dur="10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Shape 495"/>
          <p:cNvPicPr preferRelativeResize="0"/>
          <p:nvPr/>
        </p:nvPicPr>
        <p:blipFill rotWithShape="1">
          <a:blip r:embed="rId3">
            <a:alphaModFix/>
          </a:blip>
          <a:srcRect l="24304" t="9439" r="24580" b="5134"/>
          <a:stretch/>
        </p:blipFill>
        <p:spPr>
          <a:xfrm>
            <a:off x="3983115" y="755188"/>
            <a:ext cx="5160884" cy="4267200"/>
          </a:xfrm>
          <a:prstGeom prst="rect">
            <a:avLst/>
          </a:prstGeom>
          <a:noFill/>
          <a:ln w="9525" cap="flat" cmpd="sng">
            <a:solidFill>
              <a:srgbClr val="0000FF"/>
            </a:solidFill>
            <a:prstDash val="solid"/>
            <a:round/>
            <a:headEnd type="none" w="med" len="med"/>
            <a:tailEnd type="none" w="med" len="med"/>
          </a:ln>
        </p:spPr>
      </p:pic>
      <p:sp>
        <p:nvSpPr>
          <p:cNvPr id="496" name="Shape 496"/>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Submit your Calend</a:t>
            </a:r>
            <a:r>
              <a:rPr lang="en"/>
              <a:t>ar </a:t>
            </a:r>
            <a:r>
              <a:rPr lang="en">
                <a:latin typeface="Avenir"/>
                <a:ea typeface="Avenir"/>
                <a:cs typeface="Avenir"/>
                <a:sym typeface="Avenir"/>
              </a:rPr>
              <a:t>Event</a:t>
            </a:r>
          </a:p>
        </p:txBody>
      </p:sp>
      <p:grpSp>
        <p:nvGrpSpPr>
          <p:cNvPr id="498" name="Shape 498"/>
          <p:cNvGrpSpPr/>
          <p:nvPr/>
        </p:nvGrpSpPr>
        <p:grpSpPr>
          <a:xfrm>
            <a:off x="8355085" y="0"/>
            <a:ext cx="788914" cy="706748"/>
            <a:chOff x="8355085" y="0"/>
            <a:chExt cx="788914" cy="706748"/>
          </a:xfrm>
        </p:grpSpPr>
        <p:pic>
          <p:nvPicPr>
            <p:cNvPr id="499" name="Shape 499"/>
            <p:cNvPicPr preferRelativeResize="0"/>
            <p:nvPr/>
          </p:nvPicPr>
          <p:blipFill rotWithShape="1">
            <a:blip r:embed="rId4">
              <a:alphaModFix/>
            </a:blip>
            <a:srcRect l="22943" t="54545" r="12751"/>
            <a:stretch/>
          </p:blipFill>
          <p:spPr>
            <a:xfrm>
              <a:off x="8453675" y="0"/>
              <a:ext cx="690324" cy="706748"/>
            </a:xfrm>
            <a:prstGeom prst="rect">
              <a:avLst/>
            </a:prstGeom>
            <a:noFill/>
            <a:ln>
              <a:noFill/>
            </a:ln>
          </p:spPr>
        </p:pic>
        <p:sp>
          <p:nvSpPr>
            <p:cNvPr id="500" name="Shape 500"/>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pic>
        <p:nvPicPr>
          <p:cNvPr id="501" name="Shape 501"/>
          <p:cNvPicPr preferRelativeResize="0"/>
          <p:nvPr/>
        </p:nvPicPr>
        <p:blipFill>
          <a:blip r:embed="rId5">
            <a:alphaModFix/>
          </a:blip>
          <a:stretch>
            <a:fillRect/>
          </a:stretch>
        </p:blipFill>
        <p:spPr>
          <a:xfrm>
            <a:off x="0" y="755187"/>
            <a:ext cx="4038601" cy="4267199"/>
          </a:xfrm>
          <a:prstGeom prst="rect">
            <a:avLst/>
          </a:prstGeom>
          <a:noFill/>
          <a:ln w="9525" cap="flat" cmpd="sng">
            <a:solidFill>
              <a:srgbClr val="0000FF"/>
            </a:solidFill>
            <a:prstDash val="solid"/>
            <a:round/>
            <a:headEnd type="none" w="med" len="med"/>
            <a:tailEnd type="none" w="med" len="med"/>
          </a:ln>
        </p:spPr>
      </p:pic>
      <p:cxnSp>
        <p:nvCxnSpPr>
          <p:cNvPr id="503" name="Shape 503"/>
          <p:cNvCxnSpPr/>
          <p:nvPr/>
        </p:nvCxnSpPr>
        <p:spPr>
          <a:xfrm rot="10800000" flipH="1">
            <a:off x="1164950" y="2745550"/>
            <a:ext cx="4687200" cy="415500"/>
          </a:xfrm>
          <a:prstGeom prst="straightConnector1">
            <a:avLst/>
          </a:prstGeom>
          <a:noFill/>
          <a:ln w="38100" cap="flat" cmpd="sng">
            <a:solidFill>
              <a:srgbClr val="0000FF"/>
            </a:solidFill>
            <a:prstDash val="solid"/>
            <a:round/>
            <a:headEnd type="none" w="lg" len="lg"/>
            <a:tailEnd type="triangle" w="lg" len="lg"/>
          </a:ln>
        </p:spPr>
      </p:cxn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27</a:t>
            </a:fld>
            <a:endParaRPr lang="en"/>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p:nvPr/>
        </p:nvSpPr>
        <p:spPr>
          <a:xfrm>
            <a:off x="5680225" y="1247050"/>
            <a:ext cx="173700" cy="2101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509" name="Shape 509"/>
          <p:cNvPicPr preferRelativeResize="0"/>
          <p:nvPr/>
        </p:nvPicPr>
        <p:blipFill rotWithShape="1">
          <a:blip r:embed="rId3">
            <a:alphaModFix/>
          </a:blip>
          <a:srcRect l="22943" t="54545" r="12751"/>
          <a:stretch/>
        </p:blipFill>
        <p:spPr>
          <a:xfrm>
            <a:off x="0" y="0"/>
            <a:ext cx="4925101" cy="5042225"/>
          </a:xfrm>
          <a:prstGeom prst="rect">
            <a:avLst/>
          </a:prstGeom>
          <a:noFill/>
          <a:ln>
            <a:noFill/>
          </a:ln>
        </p:spPr>
      </p:pic>
      <p:sp>
        <p:nvSpPr>
          <p:cNvPr id="510" name="Shape 510"/>
          <p:cNvSpPr/>
          <p:nvPr/>
        </p:nvSpPr>
        <p:spPr>
          <a:xfrm>
            <a:off x="10175" y="1240125"/>
            <a:ext cx="1057200" cy="955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11" name="Shape 511"/>
          <p:cNvSpPr/>
          <p:nvPr/>
        </p:nvSpPr>
        <p:spPr>
          <a:xfrm>
            <a:off x="0" y="644050"/>
            <a:ext cx="767700" cy="14703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12" name="Shape 512"/>
          <p:cNvSpPr txBox="1">
            <a:spLocks noGrp="1"/>
          </p:cNvSpPr>
          <p:nvPr>
            <p:ph type="body" idx="1"/>
          </p:nvPr>
        </p:nvSpPr>
        <p:spPr>
          <a:xfrm>
            <a:off x="4925100" y="0"/>
            <a:ext cx="4218900" cy="5042100"/>
          </a:xfrm>
          <a:prstGeom prst="rect">
            <a:avLst/>
          </a:prstGeom>
          <a:solidFill>
            <a:srgbClr val="FFFFFF"/>
          </a:solidFill>
          <a:ln>
            <a:noFill/>
          </a:ln>
        </p:spPr>
        <p:txBody>
          <a:bodyPr lIns="91425" tIns="91425" rIns="91425" bIns="91425" anchor="ctr" anchorCtr="0">
            <a:noAutofit/>
          </a:bodyPr>
          <a:lstStyle/>
          <a:p>
            <a:pPr marL="457200" marR="444500" lvl="0" indent="-368300" algn="l" rtl="0">
              <a:lnSpc>
                <a:spcPct val="115000"/>
              </a:lnSpc>
              <a:spcBef>
                <a:spcPts val="0"/>
              </a:spcBef>
              <a:spcAft>
                <a:spcPts val="0"/>
              </a:spcAft>
              <a:buClr>
                <a:srgbClr val="999999"/>
              </a:buClr>
              <a:buSzPct val="100000"/>
              <a:buFont typeface="Avenir"/>
              <a:buChar char="➢"/>
            </a:pPr>
            <a:r>
              <a:rPr lang="en" sz="2200" dirty="0">
                <a:solidFill>
                  <a:schemeClr val="bg1">
                    <a:lumMod val="65000"/>
                  </a:schemeClr>
                </a:solidFill>
                <a:latin typeface="Avenir"/>
                <a:ea typeface="Avenir"/>
                <a:cs typeface="Avenir"/>
                <a:sym typeface="Avenir"/>
              </a:rPr>
              <a:t>Outreach Plan</a:t>
            </a:r>
            <a:br>
              <a:rPr lang="en" sz="2200" dirty="0">
                <a:solidFill>
                  <a:schemeClr val="bg1">
                    <a:lumMod val="65000"/>
                  </a:schemeClr>
                </a:solidFill>
                <a:latin typeface="Avenir"/>
                <a:ea typeface="Avenir"/>
                <a:cs typeface="Avenir"/>
                <a:sym typeface="Avenir"/>
              </a:rPr>
            </a:br>
            <a:endParaRPr lang="en" sz="2200" dirty="0">
              <a:solidFill>
                <a:schemeClr val="bg1">
                  <a:lumMod val="65000"/>
                </a:schemeClr>
              </a:solidFill>
              <a:latin typeface="Avenir"/>
              <a:ea typeface="Avenir"/>
              <a:cs typeface="Avenir"/>
              <a:sym typeface="Avenir"/>
            </a:endParaRPr>
          </a:p>
          <a:p>
            <a:pPr marL="914400" marR="444500" lvl="1" indent="-368300" algn="l" rtl="0">
              <a:lnSpc>
                <a:spcPct val="115000"/>
              </a:lnSpc>
              <a:spcBef>
                <a:spcPts val="0"/>
              </a:spcBef>
              <a:spcAft>
                <a:spcPts val="0"/>
              </a:spcAft>
              <a:buClr>
                <a:srgbClr val="999999"/>
              </a:buClr>
              <a:buSzPct val="100000"/>
              <a:buFont typeface="Avenir"/>
              <a:buChar char="○"/>
            </a:pPr>
            <a:r>
              <a:rPr lang="en" sz="2200" dirty="0">
                <a:solidFill>
                  <a:schemeClr val="bg1">
                    <a:lumMod val="65000"/>
                  </a:schemeClr>
                </a:solidFill>
              </a:rPr>
              <a:t>Social Media</a:t>
            </a:r>
          </a:p>
          <a:p>
            <a:pPr marL="457200" marR="444500" lvl="0" indent="0" algn="l" rtl="0">
              <a:lnSpc>
                <a:spcPct val="115000"/>
              </a:lnSpc>
              <a:spcBef>
                <a:spcPts val="0"/>
              </a:spcBef>
              <a:spcAft>
                <a:spcPts val="0"/>
              </a:spcAft>
              <a:buNone/>
            </a:pPr>
            <a:endParaRPr sz="2200" dirty="0">
              <a:solidFill>
                <a:schemeClr val="bg1">
                  <a:lumMod val="65000"/>
                </a:schemeClr>
              </a:solidFill>
            </a:endParaRPr>
          </a:p>
          <a:p>
            <a:pPr marL="914400" marR="444500" lvl="1" indent="-368300" algn="l" rtl="0">
              <a:lnSpc>
                <a:spcPct val="115000"/>
              </a:lnSpc>
              <a:spcBef>
                <a:spcPts val="0"/>
              </a:spcBef>
              <a:spcAft>
                <a:spcPts val="0"/>
              </a:spcAft>
              <a:buClr>
                <a:srgbClr val="999999"/>
              </a:buClr>
              <a:buSzPct val="100000"/>
              <a:buFont typeface="Avenir"/>
              <a:buChar char="○"/>
            </a:pPr>
            <a:r>
              <a:rPr lang="en" sz="2200" dirty="0">
                <a:solidFill>
                  <a:schemeClr val="bg1">
                    <a:lumMod val="65000"/>
                  </a:schemeClr>
                </a:solidFill>
                <a:latin typeface="Avenir"/>
                <a:ea typeface="Avenir"/>
                <a:cs typeface="Avenir"/>
                <a:sym typeface="Avenir"/>
              </a:rPr>
              <a:t>Website</a:t>
            </a:r>
          </a:p>
          <a:p>
            <a:pPr marL="457200" marR="444500" lvl="0" indent="0" algn="l" rtl="0">
              <a:lnSpc>
                <a:spcPct val="115000"/>
              </a:lnSpc>
              <a:spcBef>
                <a:spcPts val="0"/>
              </a:spcBef>
              <a:spcAft>
                <a:spcPts val="0"/>
              </a:spcAft>
              <a:buNone/>
            </a:pPr>
            <a:endParaRPr sz="2200" dirty="0">
              <a:solidFill>
                <a:srgbClr val="D9D9D9"/>
              </a:solidFill>
              <a:latin typeface="Avenir"/>
              <a:ea typeface="Avenir"/>
              <a:cs typeface="Avenir"/>
              <a:sym typeface="Avenir"/>
            </a:endParaRPr>
          </a:p>
          <a:p>
            <a:pPr marL="457200" marR="444500" lvl="0" indent="-368300" algn="l" rtl="0">
              <a:lnSpc>
                <a:spcPct val="115000"/>
              </a:lnSpc>
              <a:spcBef>
                <a:spcPts val="0"/>
              </a:spcBef>
              <a:spcAft>
                <a:spcPts val="0"/>
              </a:spcAft>
              <a:buSzPct val="100000"/>
              <a:buFont typeface="Avenir"/>
              <a:buChar char="➢"/>
            </a:pPr>
            <a:r>
              <a:rPr lang="en" sz="2200" dirty="0">
                <a:latin typeface="Avenir"/>
                <a:ea typeface="Avenir"/>
                <a:cs typeface="Avenir"/>
                <a:sym typeface="Avenir"/>
              </a:rPr>
              <a:t>Data Collection and Analysis Tool</a:t>
            </a:r>
          </a:p>
        </p:txBody>
      </p:sp>
      <p:sp>
        <p:nvSpPr>
          <p:cNvPr id="513" name="Shape 513"/>
          <p:cNvSpPr/>
          <p:nvPr/>
        </p:nvSpPr>
        <p:spPr>
          <a:xfrm>
            <a:off x="10175" y="1118075"/>
            <a:ext cx="902400" cy="955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516" name="Shape 516"/>
          <p:cNvPicPr preferRelativeResize="0"/>
          <p:nvPr/>
        </p:nvPicPr>
        <p:blipFill>
          <a:blip r:embed="rId4">
            <a:alphaModFix/>
          </a:blip>
          <a:stretch>
            <a:fillRect/>
          </a:stretch>
        </p:blipFill>
        <p:spPr>
          <a:xfrm>
            <a:off x="7927700" y="0"/>
            <a:ext cx="1216300" cy="705274"/>
          </a:xfrm>
          <a:prstGeom prst="rect">
            <a:avLst/>
          </a:prstGeom>
          <a:noFill/>
          <a:ln>
            <a:noFill/>
          </a:ln>
        </p:spPr>
      </p:pic>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28</a:t>
            </a:fld>
            <a:endParaRPr lang="en"/>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t>Forms</a:t>
            </a:r>
          </a:p>
        </p:txBody>
      </p:sp>
      <p:sp>
        <p:nvSpPr>
          <p:cNvPr id="522" name="Shape 52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29</a:t>
            </a:fld>
            <a:endParaRPr lang="en"/>
          </a:p>
        </p:txBody>
      </p:sp>
      <p:sp>
        <p:nvSpPr>
          <p:cNvPr id="523" name="Shape 523"/>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524" name="Shape 524" descr="cult. organization form.png"/>
          <p:cNvPicPr preferRelativeResize="0"/>
          <p:nvPr/>
        </p:nvPicPr>
        <p:blipFill rotWithShape="1">
          <a:blip r:embed="rId3">
            <a:alphaModFix/>
          </a:blip>
          <a:srcRect r="15095" b="3437"/>
          <a:stretch/>
        </p:blipFill>
        <p:spPr>
          <a:xfrm>
            <a:off x="3857587" y="772500"/>
            <a:ext cx="2931525" cy="3738300"/>
          </a:xfrm>
          <a:prstGeom prst="rect">
            <a:avLst/>
          </a:prstGeom>
          <a:noFill/>
          <a:ln w="9525" cap="flat" cmpd="sng">
            <a:solidFill>
              <a:srgbClr val="0000FF"/>
            </a:solidFill>
            <a:prstDash val="solid"/>
            <a:round/>
            <a:headEnd type="none" w="med" len="med"/>
            <a:tailEnd type="none" w="med" len="med"/>
          </a:ln>
        </p:spPr>
      </p:pic>
      <p:pic>
        <p:nvPicPr>
          <p:cNvPr id="525" name="Shape 525" descr="Screenshot 2016-11-30 14.09.36.png"/>
          <p:cNvPicPr preferRelativeResize="0"/>
          <p:nvPr/>
        </p:nvPicPr>
        <p:blipFill rotWithShape="1">
          <a:blip r:embed="rId4">
            <a:alphaModFix/>
          </a:blip>
          <a:srcRect l="13273" r="9374"/>
          <a:stretch/>
        </p:blipFill>
        <p:spPr>
          <a:xfrm>
            <a:off x="4764303" y="964800"/>
            <a:ext cx="3077524" cy="3738274"/>
          </a:xfrm>
          <a:prstGeom prst="rect">
            <a:avLst/>
          </a:prstGeom>
          <a:noFill/>
          <a:ln w="9525" cap="flat" cmpd="sng">
            <a:solidFill>
              <a:srgbClr val="0000FF"/>
            </a:solidFill>
            <a:prstDash val="solid"/>
            <a:round/>
            <a:headEnd type="none" w="med" len="med"/>
            <a:tailEnd type="none" w="med" len="med"/>
          </a:ln>
        </p:spPr>
      </p:pic>
      <p:sp>
        <p:nvSpPr>
          <p:cNvPr id="526" name="Shape 526"/>
          <p:cNvSpPr txBox="1"/>
          <p:nvPr/>
        </p:nvSpPr>
        <p:spPr>
          <a:xfrm>
            <a:off x="155250" y="964800"/>
            <a:ext cx="3651900" cy="1059600"/>
          </a:xfrm>
          <a:prstGeom prst="rect">
            <a:avLst/>
          </a:prstGeom>
          <a:noFill/>
          <a:ln>
            <a:noFill/>
          </a:ln>
        </p:spPr>
        <p:txBody>
          <a:bodyPr lIns="91425" tIns="91425" rIns="91425" bIns="91425" anchor="t" anchorCtr="0">
            <a:noAutofit/>
          </a:bodyPr>
          <a:lstStyle/>
          <a:p>
            <a:pPr marL="457200" marR="0" lvl="0" indent="-368300" algn="l" rtl="0">
              <a:lnSpc>
                <a:spcPct val="150000"/>
              </a:lnSpc>
              <a:spcBef>
                <a:spcPts val="0"/>
              </a:spcBef>
              <a:spcAft>
                <a:spcPts val="0"/>
              </a:spcAft>
              <a:buClr>
                <a:srgbClr val="000000"/>
              </a:buClr>
              <a:buSzPct val="100000"/>
              <a:buFont typeface="Avenir"/>
              <a:buChar char="➢"/>
            </a:pPr>
            <a:r>
              <a:rPr lang="en" sz="2200">
                <a:latin typeface="Avenir"/>
                <a:ea typeface="Avenir"/>
                <a:cs typeface="Avenir"/>
                <a:sym typeface="Avenir"/>
              </a:rPr>
              <a:t>Cultural Organization Attendance </a:t>
            </a:r>
          </a:p>
        </p:txBody>
      </p:sp>
      <p:sp>
        <p:nvSpPr>
          <p:cNvPr id="527" name="Shape 527"/>
          <p:cNvSpPr txBox="1"/>
          <p:nvPr/>
        </p:nvSpPr>
        <p:spPr>
          <a:xfrm>
            <a:off x="155250" y="2519087"/>
            <a:ext cx="3632400" cy="629700"/>
          </a:xfrm>
          <a:prstGeom prst="rect">
            <a:avLst/>
          </a:prstGeom>
          <a:noFill/>
          <a:ln>
            <a:noFill/>
          </a:ln>
        </p:spPr>
        <p:txBody>
          <a:bodyPr lIns="91425" tIns="91425" rIns="91425" bIns="91425" anchor="t" anchorCtr="0">
            <a:noAutofit/>
          </a:bodyPr>
          <a:lstStyle/>
          <a:p>
            <a:pPr marL="457200" lvl="0" indent="-368300" rtl="0">
              <a:lnSpc>
                <a:spcPct val="150000"/>
              </a:lnSpc>
              <a:spcBef>
                <a:spcPts val="0"/>
              </a:spcBef>
              <a:buSzPct val="100000"/>
              <a:buFont typeface="Avenir"/>
              <a:buChar char="➢"/>
            </a:pPr>
            <a:r>
              <a:rPr lang="en" sz="2200">
                <a:latin typeface="Avenir"/>
                <a:ea typeface="Avenir"/>
                <a:cs typeface="Avenir"/>
                <a:sym typeface="Avenir"/>
              </a:rPr>
              <a:t>Linkage Data Collection</a:t>
            </a:r>
          </a:p>
          <a:p>
            <a:pPr lvl="0" rtl="0">
              <a:lnSpc>
                <a:spcPct val="150000"/>
              </a:lnSpc>
              <a:spcBef>
                <a:spcPts val="0"/>
              </a:spcBef>
              <a:buNone/>
            </a:pPr>
            <a:endParaRPr sz="2200">
              <a:latin typeface="Avenir"/>
              <a:ea typeface="Avenir"/>
              <a:cs typeface="Avenir"/>
              <a:sym typeface="Avenir"/>
            </a:endParaRPr>
          </a:p>
        </p:txBody>
      </p:sp>
      <p:sp>
        <p:nvSpPr>
          <p:cNvPr id="528" name="Shape 528"/>
          <p:cNvSpPr txBox="1"/>
          <p:nvPr/>
        </p:nvSpPr>
        <p:spPr>
          <a:xfrm>
            <a:off x="155250" y="3840700"/>
            <a:ext cx="3429000" cy="537600"/>
          </a:xfrm>
          <a:prstGeom prst="rect">
            <a:avLst/>
          </a:prstGeom>
          <a:noFill/>
          <a:ln>
            <a:noFill/>
          </a:ln>
        </p:spPr>
        <p:txBody>
          <a:bodyPr lIns="91425" tIns="91425" rIns="91425" bIns="91425" anchor="t" anchorCtr="0">
            <a:noAutofit/>
          </a:bodyPr>
          <a:lstStyle/>
          <a:p>
            <a:pPr marL="457200" lvl="0" indent="-368300" rtl="0">
              <a:lnSpc>
                <a:spcPct val="150000"/>
              </a:lnSpc>
              <a:spcBef>
                <a:spcPts val="0"/>
              </a:spcBef>
              <a:buSzPct val="100000"/>
              <a:buFont typeface="Avenir"/>
              <a:buChar char="➢"/>
            </a:pPr>
            <a:r>
              <a:rPr lang="en" sz="2200">
                <a:latin typeface="Avenir"/>
                <a:ea typeface="Avenir"/>
                <a:cs typeface="Avenir"/>
                <a:sym typeface="Avenir"/>
              </a:rPr>
              <a:t>Business and Event </a:t>
            </a:r>
          </a:p>
        </p:txBody>
      </p:sp>
      <p:sp>
        <p:nvSpPr>
          <p:cNvPr id="529" name="Shape 529"/>
          <p:cNvSpPr/>
          <p:nvPr/>
        </p:nvSpPr>
        <p:spPr>
          <a:xfrm>
            <a:off x="5154900" y="1364700"/>
            <a:ext cx="436500" cy="1215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530" name="Shape 530"/>
          <p:cNvGrpSpPr/>
          <p:nvPr/>
        </p:nvGrpSpPr>
        <p:grpSpPr>
          <a:xfrm>
            <a:off x="8355085" y="0"/>
            <a:ext cx="788914" cy="706748"/>
            <a:chOff x="8355085" y="0"/>
            <a:chExt cx="788914" cy="706748"/>
          </a:xfrm>
        </p:grpSpPr>
        <p:pic>
          <p:nvPicPr>
            <p:cNvPr id="531" name="Shape 531"/>
            <p:cNvPicPr preferRelativeResize="0"/>
            <p:nvPr/>
          </p:nvPicPr>
          <p:blipFill rotWithShape="1">
            <a:blip r:embed="rId5">
              <a:alphaModFix/>
            </a:blip>
            <a:srcRect l="22943" t="54545" r="12751"/>
            <a:stretch/>
          </p:blipFill>
          <p:spPr>
            <a:xfrm>
              <a:off x="8453675" y="0"/>
              <a:ext cx="690324" cy="706748"/>
            </a:xfrm>
            <a:prstGeom prst="rect">
              <a:avLst/>
            </a:prstGeom>
            <a:noFill/>
            <a:ln>
              <a:noFill/>
            </a:ln>
          </p:spPr>
        </p:pic>
        <p:sp>
          <p:nvSpPr>
            <p:cNvPr id="532" name="Shape 532"/>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pic>
        <p:nvPicPr>
          <p:cNvPr id="533" name="Shape 533" descr="linkage 1.png"/>
          <p:cNvPicPr preferRelativeResize="0"/>
          <p:nvPr/>
        </p:nvPicPr>
        <p:blipFill rotWithShape="1">
          <a:blip r:embed="rId6">
            <a:alphaModFix/>
          </a:blip>
          <a:srcRect r="3409"/>
          <a:stretch/>
        </p:blipFill>
        <p:spPr>
          <a:xfrm>
            <a:off x="5449601" y="1237808"/>
            <a:ext cx="3004074" cy="3738300"/>
          </a:xfrm>
          <a:prstGeom prst="rect">
            <a:avLst/>
          </a:prstGeom>
          <a:noFill/>
          <a:ln w="9525" cap="flat" cmpd="sng">
            <a:solidFill>
              <a:srgbClr val="0000FF"/>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26">
                                            <p:txEl>
                                              <p:pRg st="0" end="0"/>
                                            </p:txEl>
                                          </p:spTgt>
                                        </p:tgtEl>
                                        <p:attrNameLst>
                                          <p:attrName>style.visibility</p:attrName>
                                        </p:attrNameLst>
                                      </p:cBhvr>
                                      <p:to>
                                        <p:strVal val="visible"/>
                                      </p:to>
                                    </p:set>
                                    <p:anim calcmode="lin" valueType="num">
                                      <p:cBhvr additive="base">
                                        <p:cTn id="7" dur="1000"/>
                                        <p:tgtEl>
                                          <p:spTgt spid="526">
                                            <p:txEl>
                                              <p:pRg st="0" end="0"/>
                                            </p:txEl>
                                          </p:spTgt>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524"/>
                                        </p:tgtEl>
                                        <p:attrNameLst>
                                          <p:attrName>style.visibility</p:attrName>
                                        </p:attrNameLst>
                                      </p:cBhvr>
                                      <p:to>
                                        <p:strVal val="visible"/>
                                      </p:to>
                                    </p:set>
                                    <p:anim calcmode="lin" valueType="num">
                                      <p:cBhvr additive="base">
                                        <p:cTn id="10" dur="1000"/>
                                        <p:tgtEl>
                                          <p:spTgt spid="524"/>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527"/>
                                        </p:tgtEl>
                                        <p:attrNameLst>
                                          <p:attrName>style.visibility</p:attrName>
                                        </p:attrNameLst>
                                      </p:cBhvr>
                                      <p:to>
                                        <p:strVal val="visible"/>
                                      </p:to>
                                    </p:set>
                                    <p:anim calcmode="lin" valueType="num">
                                      <p:cBhvr additive="base">
                                        <p:cTn id="15" dur="1000"/>
                                        <p:tgtEl>
                                          <p:spTgt spid="527"/>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525"/>
                                        </p:tgtEl>
                                        <p:attrNameLst>
                                          <p:attrName>style.visibility</p:attrName>
                                        </p:attrNameLst>
                                      </p:cBhvr>
                                      <p:to>
                                        <p:strVal val="visible"/>
                                      </p:to>
                                    </p:set>
                                    <p:anim calcmode="lin" valueType="num">
                                      <p:cBhvr additive="base">
                                        <p:cTn id="18" dur="1000"/>
                                        <p:tgtEl>
                                          <p:spTgt spid="525"/>
                                        </p:tgtEl>
                                        <p:attrNameLst>
                                          <p:attrName>ppt_x</p:attrName>
                                        </p:attrNameLst>
                                      </p:cBhvr>
                                      <p:tavLst>
                                        <p:tav tm="0">
                                          <p:val>
                                            <p:strVal val="#ppt_x+1"/>
                                          </p:val>
                                        </p:tav>
                                        <p:tav tm="100000">
                                          <p:val>
                                            <p:strVal val="#ppt_x"/>
                                          </p:val>
                                        </p:tav>
                                      </p:tavLst>
                                    </p:anim>
                                  </p:childTnLst>
                                </p:cTn>
                              </p:par>
                              <p:par>
                                <p:cTn id="19" presetID="2" presetClass="entr" presetSubtype="2" fill="hold" nodeType="withEffect">
                                  <p:stCondLst>
                                    <p:cond delay="0"/>
                                  </p:stCondLst>
                                  <p:childTnLst>
                                    <p:set>
                                      <p:cBhvr>
                                        <p:cTn id="20" dur="1" fill="hold">
                                          <p:stCondLst>
                                            <p:cond delay="0"/>
                                          </p:stCondLst>
                                        </p:cTn>
                                        <p:tgtEl>
                                          <p:spTgt spid="529"/>
                                        </p:tgtEl>
                                        <p:attrNameLst>
                                          <p:attrName>style.visibility</p:attrName>
                                        </p:attrNameLst>
                                      </p:cBhvr>
                                      <p:to>
                                        <p:strVal val="visible"/>
                                      </p:to>
                                    </p:set>
                                    <p:anim calcmode="lin" valueType="num">
                                      <p:cBhvr additive="base">
                                        <p:cTn id="21" dur="1000"/>
                                        <p:tgtEl>
                                          <p:spTgt spid="529"/>
                                        </p:tgtEl>
                                        <p:attrNameLst>
                                          <p:attrName>ppt_x</p:attrName>
                                        </p:attrNameLst>
                                      </p:cBhvr>
                                      <p:tavLst>
                                        <p:tav tm="0">
                                          <p:val>
                                            <p:strVal val="#ppt_x+1"/>
                                          </p:val>
                                        </p:tav>
                                        <p:tav tm="100000">
                                          <p:val>
                                            <p:strVal val="#ppt_x"/>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528"/>
                                        </p:tgtEl>
                                        <p:attrNameLst>
                                          <p:attrName>style.visibility</p:attrName>
                                        </p:attrNameLst>
                                      </p:cBhvr>
                                      <p:to>
                                        <p:strVal val="visible"/>
                                      </p:to>
                                    </p:set>
                                    <p:anim calcmode="lin" valueType="num">
                                      <p:cBhvr additive="base">
                                        <p:cTn id="26" dur="1000"/>
                                        <p:tgtEl>
                                          <p:spTgt spid="528"/>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0"/>
                                  </p:stCondLst>
                                  <p:childTnLst>
                                    <p:set>
                                      <p:cBhvr>
                                        <p:cTn id="28" dur="1" fill="hold">
                                          <p:stCondLst>
                                            <p:cond delay="0"/>
                                          </p:stCondLst>
                                        </p:cTn>
                                        <p:tgtEl>
                                          <p:spTgt spid="533"/>
                                        </p:tgtEl>
                                        <p:attrNameLst>
                                          <p:attrName>style.visibility</p:attrName>
                                        </p:attrNameLst>
                                      </p:cBhvr>
                                      <p:to>
                                        <p:strVal val="visible"/>
                                      </p:to>
                                    </p:set>
                                    <p:anim calcmode="lin" valueType="num">
                                      <p:cBhvr additive="base">
                                        <p:cTn id="29" dur="1000"/>
                                        <p:tgtEl>
                                          <p:spTgt spid="53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descr="15326311_10154067497521161_7291894509614141979_o.jpg"/>
          <p:cNvPicPr preferRelativeResize="0"/>
          <p:nvPr/>
        </p:nvPicPr>
        <p:blipFill>
          <a:blip r:embed="rId3">
            <a:alphaModFix/>
          </a:blip>
          <a:stretch>
            <a:fillRect/>
          </a:stretch>
        </p:blipFill>
        <p:spPr>
          <a:xfrm>
            <a:off x="83110" y="1176100"/>
            <a:ext cx="4462840" cy="3225501"/>
          </a:xfrm>
          <a:prstGeom prst="rect">
            <a:avLst/>
          </a:prstGeom>
          <a:noFill/>
          <a:ln w="28575" cap="flat" cmpd="sng">
            <a:solidFill>
              <a:srgbClr val="F1C232"/>
            </a:solidFill>
            <a:prstDash val="solid"/>
            <a:round/>
            <a:headEnd type="none" w="med" len="med"/>
            <a:tailEnd type="none" w="med" len="med"/>
          </a:ln>
        </p:spPr>
      </p:pic>
      <p:sp>
        <p:nvSpPr>
          <p:cNvPr id="130" name="Shape 130"/>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What is a Cultural District (CD)?</a:t>
            </a:r>
          </a:p>
        </p:txBody>
      </p:sp>
      <p:grpSp>
        <p:nvGrpSpPr>
          <p:cNvPr id="131" name="Shape 131"/>
          <p:cNvGrpSpPr/>
          <p:nvPr/>
        </p:nvGrpSpPr>
        <p:grpSpPr>
          <a:xfrm>
            <a:off x="4628000" y="1185824"/>
            <a:ext cx="4697950" cy="3417925"/>
            <a:chOff x="4628000" y="1185824"/>
            <a:chExt cx="4697950" cy="3417925"/>
          </a:xfrm>
        </p:grpSpPr>
        <p:pic>
          <p:nvPicPr>
            <p:cNvPr id="132" name="Shape 132" descr="Market View with Stroller"/>
            <p:cNvPicPr preferRelativeResize="0"/>
            <p:nvPr/>
          </p:nvPicPr>
          <p:blipFill>
            <a:blip r:embed="rId4">
              <a:alphaModFix/>
            </a:blip>
            <a:stretch>
              <a:fillRect/>
            </a:stretch>
          </p:blipFill>
          <p:spPr>
            <a:xfrm>
              <a:off x="4628000" y="1185824"/>
              <a:ext cx="4446758" cy="3222300"/>
            </a:xfrm>
            <a:prstGeom prst="rect">
              <a:avLst/>
            </a:prstGeom>
            <a:noFill/>
            <a:ln w="28575" cap="flat" cmpd="sng">
              <a:solidFill>
                <a:srgbClr val="F1C232"/>
              </a:solidFill>
              <a:prstDash val="solid"/>
              <a:round/>
              <a:headEnd type="none" w="med" len="med"/>
              <a:tailEnd type="none" w="med" len="med"/>
            </a:ln>
          </p:spPr>
        </p:pic>
        <p:sp>
          <p:nvSpPr>
            <p:cNvPr id="133" name="Shape 133"/>
            <p:cNvSpPr txBox="1"/>
            <p:nvPr/>
          </p:nvSpPr>
          <p:spPr>
            <a:xfrm>
              <a:off x="6877050" y="4355050"/>
              <a:ext cx="2448900" cy="248700"/>
            </a:xfrm>
            <a:prstGeom prst="rect">
              <a:avLst/>
            </a:prstGeom>
            <a:noFill/>
            <a:ln>
              <a:noFill/>
            </a:ln>
          </p:spPr>
          <p:txBody>
            <a:bodyPr lIns="91425" tIns="91425" rIns="91425" bIns="91425" anchor="t" anchorCtr="0">
              <a:noAutofit/>
            </a:bodyPr>
            <a:lstStyle/>
            <a:p>
              <a:pPr lvl="0" algn="ctr" rtl="0">
                <a:spcBef>
                  <a:spcPts val="0"/>
                </a:spcBef>
                <a:buNone/>
              </a:pPr>
              <a:r>
                <a:rPr lang="en" sz="600">
                  <a:latin typeface="Times New Roman"/>
                  <a:ea typeface="Times New Roman"/>
                  <a:cs typeface="Times New Roman"/>
                  <a:sym typeface="Times New Roman"/>
                </a:rPr>
                <a:t>http://www.sustainablenantucket.org/category/uncategorized/page/4/</a:t>
              </a:r>
            </a:p>
          </p:txBody>
        </p:sp>
      </p:grpSp>
      <p:sp>
        <p:nvSpPr>
          <p:cNvPr id="134" name="Shape 134"/>
          <p:cNvSpPr txBox="1"/>
          <p:nvPr/>
        </p:nvSpPr>
        <p:spPr>
          <a:xfrm>
            <a:off x="-73938" y="4940963"/>
            <a:ext cx="426300" cy="2634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FFFFFF"/>
                </a:solidFill>
                <a:latin typeface="Avenir"/>
                <a:ea typeface="Avenir"/>
                <a:cs typeface="Avenir"/>
                <a:sym typeface="Avenir"/>
              </a:rPr>
              <a:t>CM</a:t>
            </a:r>
          </a:p>
        </p:txBody>
      </p:sp>
      <p:pic>
        <p:nvPicPr>
          <p:cNvPr id="135" name="Shape 135"/>
          <p:cNvPicPr preferRelativeResize="0"/>
          <p:nvPr/>
        </p:nvPicPr>
        <p:blipFill rotWithShape="1">
          <a:blip r:embed="rId5">
            <a:alphaModFix/>
          </a:blip>
          <a:srcRect l="23274" r="10662" b="53654"/>
          <a:stretch/>
        </p:blipFill>
        <p:spPr>
          <a:xfrm>
            <a:off x="8462374" y="0"/>
            <a:ext cx="681625" cy="692601"/>
          </a:xfrm>
          <a:prstGeom prst="rect">
            <a:avLst/>
          </a:prstGeom>
          <a:noFill/>
          <a:ln>
            <a:noFill/>
          </a:ln>
        </p:spPr>
      </p:pic>
      <p:sp>
        <p:nvSpPr>
          <p:cNvPr id="136" name="Shape 136"/>
          <p:cNvSpPr/>
          <p:nvPr/>
        </p:nvSpPr>
        <p:spPr>
          <a:xfrm rot="-2963922">
            <a:off x="8568689" y="458302"/>
            <a:ext cx="232332" cy="17086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37" name="Shape 137"/>
          <p:cNvSpPr/>
          <p:nvPr/>
        </p:nvSpPr>
        <p:spPr>
          <a:xfrm rot="4442">
            <a:off x="8422415" y="417485"/>
            <a:ext cx="232200" cy="171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39" name="Shape 139"/>
          <p:cNvSpPr txBox="1"/>
          <p:nvPr/>
        </p:nvSpPr>
        <p:spPr>
          <a:xfrm>
            <a:off x="0" y="4355912"/>
            <a:ext cx="2978400" cy="99900"/>
          </a:xfrm>
          <a:prstGeom prst="rect">
            <a:avLst/>
          </a:prstGeom>
          <a:noFill/>
          <a:ln>
            <a:noFill/>
          </a:ln>
        </p:spPr>
        <p:txBody>
          <a:bodyPr lIns="91425" tIns="91425" rIns="91425" bIns="91425" anchor="t" anchorCtr="0">
            <a:noAutofit/>
          </a:bodyPr>
          <a:lstStyle/>
          <a:p>
            <a:pPr lvl="0">
              <a:spcBef>
                <a:spcPts val="0"/>
              </a:spcBef>
              <a:buNone/>
            </a:pPr>
            <a:r>
              <a:rPr lang="en" sz="600"/>
              <a:t>https://www.facebook.com/events/150264898784920/t</a:t>
            </a:r>
          </a:p>
        </p:txBody>
      </p:sp>
      <p:pic>
        <p:nvPicPr>
          <p:cNvPr id="140" name="Shape 140"/>
          <p:cNvPicPr preferRelativeResize="0"/>
          <p:nvPr/>
        </p:nvPicPr>
        <p:blipFill rotWithShape="1">
          <a:blip r:embed="rId5">
            <a:alphaModFix/>
          </a:blip>
          <a:srcRect l="23274" r="10662" b="53654"/>
          <a:stretch/>
        </p:blipFill>
        <p:spPr>
          <a:xfrm>
            <a:off x="8462374" y="0"/>
            <a:ext cx="681625" cy="692601"/>
          </a:xfrm>
          <a:prstGeom prst="rect">
            <a:avLst/>
          </a:prstGeom>
          <a:noFill/>
          <a:ln>
            <a:noFill/>
          </a:ln>
        </p:spPr>
      </p:pic>
      <p:sp>
        <p:nvSpPr>
          <p:cNvPr id="141" name="Shape 141"/>
          <p:cNvSpPr/>
          <p:nvPr/>
        </p:nvSpPr>
        <p:spPr>
          <a:xfrm>
            <a:off x="-1" y="0"/>
            <a:ext cx="9144000" cy="51435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pic>
        <p:nvPicPr>
          <p:cNvPr id="143" name="Shape 143" descr="Nantucket.jpg"/>
          <p:cNvPicPr preferRelativeResize="0"/>
          <p:nvPr/>
        </p:nvPicPr>
        <p:blipFill>
          <a:blip r:embed="rId6">
            <a:alphaModFix/>
          </a:blip>
          <a:stretch>
            <a:fillRect/>
          </a:stretch>
        </p:blipFill>
        <p:spPr>
          <a:xfrm>
            <a:off x="454341" y="0"/>
            <a:ext cx="8252459" cy="5143500"/>
          </a:xfrm>
          <a:prstGeom prst="rect">
            <a:avLst/>
          </a:prstGeom>
          <a:noFill/>
          <a:ln>
            <a:noFill/>
          </a:ln>
        </p:spPr>
      </p:pic>
      <p:sp>
        <p:nvSpPr>
          <p:cNvPr id="144" name="Shape 144"/>
          <p:cNvSpPr txBox="1"/>
          <p:nvPr/>
        </p:nvSpPr>
        <p:spPr>
          <a:xfrm>
            <a:off x="6181625" y="4949675"/>
            <a:ext cx="2613000" cy="246000"/>
          </a:xfrm>
          <a:prstGeom prst="rect">
            <a:avLst/>
          </a:prstGeom>
          <a:noFill/>
          <a:ln>
            <a:noFill/>
          </a:ln>
        </p:spPr>
        <p:txBody>
          <a:bodyPr lIns="91425" tIns="91425" rIns="91425" bIns="91425" anchor="t" anchorCtr="0">
            <a:noAutofit/>
          </a:bodyPr>
          <a:lstStyle/>
          <a:p>
            <a:pPr lvl="0">
              <a:spcBef>
                <a:spcPts val="0"/>
              </a:spcBef>
              <a:buNone/>
            </a:pPr>
            <a:r>
              <a:rPr lang="en" sz="600"/>
              <a:t>http://www.modernthrill.com/wp-content/uploads/2015/11/Nantucket.jpg</a:t>
            </a:r>
          </a:p>
        </p:txBody>
      </p:sp>
      <p:sp>
        <p:nvSpPr>
          <p:cNvPr id="145" name="Shape 145"/>
          <p:cNvSpPr/>
          <p:nvPr/>
        </p:nvSpPr>
        <p:spPr>
          <a:xfrm>
            <a:off x="523800" y="206675"/>
            <a:ext cx="5189482" cy="339674"/>
          </a:xfrm>
          <a:prstGeom prst="rect">
            <a:avLst/>
          </a:prstGeom>
        </p:spPr>
        <p:txBody>
          <a:bodyPr>
            <a:prstTxWarp prst="textPlain">
              <a:avLst/>
            </a:prstTxWarp>
          </a:bodyPr>
          <a:lstStyle/>
          <a:p>
            <a:pPr lvl="0" algn="ctr"/>
            <a:r>
              <a:rPr b="1" i="0" dirty="0">
                <a:ln w="9525" cap="flat" cmpd="sng">
                  <a:solidFill>
                    <a:srgbClr val="000000"/>
                  </a:solidFill>
                  <a:prstDash val="solid"/>
                  <a:round/>
                  <a:headEnd type="none" w="med" len="med"/>
                  <a:tailEnd type="none" w="med" len="med"/>
                </a:ln>
                <a:solidFill>
                  <a:srgbClr val="FFFFFF"/>
                </a:solidFill>
                <a:latin typeface="Avenir"/>
              </a:rPr>
              <a:t>What is a Cultural District?</a:t>
            </a:r>
          </a:p>
        </p:txBody>
      </p:sp>
      <p:sp>
        <p:nvSpPr>
          <p:cNvPr id="138" name="Shape 1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bg1"/>
                </a:solidFill>
              </a:rPr>
              <a:t>3</a:t>
            </a:fld>
            <a:endParaRPr lang="en"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pSp>
        <p:nvGrpSpPr>
          <p:cNvPr id="539" name="Shape 539"/>
          <p:cNvGrpSpPr/>
          <p:nvPr/>
        </p:nvGrpSpPr>
        <p:grpSpPr>
          <a:xfrm>
            <a:off x="6522066" y="3624066"/>
            <a:ext cx="2609442" cy="1432750"/>
            <a:chOff x="4945930" y="2933144"/>
            <a:chExt cx="3657755" cy="1936677"/>
          </a:xfrm>
        </p:grpSpPr>
        <p:sp>
          <p:nvSpPr>
            <p:cNvPr id="540" name="Shape 540"/>
            <p:cNvSpPr/>
            <p:nvPr/>
          </p:nvSpPr>
          <p:spPr>
            <a:xfrm rot="10800000">
              <a:off x="4945930" y="4157805"/>
              <a:ext cx="1247787" cy="478800"/>
            </a:xfrm>
            <a:prstGeom prst="stripedRightArrow">
              <a:avLst>
                <a:gd name="adj1" fmla="val 50000"/>
                <a:gd name="adj2" fmla="val 50000"/>
              </a:avLst>
            </a:prstGeom>
            <a:solidFill>
              <a:srgbClr val="0000FF"/>
            </a:solidFill>
            <a:ln w="1270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541" name="Shape 541" descr="IMG_0077.jpg"/>
            <p:cNvPicPr preferRelativeResize="0"/>
            <p:nvPr/>
          </p:nvPicPr>
          <p:blipFill>
            <a:blip r:embed="rId3">
              <a:alphaModFix/>
            </a:blip>
            <a:stretch>
              <a:fillRect/>
            </a:stretch>
          </p:blipFill>
          <p:spPr>
            <a:xfrm>
              <a:off x="6021424" y="2933144"/>
              <a:ext cx="2582261" cy="1936677"/>
            </a:xfrm>
            <a:prstGeom prst="rect">
              <a:avLst/>
            </a:prstGeom>
            <a:noFill/>
            <a:ln w="12700" cap="flat" cmpd="sng">
              <a:solidFill>
                <a:srgbClr val="0000FF"/>
              </a:solidFill>
              <a:prstDash val="solid"/>
              <a:round/>
              <a:headEnd type="none" w="med" len="med"/>
              <a:tailEnd type="none" w="med" len="med"/>
            </a:ln>
          </p:spPr>
        </p:pic>
      </p:grpSp>
      <p:sp>
        <p:nvSpPr>
          <p:cNvPr id="542" name="Shape 542"/>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Business Events and Linkages Form</a:t>
            </a:r>
          </a:p>
        </p:txBody>
      </p:sp>
      <p:pic>
        <p:nvPicPr>
          <p:cNvPr id="543" name="Shape 543" descr="event form.png"/>
          <p:cNvPicPr preferRelativeResize="0"/>
          <p:nvPr/>
        </p:nvPicPr>
        <p:blipFill rotWithShape="1">
          <a:blip r:embed="rId4">
            <a:alphaModFix/>
          </a:blip>
          <a:srcRect t="15641" b="41945"/>
          <a:stretch/>
        </p:blipFill>
        <p:spPr>
          <a:xfrm>
            <a:off x="3705102" y="805086"/>
            <a:ext cx="5438899" cy="2808339"/>
          </a:xfrm>
          <a:prstGeom prst="rect">
            <a:avLst/>
          </a:prstGeom>
          <a:noFill/>
          <a:ln w="9525" cap="flat" cmpd="sng">
            <a:solidFill>
              <a:srgbClr val="0000FF"/>
            </a:solidFill>
            <a:prstDash val="solid"/>
            <a:round/>
            <a:headEnd type="none" w="med" len="med"/>
            <a:tailEnd type="none" w="med" len="med"/>
          </a:ln>
        </p:spPr>
      </p:pic>
      <p:sp>
        <p:nvSpPr>
          <p:cNvPr id="544" name="Shape 544"/>
          <p:cNvSpPr/>
          <p:nvPr/>
        </p:nvSpPr>
        <p:spPr>
          <a:xfrm>
            <a:off x="4549900" y="782950"/>
            <a:ext cx="2269500" cy="460500"/>
          </a:xfrm>
          <a:prstGeom prst="ellipse">
            <a:avLst/>
          </a:prstGeom>
          <a:noFill/>
          <a:ln w="9525" cap="flat" cmpd="sng">
            <a:solidFill>
              <a:srgbClr val="00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5" name="Shape 545"/>
          <p:cNvSpPr/>
          <p:nvPr/>
        </p:nvSpPr>
        <p:spPr>
          <a:xfrm>
            <a:off x="5000849" y="2304762"/>
            <a:ext cx="789000" cy="314400"/>
          </a:xfrm>
          <a:prstGeom prst="ellipse">
            <a:avLst/>
          </a:prstGeom>
          <a:noFill/>
          <a:ln w="9525" cap="flat" cmpd="sng">
            <a:solidFill>
              <a:srgbClr val="00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547" name="Shape 547"/>
          <p:cNvGrpSpPr/>
          <p:nvPr/>
        </p:nvGrpSpPr>
        <p:grpSpPr>
          <a:xfrm>
            <a:off x="8355085" y="0"/>
            <a:ext cx="788914" cy="706748"/>
            <a:chOff x="8355085" y="0"/>
            <a:chExt cx="788914" cy="706748"/>
          </a:xfrm>
        </p:grpSpPr>
        <p:pic>
          <p:nvPicPr>
            <p:cNvPr id="548" name="Shape 548"/>
            <p:cNvPicPr preferRelativeResize="0"/>
            <p:nvPr/>
          </p:nvPicPr>
          <p:blipFill rotWithShape="1">
            <a:blip r:embed="rId5">
              <a:alphaModFix/>
            </a:blip>
            <a:srcRect l="22943" t="54545" r="12751"/>
            <a:stretch/>
          </p:blipFill>
          <p:spPr>
            <a:xfrm>
              <a:off x="8453675" y="0"/>
              <a:ext cx="690324" cy="706748"/>
            </a:xfrm>
            <a:prstGeom prst="rect">
              <a:avLst/>
            </a:prstGeom>
            <a:noFill/>
            <a:ln>
              <a:noFill/>
            </a:ln>
          </p:spPr>
        </p:pic>
        <p:sp>
          <p:nvSpPr>
            <p:cNvPr id="549" name="Shape 549"/>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550" name="Shape 550"/>
          <p:cNvSpPr txBox="1"/>
          <p:nvPr/>
        </p:nvSpPr>
        <p:spPr>
          <a:xfrm>
            <a:off x="129150" y="892075"/>
            <a:ext cx="3465600" cy="3450600"/>
          </a:xfrm>
          <a:prstGeom prst="rect">
            <a:avLst/>
          </a:prstGeom>
          <a:noFill/>
          <a:ln>
            <a:noFill/>
          </a:ln>
        </p:spPr>
        <p:txBody>
          <a:bodyPr lIns="91425" tIns="91425" rIns="91425" bIns="91425" anchor="t" anchorCtr="0">
            <a:noAutofit/>
          </a:bodyPr>
          <a:lstStyle/>
          <a:p>
            <a:pPr lvl="0" rtl="0">
              <a:spcBef>
                <a:spcPts val="0"/>
              </a:spcBef>
              <a:buNone/>
            </a:pPr>
            <a:r>
              <a:rPr lang="en" sz="2200">
                <a:latin typeface="Avenir"/>
                <a:ea typeface="Avenir"/>
                <a:cs typeface="Avenir"/>
                <a:sym typeface="Avenir"/>
              </a:rPr>
              <a:t>Business Event Data </a:t>
            </a:r>
            <a:br>
              <a:rPr lang="en" sz="2200">
                <a:latin typeface="Avenir"/>
                <a:ea typeface="Avenir"/>
                <a:cs typeface="Avenir"/>
                <a:sym typeface="Avenir"/>
              </a:rPr>
            </a:br>
            <a:r>
              <a:rPr lang="en" sz="2200">
                <a:latin typeface="Avenir"/>
                <a:ea typeface="Avenir"/>
                <a:cs typeface="Avenir"/>
                <a:sym typeface="Avenir"/>
              </a:rPr>
              <a:t>and Linkages</a:t>
            </a:r>
            <a:br>
              <a:rPr lang="en" sz="2200">
                <a:latin typeface="Avenir"/>
                <a:ea typeface="Avenir"/>
                <a:cs typeface="Avenir"/>
                <a:sym typeface="Avenir"/>
              </a:rPr>
            </a:br>
            <a:endParaRPr lang="en" sz="2200">
              <a:latin typeface="Avenir"/>
              <a:ea typeface="Avenir"/>
              <a:cs typeface="Avenir"/>
              <a:sym typeface="Avenir"/>
            </a:endParaRPr>
          </a:p>
          <a:p>
            <a:pPr marL="457200" lvl="0" indent="-368300" rtl="0">
              <a:spcBef>
                <a:spcPts val="0"/>
              </a:spcBef>
              <a:buSzPct val="100000"/>
              <a:buFont typeface="Avenir"/>
              <a:buChar char="➢"/>
            </a:pPr>
            <a:r>
              <a:rPr lang="en" sz="2200">
                <a:latin typeface="Avenir"/>
                <a:ea typeface="Avenir"/>
                <a:cs typeface="Avenir"/>
                <a:sym typeface="Avenir"/>
              </a:rPr>
              <a:t>Likert Type</a:t>
            </a:r>
          </a:p>
          <a:p>
            <a:pPr lvl="0" rtl="0">
              <a:spcBef>
                <a:spcPts val="0"/>
              </a:spcBef>
              <a:buNone/>
            </a:pPr>
            <a:endParaRPr sz="2200">
              <a:latin typeface="Avenir"/>
              <a:ea typeface="Avenir"/>
              <a:cs typeface="Avenir"/>
              <a:sym typeface="Avenir"/>
            </a:endParaRPr>
          </a:p>
          <a:p>
            <a:pPr marL="457200" lvl="0" indent="-368300" rtl="0">
              <a:spcBef>
                <a:spcPts val="0"/>
              </a:spcBef>
              <a:buSzPct val="100000"/>
              <a:buFont typeface="Avenir"/>
              <a:buChar char="➢"/>
            </a:pPr>
            <a:r>
              <a:rPr lang="en" sz="2200">
                <a:latin typeface="Avenir"/>
                <a:ea typeface="Avenir"/>
                <a:cs typeface="Avenir"/>
                <a:sym typeface="Avenir"/>
              </a:rPr>
              <a:t>Percent Change in Business correlated with Event</a:t>
            </a:r>
          </a:p>
        </p:txBody>
      </p:sp>
      <p:grpSp>
        <p:nvGrpSpPr>
          <p:cNvPr id="551" name="Shape 551"/>
          <p:cNvGrpSpPr/>
          <p:nvPr/>
        </p:nvGrpSpPr>
        <p:grpSpPr>
          <a:xfrm>
            <a:off x="3705103" y="3624066"/>
            <a:ext cx="2706611" cy="1432750"/>
            <a:chOff x="447149" y="2948079"/>
            <a:chExt cx="3793959" cy="1936670"/>
          </a:xfrm>
        </p:grpSpPr>
        <p:sp>
          <p:nvSpPr>
            <p:cNvPr id="552" name="Shape 552"/>
            <p:cNvSpPr/>
            <p:nvPr/>
          </p:nvSpPr>
          <p:spPr>
            <a:xfrm>
              <a:off x="2432572" y="4162925"/>
              <a:ext cx="1808536" cy="478800"/>
            </a:xfrm>
            <a:prstGeom prst="stripedRightArrow">
              <a:avLst>
                <a:gd name="adj1" fmla="val 50000"/>
                <a:gd name="adj2" fmla="val 50000"/>
              </a:avLst>
            </a:prstGeom>
            <a:solidFill>
              <a:srgbClr val="0000FF"/>
            </a:solidFill>
            <a:ln w="127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53" name="Shape 553" descr="IMG_0221.jpg"/>
            <p:cNvPicPr preferRelativeResize="0"/>
            <p:nvPr/>
          </p:nvPicPr>
          <p:blipFill rotWithShape="1">
            <a:blip r:embed="rId6">
              <a:alphaModFix/>
            </a:blip>
            <a:srcRect r="16770" b="52308"/>
            <a:stretch/>
          </p:blipFill>
          <p:spPr>
            <a:xfrm>
              <a:off x="447149" y="2948079"/>
              <a:ext cx="2534826" cy="1936670"/>
            </a:xfrm>
            <a:prstGeom prst="rect">
              <a:avLst/>
            </a:prstGeom>
            <a:noFill/>
            <a:ln w="12700" cap="flat" cmpd="sng">
              <a:solidFill>
                <a:srgbClr val="0000FF"/>
              </a:solidFill>
              <a:prstDash val="solid"/>
              <a:round/>
              <a:headEnd type="none" w="med" len="med"/>
              <a:tailEnd type="none" w="med" len="med"/>
            </a:ln>
          </p:spPr>
        </p:pic>
      </p:grpSp>
      <p:sp>
        <p:nvSpPr>
          <p:cNvPr id="554" name="Shape 554"/>
          <p:cNvSpPr txBox="1"/>
          <p:nvPr/>
        </p:nvSpPr>
        <p:spPr>
          <a:xfrm>
            <a:off x="5461063" y="3768712"/>
            <a:ext cx="1635000" cy="494100"/>
          </a:xfrm>
          <a:prstGeom prst="rect">
            <a:avLst/>
          </a:prstGeom>
          <a:noFill/>
          <a:ln>
            <a:noFill/>
          </a:ln>
        </p:spPr>
        <p:txBody>
          <a:bodyPr lIns="91425" tIns="91425" rIns="91425" bIns="91425" anchor="t" anchorCtr="0">
            <a:noAutofit/>
          </a:bodyPr>
          <a:lstStyle/>
          <a:p>
            <a:pPr lvl="0" rtl="0">
              <a:spcBef>
                <a:spcPts val="0"/>
              </a:spcBef>
              <a:buNone/>
            </a:pPr>
            <a:r>
              <a:rPr lang="en" sz="3000" b="1" dirty="0">
                <a:latin typeface="Avenir"/>
                <a:ea typeface="Avenir"/>
                <a:cs typeface="Avenir"/>
                <a:sym typeface="Avenir"/>
              </a:rPr>
              <a:t>Linkage</a:t>
            </a: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solidFill>
                  <a:schemeClr val="bg1"/>
                </a:solidFill>
              </a:rPr>
              <a:t>30</a:t>
            </a:fld>
            <a:endParaRPr lang="en"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44"/>
                                        </p:tgtEl>
                                        <p:attrNameLst>
                                          <p:attrName>style.visibility</p:attrName>
                                        </p:attrNameLst>
                                      </p:cBhvr>
                                      <p:to>
                                        <p:strVal val="visible"/>
                                      </p:to>
                                    </p:set>
                                    <p:anim calcmode="lin" valueType="num">
                                      <p:cBhvr additive="base">
                                        <p:cTn id="7" dur="1000"/>
                                        <p:tgtEl>
                                          <p:spTgt spid="54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545"/>
                                        </p:tgtEl>
                                        <p:attrNameLst>
                                          <p:attrName>style.visibility</p:attrName>
                                        </p:attrNameLst>
                                      </p:cBhvr>
                                      <p:to>
                                        <p:strVal val="visible"/>
                                      </p:to>
                                    </p:set>
                                    <p:anim calcmode="lin" valueType="num">
                                      <p:cBhvr additive="base">
                                        <p:cTn id="11" dur="1000"/>
                                        <p:tgtEl>
                                          <p:spTgt spid="5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Shape 560" descr="percent change 3.png"/>
          <p:cNvPicPr preferRelativeResize="0"/>
          <p:nvPr/>
        </p:nvPicPr>
        <p:blipFill>
          <a:blip r:embed="rId3">
            <a:alphaModFix/>
          </a:blip>
          <a:stretch>
            <a:fillRect/>
          </a:stretch>
        </p:blipFill>
        <p:spPr>
          <a:xfrm>
            <a:off x="5240725" y="3096075"/>
            <a:ext cx="3889346" cy="1960749"/>
          </a:xfrm>
          <a:prstGeom prst="rect">
            <a:avLst/>
          </a:prstGeom>
          <a:noFill/>
          <a:ln>
            <a:noFill/>
          </a:ln>
        </p:spPr>
      </p:pic>
      <p:sp>
        <p:nvSpPr>
          <p:cNvPr id="561" name="Shape 561"/>
          <p:cNvSpPr/>
          <p:nvPr/>
        </p:nvSpPr>
        <p:spPr>
          <a:xfrm>
            <a:off x="5409877" y="2888000"/>
            <a:ext cx="826500" cy="9048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62" name="Shape 562"/>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Percent Change Calculator</a:t>
            </a:r>
          </a:p>
        </p:txBody>
      </p:sp>
      <p:sp>
        <p:nvSpPr>
          <p:cNvPr id="563" name="Shape 563"/>
          <p:cNvSpPr/>
          <p:nvPr/>
        </p:nvSpPr>
        <p:spPr>
          <a:xfrm rot="5400000">
            <a:off x="6617488" y="1652925"/>
            <a:ext cx="858900" cy="1929000"/>
          </a:xfrm>
          <a:prstGeom prst="bentArrow">
            <a:avLst>
              <a:gd name="adj1" fmla="val 27615"/>
              <a:gd name="adj2" fmla="val 25729"/>
              <a:gd name="adj3" fmla="val 27254"/>
              <a:gd name="adj4" fmla="val 41417"/>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64" name="Shape 564"/>
          <p:cNvSpPr/>
          <p:nvPr/>
        </p:nvSpPr>
        <p:spPr>
          <a:xfrm rot="5400000">
            <a:off x="3616193" y="508900"/>
            <a:ext cx="858900" cy="1445100"/>
          </a:xfrm>
          <a:prstGeom prst="bentArrow">
            <a:avLst>
              <a:gd name="adj1" fmla="val 25000"/>
              <a:gd name="adj2" fmla="val 25729"/>
              <a:gd name="adj3" fmla="val 27254"/>
              <a:gd name="adj4" fmla="val 41417"/>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565" name="Shape 565"/>
          <p:cNvSpPr/>
          <p:nvPr/>
        </p:nvSpPr>
        <p:spPr>
          <a:xfrm>
            <a:off x="2849700" y="4002975"/>
            <a:ext cx="1068900" cy="785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566" name="Shape 566" descr="percent change 2.png"/>
          <p:cNvPicPr preferRelativeResize="0"/>
          <p:nvPr/>
        </p:nvPicPr>
        <p:blipFill>
          <a:blip r:embed="rId4">
            <a:alphaModFix/>
          </a:blip>
          <a:stretch>
            <a:fillRect/>
          </a:stretch>
        </p:blipFill>
        <p:spPr>
          <a:xfrm>
            <a:off x="2424424" y="1825077"/>
            <a:ext cx="3503900" cy="2035600"/>
          </a:xfrm>
          <a:prstGeom prst="rect">
            <a:avLst/>
          </a:prstGeom>
          <a:noFill/>
          <a:ln>
            <a:noFill/>
          </a:ln>
        </p:spPr>
      </p:pic>
      <p:sp>
        <p:nvSpPr>
          <p:cNvPr id="567" name="Shape 567"/>
          <p:cNvSpPr/>
          <p:nvPr/>
        </p:nvSpPr>
        <p:spPr>
          <a:xfrm>
            <a:off x="458675" y="3596850"/>
            <a:ext cx="1068900" cy="951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569" name="Shape 569"/>
          <p:cNvGrpSpPr/>
          <p:nvPr/>
        </p:nvGrpSpPr>
        <p:grpSpPr>
          <a:xfrm>
            <a:off x="8355085" y="0"/>
            <a:ext cx="788914" cy="706748"/>
            <a:chOff x="8355085" y="0"/>
            <a:chExt cx="788914" cy="706748"/>
          </a:xfrm>
        </p:grpSpPr>
        <p:pic>
          <p:nvPicPr>
            <p:cNvPr id="570" name="Shape 570"/>
            <p:cNvPicPr preferRelativeResize="0"/>
            <p:nvPr/>
          </p:nvPicPr>
          <p:blipFill rotWithShape="1">
            <a:blip r:embed="rId5">
              <a:alphaModFix/>
            </a:blip>
            <a:srcRect l="22943" t="54545" r="12751"/>
            <a:stretch/>
          </p:blipFill>
          <p:spPr>
            <a:xfrm>
              <a:off x="8453675" y="0"/>
              <a:ext cx="690324" cy="706748"/>
            </a:xfrm>
            <a:prstGeom prst="rect">
              <a:avLst/>
            </a:prstGeom>
            <a:noFill/>
            <a:ln>
              <a:noFill/>
            </a:ln>
          </p:spPr>
        </p:pic>
        <p:sp>
          <p:nvSpPr>
            <p:cNvPr id="571" name="Shape 571"/>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572" name="Shape 572"/>
          <p:cNvSpPr/>
          <p:nvPr/>
        </p:nvSpPr>
        <p:spPr>
          <a:xfrm>
            <a:off x="2650102" y="1610025"/>
            <a:ext cx="826500" cy="9048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74" name="Shape 574" descr="percent change 1.png"/>
          <p:cNvPicPr preferRelativeResize="0"/>
          <p:nvPr/>
        </p:nvPicPr>
        <p:blipFill>
          <a:blip r:embed="rId6">
            <a:alphaModFix/>
          </a:blip>
          <a:stretch>
            <a:fillRect/>
          </a:stretch>
        </p:blipFill>
        <p:spPr>
          <a:xfrm>
            <a:off x="46549" y="744322"/>
            <a:ext cx="3076703" cy="1870550"/>
          </a:xfrm>
          <a:prstGeom prst="rect">
            <a:avLst/>
          </a:prstGeom>
          <a:noFill/>
          <a:ln>
            <a:solidFill>
              <a:schemeClr val="accent1">
                <a:alpha val="0"/>
              </a:schemeClr>
            </a:solidFill>
          </a:ln>
        </p:spPr>
      </p:pic>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solidFill>
                  <a:schemeClr val="bg1"/>
                </a:solidFill>
              </a:rPr>
              <a:t>31</a:t>
            </a:fld>
            <a:endParaRPr lang="en"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1000"/>
                                        <p:tgtEl>
                                          <p:spTgt spid="5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4"/>
                                        </p:tgtEl>
                                        <p:attrNameLst>
                                          <p:attrName>style.visibility</p:attrName>
                                        </p:attrNameLst>
                                      </p:cBhvr>
                                      <p:to>
                                        <p:strVal val="visible"/>
                                      </p:to>
                                    </p:set>
                                    <p:animEffect transition="in" filter="fade">
                                      <p:cBhvr>
                                        <p:cTn id="12" dur="1000"/>
                                        <p:tgtEl>
                                          <p:spTgt spid="564"/>
                                        </p:tgtEl>
                                      </p:cBhvr>
                                    </p:animEffect>
                                  </p:childTnLst>
                                </p:cTn>
                              </p:par>
                              <p:par>
                                <p:cTn id="13" presetID="10" presetClass="entr" presetSubtype="0" fill="hold" nodeType="withEffect">
                                  <p:stCondLst>
                                    <p:cond delay="0"/>
                                  </p:stCondLst>
                                  <p:childTnLst>
                                    <p:set>
                                      <p:cBhvr>
                                        <p:cTn id="14" dur="1" fill="hold">
                                          <p:stCondLst>
                                            <p:cond delay="0"/>
                                          </p:stCondLst>
                                        </p:cTn>
                                        <p:tgtEl>
                                          <p:spTgt spid="566"/>
                                        </p:tgtEl>
                                        <p:attrNameLst>
                                          <p:attrName>style.visibility</p:attrName>
                                        </p:attrNameLst>
                                      </p:cBhvr>
                                      <p:to>
                                        <p:strVal val="visible"/>
                                      </p:to>
                                    </p:set>
                                    <p:animEffect transition="in" filter="fade">
                                      <p:cBhvr>
                                        <p:cTn id="15" dur="1000"/>
                                        <p:tgtEl>
                                          <p:spTgt spid="5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63"/>
                                        </p:tgtEl>
                                        <p:attrNameLst>
                                          <p:attrName>style.visibility</p:attrName>
                                        </p:attrNameLst>
                                      </p:cBhvr>
                                      <p:to>
                                        <p:strVal val="visible"/>
                                      </p:to>
                                    </p:set>
                                    <p:animEffect transition="in" filter="fade">
                                      <p:cBhvr>
                                        <p:cTn id="20" dur="1000"/>
                                        <p:tgtEl>
                                          <p:spTgt spid="563"/>
                                        </p:tgtEl>
                                      </p:cBhvr>
                                    </p:animEffect>
                                  </p:childTnLst>
                                </p:cTn>
                              </p:par>
                              <p:par>
                                <p:cTn id="21" presetID="10" presetClass="entr" presetSubtype="0" fill="hold" nodeType="withEffect">
                                  <p:stCondLst>
                                    <p:cond delay="0"/>
                                  </p:stCondLst>
                                  <p:childTnLst>
                                    <p:set>
                                      <p:cBhvr>
                                        <p:cTn id="22" dur="1" fill="hold">
                                          <p:stCondLst>
                                            <p:cond delay="0"/>
                                          </p:stCondLst>
                                        </p:cTn>
                                        <p:tgtEl>
                                          <p:spTgt spid="560"/>
                                        </p:tgtEl>
                                        <p:attrNameLst>
                                          <p:attrName>style.visibility</p:attrName>
                                        </p:attrNameLst>
                                      </p:cBhvr>
                                      <p:to>
                                        <p:strVal val="visible"/>
                                      </p:to>
                                    </p:set>
                                    <p:animEffect transition="in" filter="fade">
                                      <p:cBhvr>
                                        <p:cTn id="23"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Cultural Events Data Collection Form</a:t>
            </a:r>
          </a:p>
        </p:txBody>
      </p:sp>
      <p:grpSp>
        <p:nvGrpSpPr>
          <p:cNvPr id="581" name="Shape 581"/>
          <p:cNvGrpSpPr/>
          <p:nvPr/>
        </p:nvGrpSpPr>
        <p:grpSpPr>
          <a:xfrm>
            <a:off x="8355085" y="0"/>
            <a:ext cx="788914" cy="706748"/>
            <a:chOff x="8355085" y="0"/>
            <a:chExt cx="788914" cy="706748"/>
          </a:xfrm>
        </p:grpSpPr>
        <p:pic>
          <p:nvPicPr>
            <p:cNvPr id="582" name="Shape 582"/>
            <p:cNvPicPr preferRelativeResize="0"/>
            <p:nvPr/>
          </p:nvPicPr>
          <p:blipFill rotWithShape="1">
            <a:blip r:embed="rId3">
              <a:alphaModFix/>
            </a:blip>
            <a:srcRect l="22943" t="54545" r="12751"/>
            <a:stretch/>
          </p:blipFill>
          <p:spPr>
            <a:xfrm>
              <a:off x="8453675" y="0"/>
              <a:ext cx="690324" cy="706748"/>
            </a:xfrm>
            <a:prstGeom prst="rect">
              <a:avLst/>
            </a:prstGeom>
            <a:noFill/>
            <a:ln>
              <a:noFill/>
            </a:ln>
          </p:spPr>
        </p:pic>
        <p:sp>
          <p:nvSpPr>
            <p:cNvPr id="583" name="Shape 583"/>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pic>
        <p:nvPicPr>
          <p:cNvPr id="584" name="Shape 584"/>
          <p:cNvPicPr preferRelativeResize="0"/>
          <p:nvPr/>
        </p:nvPicPr>
        <p:blipFill rotWithShape="1">
          <a:blip r:embed="rId4">
            <a:alphaModFix/>
          </a:blip>
          <a:srcRect t="65827" r="12326"/>
          <a:stretch/>
        </p:blipFill>
        <p:spPr>
          <a:xfrm>
            <a:off x="4052850" y="1111100"/>
            <a:ext cx="4687900" cy="1444400"/>
          </a:xfrm>
          <a:prstGeom prst="rect">
            <a:avLst/>
          </a:prstGeom>
          <a:noFill/>
          <a:ln w="9525" cap="flat" cmpd="sng">
            <a:solidFill>
              <a:srgbClr val="0000FF"/>
            </a:solidFill>
            <a:prstDash val="solid"/>
            <a:round/>
            <a:headEnd type="none" w="med" len="med"/>
            <a:tailEnd type="none" w="med" len="med"/>
          </a:ln>
        </p:spPr>
      </p:pic>
      <p:pic>
        <p:nvPicPr>
          <p:cNvPr id="585" name="Shape 585" descr="IMG_0083.jpg"/>
          <p:cNvPicPr preferRelativeResize="0"/>
          <p:nvPr/>
        </p:nvPicPr>
        <p:blipFill rotWithShape="1">
          <a:blip r:embed="rId5">
            <a:alphaModFix/>
          </a:blip>
          <a:srcRect l="23194" t="1977" r="7298" b="5162"/>
          <a:stretch/>
        </p:blipFill>
        <p:spPr>
          <a:xfrm>
            <a:off x="5017874" y="2188552"/>
            <a:ext cx="2757852" cy="2763275"/>
          </a:xfrm>
          <a:prstGeom prst="rect">
            <a:avLst/>
          </a:prstGeom>
          <a:noFill/>
          <a:ln w="9525" cap="flat" cmpd="sng">
            <a:solidFill>
              <a:srgbClr val="0000FF"/>
            </a:solidFill>
            <a:prstDash val="solid"/>
            <a:round/>
            <a:headEnd type="none" w="med" len="med"/>
            <a:tailEnd type="none" w="med" len="med"/>
          </a:ln>
        </p:spPr>
      </p:pic>
      <p:sp>
        <p:nvSpPr>
          <p:cNvPr id="586" name="Shape 586"/>
          <p:cNvSpPr txBox="1"/>
          <p:nvPr/>
        </p:nvSpPr>
        <p:spPr>
          <a:xfrm>
            <a:off x="83100" y="951750"/>
            <a:ext cx="3870300" cy="3840000"/>
          </a:xfrm>
          <a:prstGeom prst="rect">
            <a:avLst/>
          </a:prstGeom>
          <a:noFill/>
          <a:ln>
            <a:noFill/>
          </a:ln>
        </p:spPr>
        <p:txBody>
          <a:bodyPr lIns="91425" tIns="91425" rIns="91425" bIns="91425" anchor="t" anchorCtr="0">
            <a:noAutofit/>
          </a:bodyPr>
          <a:lstStyle/>
          <a:p>
            <a:pPr lvl="0" rtl="0">
              <a:spcBef>
                <a:spcPts val="0"/>
              </a:spcBef>
              <a:buNone/>
            </a:pPr>
            <a:r>
              <a:rPr lang="en" sz="2000">
                <a:latin typeface="Avenir"/>
                <a:ea typeface="Avenir"/>
                <a:cs typeface="Avenir"/>
                <a:sym typeface="Avenir"/>
              </a:rPr>
              <a:t>Two Annual Cultural Events per Organization</a:t>
            </a:r>
          </a:p>
          <a:p>
            <a:pPr lvl="0">
              <a:spcBef>
                <a:spcPts val="0"/>
              </a:spcBef>
              <a:buNone/>
            </a:pPr>
            <a:endParaRPr sz="2000">
              <a:latin typeface="Avenir"/>
              <a:ea typeface="Avenir"/>
              <a:cs typeface="Avenir"/>
              <a:sym typeface="Avenir"/>
            </a:endParaRPr>
          </a:p>
          <a:p>
            <a:pPr marL="457200" lvl="0" indent="-355600" rtl="0">
              <a:spcBef>
                <a:spcPts val="0"/>
              </a:spcBef>
              <a:buSzPct val="100000"/>
              <a:buFont typeface="Avenir"/>
              <a:buChar char="➢"/>
            </a:pPr>
            <a:r>
              <a:rPr lang="en" sz="2000">
                <a:latin typeface="Avenir"/>
                <a:ea typeface="Avenir"/>
                <a:cs typeface="Avenir"/>
                <a:sym typeface="Avenir"/>
              </a:rPr>
              <a:t>Likert Type</a:t>
            </a:r>
            <a:br>
              <a:rPr lang="en" sz="2000">
                <a:latin typeface="Avenir"/>
                <a:ea typeface="Avenir"/>
                <a:cs typeface="Avenir"/>
                <a:sym typeface="Avenir"/>
              </a:rPr>
            </a:br>
            <a:endParaRPr lang="en" sz="2000">
              <a:latin typeface="Avenir"/>
              <a:ea typeface="Avenir"/>
              <a:cs typeface="Avenir"/>
              <a:sym typeface="Avenir"/>
            </a:endParaRPr>
          </a:p>
          <a:p>
            <a:pPr marL="914400" lvl="1" indent="-355600" rtl="0">
              <a:spcBef>
                <a:spcPts val="0"/>
              </a:spcBef>
              <a:buSzPct val="100000"/>
              <a:buFont typeface="Avenir"/>
              <a:buChar char="○"/>
            </a:pPr>
            <a:r>
              <a:rPr lang="en" sz="2000">
                <a:latin typeface="Avenir"/>
                <a:ea typeface="Avenir"/>
                <a:cs typeface="Avenir"/>
                <a:sym typeface="Avenir"/>
              </a:rPr>
              <a:t>Opinion</a:t>
            </a:r>
            <a:br>
              <a:rPr lang="en" sz="2000">
                <a:latin typeface="Avenir"/>
                <a:ea typeface="Avenir"/>
                <a:cs typeface="Avenir"/>
                <a:sym typeface="Avenir"/>
              </a:rPr>
            </a:br>
            <a:endParaRPr lang="en" sz="2000">
              <a:latin typeface="Avenir"/>
              <a:ea typeface="Avenir"/>
              <a:cs typeface="Avenir"/>
              <a:sym typeface="Avenir"/>
            </a:endParaRPr>
          </a:p>
          <a:p>
            <a:pPr marL="914400" lvl="1" indent="-355600" rtl="0">
              <a:spcBef>
                <a:spcPts val="0"/>
              </a:spcBef>
              <a:buSzPct val="100000"/>
              <a:buFont typeface="Avenir"/>
              <a:buChar char="○"/>
            </a:pPr>
            <a:r>
              <a:rPr lang="en" sz="2000">
                <a:latin typeface="Avenir"/>
                <a:ea typeface="Avenir"/>
                <a:cs typeface="Avenir"/>
                <a:sym typeface="Avenir"/>
              </a:rPr>
              <a:t>Weather </a:t>
            </a:r>
            <a:br>
              <a:rPr lang="en" sz="2000">
                <a:latin typeface="Avenir"/>
                <a:ea typeface="Avenir"/>
                <a:cs typeface="Avenir"/>
                <a:sym typeface="Avenir"/>
              </a:rPr>
            </a:br>
            <a:endParaRPr lang="en" sz="2000">
              <a:latin typeface="Avenir"/>
              <a:ea typeface="Avenir"/>
              <a:cs typeface="Avenir"/>
              <a:sym typeface="Avenir"/>
            </a:endParaRPr>
          </a:p>
          <a:p>
            <a:pPr marL="457200" lvl="0" indent="-355600">
              <a:spcBef>
                <a:spcPts val="0"/>
              </a:spcBef>
              <a:buSzPct val="100000"/>
              <a:buFont typeface="Avenir"/>
              <a:buChar char="➢"/>
            </a:pPr>
            <a:r>
              <a:rPr lang="en" sz="2000">
                <a:latin typeface="Avenir"/>
                <a:ea typeface="Avenir"/>
                <a:cs typeface="Avenir"/>
                <a:sym typeface="Avenir"/>
              </a:rPr>
              <a:t>Attendance</a:t>
            </a:r>
          </a:p>
        </p:txBody>
      </p:sp>
      <p:sp>
        <p:nvSpPr>
          <p:cNvPr id="587" name="Shape 587"/>
          <p:cNvSpPr/>
          <p:nvPr/>
        </p:nvSpPr>
        <p:spPr>
          <a:xfrm>
            <a:off x="4243475" y="1221375"/>
            <a:ext cx="2157300" cy="491700"/>
          </a:xfrm>
          <a:prstGeom prst="ellipse">
            <a:avLst/>
          </a:prstGeom>
          <a:noFill/>
          <a:ln w="9525" cap="flat" cmpd="sng">
            <a:solidFill>
              <a:srgbClr val="00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32</a:t>
            </a:fld>
            <a:endParaRPr lang="en"/>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title"/>
          </p:nvPr>
        </p:nvSpPr>
        <p:spPr>
          <a:xfrm>
            <a:off x="83100" y="64025"/>
            <a:ext cx="7972500" cy="572700"/>
          </a:xfrm>
          <a:prstGeom prst="rect">
            <a:avLst/>
          </a:prstGeom>
        </p:spPr>
        <p:txBody>
          <a:bodyPr lIns="91425" tIns="91425" rIns="91425" bIns="91425" anchor="t" anchorCtr="0">
            <a:noAutofit/>
          </a:bodyPr>
          <a:lstStyle/>
          <a:p>
            <a:pPr lvl="0" rtl="0">
              <a:spcBef>
                <a:spcPts val="0"/>
              </a:spcBef>
              <a:buNone/>
            </a:pPr>
            <a:r>
              <a:rPr lang="en"/>
              <a:t>Data Analysis Tool</a:t>
            </a:r>
          </a:p>
          <a:p>
            <a:pPr lvl="0" rtl="0">
              <a:spcBef>
                <a:spcPts val="0"/>
              </a:spcBef>
              <a:buNone/>
            </a:pPr>
            <a:endParaRPr/>
          </a:p>
        </p:txBody>
      </p:sp>
      <p:sp>
        <p:nvSpPr>
          <p:cNvPr id="594" name="Shape 594"/>
          <p:cNvSpPr txBox="1"/>
          <p:nvPr/>
        </p:nvSpPr>
        <p:spPr>
          <a:xfrm>
            <a:off x="2112150" y="706750"/>
            <a:ext cx="4418100" cy="527400"/>
          </a:xfrm>
          <a:prstGeom prst="rect">
            <a:avLst/>
          </a:prstGeom>
          <a:noFill/>
          <a:ln>
            <a:noFill/>
          </a:ln>
        </p:spPr>
        <p:txBody>
          <a:bodyPr lIns="91425" tIns="91425" rIns="91425" bIns="91425" anchor="t" anchorCtr="0">
            <a:noAutofit/>
          </a:bodyPr>
          <a:lstStyle/>
          <a:p>
            <a:pPr lvl="0" rtl="0">
              <a:spcBef>
                <a:spcPts val="0"/>
              </a:spcBef>
              <a:buNone/>
            </a:pPr>
            <a:endParaRPr sz="2200">
              <a:latin typeface="Avenir"/>
              <a:ea typeface="Avenir"/>
              <a:cs typeface="Avenir"/>
              <a:sym typeface="Avenir"/>
            </a:endParaRPr>
          </a:p>
        </p:txBody>
      </p:sp>
      <p:grpSp>
        <p:nvGrpSpPr>
          <p:cNvPr id="596" name="Shape 596"/>
          <p:cNvGrpSpPr/>
          <p:nvPr/>
        </p:nvGrpSpPr>
        <p:grpSpPr>
          <a:xfrm>
            <a:off x="8355085" y="0"/>
            <a:ext cx="788914" cy="706748"/>
            <a:chOff x="8355085" y="0"/>
            <a:chExt cx="788914" cy="706748"/>
          </a:xfrm>
        </p:grpSpPr>
        <p:pic>
          <p:nvPicPr>
            <p:cNvPr id="597" name="Shape 597"/>
            <p:cNvPicPr preferRelativeResize="0"/>
            <p:nvPr/>
          </p:nvPicPr>
          <p:blipFill rotWithShape="1">
            <a:blip r:embed="rId3">
              <a:alphaModFix/>
            </a:blip>
            <a:srcRect l="22943" t="54545" r="12751"/>
            <a:stretch/>
          </p:blipFill>
          <p:spPr>
            <a:xfrm>
              <a:off x="8453675" y="0"/>
              <a:ext cx="690324" cy="706748"/>
            </a:xfrm>
            <a:prstGeom prst="rect">
              <a:avLst/>
            </a:prstGeom>
            <a:noFill/>
            <a:ln>
              <a:noFill/>
            </a:ln>
          </p:spPr>
        </p:pic>
        <p:sp>
          <p:nvSpPr>
            <p:cNvPr id="598" name="Shape 598"/>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599" name="Shape 599"/>
          <p:cNvSpPr txBox="1"/>
          <p:nvPr/>
        </p:nvSpPr>
        <p:spPr>
          <a:xfrm>
            <a:off x="2409600" y="4940975"/>
            <a:ext cx="1470900" cy="263400"/>
          </a:xfrm>
          <a:prstGeom prst="rect">
            <a:avLst/>
          </a:prstGeom>
          <a:noFill/>
          <a:ln>
            <a:noFill/>
          </a:ln>
        </p:spPr>
        <p:txBody>
          <a:bodyPr lIns="91425" tIns="91425" rIns="91425" bIns="91425" anchor="t" anchorCtr="0">
            <a:noAutofit/>
          </a:bodyPr>
          <a:lstStyle/>
          <a:p>
            <a:pPr lvl="0" rtl="0">
              <a:spcBef>
                <a:spcPts val="0"/>
              </a:spcBef>
              <a:buNone/>
            </a:pPr>
            <a:endParaRPr sz="600"/>
          </a:p>
        </p:txBody>
      </p:sp>
      <p:pic>
        <p:nvPicPr>
          <p:cNvPr id="601" name="Shape 601" title="Chart"/>
          <p:cNvPicPr preferRelativeResize="0"/>
          <p:nvPr/>
        </p:nvPicPr>
        <p:blipFill rotWithShape="1">
          <a:blip r:embed="rId4">
            <a:alphaModFix/>
          </a:blip>
          <a:srcRect l="4479" t="2404" b="4744"/>
          <a:stretch/>
        </p:blipFill>
        <p:spPr>
          <a:xfrm>
            <a:off x="845370" y="738641"/>
            <a:ext cx="7065064" cy="4298803"/>
          </a:xfrm>
          <a:prstGeom prst="rect">
            <a:avLst/>
          </a:prstGeom>
          <a:noFill/>
          <a:ln w="9525" cap="flat" cmpd="sng">
            <a:solidFill>
              <a:srgbClr val="0000FF"/>
            </a:solidFill>
            <a:prstDash val="solid"/>
            <a:round/>
            <a:headEnd type="none" w="med" len="med"/>
            <a:tailEnd type="none" w="med" len="med"/>
          </a:ln>
        </p:spPr>
      </p:pic>
      <p:sp>
        <p:nvSpPr>
          <p:cNvPr id="602" name="Shape 602"/>
          <p:cNvSpPr txBox="1"/>
          <p:nvPr/>
        </p:nvSpPr>
        <p:spPr>
          <a:xfrm>
            <a:off x="6439534" y="4774045"/>
            <a:ext cx="1470900" cy="263400"/>
          </a:xfrm>
          <a:prstGeom prst="rect">
            <a:avLst/>
          </a:prstGeom>
          <a:noFill/>
          <a:ln>
            <a:noFill/>
          </a:ln>
        </p:spPr>
        <p:txBody>
          <a:bodyPr lIns="91425" tIns="91425" rIns="91425" bIns="91425" anchor="t" anchorCtr="0">
            <a:noAutofit/>
          </a:bodyPr>
          <a:lstStyle/>
          <a:p>
            <a:pPr lvl="0" rtl="0">
              <a:spcBef>
                <a:spcPts val="0"/>
              </a:spcBef>
              <a:buNone/>
            </a:pPr>
            <a:r>
              <a:rPr lang="en" sz="600"/>
              <a:t>*Fake data for presentation purposes</a:t>
            </a: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33</a:t>
            </a:fld>
            <a:endParaRPr lang="en"/>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a:spcBef>
                <a:spcPts val="0"/>
              </a:spcBef>
              <a:buNone/>
            </a:pPr>
            <a:r>
              <a:rPr lang="en">
                <a:latin typeface="Avenir"/>
                <a:ea typeface="Avenir"/>
                <a:cs typeface="Avenir"/>
                <a:sym typeface="Avenir"/>
              </a:rPr>
              <a:t>Data </a:t>
            </a:r>
            <a:r>
              <a:rPr lang="en"/>
              <a:t>Analysis</a:t>
            </a:r>
            <a:r>
              <a:rPr lang="en">
                <a:latin typeface="Avenir"/>
                <a:ea typeface="Avenir"/>
                <a:cs typeface="Avenir"/>
                <a:sym typeface="Avenir"/>
              </a:rPr>
              <a:t> Tool</a:t>
            </a:r>
          </a:p>
        </p:txBody>
      </p:sp>
      <p:grpSp>
        <p:nvGrpSpPr>
          <p:cNvPr id="609" name="Shape 609"/>
          <p:cNvGrpSpPr/>
          <p:nvPr/>
        </p:nvGrpSpPr>
        <p:grpSpPr>
          <a:xfrm>
            <a:off x="8355085" y="0"/>
            <a:ext cx="788914" cy="706748"/>
            <a:chOff x="8355085" y="0"/>
            <a:chExt cx="788914" cy="706748"/>
          </a:xfrm>
        </p:grpSpPr>
        <p:pic>
          <p:nvPicPr>
            <p:cNvPr id="610" name="Shape 610"/>
            <p:cNvPicPr preferRelativeResize="0"/>
            <p:nvPr/>
          </p:nvPicPr>
          <p:blipFill rotWithShape="1">
            <a:blip r:embed="rId3">
              <a:alphaModFix/>
            </a:blip>
            <a:srcRect l="22943" t="54545" r="12751"/>
            <a:stretch/>
          </p:blipFill>
          <p:spPr>
            <a:xfrm>
              <a:off x="8453675" y="0"/>
              <a:ext cx="690324" cy="706748"/>
            </a:xfrm>
            <a:prstGeom prst="rect">
              <a:avLst/>
            </a:prstGeom>
            <a:noFill/>
            <a:ln>
              <a:noFill/>
            </a:ln>
          </p:spPr>
        </p:pic>
        <p:sp>
          <p:nvSpPr>
            <p:cNvPr id="611" name="Shape 611"/>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612" name="Shape 612"/>
          <p:cNvSpPr txBox="1"/>
          <p:nvPr/>
        </p:nvSpPr>
        <p:spPr>
          <a:xfrm>
            <a:off x="2409600" y="4940975"/>
            <a:ext cx="1470900" cy="263400"/>
          </a:xfrm>
          <a:prstGeom prst="rect">
            <a:avLst/>
          </a:prstGeom>
          <a:noFill/>
          <a:ln>
            <a:noFill/>
          </a:ln>
        </p:spPr>
        <p:txBody>
          <a:bodyPr lIns="91425" tIns="91425" rIns="91425" bIns="91425" anchor="t" anchorCtr="0">
            <a:noAutofit/>
          </a:bodyPr>
          <a:lstStyle/>
          <a:p>
            <a:pPr lvl="0">
              <a:spcBef>
                <a:spcPts val="0"/>
              </a:spcBef>
              <a:buNone/>
            </a:pPr>
            <a:endParaRPr sz="600"/>
          </a:p>
        </p:txBody>
      </p:sp>
      <p:pic>
        <p:nvPicPr>
          <p:cNvPr id="614" name="Shape 614" title="Chart"/>
          <p:cNvPicPr preferRelativeResize="0"/>
          <p:nvPr/>
        </p:nvPicPr>
        <p:blipFill rotWithShape="1">
          <a:blip r:embed="rId4">
            <a:alphaModFix/>
          </a:blip>
          <a:srcRect l="4507" t="3659" b="3230"/>
          <a:stretch/>
        </p:blipFill>
        <p:spPr>
          <a:xfrm>
            <a:off x="845279" y="732519"/>
            <a:ext cx="6996241" cy="4324297"/>
          </a:xfrm>
          <a:prstGeom prst="rect">
            <a:avLst/>
          </a:prstGeom>
          <a:noFill/>
          <a:ln w="9525" cap="flat" cmpd="sng">
            <a:solidFill>
              <a:srgbClr val="0000FF"/>
            </a:solidFill>
            <a:prstDash val="solid"/>
            <a:round/>
            <a:headEnd type="none" w="med" len="med"/>
            <a:tailEnd type="none" w="med" len="med"/>
          </a:ln>
        </p:spPr>
      </p:pic>
      <p:sp>
        <p:nvSpPr>
          <p:cNvPr id="615" name="Shape 615"/>
          <p:cNvSpPr txBox="1"/>
          <p:nvPr/>
        </p:nvSpPr>
        <p:spPr>
          <a:xfrm>
            <a:off x="6312150" y="4793425"/>
            <a:ext cx="1470900" cy="263400"/>
          </a:xfrm>
          <a:prstGeom prst="rect">
            <a:avLst/>
          </a:prstGeom>
          <a:noFill/>
          <a:ln>
            <a:noFill/>
          </a:ln>
        </p:spPr>
        <p:txBody>
          <a:bodyPr lIns="91425" tIns="91425" rIns="91425" bIns="91425" anchor="t" anchorCtr="0">
            <a:noAutofit/>
          </a:bodyPr>
          <a:lstStyle/>
          <a:p>
            <a:pPr lvl="0" rtl="0">
              <a:spcBef>
                <a:spcPts val="0"/>
              </a:spcBef>
              <a:buNone/>
            </a:pPr>
            <a:r>
              <a:rPr lang="en" sz="600"/>
              <a:t>*Fake data for presentation purposes</a:t>
            </a: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34</a:t>
            </a:fld>
            <a:endParaRPr lang="en"/>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Shape 632" title="Chart"/>
          <p:cNvPicPr preferRelativeResize="0"/>
          <p:nvPr/>
        </p:nvPicPr>
        <p:blipFill rotWithShape="1">
          <a:blip r:embed="rId3">
            <a:alphaModFix/>
          </a:blip>
          <a:srcRect l="4970" t="2939" b="4630"/>
          <a:stretch/>
        </p:blipFill>
        <p:spPr>
          <a:xfrm>
            <a:off x="970805" y="730812"/>
            <a:ext cx="7002300" cy="4326013"/>
          </a:xfrm>
          <a:prstGeom prst="rect">
            <a:avLst/>
          </a:prstGeom>
          <a:noFill/>
          <a:ln w="9525" cap="flat" cmpd="sng">
            <a:solidFill>
              <a:srgbClr val="0000FF"/>
            </a:solidFill>
            <a:prstDash val="solid"/>
            <a:round/>
            <a:headEnd type="none" w="med" len="med"/>
            <a:tailEnd type="none" w="med" len="med"/>
          </a:ln>
        </p:spPr>
      </p:pic>
      <p:sp>
        <p:nvSpPr>
          <p:cNvPr id="633" name="Shape 633"/>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a:spcBef>
                <a:spcPts val="0"/>
              </a:spcBef>
              <a:buNone/>
            </a:pPr>
            <a:r>
              <a:rPr lang="en"/>
              <a:t>Data Analysis Tool</a:t>
            </a:r>
          </a:p>
        </p:txBody>
      </p:sp>
      <p:sp>
        <p:nvSpPr>
          <p:cNvPr id="635" name="Shape 635"/>
          <p:cNvSpPr txBox="1"/>
          <p:nvPr/>
        </p:nvSpPr>
        <p:spPr>
          <a:xfrm>
            <a:off x="6587050" y="4793425"/>
            <a:ext cx="1470900" cy="263400"/>
          </a:xfrm>
          <a:prstGeom prst="rect">
            <a:avLst/>
          </a:prstGeom>
          <a:noFill/>
          <a:ln>
            <a:noFill/>
          </a:ln>
        </p:spPr>
        <p:txBody>
          <a:bodyPr lIns="91425" tIns="91425" rIns="91425" bIns="91425" anchor="t" anchorCtr="0">
            <a:noAutofit/>
          </a:bodyPr>
          <a:lstStyle/>
          <a:p>
            <a:pPr lvl="0" rtl="0">
              <a:spcBef>
                <a:spcPts val="0"/>
              </a:spcBef>
              <a:buNone/>
            </a:pPr>
            <a:r>
              <a:rPr lang="en" sz="600"/>
              <a:t>*Fake data for presentation purposes</a:t>
            </a:r>
          </a:p>
        </p:txBody>
      </p:sp>
      <p:grpSp>
        <p:nvGrpSpPr>
          <p:cNvPr id="636" name="Shape 636"/>
          <p:cNvGrpSpPr/>
          <p:nvPr/>
        </p:nvGrpSpPr>
        <p:grpSpPr>
          <a:xfrm>
            <a:off x="8355085" y="0"/>
            <a:ext cx="788914" cy="706748"/>
            <a:chOff x="8355085" y="0"/>
            <a:chExt cx="788914" cy="706748"/>
          </a:xfrm>
        </p:grpSpPr>
        <p:pic>
          <p:nvPicPr>
            <p:cNvPr id="637" name="Shape 637"/>
            <p:cNvPicPr preferRelativeResize="0"/>
            <p:nvPr/>
          </p:nvPicPr>
          <p:blipFill rotWithShape="1">
            <a:blip r:embed="rId4">
              <a:alphaModFix/>
            </a:blip>
            <a:srcRect l="22943" t="54545" r="12751"/>
            <a:stretch/>
          </p:blipFill>
          <p:spPr>
            <a:xfrm>
              <a:off x="8453675" y="0"/>
              <a:ext cx="690324" cy="706748"/>
            </a:xfrm>
            <a:prstGeom prst="rect">
              <a:avLst/>
            </a:prstGeom>
            <a:noFill/>
            <a:ln>
              <a:noFill/>
            </a:ln>
          </p:spPr>
        </p:pic>
        <p:sp>
          <p:nvSpPr>
            <p:cNvPr id="638" name="Shape 638"/>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35</a:t>
            </a:fld>
            <a:endParaRPr lang="en"/>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a:spcBef>
                <a:spcPts val="0"/>
              </a:spcBef>
              <a:buNone/>
            </a:pPr>
            <a:r>
              <a:rPr lang="en">
                <a:latin typeface="Avenir"/>
                <a:ea typeface="Avenir"/>
                <a:cs typeface="Avenir"/>
                <a:sym typeface="Avenir"/>
              </a:rPr>
              <a:t>Data </a:t>
            </a:r>
            <a:r>
              <a:rPr lang="en"/>
              <a:t>Analysis</a:t>
            </a:r>
            <a:r>
              <a:rPr lang="en">
                <a:latin typeface="Avenir"/>
                <a:ea typeface="Avenir"/>
                <a:cs typeface="Avenir"/>
                <a:sym typeface="Avenir"/>
              </a:rPr>
              <a:t> Tool</a:t>
            </a:r>
          </a:p>
        </p:txBody>
      </p:sp>
      <p:grpSp>
        <p:nvGrpSpPr>
          <p:cNvPr id="622" name="Shape 622"/>
          <p:cNvGrpSpPr/>
          <p:nvPr/>
        </p:nvGrpSpPr>
        <p:grpSpPr>
          <a:xfrm>
            <a:off x="8355085" y="0"/>
            <a:ext cx="788914" cy="706748"/>
            <a:chOff x="8355085" y="0"/>
            <a:chExt cx="788914" cy="706748"/>
          </a:xfrm>
        </p:grpSpPr>
        <p:pic>
          <p:nvPicPr>
            <p:cNvPr id="623" name="Shape 623"/>
            <p:cNvPicPr preferRelativeResize="0"/>
            <p:nvPr/>
          </p:nvPicPr>
          <p:blipFill rotWithShape="1">
            <a:blip r:embed="rId3">
              <a:alphaModFix/>
            </a:blip>
            <a:srcRect l="22943" t="54545" r="12751"/>
            <a:stretch/>
          </p:blipFill>
          <p:spPr>
            <a:xfrm>
              <a:off x="8453675" y="0"/>
              <a:ext cx="690324" cy="706748"/>
            </a:xfrm>
            <a:prstGeom prst="rect">
              <a:avLst/>
            </a:prstGeom>
            <a:noFill/>
            <a:ln>
              <a:noFill/>
            </a:ln>
          </p:spPr>
        </p:pic>
        <p:sp>
          <p:nvSpPr>
            <p:cNvPr id="624" name="Shape 624"/>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pic>
        <p:nvPicPr>
          <p:cNvPr id="626" name="Shape 626" title="Chart"/>
          <p:cNvPicPr preferRelativeResize="0"/>
          <p:nvPr/>
        </p:nvPicPr>
        <p:blipFill rotWithShape="1">
          <a:blip r:embed="rId4">
            <a:alphaModFix/>
          </a:blip>
          <a:srcRect l="4791" t="4685" r="895" b="4330"/>
          <a:stretch/>
        </p:blipFill>
        <p:spPr>
          <a:xfrm>
            <a:off x="797750" y="733643"/>
            <a:ext cx="7091300" cy="4323182"/>
          </a:xfrm>
          <a:prstGeom prst="rect">
            <a:avLst/>
          </a:prstGeom>
          <a:noFill/>
          <a:ln w="9525" cap="flat" cmpd="sng">
            <a:solidFill>
              <a:srgbClr val="0000FF"/>
            </a:solidFill>
            <a:prstDash val="solid"/>
            <a:round/>
            <a:headEnd type="none" w="med" len="med"/>
            <a:tailEnd type="none" w="med" len="med"/>
          </a:ln>
        </p:spPr>
      </p:pic>
      <p:sp>
        <p:nvSpPr>
          <p:cNvPr id="627" name="Shape 627"/>
          <p:cNvSpPr txBox="1"/>
          <p:nvPr/>
        </p:nvSpPr>
        <p:spPr>
          <a:xfrm>
            <a:off x="6418150" y="4793425"/>
            <a:ext cx="1470900" cy="263400"/>
          </a:xfrm>
          <a:prstGeom prst="rect">
            <a:avLst/>
          </a:prstGeom>
          <a:noFill/>
          <a:ln>
            <a:noFill/>
          </a:ln>
        </p:spPr>
        <p:txBody>
          <a:bodyPr lIns="91425" tIns="91425" rIns="91425" bIns="91425" anchor="t" anchorCtr="0">
            <a:noAutofit/>
          </a:bodyPr>
          <a:lstStyle/>
          <a:p>
            <a:pPr lvl="0" rtl="0">
              <a:spcBef>
                <a:spcPts val="0"/>
              </a:spcBef>
              <a:buNone/>
            </a:pPr>
            <a:r>
              <a:rPr lang="en" sz="600"/>
              <a:t>*Fake data for presentation purposes</a:t>
            </a: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36</a:t>
            </a:fld>
            <a:endParaRPr lang="en"/>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Shape 643"/>
          <p:cNvPicPr preferRelativeResize="0"/>
          <p:nvPr/>
        </p:nvPicPr>
        <p:blipFill rotWithShape="1">
          <a:blip r:embed="rId3">
            <a:alphaModFix/>
          </a:blip>
          <a:srcRect l="24780" t="7364" r="24945" b="53274"/>
          <a:stretch/>
        </p:blipFill>
        <p:spPr>
          <a:xfrm>
            <a:off x="4294124" y="3104307"/>
            <a:ext cx="4787184" cy="1848700"/>
          </a:xfrm>
          <a:prstGeom prst="rect">
            <a:avLst/>
          </a:prstGeom>
          <a:noFill/>
          <a:ln w="9525" cap="flat" cmpd="sng">
            <a:solidFill>
              <a:srgbClr val="0000FF"/>
            </a:solidFill>
            <a:prstDash val="solid"/>
            <a:round/>
            <a:headEnd type="none" w="med" len="med"/>
            <a:tailEnd type="none" w="med" len="med"/>
          </a:ln>
        </p:spPr>
      </p:pic>
      <p:sp>
        <p:nvSpPr>
          <p:cNvPr id="644" name="Shape 644"/>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t>Results</a:t>
            </a:r>
            <a:r>
              <a:rPr lang="en">
                <a:latin typeface="Avenir"/>
                <a:ea typeface="Avenir"/>
                <a:cs typeface="Avenir"/>
                <a:sym typeface="Avenir"/>
              </a:rPr>
              <a:t> </a:t>
            </a:r>
            <a:r>
              <a:rPr lang="en"/>
              <a:t>Recap</a:t>
            </a:r>
          </a:p>
        </p:txBody>
      </p:sp>
      <p:sp>
        <p:nvSpPr>
          <p:cNvPr id="645" name="Shape 645"/>
          <p:cNvSpPr txBox="1">
            <a:spLocks noGrp="1"/>
          </p:cNvSpPr>
          <p:nvPr>
            <p:ph type="body" idx="1"/>
          </p:nvPr>
        </p:nvSpPr>
        <p:spPr>
          <a:xfrm>
            <a:off x="-133476" y="847675"/>
            <a:ext cx="5008495" cy="1505467"/>
          </a:xfrm>
          <a:prstGeom prst="rect">
            <a:avLst/>
          </a:prstGeom>
        </p:spPr>
        <p:txBody>
          <a:bodyPr lIns="91425" tIns="91425" rIns="91425" bIns="91425" anchor="t" anchorCtr="0">
            <a:noAutofit/>
          </a:bodyPr>
          <a:lstStyle/>
          <a:p>
            <a:pPr marL="457200" lvl="0" indent="-355600" rtl="0">
              <a:lnSpc>
                <a:spcPct val="100000"/>
              </a:lnSpc>
              <a:spcBef>
                <a:spcPts val="0"/>
              </a:spcBef>
              <a:spcAft>
                <a:spcPts val="0"/>
              </a:spcAft>
              <a:buSzPct val="100000"/>
              <a:buFont typeface="Avenir"/>
              <a:buChar char="➢"/>
            </a:pPr>
            <a:r>
              <a:rPr lang="en" sz="2200" dirty="0">
                <a:solidFill>
                  <a:srgbClr val="000000"/>
                </a:solidFill>
                <a:sym typeface="Avenir"/>
              </a:rPr>
              <a:t>Increase Knowledge of District</a:t>
            </a:r>
          </a:p>
          <a:p>
            <a:pPr marL="914400" lvl="1" indent="-355600" rtl="0">
              <a:lnSpc>
                <a:spcPct val="100000"/>
              </a:lnSpc>
              <a:spcBef>
                <a:spcPts val="0"/>
              </a:spcBef>
              <a:spcAft>
                <a:spcPts val="0"/>
              </a:spcAft>
              <a:buClr>
                <a:srgbClr val="000000"/>
              </a:buClr>
              <a:buSzPct val="100000"/>
              <a:buChar char="○"/>
            </a:pPr>
            <a:r>
              <a:rPr lang="en" sz="2200" dirty="0"/>
              <a:t>Social Media Plan</a:t>
            </a:r>
          </a:p>
          <a:p>
            <a:pPr marL="914400" lvl="1" indent="-355600" rtl="0">
              <a:lnSpc>
                <a:spcPct val="100000"/>
              </a:lnSpc>
              <a:spcBef>
                <a:spcPts val="0"/>
              </a:spcBef>
              <a:spcAft>
                <a:spcPts val="0"/>
              </a:spcAft>
              <a:buClr>
                <a:srgbClr val="000000"/>
              </a:buClr>
              <a:buSzPct val="100000"/>
              <a:buFont typeface="Avenir"/>
              <a:buChar char="○"/>
            </a:pPr>
            <a:r>
              <a:rPr lang="en" sz="2200" dirty="0">
                <a:solidFill>
                  <a:srgbClr val="000000"/>
                </a:solidFill>
                <a:sym typeface="Avenir"/>
              </a:rPr>
              <a:t>Website</a:t>
            </a:r>
          </a:p>
          <a:p>
            <a:pPr marL="914400" lvl="1" indent="-355600" rtl="0">
              <a:lnSpc>
                <a:spcPct val="100000"/>
              </a:lnSpc>
              <a:spcBef>
                <a:spcPts val="0"/>
              </a:spcBef>
              <a:spcAft>
                <a:spcPts val="0"/>
              </a:spcAft>
              <a:buClr>
                <a:srgbClr val="000000"/>
              </a:buClr>
              <a:buSzPct val="100000"/>
              <a:buFont typeface="Avenir"/>
              <a:buChar char="○"/>
            </a:pPr>
            <a:r>
              <a:rPr lang="en" sz="2200" dirty="0">
                <a:solidFill>
                  <a:srgbClr val="000000"/>
                </a:solidFill>
                <a:sym typeface="Avenir"/>
              </a:rPr>
              <a:t>Calendar</a:t>
            </a:r>
            <a:br>
              <a:rPr lang="en" sz="2200" dirty="0">
                <a:solidFill>
                  <a:srgbClr val="000000"/>
                </a:solidFill>
                <a:sym typeface="Avenir"/>
              </a:rPr>
            </a:br>
            <a:endParaRPr lang="en" sz="2200" dirty="0">
              <a:solidFill>
                <a:srgbClr val="000000"/>
              </a:solidFill>
              <a:sym typeface="Avenir"/>
            </a:endParaRPr>
          </a:p>
        </p:txBody>
      </p:sp>
      <p:pic>
        <p:nvPicPr>
          <p:cNvPr id="646" name="Shape 646"/>
          <p:cNvPicPr preferRelativeResize="0"/>
          <p:nvPr/>
        </p:nvPicPr>
        <p:blipFill rotWithShape="1">
          <a:blip r:embed="rId4">
            <a:alphaModFix/>
          </a:blip>
          <a:srcRect l="30127" t="30565" r="30567" b="53078"/>
          <a:stretch/>
        </p:blipFill>
        <p:spPr>
          <a:xfrm>
            <a:off x="6687289" y="845703"/>
            <a:ext cx="2391500" cy="508448"/>
          </a:xfrm>
          <a:prstGeom prst="rect">
            <a:avLst/>
          </a:prstGeom>
          <a:noFill/>
          <a:ln w="9525" cap="flat" cmpd="sng">
            <a:solidFill>
              <a:srgbClr val="0000FF"/>
            </a:solidFill>
            <a:prstDash val="solid"/>
            <a:round/>
            <a:headEnd type="none" w="med" len="med"/>
            <a:tailEnd type="none" w="med" len="med"/>
          </a:ln>
        </p:spPr>
      </p:pic>
      <p:grpSp>
        <p:nvGrpSpPr>
          <p:cNvPr id="648" name="Shape 648"/>
          <p:cNvGrpSpPr/>
          <p:nvPr/>
        </p:nvGrpSpPr>
        <p:grpSpPr>
          <a:xfrm>
            <a:off x="8355085" y="0"/>
            <a:ext cx="788914" cy="706748"/>
            <a:chOff x="8355085" y="0"/>
            <a:chExt cx="788914" cy="706748"/>
          </a:xfrm>
        </p:grpSpPr>
        <p:pic>
          <p:nvPicPr>
            <p:cNvPr id="649" name="Shape 649"/>
            <p:cNvPicPr preferRelativeResize="0"/>
            <p:nvPr/>
          </p:nvPicPr>
          <p:blipFill rotWithShape="1">
            <a:blip r:embed="rId5">
              <a:alphaModFix/>
            </a:blip>
            <a:srcRect l="22943" t="54545" r="12751"/>
            <a:stretch/>
          </p:blipFill>
          <p:spPr>
            <a:xfrm>
              <a:off x="8453675" y="0"/>
              <a:ext cx="690324" cy="706748"/>
            </a:xfrm>
            <a:prstGeom prst="rect">
              <a:avLst/>
            </a:prstGeom>
            <a:noFill/>
            <a:ln>
              <a:noFill/>
            </a:ln>
          </p:spPr>
        </p:pic>
        <p:sp>
          <p:nvSpPr>
            <p:cNvPr id="650" name="Shape 650"/>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pic>
        <p:nvPicPr>
          <p:cNvPr id="652" name="Shape 652"/>
          <p:cNvPicPr preferRelativeResize="0"/>
          <p:nvPr/>
        </p:nvPicPr>
        <p:blipFill rotWithShape="1">
          <a:blip r:embed="rId6">
            <a:alphaModFix/>
          </a:blip>
          <a:srcRect l="24304" t="9442" r="24580" b="24759"/>
          <a:stretch/>
        </p:blipFill>
        <p:spPr>
          <a:xfrm>
            <a:off x="6519499" y="1414937"/>
            <a:ext cx="2559290" cy="1629898"/>
          </a:xfrm>
          <a:prstGeom prst="rect">
            <a:avLst/>
          </a:prstGeom>
          <a:noFill/>
          <a:ln w="9525" cap="flat" cmpd="sng">
            <a:solidFill>
              <a:srgbClr val="0000FF"/>
            </a:solidFill>
            <a:prstDash val="solid"/>
            <a:round/>
            <a:headEnd type="none" w="med" len="med"/>
            <a:tailEnd type="none" w="med" len="med"/>
          </a:ln>
        </p:spPr>
      </p:pic>
      <p:pic>
        <p:nvPicPr>
          <p:cNvPr id="653" name="Shape 653"/>
          <p:cNvPicPr preferRelativeResize="0"/>
          <p:nvPr/>
        </p:nvPicPr>
        <p:blipFill>
          <a:blip r:embed="rId7">
            <a:alphaModFix/>
          </a:blip>
          <a:stretch>
            <a:fillRect/>
          </a:stretch>
        </p:blipFill>
        <p:spPr>
          <a:xfrm>
            <a:off x="4294124" y="1414002"/>
            <a:ext cx="2160297" cy="869923"/>
          </a:xfrm>
          <a:prstGeom prst="rect">
            <a:avLst/>
          </a:prstGeom>
          <a:noFill/>
          <a:ln w="9525" cap="flat" cmpd="sng">
            <a:solidFill>
              <a:srgbClr val="0000FF"/>
            </a:solidFill>
            <a:prstDash val="solid"/>
            <a:round/>
            <a:headEnd type="none" w="med" len="med"/>
            <a:tailEnd type="none" w="med" len="med"/>
          </a:ln>
        </p:spPr>
      </p:pic>
      <p:pic>
        <p:nvPicPr>
          <p:cNvPr id="654" name="Shape 654"/>
          <p:cNvPicPr preferRelativeResize="0"/>
          <p:nvPr/>
        </p:nvPicPr>
        <p:blipFill>
          <a:blip r:embed="rId8">
            <a:alphaModFix/>
          </a:blip>
          <a:stretch>
            <a:fillRect/>
          </a:stretch>
        </p:blipFill>
        <p:spPr>
          <a:xfrm>
            <a:off x="4306156" y="848116"/>
            <a:ext cx="2343025" cy="508449"/>
          </a:xfrm>
          <a:prstGeom prst="rect">
            <a:avLst/>
          </a:prstGeom>
          <a:noFill/>
          <a:ln w="9525" cap="flat" cmpd="sng">
            <a:solidFill>
              <a:srgbClr val="0000FF"/>
            </a:solidFill>
            <a:prstDash val="solid"/>
            <a:round/>
            <a:headEnd type="none" w="med" len="med"/>
            <a:tailEnd type="none" w="med" len="med"/>
          </a:ln>
        </p:spPr>
      </p:pic>
      <p:pic>
        <p:nvPicPr>
          <p:cNvPr id="655" name="Shape 655"/>
          <p:cNvPicPr preferRelativeResize="0"/>
          <p:nvPr/>
        </p:nvPicPr>
        <p:blipFill rotWithShape="1">
          <a:blip r:embed="rId9">
            <a:alphaModFix/>
          </a:blip>
          <a:srcRect b="1854"/>
          <a:stretch/>
        </p:blipFill>
        <p:spPr>
          <a:xfrm>
            <a:off x="4294124" y="2334605"/>
            <a:ext cx="2160303" cy="706749"/>
          </a:xfrm>
          <a:prstGeom prst="rect">
            <a:avLst/>
          </a:prstGeom>
          <a:noFill/>
          <a:ln w="9525" cap="flat" cmpd="sng">
            <a:solidFill>
              <a:srgbClr val="0000FF"/>
            </a:solidFill>
            <a:prstDash val="solid"/>
            <a:round/>
            <a:headEnd type="none" w="med" len="med"/>
            <a:tailEnd type="none" w="med" len="med"/>
          </a:ln>
        </p:spPr>
      </p:pic>
      <p:sp>
        <p:nvSpPr>
          <p:cNvPr id="656" name="Shape 656"/>
          <p:cNvSpPr txBox="1"/>
          <p:nvPr/>
        </p:nvSpPr>
        <p:spPr>
          <a:xfrm>
            <a:off x="-97380" y="3813933"/>
            <a:ext cx="4237075" cy="1083600"/>
          </a:xfrm>
          <a:prstGeom prst="rect">
            <a:avLst/>
          </a:prstGeom>
          <a:noFill/>
          <a:ln>
            <a:noFill/>
          </a:ln>
        </p:spPr>
        <p:txBody>
          <a:bodyPr lIns="91425" tIns="91425" rIns="91425" bIns="91425" anchor="ctr" anchorCtr="0">
            <a:noAutofit/>
          </a:bodyPr>
          <a:lstStyle/>
          <a:p>
            <a:pPr marL="457200" lvl="0" indent="-355600" rtl="0">
              <a:lnSpc>
                <a:spcPct val="115000"/>
              </a:lnSpc>
              <a:spcBef>
                <a:spcPts val="0"/>
              </a:spcBef>
              <a:buSzPct val="100000"/>
              <a:buFont typeface="Avenir"/>
              <a:buChar char="➢"/>
            </a:pPr>
            <a:r>
              <a:rPr lang="en" sz="2200" dirty="0">
                <a:latin typeface="Avenir"/>
                <a:ea typeface="Avenir"/>
                <a:cs typeface="Avenir"/>
                <a:sym typeface="Avenir"/>
              </a:rPr>
              <a:t>Create and Foster Linkages</a:t>
            </a:r>
          </a:p>
          <a:p>
            <a:pPr marL="914400" lvl="1" indent="-355600" rtl="0">
              <a:lnSpc>
                <a:spcPct val="115000"/>
              </a:lnSpc>
              <a:spcBef>
                <a:spcPts val="0"/>
              </a:spcBef>
              <a:buClr>
                <a:srgbClr val="666666"/>
              </a:buClr>
              <a:buSzPct val="100000"/>
              <a:buFont typeface="Avenir"/>
              <a:buChar char="○"/>
            </a:pPr>
            <a:r>
              <a:rPr lang="en" sz="2200" dirty="0">
                <a:latin typeface="Avenir"/>
                <a:ea typeface="Avenir"/>
                <a:cs typeface="Avenir"/>
                <a:sym typeface="Avenir"/>
              </a:rPr>
              <a:t>NCD Partners Forum</a:t>
            </a:r>
            <a:br>
              <a:rPr lang="en" sz="2200" dirty="0">
                <a:latin typeface="Avenir"/>
                <a:ea typeface="Avenir"/>
                <a:cs typeface="Avenir"/>
                <a:sym typeface="Avenir"/>
              </a:rPr>
            </a:br>
            <a:endParaRPr lang="en" sz="2200" dirty="0">
              <a:latin typeface="Avenir"/>
              <a:ea typeface="Avenir"/>
              <a:cs typeface="Avenir"/>
              <a:sym typeface="Avenir"/>
            </a:endParaRPr>
          </a:p>
        </p:txBody>
      </p:sp>
      <p:sp>
        <p:nvSpPr>
          <p:cNvPr id="657" name="Shape 657"/>
          <p:cNvSpPr txBox="1"/>
          <p:nvPr/>
        </p:nvSpPr>
        <p:spPr>
          <a:xfrm>
            <a:off x="-104280" y="2356012"/>
            <a:ext cx="4237075" cy="1373700"/>
          </a:xfrm>
          <a:prstGeom prst="rect">
            <a:avLst/>
          </a:prstGeom>
          <a:noFill/>
          <a:ln>
            <a:noFill/>
          </a:ln>
        </p:spPr>
        <p:txBody>
          <a:bodyPr lIns="91425" tIns="91425" rIns="91425" bIns="91425" anchor="ctr" anchorCtr="0">
            <a:noAutofit/>
          </a:bodyPr>
          <a:lstStyle/>
          <a:p>
            <a:pPr marL="457200" lvl="0" indent="-355600" rtl="0">
              <a:buSzPct val="100000"/>
              <a:buFont typeface="Avenir"/>
              <a:buChar char="➢"/>
            </a:pPr>
            <a:r>
              <a:rPr lang="en" sz="2200" dirty="0" smtClean="0">
                <a:latin typeface="Avenir"/>
                <a:ea typeface="Avenir"/>
                <a:cs typeface="Avenir"/>
                <a:sym typeface="Avenir"/>
              </a:rPr>
              <a:t>Annual Report for the MCC</a:t>
            </a:r>
          </a:p>
          <a:p>
            <a:pPr marL="914400" lvl="1" indent="-355600" rtl="0">
              <a:buClr>
                <a:srgbClr val="000000"/>
              </a:buClr>
              <a:buSzPct val="100000"/>
              <a:buFont typeface="Avenir"/>
              <a:buChar char="○"/>
            </a:pPr>
            <a:r>
              <a:rPr lang="en" sz="2200" dirty="0" smtClean="0">
                <a:latin typeface="Avenir"/>
                <a:ea typeface="Avenir"/>
                <a:cs typeface="Avenir"/>
                <a:sym typeface="Avenir"/>
              </a:rPr>
              <a:t>Google Forms</a:t>
            </a:r>
          </a:p>
          <a:p>
            <a:pPr marL="914400" lvl="1" indent="-355600" rtl="0">
              <a:buClr>
                <a:srgbClr val="000000"/>
              </a:buClr>
              <a:buSzPct val="100000"/>
              <a:buFont typeface="Avenir"/>
              <a:buChar char="○"/>
            </a:pPr>
            <a:r>
              <a:rPr lang="en" sz="2200" dirty="0" smtClean="0">
                <a:latin typeface="Avenir"/>
                <a:ea typeface="Avenir"/>
                <a:cs typeface="Avenir"/>
                <a:sym typeface="Avenir"/>
              </a:rPr>
              <a:t>Data Collection Tool</a:t>
            </a:r>
            <a:endParaRPr lang="en" sz="2200" dirty="0">
              <a:latin typeface="Avenir"/>
              <a:ea typeface="Avenir"/>
              <a:cs typeface="Avenir"/>
              <a:sym typeface="Avenir"/>
            </a:endParaRP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ln w="3175">
                  <a:solidFill>
                    <a:schemeClr val="bg1"/>
                  </a:solidFill>
                </a:ln>
                <a:solidFill>
                  <a:schemeClr val="tx1"/>
                </a:solidFill>
              </a:rPr>
              <a:t>37</a:t>
            </a:fld>
            <a:endParaRPr lang="en" dirty="0">
              <a:ln w="3175">
                <a:solidFill>
                  <a:schemeClr val="bg1"/>
                </a:solidFill>
              </a:ln>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1000"/>
                                        <p:tgtEl>
                                          <p:spTgt spid="645"/>
                                        </p:tgtEl>
                                      </p:cBhvr>
                                    </p:animEffect>
                                  </p:childTnLst>
                                </p:cTn>
                              </p:par>
                              <p:par>
                                <p:cTn id="8" presetID="10" presetClass="entr" presetSubtype="0" fill="hold" nodeType="withEffect">
                                  <p:stCondLst>
                                    <p:cond delay="0"/>
                                  </p:stCondLst>
                                  <p:childTnLst>
                                    <p:set>
                                      <p:cBhvr>
                                        <p:cTn id="9" dur="1" fill="hold">
                                          <p:stCondLst>
                                            <p:cond delay="0"/>
                                          </p:stCondLst>
                                        </p:cTn>
                                        <p:tgtEl>
                                          <p:spTgt spid="646"/>
                                        </p:tgtEl>
                                        <p:attrNameLst>
                                          <p:attrName>style.visibility</p:attrName>
                                        </p:attrNameLst>
                                      </p:cBhvr>
                                      <p:to>
                                        <p:strVal val="visible"/>
                                      </p:to>
                                    </p:set>
                                    <p:animEffect transition="in" filter="fade">
                                      <p:cBhvr>
                                        <p:cTn id="10" dur="1000"/>
                                        <p:tgtEl>
                                          <p:spTgt spid="646"/>
                                        </p:tgtEl>
                                      </p:cBhvr>
                                    </p:animEffect>
                                  </p:childTnLst>
                                </p:cTn>
                              </p:par>
                              <p:par>
                                <p:cTn id="11" presetID="10" presetClass="entr" presetSubtype="0" fill="hold" nodeType="withEffect">
                                  <p:stCondLst>
                                    <p:cond delay="0"/>
                                  </p:stCondLst>
                                  <p:childTnLst>
                                    <p:set>
                                      <p:cBhvr>
                                        <p:cTn id="12" dur="1" fill="hold">
                                          <p:stCondLst>
                                            <p:cond delay="0"/>
                                          </p:stCondLst>
                                        </p:cTn>
                                        <p:tgtEl>
                                          <p:spTgt spid="654"/>
                                        </p:tgtEl>
                                        <p:attrNameLst>
                                          <p:attrName>style.visibility</p:attrName>
                                        </p:attrNameLst>
                                      </p:cBhvr>
                                      <p:to>
                                        <p:strVal val="visible"/>
                                      </p:to>
                                    </p:set>
                                    <p:animEffect transition="in" filter="fade">
                                      <p:cBhvr>
                                        <p:cTn id="13" dur="1000"/>
                                        <p:tgtEl>
                                          <p:spTgt spid="654"/>
                                        </p:tgtEl>
                                      </p:cBhvr>
                                    </p:animEffect>
                                  </p:childTnLst>
                                </p:cTn>
                              </p:par>
                              <p:par>
                                <p:cTn id="14" presetID="10" presetClass="entr" presetSubtype="0" fill="hold" nodeType="withEffect">
                                  <p:stCondLst>
                                    <p:cond delay="0"/>
                                  </p:stCondLst>
                                  <p:childTnLst>
                                    <p:set>
                                      <p:cBhvr>
                                        <p:cTn id="15" dur="1" fill="hold">
                                          <p:stCondLst>
                                            <p:cond delay="0"/>
                                          </p:stCondLst>
                                        </p:cTn>
                                        <p:tgtEl>
                                          <p:spTgt spid="652"/>
                                        </p:tgtEl>
                                        <p:attrNameLst>
                                          <p:attrName>style.visibility</p:attrName>
                                        </p:attrNameLst>
                                      </p:cBhvr>
                                      <p:to>
                                        <p:strVal val="visible"/>
                                      </p:to>
                                    </p:set>
                                    <p:animEffect transition="in" filter="fade">
                                      <p:cBhvr>
                                        <p:cTn id="16" dur="1000"/>
                                        <p:tgtEl>
                                          <p:spTgt spid="6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7"/>
                                        </p:tgtEl>
                                        <p:attrNameLst>
                                          <p:attrName>style.visibility</p:attrName>
                                        </p:attrNameLst>
                                      </p:cBhvr>
                                      <p:to>
                                        <p:strVal val="visible"/>
                                      </p:to>
                                    </p:set>
                                    <p:animEffect transition="in" filter="fade">
                                      <p:cBhvr>
                                        <p:cTn id="21" dur="1000"/>
                                        <p:tgtEl>
                                          <p:spTgt spid="657"/>
                                        </p:tgtEl>
                                      </p:cBhvr>
                                    </p:animEffect>
                                  </p:childTnLst>
                                </p:cTn>
                              </p:par>
                              <p:par>
                                <p:cTn id="22" presetID="10" presetClass="entr" presetSubtype="0" fill="hold" nodeType="withEffect">
                                  <p:stCondLst>
                                    <p:cond delay="0"/>
                                  </p:stCondLst>
                                  <p:childTnLst>
                                    <p:set>
                                      <p:cBhvr>
                                        <p:cTn id="23" dur="1" fill="hold">
                                          <p:stCondLst>
                                            <p:cond delay="0"/>
                                          </p:stCondLst>
                                        </p:cTn>
                                        <p:tgtEl>
                                          <p:spTgt spid="653"/>
                                        </p:tgtEl>
                                        <p:attrNameLst>
                                          <p:attrName>style.visibility</p:attrName>
                                        </p:attrNameLst>
                                      </p:cBhvr>
                                      <p:to>
                                        <p:strVal val="visible"/>
                                      </p:to>
                                    </p:set>
                                    <p:animEffect transition="in" filter="fade">
                                      <p:cBhvr>
                                        <p:cTn id="24" dur="1000"/>
                                        <p:tgtEl>
                                          <p:spTgt spid="653"/>
                                        </p:tgtEl>
                                      </p:cBhvr>
                                    </p:animEffect>
                                  </p:childTnLst>
                                </p:cTn>
                              </p:par>
                              <p:par>
                                <p:cTn id="25" presetID="10" presetClass="entr" presetSubtype="0" fill="hold" nodeType="withEffect">
                                  <p:stCondLst>
                                    <p:cond delay="0"/>
                                  </p:stCondLst>
                                  <p:childTnLst>
                                    <p:set>
                                      <p:cBhvr>
                                        <p:cTn id="26" dur="1" fill="hold">
                                          <p:stCondLst>
                                            <p:cond delay="0"/>
                                          </p:stCondLst>
                                        </p:cTn>
                                        <p:tgtEl>
                                          <p:spTgt spid="655"/>
                                        </p:tgtEl>
                                        <p:attrNameLst>
                                          <p:attrName>style.visibility</p:attrName>
                                        </p:attrNameLst>
                                      </p:cBhvr>
                                      <p:to>
                                        <p:strVal val="visible"/>
                                      </p:to>
                                    </p:set>
                                    <p:animEffect transition="in" filter="fade">
                                      <p:cBhvr>
                                        <p:cTn id="27" dur="1000"/>
                                        <p:tgtEl>
                                          <p:spTgt spid="6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6"/>
                                        </p:tgtEl>
                                        <p:attrNameLst>
                                          <p:attrName>style.visibility</p:attrName>
                                        </p:attrNameLst>
                                      </p:cBhvr>
                                      <p:to>
                                        <p:strVal val="visible"/>
                                      </p:to>
                                    </p:set>
                                    <p:animEffect transition="in" filter="fade">
                                      <p:cBhvr>
                                        <p:cTn id="32" dur="1000"/>
                                        <p:tgtEl>
                                          <p:spTgt spid="656"/>
                                        </p:tgtEl>
                                      </p:cBhvr>
                                    </p:animEffect>
                                  </p:childTnLst>
                                </p:cTn>
                              </p:par>
                              <p:par>
                                <p:cTn id="33" presetID="10" presetClass="entr" presetSubtype="0" fill="hold" nodeType="withEffect">
                                  <p:stCondLst>
                                    <p:cond delay="0"/>
                                  </p:stCondLst>
                                  <p:childTnLst>
                                    <p:set>
                                      <p:cBhvr>
                                        <p:cTn id="34" dur="1" fill="hold">
                                          <p:stCondLst>
                                            <p:cond delay="0"/>
                                          </p:stCondLst>
                                        </p:cTn>
                                        <p:tgtEl>
                                          <p:spTgt spid="643"/>
                                        </p:tgtEl>
                                        <p:attrNameLst>
                                          <p:attrName>style.visibility</p:attrName>
                                        </p:attrNameLst>
                                      </p:cBhvr>
                                      <p:to>
                                        <p:strVal val="visible"/>
                                      </p:to>
                                    </p:set>
                                    <p:animEffect transition="in" filter="fade">
                                      <p:cBhvr>
                                        <p:cTn id="35" dur="10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a:spcBef>
                <a:spcPts val="0"/>
              </a:spcBef>
              <a:buNone/>
            </a:pPr>
            <a:r>
              <a:rPr lang="en"/>
              <a:t>Recommendations</a:t>
            </a:r>
          </a:p>
        </p:txBody>
      </p:sp>
      <p:pic>
        <p:nvPicPr>
          <p:cNvPr id="665" name="Shape 665" descr="IMG_0083.jpg"/>
          <p:cNvPicPr preferRelativeResize="0"/>
          <p:nvPr/>
        </p:nvPicPr>
        <p:blipFill rotWithShape="1">
          <a:blip r:embed="rId3">
            <a:alphaModFix/>
          </a:blip>
          <a:srcRect l="23194" t="1977" r="7298" b="5162"/>
          <a:stretch/>
        </p:blipFill>
        <p:spPr>
          <a:xfrm>
            <a:off x="6726876" y="2746746"/>
            <a:ext cx="2294281" cy="2225751"/>
          </a:xfrm>
          <a:prstGeom prst="rect">
            <a:avLst/>
          </a:prstGeom>
          <a:noFill/>
          <a:ln w="9525" cap="flat" cmpd="sng">
            <a:solidFill>
              <a:srgbClr val="0070C0"/>
            </a:solidFill>
            <a:prstDash val="solid"/>
            <a:round/>
            <a:headEnd type="none" w="med" len="med"/>
            <a:tailEnd type="none" w="med" len="med"/>
          </a:ln>
        </p:spPr>
      </p:pic>
      <p:grpSp>
        <p:nvGrpSpPr>
          <p:cNvPr id="668" name="Shape 668"/>
          <p:cNvGrpSpPr/>
          <p:nvPr/>
        </p:nvGrpSpPr>
        <p:grpSpPr>
          <a:xfrm>
            <a:off x="8355085" y="0"/>
            <a:ext cx="788914" cy="706748"/>
            <a:chOff x="8355085" y="0"/>
            <a:chExt cx="788914" cy="706748"/>
          </a:xfrm>
        </p:grpSpPr>
        <p:pic>
          <p:nvPicPr>
            <p:cNvPr id="669" name="Shape 669"/>
            <p:cNvPicPr preferRelativeResize="0"/>
            <p:nvPr/>
          </p:nvPicPr>
          <p:blipFill rotWithShape="1">
            <a:blip r:embed="rId4">
              <a:alphaModFix/>
            </a:blip>
            <a:srcRect l="22943" t="54545" r="12751"/>
            <a:stretch/>
          </p:blipFill>
          <p:spPr>
            <a:xfrm>
              <a:off x="8453675" y="0"/>
              <a:ext cx="690324" cy="706748"/>
            </a:xfrm>
            <a:prstGeom prst="rect">
              <a:avLst/>
            </a:prstGeom>
            <a:noFill/>
            <a:ln>
              <a:noFill/>
            </a:ln>
          </p:spPr>
        </p:pic>
        <p:sp>
          <p:nvSpPr>
            <p:cNvPr id="670" name="Shape 670"/>
            <p:cNvSpPr/>
            <p:nvPr/>
          </p:nvSpPr>
          <p:spPr>
            <a:xfrm rot="-2704602">
              <a:off x="8402903" y="80054"/>
              <a:ext cx="158462" cy="20067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2" name="Shape 645"/>
          <p:cNvSpPr txBox="1">
            <a:spLocks/>
          </p:cNvSpPr>
          <p:nvPr/>
        </p:nvSpPr>
        <p:spPr>
          <a:xfrm>
            <a:off x="138994" y="1120097"/>
            <a:ext cx="6610721" cy="1505467"/>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rgbClr val="000000"/>
              </a:buClr>
              <a:buSzPct val="100000"/>
              <a:buFont typeface="Avenir"/>
              <a:buNone/>
              <a:defRPr sz="1800" b="0" i="0" u="none" strike="noStrike" cap="none">
                <a:solidFill>
                  <a:srgbClr val="000000"/>
                </a:solidFill>
                <a:latin typeface="Avenir"/>
                <a:ea typeface="Avenir"/>
                <a:cs typeface="Avenir"/>
                <a:sym typeface="Avenir"/>
              </a:defRPr>
            </a:lvl1pPr>
            <a:lvl2pPr marR="0" lvl="1"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2pPr>
            <a:lvl3pPr marR="0" lvl="2"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3pPr>
            <a:lvl4pPr marR="0" lvl="3"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4pPr>
            <a:lvl5pPr marR="0" lvl="4"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5pPr>
            <a:lvl6pPr marR="0" lvl="5"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6pPr>
            <a:lvl7pPr marR="0" lvl="6"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7pPr>
            <a:lvl8pPr marR="0" lvl="7"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8pPr>
            <a:lvl9pPr marR="0" lvl="8"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9pPr>
          </a:lstStyle>
          <a:p>
            <a:pPr marL="457200" lvl="0" indent="-368300">
              <a:lnSpc>
                <a:spcPct val="100000"/>
              </a:lnSpc>
              <a:spcAft>
                <a:spcPts val="0"/>
              </a:spcAft>
              <a:buChar char="➢"/>
            </a:pPr>
            <a:r>
              <a:rPr lang="en" sz="2200" dirty="0"/>
              <a:t>Short term</a:t>
            </a:r>
          </a:p>
          <a:p>
            <a:pPr marL="914400" indent="-368300">
              <a:lnSpc>
                <a:spcPct val="100000"/>
              </a:lnSpc>
              <a:spcAft>
                <a:spcPts val="0"/>
              </a:spcAft>
              <a:buChar char="○"/>
            </a:pPr>
            <a:r>
              <a:rPr lang="en" sz="2200" dirty="0"/>
              <a:t>Adopt the New NCD Website</a:t>
            </a:r>
          </a:p>
          <a:p>
            <a:pPr marL="914400" lvl="1" indent="-368300">
              <a:lnSpc>
                <a:spcPct val="100000"/>
              </a:lnSpc>
              <a:spcAft>
                <a:spcPts val="0"/>
              </a:spcAft>
              <a:buSzPct val="100000"/>
              <a:buChar char="○"/>
            </a:pPr>
            <a:r>
              <a:rPr lang="en" sz="2200" dirty="0"/>
              <a:t>Improve Social Media Presence</a:t>
            </a:r>
          </a:p>
          <a:p>
            <a:pPr marL="914400" lvl="1" indent="-368300">
              <a:lnSpc>
                <a:spcPct val="100000"/>
              </a:lnSpc>
              <a:spcAft>
                <a:spcPts val="0"/>
              </a:spcAft>
              <a:buSzPct val="100000"/>
              <a:buChar char="○"/>
            </a:pPr>
            <a:r>
              <a:rPr lang="en" sz="2200" dirty="0"/>
              <a:t>Expand District Partnerships</a:t>
            </a:r>
            <a:br>
              <a:rPr lang="en" sz="2200" dirty="0"/>
            </a:br>
            <a:endParaRPr lang="en" sz="2200" dirty="0"/>
          </a:p>
        </p:txBody>
      </p:sp>
      <p:sp>
        <p:nvSpPr>
          <p:cNvPr id="13" name="Shape 645"/>
          <p:cNvSpPr txBox="1">
            <a:spLocks/>
          </p:cNvSpPr>
          <p:nvPr/>
        </p:nvSpPr>
        <p:spPr>
          <a:xfrm>
            <a:off x="138994" y="3106889"/>
            <a:ext cx="6610721" cy="1505467"/>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rgbClr val="000000"/>
              </a:buClr>
              <a:buSzPct val="100000"/>
              <a:buFont typeface="Avenir"/>
              <a:buNone/>
              <a:defRPr sz="1800" b="0" i="0" u="none" strike="noStrike" cap="none">
                <a:solidFill>
                  <a:srgbClr val="000000"/>
                </a:solidFill>
                <a:latin typeface="Avenir"/>
                <a:ea typeface="Avenir"/>
                <a:cs typeface="Avenir"/>
                <a:sym typeface="Avenir"/>
              </a:defRPr>
            </a:lvl1pPr>
            <a:lvl2pPr marR="0" lvl="1"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2pPr>
            <a:lvl3pPr marR="0" lvl="2"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3pPr>
            <a:lvl4pPr marR="0" lvl="3"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4pPr>
            <a:lvl5pPr marR="0" lvl="4"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5pPr>
            <a:lvl6pPr marR="0" lvl="5"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6pPr>
            <a:lvl7pPr marR="0" lvl="6"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7pPr>
            <a:lvl8pPr marR="0" lvl="7"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8pPr>
            <a:lvl9pPr marR="0" lvl="8" algn="l" rtl="0">
              <a:lnSpc>
                <a:spcPct val="115000"/>
              </a:lnSpc>
              <a:spcBef>
                <a:spcPts val="0"/>
              </a:spcBef>
              <a:spcAft>
                <a:spcPts val="1600"/>
              </a:spcAft>
              <a:buClr>
                <a:srgbClr val="000000"/>
              </a:buClr>
              <a:buFont typeface="Avenir"/>
              <a:buNone/>
              <a:defRPr sz="1400" b="0" i="0" u="none" strike="noStrike" cap="none">
                <a:solidFill>
                  <a:srgbClr val="000000"/>
                </a:solidFill>
                <a:latin typeface="Avenir"/>
                <a:ea typeface="Avenir"/>
                <a:cs typeface="Avenir"/>
                <a:sym typeface="Avenir"/>
              </a:defRPr>
            </a:lvl9pPr>
          </a:lstStyle>
          <a:p>
            <a:pPr marL="457200" lvl="0" indent="-368300">
              <a:lnSpc>
                <a:spcPct val="100000"/>
              </a:lnSpc>
              <a:spcAft>
                <a:spcPts val="0"/>
              </a:spcAft>
              <a:buChar char="➢"/>
            </a:pPr>
            <a:r>
              <a:rPr lang="en" sz="2200" dirty="0">
                <a:latin typeface="Avenir Book" charset="0"/>
                <a:ea typeface="Avenir Book" charset="0"/>
                <a:cs typeface="Avenir Book" charset="0"/>
              </a:rPr>
              <a:t>Long Term</a:t>
            </a:r>
          </a:p>
          <a:p>
            <a:pPr marL="914400" lvl="1" indent="-368300">
              <a:lnSpc>
                <a:spcPct val="100000"/>
              </a:lnSpc>
              <a:spcAft>
                <a:spcPts val="0"/>
              </a:spcAft>
              <a:buSzPct val="100000"/>
              <a:buChar char="○"/>
            </a:pPr>
            <a:r>
              <a:rPr lang="en" sz="2200" dirty="0">
                <a:latin typeface="Avenir Book" charset="0"/>
                <a:ea typeface="Avenir Book" charset="0"/>
                <a:cs typeface="Avenir Book" charset="0"/>
              </a:rPr>
              <a:t>Begin Data Collection from Businesses</a:t>
            </a:r>
          </a:p>
          <a:p>
            <a:pPr marL="914400" lvl="1" indent="-368300">
              <a:lnSpc>
                <a:spcPct val="100000"/>
              </a:lnSpc>
              <a:spcAft>
                <a:spcPts val="0"/>
              </a:spcAft>
              <a:buSzPct val="100000"/>
              <a:buChar char="○"/>
            </a:pPr>
            <a:r>
              <a:rPr lang="en" sz="2200" dirty="0">
                <a:latin typeface="Avenir Book" charset="0"/>
                <a:ea typeface="Avenir Book" charset="0"/>
                <a:cs typeface="Avenir Book" charset="0"/>
              </a:rPr>
              <a:t>Track Additional </a:t>
            </a:r>
            <a:r>
              <a:rPr lang="en" sz="2200" dirty="0" smtClean="0">
                <a:latin typeface="Avenir Book" charset="0"/>
                <a:ea typeface="Avenir Book" charset="0"/>
                <a:cs typeface="Avenir Book" charset="0"/>
              </a:rPr>
              <a:t>Metrics</a:t>
            </a:r>
            <a:endParaRPr lang="en" sz="2200" dirty="0">
              <a:latin typeface="Avenir Book" charset="0"/>
              <a:ea typeface="Avenir Book" charset="0"/>
              <a:cs typeface="Avenir Book" charset="0"/>
            </a:endParaRPr>
          </a:p>
        </p:txBody>
      </p:sp>
      <p:pic>
        <p:nvPicPr>
          <p:cNvPr id="20" name="Shape 263" descr="IMG_0221.jpg"/>
          <p:cNvPicPr preferRelativeResize="0"/>
          <p:nvPr/>
        </p:nvPicPr>
        <p:blipFill rotWithShape="1">
          <a:blip r:embed="rId5">
            <a:alphaModFix/>
          </a:blip>
          <a:srcRect r="16770" b="52308"/>
          <a:stretch/>
        </p:blipFill>
        <p:spPr>
          <a:xfrm>
            <a:off x="6749715" y="827931"/>
            <a:ext cx="2271442" cy="1842224"/>
          </a:xfrm>
          <a:prstGeom prst="rect">
            <a:avLst/>
          </a:prstGeom>
          <a:noFill/>
          <a:ln w="19050" cap="flat" cmpd="sng">
            <a:solidFill>
              <a:srgbClr val="0070C0"/>
            </a:solidFill>
            <a:prstDash val="solid"/>
            <a:round/>
            <a:headEnd type="none" w="med" len="med"/>
            <a:tailEnd type="none" w="med" len="med"/>
          </a:ln>
        </p:spPr>
      </p:pic>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solidFill>
                  <a:schemeClr val="bg1"/>
                </a:solidFill>
              </a:rPr>
              <a:t>38</a:t>
            </a:fld>
            <a:endParaRPr lang="en"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dirty="0" smtClean="0">
                <a:latin typeface="Avenir"/>
                <a:ea typeface="Avenir"/>
                <a:cs typeface="Avenir"/>
                <a:sym typeface="Avenir"/>
              </a:rPr>
              <a:t>Acknowledgements</a:t>
            </a:r>
            <a:endParaRPr lang="en" dirty="0">
              <a:latin typeface="Avenir"/>
              <a:ea typeface="Avenir"/>
              <a:cs typeface="Avenir"/>
              <a:sym typeface="Avenir"/>
            </a:endParaRPr>
          </a:p>
        </p:txBody>
      </p:sp>
      <p:sp>
        <p:nvSpPr>
          <p:cNvPr id="676" name="Shape 676"/>
          <p:cNvSpPr txBox="1">
            <a:spLocks noGrp="1"/>
          </p:cNvSpPr>
          <p:nvPr>
            <p:ph type="body" idx="1"/>
          </p:nvPr>
        </p:nvSpPr>
        <p:spPr>
          <a:xfrm>
            <a:off x="83100" y="806927"/>
            <a:ext cx="4276800" cy="2835900"/>
          </a:xfrm>
          <a:prstGeom prst="rect">
            <a:avLst/>
          </a:prstGeom>
        </p:spPr>
        <p:txBody>
          <a:bodyPr lIns="91425" tIns="91425" rIns="91425" bIns="91425" anchor="t" anchorCtr="0">
            <a:noAutofit/>
          </a:bodyPr>
          <a:lstStyle/>
          <a:p>
            <a:pPr marL="457200" lvl="0" indent="-355600" rtl="0">
              <a:lnSpc>
                <a:spcPct val="100000"/>
              </a:lnSpc>
              <a:spcBef>
                <a:spcPts val="0"/>
              </a:spcBef>
              <a:spcAft>
                <a:spcPts val="600"/>
              </a:spcAft>
              <a:buSzPct val="100000"/>
              <a:buFont typeface="Avenir"/>
              <a:buChar char="➢"/>
            </a:pPr>
            <a:r>
              <a:rPr lang="en" sz="2000" dirty="0">
                <a:solidFill>
                  <a:srgbClr val="000000"/>
                </a:solidFill>
                <a:latin typeface="Avenir"/>
                <a:ea typeface="Avenir"/>
                <a:cs typeface="Avenir"/>
                <a:sym typeface="Avenir"/>
              </a:rPr>
              <a:t>The Nantucket Cultural </a:t>
            </a:r>
            <a:r>
              <a:rPr lang="en" sz="2000" dirty="0" smtClean="0">
                <a:solidFill>
                  <a:srgbClr val="000000"/>
                </a:solidFill>
                <a:latin typeface="Avenir"/>
                <a:ea typeface="Avenir"/>
                <a:cs typeface="Avenir"/>
                <a:sym typeface="Avenir"/>
              </a:rPr>
              <a:t>District</a:t>
            </a:r>
            <a:endParaRPr lang="en" sz="2000" dirty="0">
              <a:solidFill>
                <a:srgbClr val="000000"/>
              </a:solidFill>
              <a:latin typeface="Avenir"/>
              <a:ea typeface="Avenir"/>
              <a:cs typeface="Avenir"/>
              <a:sym typeface="Avenir"/>
            </a:endParaRPr>
          </a:p>
          <a:p>
            <a:pPr marL="457200" lvl="0" indent="-355600" rtl="0">
              <a:lnSpc>
                <a:spcPct val="100000"/>
              </a:lnSpc>
              <a:spcBef>
                <a:spcPts val="0"/>
              </a:spcBef>
              <a:spcAft>
                <a:spcPts val="600"/>
              </a:spcAft>
              <a:buSzPct val="100000"/>
              <a:buChar char="➢"/>
            </a:pPr>
            <a:r>
              <a:rPr lang="en" sz="2000" dirty="0"/>
              <a:t>Our Liaisons</a:t>
            </a:r>
          </a:p>
          <a:p>
            <a:pPr marL="914400" lvl="1" indent="-355600" rtl="0">
              <a:lnSpc>
                <a:spcPct val="100000"/>
              </a:lnSpc>
              <a:spcBef>
                <a:spcPts val="0"/>
              </a:spcBef>
              <a:spcAft>
                <a:spcPts val="600"/>
              </a:spcAft>
              <a:buClr>
                <a:srgbClr val="000000"/>
              </a:buClr>
              <a:buSzPct val="100000"/>
              <a:buFont typeface="Avenir"/>
              <a:buChar char="○"/>
            </a:pPr>
            <a:r>
              <a:rPr lang="en" sz="2000" dirty="0">
                <a:solidFill>
                  <a:srgbClr val="000000"/>
                </a:solidFill>
                <a:latin typeface="Avenir"/>
                <a:ea typeface="Avenir"/>
                <a:cs typeface="Avenir"/>
                <a:sym typeface="Avenir"/>
              </a:rPr>
              <a:t>Janet Schulte</a:t>
            </a:r>
          </a:p>
          <a:p>
            <a:pPr marL="914400" lvl="1" indent="-355600" rtl="0">
              <a:lnSpc>
                <a:spcPct val="100000"/>
              </a:lnSpc>
              <a:spcBef>
                <a:spcPts val="0"/>
              </a:spcBef>
              <a:spcAft>
                <a:spcPts val="600"/>
              </a:spcAft>
              <a:buClr>
                <a:srgbClr val="000000"/>
              </a:buClr>
              <a:buSzPct val="100000"/>
              <a:buFont typeface="Avenir"/>
              <a:buChar char="○"/>
            </a:pPr>
            <a:r>
              <a:rPr lang="en" sz="2000" dirty="0">
                <a:solidFill>
                  <a:srgbClr val="000000"/>
                </a:solidFill>
                <a:latin typeface="Avenir"/>
                <a:ea typeface="Avenir"/>
                <a:cs typeface="Avenir"/>
                <a:sym typeface="Avenir"/>
              </a:rPr>
              <a:t>Melissa Murphy</a:t>
            </a:r>
          </a:p>
          <a:p>
            <a:pPr marL="914400" lvl="1" indent="-355600" rtl="0">
              <a:lnSpc>
                <a:spcPct val="100000"/>
              </a:lnSpc>
              <a:spcBef>
                <a:spcPts val="0"/>
              </a:spcBef>
              <a:spcAft>
                <a:spcPts val="600"/>
              </a:spcAft>
              <a:buClr>
                <a:srgbClr val="000000"/>
              </a:buClr>
              <a:buSzPct val="100000"/>
              <a:buFont typeface="Avenir"/>
              <a:buChar char="○"/>
            </a:pPr>
            <a:r>
              <a:rPr lang="en" sz="2000" dirty="0">
                <a:solidFill>
                  <a:srgbClr val="000000"/>
                </a:solidFill>
                <a:latin typeface="Avenir"/>
                <a:ea typeface="Avenir"/>
                <a:cs typeface="Avenir"/>
                <a:sym typeface="Avenir"/>
              </a:rPr>
              <a:t>Virna Gonzalez</a:t>
            </a:r>
          </a:p>
          <a:p>
            <a:pPr marL="457200" lvl="0" indent="-355600" rtl="0">
              <a:lnSpc>
                <a:spcPct val="100000"/>
              </a:lnSpc>
              <a:spcBef>
                <a:spcPts val="0"/>
              </a:spcBef>
              <a:spcAft>
                <a:spcPts val="600"/>
              </a:spcAft>
              <a:buSzPct val="100000"/>
              <a:buFont typeface="Avenir"/>
              <a:buChar char="➢"/>
            </a:pPr>
            <a:r>
              <a:rPr lang="en" sz="2000" dirty="0">
                <a:solidFill>
                  <a:srgbClr val="000000"/>
                </a:solidFill>
                <a:latin typeface="Avenir"/>
                <a:ea typeface="Avenir"/>
                <a:cs typeface="Avenir"/>
                <a:sym typeface="Avenir"/>
              </a:rPr>
              <a:t>Fred Looft and Scott Jiusto</a:t>
            </a:r>
          </a:p>
          <a:p>
            <a:pPr marL="457200" lvl="0" indent="-355600" rtl="0">
              <a:lnSpc>
                <a:spcPct val="100000"/>
              </a:lnSpc>
              <a:spcBef>
                <a:spcPts val="0"/>
              </a:spcBef>
              <a:spcAft>
                <a:spcPts val="600"/>
              </a:spcAft>
              <a:buSzPct val="100000"/>
              <a:buChar char="➢"/>
            </a:pPr>
            <a:r>
              <a:rPr lang="en" sz="2000" dirty="0"/>
              <a:t>Everyone we Interviewed</a:t>
            </a:r>
          </a:p>
          <a:p>
            <a:pPr marL="457200" lvl="0" indent="-355600" rtl="0">
              <a:lnSpc>
                <a:spcPct val="100000"/>
              </a:lnSpc>
              <a:spcBef>
                <a:spcPts val="0"/>
              </a:spcBef>
              <a:spcAft>
                <a:spcPts val="600"/>
              </a:spcAft>
              <a:buSzPct val="100000"/>
              <a:buFont typeface="Avenir"/>
              <a:buChar char="➢"/>
            </a:pPr>
            <a:r>
              <a:rPr lang="en" sz="2000" dirty="0">
                <a:solidFill>
                  <a:srgbClr val="000000"/>
                </a:solidFill>
                <a:latin typeface="Avenir"/>
                <a:ea typeface="Avenir"/>
                <a:cs typeface="Avenir"/>
                <a:sym typeface="Avenir"/>
              </a:rPr>
              <a:t>Maria Mitchell Association</a:t>
            </a:r>
          </a:p>
        </p:txBody>
      </p:sp>
      <p:pic>
        <p:nvPicPr>
          <p:cNvPr id="678" name="Shape 678"/>
          <p:cNvPicPr preferRelativeResize="0"/>
          <p:nvPr/>
        </p:nvPicPr>
        <p:blipFill>
          <a:blip r:embed="rId3">
            <a:alphaModFix/>
          </a:blip>
          <a:stretch>
            <a:fillRect/>
          </a:stretch>
        </p:blipFill>
        <p:spPr>
          <a:xfrm>
            <a:off x="4594259" y="2280776"/>
            <a:ext cx="2000458" cy="1410350"/>
          </a:xfrm>
          <a:prstGeom prst="rect">
            <a:avLst/>
          </a:prstGeom>
          <a:noFill/>
          <a:ln>
            <a:noFill/>
          </a:ln>
        </p:spPr>
      </p:pic>
      <p:pic>
        <p:nvPicPr>
          <p:cNvPr id="679" name="Shape 679"/>
          <p:cNvPicPr preferRelativeResize="0"/>
          <p:nvPr/>
        </p:nvPicPr>
        <p:blipFill>
          <a:blip r:embed="rId4">
            <a:alphaModFix/>
          </a:blip>
          <a:stretch>
            <a:fillRect/>
          </a:stretch>
        </p:blipFill>
        <p:spPr>
          <a:xfrm>
            <a:off x="6906255" y="2524213"/>
            <a:ext cx="2042889" cy="1250399"/>
          </a:xfrm>
          <a:prstGeom prst="rect">
            <a:avLst/>
          </a:prstGeom>
          <a:noFill/>
          <a:ln>
            <a:noFill/>
          </a:ln>
        </p:spPr>
      </p:pic>
      <p:pic>
        <p:nvPicPr>
          <p:cNvPr id="680" name="Shape 680"/>
          <p:cNvPicPr preferRelativeResize="0"/>
          <p:nvPr/>
        </p:nvPicPr>
        <p:blipFill rotWithShape="1">
          <a:blip r:embed="rId5">
            <a:alphaModFix/>
          </a:blip>
          <a:srcRect b="18393"/>
          <a:stretch/>
        </p:blipFill>
        <p:spPr>
          <a:xfrm>
            <a:off x="4169118" y="3834745"/>
            <a:ext cx="1250400" cy="1020425"/>
          </a:xfrm>
          <a:prstGeom prst="rect">
            <a:avLst/>
          </a:prstGeom>
          <a:noFill/>
          <a:ln>
            <a:noFill/>
          </a:ln>
        </p:spPr>
      </p:pic>
      <p:pic>
        <p:nvPicPr>
          <p:cNvPr id="681" name="Shape 681"/>
          <p:cNvPicPr preferRelativeResize="0"/>
          <p:nvPr/>
        </p:nvPicPr>
        <p:blipFill>
          <a:blip r:embed="rId6">
            <a:alphaModFix/>
          </a:blip>
          <a:stretch>
            <a:fillRect/>
          </a:stretch>
        </p:blipFill>
        <p:spPr>
          <a:xfrm>
            <a:off x="5796384" y="3892208"/>
            <a:ext cx="3017600" cy="645174"/>
          </a:xfrm>
          <a:prstGeom prst="rect">
            <a:avLst/>
          </a:prstGeom>
          <a:noFill/>
          <a:ln>
            <a:noFill/>
          </a:ln>
        </p:spPr>
      </p:pic>
      <p:pic>
        <p:nvPicPr>
          <p:cNvPr id="683" name="Shape 683"/>
          <p:cNvPicPr preferRelativeResize="0"/>
          <p:nvPr/>
        </p:nvPicPr>
        <p:blipFill>
          <a:blip r:embed="rId7">
            <a:alphaModFix/>
          </a:blip>
          <a:stretch>
            <a:fillRect/>
          </a:stretch>
        </p:blipFill>
        <p:spPr>
          <a:xfrm>
            <a:off x="4594074" y="870427"/>
            <a:ext cx="2360375" cy="1410349"/>
          </a:xfrm>
          <a:prstGeom prst="rect">
            <a:avLst/>
          </a:prstGeom>
          <a:noFill/>
          <a:ln>
            <a:noFill/>
          </a:ln>
        </p:spPr>
      </p:pic>
      <p:pic>
        <p:nvPicPr>
          <p:cNvPr id="684" name="Shape 684"/>
          <p:cNvPicPr preferRelativeResize="0"/>
          <p:nvPr/>
        </p:nvPicPr>
        <p:blipFill>
          <a:blip r:embed="rId8">
            <a:alphaModFix/>
          </a:blip>
          <a:stretch>
            <a:fillRect/>
          </a:stretch>
        </p:blipFill>
        <p:spPr>
          <a:xfrm>
            <a:off x="7927700" y="0"/>
            <a:ext cx="1216300" cy="705274"/>
          </a:xfrm>
          <a:prstGeom prst="rect">
            <a:avLst/>
          </a:prstGeom>
          <a:noFill/>
          <a:ln>
            <a:noFill/>
          </a:ln>
        </p:spPr>
      </p:pic>
      <p:pic>
        <p:nvPicPr>
          <p:cNvPr id="685" name="Shape 685"/>
          <p:cNvPicPr preferRelativeResize="0"/>
          <p:nvPr/>
        </p:nvPicPr>
        <p:blipFill>
          <a:blip r:embed="rId9">
            <a:alphaModFix/>
          </a:blip>
          <a:stretch>
            <a:fillRect/>
          </a:stretch>
        </p:blipFill>
        <p:spPr>
          <a:xfrm>
            <a:off x="7138208" y="769299"/>
            <a:ext cx="1882949" cy="1885900"/>
          </a:xfrm>
          <a:prstGeom prst="rect">
            <a:avLst/>
          </a:prstGeom>
          <a:noFill/>
          <a:ln>
            <a:noFill/>
          </a:ln>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t>39</a:t>
            </a:fld>
            <a:endParaRPr lang="en"/>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p:nvPr/>
        </p:nvSpPr>
        <p:spPr>
          <a:xfrm>
            <a:off x="134750" y="790250"/>
            <a:ext cx="8889300" cy="2053200"/>
          </a:xfrm>
          <a:prstGeom prst="rect">
            <a:avLst/>
          </a:prstGeom>
          <a:noFill/>
          <a:ln w="9525" cap="flat" cmpd="sng">
            <a:solidFill>
              <a:srgbClr val="FFD9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52" name="Shape 152"/>
          <p:cNvSpPr txBox="1">
            <a:spLocks noGrp="1"/>
          </p:cNvSpPr>
          <p:nvPr>
            <p:ph type="title"/>
          </p:nvPr>
        </p:nvSpPr>
        <p:spPr>
          <a:xfrm>
            <a:off x="83100" y="64025"/>
            <a:ext cx="8742300" cy="572700"/>
          </a:xfrm>
          <a:prstGeom prst="rect">
            <a:avLst/>
          </a:prstGeom>
        </p:spPr>
        <p:txBody>
          <a:bodyPr lIns="91425" tIns="91425" rIns="91425" bIns="91425" anchor="t" anchorCtr="0">
            <a:noAutofit/>
          </a:bodyPr>
          <a:lstStyle/>
          <a:p>
            <a:pPr marR="444500" lvl="0" rtl="0">
              <a:spcBef>
                <a:spcPts val="0"/>
              </a:spcBef>
              <a:buNone/>
            </a:pPr>
            <a:r>
              <a:rPr lang="en">
                <a:solidFill>
                  <a:srgbClr val="000000"/>
                </a:solidFill>
              </a:rPr>
              <a:t>What are the Advantages and Challenges of a CD?</a:t>
            </a:r>
          </a:p>
        </p:txBody>
      </p:sp>
      <p:sp>
        <p:nvSpPr>
          <p:cNvPr id="153" name="Shape 153"/>
          <p:cNvSpPr txBox="1">
            <a:spLocks noGrp="1"/>
          </p:cNvSpPr>
          <p:nvPr>
            <p:ph type="body" idx="1"/>
          </p:nvPr>
        </p:nvSpPr>
        <p:spPr>
          <a:xfrm>
            <a:off x="235500" y="1007166"/>
            <a:ext cx="4641300" cy="1901700"/>
          </a:xfrm>
          <a:prstGeom prst="rect">
            <a:avLst/>
          </a:prstGeom>
        </p:spPr>
        <p:txBody>
          <a:bodyPr lIns="91425" tIns="91425" rIns="91425" bIns="91425" anchor="t" anchorCtr="0">
            <a:noAutofit/>
          </a:bodyPr>
          <a:lstStyle/>
          <a:p>
            <a:pPr marL="457200" lvl="0" indent="-368300" rtl="0">
              <a:lnSpc>
                <a:spcPct val="100000"/>
              </a:lnSpc>
              <a:spcBef>
                <a:spcPts val="0"/>
              </a:spcBef>
              <a:spcAft>
                <a:spcPts val="0"/>
              </a:spcAft>
              <a:buClr>
                <a:srgbClr val="000000"/>
              </a:buClr>
              <a:buSzPct val="100000"/>
              <a:buFont typeface="Avenir"/>
              <a:buChar char="➢"/>
            </a:pPr>
            <a:r>
              <a:rPr lang="en" sz="2400" dirty="0">
                <a:solidFill>
                  <a:srgbClr val="000000"/>
                </a:solidFill>
                <a:latin typeface="Avenir"/>
                <a:ea typeface="Avenir"/>
                <a:cs typeface="Avenir"/>
                <a:sym typeface="Avenir"/>
              </a:rPr>
              <a:t>Advantages</a:t>
            </a:r>
          </a:p>
          <a:p>
            <a:pPr marL="914400" lvl="1" indent="-368300" rtl="0">
              <a:lnSpc>
                <a:spcPct val="100000"/>
              </a:lnSpc>
              <a:spcBef>
                <a:spcPts val="0"/>
              </a:spcBef>
              <a:spcAft>
                <a:spcPts val="0"/>
              </a:spcAft>
              <a:buClr>
                <a:srgbClr val="000000"/>
              </a:buClr>
              <a:buSzPct val="100000"/>
              <a:buFont typeface="Avenir"/>
              <a:buChar char="○"/>
            </a:pPr>
            <a:r>
              <a:rPr lang="en" sz="2400" dirty="0">
                <a:solidFill>
                  <a:srgbClr val="000000"/>
                </a:solidFill>
                <a:latin typeface="Avenir"/>
                <a:ea typeface="Avenir"/>
                <a:cs typeface="Avenir"/>
                <a:sym typeface="Avenir"/>
              </a:rPr>
              <a:t>Economic Incentives</a:t>
            </a:r>
          </a:p>
          <a:p>
            <a:pPr marL="914400" lvl="1" indent="-368300" rtl="0">
              <a:lnSpc>
                <a:spcPct val="100000"/>
              </a:lnSpc>
              <a:spcBef>
                <a:spcPts val="0"/>
              </a:spcBef>
              <a:spcAft>
                <a:spcPts val="0"/>
              </a:spcAft>
              <a:buClr>
                <a:srgbClr val="000000"/>
              </a:buClr>
              <a:buSzPct val="100000"/>
              <a:buFont typeface="Avenir"/>
              <a:buChar char="○"/>
            </a:pPr>
            <a:r>
              <a:rPr lang="en" sz="2400" dirty="0">
                <a:solidFill>
                  <a:srgbClr val="000000"/>
                </a:solidFill>
                <a:latin typeface="Avenir"/>
                <a:ea typeface="Avenir"/>
                <a:cs typeface="Avenir"/>
                <a:sym typeface="Avenir"/>
              </a:rPr>
              <a:t>Cultural Expansion</a:t>
            </a:r>
          </a:p>
          <a:p>
            <a:pPr marL="914400" lvl="1" indent="-368300" rtl="0">
              <a:lnSpc>
                <a:spcPct val="100000"/>
              </a:lnSpc>
              <a:spcBef>
                <a:spcPts val="0"/>
              </a:spcBef>
              <a:spcAft>
                <a:spcPts val="0"/>
              </a:spcAft>
              <a:buClr>
                <a:srgbClr val="000000"/>
              </a:buClr>
              <a:buSzPct val="100000"/>
              <a:buFont typeface="Avenir"/>
              <a:buChar char="○"/>
            </a:pPr>
            <a:r>
              <a:rPr lang="en" sz="2400" dirty="0">
                <a:solidFill>
                  <a:srgbClr val="000000"/>
                </a:solidFill>
                <a:latin typeface="Avenir"/>
                <a:ea typeface="Avenir"/>
                <a:cs typeface="Avenir"/>
                <a:sym typeface="Avenir"/>
              </a:rPr>
              <a:t>Community Involvement</a:t>
            </a:r>
          </a:p>
        </p:txBody>
      </p:sp>
      <p:grpSp>
        <p:nvGrpSpPr>
          <p:cNvPr id="154" name="Shape 154"/>
          <p:cNvGrpSpPr/>
          <p:nvPr/>
        </p:nvGrpSpPr>
        <p:grpSpPr>
          <a:xfrm>
            <a:off x="5613524" y="811748"/>
            <a:ext cx="3467332" cy="2057239"/>
            <a:chOff x="5613517" y="801601"/>
            <a:chExt cx="3467332" cy="2040134"/>
          </a:xfrm>
        </p:grpSpPr>
        <p:pic>
          <p:nvPicPr>
            <p:cNvPr id="155" name="Shape 155" descr="last-year.jpg"/>
            <p:cNvPicPr preferRelativeResize="0"/>
            <p:nvPr/>
          </p:nvPicPr>
          <p:blipFill>
            <a:blip r:embed="rId3">
              <a:alphaModFix/>
            </a:blip>
            <a:stretch>
              <a:fillRect/>
            </a:stretch>
          </p:blipFill>
          <p:spPr>
            <a:xfrm>
              <a:off x="5613517" y="801601"/>
              <a:ext cx="3387977" cy="1995033"/>
            </a:xfrm>
            <a:prstGeom prst="rect">
              <a:avLst/>
            </a:prstGeom>
            <a:noFill/>
            <a:ln w="12700" cap="flat" cmpd="sng">
              <a:solidFill>
                <a:srgbClr val="F1C232"/>
              </a:solidFill>
              <a:prstDash val="solid"/>
              <a:round/>
              <a:headEnd type="none" w="med" len="med"/>
              <a:tailEnd type="none" w="med" len="med"/>
            </a:ln>
          </p:spPr>
        </p:pic>
        <p:sp>
          <p:nvSpPr>
            <p:cNvPr id="156" name="Shape 156"/>
            <p:cNvSpPr txBox="1"/>
            <p:nvPr/>
          </p:nvSpPr>
          <p:spPr>
            <a:xfrm>
              <a:off x="6214649" y="2623335"/>
              <a:ext cx="2866200" cy="218400"/>
            </a:xfrm>
            <a:prstGeom prst="rect">
              <a:avLst/>
            </a:prstGeom>
            <a:noFill/>
            <a:ln>
              <a:noFill/>
            </a:ln>
          </p:spPr>
          <p:txBody>
            <a:bodyPr lIns="91425" tIns="91425" rIns="91425" bIns="91425" anchor="ctr" anchorCtr="0">
              <a:noAutofit/>
            </a:bodyPr>
            <a:lstStyle/>
            <a:p>
              <a:pPr lvl="0" algn="r" rtl="0">
                <a:spcBef>
                  <a:spcPts val="0"/>
                </a:spcBef>
                <a:buNone/>
              </a:pPr>
              <a:r>
                <a:rPr lang="en" sz="600" dirty="0">
                  <a:solidFill>
                    <a:schemeClr val="bg1"/>
                  </a:solidFill>
                </a:rPr>
                <a:t>http://10parishesfestival.org.uk/</a:t>
              </a:r>
              <a:r>
                <a:rPr lang="en" sz="600" dirty="0" err="1">
                  <a:solidFill>
                    <a:schemeClr val="bg1"/>
                  </a:solidFill>
                </a:rPr>
                <a:t>wp</a:t>
              </a:r>
              <a:r>
                <a:rPr lang="en" sz="600" dirty="0">
                  <a:solidFill>
                    <a:schemeClr val="bg1"/>
                  </a:solidFill>
                </a:rPr>
                <a:t>-content/uploads/2013/03/last-</a:t>
              </a:r>
              <a:r>
                <a:rPr lang="en" sz="600" dirty="0" err="1">
                  <a:solidFill>
                    <a:schemeClr val="bg1"/>
                  </a:solidFill>
                </a:rPr>
                <a:t>year.jpg</a:t>
              </a:r>
              <a:endParaRPr lang="en" sz="600" dirty="0">
                <a:solidFill>
                  <a:schemeClr val="bg1"/>
                </a:solidFill>
              </a:endParaRPr>
            </a:p>
          </p:txBody>
        </p:sp>
      </p:grpSp>
      <p:grpSp>
        <p:nvGrpSpPr>
          <p:cNvPr id="157" name="Shape 157"/>
          <p:cNvGrpSpPr/>
          <p:nvPr/>
        </p:nvGrpSpPr>
        <p:grpSpPr>
          <a:xfrm>
            <a:off x="134750" y="2921880"/>
            <a:ext cx="8912672" cy="2085600"/>
            <a:chOff x="134750" y="2921880"/>
            <a:chExt cx="8912672" cy="2085600"/>
          </a:xfrm>
        </p:grpSpPr>
        <p:sp>
          <p:nvSpPr>
            <p:cNvPr id="158" name="Shape 158"/>
            <p:cNvSpPr/>
            <p:nvPr/>
          </p:nvSpPr>
          <p:spPr>
            <a:xfrm>
              <a:off x="134750" y="2943600"/>
              <a:ext cx="8889300" cy="1970400"/>
            </a:xfrm>
            <a:prstGeom prst="rect">
              <a:avLst/>
            </a:prstGeom>
            <a:noFill/>
            <a:ln w="9525" cap="flat" cmpd="sng">
              <a:solidFill>
                <a:srgbClr val="FFD9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9" name="Shape 159"/>
            <p:cNvSpPr txBox="1"/>
            <p:nvPr/>
          </p:nvSpPr>
          <p:spPr>
            <a:xfrm>
              <a:off x="235500" y="2921880"/>
              <a:ext cx="4572000" cy="2085600"/>
            </a:xfrm>
            <a:prstGeom prst="rect">
              <a:avLst/>
            </a:prstGeom>
            <a:noFill/>
            <a:ln>
              <a:noFill/>
            </a:ln>
          </p:spPr>
          <p:txBody>
            <a:bodyPr lIns="91425" tIns="91425" rIns="91425" bIns="91425" anchor="ctr" anchorCtr="0">
              <a:noAutofit/>
            </a:bodyPr>
            <a:lstStyle/>
            <a:p>
              <a:pPr marL="457200" lvl="0" indent="-368300" rtl="0">
                <a:spcBef>
                  <a:spcPts val="0"/>
                </a:spcBef>
                <a:buClr>
                  <a:srgbClr val="000000"/>
                </a:buClr>
                <a:buSzPct val="100000"/>
                <a:buFont typeface="Avenir"/>
                <a:buChar char="➢"/>
              </a:pPr>
              <a:r>
                <a:rPr lang="en" sz="2400" dirty="0">
                  <a:latin typeface="Avenir"/>
                  <a:ea typeface="Avenir"/>
                  <a:cs typeface="Avenir"/>
                  <a:sym typeface="Avenir"/>
                </a:rPr>
                <a:t>Challenges</a:t>
              </a:r>
            </a:p>
            <a:p>
              <a:pPr marL="914400" lvl="1" indent="-368300" rtl="0">
                <a:spcBef>
                  <a:spcPts val="0"/>
                </a:spcBef>
                <a:buClr>
                  <a:srgbClr val="000000"/>
                </a:buClr>
                <a:buSzPct val="100000"/>
                <a:buFont typeface="Avenir"/>
                <a:buChar char="○"/>
              </a:pPr>
              <a:r>
                <a:rPr lang="en" sz="2400" dirty="0">
                  <a:latin typeface="Avenir"/>
                  <a:ea typeface="Avenir"/>
                  <a:cs typeface="Avenir"/>
                  <a:sym typeface="Avenir"/>
                </a:rPr>
                <a:t>Gentrification</a:t>
              </a:r>
            </a:p>
            <a:p>
              <a:pPr marL="914400" lvl="1" indent="-368300" rtl="0">
                <a:spcBef>
                  <a:spcPts val="0"/>
                </a:spcBef>
                <a:buClr>
                  <a:srgbClr val="666666"/>
                </a:buClr>
                <a:buSzPct val="100000"/>
                <a:buFont typeface="Avenir"/>
                <a:buChar char="○"/>
              </a:pPr>
              <a:r>
                <a:rPr lang="en" sz="2400" dirty="0">
                  <a:latin typeface="Avenir"/>
                  <a:ea typeface="Avenir"/>
                  <a:cs typeface="Avenir"/>
                  <a:sym typeface="Avenir"/>
                </a:rPr>
                <a:t>Over-commercialization</a:t>
              </a:r>
            </a:p>
            <a:p>
              <a:pPr marL="914400" lvl="1" indent="-368300" rtl="0">
                <a:spcBef>
                  <a:spcPts val="0"/>
                </a:spcBef>
                <a:buClr>
                  <a:srgbClr val="000000"/>
                </a:buClr>
                <a:buSzPct val="100000"/>
                <a:buFont typeface="Avenir"/>
                <a:buChar char="○"/>
              </a:pPr>
              <a:r>
                <a:rPr lang="en" sz="2400" dirty="0">
                  <a:latin typeface="Avenir"/>
                  <a:ea typeface="Avenir"/>
                  <a:cs typeface="Avenir"/>
                  <a:sym typeface="Avenir"/>
                </a:rPr>
                <a:t>Sustainability</a:t>
              </a:r>
            </a:p>
          </p:txBody>
        </p:sp>
        <p:grpSp>
          <p:nvGrpSpPr>
            <p:cNvPr id="160" name="Shape 160"/>
            <p:cNvGrpSpPr/>
            <p:nvPr/>
          </p:nvGrpSpPr>
          <p:grpSpPr>
            <a:xfrm>
              <a:off x="5613525" y="2963568"/>
              <a:ext cx="3433897" cy="1988312"/>
              <a:chOff x="5613525" y="2963568"/>
              <a:chExt cx="3433897" cy="1988312"/>
            </a:xfrm>
          </p:grpSpPr>
          <p:pic>
            <p:nvPicPr>
              <p:cNvPr id="161" name="Shape 161" descr="7794927614_0789936e85_b.jpg"/>
              <p:cNvPicPr preferRelativeResize="0"/>
              <p:nvPr/>
            </p:nvPicPr>
            <p:blipFill>
              <a:blip r:embed="rId4">
                <a:alphaModFix/>
              </a:blip>
              <a:stretch>
                <a:fillRect/>
              </a:stretch>
            </p:blipFill>
            <p:spPr>
              <a:xfrm>
                <a:off x="5613525" y="2963568"/>
                <a:ext cx="3387975" cy="1941369"/>
              </a:xfrm>
              <a:prstGeom prst="rect">
                <a:avLst/>
              </a:prstGeom>
              <a:noFill/>
              <a:ln w="12700" cap="flat" cmpd="sng">
                <a:solidFill>
                  <a:srgbClr val="F1C232"/>
                </a:solidFill>
                <a:prstDash val="solid"/>
                <a:round/>
                <a:headEnd type="none" w="med" len="med"/>
                <a:tailEnd type="none" w="med" len="med"/>
              </a:ln>
            </p:spPr>
          </p:pic>
          <p:sp>
            <p:nvSpPr>
              <p:cNvPr id="162" name="Shape 162"/>
              <p:cNvSpPr txBox="1"/>
              <p:nvPr/>
            </p:nvSpPr>
            <p:spPr>
              <a:xfrm>
                <a:off x="6181222" y="4718378"/>
                <a:ext cx="2866200" cy="233502"/>
              </a:xfrm>
              <a:prstGeom prst="rect">
                <a:avLst/>
              </a:prstGeom>
              <a:noFill/>
              <a:ln>
                <a:noFill/>
              </a:ln>
            </p:spPr>
            <p:txBody>
              <a:bodyPr lIns="91425" tIns="91425" rIns="91425" bIns="91425" anchor="ctr" anchorCtr="0">
                <a:noAutofit/>
              </a:bodyPr>
              <a:lstStyle/>
              <a:p>
                <a:pPr lvl="0" algn="r" rtl="0">
                  <a:spcBef>
                    <a:spcPts val="0"/>
                  </a:spcBef>
                  <a:buNone/>
                </a:pPr>
                <a:r>
                  <a:rPr lang="en" sz="600" dirty="0">
                    <a:solidFill>
                      <a:schemeClr val="bg1"/>
                    </a:solidFill>
                  </a:rPr>
                  <a:t>https://c2.staticflickr.com/8/7136/7794927614_0789936e85_b.jpg</a:t>
                </a:r>
              </a:p>
            </p:txBody>
          </p:sp>
        </p:grpSp>
      </p:grpSp>
      <p:pic>
        <p:nvPicPr>
          <p:cNvPr id="164" name="Shape 164"/>
          <p:cNvPicPr preferRelativeResize="0"/>
          <p:nvPr/>
        </p:nvPicPr>
        <p:blipFill rotWithShape="1">
          <a:blip r:embed="rId5">
            <a:alphaModFix/>
          </a:blip>
          <a:srcRect l="23274" r="10662" b="53654"/>
          <a:stretch/>
        </p:blipFill>
        <p:spPr>
          <a:xfrm>
            <a:off x="8462374" y="0"/>
            <a:ext cx="681625" cy="692601"/>
          </a:xfrm>
          <a:prstGeom prst="rect">
            <a:avLst/>
          </a:prstGeom>
          <a:noFill/>
          <a:ln>
            <a:noFill/>
          </a:ln>
        </p:spPr>
      </p:pic>
      <p:sp>
        <p:nvSpPr>
          <p:cNvPr id="165" name="Shape 165"/>
          <p:cNvSpPr/>
          <p:nvPr/>
        </p:nvSpPr>
        <p:spPr>
          <a:xfrm rot="-2963922">
            <a:off x="8568689" y="458302"/>
            <a:ext cx="232332" cy="17086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66" name="Shape 166"/>
          <p:cNvSpPr/>
          <p:nvPr/>
        </p:nvSpPr>
        <p:spPr>
          <a:xfrm rot="4442">
            <a:off x="8422415" y="417485"/>
            <a:ext cx="232200" cy="171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4</a:t>
            </a:fld>
            <a:endParaRPr lang="e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p:nvPr/>
        </p:nvSpPr>
        <p:spPr>
          <a:xfrm>
            <a:off x="-73938" y="4940963"/>
            <a:ext cx="426300" cy="2634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FFFFFF"/>
                </a:solidFill>
                <a:latin typeface="Avenir"/>
                <a:ea typeface="Avenir"/>
                <a:cs typeface="Avenir"/>
                <a:sym typeface="Avenir"/>
              </a:rPr>
              <a:t>CM</a:t>
            </a:r>
          </a:p>
        </p:txBody>
      </p:sp>
      <p:pic>
        <p:nvPicPr>
          <p:cNvPr id="692" name="Shape 692" descr="PP-NCD Selectman-Chamber-Logo for copy page.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94" name="Shape 694"/>
          <p:cNvSpPr/>
          <p:nvPr/>
        </p:nvSpPr>
        <p:spPr>
          <a:xfrm>
            <a:off x="244100" y="159825"/>
            <a:ext cx="1905025" cy="324688"/>
          </a:xfrm>
          <a:prstGeom prst="rect">
            <a:avLst/>
          </a:prstGeom>
        </p:spPr>
        <p:txBody>
          <a:bodyPr>
            <a:prstTxWarp prst="textPlain">
              <a:avLst/>
            </a:prstTxWarp>
          </a:bodyPr>
          <a:lstStyle/>
          <a:p>
            <a:pPr lvl="0" algn="ctr"/>
            <a:r>
              <a:rPr b="1" i="0">
                <a:ln w="9525" cap="flat" cmpd="sng">
                  <a:solidFill>
                    <a:srgbClr val="000000"/>
                  </a:solidFill>
                  <a:prstDash val="solid"/>
                  <a:round/>
                  <a:headEnd type="none" w="med" len="med"/>
                  <a:tailEnd type="none" w="med" len="med"/>
                </a:ln>
                <a:solidFill>
                  <a:srgbClr val="FFFFFF"/>
                </a:solidFill>
                <a:latin typeface="Avenir"/>
              </a:rPr>
              <a:t>Questions?</a:t>
            </a:r>
          </a:p>
        </p:txBody>
      </p:sp>
      <p:sp>
        <p:nvSpPr>
          <p:cNvPr id="691" name="Shape 69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bg1"/>
                </a:solidFill>
              </a:rPr>
              <a:t>40</a:t>
            </a:fld>
            <a:endParaRPr lang="en"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p:nvPr/>
        </p:nvSpPr>
        <p:spPr>
          <a:xfrm>
            <a:off x="8472457" y="0"/>
            <a:ext cx="684900" cy="51435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701" name="Shape 701"/>
          <p:cNvSpPr/>
          <p:nvPr/>
        </p:nvSpPr>
        <p:spPr>
          <a:xfrm>
            <a:off x="50" y="0"/>
            <a:ext cx="629400" cy="51435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0"/>
            <a:ext cx="7884647" cy="5143500"/>
          </a:xfrm>
          <a:prstGeom prst="rect">
            <a:avLst/>
          </a:prstGeom>
        </p:spPr>
      </p:pic>
      <p:sp>
        <p:nvSpPr>
          <p:cNvPr id="703" name="Shape 703"/>
          <p:cNvSpPr/>
          <p:nvPr/>
        </p:nvSpPr>
        <p:spPr>
          <a:xfrm>
            <a:off x="954655" y="4444102"/>
            <a:ext cx="7192597" cy="399211"/>
          </a:xfrm>
          <a:prstGeom prst="rect">
            <a:avLst/>
          </a:prstGeom>
        </p:spPr>
        <p:txBody>
          <a:bodyPr>
            <a:prstTxWarp prst="textPlain">
              <a:avLst/>
            </a:prstTxWarp>
          </a:bodyPr>
          <a:lstStyle/>
          <a:p>
            <a:pPr lvl="0" algn="ctr"/>
            <a:r>
              <a:rPr b="1" i="0" dirty="0">
                <a:ln w="9525" cap="flat" cmpd="sng">
                  <a:solidFill>
                    <a:srgbClr val="000000"/>
                  </a:solidFill>
                  <a:prstDash val="solid"/>
                  <a:round/>
                  <a:headEnd type="none" w="med" len="med"/>
                  <a:tailEnd type="none" w="med" len="med"/>
                </a:ln>
                <a:solidFill>
                  <a:srgbClr val="FFFFFF"/>
                </a:solidFill>
                <a:latin typeface="Avenir"/>
              </a:rPr>
              <a:t>Interactive Qualifying Project Nantucket 2016</a:t>
            </a:r>
          </a:p>
        </p:txBody>
      </p:sp>
      <p:sp>
        <p:nvSpPr>
          <p:cNvPr id="704" name="Shape 704"/>
          <p:cNvSpPr/>
          <p:nvPr/>
        </p:nvSpPr>
        <p:spPr>
          <a:xfrm>
            <a:off x="2030060" y="4843313"/>
            <a:ext cx="5041785" cy="228088"/>
          </a:xfrm>
          <a:prstGeom prst="rect">
            <a:avLst/>
          </a:prstGeom>
        </p:spPr>
        <p:txBody>
          <a:bodyPr>
            <a:prstTxWarp prst="textPlain">
              <a:avLst/>
            </a:prstTxWarp>
          </a:bodyPr>
          <a:lstStyle/>
          <a:p>
            <a:pPr lvl="0" algn="ctr"/>
            <a:r>
              <a:rPr b="1" i="0">
                <a:ln w="9525" cap="flat" cmpd="sng">
                  <a:solidFill>
                    <a:srgbClr val="000000"/>
                  </a:solidFill>
                  <a:prstDash val="solid"/>
                  <a:round/>
                  <a:headEnd type="none" w="med" len="med"/>
                  <a:tailEnd type="none" w="med" len="med"/>
                </a:ln>
                <a:solidFill>
                  <a:srgbClr val="FFFFFF"/>
                </a:solidFill>
                <a:latin typeface="Avenir"/>
              </a:rPr>
              <a:t>Advisors Scott Jiusto and Fred Looft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dirty="0"/>
              <a:t>What is the Nantucket Cultural District (NCD)?</a:t>
            </a:r>
          </a:p>
        </p:txBody>
      </p:sp>
      <p:pic>
        <p:nvPicPr>
          <p:cNvPr id="173" name="Shape 173" descr="IMG_0528.jpg"/>
          <p:cNvPicPr preferRelativeResize="0"/>
          <p:nvPr/>
        </p:nvPicPr>
        <p:blipFill>
          <a:blip r:embed="rId3">
            <a:alphaModFix/>
          </a:blip>
          <a:stretch>
            <a:fillRect/>
          </a:stretch>
        </p:blipFill>
        <p:spPr>
          <a:xfrm>
            <a:off x="83100" y="807226"/>
            <a:ext cx="2773133" cy="2008166"/>
          </a:xfrm>
          <a:prstGeom prst="rect">
            <a:avLst/>
          </a:prstGeom>
          <a:noFill/>
          <a:ln w="12700" cap="flat" cmpd="sng">
            <a:solidFill>
              <a:srgbClr val="F1C232"/>
            </a:solidFill>
            <a:prstDash val="solid"/>
            <a:round/>
            <a:headEnd type="none" w="med" len="med"/>
            <a:tailEnd type="none" w="med" len="med"/>
          </a:ln>
        </p:spPr>
      </p:pic>
      <p:pic>
        <p:nvPicPr>
          <p:cNvPr id="174" name="Shape 174"/>
          <p:cNvPicPr preferRelativeResize="0"/>
          <p:nvPr/>
        </p:nvPicPr>
        <p:blipFill>
          <a:blip r:embed="rId4">
            <a:alphaModFix/>
          </a:blip>
          <a:stretch>
            <a:fillRect/>
          </a:stretch>
        </p:blipFill>
        <p:spPr>
          <a:xfrm>
            <a:off x="5490302" y="2188260"/>
            <a:ext cx="3530855" cy="2832460"/>
          </a:xfrm>
          <a:prstGeom prst="rect">
            <a:avLst/>
          </a:prstGeom>
          <a:noFill/>
          <a:ln w="12700" cap="flat" cmpd="sng">
            <a:solidFill>
              <a:srgbClr val="F1C232"/>
            </a:solidFill>
            <a:prstDash val="solid"/>
            <a:round/>
            <a:headEnd type="none" w="med" len="med"/>
            <a:tailEnd type="none" w="med" len="med"/>
          </a:ln>
        </p:spPr>
      </p:pic>
      <p:pic>
        <p:nvPicPr>
          <p:cNvPr id="175" name="Shape 175"/>
          <p:cNvPicPr preferRelativeResize="0"/>
          <p:nvPr/>
        </p:nvPicPr>
        <p:blipFill rotWithShape="1">
          <a:blip r:embed="rId5">
            <a:alphaModFix/>
          </a:blip>
          <a:srcRect l="9991" r="7568"/>
          <a:stretch/>
        </p:blipFill>
        <p:spPr>
          <a:xfrm>
            <a:off x="2915970" y="807226"/>
            <a:ext cx="2514600" cy="4201462"/>
          </a:xfrm>
          <a:prstGeom prst="rect">
            <a:avLst/>
          </a:prstGeom>
          <a:noFill/>
          <a:ln w="12700" cap="flat" cmpd="sng">
            <a:solidFill>
              <a:srgbClr val="F1C232"/>
            </a:solidFill>
            <a:prstDash val="solid"/>
            <a:round/>
            <a:headEnd type="none" w="med" len="med"/>
            <a:tailEnd type="none" w="med" len="med"/>
          </a:ln>
        </p:spPr>
      </p:pic>
      <p:pic>
        <p:nvPicPr>
          <p:cNvPr id="176" name="Shape 176"/>
          <p:cNvPicPr preferRelativeResize="0"/>
          <p:nvPr/>
        </p:nvPicPr>
        <p:blipFill>
          <a:blip r:embed="rId6">
            <a:alphaModFix/>
          </a:blip>
          <a:stretch>
            <a:fillRect/>
          </a:stretch>
        </p:blipFill>
        <p:spPr>
          <a:xfrm>
            <a:off x="83100" y="2873208"/>
            <a:ext cx="2773133" cy="2135480"/>
          </a:xfrm>
          <a:prstGeom prst="rect">
            <a:avLst/>
          </a:prstGeom>
          <a:noFill/>
          <a:ln w="12700" cap="flat" cmpd="sng">
            <a:solidFill>
              <a:srgbClr val="FFD966"/>
            </a:solidFill>
            <a:prstDash val="solid"/>
            <a:round/>
            <a:headEnd type="none" w="med" len="med"/>
            <a:tailEnd type="none" w="med" len="med"/>
          </a:ln>
        </p:spPr>
      </p:pic>
      <p:pic>
        <p:nvPicPr>
          <p:cNvPr id="178" name="Shape 178"/>
          <p:cNvPicPr preferRelativeResize="0"/>
          <p:nvPr/>
        </p:nvPicPr>
        <p:blipFill rotWithShape="1">
          <a:blip r:embed="rId7">
            <a:alphaModFix/>
          </a:blip>
          <a:srcRect l="23274" r="10662" b="53654"/>
          <a:stretch/>
        </p:blipFill>
        <p:spPr>
          <a:xfrm>
            <a:off x="8462374" y="0"/>
            <a:ext cx="681625" cy="692601"/>
          </a:xfrm>
          <a:prstGeom prst="rect">
            <a:avLst/>
          </a:prstGeom>
          <a:noFill/>
          <a:ln>
            <a:noFill/>
          </a:ln>
        </p:spPr>
      </p:pic>
      <p:sp>
        <p:nvSpPr>
          <p:cNvPr id="179" name="Shape 179"/>
          <p:cNvSpPr/>
          <p:nvPr/>
        </p:nvSpPr>
        <p:spPr>
          <a:xfrm rot="-2963922">
            <a:off x="8568689" y="458302"/>
            <a:ext cx="232332" cy="17086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80" name="Shape 180"/>
          <p:cNvSpPr/>
          <p:nvPr/>
        </p:nvSpPr>
        <p:spPr>
          <a:xfrm rot="4442">
            <a:off x="8422415" y="417485"/>
            <a:ext cx="232200" cy="171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81" name="Shape 181" descr="logo.png"/>
          <p:cNvPicPr preferRelativeResize="0"/>
          <p:nvPr/>
        </p:nvPicPr>
        <p:blipFill rotWithShape="1">
          <a:blip r:embed="rId8">
            <a:alphaModFix/>
          </a:blip>
          <a:srcRect t="5168"/>
          <a:stretch/>
        </p:blipFill>
        <p:spPr>
          <a:xfrm>
            <a:off x="5490307" y="807226"/>
            <a:ext cx="3530850" cy="1338602"/>
          </a:xfrm>
          <a:prstGeom prst="rect">
            <a:avLst/>
          </a:prstGeom>
          <a:noFill/>
          <a:ln w="12700" cap="flat" cmpd="sng">
            <a:solidFill>
              <a:srgbClr val="F1C232"/>
            </a:solidFill>
            <a:prstDash val="solid"/>
            <a:round/>
            <a:headEnd type="none" w="med" len="med"/>
            <a:tailEnd type="none" w="med" len="med"/>
          </a:ln>
        </p:spPr>
      </p:pic>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solidFill>
                  <a:schemeClr val="bg1"/>
                </a:solidFill>
              </a:rPr>
              <a:t>5</a:t>
            </a:fld>
            <a:endParaRPr lang="en"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1000"/>
                                        <p:tgtEl>
                                          <p:spTgt spid="17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75"/>
                                        </p:tgtEl>
                                        <p:attrNameLst>
                                          <p:attrName>style.visibility</p:attrName>
                                        </p:attrNameLst>
                                      </p:cBhvr>
                                      <p:to>
                                        <p:strVal val="visible"/>
                                      </p:to>
                                    </p:set>
                                    <p:animEffect transition="in" filter="fade">
                                      <p:cBhvr>
                                        <p:cTn id="15" dur="1000"/>
                                        <p:tgtEl>
                                          <p:spTgt spid="17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3"/>
                                        </p:tgtEl>
                                        <p:attrNameLst>
                                          <p:attrName>style.visibility</p:attrName>
                                        </p:attrNameLst>
                                      </p:cBhvr>
                                      <p:to>
                                        <p:strVal val="visible"/>
                                      </p:to>
                                    </p:set>
                                    <p:animEffect transition="in" filter="fade">
                                      <p:cBhvr>
                                        <p:cTn id="19" dur="1000"/>
                                        <p:tgtEl>
                                          <p:spTgt spid="17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1"/>
                                        </p:tgtEl>
                                        <p:attrNameLst>
                                          <p:attrName>style.visibility</p:attrName>
                                        </p:attrNameLst>
                                      </p:cBhvr>
                                      <p:to>
                                        <p:strVal val="visible"/>
                                      </p:to>
                                    </p:set>
                                    <p:animEffect transition="in" filter="fade">
                                      <p:cBhvr>
                                        <p:cTn id="23"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Shape 187"/>
          <p:cNvPicPr preferRelativeResize="0"/>
          <p:nvPr/>
        </p:nvPicPr>
        <p:blipFill>
          <a:blip r:embed="rId3">
            <a:alphaModFix/>
          </a:blip>
          <a:stretch>
            <a:fillRect/>
          </a:stretch>
        </p:blipFill>
        <p:spPr>
          <a:xfrm>
            <a:off x="0" y="0"/>
            <a:ext cx="9143999" cy="5143500"/>
          </a:xfrm>
          <a:prstGeom prst="rect">
            <a:avLst/>
          </a:prstGeom>
          <a:noFill/>
          <a:ln w="12700" cap="flat" cmpd="sng">
            <a:solidFill>
              <a:srgbClr val="FFD966"/>
            </a:solidFill>
            <a:prstDash val="solid"/>
            <a:round/>
            <a:headEnd type="none" w="med" len="med"/>
            <a:tailEnd type="none" w="med" len="med"/>
          </a:ln>
        </p:spPr>
      </p:pic>
      <p:sp>
        <p:nvSpPr>
          <p:cNvPr id="188" name="Shape 188"/>
          <p:cNvSpPr/>
          <p:nvPr/>
        </p:nvSpPr>
        <p:spPr>
          <a:xfrm>
            <a:off x="5068223" y="3002974"/>
            <a:ext cx="548700" cy="464100"/>
          </a:xfrm>
          <a:prstGeom prst="ellipse">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89" name="Shape 189"/>
          <p:cNvCxnSpPr>
            <a:stCxn id="190" idx="2"/>
            <a:endCxn id="188" idx="0"/>
          </p:cNvCxnSpPr>
          <p:nvPr/>
        </p:nvCxnSpPr>
        <p:spPr>
          <a:xfrm>
            <a:off x="5336324" y="1753775"/>
            <a:ext cx="6300" cy="1249200"/>
          </a:xfrm>
          <a:prstGeom prst="straightConnector1">
            <a:avLst/>
          </a:prstGeom>
          <a:noFill/>
          <a:ln w="28575" cap="flat" cmpd="sng">
            <a:solidFill>
              <a:srgbClr val="000000"/>
            </a:solidFill>
            <a:prstDash val="solid"/>
            <a:round/>
            <a:headEnd type="none" w="lg" len="lg"/>
            <a:tailEnd type="triangle" w="lg" len="lg"/>
          </a:ln>
        </p:spPr>
      </p:cxnSp>
      <p:sp>
        <p:nvSpPr>
          <p:cNvPr id="190" name="Shape 190"/>
          <p:cNvSpPr txBox="1"/>
          <p:nvPr/>
        </p:nvSpPr>
        <p:spPr>
          <a:xfrm>
            <a:off x="4127174" y="845075"/>
            <a:ext cx="2418300" cy="908700"/>
          </a:xfrm>
          <a:prstGeom prst="rect">
            <a:avLst/>
          </a:prstGeom>
          <a:noFill/>
          <a:ln w="2857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200">
                <a:latin typeface="Avenir"/>
                <a:ea typeface="Avenir"/>
                <a:cs typeface="Avenir"/>
                <a:sym typeface="Avenir"/>
              </a:rPr>
              <a:t>The Nantucket </a:t>
            </a:r>
          </a:p>
          <a:p>
            <a:pPr lvl="0" algn="ctr" rtl="0">
              <a:spcBef>
                <a:spcPts val="0"/>
              </a:spcBef>
              <a:buNone/>
            </a:pPr>
            <a:r>
              <a:rPr lang="en" sz="2200">
                <a:latin typeface="Avenir"/>
                <a:ea typeface="Avenir"/>
                <a:cs typeface="Avenir"/>
                <a:sym typeface="Avenir"/>
              </a:rPr>
              <a:t>Cultural District</a:t>
            </a:r>
          </a:p>
        </p:txBody>
      </p:sp>
      <p:sp>
        <p:nvSpPr>
          <p:cNvPr id="191" name="Shape 191"/>
          <p:cNvSpPr txBox="1"/>
          <p:nvPr/>
        </p:nvSpPr>
        <p:spPr>
          <a:xfrm>
            <a:off x="7847832" y="4951370"/>
            <a:ext cx="1380300" cy="2655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en" sz="600">
                <a:latin typeface="Times New Roman"/>
                <a:ea typeface="Times New Roman"/>
                <a:cs typeface="Times New Roman"/>
                <a:sym typeface="Times New Roman"/>
              </a:rPr>
              <a:t>Images provided to us by our sponsors</a:t>
            </a:r>
          </a:p>
        </p:txBody>
      </p:sp>
      <p:sp>
        <p:nvSpPr>
          <p:cNvPr id="192" name="Shape 192"/>
          <p:cNvSpPr txBox="1"/>
          <p:nvPr/>
        </p:nvSpPr>
        <p:spPr>
          <a:xfrm>
            <a:off x="36550" y="4838231"/>
            <a:ext cx="2838900" cy="172800"/>
          </a:xfrm>
          <a:prstGeom prst="rect">
            <a:avLst/>
          </a:prstGeom>
          <a:noFill/>
          <a:ln>
            <a:noFill/>
          </a:ln>
        </p:spPr>
        <p:txBody>
          <a:bodyPr lIns="91425" tIns="91425" rIns="91425" bIns="91425" anchor="t" anchorCtr="0">
            <a:noAutofit/>
          </a:bodyPr>
          <a:lstStyle/>
          <a:p>
            <a:pPr lvl="0" rtl="0">
              <a:spcBef>
                <a:spcPts val="0"/>
              </a:spcBef>
              <a:buNone/>
            </a:pPr>
            <a:r>
              <a:rPr lang="en" sz="600"/>
              <a:t>https://upload.wikimedia.org/wikipedia/commons/4/42/Nantucket_map-fi.png</a:t>
            </a:r>
          </a:p>
        </p:txBody>
      </p:sp>
      <p:sp>
        <p:nvSpPr>
          <p:cNvPr id="198" name="Shape 198"/>
          <p:cNvSpPr/>
          <p:nvPr/>
        </p:nvSpPr>
        <p:spPr>
          <a:xfrm>
            <a:off x="2256700" y="4151900"/>
            <a:ext cx="1778100" cy="342000"/>
          </a:xfrm>
          <a:prstGeom prst="rect">
            <a:avLst/>
          </a:prstGeom>
          <a:solidFill>
            <a:srgbClr val="C6ECFF"/>
          </a:solidFill>
          <a:ln>
            <a:noFill/>
          </a:ln>
        </p:spPr>
        <p:txBody>
          <a:bodyPr lIns="91425" tIns="91425" rIns="91425" bIns="91425" anchor="ctr" anchorCtr="0">
            <a:noAutofit/>
          </a:bodyPr>
          <a:lstStyle/>
          <a:p>
            <a:pPr lvl="0">
              <a:spcBef>
                <a:spcPts val="0"/>
              </a:spcBef>
              <a:buNone/>
            </a:pPr>
            <a:endParaRPr/>
          </a:p>
        </p:txBody>
      </p:sp>
      <p:sp>
        <p:nvSpPr>
          <p:cNvPr id="199" name="Shape 199"/>
          <p:cNvSpPr/>
          <p:nvPr/>
        </p:nvSpPr>
        <p:spPr>
          <a:xfrm>
            <a:off x="225125" y="2227300"/>
            <a:ext cx="1181700" cy="2208000"/>
          </a:xfrm>
          <a:prstGeom prst="rect">
            <a:avLst/>
          </a:prstGeom>
          <a:solidFill>
            <a:srgbClr val="C6ECFF"/>
          </a:solidFill>
          <a:ln>
            <a:noFill/>
          </a:ln>
        </p:spPr>
        <p:txBody>
          <a:bodyPr lIns="91425" tIns="91425" rIns="91425" bIns="91425" anchor="ctr" anchorCtr="0">
            <a:noAutofit/>
          </a:bodyPr>
          <a:lstStyle/>
          <a:p>
            <a:pPr lvl="0">
              <a:spcBef>
                <a:spcPts val="0"/>
              </a:spcBef>
              <a:buNone/>
            </a:pPr>
            <a:endParaRPr/>
          </a:p>
        </p:txBody>
      </p:sp>
      <p:pic>
        <p:nvPicPr>
          <p:cNvPr id="16" name="Shape 200" descr="Screenshot 2016-10-04 16.09.39.png"/>
          <p:cNvPicPr preferRelativeResize="0"/>
          <p:nvPr/>
        </p:nvPicPr>
        <p:blipFill rotWithShape="1">
          <a:blip r:embed="rId4">
            <a:alphaModFix/>
          </a:blip>
          <a:srcRect/>
          <a:stretch/>
        </p:blipFill>
        <p:spPr>
          <a:xfrm>
            <a:off x="-1" y="0"/>
            <a:ext cx="9144000" cy="5143500"/>
          </a:xfrm>
          <a:prstGeom prst="rect">
            <a:avLst/>
          </a:prstGeom>
          <a:noFill/>
          <a:ln w="12700" cap="flat" cmpd="sng">
            <a:solidFill>
              <a:srgbClr val="FFD966"/>
            </a:solidFill>
            <a:prstDash val="solid"/>
            <a:round/>
            <a:headEnd type="none" w="med" len="med"/>
            <a:tailEnd type="none" w="med" len="med"/>
          </a:ln>
        </p:spPr>
      </p:pic>
      <p:sp>
        <p:nvSpPr>
          <p:cNvPr id="197" name="Shape 19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bg1"/>
                </a:solidFill>
              </a:rPr>
              <a:t>6</a:t>
            </a:fld>
            <a:endParaRPr lang="en"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400"/>
                                        <p:tgtEl>
                                          <p:spTgt spid="16"/>
                                        </p:tgtEl>
                                        <p:attrNameLst>
                                          <p:attrName>ppt_w</p:attrName>
                                        </p:attrNameLst>
                                      </p:cBhvr>
                                      <p:tavLst>
                                        <p:tav tm="0">
                                          <p:val>
                                            <p:strVal val="0"/>
                                          </p:val>
                                        </p:tav>
                                        <p:tav tm="100000">
                                          <p:val>
                                            <p:strVal val="#ppt_w"/>
                                          </p:val>
                                        </p:tav>
                                      </p:tavLst>
                                    </p:anim>
                                    <p:anim calcmode="lin" valueType="num">
                                      <p:cBhvr additive="base">
                                        <p:cTn id="8" dur="1400"/>
                                        <p:tgtEl>
                                          <p:spTgt spid="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t>District </a:t>
            </a:r>
            <a:r>
              <a:rPr lang="en">
                <a:latin typeface="Avenir"/>
                <a:ea typeface="Avenir"/>
                <a:cs typeface="Avenir"/>
                <a:sym typeface="Avenir"/>
              </a:rPr>
              <a:t>Composition</a:t>
            </a:r>
          </a:p>
        </p:txBody>
      </p:sp>
      <p:sp>
        <p:nvSpPr>
          <p:cNvPr id="207" name="Shape 207"/>
          <p:cNvSpPr txBox="1"/>
          <p:nvPr/>
        </p:nvSpPr>
        <p:spPr>
          <a:xfrm>
            <a:off x="-73938" y="4940963"/>
            <a:ext cx="426300" cy="2634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FFFFFF"/>
                </a:solidFill>
                <a:latin typeface="Avenir"/>
                <a:ea typeface="Avenir"/>
                <a:cs typeface="Avenir"/>
                <a:sym typeface="Avenir"/>
              </a:rPr>
              <a:t>CM</a:t>
            </a:r>
          </a:p>
        </p:txBody>
      </p:sp>
      <p:pic>
        <p:nvPicPr>
          <p:cNvPr id="208" name="Shape 208"/>
          <p:cNvPicPr preferRelativeResize="0"/>
          <p:nvPr/>
        </p:nvPicPr>
        <p:blipFill rotWithShape="1">
          <a:blip r:embed="rId3">
            <a:alphaModFix/>
          </a:blip>
          <a:srcRect l="23274" r="10662" b="53654"/>
          <a:stretch/>
        </p:blipFill>
        <p:spPr>
          <a:xfrm>
            <a:off x="8462374" y="0"/>
            <a:ext cx="681625" cy="692601"/>
          </a:xfrm>
          <a:prstGeom prst="rect">
            <a:avLst/>
          </a:prstGeom>
          <a:noFill/>
          <a:ln>
            <a:noFill/>
          </a:ln>
        </p:spPr>
      </p:pic>
      <p:sp>
        <p:nvSpPr>
          <p:cNvPr id="209" name="Shape 209"/>
          <p:cNvSpPr/>
          <p:nvPr/>
        </p:nvSpPr>
        <p:spPr>
          <a:xfrm rot="-2963922">
            <a:off x="8568689" y="458302"/>
            <a:ext cx="232332" cy="17086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10" name="Shape 210"/>
          <p:cNvSpPr/>
          <p:nvPr/>
        </p:nvSpPr>
        <p:spPr>
          <a:xfrm rot="4442">
            <a:off x="8422415" y="417485"/>
            <a:ext cx="232200" cy="171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12" name="Shape 212" descr="Picture1.png"/>
          <p:cNvPicPr preferRelativeResize="0"/>
          <p:nvPr/>
        </p:nvPicPr>
        <p:blipFill rotWithShape="1">
          <a:blip r:embed="rId4">
            <a:alphaModFix/>
          </a:blip>
          <a:srcRect l="129" r="129"/>
          <a:stretch/>
        </p:blipFill>
        <p:spPr>
          <a:xfrm>
            <a:off x="0" y="745625"/>
            <a:ext cx="6712572" cy="4311198"/>
          </a:xfrm>
          <a:prstGeom prst="rect">
            <a:avLst/>
          </a:prstGeom>
          <a:noFill/>
          <a:ln>
            <a:noFill/>
          </a:ln>
        </p:spPr>
      </p:pic>
      <p:pic>
        <p:nvPicPr>
          <p:cNvPr id="214" name="Shape 214"/>
          <p:cNvPicPr preferRelativeResize="0"/>
          <p:nvPr/>
        </p:nvPicPr>
        <p:blipFill rotWithShape="1">
          <a:blip r:embed="rId3">
            <a:alphaModFix/>
          </a:blip>
          <a:srcRect l="23274" r="10662" b="53654"/>
          <a:stretch/>
        </p:blipFill>
        <p:spPr>
          <a:xfrm>
            <a:off x="8462374" y="0"/>
            <a:ext cx="681625" cy="692601"/>
          </a:xfrm>
          <a:prstGeom prst="rect">
            <a:avLst/>
          </a:prstGeom>
          <a:noFill/>
          <a:ln>
            <a:noFill/>
          </a:ln>
        </p:spPr>
      </p:pic>
      <p:sp>
        <p:nvSpPr>
          <p:cNvPr id="215" name="Shape 215"/>
          <p:cNvSpPr/>
          <p:nvPr/>
        </p:nvSpPr>
        <p:spPr>
          <a:xfrm rot="-2963922">
            <a:off x="8568689" y="458302"/>
            <a:ext cx="232332" cy="17086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16" name="Shape 216"/>
          <p:cNvSpPr/>
          <p:nvPr/>
        </p:nvSpPr>
        <p:spPr>
          <a:xfrm rot="4442">
            <a:off x="8422415" y="417485"/>
            <a:ext cx="232200" cy="171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17" name="Shape 217" descr="Picture1.png"/>
          <p:cNvPicPr preferRelativeResize="0"/>
          <p:nvPr/>
        </p:nvPicPr>
        <p:blipFill rotWithShape="1">
          <a:blip r:embed="rId4">
            <a:alphaModFix/>
          </a:blip>
          <a:srcRect/>
          <a:stretch/>
        </p:blipFill>
        <p:spPr>
          <a:xfrm>
            <a:off x="-12032" y="0"/>
            <a:ext cx="9156031" cy="5143500"/>
          </a:xfrm>
          <a:prstGeom prst="rect">
            <a:avLst/>
          </a:prstGeom>
          <a:noFill/>
          <a:ln>
            <a:noFill/>
          </a:ln>
        </p:spPr>
      </p:pic>
      <p:sp>
        <p:nvSpPr>
          <p:cNvPr id="211" name="Shape 21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bg1"/>
                </a:solidFill>
              </a:rPr>
              <a:t>7</a:t>
            </a:fld>
            <a:endParaRPr lang="en"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Mission Statement</a:t>
            </a:r>
          </a:p>
        </p:txBody>
      </p:sp>
      <p:sp>
        <p:nvSpPr>
          <p:cNvPr id="224" name="Shape 224"/>
          <p:cNvSpPr txBox="1">
            <a:spLocks noGrp="1"/>
          </p:cNvSpPr>
          <p:nvPr>
            <p:ph type="body" idx="1"/>
          </p:nvPr>
        </p:nvSpPr>
        <p:spPr>
          <a:xfrm>
            <a:off x="477150" y="841750"/>
            <a:ext cx="8189700" cy="3876900"/>
          </a:xfrm>
          <a:prstGeom prst="rect">
            <a:avLst/>
          </a:prstGeom>
        </p:spPr>
        <p:txBody>
          <a:bodyPr lIns="91425" tIns="91425" rIns="91425" bIns="91425" anchor="ctr" anchorCtr="0">
            <a:noAutofit/>
          </a:bodyPr>
          <a:lstStyle/>
          <a:p>
            <a:pPr lvl="0" algn="ctr" rtl="0">
              <a:spcBef>
                <a:spcPts val="0"/>
              </a:spcBef>
              <a:buNone/>
            </a:pPr>
            <a:r>
              <a:rPr lang="en" sz="3000" dirty="0">
                <a:solidFill>
                  <a:srgbClr val="000000"/>
                </a:solidFill>
                <a:latin typeface="Avenir"/>
                <a:ea typeface="Avenir"/>
                <a:cs typeface="Avenir"/>
                <a:sym typeface="Avenir"/>
              </a:rPr>
              <a:t>Assist the Nantucket Cultural District by developing a comm</a:t>
            </a:r>
            <a:r>
              <a:rPr lang="en" sz="3000" dirty="0"/>
              <a:t>unity outreach plan and </a:t>
            </a:r>
            <a:r>
              <a:rPr lang="en" sz="3000" dirty="0">
                <a:solidFill>
                  <a:srgbClr val="000000"/>
                </a:solidFill>
                <a:latin typeface="Avenir"/>
                <a:ea typeface="Avenir"/>
                <a:cs typeface="Avenir"/>
                <a:sym typeface="Avenir"/>
              </a:rPr>
              <a:t>creating a system to collect and evaluate metrics </a:t>
            </a:r>
            <a:r>
              <a:rPr lang="en" sz="3000" dirty="0"/>
              <a:t>to</a:t>
            </a:r>
            <a:r>
              <a:rPr lang="en" sz="3000" dirty="0">
                <a:solidFill>
                  <a:srgbClr val="000000"/>
                </a:solidFill>
                <a:latin typeface="Avenir"/>
                <a:ea typeface="Avenir"/>
                <a:cs typeface="Avenir"/>
                <a:sym typeface="Avenir"/>
              </a:rPr>
              <a:t> measure the impacts of the district</a:t>
            </a:r>
            <a:r>
              <a:rPr lang="en" sz="3000" dirty="0"/>
              <a:t>.</a:t>
            </a:r>
          </a:p>
        </p:txBody>
      </p:sp>
      <p:pic>
        <p:nvPicPr>
          <p:cNvPr id="226" name="Shape 226"/>
          <p:cNvPicPr preferRelativeResize="0"/>
          <p:nvPr/>
        </p:nvPicPr>
        <p:blipFill rotWithShape="1">
          <a:blip r:embed="rId3">
            <a:alphaModFix/>
          </a:blip>
          <a:srcRect l="23274" r="10662" b="53654"/>
          <a:stretch/>
        </p:blipFill>
        <p:spPr>
          <a:xfrm>
            <a:off x="8462374" y="0"/>
            <a:ext cx="681625" cy="692601"/>
          </a:xfrm>
          <a:prstGeom prst="rect">
            <a:avLst/>
          </a:prstGeom>
          <a:noFill/>
          <a:ln>
            <a:noFill/>
          </a:ln>
        </p:spPr>
      </p:pic>
      <p:sp>
        <p:nvSpPr>
          <p:cNvPr id="227" name="Shape 227"/>
          <p:cNvSpPr/>
          <p:nvPr/>
        </p:nvSpPr>
        <p:spPr>
          <a:xfrm rot="-2963922">
            <a:off x="8568689" y="458302"/>
            <a:ext cx="232332" cy="17086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28" name="Shape 228"/>
          <p:cNvSpPr/>
          <p:nvPr/>
        </p:nvSpPr>
        <p:spPr>
          <a:xfrm rot="4442">
            <a:off x="8422415" y="417485"/>
            <a:ext cx="232200" cy="171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8</a:t>
            </a:fld>
            <a:endParaRPr lang="en"/>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83100" y="64025"/>
            <a:ext cx="8520600" cy="572700"/>
          </a:xfrm>
          <a:prstGeom prst="rect">
            <a:avLst/>
          </a:prstGeom>
        </p:spPr>
        <p:txBody>
          <a:bodyPr lIns="91425" tIns="91425" rIns="91425" bIns="91425" anchor="t" anchorCtr="0">
            <a:noAutofit/>
          </a:bodyPr>
          <a:lstStyle/>
          <a:p>
            <a:pPr lvl="0" rtl="0">
              <a:spcBef>
                <a:spcPts val="0"/>
              </a:spcBef>
              <a:buNone/>
            </a:pPr>
            <a:r>
              <a:rPr lang="en">
                <a:latin typeface="Avenir"/>
                <a:ea typeface="Avenir"/>
                <a:cs typeface="Avenir"/>
                <a:sym typeface="Avenir"/>
              </a:rPr>
              <a:t>Objectives</a:t>
            </a:r>
          </a:p>
        </p:txBody>
      </p:sp>
      <p:pic>
        <p:nvPicPr>
          <p:cNvPr id="236" name="Shape 236"/>
          <p:cNvPicPr preferRelativeResize="0"/>
          <p:nvPr/>
        </p:nvPicPr>
        <p:blipFill rotWithShape="1">
          <a:blip r:embed="rId3">
            <a:alphaModFix/>
          </a:blip>
          <a:srcRect l="23274" r="10662" b="53654"/>
          <a:stretch/>
        </p:blipFill>
        <p:spPr>
          <a:xfrm>
            <a:off x="8462374" y="0"/>
            <a:ext cx="681625" cy="692601"/>
          </a:xfrm>
          <a:prstGeom prst="rect">
            <a:avLst/>
          </a:prstGeom>
          <a:noFill/>
          <a:ln>
            <a:noFill/>
          </a:ln>
        </p:spPr>
      </p:pic>
      <p:sp>
        <p:nvSpPr>
          <p:cNvPr id="237" name="Shape 237"/>
          <p:cNvSpPr/>
          <p:nvPr/>
        </p:nvSpPr>
        <p:spPr>
          <a:xfrm rot="-2963922">
            <a:off x="8568689" y="458302"/>
            <a:ext cx="232332" cy="17086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38" name="Shape 238"/>
          <p:cNvSpPr/>
          <p:nvPr/>
        </p:nvSpPr>
        <p:spPr>
          <a:xfrm rot="4442">
            <a:off x="8422415" y="417485"/>
            <a:ext cx="232200" cy="171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240" name="Shape 240"/>
          <p:cNvGrpSpPr/>
          <p:nvPr/>
        </p:nvGrpSpPr>
        <p:grpSpPr>
          <a:xfrm>
            <a:off x="166450" y="2001025"/>
            <a:ext cx="1848900" cy="1488900"/>
            <a:chOff x="166450" y="2001025"/>
            <a:chExt cx="1848900" cy="1488900"/>
          </a:xfrm>
        </p:grpSpPr>
        <p:sp>
          <p:nvSpPr>
            <p:cNvPr id="241" name="Shape 241"/>
            <p:cNvSpPr/>
            <p:nvPr/>
          </p:nvSpPr>
          <p:spPr>
            <a:xfrm>
              <a:off x="166450" y="2001025"/>
              <a:ext cx="1848900" cy="1488900"/>
            </a:xfrm>
            <a:prstGeom prst="flowChartAlternateProcess">
              <a:avLst/>
            </a:prstGeom>
            <a:solidFill>
              <a:srgbClr val="F1C232"/>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2" name="Shape 242"/>
            <p:cNvSpPr txBox="1"/>
            <p:nvPr/>
          </p:nvSpPr>
          <p:spPr>
            <a:xfrm>
              <a:off x="193900" y="2258000"/>
              <a:ext cx="1794000" cy="692700"/>
            </a:xfrm>
            <a:prstGeom prst="rect">
              <a:avLst/>
            </a:prstGeom>
            <a:noFill/>
            <a:ln>
              <a:noFill/>
            </a:ln>
          </p:spPr>
          <p:txBody>
            <a:bodyPr lIns="91425" tIns="91425" rIns="91425" bIns="91425" anchor="t" anchorCtr="0">
              <a:noAutofit/>
            </a:bodyPr>
            <a:lstStyle/>
            <a:p>
              <a:pPr lvl="0" algn="ctr">
                <a:spcBef>
                  <a:spcPts val="0"/>
                </a:spcBef>
                <a:buNone/>
              </a:pPr>
              <a:r>
                <a:rPr lang="en" sz="1800" dirty="0" smtClean="0"/>
                <a:t>Select </a:t>
              </a:r>
              <a:r>
                <a:rPr lang="en" sz="1800" dirty="0"/>
                <a:t>Appropriate Metrics</a:t>
              </a:r>
            </a:p>
          </p:txBody>
        </p:sp>
      </p:grpSp>
      <p:grpSp>
        <p:nvGrpSpPr>
          <p:cNvPr id="243" name="Shape 243"/>
          <p:cNvGrpSpPr/>
          <p:nvPr/>
        </p:nvGrpSpPr>
        <p:grpSpPr>
          <a:xfrm>
            <a:off x="2158787" y="2001025"/>
            <a:ext cx="2463488" cy="1488900"/>
            <a:chOff x="2158787" y="2001025"/>
            <a:chExt cx="2463488" cy="1488900"/>
          </a:xfrm>
        </p:grpSpPr>
        <p:grpSp>
          <p:nvGrpSpPr>
            <p:cNvPr id="244" name="Shape 244"/>
            <p:cNvGrpSpPr/>
            <p:nvPr/>
          </p:nvGrpSpPr>
          <p:grpSpPr>
            <a:xfrm>
              <a:off x="2158787" y="2001025"/>
              <a:ext cx="2375137" cy="1488900"/>
              <a:chOff x="2158787" y="2001025"/>
              <a:chExt cx="2375137" cy="1488900"/>
            </a:xfrm>
          </p:grpSpPr>
          <p:sp>
            <p:nvSpPr>
              <p:cNvPr id="245" name="Shape 245"/>
              <p:cNvSpPr/>
              <p:nvPr/>
            </p:nvSpPr>
            <p:spPr>
              <a:xfrm>
                <a:off x="2158787" y="2663300"/>
                <a:ext cx="382800" cy="287400"/>
              </a:xfrm>
              <a:prstGeom prst="notchedRightArrow">
                <a:avLst>
                  <a:gd name="adj1" fmla="val 50000"/>
                  <a:gd name="adj2" fmla="val 50000"/>
                </a:avLst>
              </a:prstGeom>
              <a:solidFill>
                <a:srgbClr val="F1C232"/>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6" name="Shape 246"/>
              <p:cNvSpPr/>
              <p:nvPr/>
            </p:nvSpPr>
            <p:spPr>
              <a:xfrm>
                <a:off x="2685025" y="2001025"/>
                <a:ext cx="1848900" cy="1488900"/>
              </a:xfrm>
              <a:prstGeom prst="flowChartAlternateProcess">
                <a:avLst/>
              </a:prstGeom>
              <a:solidFill>
                <a:srgbClr val="F1C232"/>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47" name="Shape 247"/>
            <p:cNvSpPr txBox="1"/>
            <p:nvPr/>
          </p:nvSpPr>
          <p:spPr>
            <a:xfrm>
              <a:off x="2596676" y="2399125"/>
              <a:ext cx="2025599" cy="692700"/>
            </a:xfrm>
            <a:prstGeom prst="rect">
              <a:avLst/>
            </a:prstGeom>
            <a:noFill/>
            <a:ln>
              <a:noFill/>
            </a:ln>
          </p:spPr>
          <p:txBody>
            <a:bodyPr lIns="91425" tIns="91425" rIns="91425" bIns="91425" anchor="t" anchorCtr="0">
              <a:noAutofit/>
            </a:bodyPr>
            <a:lstStyle/>
            <a:p>
              <a:pPr lvl="0" algn="ctr" rtl="0">
                <a:spcBef>
                  <a:spcPts val="0"/>
                </a:spcBef>
                <a:buNone/>
              </a:pPr>
              <a:r>
                <a:rPr lang="en" sz="1800"/>
                <a:t>Collect Data on Selected Metrics</a:t>
              </a:r>
            </a:p>
          </p:txBody>
        </p:sp>
      </p:grpSp>
      <p:grpSp>
        <p:nvGrpSpPr>
          <p:cNvPr id="248" name="Shape 248"/>
          <p:cNvGrpSpPr/>
          <p:nvPr/>
        </p:nvGrpSpPr>
        <p:grpSpPr>
          <a:xfrm>
            <a:off x="7335625" y="1793050"/>
            <a:ext cx="1423200" cy="1866400"/>
            <a:chOff x="7335625" y="1793050"/>
            <a:chExt cx="1423200" cy="1866400"/>
          </a:xfrm>
        </p:grpSpPr>
        <p:sp>
          <p:nvSpPr>
            <p:cNvPr id="249" name="Shape 249"/>
            <p:cNvSpPr/>
            <p:nvPr/>
          </p:nvSpPr>
          <p:spPr>
            <a:xfrm>
              <a:off x="7335625" y="1793050"/>
              <a:ext cx="1423200" cy="911400"/>
            </a:xfrm>
            <a:prstGeom prst="notchedRightArrow">
              <a:avLst>
                <a:gd name="adj1" fmla="val 50000"/>
                <a:gd name="adj2" fmla="val 50000"/>
              </a:avLst>
            </a:prstGeom>
            <a:solidFill>
              <a:srgbClr val="F1C232"/>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0" name="Shape 250"/>
            <p:cNvSpPr/>
            <p:nvPr/>
          </p:nvSpPr>
          <p:spPr>
            <a:xfrm>
              <a:off x="7335625" y="2748050"/>
              <a:ext cx="1423200" cy="911400"/>
            </a:xfrm>
            <a:prstGeom prst="notchedRightArrow">
              <a:avLst>
                <a:gd name="adj1" fmla="val 50000"/>
                <a:gd name="adj2" fmla="val 50000"/>
              </a:avLst>
            </a:prstGeom>
            <a:solidFill>
              <a:srgbClr val="F1C232"/>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1" name="Shape 251"/>
            <p:cNvSpPr txBox="1"/>
            <p:nvPr/>
          </p:nvSpPr>
          <p:spPr>
            <a:xfrm>
              <a:off x="7537225" y="2964812"/>
              <a:ext cx="1221600" cy="393600"/>
            </a:xfrm>
            <a:prstGeom prst="rect">
              <a:avLst/>
            </a:prstGeom>
            <a:noFill/>
            <a:ln>
              <a:noFill/>
            </a:ln>
          </p:spPr>
          <p:txBody>
            <a:bodyPr lIns="91425" tIns="91425" rIns="91425" bIns="91425" anchor="t" anchorCtr="0">
              <a:noAutofit/>
            </a:bodyPr>
            <a:lstStyle/>
            <a:p>
              <a:pPr lvl="0" algn="l" rtl="0">
                <a:spcBef>
                  <a:spcPts val="0"/>
                </a:spcBef>
                <a:buNone/>
              </a:pPr>
              <a:r>
                <a:rPr lang="en" sz="1800"/>
                <a:t>Data Tool</a:t>
              </a:r>
            </a:p>
          </p:txBody>
        </p:sp>
        <p:sp>
          <p:nvSpPr>
            <p:cNvPr id="252" name="Shape 252"/>
            <p:cNvSpPr txBox="1"/>
            <p:nvPr/>
          </p:nvSpPr>
          <p:spPr>
            <a:xfrm>
              <a:off x="7546675" y="2001025"/>
              <a:ext cx="1202700" cy="393600"/>
            </a:xfrm>
            <a:prstGeom prst="rect">
              <a:avLst/>
            </a:prstGeom>
            <a:noFill/>
            <a:ln>
              <a:noFill/>
            </a:ln>
          </p:spPr>
          <p:txBody>
            <a:bodyPr lIns="91425" tIns="91425" rIns="91425" bIns="91425" anchor="t" anchorCtr="0">
              <a:noAutofit/>
            </a:bodyPr>
            <a:lstStyle/>
            <a:p>
              <a:pPr lvl="0" algn="l" rtl="0">
                <a:spcBef>
                  <a:spcPts val="0"/>
                </a:spcBef>
                <a:buNone/>
              </a:pPr>
              <a:r>
                <a:rPr lang="en" sz="1800"/>
                <a:t>Outreach</a:t>
              </a:r>
            </a:p>
          </p:txBody>
        </p:sp>
      </p:grpSp>
      <p:grpSp>
        <p:nvGrpSpPr>
          <p:cNvPr id="253" name="Shape 253"/>
          <p:cNvGrpSpPr/>
          <p:nvPr/>
        </p:nvGrpSpPr>
        <p:grpSpPr>
          <a:xfrm>
            <a:off x="4677344" y="2001025"/>
            <a:ext cx="2373117" cy="1488900"/>
            <a:chOff x="4677344" y="2001025"/>
            <a:chExt cx="2373117" cy="1488900"/>
          </a:xfrm>
        </p:grpSpPr>
        <p:sp>
          <p:nvSpPr>
            <p:cNvPr id="254" name="Shape 254"/>
            <p:cNvSpPr/>
            <p:nvPr/>
          </p:nvSpPr>
          <p:spPr>
            <a:xfrm>
              <a:off x="4677344" y="2663300"/>
              <a:ext cx="382800" cy="287400"/>
            </a:xfrm>
            <a:prstGeom prst="notchedRightArrow">
              <a:avLst>
                <a:gd name="adj1" fmla="val 50000"/>
                <a:gd name="adj2" fmla="val 50000"/>
              </a:avLst>
            </a:prstGeom>
            <a:solidFill>
              <a:srgbClr val="F1C232"/>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5" name="Shape 255"/>
            <p:cNvSpPr/>
            <p:nvPr/>
          </p:nvSpPr>
          <p:spPr>
            <a:xfrm>
              <a:off x="5201562" y="2001025"/>
              <a:ext cx="1848900" cy="1488900"/>
            </a:xfrm>
            <a:prstGeom prst="flowChartAlternateProcess">
              <a:avLst/>
            </a:prstGeom>
            <a:solidFill>
              <a:srgbClr val="F1C232"/>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6" name="Shape 256"/>
            <p:cNvSpPr txBox="1"/>
            <p:nvPr/>
          </p:nvSpPr>
          <p:spPr>
            <a:xfrm>
              <a:off x="5201562" y="2258000"/>
              <a:ext cx="1848900" cy="911400"/>
            </a:xfrm>
            <a:prstGeom prst="rect">
              <a:avLst/>
            </a:prstGeom>
            <a:noFill/>
            <a:ln>
              <a:noFill/>
            </a:ln>
          </p:spPr>
          <p:txBody>
            <a:bodyPr lIns="91425" tIns="91425" rIns="91425" bIns="91425" anchor="t" anchorCtr="0">
              <a:noAutofit/>
            </a:bodyPr>
            <a:lstStyle/>
            <a:p>
              <a:pPr lvl="0" algn="ctr" rtl="0">
                <a:spcBef>
                  <a:spcPts val="0"/>
                </a:spcBef>
                <a:buNone/>
              </a:pPr>
              <a:r>
                <a:rPr lang="en" sz="1800"/>
                <a:t>Create System to Report and Analyze Metrics</a:t>
              </a:r>
            </a:p>
          </p:txBody>
        </p:sp>
      </p:grpSp>
      <p:sp>
        <p:nvSpPr>
          <p:cNvPr id="2" name="Slide Number Placeholder 1"/>
          <p:cNvSpPr>
            <a:spLocks noGrp="1"/>
          </p:cNvSpPr>
          <p:nvPr>
            <p:ph type="sldNum" idx="12"/>
          </p:nvPr>
        </p:nvSpPr>
        <p:spPr/>
        <p:txBody>
          <a:bodyPr/>
          <a:lstStyle/>
          <a:p>
            <a:pPr lvl="0" rtl="0">
              <a:spcBef>
                <a:spcPts val="0"/>
              </a:spcBef>
              <a:buNone/>
            </a:pPr>
            <a:fld id="{00000000-1234-1234-1234-123412341234}" type="slidenum">
              <a:rPr lang="en" smtClean="0"/>
              <a:t>9</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1000"/>
                                        <p:tgtEl>
                                          <p:spTgt spid="24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 calcmode="lin" valueType="num">
                                      <p:cBhvr additive="base">
                                        <p:cTn id="12" dur="1000"/>
                                        <p:tgtEl>
                                          <p:spTgt spid="24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3"/>
                                        </p:tgtEl>
                                        <p:attrNameLst>
                                          <p:attrName>style.visibility</p:attrName>
                                        </p:attrNameLst>
                                      </p:cBhvr>
                                      <p:to>
                                        <p:strVal val="visible"/>
                                      </p:to>
                                    </p:set>
                                    <p:anim calcmode="lin" valueType="num">
                                      <p:cBhvr additive="base">
                                        <p:cTn id="17" dur="1000"/>
                                        <p:tgtEl>
                                          <p:spTgt spid="25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48"/>
                                        </p:tgtEl>
                                        <p:attrNameLst>
                                          <p:attrName>style.visibility</p:attrName>
                                        </p:attrNameLst>
                                      </p:cBhvr>
                                      <p:to>
                                        <p:strVal val="visible"/>
                                      </p:to>
                                    </p:set>
                                    <p:anim calcmode="lin" valueType="num">
                                      <p:cBhvr additive="base">
                                        <p:cTn id="22" dur="1000"/>
                                        <p:tgtEl>
                                          <p:spTgt spid="2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1263</Words>
  <Application>Microsoft Macintosh PowerPoint</Application>
  <PresentationFormat>On-screen Show (16:9)</PresentationFormat>
  <Paragraphs>260</Paragraphs>
  <Slides>41</Slides>
  <Notes>41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Avenir</vt:lpstr>
      <vt:lpstr>Avenir Book</vt:lpstr>
      <vt:lpstr>Proxima Nova</vt:lpstr>
      <vt:lpstr>Times New Roman</vt:lpstr>
      <vt:lpstr>Arial</vt:lpstr>
      <vt:lpstr>spearmint</vt:lpstr>
      <vt:lpstr>spearmint</vt:lpstr>
      <vt:lpstr>Strengthening the Nantucket Cultural District:  Community Outreach &amp; Data Collection</vt:lpstr>
      <vt:lpstr>PowerPoint Presentation</vt:lpstr>
      <vt:lpstr>What is a Cultural District (CD)?</vt:lpstr>
      <vt:lpstr>What are the Advantages and Challenges of a CD?</vt:lpstr>
      <vt:lpstr>What is the Nantucket Cultural District (NCD)?</vt:lpstr>
      <vt:lpstr>PowerPoint Presentation</vt:lpstr>
      <vt:lpstr>District Composition</vt:lpstr>
      <vt:lpstr>Mission Statement</vt:lpstr>
      <vt:lpstr>Objectives</vt:lpstr>
      <vt:lpstr>Project Goals</vt:lpstr>
      <vt:lpstr>PowerPoint Presentation</vt:lpstr>
      <vt:lpstr>Metrics</vt:lpstr>
      <vt:lpstr>Interview Process</vt:lpstr>
      <vt:lpstr>Focus Group</vt:lpstr>
      <vt:lpstr>PowerPoint Presentation</vt:lpstr>
      <vt:lpstr>Social Media</vt:lpstr>
      <vt:lpstr>NCD Website: http://nantucketculturaldistrict.org  </vt:lpstr>
      <vt:lpstr>PowerPoint Presentation</vt:lpstr>
      <vt:lpstr>Outreach  </vt:lpstr>
      <vt:lpstr>PowerPoint Presentation</vt:lpstr>
      <vt:lpstr>District Shoutouts  </vt:lpstr>
      <vt:lpstr>Explore Nantucket</vt:lpstr>
      <vt:lpstr>PowerPoint Presentation</vt:lpstr>
      <vt:lpstr>Partners Page</vt:lpstr>
      <vt:lpstr>Forum</vt:lpstr>
      <vt:lpstr>Forum Example</vt:lpstr>
      <vt:lpstr>Submit your Calendar Event</vt:lpstr>
      <vt:lpstr>PowerPoint Presentation</vt:lpstr>
      <vt:lpstr>Forms</vt:lpstr>
      <vt:lpstr>Business Events and Linkages Form</vt:lpstr>
      <vt:lpstr>Percent Change Calculator</vt:lpstr>
      <vt:lpstr>Cultural Events Data Collection Form</vt:lpstr>
      <vt:lpstr>Data Analysis Tool </vt:lpstr>
      <vt:lpstr>Data Analysis Tool</vt:lpstr>
      <vt:lpstr>Data Analysis Tool</vt:lpstr>
      <vt:lpstr>Data Analysis Tool</vt:lpstr>
      <vt:lpstr>Results Recap</vt:lpstr>
      <vt:lpstr>Recommendations</vt:lpstr>
      <vt:lpstr>Acknowledgements</vt:lpstr>
      <vt:lpstr>PowerPoint Presentation</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the Nantucket Cultural District:  Community Outreach &amp; Data Collection</dc:title>
  <dc:creator>elijah berger</dc:creator>
  <cp:lastModifiedBy>Jon Metzger</cp:lastModifiedBy>
  <cp:revision>16</cp:revision>
  <dcterms:modified xsi:type="dcterms:W3CDTF">2016-12-13T15:33:04Z</dcterms:modified>
</cp:coreProperties>
</file>