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8"/>
  </p:notesMasterIdLst>
  <p:handoutMasterIdLst>
    <p:handoutMasterId r:id="rId79"/>
  </p:handoutMasterIdLst>
  <p:sldIdLst>
    <p:sldId id="256" r:id="rId2"/>
    <p:sldId id="356" r:id="rId3"/>
    <p:sldId id="355" r:id="rId4"/>
    <p:sldId id="357" r:id="rId5"/>
    <p:sldId id="427" r:id="rId6"/>
    <p:sldId id="331" r:id="rId7"/>
    <p:sldId id="354" r:id="rId8"/>
    <p:sldId id="410" r:id="rId9"/>
    <p:sldId id="437" r:id="rId10"/>
    <p:sldId id="415" r:id="rId11"/>
    <p:sldId id="412" r:id="rId12"/>
    <p:sldId id="342" r:id="rId13"/>
    <p:sldId id="332" r:id="rId14"/>
    <p:sldId id="441" r:id="rId15"/>
    <p:sldId id="418" r:id="rId16"/>
    <p:sldId id="420" r:id="rId17"/>
    <p:sldId id="428" r:id="rId18"/>
    <p:sldId id="341" r:id="rId19"/>
    <p:sldId id="421" r:id="rId20"/>
    <p:sldId id="430" r:id="rId21"/>
    <p:sldId id="429" r:id="rId22"/>
    <p:sldId id="360" r:id="rId23"/>
    <p:sldId id="413" r:id="rId24"/>
    <p:sldId id="414" r:id="rId25"/>
    <p:sldId id="333" r:id="rId26"/>
    <p:sldId id="343" r:id="rId27"/>
    <p:sldId id="363" r:id="rId28"/>
    <p:sldId id="365" r:id="rId29"/>
    <p:sldId id="366" r:id="rId30"/>
    <p:sldId id="417" r:id="rId31"/>
    <p:sldId id="367" r:id="rId32"/>
    <p:sldId id="446" r:id="rId33"/>
    <p:sldId id="368" r:id="rId34"/>
    <p:sldId id="445" r:id="rId35"/>
    <p:sldId id="369" r:id="rId36"/>
    <p:sldId id="444" r:id="rId37"/>
    <p:sldId id="310" r:id="rId38"/>
    <p:sldId id="370" r:id="rId39"/>
    <p:sldId id="373" r:id="rId40"/>
    <p:sldId id="336" r:id="rId41"/>
    <p:sldId id="432" r:id="rId42"/>
    <p:sldId id="433" r:id="rId43"/>
    <p:sldId id="434" r:id="rId44"/>
    <p:sldId id="435" r:id="rId45"/>
    <p:sldId id="364" r:id="rId46"/>
    <p:sldId id="347" r:id="rId47"/>
    <p:sldId id="376" r:id="rId48"/>
    <p:sldId id="438" r:id="rId49"/>
    <p:sldId id="443" r:id="rId50"/>
    <p:sldId id="439" r:id="rId51"/>
    <p:sldId id="442" r:id="rId52"/>
    <p:sldId id="379" r:id="rId53"/>
    <p:sldId id="375" r:id="rId54"/>
    <p:sldId id="377" r:id="rId55"/>
    <p:sldId id="381" r:id="rId56"/>
    <p:sldId id="440" r:id="rId57"/>
    <p:sldId id="383" r:id="rId58"/>
    <p:sldId id="306" r:id="rId59"/>
    <p:sldId id="426" r:id="rId60"/>
    <p:sldId id="384" r:id="rId61"/>
    <p:sldId id="411" r:id="rId62"/>
    <p:sldId id="361" r:id="rId63"/>
    <p:sldId id="371" r:id="rId64"/>
    <p:sldId id="372" r:id="rId65"/>
    <p:sldId id="338" r:id="rId66"/>
    <p:sldId id="385" r:id="rId67"/>
    <p:sldId id="386" r:id="rId68"/>
    <p:sldId id="387" r:id="rId69"/>
    <p:sldId id="388" r:id="rId70"/>
    <p:sldId id="389" r:id="rId71"/>
    <p:sldId id="390" r:id="rId72"/>
    <p:sldId id="423" r:id="rId73"/>
    <p:sldId id="424" r:id="rId74"/>
    <p:sldId id="425" r:id="rId75"/>
    <p:sldId id="391" r:id="rId76"/>
    <p:sldId id="392" r:id="rId77"/>
  </p:sldIdLst>
  <p:sldSz cx="9144000" cy="6858000" type="screen4x3"/>
  <p:notesSz cx="6858000" cy="91440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0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pos="288">
          <p15:clr>
            <a:srgbClr val="A4A3A4"/>
          </p15:clr>
        </p15:guide>
        <p15:guide id="5" pos="547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D95"/>
    <a:srgbClr val="46A0DC"/>
    <a:srgbClr val="B7A079"/>
    <a:srgbClr val="2C6A8C"/>
    <a:srgbClr val="000000"/>
    <a:srgbClr val="FFFFFF"/>
    <a:srgbClr val="6D6D6D"/>
    <a:srgbClr val="AB192D"/>
    <a:srgbClr val="C4122F"/>
    <a:srgbClr val="B2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27"/>
    <p:restoredTop sz="70559"/>
  </p:normalViewPr>
  <p:slideViewPr>
    <p:cSldViewPr snapToGrid="0">
      <p:cViewPr>
        <p:scale>
          <a:sx n="114" d="100"/>
          <a:sy n="114" d="100"/>
        </p:scale>
        <p:origin x="896" y="-840"/>
      </p:cViewPr>
      <p:guideLst>
        <p:guide orient="horz" pos="720"/>
        <p:guide orient="horz" pos="960"/>
        <p:guide orient="horz" pos="3888"/>
        <p:guide pos="288"/>
        <p:guide pos="5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449CD-19C8-44C0-A36B-1667EDB1312B}" type="datetimeFigureOut">
              <a:rPr lang="en-US" smtClean="0"/>
              <a:t>4/20/23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7A2D6-6A74-4789-8A27-67CDFFE8E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795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4C511E-AA3B-43E3-B946-406AB5E4C4BB}" type="datetimeFigureOut">
              <a:rPr lang="en-US" smtClean="0"/>
              <a:pPr/>
              <a:t>4/20/23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4A049-8685-4352-9DC2-828F08FD54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25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73418/unadjusted-monthly-inflation-rate-in-the-us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logos-world.net%2Fcnbc-logo%2F&amp;psig=AOvVaw34sFTqZJj4WT3d0cWK0RkX&amp;ust=1681925645840000&amp;source=images&amp;cd=vfe&amp;ved=0CBAQjRxqFwoTCIjJ7bb7s_4CFQAAAAAdAAAAABAE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cnbc.com/2022/04/11/are-you-saving-enough-for-retirement-odds-are-probably-not.htm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sinflationcalculator.com/inflation/current-inflation-rates/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ool.com/investing/how-to-invest/stocks/good-return-on-investment/" TargetMode="Externa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logos-world.net%2Fcnbc-logo%2F&amp;psig=AOvVaw34sFTqZJj4WT3d0cWK0RkX&amp;ust=1681925645840000&amp;source=images&amp;cd=vfe&amp;ved=0CBAQjRxqFwoTCIjJ7bb7s_4CFQAAAAAdAAAAABAE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url=https%3A%2F%2Fwww.statista.com%2F&amp;psig=AOvVaw2mFOrrMyJcPwfbtgASxW56&amp;ust=1681925706235000&amp;source=images&amp;cd=vfe&amp;ved=0CBAQjRxqFwoTCOCe4NP7s_4CFQAAAAAdAAAAABAE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ostonglobe.com/2023/04/02/nation/silicon-valley-bank-collapsed-unprecedented-speed-can-washington-prevent-another-viral-bank-run/" TargetMode="External"/><Relationship Id="rId5" Type="http://schemas.openxmlformats.org/officeDocument/2006/relationships/hyperlink" Target="https://www.google.com/url?sa=i&amp;url=https%3A%2F%2Fcommons.wikimedia.org%2Fwiki%2FFile%3AThe_Boston_Globe.svg&amp;psig=AOvVaw1qH_6-yEV9E3sj2twuRhSV&amp;ust=1681925752263000&amp;source=images&amp;cd=vfe&amp;ved=0CBAQjRxqFwoTCLCYz-n7s_4CFQAAAAAdAAAAABAE" TargetMode="External"/><Relationship Id="rId4" Type="http://schemas.openxmlformats.org/officeDocument/2006/relationships/hyperlink" Target="https://www.statista.com/statistics/273418/unadjusted-monthly-inflation-rate-in-the-us/" TargetMode="Externa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tista.com/statistics/273418/unadjusted-monthly-inflation-rate-in-the-us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11 content slides before future experiments (5/6 split)</a:t>
            </a:r>
          </a:p>
          <a:p>
            <a:r>
              <a:rPr lang="en-US" dirty="0">
                <a:cs typeface="Calibri"/>
              </a:rPr>
              <a:t>16 content slides total (8 slides each)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88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Take the previous example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Now consider the choice of $1 10 years from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$1, 11 years from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isn’t as much of a preference between these two options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means the discount rate is not constant across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Hyperbolic discounting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options are far enough into the future people do not mind waiting for the later option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902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54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Romero et al, 2019 showed interesting effects of layout on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Presented MEL question answers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Horizontally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Vertically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Found that vertical layouts decreased the discount rate, they chose the later option more often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Lower discount rate, means that the decision between the two options becomes more about the amount than the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attention to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Western </a:t>
            </a:r>
            <a:r>
              <a:rPr lang="en-US" b="0" i="0" dirty="0" err="1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audiance</a:t>
            </a:r>
            <a:endParaRPr lang="en-US" b="0" i="0" dirty="0">
              <a:solidFill>
                <a:srgbClr val="333333"/>
              </a:solidFill>
              <a:effectLst/>
              <a:latin typeface="Open Sans" panose="020F050202020403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overestimate how long it will take to receive benefits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447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Read et al, 2005 showed interesting effects of wording on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Delays vs dates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Dates lowered the discount rate, they chose the later option more often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Lower discount rate, means that the decision between the two options becomes more about the amount than the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have not isolated its psychological bases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Attention focusing to value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prefer precise dates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Date more concrete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3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Transitioning over to visualizations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Can anybody make out any inferences on the left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Now when visualizing the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Does it become easier to get a trend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A quick average?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https://www.statista.com/statistics/273418/unadjusted-monthly-inflation-rate-in-the-us/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7005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Previous research has been conduced for uncertain economic decisions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$50 above is economic sound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Defined as on average what will give you the most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Converted to icon arrays and other visualizations to depict the chances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Least deviation from risk neutrality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212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Tested vertical and horizontal layouts on participants (value charts)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Low visual working memory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Mean time lowered with horizontal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Accuracy stayed high for low visual working memory across layouts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191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Point estimates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Emphasize means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41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https://www.google.com/url?sa=i&amp;url=https%3A%2F%2Fwww.qualitylogoproducts.com%2Fblog%2Fhistory-of-calendars%2F&amp;psig=AOvVaw1d_RMQsPB_3ow4IPifaZWv&amp;ust=1681925559933000&amp;source=images&amp;cd=vfe&amp;ved=0CBAQjRxqFwoTCKj2kI77s_4CFQAAAAAdAAAAABAX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496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Horizontal more natural for filling out the space</a:t>
            </a:r>
          </a:p>
          <a:p>
            <a:pPr marL="171450" indent="-171450">
              <a:buFontTx/>
              <a:buChar char="-"/>
            </a:pPr>
            <a:r>
              <a:rPr lang="en-US" dirty="0"/>
              <a:t>Vertical would have caused a narrow column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485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CNBC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something we always hear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we should be saving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Retirement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71717"/>
                </a:solidFill>
                <a:effectLst/>
                <a:latin typeface="Proxima Nova"/>
              </a:rPr>
              <a:t>About half of all Americans are at risk of not being able to maintain pre-retirement standards of living</a:t>
            </a:r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https://www.google.com/url?sa=i&amp;url=https%3A%2F%2Flogos-world.net%2Fcnbc-logo%2F&amp;psig=AOvVaw34sFTqZJj4WT3d0cWK0RkX&amp;ust=1681925645840000&amp;source=images&amp;cd=vfe&amp;ved=0CBAQjRxqFwoTCIjJ7bb7s_4CFQAAAAAdAAAAABAE</a:t>
            </a:r>
            <a:endParaRPr lang="en-US" dirty="0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https://www.cnbc.com/2022/04/11/are-you-saving-enough-for-retirement-odds-are-probably-not.html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459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One month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Too short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Amounts too little</a:t>
            </a:r>
          </a:p>
          <a:p>
            <a:pPr marL="171450" lvl="0" indent="-171450">
              <a:buFontTx/>
              <a:buChar char="-"/>
            </a:pPr>
            <a:r>
              <a:rPr lang="en-US" dirty="0"/>
              <a:t>Two year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Big visualization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Crowded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4 rows of 6 months</a:t>
            </a:r>
          </a:p>
          <a:p>
            <a:pPr marL="1085850" lvl="2" indent="-171450">
              <a:buFontTx/>
              <a:buChar char="-"/>
            </a:pPr>
            <a:r>
              <a:rPr lang="en-US" dirty="0" err="1"/>
              <a:t>Unfamiilar</a:t>
            </a:r>
            <a:r>
              <a:rPr lang="en-US" dirty="0"/>
              <a:t> layout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819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Same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Font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Styling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Coloring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Interaction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013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https://www.usinflationcalculator.com/inflation/current-inflation-rates/</a:t>
            </a:r>
            <a:endParaRPr lang="en-US" dirty="0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https://www.fool.com/investing/how-to-invest/stocks/good-return-on-investment/</a:t>
            </a:r>
            <a:endParaRPr lang="en-US" dirty="0">
              <a:cs typeface="Calibri"/>
              <a:hlinkClick r:id="rId4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8553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Read et al paper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60% discount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Inflation between then and now is 2.76 times higher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166% discount rate now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56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TODO possibly format equations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464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TODO possibly format equations better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707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TODO possibly combine into a single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9388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TODO possibly combine into a single table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29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2E4EEC-242E-4699-A735-AC67A337252C}" type="slidenum">
              <a:rPr lang="en-US"/>
              <a:pPr/>
              <a:t>37</a:t>
            </a:fld>
            <a:endParaRPr lang="en-US"/>
          </a:p>
        </p:txBody>
      </p:sp>
      <p:sp>
        <p:nvSpPr>
          <p:cNvPr id="595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5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2431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15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GoBankingRanks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2,000 responses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2228"/>
                </a:solidFill>
                <a:effectLst/>
                <a:latin typeface="YahooSans VF"/>
              </a:rPr>
              <a:t>64% of Americans are now expected to retire with less than $10,000 in their retirement savings accounts</a:t>
            </a:r>
            <a:endParaRPr lang="en-US" b="0" i="0" dirty="0">
              <a:solidFill>
                <a:srgbClr val="1D2228"/>
              </a:solidFill>
              <a:effectLst/>
              <a:latin typeface="YahooSans VF"/>
              <a:hlinkClick r:id="rId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2228"/>
                </a:solidFill>
                <a:effectLst/>
                <a:latin typeface="YahooSans VF"/>
              </a:rPr>
              <a:t>$0 bracket, 45% said they couldn’t save for that reason low-income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2228"/>
                </a:solidFill>
                <a:effectLst/>
                <a:latin typeface="YahooSans VF"/>
                <a:hlinkClick r:id="rId3"/>
              </a:rPr>
              <a:t>At least 25% of respondents are able to</a:t>
            </a:r>
            <a:endParaRPr lang="en-US" b="0" i="0" dirty="0">
              <a:solidFill>
                <a:srgbClr val="1D2228"/>
              </a:solidFill>
              <a:effectLst/>
              <a:latin typeface="YahooSans VF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D2228"/>
                </a:solidFill>
                <a:effectLst/>
                <a:latin typeface="YahooSans VF"/>
                <a:hlinkClick r:id="rId3"/>
              </a:rPr>
              <a:t>Study was in 2019</a:t>
            </a:r>
            <a:br>
              <a:rPr lang="en-US" dirty="0">
                <a:hlinkClick r:id="rId3"/>
              </a:rPr>
            </a:br>
            <a:br>
              <a:rPr lang="en-US" dirty="0">
                <a:hlinkClick r:id="rId3"/>
              </a:rPr>
            </a:br>
            <a:r>
              <a:rPr lang="en-US" dirty="0"/>
              <a:t>https://</a:t>
            </a:r>
            <a:r>
              <a:rPr lang="en-US" dirty="0" err="1"/>
              <a:t>finance.yahoo.com</a:t>
            </a:r>
            <a:r>
              <a:rPr lang="en-US" dirty="0"/>
              <a:t>/news/survey-finds-42-americans-retire-100701878.html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344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937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this graph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Average proportion of later choices between the two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mapped earlier to 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later to 1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Orange bar on the Left is word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Blue bar on the Right is calendar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is a numerical difference between the bars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using a chi-square test of independence it is not significant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test was used since there were only two options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Earlier or later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Which were mapped to integers and this would not generate a normal distribution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Hence the chi-square test of independence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1548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y axis as before, proportion of later choices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of the tests were not significant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test was the closest to significance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Calendar condition discounted more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Will discuss this closer with the actual visualizations later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next we will compare this with the optimal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4066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Interesting to see the optimal choice that we calculated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one flipped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 7</a:t>
            </a:r>
            <a:r>
              <a:rPr lang="en-US" baseline="30000" dirty="0"/>
              <a:t>th</a:t>
            </a:r>
            <a:r>
              <a:rPr lang="en-US" dirty="0"/>
              <a:t> , 8</a:t>
            </a:r>
            <a:r>
              <a:rPr lang="en-US" baseline="30000" dirty="0"/>
              <a:t>th</a:t>
            </a:r>
            <a:r>
              <a:rPr lang="en-US" dirty="0"/>
              <a:t>, they both picked the non-optimal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6774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Interesting to see the optimal choice that we calculated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First one flipped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 7</a:t>
            </a:r>
            <a:r>
              <a:rPr lang="en-US" baseline="30000" dirty="0"/>
              <a:t>th</a:t>
            </a:r>
            <a:r>
              <a:rPr lang="en-US" dirty="0"/>
              <a:t> , 8</a:t>
            </a:r>
            <a:r>
              <a:rPr lang="en-US" baseline="30000" dirty="0"/>
              <a:t>th</a:t>
            </a:r>
            <a:r>
              <a:rPr lang="en-US" dirty="0"/>
              <a:t>, they both picked the non-optimal choice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8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4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magnitude effect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7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and 8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people have a lower discount rate farther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More likely to be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72806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4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magnitude effect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7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and 8</a:t>
            </a:r>
            <a:r>
              <a:rPr lang="en-US" baseline="30000" dirty="0">
                <a:cs typeface="Calibri"/>
              </a:rPr>
              <a:t>th</a:t>
            </a:r>
            <a:r>
              <a:rPr lang="en-US" dirty="0">
                <a:cs typeface="Calibri"/>
              </a:rPr>
              <a:t> people have a lower discount rate farther out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cs typeface="Calibri"/>
              </a:rPr>
              <a:t>More likely to be patient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607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Almost sig diff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Flipped on optimal choice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Calendar emphasized how close the date </a:t>
            </a:r>
            <a:r>
              <a:rPr lang="en-US" dirty="0" err="1"/>
              <a:t>apr</a:t>
            </a:r>
            <a:r>
              <a:rPr lang="en-US" dirty="0"/>
              <a:t> 10</a:t>
            </a:r>
            <a:r>
              <a:rPr lang="en-US" baseline="30000" dirty="0"/>
              <a:t>th</a:t>
            </a:r>
            <a:r>
              <a:rPr lang="en-US" dirty="0"/>
              <a:t> was to the study date </a:t>
            </a:r>
            <a:r>
              <a:rPr lang="en-US" dirty="0" err="1"/>
              <a:t>apr</a:t>
            </a:r>
            <a:r>
              <a:rPr lang="en-US" dirty="0"/>
              <a:t> 5</a:t>
            </a:r>
            <a:r>
              <a:rPr lang="en-US" baseline="30000" dirty="0"/>
              <a:t>th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Also, the diagonal is the farthest distance between two days on this format, it is a 5 month difference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opposite </a:t>
            </a:r>
            <a:r>
              <a:rPr lang="en-US" dirty="0" err="1"/>
              <a:t>diagnol</a:t>
            </a:r>
            <a:r>
              <a:rPr lang="en-US" dirty="0"/>
              <a:t> would have been an 11 month difference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849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 this graph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Average time taken between the two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Orange bar on the Left is word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Blue bar on the Right is calendar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Using a two-tailed, homoscedastic t-test showed no significance between the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test was used since time is a continuous variable and we assumed a normal distribution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608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Same y axis as before, average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of the tests was significant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.015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Calendar condition was about a second faster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Lets look at this in context of the question and the discount results on the next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869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TODOTODOTODO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hlinkClick r:id="rId3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Statista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Inflation over 6% for the past 2 years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Boston globe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Silicon valley bank collapse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</a:rPr>
              <a:t>withdrawals can be made with the push of a button, no bank is safe from a run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000000"/>
                </a:solidFill>
                <a:effectLst/>
                <a:latin typeface="Georgia" panose="02040502050405020303" pitchFamily="18" charset="0"/>
                <a:hlinkClick r:id="rId3"/>
              </a:rPr>
              <a:t>Time magazine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PT Serif" panose="020A0603040505020204" pitchFamily="18" charset="77"/>
              </a:rPr>
              <a:t>people start inferring that something’s wrong with other banks</a:t>
            </a:r>
            <a:endParaRPr lang="en-US" dirty="0">
              <a:hlinkClick r:id="rId3"/>
            </a:endParaRP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https://www.google.com/url?sa=i&amp;url=https%3A%2F%2Fwww.statista.com%2F&amp;psig=AOvVaw2mFOrrMyJcPwfbtgASxW56&amp;ust=1681925706235000&amp;source=images&amp;cd=vfe&amp;ved=0CBAQjRxqFwoTCOCe4NP7s_4CFQAAAAAdAAAAABAE</a:t>
            </a:r>
            <a:endParaRPr lang="en-US" dirty="0"/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4"/>
              </a:rPr>
              <a:t>https://www.statista.com/statistics/273418/unadjusted-monthly-inflation-rate-in-the-us/</a:t>
            </a:r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5"/>
              </a:rPr>
              <a:t>https://www.google.com/url?sa=i&amp;url=https%3A%2F%2Fcommons.wikimedia.org%2Fwiki%2FFile%3AThe_Boston_Globe.svg&amp;psig=AOvVaw1qH_6-yEV9E3sj2twuRhSV&amp;ust=1681925752263000&amp;source=images&amp;cd=vfe&amp;ved=0CBAQjRxqFwoTCLCYz-n7s_4CFQAAAAAdAAAAABAE</a:t>
            </a:r>
            <a:endParaRPr lang="en-US" dirty="0">
              <a:cs typeface="Calibri"/>
              <a:hlinkClick r:id="rId5"/>
            </a:endParaRPr>
          </a:p>
          <a:p>
            <a:endParaRPr lang="en-US" dirty="0">
              <a:cs typeface="Calibri"/>
            </a:endParaRPr>
          </a:p>
          <a:p>
            <a:r>
              <a:rPr lang="en-US" dirty="0">
                <a:hlinkClick r:id="rId6"/>
              </a:rPr>
              <a:t>https://www.bostonglobe.com/2023/04/02/nation/silicon-valley-bank-collapsed-unprecedented-speed-can-washington-prevent-another-viral-bank-run/</a:t>
            </a:r>
          </a:p>
          <a:p>
            <a:endParaRPr lang="en-US" dirty="0">
              <a:cs typeface="Calibri"/>
              <a:hlinkClick r:id="rId6"/>
            </a:endParaRPr>
          </a:p>
          <a:p>
            <a:r>
              <a:rPr lang="en-US" dirty="0">
                <a:cs typeface="Calibri"/>
                <a:hlinkClick r:id="rId6"/>
              </a:rPr>
              <a:t>https://time.com/6262567/money-safe-silicon-valley-bank/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97595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Both conditions answered on average the same, more later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Which is the more optimal choice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There wasn’t a sig diff in the choice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why did the calendar cause this timing effect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Since they both picked the same question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Also it might be that given this pair of amounts and dates it was a much quicker decision on the calendar compared with other amounts and dates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3299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general effect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Too familiar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Possibly try out unfamiliar calendar layouts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err="1"/>
              <a:t>Github</a:t>
            </a:r>
            <a:r>
              <a:rPr lang="en-US" dirty="0"/>
              <a:t> contribution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Radial calendars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5682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Sig effects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Probably due to how close the date was to the earlier date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Making earlier choice more attractive</a:t>
            </a:r>
          </a:p>
          <a:p>
            <a:pPr marL="628650" lvl="1" indent="-171450">
              <a:buFontTx/>
              <a:buChar char="-"/>
            </a:pPr>
            <a:r>
              <a:rPr lang="en-US" dirty="0"/>
              <a:t>Magnitude effect and dates being farther out</a:t>
            </a:r>
          </a:p>
          <a:p>
            <a:pPr marL="1085850" lvl="2" indent="-171450">
              <a:buFontTx/>
              <a:buChar char="-"/>
            </a:pPr>
            <a:r>
              <a:rPr lang="en-US" dirty="0"/>
              <a:t>More obvious choice quicker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16066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666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8374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59141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6682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6628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24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Two bins of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People that don’t have a choice with their money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Low income earners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Living Paycheck-to-paycheck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People that have flexibility with their money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Make poor financial decisions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Expensive car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=https%3A%2F%2Fonlinecounselingprograms.com%2Fresources%2Fmanage-financial-stress%2F&amp;psig=AOvVaw1V43xJVEX0R6AGJByqgP3o&amp;ust=1682026536786000&amp;source=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=0CBMQ3YkBahcKEwiA3OCj87b-AhUAAAAAHQAAAAAQBA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=https%3A%2F%2Fwww.linkedin.com%2Fpulse%2Fnow-vs-later-delayed-gratification-do-better-future-biswadeep-mandal&amp;psig=AOvVaw091zx6FIo2yhgYc1gk_WH7&amp;ust=1682026550756000&amp;source=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=0CBMQ3YkBahcKEwj4-bSq87b-AhUAAAAAHQAAAAAQBA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57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are focusing on the second bin of people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 are people that have an option to delay gratification and save for a later date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=https%3A%2F%2Fonlinecounselingprograms.com%2Fresources%2Fmanage-financial-stress%2F&amp;psig=AOvVaw1V43xJVEX0R6AGJByqgP3o&amp;ust=1682026536786000&amp;source=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=0CBMQ3YkBahcKEwiA3OCj87b-AhUAAAAAHQAAAAAQBA</a:t>
            </a:r>
            <a:br>
              <a:rPr lang="en-US" dirty="0"/>
            </a:br>
            <a:br>
              <a:rPr lang="en-US" dirty="0"/>
            </a:br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=https%3A%2F%2Fwww.linkedin.com%2Fpulse%2Fnow-vs-later-delayed-gratification-do-better-future-biswadeep-mandal&amp;psig=AOvVaw091zx6FIo2yhgYc1gk_WH7&amp;ust=1682026550756000&amp;source=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=0CBMQ3YkBahcKEwj4-bSq87b-AhUAAAAAHQAAAAAQBA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1899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Delayed gratification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Study dubbed marshmallow experiment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1970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Stanford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group of children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Let them take a single marshmallow immediately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Or wait a period of 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15 min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and receive 2 marshmallows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Rewards were not actually marshmallows, simplification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Two animal cookies or 5 pretzels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Determined what child preferred before offering one of them as immediate reward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1990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Follow up study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Tracked kids back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Correlated delayed-gratification with academic success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SAT scores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US" dirty="0"/>
              <a:t>Criticism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121212"/>
                </a:solidFill>
                <a:effectLst/>
                <a:latin typeface="freight-macro-pro"/>
              </a:rPr>
              <a:t>generally no more or less financially secure, educated or physically healthy than their more patient peers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C4E4D"/>
                </a:solidFill>
                <a:effectLst/>
                <a:latin typeface="Balto"/>
              </a:rPr>
              <a:t>delay of gratification might be primarily a middle- and upper-class value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C4E4D"/>
                </a:solidFill>
                <a:effectLst/>
                <a:latin typeface="Balto"/>
              </a:rPr>
              <a:t>many of the kids were children of Stanford students or professors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C4E4D"/>
                </a:solidFill>
                <a:effectLst/>
                <a:latin typeface="Balto"/>
              </a:rPr>
              <a:t>size of the correlation was half that of the original paper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C4E4D"/>
                </a:solidFill>
                <a:effectLst/>
                <a:latin typeface="Balto"/>
              </a:rPr>
              <a:t>correlation almost vanished when Watts and his colleagues controlled for factors like family background and intelligence</a:t>
            </a:r>
            <a:endParaRPr lang="en-US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www.vox.com</a:t>
            </a:r>
            <a:r>
              <a:rPr lang="en-US" dirty="0"/>
              <a:t>/science-and-health/2018/6/6/17413000/marshmallow-test-replication-</a:t>
            </a:r>
            <a:r>
              <a:rPr lang="en-US" dirty="0" err="1"/>
              <a:t>mischel</a:t>
            </a:r>
            <a:r>
              <a:rPr lang="en-US" dirty="0"/>
              <a:t>-psychology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anderson-review.ucla.edu</a:t>
            </a:r>
            <a:r>
              <a:rPr lang="en-US" dirty="0"/>
              <a:t>/new-study-disavows-marshmallow-tests-predictive-powers/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=https%3A%2F%2F1000logos.net%2Fstanford-logo%2F&amp;psig=AOvVaw2WzYuP7kyYPCpco-7KpgHo&amp;ust=1682026568986000&amp;source=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=0CBMQ3YkBahcKEwiIjYSz87b-AhUAAAAAHQAAAAAQBA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www.google.com</a:t>
            </a:r>
            <a:r>
              <a:rPr lang="en-US" dirty="0"/>
              <a:t>/</a:t>
            </a:r>
            <a:r>
              <a:rPr lang="en-US" dirty="0" err="1"/>
              <a:t>url?sa</a:t>
            </a:r>
            <a:r>
              <a:rPr lang="en-US" dirty="0"/>
              <a:t>=</a:t>
            </a:r>
            <a:r>
              <a:rPr lang="en-US" dirty="0" err="1"/>
              <a:t>i&amp;url</a:t>
            </a:r>
            <a:r>
              <a:rPr lang="en-US" dirty="0"/>
              <a:t>=https%3A%2F%2Fwww.vecteezy.com%2Fpng%2F8534045-falling-marshmallow-cutout-png-file&amp;psig=AOvVaw1n_OW-glzL_WVjvmcHOi4-&amp;</a:t>
            </a:r>
            <a:r>
              <a:rPr lang="en-US" dirty="0" err="1"/>
              <a:t>ust</a:t>
            </a:r>
            <a:r>
              <a:rPr lang="en-US" dirty="0"/>
              <a:t>=1682026581784000&amp;source=</a:t>
            </a:r>
            <a:r>
              <a:rPr lang="en-US" dirty="0" err="1"/>
              <a:t>images&amp;cd</a:t>
            </a:r>
            <a:r>
              <a:rPr lang="en-US" dirty="0"/>
              <a:t>=</a:t>
            </a:r>
            <a:r>
              <a:rPr lang="en-US" dirty="0" err="1"/>
              <a:t>vfe&amp;ved</a:t>
            </a:r>
            <a:r>
              <a:rPr lang="en-US" dirty="0"/>
              <a:t>=0CBMQ3YkBahcKEwjwkJ2587b-AhUAAAAAHQAAAAAQBA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5737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dfs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Earlier amount?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Later Amount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Amount stays the same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Choice changes with time</a:t>
            </a: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https://www.statista.com/statistics/273418/unadjusted-monthly-inflation-rate-in-the-us/</a:t>
            </a:r>
            <a:endParaRPr lang="en-US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957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 today is not the same as $1 tomorrow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$1 today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Equivalent choice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$2 a year from now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If so,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50% discount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Amount by discount rate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Discount rate is the rate at which people devalue money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Constant discount rate was first proposed by Paul Samuelson in 1937 in his discounted utility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E4A049-8685-4352-9DC2-828F08FD542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41648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2743200" cy="889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457200" y="1524000"/>
            <a:ext cx="5867400" cy="46482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553200" y="1524000"/>
            <a:ext cx="2133600" cy="46482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493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Re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2225" y="1433513"/>
            <a:ext cx="4019550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9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2">
    <p:bg>
      <p:bgPr>
        <a:solidFill>
          <a:srgbClr val="AB192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986500"/>
            <a:ext cx="2743200" cy="886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6858000" cy="1524000"/>
          </a:xfrm>
        </p:spPr>
        <p:txBody>
          <a:bodyPr>
            <a:noAutofit/>
          </a:bodyPr>
          <a:lstStyle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0386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48" y="2980944"/>
            <a:ext cx="3959371" cy="387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06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eyWatermark-20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185590" y="2981885"/>
            <a:ext cx="3958410" cy="3876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215900" dist="76200" dir="5400000">
              <a:prstClr val="black">
                <a:alpha val="13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1447800"/>
            <a:ext cx="6858000" cy="1676400"/>
          </a:xfrm>
        </p:spPr>
        <p:txBody>
          <a:bodyPr anchor="b" anchorCtr="0"/>
          <a:lstStyle>
            <a:lvl1pPr algn="l">
              <a:defRPr lang="en-US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31242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b" anchorCtr="0"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096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3657600" cy="4495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496736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216400"/>
            <a:ext cx="3657600" cy="3955800"/>
          </a:xfrm>
        </p:spPr>
        <p:txBody>
          <a:bodyPr anchor="t" anchorCtr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391656"/>
            <a:ext cx="4592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305800" cy="10668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2782" y="1524000"/>
            <a:ext cx="5294018" cy="46481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3917" y="1524000"/>
            <a:ext cx="2673657" cy="46482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359110" y="3581400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19"/>
          <p:cNvSpPr>
            <a:spLocks noGrp="1"/>
          </p:cNvSpPr>
          <p:nvPr>
            <p:ph type="ftr" sz="quarter" idx="11"/>
          </p:nvPr>
        </p:nvSpPr>
        <p:spPr>
          <a:xfrm>
            <a:off x="457200" y="6400800"/>
            <a:ext cx="5105400" cy="3048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338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387664"/>
            <a:ext cx="457200" cy="3941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FEBEB0A-9E3D-4B14-9782-E2AE3DA60D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7200" y="1234966"/>
            <a:ext cx="8686800" cy="457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86400" y="6400800"/>
            <a:ext cx="33528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Worcester Polytechnic Institute</a:t>
            </a: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6400800"/>
            <a:ext cx="5105400" cy="304800"/>
          </a:xfrm>
          <a:prstGeom prst="rect">
            <a:avLst/>
          </a:prstGeom>
        </p:spPr>
        <p:txBody>
          <a:bodyPr/>
          <a:lstStyle>
            <a:lvl1pPr>
              <a:defRPr sz="1600" b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2" r:id="rId2"/>
    <p:sldLayoutId id="2147483663" r:id="rId3"/>
    <p:sldLayoutId id="2147483695" r:id="rId4"/>
    <p:sldLayoutId id="2147483664" r:id="rId5"/>
    <p:sldLayoutId id="2147483665" r:id="rId6"/>
    <p:sldLayoutId id="2147483666" r:id="rId7"/>
    <p:sldLayoutId id="2147483667" r:id="rId8"/>
    <p:sldLayoutId id="2147483683" r:id="rId9"/>
    <p:sldLayoutId id="2147483696" r:id="rId10"/>
    <p:sldLayoutId id="2147483708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85000"/>
              <a:lumOff val="15000"/>
            </a:schemeClr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lnSpc>
          <a:spcPct val="95000"/>
        </a:lnSpc>
        <a:spcBef>
          <a:spcPts val="1200"/>
        </a:spcBef>
        <a:buClr>
          <a:schemeClr val="bg2"/>
        </a:buClr>
        <a:buFont typeface="Arial" pitchFamily="34" charset="0"/>
        <a:buChar char="•"/>
        <a:defRPr sz="24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1pPr>
      <a:lvl2pPr marL="594360" indent="-27432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Verdana" pitchFamily="34" charset="0"/>
        <a:buChar char="─"/>
        <a:defRPr sz="20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marL="86868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Wingdings" pitchFamily="2" charset="2"/>
        <a:buChar char="§"/>
        <a:defRPr sz="18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marL="11430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Courier New" pitchFamily="49" charset="0"/>
        <a:buChar char="o"/>
        <a:defRPr sz="1600" kern="120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marL="1371600" indent="-228600" algn="l" defTabSz="914400" rtl="0" eaLnBrk="1" latinLnBrk="0" hangingPunct="1">
        <a:lnSpc>
          <a:spcPct val="95000"/>
        </a:lnSpc>
        <a:spcBef>
          <a:spcPts val="600"/>
        </a:spcBef>
        <a:buClr>
          <a:schemeClr val="bg2"/>
        </a:buClr>
        <a:buFont typeface="Arial" pitchFamily="34" charset="0"/>
        <a:buChar char="•"/>
        <a:defRPr sz="1600" kern="1200" baseline="0">
          <a:solidFill>
            <a:schemeClr val="tx1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3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Relationship Id="rId9" Type="http://schemas.openxmlformats.org/officeDocument/2006/relationships/image" Target="../media/image71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6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6" Type="http://schemas.openxmlformats.org/officeDocument/2006/relationships/hyperlink" Target="GitHub%20The-Discounters%20release-calendar" TargetMode="Externa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emf"/><Relationship Id="rId5" Type="http://schemas.openxmlformats.org/officeDocument/2006/relationships/image" Target="../media/image88.png"/><Relationship Id="rId4" Type="http://schemas.openxmlformats.org/officeDocument/2006/relationships/image" Target="../media/image6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jpeg"/><Relationship Id="rId4" Type="http://schemas.openxmlformats.org/officeDocument/2006/relationships/image" Target="../media/image10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0"/>
            <a:ext cx="7138555" cy="2019057"/>
          </a:xfrm>
        </p:spPr>
        <p:txBody>
          <a:bodyPr/>
          <a:lstStyle/>
          <a:p>
            <a:r>
              <a:rPr lang="en-US" b="0" dirty="0">
                <a:latin typeface="Verdana"/>
                <a:ea typeface="Verdana"/>
              </a:rPr>
              <a:t>Calendar Visualizations of Money Earlier or Later</a:t>
            </a:r>
            <a:br>
              <a:rPr lang="en-US" b="0" dirty="0">
                <a:latin typeface="Verdana"/>
                <a:ea typeface="Verdana"/>
              </a:rPr>
            </a:br>
            <a:r>
              <a:rPr lang="en-US" b="0" dirty="0">
                <a:latin typeface="Verdana"/>
                <a:ea typeface="Verdana"/>
              </a:rPr>
              <a:t>Questions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522145"/>
            <a:ext cx="6858000" cy="990600"/>
          </a:xfrm>
        </p:spPr>
        <p:txBody>
          <a:bodyPr>
            <a:normAutofit/>
          </a:bodyPr>
          <a:lstStyle/>
          <a:p>
            <a:r>
              <a:rPr lang="en-US" dirty="0">
                <a:latin typeface="Verdana"/>
                <a:ea typeface="Verdana"/>
              </a:rPr>
              <a:t>By Yahel Nachum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387664"/>
            <a:ext cx="535497" cy="365125"/>
          </a:xfrm>
        </p:spPr>
        <p:txBody>
          <a:bodyPr/>
          <a:lstStyle/>
          <a:p>
            <a:fld id="{BFEBEB0A-9E3D-4B14-9782-E2AE3DA60D96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3004AE95-BCA9-1BA5-DA2F-3CCC2823C24D}"/>
              </a:ext>
            </a:extLst>
          </p:cNvPr>
          <p:cNvSpPr txBox="1">
            <a:spLocks/>
          </p:cNvSpPr>
          <p:nvPr/>
        </p:nvSpPr>
        <p:spPr>
          <a:xfrm>
            <a:off x="456715" y="5752022"/>
            <a:ext cx="6858000" cy="6338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55000" lnSpcReduction="20000"/>
          </a:bodyPr>
          <a:lstStyle>
            <a:lvl1pPr marL="0" indent="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4572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9144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3716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828800" indent="0" algn="ctr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Major Thesis Advisor: Professor Daniel Reichman</a:t>
            </a:r>
            <a:endParaRPr lang="en-US" dirty="0"/>
          </a:p>
          <a:p>
            <a:r>
              <a:rPr lang="en-US" dirty="0">
                <a:latin typeface="Verdana"/>
                <a:ea typeface="Verdana"/>
              </a:rPr>
              <a:t>Thesis Reader: Professor Neil Heffernan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092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24709-97C3-C54A-C0E8-58FB7C98C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Delayed Gratification Is An Important Skill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0016E-7D63-6231-47A7-191B3D12C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[6][7]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C3A60-67BB-4803-43AA-61B326848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9" descr="Group of smiling children at school">
            <a:extLst>
              <a:ext uri="{FF2B5EF4-FFF2-40B4-BE49-F238E27FC236}">
                <a16:creationId xmlns:a16="http://schemas.microsoft.com/office/drawing/2014/main" id="{E5E03967-9ACA-4E25-5600-557119DEF2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3986" y="1527408"/>
            <a:ext cx="3402164" cy="2270784"/>
          </a:xfrm>
          <a:prstGeom prst="rect">
            <a:avLst/>
          </a:prstGeom>
        </p:spPr>
      </p:pic>
      <p:pic>
        <p:nvPicPr>
          <p:cNvPr id="19458" name="Picture 2" descr="Stanford University logo and symbol, meaning, history, PNG, brand">
            <a:extLst>
              <a:ext uri="{FF2B5EF4-FFF2-40B4-BE49-F238E27FC236}">
                <a16:creationId xmlns:a16="http://schemas.microsoft.com/office/drawing/2014/main" id="{0DE09400-637A-0913-40C6-BAD80E7EA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2378" y="1460308"/>
            <a:ext cx="4276846" cy="240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Free Falling marshmallow cutout, Png file 8534045 PNG with Transparent  Background">
            <a:extLst>
              <a:ext uri="{FF2B5EF4-FFF2-40B4-BE49-F238E27FC236}">
                <a16:creationId xmlns:a16="http://schemas.microsoft.com/office/drawing/2014/main" id="{F0B33CE9-D0D1-1B8F-B3F1-5EEF72A324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7" t="31027" r="55432" b="45344"/>
          <a:stretch/>
        </p:blipFill>
        <p:spPr bwMode="auto">
          <a:xfrm>
            <a:off x="752578" y="4286772"/>
            <a:ext cx="1504709" cy="16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Free Falling marshmallow cutout, Png file 8534045 PNG with Transparent  Background">
            <a:extLst>
              <a:ext uri="{FF2B5EF4-FFF2-40B4-BE49-F238E27FC236}">
                <a16:creationId xmlns:a16="http://schemas.microsoft.com/office/drawing/2014/main" id="{6D48AC63-DDE6-040C-E677-85CB968B4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31" t="54213" r="32646" b="20639"/>
          <a:stretch/>
        </p:blipFill>
        <p:spPr bwMode="auto">
          <a:xfrm>
            <a:off x="4945144" y="4182600"/>
            <a:ext cx="1770926" cy="172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Free Falling marshmallow cutout, Png file 8534045 PNG with Transparent  Background">
            <a:extLst>
              <a:ext uri="{FF2B5EF4-FFF2-40B4-BE49-F238E27FC236}">
                <a16:creationId xmlns:a16="http://schemas.microsoft.com/office/drawing/2014/main" id="{09ED2BE0-B0B6-2091-9EED-593DC81E0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38" t="79749" r="43891" b="-3378"/>
          <a:stretch/>
        </p:blipFill>
        <p:spPr bwMode="auto">
          <a:xfrm>
            <a:off x="3654809" y="4421528"/>
            <a:ext cx="1342181" cy="1620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2D5990B-F442-C1B7-63FD-D6CE2A634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01272" y="4859178"/>
            <a:ext cx="683387" cy="562209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VS</a:t>
            </a:r>
          </a:p>
        </p:txBody>
      </p:sp>
      <p:pic>
        <p:nvPicPr>
          <p:cNvPr id="13" name="Graphic 12" descr="Classroom with solid fill">
            <a:extLst>
              <a:ext uri="{FF2B5EF4-FFF2-40B4-BE49-F238E27FC236}">
                <a16:creationId xmlns:a16="http://schemas.microsoft.com/office/drawing/2014/main" id="{3C7843EB-7ED0-106A-D53F-F1E1A69AB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17497" y="4178915"/>
            <a:ext cx="914400" cy="914400"/>
          </a:xfrm>
          <a:prstGeom prst="rect">
            <a:avLst/>
          </a:prstGeom>
        </p:spPr>
      </p:pic>
      <p:pic>
        <p:nvPicPr>
          <p:cNvPr id="15" name="Graphic 14" descr="Bar graph with upward trend with solid fill">
            <a:extLst>
              <a:ext uri="{FF2B5EF4-FFF2-40B4-BE49-F238E27FC236}">
                <a16:creationId xmlns:a16="http://schemas.microsoft.com/office/drawing/2014/main" id="{3330E0F3-CE53-3646-1327-CF18B8620E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017497" y="514659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039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0D9-7C36-C8F6-41AA-81CA7230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57" y="3080657"/>
            <a:ext cx="6858000" cy="1676400"/>
          </a:xfrm>
        </p:spPr>
        <p:txBody>
          <a:bodyPr/>
          <a:lstStyle/>
          <a:p>
            <a:r>
              <a:rPr lang="en-US" dirty="0"/>
              <a:t>Goal of project: Find ways to encourage people to delay gratification and save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7352-7409-1DDB-43E4-4092285C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F75C5-79C7-C2E3-B457-2094D470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70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EB82-1FA6-388D-D40C-EE912FF5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>
                <a:latin typeface="Verdana"/>
                <a:ea typeface="Verdana"/>
              </a:rPr>
              <a:t>We Can Study How People Save Money Through Money Choice Questions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60950-D84E-64F6-4948-C64334D3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Money decision making (now vs later)</a:t>
            </a:r>
            <a:endParaRPr lang="en-US" dirty="0"/>
          </a:p>
          <a:p>
            <a:r>
              <a:rPr lang="en-US" dirty="0">
                <a:latin typeface="Verdana"/>
                <a:ea typeface="Verdana"/>
              </a:rPr>
              <a:t>Previous Money Earlier or Later (MEL) research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[8]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9D6B8C-D3C9-309C-EC76-EE8F293EFCA3}"/>
              </a:ext>
            </a:extLst>
          </p:cNvPr>
          <p:cNvSpPr txBox="1">
            <a:spLocks/>
          </p:cNvSpPr>
          <p:nvPr/>
        </p:nvSpPr>
        <p:spPr>
          <a:xfrm>
            <a:off x="1479122" y="3005225"/>
            <a:ext cx="6182018" cy="847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Would you like to receive $100 on May 1st, 2023 or $150 on May 1st, 2033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859C10-30D7-EF34-49A6-8DBE069F932B}"/>
              </a:ext>
            </a:extLst>
          </p:cNvPr>
          <p:cNvSpPr txBox="1">
            <a:spLocks/>
          </p:cNvSpPr>
          <p:nvPr/>
        </p:nvSpPr>
        <p:spPr>
          <a:xfrm>
            <a:off x="1479122" y="4486450"/>
            <a:ext cx="6182018" cy="84755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Would you like to receive $100 on May 1st, 2023 or $150 on May 2nd, 2023</a:t>
            </a:r>
          </a:p>
        </p:txBody>
      </p:sp>
    </p:spTree>
    <p:extLst>
      <p:ext uri="{BB962C8B-B14F-4D97-AF65-F5344CB8AC3E}">
        <p14:creationId xmlns:p14="http://schemas.microsoft.com/office/powerpoint/2010/main" val="788519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Discount Rate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[9]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8D79F6-651C-9CB9-601A-0008A4641EFA}"/>
              </a:ext>
            </a:extLst>
          </p:cNvPr>
          <p:cNvSpPr txBox="1">
            <a:spLocks/>
          </p:cNvSpPr>
          <p:nvPr/>
        </p:nvSpPr>
        <p:spPr>
          <a:xfrm>
            <a:off x="2984559" y="1848995"/>
            <a:ext cx="1132764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Today</a:t>
            </a:r>
          </a:p>
        </p:txBody>
      </p:sp>
      <p:pic>
        <p:nvPicPr>
          <p:cNvPr id="1026" name="Picture 2" descr="United States dollar - Wikipedia">
            <a:extLst>
              <a:ext uri="{FF2B5EF4-FFF2-40B4-BE49-F238E27FC236}">
                <a16:creationId xmlns:a16="http://schemas.microsoft.com/office/drawing/2014/main" id="{588E1DE1-ECF1-0C36-869A-8553C93B5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349" y="2202856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United States dollar - Wikipedia">
            <a:extLst>
              <a:ext uri="{FF2B5EF4-FFF2-40B4-BE49-F238E27FC236}">
                <a16:creationId xmlns:a16="http://schemas.microsoft.com/office/drawing/2014/main" id="{320F69D8-12E0-F1C7-1316-286750D63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896" y="2195777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9523D49-D9DE-7DF9-34AE-4AD674B69EA4}"/>
              </a:ext>
            </a:extLst>
          </p:cNvPr>
          <p:cNvSpPr txBox="1">
            <a:spLocks/>
          </p:cNvSpPr>
          <p:nvPr/>
        </p:nvSpPr>
        <p:spPr>
          <a:xfrm>
            <a:off x="5332863" y="1858094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Tomorrow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C53A9E-154B-0182-C211-6FDE915252D8}"/>
              </a:ext>
            </a:extLst>
          </p:cNvPr>
          <p:cNvSpPr txBox="1">
            <a:spLocks/>
          </p:cNvSpPr>
          <p:nvPr/>
        </p:nvSpPr>
        <p:spPr>
          <a:xfrm>
            <a:off x="1392890" y="3887400"/>
            <a:ext cx="1132764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Today</a:t>
            </a:r>
          </a:p>
        </p:txBody>
      </p:sp>
      <p:pic>
        <p:nvPicPr>
          <p:cNvPr id="17" name="Picture 2" descr="United States dollar - Wikipedia">
            <a:extLst>
              <a:ext uri="{FF2B5EF4-FFF2-40B4-BE49-F238E27FC236}">
                <a16:creationId xmlns:a16="http://schemas.microsoft.com/office/drawing/2014/main" id="{77F80362-9734-AF71-4EA5-061FBA91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80" y="4241261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nited States dollar - Wikipedia">
            <a:extLst>
              <a:ext uri="{FF2B5EF4-FFF2-40B4-BE49-F238E27FC236}">
                <a16:creationId xmlns:a16="http://schemas.microsoft.com/office/drawing/2014/main" id="{269FCE58-8132-E872-2258-6A15A9EFA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0930" y="3844865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3ED68B4-64A8-918E-7421-08E087CCEA67}"/>
              </a:ext>
            </a:extLst>
          </p:cNvPr>
          <p:cNvSpPr txBox="1">
            <a:spLocks/>
          </p:cNvSpPr>
          <p:nvPr/>
        </p:nvSpPr>
        <p:spPr>
          <a:xfrm>
            <a:off x="4144051" y="3241804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1 year from now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3798A73C-69E9-1575-0FBE-1FADE661D77B}"/>
              </a:ext>
            </a:extLst>
          </p:cNvPr>
          <p:cNvSpPr txBox="1">
            <a:spLocks/>
          </p:cNvSpPr>
          <p:nvPr/>
        </p:nvSpPr>
        <p:spPr>
          <a:xfrm>
            <a:off x="4123898" y="2221594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≠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9B2CFB6-1CDE-E808-7559-04F95FE2A283}"/>
              </a:ext>
            </a:extLst>
          </p:cNvPr>
          <p:cNvSpPr txBox="1">
            <a:spLocks/>
          </p:cNvSpPr>
          <p:nvPr/>
        </p:nvSpPr>
        <p:spPr>
          <a:xfrm>
            <a:off x="2705349" y="4234182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=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9FBA73C-5456-EA98-5499-AE5BF49E59E0}"/>
              </a:ext>
            </a:extLst>
          </p:cNvPr>
          <p:cNvSpPr/>
          <p:nvPr/>
        </p:nvSpPr>
        <p:spPr bwMode="auto">
          <a:xfrm>
            <a:off x="5903799" y="4309887"/>
            <a:ext cx="64585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815861F-7F35-3E13-7793-5128B2AAFAE7}"/>
              </a:ext>
            </a:extLst>
          </p:cNvPr>
          <p:cNvSpPr txBox="1">
            <a:spLocks/>
          </p:cNvSpPr>
          <p:nvPr/>
        </p:nvSpPr>
        <p:spPr>
          <a:xfrm>
            <a:off x="6693348" y="4399272"/>
            <a:ext cx="1984867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50% discount rate</a:t>
            </a:r>
          </a:p>
        </p:txBody>
      </p:sp>
      <p:pic>
        <p:nvPicPr>
          <p:cNvPr id="27" name="Picture 2" descr="United States dollar - Wikipedia">
            <a:extLst>
              <a:ext uri="{FF2B5EF4-FFF2-40B4-BE49-F238E27FC236}">
                <a16:creationId xmlns:a16="http://schemas.microsoft.com/office/drawing/2014/main" id="{2A3BB831-F9F8-D4B0-5394-D3A965645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0977" y="4644840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56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9" grpId="0"/>
      <p:bldP spid="21" grpId="0"/>
      <p:bldP spid="22" grpId="0"/>
      <p:bldP spid="25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The Discount Rate Is Not Constant Across 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[10]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71C53A9E-154B-0182-C211-6FDE915252D8}"/>
              </a:ext>
            </a:extLst>
          </p:cNvPr>
          <p:cNvSpPr txBox="1">
            <a:spLocks/>
          </p:cNvSpPr>
          <p:nvPr/>
        </p:nvSpPr>
        <p:spPr>
          <a:xfrm>
            <a:off x="1392890" y="2114870"/>
            <a:ext cx="1132764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Today</a:t>
            </a:r>
          </a:p>
        </p:txBody>
      </p:sp>
      <p:pic>
        <p:nvPicPr>
          <p:cNvPr id="17" name="Picture 2" descr="United States dollar - Wikipedia">
            <a:extLst>
              <a:ext uri="{FF2B5EF4-FFF2-40B4-BE49-F238E27FC236}">
                <a16:creationId xmlns:a16="http://schemas.microsoft.com/office/drawing/2014/main" id="{77F80362-9734-AF71-4EA5-061FBA910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680" y="2468731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United States dollar - Wikipedia">
            <a:extLst>
              <a:ext uri="{FF2B5EF4-FFF2-40B4-BE49-F238E27FC236}">
                <a16:creationId xmlns:a16="http://schemas.microsoft.com/office/drawing/2014/main" id="{269FCE58-8132-E872-2258-6A15A9EFA3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70930" y="2072335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3ED68B4-64A8-918E-7421-08E087CCEA67}"/>
              </a:ext>
            </a:extLst>
          </p:cNvPr>
          <p:cNvSpPr txBox="1">
            <a:spLocks/>
          </p:cNvSpPr>
          <p:nvPr/>
        </p:nvSpPr>
        <p:spPr>
          <a:xfrm>
            <a:off x="4144051" y="1469274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1 year from now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9B2CFB6-1CDE-E808-7559-04F95FE2A283}"/>
              </a:ext>
            </a:extLst>
          </p:cNvPr>
          <p:cNvSpPr txBox="1">
            <a:spLocks/>
          </p:cNvSpPr>
          <p:nvPr/>
        </p:nvSpPr>
        <p:spPr>
          <a:xfrm>
            <a:off x="2705349" y="2461652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=</a:t>
            </a:r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9FBA73C-5456-EA98-5499-AE5BF49E59E0}"/>
              </a:ext>
            </a:extLst>
          </p:cNvPr>
          <p:cNvSpPr/>
          <p:nvPr/>
        </p:nvSpPr>
        <p:spPr bwMode="auto">
          <a:xfrm>
            <a:off x="5903799" y="2537357"/>
            <a:ext cx="64585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8815861F-7F35-3E13-7793-5128B2AAFAE7}"/>
              </a:ext>
            </a:extLst>
          </p:cNvPr>
          <p:cNvSpPr txBox="1">
            <a:spLocks/>
          </p:cNvSpPr>
          <p:nvPr/>
        </p:nvSpPr>
        <p:spPr>
          <a:xfrm>
            <a:off x="6693348" y="2626742"/>
            <a:ext cx="1984867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50% discount rate</a:t>
            </a:r>
          </a:p>
        </p:txBody>
      </p:sp>
      <p:pic>
        <p:nvPicPr>
          <p:cNvPr id="27" name="Picture 2" descr="United States dollar - Wikipedia">
            <a:extLst>
              <a:ext uri="{FF2B5EF4-FFF2-40B4-BE49-F238E27FC236}">
                <a16:creationId xmlns:a16="http://schemas.microsoft.com/office/drawing/2014/main" id="{2A3BB831-F9F8-D4B0-5394-D3A965645A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60977" y="2872310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United States dollar - Wikipedia">
            <a:extLst>
              <a:ext uri="{FF2B5EF4-FFF2-40B4-BE49-F238E27FC236}">
                <a16:creationId xmlns:a16="http://schemas.microsoft.com/office/drawing/2014/main" id="{6D6C3834-34B0-0D1B-45CC-D94B8EDF9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588" y="4885283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C852CB9-8556-6066-942D-54C0FFBE75CC}"/>
              </a:ext>
            </a:extLst>
          </p:cNvPr>
          <p:cNvSpPr txBox="1">
            <a:spLocks/>
          </p:cNvSpPr>
          <p:nvPr/>
        </p:nvSpPr>
        <p:spPr>
          <a:xfrm>
            <a:off x="2809412" y="4291861"/>
            <a:ext cx="1465429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10 years from now</a:t>
            </a:r>
          </a:p>
        </p:txBody>
      </p:sp>
      <p:pic>
        <p:nvPicPr>
          <p:cNvPr id="8" name="Picture 2" descr="United States dollar - Wikipedia">
            <a:extLst>
              <a:ext uri="{FF2B5EF4-FFF2-40B4-BE49-F238E27FC236}">
                <a16:creationId xmlns:a16="http://schemas.microsoft.com/office/drawing/2014/main" id="{60B10ABE-DDF6-5513-738C-E69C97A3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892" y="4885283"/>
            <a:ext cx="1744639" cy="74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741FD7-FA3F-B471-E13A-DF8E3BFB1EB2}"/>
              </a:ext>
            </a:extLst>
          </p:cNvPr>
          <p:cNvSpPr txBox="1">
            <a:spLocks/>
          </p:cNvSpPr>
          <p:nvPr/>
        </p:nvSpPr>
        <p:spPr>
          <a:xfrm>
            <a:off x="5106280" y="4339844"/>
            <a:ext cx="1760251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800" dirty="0"/>
              <a:t>11 years from now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B8EC967-4F28-8BFB-76C8-E1AFB3F63D9A}"/>
              </a:ext>
            </a:extLst>
          </p:cNvPr>
          <p:cNvSpPr txBox="1">
            <a:spLocks/>
          </p:cNvSpPr>
          <p:nvPr/>
        </p:nvSpPr>
        <p:spPr>
          <a:xfrm>
            <a:off x="4031209" y="4868659"/>
            <a:ext cx="1438702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dirty="0"/>
              <a:t>≅</a:t>
            </a:r>
          </a:p>
        </p:txBody>
      </p:sp>
    </p:spTree>
    <p:extLst>
      <p:ext uri="{BB962C8B-B14F-4D97-AF65-F5344CB8AC3E}">
        <p14:creationId xmlns:p14="http://schemas.microsoft.com/office/powerpoint/2010/main" val="256052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Reasons For Discounting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875-97E2-1271-8947-58C072A41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6" y="3548607"/>
            <a:ext cx="2859265" cy="14448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Emotions</a:t>
            </a:r>
          </a:p>
          <a:p>
            <a:r>
              <a:rPr lang="en-US" sz="1700" dirty="0">
                <a:latin typeface="Verdana"/>
                <a:ea typeface="Verdana"/>
              </a:rPr>
              <a:t>Instant gratification</a:t>
            </a:r>
          </a:p>
          <a:p>
            <a:r>
              <a:rPr lang="en-US" sz="1700" dirty="0">
                <a:latin typeface="Verdana"/>
                <a:ea typeface="Verdana"/>
              </a:rPr>
              <a:t>Anxiety about future</a:t>
            </a:r>
            <a:endParaRPr lang="en-US" dirty="0">
              <a:latin typeface="Verdana"/>
              <a:ea typeface="Verdan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[11][12]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6" name="Graphic 15" descr="Surprised face outline outline">
            <a:extLst>
              <a:ext uri="{FF2B5EF4-FFF2-40B4-BE49-F238E27FC236}">
                <a16:creationId xmlns:a16="http://schemas.microsoft.com/office/drawing/2014/main" id="{40E899E3-E1CD-7177-9358-5D4F4EF4E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5834" y="1933871"/>
            <a:ext cx="1451810" cy="1451810"/>
          </a:xfrm>
          <a:prstGeom prst="rect">
            <a:avLst/>
          </a:prstGeom>
        </p:spPr>
      </p:pic>
      <p:pic>
        <p:nvPicPr>
          <p:cNvPr id="18" name="Graphic 17" descr="Upward trend with solid fill">
            <a:extLst>
              <a:ext uri="{FF2B5EF4-FFF2-40B4-BE49-F238E27FC236}">
                <a16:creationId xmlns:a16="http://schemas.microsoft.com/office/drawing/2014/main" id="{987F03C6-8665-01E1-A5C0-CA6357D10D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74750" y="1647186"/>
            <a:ext cx="1987850" cy="1987850"/>
          </a:xfrm>
          <a:prstGeom prst="rect">
            <a:avLst/>
          </a:prstGeom>
        </p:spPr>
      </p:pic>
      <p:pic>
        <p:nvPicPr>
          <p:cNvPr id="20" name="Graphic 19" descr="Car Mechanic with solid fill">
            <a:extLst>
              <a:ext uri="{FF2B5EF4-FFF2-40B4-BE49-F238E27FC236}">
                <a16:creationId xmlns:a16="http://schemas.microsoft.com/office/drawing/2014/main" id="{76F7DFD4-610F-3954-6B11-2B19A68043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023040" y="1810199"/>
            <a:ext cx="1738408" cy="1738408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88A17F3-39B7-7383-3C8E-29B682B3B69A}"/>
              </a:ext>
            </a:extLst>
          </p:cNvPr>
          <p:cNvSpPr txBox="1">
            <a:spLocks/>
          </p:cNvSpPr>
          <p:nvPr/>
        </p:nvSpPr>
        <p:spPr>
          <a:xfrm>
            <a:off x="3744512" y="3842205"/>
            <a:ext cx="1648326" cy="73137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Verdana"/>
                <a:ea typeface="Verdana"/>
              </a:rPr>
              <a:t>Inflation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579B5F6B-2CDF-14A5-4587-38A3769F60A4}"/>
              </a:ext>
            </a:extLst>
          </p:cNvPr>
          <p:cNvSpPr txBox="1">
            <a:spLocks/>
          </p:cNvSpPr>
          <p:nvPr/>
        </p:nvSpPr>
        <p:spPr>
          <a:xfrm>
            <a:off x="6075709" y="3807842"/>
            <a:ext cx="1479645" cy="8001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Verdana"/>
                <a:ea typeface="Verdana"/>
              </a:rPr>
              <a:t>Utility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951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Layout Of Choices Affects Discounting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[13]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7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CDDB4841-714D-C835-3265-A7811D52A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159" y="2938180"/>
            <a:ext cx="3657600" cy="1485320"/>
          </a:xfrm>
          <a:prstGeom prst="rect">
            <a:avLst/>
          </a:prstGeom>
        </p:spPr>
      </p:pic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DC17A78-5FD5-B78E-883A-25981B06EF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938180"/>
            <a:ext cx="3657600" cy="104900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5163679-D8DB-4402-EDFC-E9A647F5A3F6}"/>
              </a:ext>
            </a:extLst>
          </p:cNvPr>
          <p:cNvSpPr txBox="1">
            <a:spLocks/>
          </p:cNvSpPr>
          <p:nvPr/>
        </p:nvSpPr>
        <p:spPr>
          <a:xfrm>
            <a:off x="5360159" y="5159197"/>
            <a:ext cx="2577724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discount rate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8818E628-1E14-5EBC-74B8-EF79BF65C8DC}"/>
              </a:ext>
            </a:extLst>
          </p:cNvPr>
          <p:cNvSpPr/>
          <p:nvPr/>
        </p:nvSpPr>
        <p:spPr bwMode="auto">
          <a:xfrm>
            <a:off x="4234789" y="3178429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3" name="Graphic 22" descr="Bar graph with downward trend with solid fill">
            <a:extLst>
              <a:ext uri="{FF2B5EF4-FFF2-40B4-BE49-F238E27FC236}">
                <a16:creationId xmlns:a16="http://schemas.microsoft.com/office/drawing/2014/main" id="{7C1D4655-2CD4-DB0B-7740-79C75605A1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76217" y="488696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5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Wording Of Choices Affects Discounting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[13]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FEA43A-73EA-2988-2A40-E0DE8058A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521" y="2428547"/>
            <a:ext cx="3841845" cy="57080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$10 dollars in a month</a:t>
            </a:r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F0561A6-C157-4D12-B81D-AB9AEB153B00}"/>
              </a:ext>
            </a:extLst>
          </p:cNvPr>
          <p:cNvSpPr txBox="1">
            <a:spLocks/>
          </p:cNvSpPr>
          <p:nvPr/>
        </p:nvSpPr>
        <p:spPr>
          <a:xfrm>
            <a:off x="988521" y="4662208"/>
            <a:ext cx="5105399" cy="4530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$10 dollars on May 20</a:t>
            </a:r>
            <a:r>
              <a:rPr lang="en-US" baseline="30000" dirty="0">
                <a:latin typeface="Verdana"/>
                <a:ea typeface="Verdana"/>
              </a:rPr>
              <a:t>th</a:t>
            </a:r>
            <a:r>
              <a:rPr lang="en-US" dirty="0">
                <a:latin typeface="Verdana"/>
                <a:ea typeface="Verdana"/>
              </a:rPr>
              <a:t>, 2023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E9A13E1-175E-8B85-8E64-F6D7771AC240}"/>
              </a:ext>
            </a:extLst>
          </p:cNvPr>
          <p:cNvSpPr txBox="1">
            <a:spLocks/>
          </p:cNvSpPr>
          <p:nvPr/>
        </p:nvSpPr>
        <p:spPr>
          <a:xfrm>
            <a:off x="3963620" y="5457910"/>
            <a:ext cx="2577724" cy="479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discount rate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C554EB5E-9864-5751-5149-0C207744548D}"/>
              </a:ext>
            </a:extLst>
          </p:cNvPr>
          <p:cNvSpPr/>
          <p:nvPr/>
        </p:nvSpPr>
        <p:spPr bwMode="auto">
          <a:xfrm rot="5400000">
            <a:off x="2490059" y="3446621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Graphic 9" descr="Bar graph with downward trend with solid fill">
            <a:extLst>
              <a:ext uri="{FF2B5EF4-FFF2-40B4-BE49-F238E27FC236}">
                <a16:creationId xmlns:a16="http://schemas.microsoft.com/office/drawing/2014/main" id="{AC574B9F-56FF-CA36-C5EE-73CEF9B2C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9678" y="518568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EB82-1FA6-388D-D40C-EE912FF5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Visualizations Help People Understand Data 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[3]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C773B23-FF5C-E2BE-052B-72B3A30CB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6" t="21790" r="39517" b="9079"/>
          <a:stretch/>
        </p:blipFill>
        <p:spPr>
          <a:xfrm>
            <a:off x="3832350" y="1814086"/>
            <a:ext cx="4862330" cy="3855855"/>
          </a:xfrm>
          <a:prstGeom prst="rect">
            <a:avLst/>
          </a:prstGeom>
        </p:spPr>
      </p:pic>
      <p:pic>
        <p:nvPicPr>
          <p:cNvPr id="15" name="Picture 15" descr="Table&#10;&#10;Description automatically generated">
            <a:extLst>
              <a:ext uri="{FF2B5EF4-FFF2-40B4-BE49-F238E27FC236}">
                <a16:creationId xmlns:a16="http://schemas.microsoft.com/office/drawing/2014/main" id="{4F6530A2-5289-3D19-007B-1ADB3262A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18262" y="1811503"/>
            <a:ext cx="1697961" cy="3862826"/>
          </a:xfr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3F1570D1-4C26-5E54-5061-EEF9A3EA9447}"/>
              </a:ext>
            </a:extLst>
          </p:cNvPr>
          <p:cNvSpPr/>
          <p:nvPr/>
        </p:nvSpPr>
        <p:spPr bwMode="auto">
          <a:xfrm>
            <a:off x="2638268" y="3649494"/>
            <a:ext cx="978408" cy="484632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67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Converting Text To Visualizations Improved Economic Decisions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[14]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5B5E83-E358-B7A0-DA56-A483402D4E24}"/>
              </a:ext>
            </a:extLst>
          </p:cNvPr>
          <p:cNvSpPr txBox="1">
            <a:spLocks/>
          </p:cNvSpPr>
          <p:nvPr/>
        </p:nvSpPr>
        <p:spPr>
          <a:xfrm>
            <a:off x="348018" y="1571515"/>
            <a:ext cx="3361242" cy="3941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Verdana"/>
                <a:ea typeface="Verdana"/>
              </a:rPr>
              <a:t>Would you like a:</a:t>
            </a:r>
            <a:endParaRPr lang="en-US" sz="1600" dirty="0">
              <a:latin typeface="Verdana"/>
              <a:ea typeface="Verdana"/>
            </a:endParaRPr>
          </a:p>
          <a:p>
            <a:pPr marL="0" indent="0">
              <a:buNone/>
            </a:pPr>
            <a:endParaRPr lang="en-US" sz="2000" dirty="0">
              <a:latin typeface="Verdana"/>
              <a:ea typeface="Verdana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7F0267B9-7246-0442-F7F0-4D4E2F233965}"/>
              </a:ext>
            </a:extLst>
          </p:cNvPr>
          <p:cNvGrpSpPr/>
          <p:nvPr/>
        </p:nvGrpSpPr>
        <p:grpSpPr>
          <a:xfrm>
            <a:off x="4847066" y="2167978"/>
            <a:ext cx="1627343" cy="1594255"/>
            <a:chOff x="5229367" y="2167978"/>
            <a:chExt cx="1627343" cy="159425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AA7014E0-1E34-DFF3-CC78-8137237A33E9}"/>
                </a:ext>
              </a:extLst>
            </p:cNvPr>
            <p:cNvSpPr/>
            <p:nvPr/>
          </p:nvSpPr>
          <p:spPr bwMode="auto">
            <a:xfrm>
              <a:off x="5229367" y="2194458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032A3FB0-7B64-36D1-640D-6E135ECA08FD}"/>
                </a:ext>
              </a:extLst>
            </p:cNvPr>
            <p:cNvSpPr/>
            <p:nvPr/>
          </p:nvSpPr>
          <p:spPr bwMode="auto">
            <a:xfrm>
              <a:off x="5660737" y="2194457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4F90482-0FB9-728D-82F2-A8FF4F804740}"/>
                </a:ext>
              </a:extLst>
            </p:cNvPr>
            <p:cNvSpPr/>
            <p:nvPr/>
          </p:nvSpPr>
          <p:spPr bwMode="auto">
            <a:xfrm>
              <a:off x="6092107" y="2194456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3AA7ED9-FBF5-83EA-ACCB-2158C3C23D1C}"/>
                </a:ext>
              </a:extLst>
            </p:cNvPr>
            <p:cNvSpPr/>
            <p:nvPr/>
          </p:nvSpPr>
          <p:spPr bwMode="auto">
            <a:xfrm>
              <a:off x="6523477" y="2167978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38DA4AD-4B86-E774-4320-552B10BD06AA}"/>
                </a:ext>
              </a:extLst>
            </p:cNvPr>
            <p:cNvSpPr/>
            <p:nvPr/>
          </p:nvSpPr>
          <p:spPr bwMode="auto">
            <a:xfrm>
              <a:off x="5229367" y="2605972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004E6341-846C-9554-6DAE-15D51498D742}"/>
                </a:ext>
              </a:extLst>
            </p:cNvPr>
            <p:cNvSpPr/>
            <p:nvPr/>
          </p:nvSpPr>
          <p:spPr bwMode="auto">
            <a:xfrm>
              <a:off x="5660737" y="2605971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280DFC-55C1-3580-74FC-0A3DB09FF8D9}"/>
                </a:ext>
              </a:extLst>
            </p:cNvPr>
            <p:cNvSpPr/>
            <p:nvPr/>
          </p:nvSpPr>
          <p:spPr bwMode="auto">
            <a:xfrm>
              <a:off x="6092107" y="2605970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047ECFD-376D-46EA-015F-A2B1BCBC6F57}"/>
                </a:ext>
              </a:extLst>
            </p:cNvPr>
            <p:cNvSpPr/>
            <p:nvPr/>
          </p:nvSpPr>
          <p:spPr bwMode="auto">
            <a:xfrm>
              <a:off x="6523477" y="2579492"/>
              <a:ext cx="333233" cy="333233"/>
            </a:xfrm>
            <a:prstGeom prst="ellipse">
              <a:avLst/>
            </a:prstGeom>
            <a:solidFill>
              <a:schemeClr val="accent2"/>
            </a:solidFill>
            <a:ln w="12700" cap="sq" algn="ctr">
              <a:solidFill>
                <a:schemeClr val="tx2"/>
              </a:solidFill>
              <a:miter lim="800000"/>
              <a:headEnd/>
              <a:tailEnd/>
            </a:ln>
            <a:effectLst/>
          </p:spPr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804B944-0EE4-09A3-33C4-90B3C7EA2800}"/>
                </a:ext>
              </a:extLst>
            </p:cNvPr>
            <p:cNvSpPr/>
            <p:nvPr/>
          </p:nvSpPr>
          <p:spPr bwMode="auto">
            <a:xfrm>
              <a:off x="5229367" y="3017486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D6B879-F270-FA3F-3B19-D791EB76DC92}"/>
                </a:ext>
              </a:extLst>
            </p:cNvPr>
            <p:cNvSpPr/>
            <p:nvPr/>
          </p:nvSpPr>
          <p:spPr bwMode="auto">
            <a:xfrm>
              <a:off x="5660737" y="3017485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8F1CBE4-299F-6DAE-0355-932917B57FC1}"/>
                </a:ext>
              </a:extLst>
            </p:cNvPr>
            <p:cNvSpPr/>
            <p:nvPr/>
          </p:nvSpPr>
          <p:spPr bwMode="auto">
            <a:xfrm>
              <a:off x="6092107" y="3017484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7962E95-E54F-A03F-53AB-A333AA1CCC27}"/>
                </a:ext>
              </a:extLst>
            </p:cNvPr>
            <p:cNvSpPr/>
            <p:nvPr/>
          </p:nvSpPr>
          <p:spPr bwMode="auto">
            <a:xfrm>
              <a:off x="6523477" y="2991006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9708EDA-5750-F183-8E31-3E0C4B4F3234}"/>
                </a:ext>
              </a:extLst>
            </p:cNvPr>
            <p:cNvSpPr/>
            <p:nvPr/>
          </p:nvSpPr>
          <p:spPr bwMode="auto">
            <a:xfrm>
              <a:off x="5229367" y="3429000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80B8D35-A533-7226-1AE1-3C130E9689FC}"/>
                </a:ext>
              </a:extLst>
            </p:cNvPr>
            <p:cNvSpPr/>
            <p:nvPr/>
          </p:nvSpPr>
          <p:spPr bwMode="auto">
            <a:xfrm>
              <a:off x="5660737" y="3428999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34354C-0F06-6EA4-BD31-E6C1B49C400A}"/>
                </a:ext>
              </a:extLst>
            </p:cNvPr>
            <p:cNvSpPr/>
            <p:nvPr/>
          </p:nvSpPr>
          <p:spPr bwMode="auto">
            <a:xfrm>
              <a:off x="6092107" y="3428998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822905EF-5D70-EBFA-8B39-587C10968260}"/>
                </a:ext>
              </a:extLst>
            </p:cNvPr>
            <p:cNvSpPr/>
            <p:nvPr/>
          </p:nvSpPr>
          <p:spPr bwMode="auto">
            <a:xfrm>
              <a:off x="6523477" y="3402520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1D00295-FDA3-DADC-1C84-169B3B15B279}"/>
              </a:ext>
            </a:extLst>
          </p:cNvPr>
          <p:cNvGrpSpPr/>
          <p:nvPr/>
        </p:nvGrpSpPr>
        <p:grpSpPr>
          <a:xfrm>
            <a:off x="4847066" y="4491938"/>
            <a:ext cx="1627343" cy="1594255"/>
            <a:chOff x="5229367" y="4238890"/>
            <a:chExt cx="1627343" cy="1594255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4CD78DB-7368-D059-64D2-ED158EF95BDE}"/>
                </a:ext>
              </a:extLst>
            </p:cNvPr>
            <p:cNvSpPr/>
            <p:nvPr/>
          </p:nvSpPr>
          <p:spPr bwMode="auto">
            <a:xfrm>
              <a:off x="5229367" y="4265370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084E3A2-5A4E-B9B7-0353-FFC5173E923D}"/>
                </a:ext>
              </a:extLst>
            </p:cNvPr>
            <p:cNvSpPr/>
            <p:nvPr/>
          </p:nvSpPr>
          <p:spPr bwMode="auto">
            <a:xfrm>
              <a:off x="5660737" y="4265369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FF71EF5-98F0-87B1-D025-CE371113831F}"/>
                </a:ext>
              </a:extLst>
            </p:cNvPr>
            <p:cNvSpPr/>
            <p:nvPr/>
          </p:nvSpPr>
          <p:spPr bwMode="auto">
            <a:xfrm>
              <a:off x="6092107" y="4265368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150EFDF-9DF1-406A-3A26-95766E2CBB9E}"/>
                </a:ext>
              </a:extLst>
            </p:cNvPr>
            <p:cNvSpPr/>
            <p:nvPr/>
          </p:nvSpPr>
          <p:spPr bwMode="auto">
            <a:xfrm>
              <a:off x="6523477" y="4238890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0E4BCE6-4648-43A6-F718-C39B32228F03}"/>
                </a:ext>
              </a:extLst>
            </p:cNvPr>
            <p:cNvSpPr/>
            <p:nvPr/>
          </p:nvSpPr>
          <p:spPr bwMode="auto">
            <a:xfrm>
              <a:off x="5229367" y="4676884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61C04B-483A-4C1E-470E-E084AF412CAD}"/>
                </a:ext>
              </a:extLst>
            </p:cNvPr>
            <p:cNvSpPr/>
            <p:nvPr/>
          </p:nvSpPr>
          <p:spPr bwMode="auto">
            <a:xfrm>
              <a:off x="5660737" y="4676883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39FC67D-C257-3726-D5E0-C75643E3903C}"/>
                </a:ext>
              </a:extLst>
            </p:cNvPr>
            <p:cNvSpPr/>
            <p:nvPr/>
          </p:nvSpPr>
          <p:spPr bwMode="auto">
            <a:xfrm>
              <a:off x="6092107" y="4676882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BBCDCE4E-F52C-BDAF-8BBA-308E1F399915}"/>
                </a:ext>
              </a:extLst>
            </p:cNvPr>
            <p:cNvSpPr/>
            <p:nvPr/>
          </p:nvSpPr>
          <p:spPr bwMode="auto">
            <a:xfrm>
              <a:off x="6523477" y="4650404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2584DE5-51A1-FC8F-B6F3-F537274C2BE0}"/>
                </a:ext>
              </a:extLst>
            </p:cNvPr>
            <p:cNvSpPr/>
            <p:nvPr/>
          </p:nvSpPr>
          <p:spPr bwMode="auto">
            <a:xfrm>
              <a:off x="5229367" y="5088398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9435A0EE-9586-3ACE-C2F4-29D7E1B8C61B}"/>
                </a:ext>
              </a:extLst>
            </p:cNvPr>
            <p:cNvSpPr/>
            <p:nvPr/>
          </p:nvSpPr>
          <p:spPr bwMode="auto">
            <a:xfrm>
              <a:off x="5660737" y="5088397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AA2F9E7-0B64-56C3-795B-1A156200824B}"/>
                </a:ext>
              </a:extLst>
            </p:cNvPr>
            <p:cNvSpPr/>
            <p:nvPr/>
          </p:nvSpPr>
          <p:spPr bwMode="auto">
            <a:xfrm>
              <a:off x="6092107" y="5088396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1A22435C-AF43-F9C0-77B4-14A394D669F6}"/>
                </a:ext>
              </a:extLst>
            </p:cNvPr>
            <p:cNvSpPr/>
            <p:nvPr/>
          </p:nvSpPr>
          <p:spPr bwMode="auto">
            <a:xfrm>
              <a:off x="6523477" y="5061918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81091AE4-F485-F324-FA80-8D922BB8F46D}"/>
                </a:ext>
              </a:extLst>
            </p:cNvPr>
            <p:cNvSpPr/>
            <p:nvPr/>
          </p:nvSpPr>
          <p:spPr bwMode="auto">
            <a:xfrm>
              <a:off x="5229367" y="5499912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B41D58B2-4B81-D783-08D9-9BC0F2EE662A}"/>
                </a:ext>
              </a:extLst>
            </p:cNvPr>
            <p:cNvSpPr/>
            <p:nvPr/>
          </p:nvSpPr>
          <p:spPr bwMode="auto">
            <a:xfrm>
              <a:off x="5660737" y="5499911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6D9906B-BFBB-7BC6-1CB5-B8AE55FF3B0B}"/>
                </a:ext>
              </a:extLst>
            </p:cNvPr>
            <p:cNvSpPr/>
            <p:nvPr/>
          </p:nvSpPr>
          <p:spPr bwMode="auto">
            <a:xfrm>
              <a:off x="6092107" y="5499910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D7631C0-E654-BB69-2D94-256B3FF63758}"/>
                </a:ext>
              </a:extLst>
            </p:cNvPr>
            <p:cNvSpPr/>
            <p:nvPr/>
          </p:nvSpPr>
          <p:spPr bwMode="auto">
            <a:xfrm>
              <a:off x="6523477" y="5473432"/>
              <a:ext cx="333233" cy="33323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</p:grp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5A31147F-69C9-E061-4D80-C7C96D5E8747}"/>
              </a:ext>
            </a:extLst>
          </p:cNvPr>
          <p:cNvSpPr txBox="1">
            <a:spLocks/>
          </p:cNvSpPr>
          <p:nvPr/>
        </p:nvSpPr>
        <p:spPr>
          <a:xfrm>
            <a:off x="505876" y="2230514"/>
            <a:ext cx="2977388" cy="177345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</a:t>
            </a:r>
            <a:r>
              <a:rPr lang="en-US" sz="1600" dirty="0">
                <a:latin typeface="Verdana"/>
                <a:ea typeface="Verdana"/>
              </a:rPr>
              <a:t>50% chance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of receiving $100</a:t>
            </a:r>
            <a:br>
              <a:rPr lang="en-US" sz="1600" dirty="0">
                <a:latin typeface="Verdana"/>
                <a:ea typeface="Verdana"/>
              </a:rPr>
            </a:b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and</a:t>
            </a:r>
            <a:br>
              <a:rPr lang="en-US" sz="1600" dirty="0">
                <a:latin typeface="Verdana"/>
                <a:ea typeface="Verdana"/>
              </a:rPr>
            </a:b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</a:t>
            </a:r>
            <a:r>
              <a:rPr lang="en-US" sz="1600" dirty="0">
                <a:latin typeface="Verdana"/>
                <a:ea typeface="Verdana"/>
              </a:rPr>
              <a:t>50% chance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of receiving </a:t>
            </a: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</a:t>
            </a:r>
            <a:r>
              <a:rPr lang="en-US" sz="1600" dirty="0">
                <a:latin typeface="Verdana"/>
                <a:ea typeface="Verdana"/>
              </a:rPr>
              <a:t>$0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64FDAEF0-53EB-6286-8309-75B69173B2F8}"/>
              </a:ext>
            </a:extLst>
          </p:cNvPr>
          <p:cNvSpPr txBox="1">
            <a:spLocks/>
          </p:cNvSpPr>
          <p:nvPr/>
        </p:nvSpPr>
        <p:spPr>
          <a:xfrm>
            <a:off x="505876" y="4723279"/>
            <a:ext cx="2977388" cy="6772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Verdana"/>
                <a:ea typeface="Verdana"/>
              </a:rPr>
              <a:t>100% chance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of receiving $45</a:t>
            </a:r>
            <a:endParaRPr lang="en-US" sz="2000" dirty="0">
              <a:latin typeface="Verdana"/>
              <a:ea typeface="Verdana"/>
            </a:endParaRP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106AD3B4-CF63-292C-9734-9DE706E07B0F}"/>
              </a:ext>
            </a:extLst>
          </p:cNvPr>
          <p:cNvSpPr txBox="1">
            <a:spLocks/>
          </p:cNvSpPr>
          <p:nvPr/>
        </p:nvSpPr>
        <p:spPr>
          <a:xfrm>
            <a:off x="492021" y="4165419"/>
            <a:ext cx="2977388" cy="3941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or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936404B7-B15F-7EF7-3B70-4FE5CA3D7376}"/>
              </a:ext>
            </a:extLst>
          </p:cNvPr>
          <p:cNvSpPr txBox="1">
            <a:spLocks/>
          </p:cNvSpPr>
          <p:nvPr/>
        </p:nvSpPr>
        <p:spPr>
          <a:xfrm>
            <a:off x="6574151" y="2192155"/>
            <a:ext cx="2063973" cy="15435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Verdana"/>
                <a:ea typeface="Verdana"/>
              </a:rPr>
              <a:t>chance of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</a:t>
            </a:r>
            <a:r>
              <a:rPr lang="en-US" sz="1600" dirty="0">
                <a:latin typeface="Verdana"/>
                <a:ea typeface="Verdana"/>
              </a:rPr>
              <a:t>receiving $100</a:t>
            </a:r>
            <a:br>
              <a:rPr lang="en-US" sz="1600" dirty="0">
                <a:latin typeface="Verdana"/>
                <a:ea typeface="Verdana"/>
              </a:rPr>
            </a:br>
            <a:br>
              <a:rPr lang="en-US" sz="1050" dirty="0">
                <a:latin typeface="Verdana"/>
                <a:ea typeface="Verdana"/>
              </a:rPr>
            </a:br>
            <a:r>
              <a:rPr lang="en-US" sz="105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050" dirty="0">
                <a:latin typeface="Verdana"/>
                <a:ea typeface="Verdana"/>
              </a:rPr>
              <a:t>and</a:t>
            </a:r>
            <a:br>
              <a:rPr lang="en-US" sz="1050" dirty="0">
                <a:latin typeface="Verdana"/>
                <a:ea typeface="Verdana"/>
              </a:rPr>
            </a:br>
            <a:br>
              <a:rPr lang="en-US" sz="1050" dirty="0">
                <a:latin typeface="Verdana"/>
                <a:ea typeface="Verdana"/>
              </a:rPr>
            </a:br>
            <a:r>
              <a:rPr lang="en-US" sz="1600" dirty="0">
                <a:latin typeface="Verdana"/>
                <a:ea typeface="Verdana"/>
              </a:rPr>
              <a:t>chance of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</a:t>
            </a:r>
            <a:r>
              <a:rPr lang="en-US" sz="1600" dirty="0">
                <a:latin typeface="Verdana"/>
                <a:ea typeface="Verdana"/>
              </a:rPr>
              <a:t>receiving </a:t>
            </a: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</a:t>
            </a:r>
            <a:r>
              <a:rPr lang="en-US" sz="1600" dirty="0">
                <a:latin typeface="Verdana"/>
                <a:ea typeface="Verdana"/>
              </a:rPr>
              <a:t>$0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7BF82198-A067-9E92-B898-91166E0EC1A0}"/>
              </a:ext>
            </a:extLst>
          </p:cNvPr>
          <p:cNvSpPr txBox="1">
            <a:spLocks/>
          </p:cNvSpPr>
          <p:nvPr/>
        </p:nvSpPr>
        <p:spPr>
          <a:xfrm>
            <a:off x="6574151" y="4997400"/>
            <a:ext cx="2063973" cy="67727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latin typeface="Verdana"/>
                <a:ea typeface="Verdana"/>
              </a:rPr>
              <a:t>chance of </a:t>
            </a:r>
            <a:br>
              <a:rPr lang="en-US" sz="1600" dirty="0">
                <a:latin typeface="Verdana"/>
                <a:ea typeface="Verdana"/>
              </a:rPr>
            </a:b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</a:t>
            </a:r>
            <a:r>
              <a:rPr lang="en-US" sz="1600" dirty="0">
                <a:latin typeface="Verdana"/>
                <a:ea typeface="Verdana"/>
              </a:rPr>
              <a:t>receiving $45</a:t>
            </a:r>
            <a:endParaRPr lang="en-US" sz="2000" dirty="0">
              <a:latin typeface="Verdana"/>
              <a:ea typeface="Verdana"/>
            </a:endParaRP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5F5B9E19-4D12-EB30-9ECA-84212A10D54C}"/>
              </a:ext>
            </a:extLst>
          </p:cNvPr>
          <p:cNvSpPr txBox="1">
            <a:spLocks/>
          </p:cNvSpPr>
          <p:nvPr/>
        </p:nvSpPr>
        <p:spPr>
          <a:xfrm>
            <a:off x="6560296" y="3968351"/>
            <a:ext cx="2977388" cy="3941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dirty="0">
                <a:solidFill>
                  <a:schemeClr val="bg1"/>
                </a:solidFill>
                <a:latin typeface="Verdana"/>
                <a:ea typeface="Verdana"/>
              </a:rPr>
              <a:t>0000</a:t>
            </a:r>
            <a:r>
              <a:rPr lang="en-US" sz="1600" dirty="0">
                <a:latin typeface="Verdana"/>
                <a:ea typeface="Verdana"/>
              </a:rPr>
              <a:t>or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198362C4-CDC2-C225-2DA9-F95637393A57}"/>
              </a:ext>
            </a:extLst>
          </p:cNvPr>
          <p:cNvSpPr/>
          <p:nvPr/>
        </p:nvSpPr>
        <p:spPr bwMode="auto">
          <a:xfrm>
            <a:off x="3770557" y="3881165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5014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/>
      <p:bldP spid="5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Acknowledgements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F093-EF13-607F-D845-2D3C2E58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951" y="3491883"/>
            <a:ext cx="2422406" cy="48977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00" dirty="0">
                <a:latin typeface="Verdana"/>
                <a:ea typeface="Verdana"/>
              </a:rPr>
              <a:t>Professor Daniel Reichman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Professors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4F062747-FA0D-9486-96CD-0D0C62432D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950570" y="1479335"/>
            <a:ext cx="1833169" cy="183316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D1B1F566-E7F2-9A47-65F8-74102C054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850076" y="1479335"/>
            <a:ext cx="1833169" cy="1833169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D2D17F0E-5EA4-C2C2-4079-DE91D69C0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680979" y="1479335"/>
            <a:ext cx="1833169" cy="1833169"/>
          </a:xfrm>
          <a:prstGeom prst="rect">
            <a:avLst/>
          </a:prstGeom>
        </p:spPr>
      </p:pic>
      <p:pic>
        <p:nvPicPr>
          <p:cNvPr id="7" name="Picture 9">
            <a:extLst>
              <a:ext uri="{FF2B5EF4-FFF2-40B4-BE49-F238E27FC236}">
                <a16:creationId xmlns:a16="http://schemas.microsoft.com/office/drawing/2014/main" id="{25809E88-DBDB-A741-03E8-749A730C1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50076" y="4154297"/>
            <a:ext cx="1836058" cy="1823962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0F89E5-6A1D-68CB-D048-4CC7C1504479}"/>
              </a:ext>
            </a:extLst>
          </p:cNvPr>
          <p:cNvSpPr txBox="1">
            <a:spLocks/>
          </p:cNvSpPr>
          <p:nvPr/>
        </p:nvSpPr>
        <p:spPr>
          <a:xfrm>
            <a:off x="6411974" y="3475668"/>
            <a:ext cx="2349889" cy="46622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00" dirty="0">
                <a:latin typeface="Verdana"/>
                <a:ea typeface="Verdana"/>
              </a:rPr>
              <a:t>Professor </a:t>
            </a:r>
            <a:r>
              <a:rPr lang="en-US" sz="1300" dirty="0" err="1">
                <a:latin typeface="Verdana"/>
                <a:ea typeface="Verdana"/>
              </a:rPr>
              <a:t>Ravit</a:t>
            </a:r>
            <a:r>
              <a:rPr lang="en-US" sz="1300" dirty="0">
                <a:latin typeface="Verdana"/>
                <a:ea typeface="Verdana"/>
              </a:rPr>
              <a:t> </a:t>
            </a:r>
            <a:r>
              <a:rPr lang="en-US" sz="1300" dirty="0" err="1">
                <a:latin typeface="Verdana"/>
                <a:ea typeface="Verdana"/>
              </a:rPr>
              <a:t>Heskiau</a:t>
            </a:r>
            <a:endParaRPr lang="en-US" sz="13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907DC1-E18A-D799-DFA3-91E1FDE51BA9}"/>
              </a:ext>
            </a:extLst>
          </p:cNvPr>
          <p:cNvSpPr txBox="1">
            <a:spLocks/>
          </p:cNvSpPr>
          <p:nvPr/>
        </p:nvSpPr>
        <p:spPr>
          <a:xfrm>
            <a:off x="3479521" y="6074471"/>
            <a:ext cx="2462083" cy="4001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00" dirty="0">
                <a:latin typeface="Verdana"/>
                <a:ea typeface="Verdana"/>
              </a:rPr>
              <a:t>Professor Neil Heffernan</a:t>
            </a:r>
            <a:endParaRPr lang="en-US" sz="13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E8F03B5-0BA7-49A7-527E-2B76D07F022E}"/>
              </a:ext>
            </a:extLst>
          </p:cNvPr>
          <p:cNvSpPr txBox="1">
            <a:spLocks/>
          </p:cNvSpPr>
          <p:nvPr/>
        </p:nvSpPr>
        <p:spPr>
          <a:xfrm>
            <a:off x="3591715" y="3508688"/>
            <a:ext cx="2349889" cy="4001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300" dirty="0">
                <a:latin typeface="Verdana"/>
                <a:ea typeface="Verdana"/>
              </a:rPr>
              <a:t>Professor Lane Harrison</a:t>
            </a:r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8138997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875-97E2-1271-8947-58C072A41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0211" y="1524000"/>
            <a:ext cx="8229600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Different visual layouts have unique effects on participants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[15]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47BB314-CD27-7D74-0BD3-BEC1BA2E0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0" t="45048" r="43530" b="32706"/>
          <a:stretch/>
        </p:blipFill>
        <p:spPr>
          <a:xfrm>
            <a:off x="130626" y="2137090"/>
            <a:ext cx="8882747" cy="3087588"/>
          </a:xfrm>
          <a:prstGeom prst="rect">
            <a:avLst/>
          </a:prstGeo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7EBE9D91-E7B9-01AC-DB16-24D2B66E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Layouts Can Have Unique Effects Across Participants</a:t>
            </a:r>
          </a:p>
        </p:txBody>
      </p:sp>
    </p:spTree>
    <p:extLst>
      <p:ext uri="{BB962C8B-B14F-4D97-AF65-F5344CB8AC3E}">
        <p14:creationId xmlns:p14="http://schemas.microsoft.com/office/powerpoint/2010/main" val="35925382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Theory Does Not Always Work In Practice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875-97E2-1271-8947-58C072A41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18320" y="1524000"/>
            <a:ext cx="8229600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Must choose best visualization for the data and analysis in question</a:t>
            </a:r>
            <a:endParaRPr lang="en-US" dirty="0"/>
          </a:p>
          <a:p>
            <a:pPr lvl="1"/>
            <a:r>
              <a:rPr lang="en-US" dirty="0">
                <a:latin typeface="Verdana"/>
                <a:ea typeface="Verdana"/>
              </a:rPr>
              <a:t>Theory does not always match human behavior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[16]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5B8A6B-42A2-375C-D6F2-03C1248392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6" t="40620" r="66538" b="21733"/>
          <a:stretch/>
        </p:blipFill>
        <p:spPr>
          <a:xfrm>
            <a:off x="1234093" y="1802041"/>
            <a:ext cx="3337907" cy="4522559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4A536D2-14FC-FAF2-AF4C-0CBC129687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01" t="40620" r="19946" b="21733"/>
          <a:stretch/>
        </p:blipFill>
        <p:spPr>
          <a:xfrm>
            <a:off x="5006801" y="1802041"/>
            <a:ext cx="2931695" cy="45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509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EB82-1FA6-388D-D40C-EE912FF5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Calendars Are The Most Common Type Of Timeline Visualization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[17]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8" name="Picture 8" descr="Red marker and calendar">
            <a:extLst>
              <a:ext uri="{FF2B5EF4-FFF2-40B4-BE49-F238E27FC236}">
                <a16:creationId xmlns:a16="http://schemas.microsoft.com/office/drawing/2014/main" id="{202B0B26-9D5F-7FBD-6249-55DA67353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7485" y="2557796"/>
            <a:ext cx="4154843" cy="2755334"/>
          </a:xfr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0D9202BC-9F23-EBFD-C92F-C471760B42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44" y="2499579"/>
            <a:ext cx="3871639" cy="2812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40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3C0D9-7C36-C8F6-41AA-81CA72308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447799"/>
            <a:ext cx="6858000" cy="3268579"/>
          </a:xfrm>
        </p:spPr>
        <p:txBody>
          <a:bodyPr/>
          <a:lstStyle/>
          <a:p>
            <a:r>
              <a:rPr lang="en-US" dirty="0"/>
              <a:t>Goal of project: Find ways to encourage people to delay gratification and save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9B7352-7409-1DDB-43E4-4092285C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0F75C5-79C7-C2E3-B457-2094D470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8C1FF3-3D87-FC60-4C85-41E01A852966}"/>
              </a:ext>
            </a:extLst>
          </p:cNvPr>
          <p:cNvSpPr txBox="1"/>
          <p:nvPr/>
        </p:nvSpPr>
        <p:spPr>
          <a:xfrm>
            <a:off x="762000" y="5168997"/>
            <a:ext cx="7326086" cy="115560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2000" dirty="0"/>
              <a:t>More specifically, we want to see if a calendar visualization can affect people’s discounting.</a:t>
            </a:r>
          </a:p>
        </p:txBody>
      </p:sp>
    </p:spTree>
    <p:extLst>
      <p:ext uri="{BB962C8B-B14F-4D97-AF65-F5344CB8AC3E}">
        <p14:creationId xmlns:p14="http://schemas.microsoft.com/office/powerpoint/2010/main" val="170996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3CF9A-DB40-67F4-1A52-8DF09CF61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59A7F9-FA1B-76F8-9A9A-E1FCE7F3D7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429000"/>
            <a:ext cx="6858000" cy="914400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Verdana"/>
                <a:ea typeface="Verdana"/>
              </a:rPr>
              <a:t>Calendar visualizations will help participants to make the more optimal choice compared to textual versions.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33EDC1-70EE-AC1B-F440-B09FE07B2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500533-1729-D7EB-5650-491FA71EE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964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A89A-256D-ED01-DE4D-605F3209E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Level Overview Of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08246-D155-65C3-52FA-26CBACE3A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Verdana"/>
                <a:ea typeface="Verdana"/>
              </a:rPr>
              <a:t>Designed a survey with word questions and calendar visualizations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Verdana"/>
                <a:ea typeface="Verdana"/>
              </a:rPr>
              <a:t>Implemented the survey in React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latin typeface="Verdana"/>
                <a:ea typeface="Verdana"/>
              </a:rPr>
              <a:t>Ran the survey on </a:t>
            </a:r>
            <a:r>
              <a:rPr lang="en-US" dirty="0" err="1">
                <a:latin typeface="Verdana"/>
                <a:ea typeface="Verdana"/>
              </a:rPr>
              <a:t>Proflic</a:t>
            </a:r>
            <a:r>
              <a:rPr lang="en-US" dirty="0">
                <a:latin typeface="Verdana"/>
                <a:ea typeface="Verdana"/>
              </a:rPr>
              <a:t>, gathered data, and analyzed</a:t>
            </a: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Verdana"/>
              <a:ea typeface="Verdana"/>
            </a:endParaRPr>
          </a:p>
          <a:p>
            <a:pPr marL="457200" indent="-457200">
              <a:buFont typeface="+mj-lt"/>
              <a:buAutoNum type="arabicPeriod"/>
            </a:pPr>
            <a:endParaRPr lang="en-US" dirty="0">
              <a:latin typeface="Verdana"/>
              <a:ea typeface="Verdana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B024FE-2268-02AC-10EB-EC6F83D38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8CAC46-BC79-CFC4-283A-3030D8ADD1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7492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Word Version Of MEL Question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9607C841-F948-CD00-5D9A-AF77E80E44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1" y="3429000"/>
            <a:ext cx="8217942" cy="87799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2335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Calendar Version Of MEL Question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FF1DC49-317F-A890-10F7-FC7BF866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8175" y="2063481"/>
            <a:ext cx="4043549" cy="34168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167355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Comparing The Two Conditions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2FF1DC49-317F-A890-10F7-FC7BF866F8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11" y="2779805"/>
            <a:ext cx="4043549" cy="34168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C0ED8E24-A0D2-0FAE-7FE0-C5952A83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111" y="1672279"/>
            <a:ext cx="8217942" cy="8779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BB1458-1DCE-7F15-8961-266067FD8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2779805"/>
            <a:ext cx="3657600" cy="147167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Which visualization would steer you towards the later option?</a:t>
            </a:r>
          </a:p>
        </p:txBody>
      </p:sp>
    </p:spTree>
    <p:extLst>
      <p:ext uri="{BB962C8B-B14F-4D97-AF65-F5344CB8AC3E}">
        <p14:creationId xmlns:p14="http://schemas.microsoft.com/office/powerpoint/2010/main" val="27458583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Picking Amounts And Dates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[13]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274F4-00CA-FFA9-37C6-B26B34838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471670"/>
          </a:xfrm>
        </p:spPr>
        <p:txBody>
          <a:bodyPr>
            <a:normAutofit/>
          </a:bodyPr>
          <a:lstStyle/>
          <a:p>
            <a:r>
              <a:rPr lang="en-US" dirty="0">
                <a:latin typeface="Verdana"/>
                <a:ea typeface="Verdana"/>
              </a:rPr>
              <a:t>Read et al. </a:t>
            </a:r>
            <a:r>
              <a:rPr lang="en-US" sz="1200" dirty="0">
                <a:latin typeface="Verdana"/>
                <a:ea typeface="Verdana"/>
              </a:rPr>
              <a:t>[13]</a:t>
            </a:r>
            <a:r>
              <a:rPr lang="en-US" dirty="0">
                <a:latin typeface="Verdana"/>
                <a:ea typeface="Verdana"/>
              </a:rPr>
              <a:t> paper on dates vs delays</a:t>
            </a:r>
            <a:endParaRPr lang="en-US" dirty="0"/>
          </a:p>
          <a:p>
            <a:r>
              <a:rPr lang="en-US" dirty="0">
                <a:latin typeface="Verdana"/>
                <a:ea typeface="Verdana"/>
              </a:rPr>
              <a:t>Conversion from British Pounds to USD</a:t>
            </a:r>
          </a:p>
          <a:p>
            <a:r>
              <a:rPr lang="en-US" dirty="0">
                <a:latin typeface="Verdana"/>
                <a:ea typeface="Verdana"/>
              </a:rPr>
              <a:t>Converted dates (randomly)</a:t>
            </a:r>
          </a:p>
        </p:txBody>
      </p:sp>
      <p:pic>
        <p:nvPicPr>
          <p:cNvPr id="9" name="Picture 9" descr="Table&#10;&#10;Description automatically generated">
            <a:extLst>
              <a:ext uri="{FF2B5EF4-FFF2-40B4-BE49-F238E27FC236}">
                <a16:creationId xmlns:a16="http://schemas.microsoft.com/office/drawing/2014/main" id="{58057A2F-0B96-8721-16D5-1F5182D07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37" y="3070331"/>
            <a:ext cx="7553897" cy="294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96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Acknowledgements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F093-EF13-607F-D845-2D3C2E58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128" y="5130407"/>
            <a:ext cx="2954740" cy="111799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latin typeface="Verdana"/>
                <a:ea typeface="Verdana"/>
              </a:rPr>
              <a:t>Peter </a:t>
            </a:r>
            <a:r>
              <a:rPr lang="en-US" dirty="0" err="1">
                <a:latin typeface="Verdana"/>
                <a:ea typeface="Verdana"/>
              </a:rPr>
              <a:t>Cordone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Fellow Graduate Students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" name="Picture 10">
            <a:extLst>
              <a:ext uri="{FF2B5EF4-FFF2-40B4-BE49-F238E27FC236}">
                <a16:creationId xmlns:a16="http://schemas.microsoft.com/office/drawing/2014/main" id="{5953F18B-A07B-FADA-C88A-CDBFBCE3F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9815" y="2161496"/>
            <a:ext cx="2740311" cy="2740311"/>
          </a:xfrm>
          <a:prstGeom prst="rect">
            <a:avLst/>
          </a:prstGeom>
        </p:spPr>
      </p:pic>
      <p:pic>
        <p:nvPicPr>
          <p:cNvPr id="11" name="Picture 11" descr="A picture containing person, person, wall, indoor&#10;&#10;Description automatically generated">
            <a:extLst>
              <a:ext uri="{FF2B5EF4-FFF2-40B4-BE49-F238E27FC236}">
                <a16:creationId xmlns:a16="http://schemas.microsoft.com/office/drawing/2014/main" id="{1F386EEF-0957-C27F-7979-463AD9F99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420" y="2145556"/>
            <a:ext cx="2744156" cy="2756251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0DAE469-9503-D23B-3C00-DA7B99C618D7}"/>
              </a:ext>
            </a:extLst>
          </p:cNvPr>
          <p:cNvSpPr txBox="1">
            <a:spLocks/>
          </p:cNvSpPr>
          <p:nvPr/>
        </p:nvSpPr>
        <p:spPr>
          <a:xfrm>
            <a:off x="5204389" y="5130407"/>
            <a:ext cx="2954740" cy="111799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 err="1">
                <a:latin typeface="Verdana"/>
                <a:ea typeface="Verdana"/>
              </a:rPr>
              <a:t>Yiren</a:t>
            </a:r>
            <a:r>
              <a:rPr lang="en-US" dirty="0">
                <a:latin typeface="Verdana"/>
                <a:ea typeface="Verdana"/>
              </a:rPr>
              <a:t> 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816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A5DD-95E6-D661-2704-6C33CB4F6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2590800"/>
            <a:ext cx="6858000" cy="1676400"/>
          </a:xfrm>
        </p:spPr>
        <p:txBody>
          <a:bodyPr/>
          <a:lstStyle/>
          <a:p>
            <a:r>
              <a:rPr lang="en-US" dirty="0"/>
              <a:t>How am I determining the optimal financial choice?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6FD8AF-6648-9664-791F-038D8E2E1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120C3-2E76-DCBB-C461-94DDA261E8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832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Defining The Optimal Choice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[18][19]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274F4-00CA-FFA9-37C6-B26B34838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471670"/>
          </a:xfrm>
        </p:spPr>
        <p:txBody>
          <a:bodyPr>
            <a:normAutofit/>
          </a:bodyPr>
          <a:lstStyle/>
          <a:p>
            <a:r>
              <a:rPr lang="en-US" dirty="0">
                <a:latin typeface="Verdana"/>
                <a:ea typeface="Verdana"/>
              </a:rPr>
              <a:t>Inflation 6%</a:t>
            </a:r>
          </a:p>
          <a:p>
            <a:r>
              <a:rPr lang="en-US" dirty="0">
                <a:latin typeface="Verdana"/>
                <a:ea typeface="Verdana"/>
              </a:rPr>
              <a:t>Return on investment (ROI) in the stock market 7%</a:t>
            </a:r>
            <a:endParaRPr lang="en-US" dirty="0"/>
          </a:p>
        </p:txBody>
      </p:sp>
      <p:pic>
        <p:nvPicPr>
          <p:cNvPr id="3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1CE00C3A-4CAB-47BC-7618-410E7F16C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014" y="3241309"/>
            <a:ext cx="3119609" cy="2441046"/>
          </a:xfrm>
          <a:prstGeom prst="rect">
            <a:avLst/>
          </a:prstGeom>
        </p:spPr>
      </p:pic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60435E40-BBA1-1316-E204-ADF2F7507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256" y="3144352"/>
            <a:ext cx="5277079" cy="263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35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Defining The Optimal Choice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[18][19]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11274F4-00CA-FFA9-37C6-B26B34838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1471670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latin typeface="Verdana"/>
                <a:ea typeface="Verdana"/>
              </a:rPr>
              <a:t>Read et al. </a:t>
            </a:r>
            <a:r>
              <a:rPr lang="en-US" sz="1200" dirty="0">
                <a:latin typeface="Verdana"/>
                <a:ea typeface="Verdana"/>
              </a:rPr>
              <a:t>[13]</a:t>
            </a:r>
            <a:r>
              <a:rPr lang="en-US" dirty="0">
                <a:latin typeface="Verdana"/>
                <a:ea typeface="Verdana"/>
              </a:rPr>
              <a:t> paper on dates vs delays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~60% discount rate</a:t>
            </a:r>
          </a:p>
          <a:p>
            <a:r>
              <a:rPr lang="en-US" dirty="0">
                <a:latin typeface="Verdana"/>
                <a:ea typeface="Verdana"/>
              </a:rPr>
              <a:t>Current Inflation 6%</a:t>
            </a:r>
          </a:p>
          <a:p>
            <a:r>
              <a:rPr lang="en-US" dirty="0">
                <a:latin typeface="Verdana"/>
                <a:ea typeface="Verdana"/>
              </a:rPr>
              <a:t>Discount rate of 166%</a:t>
            </a:r>
            <a:endParaRPr lang="en-US" dirty="0"/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id="{8F6DACA1-FA47-21B8-4332-DC0ADB47B6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44" t="36278" r="23465" b="20738"/>
          <a:stretch/>
        </p:blipFill>
        <p:spPr>
          <a:xfrm>
            <a:off x="228601" y="3552511"/>
            <a:ext cx="5333999" cy="2559383"/>
          </a:xfrm>
          <a:prstGeom prst="rect">
            <a:avLst/>
          </a:prstGeom>
        </p:spPr>
      </p:pic>
      <p:pic>
        <p:nvPicPr>
          <p:cNvPr id="7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8B8A8DFF-5AF0-A7FA-C651-92DE32258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2422" y="2881410"/>
            <a:ext cx="3552977" cy="278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3870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How To Calculate Optimal Behavior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86E5C66E-B135-5763-9B30-3300B5CD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801" y="2041798"/>
            <a:ext cx="9158097" cy="348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808557-712C-F19E-488F-DD0633DD14ED}"/>
                  </a:ext>
                </a:extLst>
              </p:cNvPr>
              <p:cNvSpPr txBox="1"/>
              <p:nvPr/>
            </p:nvSpPr>
            <p:spPr>
              <a:xfrm>
                <a:off x="1166553" y="1803960"/>
                <a:ext cx="6026728" cy="351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𝑑𝑖𝑓𝑓𝐷𝑎𝑦𝑠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𝑢𝑛𝑡𝑖𝑙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𝑙𝑎𝑡𝑒𝑟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𝑑𝑎𝑡𝑒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𝑢𝑛𝑡𝑖𝑙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𝑒𝑎𝑟𝑙𝑖𝑒𝑟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𝑑𝑎𝑡𝑒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808557-712C-F19E-488F-DD0633DD1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53" y="1803960"/>
                <a:ext cx="6026728" cy="351543"/>
              </a:xfrm>
              <a:prstGeom prst="rect">
                <a:avLst/>
              </a:prstGeom>
              <a:blipFill>
                <a:blip r:embed="rId4"/>
                <a:stretch>
                  <a:fillRect l="-1471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4269D4-E486-D004-EAE9-ECF035CDE129}"/>
                  </a:ext>
                </a:extLst>
              </p:cNvPr>
              <p:cNvSpPr txBox="1"/>
              <p:nvPr/>
            </p:nvSpPr>
            <p:spPr>
              <a:xfrm>
                <a:off x="1165371" y="2443549"/>
                <a:ext cx="6026728" cy="351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𝑑𝑖𝑓𝑓𝑃𝑟𝑜𝑝𝑜𝑟𝑡𝑖𝑜𝑛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𝑑𝑖𝑓𝑓𝐷𝑎𝑦𝑠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365 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den>
                      </m:f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4269D4-E486-D004-EAE9-ECF035CDE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2443549"/>
                <a:ext cx="6026728" cy="351543"/>
              </a:xfrm>
              <a:prstGeom prst="rect">
                <a:avLst/>
              </a:prstGeom>
              <a:blipFill>
                <a:blip r:embed="rId5"/>
                <a:stretch>
                  <a:fillRect l="-1471" t="-3448" b="-6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9FD9BE-B340-A1D8-D05C-74EC7D82E564}"/>
                  </a:ext>
                </a:extLst>
              </p:cNvPr>
              <p:cNvSpPr txBox="1"/>
              <p:nvPr/>
            </p:nvSpPr>
            <p:spPr>
              <a:xfrm>
                <a:off x="1165371" y="3193972"/>
                <a:ext cx="6026728" cy="605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𝑟𝑎𝑡𝑒𝐼𝑛𝑓𝑙𝑎𝑡𝑖𝑜𝑛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=1+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𝑦𝑒𝑎𝑟𝑙𝑦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𝑖𝑛𝑓𝑙𝑎𝑡𝑖𝑜𝑛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𝑟𝑎𝑡𝑒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𝑑𝑖𝑓𝑓𝑃𝑟𝑜𝑝𝑜𝑟𝑡𝑖𝑜𝑛</m:t>
                          </m:r>
                        </m:den>
                      </m:f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9FD9BE-B340-A1D8-D05C-74EC7D82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3193972"/>
                <a:ext cx="6026728" cy="605870"/>
              </a:xfrm>
              <a:prstGeom prst="rect">
                <a:avLst/>
              </a:prstGeom>
              <a:blipFill>
                <a:blip r:embed="rId6"/>
                <a:stretch>
                  <a:fillRect l="-1471" t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52E806-1A25-C1E4-1CDF-33AB8517A99D}"/>
                  </a:ext>
                </a:extLst>
              </p:cNvPr>
              <p:cNvSpPr txBox="1"/>
              <p:nvPr/>
            </p:nvSpPr>
            <p:spPr>
              <a:xfrm>
                <a:off x="1165371" y="3985561"/>
                <a:ext cx="6026728" cy="605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𝑟𝑎𝑡𝑒𝑅𝑂𝐼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=1+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𝑦𝑒𝑎𝑟𝑙𝑦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𝑠𝑡𝑜𝑐𝑘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𝑚𝑎𝑟𝑘𝑒𝑡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𝑅𝑂𝐼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𝑑𝑖𝑓𝑓𝑃𝑟𝑜𝑝𝑜𝑟𝑡𝑖𝑜𝑛</m:t>
                          </m:r>
                        </m:den>
                      </m:f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752E806-1A25-C1E4-1CDF-33AB8517A9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3985561"/>
                <a:ext cx="6026728" cy="605870"/>
              </a:xfrm>
              <a:prstGeom prst="rect">
                <a:avLst/>
              </a:prstGeom>
              <a:blipFill>
                <a:blip r:embed="rId7"/>
                <a:stretch>
                  <a:fillRect l="-1261" t="-4082" b="-20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9664A-07AB-C2CA-B197-5CBDD19C4ADA}"/>
                  </a:ext>
                </a:extLst>
              </p:cNvPr>
              <p:cNvSpPr txBox="1"/>
              <p:nvPr/>
            </p:nvSpPr>
            <p:spPr>
              <a:xfrm>
                <a:off x="1165371" y="4940194"/>
                <a:ext cx="6026728" cy="40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𝑒𝑞𝑢𝑖𝑣𝑎𝑙𝑒𝑛𝑡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𝑙𝑎𝑡𝑒𝑟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𝑎𝑚𝑜𝑢𝑛𝑡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𝑒𝑎𝑟𝑙𝑖𝑒𝑟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𝑎𝑚𝑜𝑢𝑛𝑡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𝑟𝑎𝑡𝑒𝐼𝑛𝑓𝑙𝑎𝑡𝑖𝑜𝑛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𝑟𝑎𝑡𝑒𝑅𝑂𝐼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9664A-07AB-C2CA-B197-5CBDD19C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4940194"/>
                <a:ext cx="6026728" cy="400214"/>
              </a:xfrm>
              <a:prstGeom prst="rect">
                <a:avLst/>
              </a:prstGeom>
              <a:blipFill>
                <a:blip r:embed="rId8"/>
                <a:stretch>
                  <a:fillRect l="-1471" r="-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6624B-4995-FD87-243B-27E1E6846AA2}"/>
                  </a:ext>
                </a:extLst>
              </p:cNvPr>
              <p:cNvSpPr txBox="1"/>
              <p:nvPr/>
            </p:nvSpPr>
            <p:spPr>
              <a:xfrm>
                <a:off x="1165371" y="5596181"/>
                <a:ext cx="7197436" cy="868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𝑜𝑝𝑡𝑖𝑚𝑎𝑙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𝑐h𝑜𝑖𝑐𝑒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𝑒𝑎𝑟𝑙𝑖𝑒𝑟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𝑒𝑞𝑢𝑖𝑣𝑎𝑙𝑒𝑛𝑡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𝑎𝑚𝑜𝑢𝑛𝑡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𝑎𝑚𝑜𝑢𝑛𝑡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6624B-4995-FD87-243B-27E1E6846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5596181"/>
                <a:ext cx="7197436" cy="868456"/>
              </a:xfrm>
              <a:prstGeom prst="rect">
                <a:avLst/>
              </a:prstGeom>
              <a:blipFill>
                <a:blip r:embed="rId9"/>
                <a:stretch>
                  <a:fillRect l="-1232" t="-142029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158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How To Calculate Optimal Behavior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86E5C66E-B135-5763-9B30-3300B5CD5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5801" y="2041798"/>
            <a:ext cx="9158097" cy="3486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808557-712C-F19E-488F-DD0633DD14ED}"/>
                  </a:ext>
                </a:extLst>
              </p:cNvPr>
              <p:cNvSpPr txBox="1"/>
              <p:nvPr/>
            </p:nvSpPr>
            <p:spPr>
              <a:xfrm>
                <a:off x="1166553" y="1803960"/>
                <a:ext cx="6026728" cy="351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𝑑𝑖𝑓𝑓𝐷𝑎𝑦𝑠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𝑢𝑛𝑡𝑖𝑙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𝑙𝑎𝑡𝑒𝑟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𝑑𝑎𝑡𝑒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𝑑𝑎𝑦𝑠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𝑢𝑛𝑡𝑖𝑙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𝑒𝑎𝑟𝑙𝑖𝑒𝑟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𝑑𝑎𝑡𝑒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E808557-712C-F19E-488F-DD0633DD1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553" y="1803960"/>
                <a:ext cx="6026728" cy="351543"/>
              </a:xfrm>
              <a:prstGeom prst="rect">
                <a:avLst/>
              </a:prstGeom>
              <a:blipFill>
                <a:blip r:embed="rId4"/>
                <a:stretch>
                  <a:fillRect l="-1471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4269D4-E486-D004-EAE9-ECF035CDE129}"/>
                  </a:ext>
                </a:extLst>
              </p:cNvPr>
              <p:cNvSpPr txBox="1"/>
              <p:nvPr/>
            </p:nvSpPr>
            <p:spPr>
              <a:xfrm>
                <a:off x="1165371" y="2633572"/>
                <a:ext cx="6026728" cy="3515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𝑑𝑖𝑓𝑓𝑃𝑟𝑜𝑝𝑜𝑟𝑡𝑖𝑜𝑛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𝑑𝑖𝑓𝑓𝐷𝑎𝑦𝑠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365 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𝑑𝑎𝑦𝑠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𝑖𝑛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𝑦𝑒𝑎𝑟</m:t>
                          </m:r>
                        </m:den>
                      </m:f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A4269D4-E486-D004-EAE9-ECF035CDE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2633572"/>
                <a:ext cx="6026728" cy="351543"/>
              </a:xfrm>
              <a:prstGeom prst="rect">
                <a:avLst/>
              </a:prstGeom>
              <a:blipFill>
                <a:blip r:embed="rId5"/>
                <a:stretch>
                  <a:fillRect l="-1471" t="-3448" b="-68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9FD9BE-B340-A1D8-D05C-74EC7D82E564}"/>
                  </a:ext>
                </a:extLst>
              </p:cNvPr>
              <p:cNvSpPr txBox="1"/>
              <p:nvPr/>
            </p:nvSpPr>
            <p:spPr>
              <a:xfrm>
                <a:off x="1165371" y="3759974"/>
                <a:ext cx="6026728" cy="60587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𝑟𝑎𝑡𝑒𝐷𝑖𝑠𝑐𝑜𝑢𝑛𝑡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=1+1.66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𝑐𝑎𝑙𝑐𝑢𝑙𝑎𝑡𝑒𝑑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𝑑𝑖𝑠𝑐𝑜𝑢𝑛𝑡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𝑑𝑖𝑓𝑓𝑃𝑟𝑜𝑝𝑜𝑟𝑡𝑖𝑜𝑛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9F9FD9BE-B340-A1D8-D05C-74EC7D82E5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3759974"/>
                <a:ext cx="6026728" cy="605870"/>
              </a:xfrm>
              <a:prstGeom prst="rect">
                <a:avLst/>
              </a:prstGeom>
              <a:blipFill>
                <a:blip r:embed="rId6"/>
                <a:stretch>
                  <a:fillRect l="-1261" t="-2083" r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9664A-07AB-C2CA-B197-5CBDD19C4ADA}"/>
                  </a:ext>
                </a:extLst>
              </p:cNvPr>
              <p:cNvSpPr txBox="1"/>
              <p:nvPr/>
            </p:nvSpPr>
            <p:spPr>
              <a:xfrm>
                <a:off x="1165371" y="4766569"/>
                <a:ext cx="6026728" cy="40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𝑒𝑞𝑢𝑖𝑣𝑎𝑙𝑒𝑛𝑡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𝑙𝑎𝑡𝑒𝑟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𝑎𝑚𝑜𝑢𝑛𝑡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𝑒𝑎𝑟𝑙𝑖𝑒𝑟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𝑎𝑚𝑜𝑢𝑛𝑡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𝑟𝑎𝑡𝑒𝐼𝑛𝑓𝑙𝑎𝑡𝑖𝑜𝑛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∗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𝑟𝑎𝑡𝑒𝑅𝑂𝐼</m:t>
                      </m:r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339664A-07AB-C2CA-B197-5CBDD19C4A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4766569"/>
                <a:ext cx="6026728" cy="400214"/>
              </a:xfrm>
              <a:prstGeom prst="rect">
                <a:avLst/>
              </a:prstGeom>
              <a:blipFill>
                <a:blip r:embed="rId7"/>
                <a:stretch>
                  <a:fillRect l="-1471" t="-3030" r="-65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6624B-4995-FD87-243B-27E1E6846AA2}"/>
                  </a:ext>
                </a:extLst>
              </p:cNvPr>
              <p:cNvSpPr txBox="1"/>
              <p:nvPr/>
            </p:nvSpPr>
            <p:spPr>
              <a:xfrm>
                <a:off x="1165371" y="5596181"/>
                <a:ext cx="7197436" cy="86845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𝑜𝑝𝑡𝑖𝑚𝑎𝑙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𝑐h𝑜𝑖𝑐𝑒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𝑒𝑎𝑟𝑙𝑖𝑒𝑟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𝑓𝑜𝑟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𝑒𝑞𝑢𝑖𝑣𝑎𝑙𝑒𝑛𝑡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𝑎𝑚𝑜𝑢𝑛𝑡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𝑎𝑚𝑜𝑢𝑛𝑡</m:t>
                              </m:r>
                            </m:e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𝑙𝑎𝑡𝑒𝑟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                                                                   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600" dirty="0" err="1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DA6624B-4995-FD87-243B-27E1E6846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371" y="5596181"/>
                <a:ext cx="7197436" cy="868456"/>
              </a:xfrm>
              <a:prstGeom prst="rect">
                <a:avLst/>
              </a:prstGeom>
              <a:blipFill>
                <a:blip r:embed="rId8"/>
                <a:stretch>
                  <a:fillRect l="-1232" t="-142029" b="-16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808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Optimal Behavior With Our MEL Values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11" name="Picture 9" descr="Table&#10;&#10;Description automatically generated">
            <a:extLst>
              <a:ext uri="{FF2B5EF4-FFF2-40B4-BE49-F238E27FC236}">
                <a16:creationId xmlns:a16="http://schemas.microsoft.com/office/drawing/2014/main" id="{F608D08E-4056-CF55-78A1-98834687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6" y="2301705"/>
            <a:ext cx="6504061" cy="2538632"/>
          </a:xfrm>
          <a:prstGeom prst="rect">
            <a:avLst/>
          </a:prstGeom>
        </p:spPr>
      </p:pic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id="{B7D5FFB4-EC1D-3817-FCDA-8EABB233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7" r="-1"/>
          <a:stretch/>
        </p:blipFill>
        <p:spPr>
          <a:xfrm>
            <a:off x="6998445" y="2599766"/>
            <a:ext cx="1518549" cy="22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3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Optimal Behavior With Our MEL Values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11" name="Picture 9" descr="Table&#10;&#10;Description automatically generated">
            <a:extLst>
              <a:ext uri="{FF2B5EF4-FFF2-40B4-BE49-F238E27FC236}">
                <a16:creationId xmlns:a16="http://schemas.microsoft.com/office/drawing/2014/main" id="{F608D08E-4056-CF55-78A1-98834687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36" y="2301705"/>
            <a:ext cx="6504061" cy="2538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5830A5-9AAD-8FAA-5FF9-006BFC9B0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445" y="2640767"/>
            <a:ext cx="1223717" cy="21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090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718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Flow Of Survey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CFA7978-6032-3533-E458-117BD74AC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352" y="1446972"/>
            <a:ext cx="5240680" cy="484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73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3 Post Surveys To Get Descriptive Statistics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[20][21]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D988A-4A29-C0F9-908B-1F39C512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164466"/>
            <a:ext cx="8229600" cy="4007734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Experience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latin typeface="Verdana"/>
                <a:ea typeface="Verdana"/>
              </a:rPr>
              <a:t>Financial Literacy</a:t>
            </a:r>
          </a:p>
          <a:p>
            <a:pPr marL="0" indent="0">
              <a:buNone/>
            </a:pPr>
            <a:endParaRPr lang="en-US" dirty="0">
              <a:latin typeface="Verdana"/>
              <a:ea typeface="Verdana"/>
            </a:endParaRPr>
          </a:p>
          <a:p>
            <a:pPr marL="0" indent="0">
              <a:buNone/>
            </a:pPr>
            <a:endParaRPr lang="en-US" dirty="0">
              <a:latin typeface="Verdana"/>
              <a:ea typeface="Verdana"/>
            </a:endParaRPr>
          </a:p>
          <a:p>
            <a:r>
              <a:rPr lang="en-US" dirty="0">
                <a:latin typeface="Verdana"/>
                <a:ea typeface="Verdana"/>
              </a:rPr>
              <a:t>Sense of Purpose</a:t>
            </a:r>
            <a:endParaRPr lang="en-US" dirty="0"/>
          </a:p>
        </p:txBody>
      </p:sp>
      <p:pic>
        <p:nvPicPr>
          <p:cNvPr id="6" name="Picture 5" descr="Range of moods sticky notes">
            <a:extLst>
              <a:ext uri="{FF2B5EF4-FFF2-40B4-BE49-F238E27FC236}">
                <a16:creationId xmlns:a16="http://schemas.microsoft.com/office/drawing/2014/main" id="{BC26855A-307D-29D0-C485-A548AC1345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321" y="1464969"/>
            <a:ext cx="2719957" cy="1814127"/>
          </a:xfrm>
          <a:prstGeom prst="rect">
            <a:avLst/>
          </a:prstGeom>
        </p:spPr>
      </p:pic>
      <p:pic>
        <p:nvPicPr>
          <p:cNvPr id="12" name="Graphic 11" descr="Reflection with solid fill">
            <a:extLst>
              <a:ext uri="{FF2B5EF4-FFF2-40B4-BE49-F238E27FC236}">
                <a16:creationId xmlns:a16="http://schemas.microsoft.com/office/drawing/2014/main" id="{F6389F65-2B0B-B989-69C5-221D83559C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4572000" y="4542983"/>
            <a:ext cx="1642353" cy="164235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22696EA-3D87-B298-759D-990BBDC0D6AC}"/>
              </a:ext>
            </a:extLst>
          </p:cNvPr>
          <p:cNvGrpSpPr/>
          <p:nvPr/>
        </p:nvGrpSpPr>
        <p:grpSpPr>
          <a:xfrm>
            <a:off x="6864278" y="3461156"/>
            <a:ext cx="1301678" cy="1301678"/>
            <a:chOff x="6088284" y="3423970"/>
            <a:chExt cx="1301678" cy="1301678"/>
          </a:xfrm>
        </p:grpSpPr>
        <p:pic>
          <p:nvPicPr>
            <p:cNvPr id="14" name="Graphic 13" descr="Brain in head with solid fill">
              <a:extLst>
                <a:ext uri="{FF2B5EF4-FFF2-40B4-BE49-F238E27FC236}">
                  <a16:creationId xmlns:a16="http://schemas.microsoft.com/office/drawing/2014/main" id="{AD81A1BD-FBED-BEBD-D8C7-9714FB9F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 flipH="1">
              <a:off x="6088284" y="3423970"/>
              <a:ext cx="1301678" cy="1301678"/>
            </a:xfrm>
            <a:prstGeom prst="rect">
              <a:avLst/>
            </a:prstGeom>
          </p:spPr>
        </p:pic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1BA2E39-7370-3EEB-FAD7-F2173ECE9C0E}"/>
                </a:ext>
              </a:extLst>
            </p:cNvPr>
            <p:cNvSpPr/>
            <p:nvPr/>
          </p:nvSpPr>
          <p:spPr bwMode="auto">
            <a:xfrm>
              <a:off x="6475563" y="3621259"/>
              <a:ext cx="694600" cy="69460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/>
              <a:endParaRPr lang="en-US" sz="1600" dirty="0">
                <a:solidFill>
                  <a:schemeClr val="bg1"/>
                </a:solidFill>
                <a:latin typeface="+mn-lt"/>
              </a:endParaRPr>
            </a:p>
          </p:txBody>
        </p:sp>
        <p:pic>
          <p:nvPicPr>
            <p:cNvPr id="16" name="Graphic 15" descr="Dollar with solid fill">
              <a:extLst>
                <a:ext uri="{FF2B5EF4-FFF2-40B4-BE49-F238E27FC236}">
                  <a16:creationId xmlns:a16="http://schemas.microsoft.com/office/drawing/2014/main" id="{C8A5A06A-79C6-2501-630F-BD0C461A8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6475563" y="3690299"/>
              <a:ext cx="596006" cy="5960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86586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Participants Were Paid Fairly For Their Time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D988A-4A29-C0F9-908B-1F39C512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10 minute survey</a:t>
            </a:r>
          </a:p>
          <a:p>
            <a:r>
              <a:rPr lang="en-US" dirty="0">
                <a:latin typeface="Verdana"/>
                <a:ea typeface="Verdana"/>
              </a:rPr>
              <a:t>$3 per participant</a:t>
            </a:r>
          </a:p>
          <a:p>
            <a:r>
              <a:rPr lang="en-US" dirty="0">
                <a:latin typeface="Verdana"/>
                <a:ea typeface="Verdana"/>
              </a:rPr>
              <a:t>$18 per hour equivalent</a:t>
            </a:r>
            <a:endParaRPr lang="en-US" dirty="0"/>
          </a:p>
          <a:p>
            <a:endParaRPr lang="en-US" dirty="0"/>
          </a:p>
        </p:txBody>
      </p:sp>
      <p:pic>
        <p:nvPicPr>
          <p:cNvPr id="6" name="Graphic 5" descr="Register with solid fill">
            <a:extLst>
              <a:ext uri="{FF2B5EF4-FFF2-40B4-BE49-F238E27FC236}">
                <a16:creationId xmlns:a16="http://schemas.microsoft.com/office/drawing/2014/main" id="{9868C5A2-622D-2E78-B93F-DA37D2E3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0170" y="3000828"/>
            <a:ext cx="2460171" cy="246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778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Acknowledgements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F093-EF13-607F-D845-2D3C2E58DB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3427791" cy="464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Lastly, but most importantly, Caroline </a:t>
            </a:r>
            <a:r>
              <a:rPr lang="en-US" dirty="0" err="1">
                <a:latin typeface="Verdana"/>
                <a:ea typeface="Verdana"/>
              </a:rPr>
              <a:t>Muirhead</a:t>
            </a:r>
            <a:r>
              <a:rPr lang="en-US" dirty="0">
                <a:latin typeface="Verdana"/>
                <a:ea typeface="Verdana"/>
              </a:rPr>
              <a:t>, my wife.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My wife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BB7E2D78-893B-7623-40B1-CB4550B4A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0019" y="1718733"/>
            <a:ext cx="2743200" cy="2743200"/>
          </a:xfrm>
          <a:prstGeom prst="rect">
            <a:avLst/>
          </a:prstGeom>
        </p:spPr>
      </p:pic>
      <p:pic>
        <p:nvPicPr>
          <p:cNvPr id="7" name="Picture 7" descr="A person smiling in front of a chalkboard&#10;&#10;Description automatically generated">
            <a:extLst>
              <a:ext uri="{FF2B5EF4-FFF2-40B4-BE49-F238E27FC236}">
                <a16:creationId xmlns:a16="http://schemas.microsoft.com/office/drawing/2014/main" id="{E8C1DB77-5652-EEB8-2F43-3EDA133023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972" y="1519551"/>
            <a:ext cx="3420533" cy="452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0436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D978-EC79-7EFC-F498-AFEAA88F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Overview Of How We Implemented The Survey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52B8D-5012-4697-8A70-42C0C0A5E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3980165" cy="4648200"/>
          </a:xfrm>
        </p:spPr>
        <p:txBody>
          <a:bodyPr>
            <a:normAutofit/>
          </a:bodyPr>
          <a:lstStyle/>
          <a:p>
            <a:r>
              <a:rPr lang="en-US" dirty="0">
                <a:latin typeface="Verdana"/>
                <a:ea typeface="Verdana"/>
              </a:rPr>
              <a:t>React application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Reuse components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Integrate third-party modules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Host webpage and data storage online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Continuously test throughout development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4486D-7596-CBF1-8D6C-A54EA636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9D506-EC79-8F76-0DF7-A34A076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21E45B9D-32E4-4464-5F8B-B11D60E06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3848100"/>
            <a:ext cx="3591455" cy="12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71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D978-EC79-7EFC-F498-AFEAA88F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Reusing Components In React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4486D-7596-CBF1-8D6C-A54EA636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9D506-EC79-8F76-0DF7-A34A076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6E78082B-0B95-2960-1887-3F63F927FF06}"/>
              </a:ext>
            </a:extLst>
          </p:cNvPr>
          <p:cNvSpPr/>
          <p:nvPr/>
        </p:nvSpPr>
        <p:spPr bwMode="auto">
          <a:xfrm rot="3631455">
            <a:off x="1278833" y="3332214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3D33BF6-D418-CE14-523B-237697BBF5AD}"/>
              </a:ext>
            </a:extLst>
          </p:cNvPr>
          <p:cNvSpPr txBox="1">
            <a:spLocks/>
          </p:cNvSpPr>
          <p:nvPr/>
        </p:nvSpPr>
        <p:spPr>
          <a:xfrm>
            <a:off x="1610803" y="4083176"/>
            <a:ext cx="2256007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latin typeface="Verdana"/>
                <a:ea typeface="Verdana"/>
              </a:rPr>
              <a:t>MEL Presentation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A60D8B9-F251-E19C-8B7F-054EDFF9B6B1}"/>
              </a:ext>
            </a:extLst>
          </p:cNvPr>
          <p:cNvSpPr txBox="1">
            <a:spLocks/>
          </p:cNvSpPr>
          <p:nvPr/>
        </p:nvSpPr>
        <p:spPr>
          <a:xfrm>
            <a:off x="255693" y="2247687"/>
            <a:ext cx="1621945" cy="96764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latin typeface="Verdana"/>
                <a:ea typeface="Verdana"/>
              </a:rPr>
              <a:t>Interactive Example in Instructions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C72288A-2B0A-03E5-6B93-E5574F852A4B}"/>
              </a:ext>
            </a:extLst>
          </p:cNvPr>
          <p:cNvSpPr txBox="1">
            <a:spLocks/>
          </p:cNvSpPr>
          <p:nvPr/>
        </p:nvSpPr>
        <p:spPr>
          <a:xfrm>
            <a:off x="3769506" y="2444501"/>
            <a:ext cx="1910296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latin typeface="Verdana"/>
                <a:ea typeface="Verdana"/>
              </a:rPr>
              <a:t>Set of 8 MEL Questions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2A6A1A21-56E8-7462-2512-849E220D964D}"/>
              </a:ext>
            </a:extLst>
          </p:cNvPr>
          <p:cNvSpPr/>
          <p:nvPr/>
        </p:nvSpPr>
        <p:spPr bwMode="auto">
          <a:xfrm rot="5400000">
            <a:off x="6733071" y="3084676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5A8514DD-ABC0-E427-0342-66616B96DB38}"/>
              </a:ext>
            </a:extLst>
          </p:cNvPr>
          <p:cNvSpPr txBox="1">
            <a:spLocks/>
          </p:cNvSpPr>
          <p:nvPr/>
        </p:nvSpPr>
        <p:spPr>
          <a:xfrm>
            <a:off x="6197305" y="3972126"/>
            <a:ext cx="1910296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latin typeface="Verdana"/>
                <a:ea typeface="Verdana"/>
              </a:rPr>
              <a:t>Single-month calendar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253DDA-C1C6-7F3F-DEA5-2300472759CC}"/>
              </a:ext>
            </a:extLst>
          </p:cNvPr>
          <p:cNvSpPr txBox="1">
            <a:spLocks/>
          </p:cNvSpPr>
          <p:nvPr/>
        </p:nvSpPr>
        <p:spPr>
          <a:xfrm>
            <a:off x="6341481" y="2129659"/>
            <a:ext cx="1621945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>
                <a:latin typeface="Verdana"/>
                <a:ea typeface="Verdana"/>
              </a:rPr>
              <a:t>Single-year Calendar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2D01F1D-80BB-0819-710C-94AD62AA7ECF}"/>
              </a:ext>
            </a:extLst>
          </p:cNvPr>
          <p:cNvSpPr txBox="1">
            <a:spLocks/>
          </p:cNvSpPr>
          <p:nvPr/>
        </p:nvSpPr>
        <p:spPr>
          <a:xfrm>
            <a:off x="7294310" y="3180378"/>
            <a:ext cx="856392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Verdana"/>
                <a:ea typeface="Verdana"/>
              </a:rPr>
              <a:t>x12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41C51CB6-4E5E-0E5E-89E4-E239EA89FCE1}"/>
              </a:ext>
            </a:extLst>
          </p:cNvPr>
          <p:cNvSpPr/>
          <p:nvPr/>
        </p:nvSpPr>
        <p:spPr bwMode="auto">
          <a:xfrm rot="7206028">
            <a:off x="3350123" y="3313083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55975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D978-EC79-7EFC-F498-AFEAA88F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Third-party Modules We Integrated With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4486D-7596-CBF1-8D6C-A54EA636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9D506-EC79-8F76-0DF7-A34A076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14338" name="Picture 2" descr="D3.js SVG Vector Logos - Vector Logo Zone">
            <a:extLst>
              <a:ext uri="{FF2B5EF4-FFF2-40B4-BE49-F238E27FC236}">
                <a16:creationId xmlns:a16="http://schemas.microsoft.com/office/drawing/2014/main" id="{AEA74F32-D0C4-6208-BB55-CDF1878B9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453" y="1317220"/>
            <a:ext cx="2638179" cy="131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Material UI - Brand by Balkan Brothers on Dribbble">
            <a:extLst>
              <a:ext uri="{FF2B5EF4-FFF2-40B4-BE49-F238E27FC236}">
                <a16:creationId xmlns:a16="http://schemas.microsoft.com/office/drawing/2014/main" id="{30346AF6-1376-EA40-E33E-B19078315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6" t="20730" r="17545" b="58099"/>
          <a:stretch/>
        </p:blipFill>
        <p:spPr bwMode="auto">
          <a:xfrm>
            <a:off x="440416" y="1491265"/>
            <a:ext cx="3969242" cy="97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8A74354A-9628-D91A-3320-F7F07F6B5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94" y="4000473"/>
            <a:ext cx="2968338" cy="79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EF95F8F-764D-B71A-3079-7AB9750B4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86" t="37592" r="36765" b="41176"/>
          <a:stretch/>
        </p:blipFill>
        <p:spPr>
          <a:xfrm>
            <a:off x="1963463" y="2440207"/>
            <a:ext cx="2382032" cy="1401824"/>
          </a:xfrm>
          <a:prstGeom prst="rect">
            <a:avLst/>
          </a:prstGeom>
        </p:spPr>
      </p:pic>
      <p:pic>
        <p:nvPicPr>
          <p:cNvPr id="12" name="Picture 11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520A8BF-F27A-E4CC-EC56-382AE2257D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7" t="37591" r="58660" b="17386"/>
          <a:stretch/>
        </p:blipFill>
        <p:spPr>
          <a:xfrm>
            <a:off x="5789292" y="2471095"/>
            <a:ext cx="2476500" cy="2187104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5014A2F-5ED4-56FA-B1D5-CB80C602DE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3463" y="4870376"/>
            <a:ext cx="1642832" cy="151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496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D978-EC79-7EFC-F498-AFEAA88F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Hosting And Data Storage 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4486D-7596-CBF1-8D6C-A54EA636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9D506-EC79-8F76-0DF7-A34A076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075537AF-950A-3449-3EE7-F6E68A268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2542" y="480442"/>
            <a:ext cx="996973" cy="59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19AD29D-4B74-7F1F-A00A-03CA15CBC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880" y="2461855"/>
            <a:ext cx="4060926" cy="577937"/>
          </a:xfrm>
          <a:prstGeom prst="rect">
            <a:avLst/>
          </a:prstGeom>
        </p:spPr>
      </p:pic>
      <p:pic>
        <p:nvPicPr>
          <p:cNvPr id="10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A895A2E8-4F33-E5FF-7F17-D2A50BFEB1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1183" y="2339775"/>
            <a:ext cx="3252817" cy="1120657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70664AB-9D80-B608-D83C-A592AF6F43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3397" y="1895204"/>
            <a:ext cx="1910296" cy="5779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Verdana"/>
                <a:ea typeface="Verdana"/>
              </a:rPr>
              <a:t>Hosted 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29A6736E-8A21-F2EA-9009-43E1D34AD39A}"/>
              </a:ext>
            </a:extLst>
          </p:cNvPr>
          <p:cNvSpPr txBox="1">
            <a:spLocks/>
          </p:cNvSpPr>
          <p:nvPr/>
        </p:nvSpPr>
        <p:spPr>
          <a:xfrm>
            <a:off x="6729950" y="1982654"/>
            <a:ext cx="1910296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>
                <a:latin typeface="Verdana"/>
                <a:ea typeface="Verdana"/>
              </a:rPr>
              <a:t>Data Storage</a:t>
            </a:r>
          </a:p>
        </p:txBody>
      </p:sp>
      <p:pic>
        <p:nvPicPr>
          <p:cNvPr id="13316" name="Picture 4" descr="UBC GitHub Instructor Guide | Learning Technology Hub">
            <a:extLst>
              <a:ext uri="{FF2B5EF4-FFF2-40B4-BE49-F238E27FC236}">
                <a16:creationId xmlns:a16="http://schemas.microsoft.com/office/drawing/2014/main" id="{FFAFE751-AB91-15BB-4F92-6056004FB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009" y="4989605"/>
            <a:ext cx="2144684" cy="120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DB563FFC-B8BF-2F90-27C6-B256484CAF48}"/>
              </a:ext>
            </a:extLst>
          </p:cNvPr>
          <p:cNvSpPr/>
          <p:nvPr/>
        </p:nvSpPr>
        <p:spPr bwMode="auto">
          <a:xfrm>
            <a:off x="4927013" y="2558763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7D520CBF-902D-F979-9254-F508AC9E59B7}"/>
              </a:ext>
            </a:extLst>
          </p:cNvPr>
          <p:cNvSpPr/>
          <p:nvPr/>
        </p:nvSpPr>
        <p:spPr bwMode="auto">
          <a:xfrm rot="16200000">
            <a:off x="2221967" y="3641015"/>
            <a:ext cx="838767" cy="568507"/>
          </a:xfrm>
          <a:prstGeom prst="rightArrow">
            <a:avLst/>
          </a:prstGeom>
          <a:solidFill>
            <a:schemeClr val="accent2"/>
          </a:solidFill>
          <a:ln w="12700" cap="sq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EAB436-99B5-B154-B07E-718B67FA6EB9}"/>
              </a:ext>
            </a:extLst>
          </p:cNvPr>
          <p:cNvSpPr txBox="1">
            <a:spLocks/>
          </p:cNvSpPr>
          <p:nvPr/>
        </p:nvSpPr>
        <p:spPr>
          <a:xfrm>
            <a:off x="2925605" y="3740517"/>
            <a:ext cx="1910296" cy="57793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Verdana"/>
                <a:ea typeface="Verdana"/>
              </a:rPr>
              <a:t>Continuous Deployment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D329D09-8B34-1111-3832-C4E2603730F9}"/>
              </a:ext>
            </a:extLst>
          </p:cNvPr>
          <p:cNvSpPr txBox="1">
            <a:spLocks/>
          </p:cNvSpPr>
          <p:nvPr/>
        </p:nvSpPr>
        <p:spPr>
          <a:xfrm>
            <a:off x="4775767" y="2253998"/>
            <a:ext cx="1309084" cy="4157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>
                <a:latin typeface="Verdana"/>
                <a:ea typeface="Verdana"/>
              </a:rPr>
              <a:t>Write-only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F331489-695B-68CE-1C0C-D3EAFAEDDA9E}"/>
              </a:ext>
            </a:extLst>
          </p:cNvPr>
          <p:cNvSpPr txBox="1"/>
          <p:nvPr/>
        </p:nvSpPr>
        <p:spPr>
          <a:xfrm>
            <a:off x="3423897" y="5384388"/>
            <a:ext cx="2296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hlinkClick r:id="rId6"/>
              </a:rPr>
              <a:t>GitHub The-Discounters release-calendar</a:t>
            </a:r>
            <a:br>
              <a:rPr lang="en-US" sz="1200" dirty="0"/>
            </a:b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582831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4D978-EC79-7EFC-F498-AFEAA88F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Continuous Testing With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24486D-7596-CBF1-8D6C-A54EA6369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F9D506-EC79-8F76-0DF7-A34A076A3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9" name="Screen Recording 2023-04-19 at 11.30.11 AM">
            <a:hlinkClick r:id="" action="ppaction://media"/>
            <a:extLst>
              <a:ext uri="{FF2B5EF4-FFF2-40B4-BE49-F238E27FC236}">
                <a16:creationId xmlns:a16="http://schemas.microsoft.com/office/drawing/2014/main" id="{6DB271CF-8A87-E59B-8133-5B133DB2E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963" y="1400002"/>
            <a:ext cx="7590074" cy="4743796"/>
          </a:xfrm>
          <a:prstGeom prst="rect">
            <a:avLst/>
          </a:prstGeom>
        </p:spPr>
      </p:pic>
      <p:pic>
        <p:nvPicPr>
          <p:cNvPr id="12290" name="Picture 2" descr="JavaScript Web Testing and Component Testing Framework | cypress.io">
            <a:extLst>
              <a:ext uri="{FF2B5EF4-FFF2-40B4-BE49-F238E27FC236}">
                <a16:creationId xmlns:a16="http://schemas.microsoft.com/office/drawing/2014/main" id="{DA232485-3260-03AB-7F77-3729BD82A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422" y="215825"/>
            <a:ext cx="1903613" cy="996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201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AA993E-F18B-6BD9-FEF8-92B8D9C87DBD}"/>
              </a:ext>
            </a:extLst>
          </p:cNvPr>
          <p:cNvSpPr txBox="1">
            <a:spLocks/>
          </p:cNvSpPr>
          <p:nvPr/>
        </p:nvSpPr>
        <p:spPr>
          <a:xfrm>
            <a:off x="457200" y="1524000"/>
            <a:ext cx="8229600" cy="464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Verdana"/>
                <a:ea typeface="Verdana"/>
              </a:rPr>
              <a:t>Between-subject design</a:t>
            </a:r>
            <a:endParaRPr lang="en-US" dirty="0"/>
          </a:p>
          <a:p>
            <a:pPr lvl="1"/>
            <a:r>
              <a:rPr lang="en-US" dirty="0">
                <a:latin typeface="Verdana"/>
                <a:ea typeface="Verdana"/>
              </a:rPr>
              <a:t>Worded version using dates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Single-Year Calendar</a:t>
            </a:r>
          </a:p>
          <a:p>
            <a:pPr marL="320040" lvl="1" indent="0">
              <a:buNone/>
            </a:pPr>
            <a:endParaRPr lang="en-US" dirty="0">
              <a:latin typeface="Verdana"/>
              <a:ea typeface="Verdana"/>
            </a:endParaRPr>
          </a:p>
          <a:p>
            <a:r>
              <a:rPr lang="en-US" dirty="0">
                <a:latin typeface="Verdana"/>
                <a:ea typeface="Verdana"/>
              </a:rPr>
              <a:t>Prolific</a:t>
            </a:r>
            <a:endParaRPr lang="en-US" dirty="0"/>
          </a:p>
          <a:p>
            <a:pPr lvl="1"/>
            <a:r>
              <a:rPr lang="en-US" dirty="0">
                <a:latin typeface="Verdana"/>
                <a:ea typeface="Verdana"/>
              </a:rPr>
              <a:t>April 5th, 2023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60 U.S. participants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Verdana"/>
                <a:ea typeface="Verdana"/>
              </a:rPr>
              <a:t>30 word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r>
              <a:rPr lang="en-US" dirty="0">
                <a:latin typeface="Verdana"/>
                <a:ea typeface="Verdana"/>
              </a:rPr>
              <a:t>30 calendar</a:t>
            </a:r>
            <a:endParaRPr lang="en-US" dirty="0"/>
          </a:p>
          <a:p>
            <a:pPr lvl="2">
              <a:buFont typeface="Wingdings" pitchFamily="34" charset="0"/>
              <a:buChar char="§"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Data Collection &amp; Analysis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7410" name="Picture 2" descr="Prolific · The better alternative to MTurk for online survey research">
            <a:extLst>
              <a:ext uri="{FF2B5EF4-FFF2-40B4-BE49-F238E27FC236}">
                <a16:creationId xmlns:a16="http://schemas.microsoft.com/office/drawing/2014/main" id="{605D677A-CE88-7E37-1CD0-F4A05D5896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02743"/>
            <a:ext cx="3521585" cy="94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0302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No General Difference In Discounting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C361BCE1-973A-8EF4-3240-128C3B1C9E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76104" y="1524000"/>
            <a:ext cx="2391792" cy="4648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577C55-4839-D040-807B-5AFEFFF50267}"/>
              </a:ext>
            </a:extLst>
          </p:cNvPr>
          <p:cNvSpPr txBox="1"/>
          <p:nvPr/>
        </p:nvSpPr>
        <p:spPr>
          <a:xfrm>
            <a:off x="7785382" y="5833646"/>
            <a:ext cx="1082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Chi-square test of independence</a:t>
            </a:r>
          </a:p>
        </p:txBody>
      </p:sp>
    </p:spTree>
    <p:extLst>
      <p:ext uri="{BB962C8B-B14F-4D97-AF65-F5344CB8AC3E}">
        <p14:creationId xmlns:p14="http://schemas.microsoft.com/office/powerpoint/2010/main" val="5543717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First MEL Question Showed The Biggest Difference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880EE77C-188C-43DD-EC42-CFA8A04EF81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549"/>
          <a:stretch/>
        </p:blipFill>
        <p:spPr>
          <a:xfrm>
            <a:off x="224971" y="2409371"/>
            <a:ext cx="8657771" cy="3448916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4268E50-9D17-8874-9214-548FD3C315A1}"/>
              </a:ext>
            </a:extLst>
          </p:cNvPr>
          <p:cNvSpPr txBox="1">
            <a:spLocks/>
          </p:cNvSpPr>
          <p:nvPr/>
        </p:nvSpPr>
        <p:spPr>
          <a:xfrm>
            <a:off x="2116137" y="2533649"/>
            <a:ext cx="574675" cy="2000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>
                <a:latin typeface="Verdana"/>
                <a:ea typeface="Verdana"/>
              </a:rPr>
              <a:t>.0632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F9CCC-F4E4-B6BF-4C30-34D6E783A1F6}"/>
              </a:ext>
            </a:extLst>
          </p:cNvPr>
          <p:cNvSpPr txBox="1"/>
          <p:nvPr/>
        </p:nvSpPr>
        <p:spPr>
          <a:xfrm>
            <a:off x="7799895" y="5983810"/>
            <a:ext cx="1082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Chi-square test of independence</a:t>
            </a:r>
          </a:p>
        </p:txBody>
      </p:sp>
    </p:spTree>
    <p:extLst>
      <p:ext uri="{BB962C8B-B14F-4D97-AF65-F5344CB8AC3E}">
        <p14:creationId xmlns:p14="http://schemas.microsoft.com/office/powerpoint/2010/main" val="86896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Responses Of Participants Compared To Optimal Choices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880EE77C-188C-43DD-EC42-CFA8A04EF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71" y="1822190"/>
            <a:ext cx="8657771" cy="4036097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4268E50-9D17-8874-9214-548FD3C315A1}"/>
              </a:ext>
            </a:extLst>
          </p:cNvPr>
          <p:cNvSpPr txBox="1">
            <a:spLocks/>
          </p:cNvSpPr>
          <p:nvPr/>
        </p:nvSpPr>
        <p:spPr>
          <a:xfrm>
            <a:off x="2116137" y="2533649"/>
            <a:ext cx="574675" cy="2000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>
                <a:latin typeface="Verdana"/>
                <a:ea typeface="Verdana"/>
              </a:rPr>
              <a:t>.0632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F9CCC-F4E4-B6BF-4C30-34D6E783A1F6}"/>
              </a:ext>
            </a:extLst>
          </p:cNvPr>
          <p:cNvSpPr txBox="1"/>
          <p:nvPr/>
        </p:nvSpPr>
        <p:spPr>
          <a:xfrm>
            <a:off x="7799895" y="5983810"/>
            <a:ext cx="1082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Chi-square test of independence</a:t>
            </a:r>
          </a:p>
        </p:txBody>
      </p:sp>
    </p:spTree>
    <p:extLst>
      <p:ext uri="{BB962C8B-B14F-4D97-AF65-F5344CB8AC3E}">
        <p14:creationId xmlns:p14="http://schemas.microsoft.com/office/powerpoint/2010/main" val="18473169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Responses Of Participants Compared To Optimal Choices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880EE77C-188C-43DD-EC42-CFA8A04EF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971" y="1822190"/>
            <a:ext cx="8657771" cy="4036097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34268E50-9D17-8874-9214-548FD3C315A1}"/>
              </a:ext>
            </a:extLst>
          </p:cNvPr>
          <p:cNvSpPr txBox="1">
            <a:spLocks/>
          </p:cNvSpPr>
          <p:nvPr/>
        </p:nvSpPr>
        <p:spPr>
          <a:xfrm>
            <a:off x="2116137" y="2533649"/>
            <a:ext cx="574675" cy="2000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>
                <a:latin typeface="Verdana"/>
                <a:ea typeface="Verdana"/>
              </a:rPr>
              <a:t>.0632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58F9CCC-F4E4-B6BF-4C30-34D6E783A1F6}"/>
              </a:ext>
            </a:extLst>
          </p:cNvPr>
          <p:cNvSpPr txBox="1"/>
          <p:nvPr/>
        </p:nvSpPr>
        <p:spPr>
          <a:xfrm>
            <a:off x="7799895" y="5983810"/>
            <a:ext cx="108284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Chi-square test of independence</a:t>
            </a:r>
          </a:p>
        </p:txBody>
      </p: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EBEE4B2B-1FD5-8CCD-C382-0E2C15EF7F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518" t="6608" r="3206" b="85986"/>
          <a:stretch/>
        </p:blipFill>
        <p:spPr>
          <a:xfrm>
            <a:off x="2905912" y="2050950"/>
            <a:ext cx="629920" cy="298938"/>
          </a:xfrm>
          <a:prstGeom prst="rect">
            <a:avLst/>
          </a:prstGeom>
        </p:spPr>
      </p:pic>
      <p:pic>
        <p:nvPicPr>
          <p:cNvPr id="19" name="Picture 18" descr="Chart, bar chart&#10;&#10;Description automatically generated">
            <a:extLst>
              <a:ext uri="{FF2B5EF4-FFF2-40B4-BE49-F238E27FC236}">
                <a16:creationId xmlns:a16="http://schemas.microsoft.com/office/drawing/2014/main" id="{07A9B2DA-DC17-C59B-BF61-AE154FDBB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3" t="6608" r="61168" b="85986"/>
          <a:stretch/>
        </p:blipFill>
        <p:spPr>
          <a:xfrm>
            <a:off x="7133400" y="2051774"/>
            <a:ext cx="666495" cy="298938"/>
          </a:xfrm>
          <a:prstGeom prst="rect">
            <a:avLst/>
          </a:prstGeom>
        </p:spPr>
      </p:pic>
      <p:pic>
        <p:nvPicPr>
          <p:cNvPr id="20" name="Picture 19" descr="Chart, bar chart&#10;&#10;Description automatically generated">
            <a:extLst>
              <a:ext uri="{FF2B5EF4-FFF2-40B4-BE49-F238E27FC236}">
                <a16:creationId xmlns:a16="http://schemas.microsoft.com/office/drawing/2014/main" id="{DE03EED8-E1AC-E1E1-0123-1A419DD387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133" t="6608" r="61168" b="85986"/>
          <a:stretch/>
        </p:blipFill>
        <p:spPr>
          <a:xfrm>
            <a:off x="7995745" y="2050950"/>
            <a:ext cx="666495" cy="29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293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[2]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8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FF1CF86-3970-4F99-D9B0-EDC53550D4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964" t="30065" r="17077" b="40539"/>
          <a:stretch/>
        </p:blipFill>
        <p:spPr>
          <a:xfrm>
            <a:off x="221492" y="2895599"/>
            <a:ext cx="8701016" cy="2142510"/>
          </a:xfrm>
          <a:prstGeom prst="rect">
            <a:avLst/>
          </a:prstGeom>
        </p:spPr>
      </p:pic>
      <p:pic>
        <p:nvPicPr>
          <p:cNvPr id="3" name="Picture 5" descr="Logo&#10;&#10;Description automatically generated">
            <a:extLst>
              <a:ext uri="{FF2B5EF4-FFF2-40B4-BE49-F238E27FC236}">
                <a16:creationId xmlns:a16="http://schemas.microsoft.com/office/drawing/2014/main" id="{1DC88299-2799-A750-4E3E-3BB5066C2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400" y="1801045"/>
            <a:ext cx="2743200" cy="15430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97581A-3FE1-0A25-CB11-46F07B34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"/>
            <a:ext cx="9496926" cy="1203144"/>
          </a:xfrm>
          <a:solidFill>
            <a:schemeClr val="bg1"/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5570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Amounts Compared To Participant’s Responses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11" name="Picture 9" descr="Table&#10;&#10;Description automatically generated">
            <a:extLst>
              <a:ext uri="{FF2B5EF4-FFF2-40B4-BE49-F238E27FC236}">
                <a16:creationId xmlns:a16="http://schemas.microsoft.com/office/drawing/2014/main" id="{F608D08E-4056-CF55-78A1-98834687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4213"/>
            <a:ext cx="6504061" cy="2538632"/>
          </a:xfrm>
          <a:prstGeom prst="rect">
            <a:avLst/>
          </a:prstGeom>
        </p:spPr>
      </p:pic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id="{B7D5FFB4-EC1D-3817-FCDA-8EABB233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7" r="-1"/>
          <a:stretch/>
        </p:blipFill>
        <p:spPr>
          <a:xfrm>
            <a:off x="6413109" y="2902274"/>
            <a:ext cx="1518549" cy="2222642"/>
          </a:xfrm>
          <a:prstGeom prst="rect">
            <a:avLst/>
          </a:prstGeom>
        </p:spPr>
      </p:pic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FFF99146-B77D-23E0-EFCD-DB9676BAFD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819" t="6608" r="71287" b="85986"/>
          <a:stretch/>
        </p:blipFill>
        <p:spPr>
          <a:xfrm>
            <a:off x="7931658" y="3130062"/>
            <a:ext cx="596880" cy="298938"/>
          </a:xfrm>
          <a:prstGeom prst="rect">
            <a:avLst/>
          </a:prstGeom>
        </p:spPr>
      </p:pic>
      <p:pic>
        <p:nvPicPr>
          <p:cNvPr id="9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8A94FA17-5C6E-199B-927C-C2CA04346D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33" t="6608" r="61168" b="85986"/>
          <a:stretch/>
        </p:blipFill>
        <p:spPr>
          <a:xfrm>
            <a:off x="7896850" y="3383168"/>
            <a:ext cx="666495" cy="298938"/>
          </a:xfrm>
          <a:prstGeom prst="rect">
            <a:avLst/>
          </a:prstGeom>
        </p:spPr>
      </p:pic>
      <p:pic>
        <p:nvPicPr>
          <p:cNvPr id="10" name="Picture 9" descr="Chart, bar chart&#10;&#10;Description automatically generated">
            <a:extLst>
              <a:ext uri="{FF2B5EF4-FFF2-40B4-BE49-F238E27FC236}">
                <a16:creationId xmlns:a16="http://schemas.microsoft.com/office/drawing/2014/main" id="{C1CCFC93-9B8A-FDC5-6547-32F257567E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968" t="6608" r="51756" b="85986"/>
          <a:stretch/>
        </p:blipFill>
        <p:spPr>
          <a:xfrm>
            <a:off x="7904977" y="3621971"/>
            <a:ext cx="629920" cy="298938"/>
          </a:xfrm>
          <a:prstGeom prst="rect">
            <a:avLst/>
          </a:prstGeom>
        </p:spPr>
      </p:pic>
      <p:pic>
        <p:nvPicPr>
          <p:cNvPr id="12" name="Picture 11" descr="Chart, bar chart&#10;&#10;Description automatically generated">
            <a:extLst>
              <a:ext uri="{FF2B5EF4-FFF2-40B4-BE49-F238E27FC236}">
                <a16:creationId xmlns:a16="http://schemas.microsoft.com/office/drawing/2014/main" id="{260F43B6-3DB5-5ECC-09E8-95B0B41BE90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568" t="6608" r="42156" b="85986"/>
          <a:stretch/>
        </p:blipFill>
        <p:spPr>
          <a:xfrm>
            <a:off x="7888899" y="3863289"/>
            <a:ext cx="629920" cy="298938"/>
          </a:xfrm>
          <a:prstGeom prst="rect">
            <a:avLst/>
          </a:prstGeom>
        </p:spPr>
      </p:pic>
      <p:pic>
        <p:nvPicPr>
          <p:cNvPr id="13" name="Picture 12" descr="Chart, bar chart&#10;&#10;Description automatically generated">
            <a:extLst>
              <a:ext uri="{FF2B5EF4-FFF2-40B4-BE49-F238E27FC236}">
                <a16:creationId xmlns:a16="http://schemas.microsoft.com/office/drawing/2014/main" id="{372E0B1E-BE40-1697-FBFE-D739B6CA36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254" t="6608" r="32470" b="85986"/>
          <a:stretch/>
        </p:blipFill>
        <p:spPr>
          <a:xfrm>
            <a:off x="7888899" y="4094597"/>
            <a:ext cx="629920" cy="298938"/>
          </a:xfrm>
          <a:prstGeom prst="rect">
            <a:avLst/>
          </a:prstGeom>
        </p:spPr>
      </p:pic>
      <p:pic>
        <p:nvPicPr>
          <p:cNvPr id="14" name="Picture 13" descr="Chart, bar chart&#10;&#10;Description automatically generated">
            <a:extLst>
              <a:ext uri="{FF2B5EF4-FFF2-40B4-BE49-F238E27FC236}">
                <a16:creationId xmlns:a16="http://schemas.microsoft.com/office/drawing/2014/main" id="{18C2DCF2-00F4-3DCB-A0D6-EB2BDFABE5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156" t="6608" r="22568" b="85986"/>
          <a:stretch/>
        </p:blipFill>
        <p:spPr>
          <a:xfrm>
            <a:off x="7916905" y="4343410"/>
            <a:ext cx="629920" cy="298938"/>
          </a:xfrm>
          <a:prstGeom prst="rect">
            <a:avLst/>
          </a:prstGeom>
        </p:spPr>
      </p:pic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A5E992BC-5F93-8120-22D9-27E5298F19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089" t="6608" r="13017" b="85986"/>
          <a:stretch/>
        </p:blipFill>
        <p:spPr>
          <a:xfrm>
            <a:off x="7932807" y="4567223"/>
            <a:ext cx="596880" cy="298938"/>
          </a:xfrm>
          <a:prstGeom prst="rect">
            <a:avLst/>
          </a:prstGeom>
        </p:spPr>
      </p:pic>
      <p:pic>
        <p:nvPicPr>
          <p:cNvPr id="16" name="Picture 15" descr="Chart, bar chart&#10;&#10;Description automatically generated">
            <a:extLst>
              <a:ext uri="{FF2B5EF4-FFF2-40B4-BE49-F238E27FC236}">
                <a16:creationId xmlns:a16="http://schemas.microsoft.com/office/drawing/2014/main" id="{B76F649E-40E4-6E8D-6C37-D45EC3D501E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518" t="6608" r="3206" b="85986"/>
          <a:stretch/>
        </p:blipFill>
        <p:spPr>
          <a:xfrm>
            <a:off x="7893052" y="4806670"/>
            <a:ext cx="629920" cy="298938"/>
          </a:xfrm>
          <a:prstGeom prst="rect">
            <a:avLst/>
          </a:prstGeom>
        </p:spPr>
      </p:pic>
      <p:pic>
        <p:nvPicPr>
          <p:cNvPr id="17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099261C2-8FFF-7CE2-7D7E-874BAB8CF8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62" t="-149" r="79086" b="85918"/>
          <a:stretch/>
        </p:blipFill>
        <p:spPr>
          <a:xfrm>
            <a:off x="7299442" y="2384158"/>
            <a:ext cx="1824736" cy="574460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EC56412C-5737-497A-CCC7-CB4332E9C378}"/>
              </a:ext>
            </a:extLst>
          </p:cNvPr>
          <p:cNvSpPr txBox="1">
            <a:spLocks/>
          </p:cNvSpPr>
          <p:nvPr/>
        </p:nvSpPr>
        <p:spPr>
          <a:xfrm>
            <a:off x="7866761" y="2959173"/>
            <a:ext cx="549168" cy="2863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" dirty="0">
                <a:latin typeface="Verdana"/>
                <a:ea typeface="Verdana"/>
              </a:rPr>
              <a:t>Word</a:t>
            </a:r>
            <a:endParaRPr lang="en-US" sz="700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376F5A0-67A4-3C18-13BE-CC6D5480BE37}"/>
              </a:ext>
            </a:extLst>
          </p:cNvPr>
          <p:cNvSpPr txBox="1">
            <a:spLocks/>
          </p:cNvSpPr>
          <p:nvPr/>
        </p:nvSpPr>
        <p:spPr>
          <a:xfrm>
            <a:off x="8170307" y="2956900"/>
            <a:ext cx="629919" cy="2863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700" dirty="0">
                <a:latin typeface="Verdana"/>
                <a:ea typeface="Verdana"/>
              </a:rPr>
              <a:t>Calendar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24477230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Amounts Compared To Participant’s Responses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11" name="Picture 9" descr="Table&#10;&#10;Description automatically generated">
            <a:extLst>
              <a:ext uri="{FF2B5EF4-FFF2-40B4-BE49-F238E27FC236}">
                <a16:creationId xmlns:a16="http://schemas.microsoft.com/office/drawing/2014/main" id="{F608D08E-4056-CF55-78A1-9883468796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04213"/>
            <a:ext cx="6504061" cy="2538632"/>
          </a:xfrm>
          <a:prstGeom prst="rect">
            <a:avLst/>
          </a:prstGeom>
        </p:spPr>
      </p:pic>
      <p:pic>
        <p:nvPicPr>
          <p:cNvPr id="3" name="Picture 5" descr="Table&#10;&#10;Description automatically generated">
            <a:extLst>
              <a:ext uri="{FF2B5EF4-FFF2-40B4-BE49-F238E27FC236}">
                <a16:creationId xmlns:a16="http://schemas.microsoft.com/office/drawing/2014/main" id="{B7D5FFB4-EC1D-3817-FCDA-8EABB233DD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47" r="-1"/>
          <a:stretch/>
        </p:blipFill>
        <p:spPr>
          <a:xfrm>
            <a:off x="9424594" y="5808910"/>
            <a:ext cx="1518549" cy="222264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A68F6CE-2D4F-1014-770D-F8E1A771C696}"/>
              </a:ext>
            </a:extLst>
          </p:cNvPr>
          <p:cNvGrpSpPr/>
          <p:nvPr/>
        </p:nvGrpSpPr>
        <p:grpSpPr>
          <a:xfrm>
            <a:off x="10690705" y="5290794"/>
            <a:ext cx="1824736" cy="2721450"/>
            <a:chOff x="7299442" y="2384158"/>
            <a:chExt cx="1824736" cy="2721450"/>
          </a:xfrm>
        </p:grpSpPr>
        <p:pic>
          <p:nvPicPr>
            <p:cNvPr id="8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FFF99146-B77D-23E0-EFCD-DB9676BAF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819" t="6608" r="71287" b="85986"/>
            <a:stretch/>
          </p:blipFill>
          <p:spPr>
            <a:xfrm>
              <a:off x="7931658" y="3130062"/>
              <a:ext cx="596880" cy="298938"/>
            </a:xfrm>
            <a:prstGeom prst="rect">
              <a:avLst/>
            </a:prstGeom>
          </p:spPr>
        </p:pic>
        <p:pic>
          <p:nvPicPr>
            <p:cNvPr id="9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8A94FA17-5C6E-199B-927C-C2CA04346D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33" t="6608" r="61168" b="85986"/>
            <a:stretch/>
          </p:blipFill>
          <p:spPr>
            <a:xfrm>
              <a:off x="7896850" y="3383168"/>
              <a:ext cx="666495" cy="298938"/>
            </a:xfrm>
            <a:prstGeom prst="rect">
              <a:avLst/>
            </a:prstGeom>
          </p:spPr>
        </p:pic>
        <p:pic>
          <p:nvPicPr>
            <p:cNvPr id="10" name="Picture 9" descr="Chart, bar chart&#10;&#10;Description automatically generated">
              <a:extLst>
                <a:ext uri="{FF2B5EF4-FFF2-40B4-BE49-F238E27FC236}">
                  <a16:creationId xmlns:a16="http://schemas.microsoft.com/office/drawing/2014/main" id="{C1CCFC93-9B8A-FDC5-6547-32F257567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68" t="6608" r="51756" b="85986"/>
            <a:stretch/>
          </p:blipFill>
          <p:spPr>
            <a:xfrm>
              <a:off x="7904977" y="3621971"/>
              <a:ext cx="629920" cy="298938"/>
            </a:xfrm>
            <a:prstGeom prst="rect">
              <a:avLst/>
            </a:prstGeom>
          </p:spPr>
        </p:pic>
        <p:pic>
          <p:nvPicPr>
            <p:cNvPr id="12" name="Picture 11" descr="Chart, bar chart&#10;&#10;Description automatically generated">
              <a:extLst>
                <a:ext uri="{FF2B5EF4-FFF2-40B4-BE49-F238E27FC236}">
                  <a16:creationId xmlns:a16="http://schemas.microsoft.com/office/drawing/2014/main" id="{260F43B6-3DB5-5ECC-09E8-95B0B41BE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68" t="6608" r="42156" b="85986"/>
            <a:stretch/>
          </p:blipFill>
          <p:spPr>
            <a:xfrm>
              <a:off x="7888899" y="3863289"/>
              <a:ext cx="629920" cy="298938"/>
            </a:xfrm>
            <a:prstGeom prst="rect">
              <a:avLst/>
            </a:prstGeom>
          </p:spPr>
        </p:pic>
        <p:pic>
          <p:nvPicPr>
            <p:cNvPr id="13" name="Picture 12" descr="Chart, bar chart&#10;&#10;Description automatically generated">
              <a:extLst>
                <a:ext uri="{FF2B5EF4-FFF2-40B4-BE49-F238E27FC236}">
                  <a16:creationId xmlns:a16="http://schemas.microsoft.com/office/drawing/2014/main" id="{372E0B1E-BE40-1697-FBFE-D739B6CA36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254" t="6608" r="32470" b="85986"/>
            <a:stretch/>
          </p:blipFill>
          <p:spPr>
            <a:xfrm>
              <a:off x="7888899" y="4094597"/>
              <a:ext cx="629920" cy="298938"/>
            </a:xfrm>
            <a:prstGeom prst="rect">
              <a:avLst/>
            </a:prstGeom>
          </p:spPr>
        </p:pic>
        <p:pic>
          <p:nvPicPr>
            <p:cNvPr id="14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18C2DCF2-00F4-3DCB-A0D6-EB2BDFABE5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56" t="6608" r="22568" b="85986"/>
            <a:stretch/>
          </p:blipFill>
          <p:spPr>
            <a:xfrm>
              <a:off x="7916905" y="4343410"/>
              <a:ext cx="629920" cy="298938"/>
            </a:xfrm>
            <a:prstGeom prst="rect">
              <a:avLst/>
            </a:prstGeom>
          </p:spPr>
        </p:pic>
        <p:pic>
          <p:nvPicPr>
            <p:cNvPr id="15" name="Picture 14" descr="Chart, bar chart&#10;&#10;Description automatically generated">
              <a:extLst>
                <a:ext uri="{FF2B5EF4-FFF2-40B4-BE49-F238E27FC236}">
                  <a16:creationId xmlns:a16="http://schemas.microsoft.com/office/drawing/2014/main" id="{A5E992BC-5F93-8120-22D9-27E5298F1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0089" t="6608" r="13017" b="85986"/>
            <a:stretch/>
          </p:blipFill>
          <p:spPr>
            <a:xfrm>
              <a:off x="7932807" y="4567223"/>
              <a:ext cx="596880" cy="298938"/>
            </a:xfrm>
            <a:prstGeom prst="rect">
              <a:avLst/>
            </a:prstGeom>
          </p:spPr>
        </p:pic>
        <p:pic>
          <p:nvPicPr>
            <p:cNvPr id="16" name="Picture 15" descr="Chart, bar chart&#10;&#10;Description automatically generated">
              <a:extLst>
                <a:ext uri="{FF2B5EF4-FFF2-40B4-BE49-F238E27FC236}">
                  <a16:creationId xmlns:a16="http://schemas.microsoft.com/office/drawing/2014/main" id="{B76F649E-40E4-6E8D-6C37-D45EC3D501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518" t="6608" r="3206" b="85986"/>
            <a:stretch/>
          </p:blipFill>
          <p:spPr>
            <a:xfrm>
              <a:off x="7893052" y="4806670"/>
              <a:ext cx="629920" cy="298938"/>
            </a:xfrm>
            <a:prstGeom prst="rect">
              <a:avLst/>
            </a:prstGeom>
          </p:spPr>
        </p:pic>
        <p:pic>
          <p:nvPicPr>
            <p:cNvPr id="17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099261C2-8FFF-7CE2-7D7E-874BAB8CF8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62" t="-149" r="79086" b="85918"/>
            <a:stretch/>
          </p:blipFill>
          <p:spPr>
            <a:xfrm>
              <a:off x="7299442" y="2384158"/>
              <a:ext cx="1824736" cy="574460"/>
            </a:xfrm>
            <a:prstGeom prst="rect">
              <a:avLst/>
            </a:prstGeom>
          </p:spPr>
        </p:pic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EC56412C-5737-497A-CCC7-CB4332E9C378}"/>
                </a:ext>
              </a:extLst>
            </p:cNvPr>
            <p:cNvSpPr txBox="1">
              <a:spLocks/>
            </p:cNvSpPr>
            <p:nvPr/>
          </p:nvSpPr>
          <p:spPr>
            <a:xfrm>
              <a:off x="7866761" y="2959173"/>
              <a:ext cx="549168" cy="28631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marL="274320" indent="-274320" algn="l" defTabSz="914400" rtl="0" eaLnBrk="1" latinLnBrk="0" hangingPunct="1">
                <a:lnSpc>
                  <a:spcPct val="95000"/>
                </a:lnSpc>
                <a:spcBef>
                  <a:spcPts val="1200"/>
                </a:spcBef>
                <a:buClr>
                  <a:schemeClr val="bg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594360" indent="-27432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Verdana" pitchFamily="34" charset="0"/>
                <a:buChar char="─"/>
                <a:defRPr sz="20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86868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1430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Courier New" pitchFamily="49" charset="0"/>
                <a:buChar char="o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13716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00" dirty="0">
                  <a:latin typeface="Verdana"/>
                  <a:ea typeface="Verdana"/>
                </a:rPr>
                <a:t>Word</a:t>
              </a:r>
              <a:endParaRPr lang="en-US" sz="700" dirty="0"/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B376F5A0-67A4-3C18-13BE-CC6D5480BE37}"/>
                </a:ext>
              </a:extLst>
            </p:cNvPr>
            <p:cNvSpPr txBox="1">
              <a:spLocks/>
            </p:cNvSpPr>
            <p:nvPr/>
          </p:nvSpPr>
          <p:spPr>
            <a:xfrm>
              <a:off x="8170307" y="2956900"/>
              <a:ext cx="629919" cy="28631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marL="274320" indent="-274320" algn="l" defTabSz="914400" rtl="0" eaLnBrk="1" latinLnBrk="0" hangingPunct="1">
                <a:lnSpc>
                  <a:spcPct val="95000"/>
                </a:lnSpc>
                <a:spcBef>
                  <a:spcPts val="1200"/>
                </a:spcBef>
                <a:buClr>
                  <a:schemeClr val="bg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594360" indent="-27432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Verdana" pitchFamily="34" charset="0"/>
                <a:buChar char="─"/>
                <a:defRPr sz="20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86868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1430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Courier New" pitchFamily="49" charset="0"/>
                <a:buChar char="o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13716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00" dirty="0">
                  <a:latin typeface="Verdana"/>
                  <a:ea typeface="Verdana"/>
                </a:rPr>
                <a:t>Calendar</a:t>
              </a:r>
              <a:endParaRPr lang="en-US" sz="700" dirty="0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7DD332-BBB1-E39E-0599-58A7B4CF5376}"/>
              </a:ext>
            </a:extLst>
          </p:cNvPr>
          <p:cNvGrpSpPr/>
          <p:nvPr/>
        </p:nvGrpSpPr>
        <p:grpSpPr>
          <a:xfrm>
            <a:off x="7037349" y="2379498"/>
            <a:ext cx="1824736" cy="2763347"/>
            <a:chOff x="7299442" y="2384158"/>
            <a:chExt cx="1824736" cy="2763347"/>
          </a:xfrm>
        </p:grpSpPr>
        <p:pic>
          <p:nvPicPr>
            <p:cNvPr id="22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729893A1-62C7-3A85-66C9-90E2CA5B0A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819" t="6608" r="71287" b="85986"/>
            <a:stretch/>
          </p:blipFill>
          <p:spPr>
            <a:xfrm>
              <a:off x="7931658" y="3130062"/>
              <a:ext cx="596880" cy="298938"/>
            </a:xfrm>
            <a:prstGeom prst="rect">
              <a:avLst/>
            </a:prstGeom>
          </p:spPr>
        </p:pic>
        <p:pic>
          <p:nvPicPr>
            <p:cNvPr id="23" name="Picture 22" descr="Chart, bar chart&#10;&#10;Description automatically generated">
              <a:extLst>
                <a:ext uri="{FF2B5EF4-FFF2-40B4-BE49-F238E27FC236}">
                  <a16:creationId xmlns:a16="http://schemas.microsoft.com/office/drawing/2014/main" id="{1AB40FF4-B231-1DD2-9D20-1D0F5AF9A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33" t="6608" r="61168" b="85986"/>
            <a:stretch/>
          </p:blipFill>
          <p:spPr>
            <a:xfrm>
              <a:off x="7878562" y="4848567"/>
              <a:ext cx="666495" cy="298938"/>
            </a:xfrm>
            <a:prstGeom prst="rect">
              <a:avLst/>
            </a:prstGeom>
          </p:spPr>
        </p:pic>
        <p:pic>
          <p:nvPicPr>
            <p:cNvPr id="24" name="Picture 23" descr="Chart, bar chart&#10;&#10;Description automatically generated">
              <a:extLst>
                <a:ext uri="{FF2B5EF4-FFF2-40B4-BE49-F238E27FC236}">
                  <a16:creationId xmlns:a16="http://schemas.microsoft.com/office/drawing/2014/main" id="{78BCB1C2-22D3-DBE2-4DD2-48D3283CA2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0968" t="6608" r="51756" b="85986"/>
            <a:stretch/>
          </p:blipFill>
          <p:spPr>
            <a:xfrm>
              <a:off x="7904977" y="3621971"/>
              <a:ext cx="629920" cy="298938"/>
            </a:xfrm>
            <a:prstGeom prst="rect">
              <a:avLst/>
            </a:prstGeom>
          </p:spPr>
        </p:pic>
        <p:pic>
          <p:nvPicPr>
            <p:cNvPr id="25" name="Picture 24" descr="Chart, bar chart&#10;&#10;Description automatically generated">
              <a:extLst>
                <a:ext uri="{FF2B5EF4-FFF2-40B4-BE49-F238E27FC236}">
                  <a16:creationId xmlns:a16="http://schemas.microsoft.com/office/drawing/2014/main" id="{EBE0288E-5B3E-B4FD-25E2-2E868A5588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0568" t="6608" r="42156" b="85986"/>
            <a:stretch/>
          </p:blipFill>
          <p:spPr>
            <a:xfrm>
              <a:off x="7888899" y="3863289"/>
              <a:ext cx="629920" cy="298938"/>
            </a:xfrm>
            <a:prstGeom prst="rect">
              <a:avLst/>
            </a:prstGeom>
          </p:spPr>
        </p:pic>
        <p:pic>
          <p:nvPicPr>
            <p:cNvPr id="26" name="Picture 25" descr="Chart, bar chart&#10;&#10;Description automatically generated">
              <a:extLst>
                <a:ext uri="{FF2B5EF4-FFF2-40B4-BE49-F238E27FC236}">
                  <a16:creationId xmlns:a16="http://schemas.microsoft.com/office/drawing/2014/main" id="{C9923161-CE9E-E2D7-7B68-5320DFCED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0254" t="6608" r="32470" b="85986"/>
            <a:stretch/>
          </p:blipFill>
          <p:spPr>
            <a:xfrm>
              <a:off x="7888899" y="4094597"/>
              <a:ext cx="629920" cy="298938"/>
            </a:xfrm>
            <a:prstGeom prst="rect">
              <a:avLst/>
            </a:prstGeom>
          </p:spPr>
        </p:pic>
        <p:pic>
          <p:nvPicPr>
            <p:cNvPr id="27" name="Picture 26" descr="Chart, bar chart&#10;&#10;Description automatically generated">
              <a:extLst>
                <a:ext uri="{FF2B5EF4-FFF2-40B4-BE49-F238E27FC236}">
                  <a16:creationId xmlns:a16="http://schemas.microsoft.com/office/drawing/2014/main" id="{58CCC544-2FF0-9E76-15A4-6CA4B527A6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0156" t="6608" r="22568" b="85986"/>
            <a:stretch/>
          </p:blipFill>
          <p:spPr>
            <a:xfrm>
              <a:off x="7916905" y="4343410"/>
              <a:ext cx="629920" cy="298938"/>
            </a:xfrm>
            <a:prstGeom prst="rect">
              <a:avLst/>
            </a:prstGeom>
          </p:spPr>
        </p:pic>
        <p:pic>
          <p:nvPicPr>
            <p:cNvPr id="29" name="Picture 28" descr="Chart, bar chart&#10;&#10;Description automatically generated">
              <a:extLst>
                <a:ext uri="{FF2B5EF4-FFF2-40B4-BE49-F238E27FC236}">
                  <a16:creationId xmlns:a16="http://schemas.microsoft.com/office/drawing/2014/main" id="{FABE736E-BE3D-40C8-B734-055A97C43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9518" t="6608" r="3206" b="85986"/>
            <a:stretch/>
          </p:blipFill>
          <p:spPr>
            <a:xfrm>
              <a:off x="7896850" y="3411364"/>
              <a:ext cx="629920" cy="298938"/>
            </a:xfrm>
            <a:prstGeom prst="rect">
              <a:avLst/>
            </a:prstGeom>
          </p:spPr>
        </p:pic>
        <p:pic>
          <p:nvPicPr>
            <p:cNvPr id="30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5AA975E0-AC1B-9909-470A-4B799D5EB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-162" t="-149" r="79086" b="85918"/>
            <a:stretch/>
          </p:blipFill>
          <p:spPr>
            <a:xfrm>
              <a:off x="7299442" y="2384158"/>
              <a:ext cx="1824736" cy="574460"/>
            </a:xfrm>
            <a:prstGeom prst="rect">
              <a:avLst/>
            </a:prstGeom>
          </p:spPr>
        </p:pic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218B7723-7B17-2783-5156-D6203D249ABD}"/>
                </a:ext>
              </a:extLst>
            </p:cNvPr>
            <p:cNvSpPr txBox="1">
              <a:spLocks/>
            </p:cNvSpPr>
            <p:nvPr/>
          </p:nvSpPr>
          <p:spPr>
            <a:xfrm>
              <a:off x="7866761" y="2959173"/>
              <a:ext cx="549168" cy="28631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marL="274320" indent="-274320" algn="l" defTabSz="914400" rtl="0" eaLnBrk="1" latinLnBrk="0" hangingPunct="1">
                <a:lnSpc>
                  <a:spcPct val="95000"/>
                </a:lnSpc>
                <a:spcBef>
                  <a:spcPts val="1200"/>
                </a:spcBef>
                <a:buClr>
                  <a:schemeClr val="bg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594360" indent="-27432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Verdana" pitchFamily="34" charset="0"/>
                <a:buChar char="─"/>
                <a:defRPr sz="20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86868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1430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Courier New" pitchFamily="49" charset="0"/>
                <a:buChar char="o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13716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00" dirty="0">
                  <a:latin typeface="Verdana"/>
                  <a:ea typeface="Verdana"/>
                </a:rPr>
                <a:t>Word</a:t>
              </a:r>
              <a:endParaRPr lang="en-US" sz="700" dirty="0"/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96143F0D-F20A-1D7B-EE66-3977B87F33DE}"/>
                </a:ext>
              </a:extLst>
            </p:cNvPr>
            <p:cNvSpPr txBox="1">
              <a:spLocks/>
            </p:cNvSpPr>
            <p:nvPr/>
          </p:nvSpPr>
          <p:spPr>
            <a:xfrm>
              <a:off x="8170307" y="2956900"/>
              <a:ext cx="629919" cy="286313"/>
            </a:xfrm>
            <a:prstGeom prst="rect">
              <a:avLst/>
            </a:prstGeom>
          </p:spPr>
          <p:txBody>
            <a:bodyPr vert="horz" lIns="91440" tIns="45720" rIns="91440" bIns="45720" rtlCol="0" anchor="t" anchorCtr="0">
              <a:normAutofit/>
            </a:bodyPr>
            <a:lstStyle>
              <a:lvl1pPr marL="274320" indent="-274320" algn="l" defTabSz="914400" rtl="0" eaLnBrk="1" latinLnBrk="0" hangingPunct="1">
                <a:lnSpc>
                  <a:spcPct val="95000"/>
                </a:lnSpc>
                <a:spcBef>
                  <a:spcPts val="1200"/>
                </a:spcBef>
                <a:buClr>
                  <a:schemeClr val="bg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594360" indent="-27432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Verdana" pitchFamily="34" charset="0"/>
                <a:buChar char="─"/>
                <a:defRPr sz="20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86868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1430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Courier New" pitchFamily="49" charset="0"/>
                <a:buChar char="o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13716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700" dirty="0">
                  <a:latin typeface="Verdana"/>
                  <a:ea typeface="Verdana"/>
                </a:rPr>
                <a:t>Calendar</a:t>
              </a:r>
              <a:endParaRPr lang="en-US" sz="700" dirty="0"/>
            </a:p>
          </p:txBody>
        </p:sp>
      </p:grpSp>
      <p:pic>
        <p:nvPicPr>
          <p:cNvPr id="33" name="Picture 32" descr="Chart, bar chart&#10;&#10;Description automatically generated">
            <a:extLst>
              <a:ext uri="{FF2B5EF4-FFF2-40B4-BE49-F238E27FC236}">
                <a16:creationId xmlns:a16="http://schemas.microsoft.com/office/drawing/2014/main" id="{22BDC4EB-9F56-E1F3-426E-BE4ED4BB58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133" t="6608" r="61168" b="85986"/>
          <a:stretch/>
        </p:blipFill>
        <p:spPr>
          <a:xfrm>
            <a:off x="7633607" y="4612599"/>
            <a:ext cx="666495" cy="29893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F68E452-2A75-EF75-6EF3-99B135802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8562" y="2952240"/>
            <a:ext cx="1223717" cy="21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3118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EAE71DB-3E40-A7DF-0205-E513457A717E}"/>
              </a:ext>
            </a:extLst>
          </p:cNvPr>
          <p:cNvGrpSpPr/>
          <p:nvPr/>
        </p:nvGrpSpPr>
        <p:grpSpPr>
          <a:xfrm>
            <a:off x="487897" y="2334825"/>
            <a:ext cx="2848234" cy="3946766"/>
            <a:chOff x="0" y="1658751"/>
            <a:chExt cx="3336131" cy="4622840"/>
          </a:xfrm>
        </p:grpSpPr>
        <p:pic>
          <p:nvPicPr>
            <p:cNvPr id="7" name="Picture 7" descr="Chart, bar chart&#10;&#10;Description automatically generated">
              <a:extLst>
                <a:ext uri="{FF2B5EF4-FFF2-40B4-BE49-F238E27FC236}">
                  <a16:creationId xmlns:a16="http://schemas.microsoft.com/office/drawing/2014/main" id="{7983ED23-C134-C9BB-46A6-CABC90E209E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2693" y="2394630"/>
              <a:ext cx="2103438" cy="3886961"/>
            </a:xfrm>
            <a:prstGeom prst="rect">
              <a:avLst/>
            </a:prstGeom>
          </p:spPr>
        </p:pic>
        <p:pic>
          <p:nvPicPr>
            <p:cNvPr id="10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019EA736-BE92-5B19-9227-155F0C8DF6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8720" b="86620"/>
            <a:stretch/>
          </p:blipFill>
          <p:spPr>
            <a:xfrm>
              <a:off x="0" y="1658751"/>
              <a:ext cx="3308350" cy="65967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First MEL Question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BCC32B79-9DBC-3561-FFF6-F25E07433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520028" y="2351447"/>
            <a:ext cx="4488113" cy="3904901"/>
          </a:xfrm>
        </p:spPr>
      </p:pic>
      <p:pic>
        <p:nvPicPr>
          <p:cNvPr id="9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E3F7DE1-22D6-BA0E-9919-C35CEDD3C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5382" y="1521923"/>
            <a:ext cx="6627997" cy="81290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4DF55F42-4B6F-4D8C-1841-7517B7EA4511}"/>
              </a:ext>
            </a:extLst>
          </p:cNvPr>
          <p:cNvSpPr txBox="1">
            <a:spLocks/>
          </p:cNvSpPr>
          <p:nvPr/>
        </p:nvSpPr>
        <p:spPr>
          <a:xfrm>
            <a:off x="2464516" y="3098039"/>
            <a:ext cx="574675" cy="2000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>
                <a:latin typeface="Verdana"/>
                <a:ea typeface="Verdana"/>
              </a:rPr>
              <a:t>.0632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5207602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No General Difference In Time To Complete Survey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3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A103F2B4-1DAA-585B-CCDD-A887983E45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1800" y="1361662"/>
            <a:ext cx="2721398" cy="4059936"/>
          </a:xfrm>
        </p:spPr>
      </p:pic>
      <p:pic>
        <p:nvPicPr>
          <p:cNvPr id="7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AA577DC9-E632-55FC-2485-0073C34D8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432" y="1367314"/>
            <a:ext cx="2745121" cy="4059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77FC9B-C6BD-FA70-1CB9-F42354161D9B}"/>
              </a:ext>
            </a:extLst>
          </p:cNvPr>
          <p:cNvSpPr txBox="1"/>
          <p:nvPr/>
        </p:nvSpPr>
        <p:spPr>
          <a:xfrm>
            <a:off x="7449458" y="5996517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B77C11-F3E8-5EC6-F7B3-E87868361974}"/>
              </a:ext>
            </a:extLst>
          </p:cNvPr>
          <p:cNvSpPr txBox="1">
            <a:spLocks/>
          </p:cNvSpPr>
          <p:nvPr/>
        </p:nvSpPr>
        <p:spPr>
          <a:xfrm>
            <a:off x="1863764" y="5463889"/>
            <a:ext cx="1797469" cy="4473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Verdana"/>
                <a:ea typeface="Verdana"/>
              </a:rPr>
              <a:t>Entire Survey</a:t>
            </a:r>
            <a:endParaRPr lang="en-US" sz="1800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515FF1-FA57-1502-4CDD-C18D467ADE92}"/>
              </a:ext>
            </a:extLst>
          </p:cNvPr>
          <p:cNvSpPr txBox="1">
            <a:spLocks/>
          </p:cNvSpPr>
          <p:nvPr/>
        </p:nvSpPr>
        <p:spPr>
          <a:xfrm>
            <a:off x="5351432" y="5515762"/>
            <a:ext cx="2745121" cy="44731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latin typeface="Verdana"/>
                <a:ea typeface="Verdana"/>
              </a:rPr>
              <a:t>MEL Question Section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239448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Third Question Showed A Difference In Time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54</a:t>
            </a:fld>
            <a:endParaRPr lang="en-US"/>
          </a:p>
        </p:txBody>
      </p:sp>
      <p:pic>
        <p:nvPicPr>
          <p:cNvPr id="9" name="Picture 9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5178DA76-C09E-476B-A49D-08A96C8CA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970473"/>
            <a:ext cx="8229600" cy="3755254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010116-C10B-9638-14C4-0C0335ADFBEE}"/>
              </a:ext>
            </a:extLst>
          </p:cNvPr>
          <p:cNvSpPr txBox="1">
            <a:spLocks/>
          </p:cNvSpPr>
          <p:nvPr/>
        </p:nvSpPr>
        <p:spPr>
          <a:xfrm>
            <a:off x="3140073" y="2185987"/>
            <a:ext cx="574675" cy="200025"/>
          </a:xfrm>
          <a:prstGeom prst="rect">
            <a:avLst/>
          </a:prstGeom>
          <a:solidFill>
            <a:schemeClr val="bg1"/>
          </a:solidFill>
        </p:spPr>
        <p:txBody>
          <a:bodyPr vert="horz" lIns="0" tIns="0" rIns="0" bIns="0" rtlCol="0" anchor="b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" dirty="0">
                <a:latin typeface="Verdana"/>
                <a:ea typeface="Verdana"/>
              </a:rPr>
              <a:t>.015</a:t>
            </a:r>
            <a:endParaRPr lang="en-US" sz="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2F0153-C9E7-6304-257A-EFE742B1E38E}"/>
              </a:ext>
            </a:extLst>
          </p:cNvPr>
          <p:cNvSpPr txBox="1"/>
          <p:nvPr/>
        </p:nvSpPr>
        <p:spPr>
          <a:xfrm>
            <a:off x="7289801" y="5893986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31271417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Third MEL Question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7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5BBC61-1BFD-F836-517D-75819B09B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8672" y="1626462"/>
            <a:ext cx="6799097" cy="838970"/>
          </a:xfrm>
        </p:spPr>
      </p:pic>
      <p:pic>
        <p:nvPicPr>
          <p:cNvPr id="10" name="Picture 11" descr="Diagram&#10;&#10;Description automatically generated">
            <a:extLst>
              <a:ext uri="{FF2B5EF4-FFF2-40B4-BE49-F238E27FC236}">
                <a16:creationId xmlns:a16="http://schemas.microsoft.com/office/drawing/2014/main" id="{8BF7380D-BF89-3BD8-0F68-34808240FD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999" y="2499063"/>
            <a:ext cx="4229801" cy="376721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F64B14C-9DC4-1AEF-2098-D46CABA26F0D}"/>
              </a:ext>
            </a:extLst>
          </p:cNvPr>
          <p:cNvGrpSpPr/>
          <p:nvPr/>
        </p:nvGrpSpPr>
        <p:grpSpPr>
          <a:xfrm>
            <a:off x="285089" y="2948894"/>
            <a:ext cx="3939579" cy="3174138"/>
            <a:chOff x="-1769648" y="1876444"/>
            <a:chExt cx="5270650" cy="4246588"/>
          </a:xfrm>
        </p:grpSpPr>
        <p:pic>
          <p:nvPicPr>
            <p:cNvPr id="12" name="Picture 12" descr="Chart, bar chart&#10;&#10;Description automatically generated">
              <a:extLst>
                <a:ext uri="{FF2B5EF4-FFF2-40B4-BE49-F238E27FC236}">
                  <a16:creationId xmlns:a16="http://schemas.microsoft.com/office/drawing/2014/main" id="{2CA36B1C-0996-B2C0-219F-BBAF88B90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07587" y="2661857"/>
              <a:ext cx="2093415" cy="3441622"/>
            </a:xfrm>
            <a:prstGeom prst="rect">
              <a:avLst/>
            </a:prstGeom>
          </p:spPr>
        </p:pic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3CAE49F9-40D0-558A-51E0-A0BADB9DD4E8}"/>
                </a:ext>
              </a:extLst>
            </p:cNvPr>
            <p:cNvSpPr txBox="1">
              <a:spLocks/>
            </p:cNvSpPr>
            <p:nvPr/>
          </p:nvSpPr>
          <p:spPr>
            <a:xfrm>
              <a:off x="2373312" y="2948894"/>
              <a:ext cx="574675" cy="20002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lIns="0" tIns="0" rIns="0" bIns="0" rtlCol="0" anchor="b" anchorCtr="0">
              <a:normAutofit fontScale="92500" lnSpcReduction="10000"/>
            </a:bodyPr>
            <a:lstStyle>
              <a:lvl1pPr marL="274320" indent="-274320" algn="l" defTabSz="914400" rtl="0" eaLnBrk="1" latinLnBrk="0" hangingPunct="1">
                <a:lnSpc>
                  <a:spcPct val="95000"/>
                </a:lnSpc>
                <a:spcBef>
                  <a:spcPts val="1200"/>
                </a:spcBef>
                <a:buClr>
                  <a:schemeClr val="bg2"/>
                </a:buClr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1pPr>
              <a:lvl2pPr marL="594360" indent="-27432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Verdana" pitchFamily="34" charset="0"/>
                <a:buChar char="─"/>
                <a:defRPr sz="20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2pPr>
              <a:lvl3pPr marL="86868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Wingdings" pitchFamily="2" charset="2"/>
                <a:buChar char="§"/>
                <a:defRPr sz="18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3pPr>
              <a:lvl4pPr marL="11430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Courier New" pitchFamily="49" charset="0"/>
                <a:buChar char="o"/>
                <a:defRPr sz="1600" kern="120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4pPr>
              <a:lvl5pPr marL="1371600" indent="-228600" algn="l" defTabSz="914400" rtl="0" eaLnBrk="1" latinLnBrk="0" hangingPunct="1">
                <a:lnSpc>
                  <a:spcPct val="95000"/>
                </a:lnSpc>
                <a:spcBef>
                  <a:spcPts val="600"/>
                </a:spcBef>
                <a:buClr>
                  <a:schemeClr val="bg2"/>
                </a:buClr>
                <a:buFont typeface="Arial" pitchFamily="34" charset="0"/>
                <a:buChar char="•"/>
                <a:defRPr sz="1600" kern="1200" baseline="0">
                  <a:solidFill>
                    <a:schemeClr val="tx1"/>
                  </a:solidFill>
                  <a:latin typeface="Verdana" pitchFamily="34" charset="0"/>
                  <a:ea typeface="Verdana" pitchFamily="34" charset="0"/>
                  <a:cs typeface="Verdana" pitchFamily="34" charset="0"/>
                </a:defRPr>
              </a:lvl5pPr>
              <a:lvl6pPr marL="164592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6pPr>
              <a:lvl7pPr marL="1901952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7pPr>
              <a:lvl8pPr marL="219456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8pPr>
              <a:lvl9pPr marL="2468880" indent="-228600" algn="l" defTabSz="914400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16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dirty="0">
                  <a:latin typeface="Verdana"/>
                  <a:ea typeface="Verdana"/>
                </a:rPr>
                <a:t>.015</a:t>
              </a:r>
              <a:endParaRPr lang="en-US" sz="1200" dirty="0"/>
            </a:p>
          </p:txBody>
        </p:sp>
        <p:pic>
          <p:nvPicPr>
            <p:cNvPr id="8" name="Picture 13" descr="Chart, bar chart&#10;&#10;Description automatically generated">
              <a:extLst>
                <a:ext uri="{FF2B5EF4-FFF2-40B4-BE49-F238E27FC236}">
                  <a16:creationId xmlns:a16="http://schemas.microsoft.com/office/drawing/2014/main" id="{3CC18192-8169-2007-D051-C6747A53A9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80147" y="2465432"/>
              <a:ext cx="1978819" cy="3657600"/>
            </a:xfrm>
            <a:prstGeom prst="rect">
              <a:avLst/>
            </a:prstGeom>
          </p:spPr>
        </p:pic>
        <p:pic>
          <p:nvPicPr>
            <p:cNvPr id="9" name="Picture 8" descr="Chart, bar chart&#10;&#10;Description automatically generated">
              <a:extLst>
                <a:ext uri="{FF2B5EF4-FFF2-40B4-BE49-F238E27FC236}">
                  <a16:creationId xmlns:a16="http://schemas.microsoft.com/office/drawing/2014/main" id="{7CBAB5F8-A676-4445-117A-B388CD508B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68720" b="86620"/>
            <a:stretch/>
          </p:blipFill>
          <p:spPr>
            <a:xfrm>
              <a:off x="-1769648" y="1876444"/>
              <a:ext cx="3017519" cy="601687"/>
            </a:xfrm>
            <a:prstGeom prst="rect">
              <a:avLst/>
            </a:prstGeom>
          </p:spPr>
        </p:pic>
      </p:grpSp>
      <p:pic>
        <p:nvPicPr>
          <p:cNvPr id="15" name="Picture 14" descr="Chart, bar chart&#10;&#10;Description automatically generated">
            <a:extLst>
              <a:ext uri="{FF2B5EF4-FFF2-40B4-BE49-F238E27FC236}">
                <a16:creationId xmlns:a16="http://schemas.microsoft.com/office/drawing/2014/main" id="{5CEA7BBE-0A0C-0E09-194C-DD480EFC8D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833" r="51643" b="86620"/>
          <a:stretch/>
        </p:blipFill>
        <p:spPr>
          <a:xfrm>
            <a:off x="1826283" y="2945752"/>
            <a:ext cx="542531" cy="44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236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Future Work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22532" name="Picture 4" descr="Calendar stock vector. Illustration of colour, leaves - 164684776">
            <a:extLst>
              <a:ext uri="{FF2B5EF4-FFF2-40B4-BE49-F238E27FC236}">
                <a16:creationId xmlns:a16="http://schemas.microsoft.com/office/drawing/2014/main" id="{4C828DDE-B55C-4425-8B13-D23EF1427C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811"/>
          <a:stretch/>
        </p:blipFill>
        <p:spPr bwMode="auto">
          <a:xfrm>
            <a:off x="723867" y="2649167"/>
            <a:ext cx="3857151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GitHub - x3388638/github-calendar-graph: Get GitHub contribution calendar  graph &amp; data">
            <a:extLst>
              <a:ext uri="{FF2B5EF4-FFF2-40B4-BE49-F238E27FC236}">
                <a16:creationId xmlns:a16="http://schemas.microsoft.com/office/drawing/2014/main" id="{D3088BD1-FC70-630B-E9A7-F74855C9D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68" y="1329043"/>
            <a:ext cx="7696264" cy="132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6" name="Picture 8" descr="2021 spiral calendar stock vector. Illustration of advance - 170530796">
            <a:extLst>
              <a:ext uri="{FF2B5EF4-FFF2-40B4-BE49-F238E27FC236}">
                <a16:creationId xmlns:a16="http://schemas.microsoft.com/office/drawing/2014/main" id="{5841F4EE-3D9C-EFE9-04C1-117781D10D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6"/>
          <a:stretch/>
        </p:blipFill>
        <p:spPr bwMode="auto">
          <a:xfrm>
            <a:off x="4847684" y="2572363"/>
            <a:ext cx="3690291" cy="379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74234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Conclusions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D7DB9F-BE56-1237-B5F4-D22B0983C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050696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Did not find a significant effect across general discounting or timing</a:t>
            </a:r>
          </a:p>
          <a:p>
            <a:r>
              <a:rPr lang="en-US" dirty="0">
                <a:latin typeface="Verdana"/>
                <a:ea typeface="Verdana"/>
              </a:rPr>
              <a:t>We did find significant effects across 2 specific questions in regards to discounting and timing</a:t>
            </a:r>
          </a:p>
        </p:txBody>
      </p:sp>
    </p:spTree>
    <p:extLst>
      <p:ext uri="{BB962C8B-B14F-4D97-AF65-F5344CB8AC3E}">
        <p14:creationId xmlns:p14="http://schemas.microsoft.com/office/powerpoint/2010/main" val="8803237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EA5690D9-DA11-1800-0C5A-6FEC7B6E7176}"/>
              </a:ext>
            </a:extLst>
          </p:cNvPr>
          <p:cNvSpPr txBox="1">
            <a:spLocks/>
          </p:cNvSpPr>
          <p:nvPr/>
        </p:nvSpPr>
        <p:spPr>
          <a:xfrm>
            <a:off x="241069" y="3108960"/>
            <a:ext cx="8229600" cy="1014154"/>
          </a:xfrm>
          <a:prstGeom prst="rect">
            <a:avLst/>
          </a:prstGeom>
        </p:spPr>
        <p:txBody>
          <a:bodyPr/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>
                <a:solidFill>
                  <a:schemeClr val="bg1"/>
                </a:solidFill>
                <a:latin typeface="Verdana"/>
                <a:ea typeface="Verdana"/>
              </a:rPr>
              <a:t>Thank You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6692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Citations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52A6957-1546-023C-51B3-84E94DD968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31224" r="19666" b="5737"/>
          <a:stretch/>
        </p:blipFill>
        <p:spPr>
          <a:xfrm>
            <a:off x="-527451" y="1407506"/>
            <a:ext cx="5701553" cy="3702653"/>
          </a:xfrm>
          <a:prstGeom prst="rect">
            <a:avLst/>
          </a:prstGeom>
        </p:spPr>
      </p:pic>
      <p:pic>
        <p:nvPicPr>
          <p:cNvPr id="11" name="Picture 10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3372FAB-E898-9A2A-3020-F6991B3C0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25243" r="19723" b="54948"/>
          <a:stretch/>
        </p:blipFill>
        <p:spPr>
          <a:xfrm>
            <a:off x="-527451" y="5099195"/>
            <a:ext cx="5701553" cy="1163511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2F00FC3-FC69-3AC7-3C82-6FF65508303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1" t="22883" r="19780" b="17324"/>
          <a:stretch/>
        </p:blipFill>
        <p:spPr>
          <a:xfrm>
            <a:off x="-527451" y="8134334"/>
            <a:ext cx="5915239" cy="3643607"/>
          </a:xfrm>
          <a:prstGeom prst="rect">
            <a:avLst/>
          </a:prstGeom>
        </p:spPr>
      </p:pic>
      <p:pic>
        <p:nvPicPr>
          <p:cNvPr id="29" name="Picture 2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47D738E-22C4-F64B-9870-C848D8E40D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4" t="24593" r="19781" b="17325"/>
          <a:stretch/>
        </p:blipFill>
        <p:spPr>
          <a:xfrm>
            <a:off x="4666129" y="3014628"/>
            <a:ext cx="5105400" cy="3411515"/>
          </a:xfrm>
          <a:prstGeom prst="rect">
            <a:avLst/>
          </a:prstGeom>
        </p:spPr>
      </p:pic>
      <p:pic>
        <p:nvPicPr>
          <p:cNvPr id="30" name="Picture 29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228AFF62-214E-3C74-1828-1D7201CDCA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66828" r="19723" b="5786"/>
          <a:stretch/>
        </p:blipFill>
        <p:spPr>
          <a:xfrm>
            <a:off x="4858871" y="1281094"/>
            <a:ext cx="4912658" cy="160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274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[1]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97581A-3FE1-0A25-CB11-46F07B348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2900"/>
            <a:ext cx="8229600" cy="800100"/>
          </a:xfrm>
        </p:spPr>
        <p:txBody>
          <a:bodyPr/>
          <a:lstStyle/>
          <a:p>
            <a:r>
              <a:rPr lang="en-US" dirty="0"/>
              <a:t>Most Americans Do Not Have Enough Savings For Retirement </a:t>
            </a:r>
          </a:p>
        </p:txBody>
      </p:sp>
      <p:pic>
        <p:nvPicPr>
          <p:cNvPr id="7170" name="Picture 2" descr="64% of Americans Aren't Prepared For Retirement — and 48% Don't Care">
            <a:extLst>
              <a:ext uri="{FF2B5EF4-FFF2-40B4-BE49-F238E27FC236}">
                <a16:creationId xmlns:a16="http://schemas.microsoft.com/office/drawing/2014/main" id="{9474690C-AB3E-6368-D39B-3ED889E74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4"/>
          <a:stretch/>
        </p:blipFill>
        <p:spPr bwMode="auto">
          <a:xfrm>
            <a:off x="508000" y="2104546"/>
            <a:ext cx="8128000" cy="3663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9626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Future Work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3" name="Picture 6" descr="Diagram&#10;&#10;Description automatically generated">
            <a:extLst>
              <a:ext uri="{FF2B5EF4-FFF2-40B4-BE49-F238E27FC236}">
                <a16:creationId xmlns:a16="http://schemas.microsoft.com/office/drawing/2014/main" id="{A35E0325-BD48-1CC4-247F-49103AD56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1544" y="2100643"/>
            <a:ext cx="4264616" cy="3638434"/>
          </a:xfrm>
        </p:spPr>
      </p:pic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7C338C0E-29BA-DB59-EE99-2796A8375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246" y="2149229"/>
            <a:ext cx="4229801" cy="3541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74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CDA54-92DF-2CB7-4C0E-C609F43C6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5F4D4-4653-1490-AE88-978E7A5BDD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Savings and the current economic state</a:t>
            </a:r>
          </a:p>
          <a:p>
            <a:r>
              <a:rPr lang="en-US" dirty="0"/>
              <a:t>Economics research</a:t>
            </a:r>
          </a:p>
          <a:p>
            <a:r>
              <a:rPr lang="en-US" dirty="0"/>
              <a:t>Visualizations research</a:t>
            </a:r>
          </a:p>
          <a:p>
            <a:r>
              <a:rPr lang="en-US" dirty="0"/>
              <a:t>Novelty and hypothesis</a:t>
            </a:r>
          </a:p>
          <a:p>
            <a:r>
              <a:rPr lang="en-US" dirty="0"/>
              <a:t>Experiments and design</a:t>
            </a:r>
          </a:p>
          <a:p>
            <a:r>
              <a:rPr lang="en-US" dirty="0"/>
              <a:t>Results</a:t>
            </a:r>
          </a:p>
          <a:p>
            <a:r>
              <a:rPr lang="en-US" dirty="0"/>
              <a:t>Discussion</a:t>
            </a:r>
          </a:p>
          <a:p>
            <a:r>
              <a:rPr lang="en-US" dirty="0"/>
              <a:t>Conclusion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C0C860-9CE7-8F4C-3FD0-BD321526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30200-E80B-AAA5-C292-23128C82D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72455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B9AC-919C-5C28-4804-A1BA9B92D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Visualizations improve speed and quality of decision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7D875-97E2-1271-8947-58C072A41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Improve speed of decision as well as quality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EBBD4B-8765-EC71-A091-0BBA933B4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F2446C-A2C8-22AC-3348-657DC9BB5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4952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Methodology – Demographics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D988A-4A29-C0F9-908B-1F39C512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Age</a:t>
            </a:r>
          </a:p>
          <a:p>
            <a:r>
              <a:rPr lang="en-US" dirty="0">
                <a:latin typeface="Verdana"/>
                <a:ea typeface="Verdana"/>
              </a:rPr>
              <a:t>Vis familiarity</a:t>
            </a:r>
          </a:p>
          <a:p>
            <a:r>
              <a:rPr lang="en-US" dirty="0">
                <a:latin typeface="Verdana"/>
                <a:ea typeface="Verdana"/>
              </a:rPr>
              <a:t>Gender</a:t>
            </a:r>
            <a:endParaRPr lang="en-US" dirty="0"/>
          </a:p>
          <a:p>
            <a:r>
              <a:rPr lang="en-US" dirty="0">
                <a:latin typeface="Verdana"/>
                <a:ea typeface="Verdana"/>
              </a:rPr>
              <a:t>occupation</a:t>
            </a:r>
          </a:p>
          <a:p>
            <a:r>
              <a:rPr lang="en-US" dirty="0">
                <a:latin typeface="Verdana"/>
                <a:ea typeface="Verdana"/>
              </a:rPr>
              <a:t>employment</a:t>
            </a:r>
          </a:p>
        </p:txBody>
      </p:sp>
      <p:pic>
        <p:nvPicPr>
          <p:cNvPr id="3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A6A221B-2F36-F94A-4877-06B6E798B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4" b="15850"/>
          <a:stretch/>
        </p:blipFill>
        <p:spPr>
          <a:xfrm>
            <a:off x="3200400" y="1522561"/>
            <a:ext cx="9337444" cy="36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068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Methodology – Attention check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5D988A-4A29-C0F9-908B-1F39C5122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/>
          <a:lstStyle/>
          <a:p>
            <a:r>
              <a:rPr lang="en-US" dirty="0">
                <a:latin typeface="Verdana"/>
                <a:ea typeface="Verdana"/>
              </a:rPr>
              <a:t>TODO</a:t>
            </a:r>
            <a:endParaRPr lang="en-US" dirty="0"/>
          </a:p>
        </p:txBody>
      </p:sp>
      <p:pic>
        <p:nvPicPr>
          <p:cNvPr id="3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609768-094D-8ADE-36E4-61BC85451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" b="42773"/>
          <a:stretch/>
        </p:blipFill>
        <p:spPr>
          <a:xfrm>
            <a:off x="10048" y="3281022"/>
            <a:ext cx="9123919" cy="244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174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Descriptive Statistics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8F093-EF13-607F-D845-2D3C2E58DB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Verdana"/>
                <a:ea typeface="Verdana"/>
              </a:rPr>
              <a:t>Similarity of population between conditions</a:t>
            </a:r>
            <a:endParaRPr lang="en-US" dirty="0"/>
          </a:p>
          <a:p>
            <a:pPr lvl="1"/>
            <a:r>
              <a:rPr lang="en-US" dirty="0">
                <a:latin typeface="Verdana"/>
                <a:ea typeface="Verdana"/>
              </a:rPr>
              <a:t>Post surveys</a:t>
            </a:r>
          </a:p>
          <a:p>
            <a:pPr lvl="2">
              <a:buFont typeface="Wingdings,Sans-Serif" pitchFamily="34" charset="0"/>
              <a:buChar char="§"/>
            </a:pPr>
            <a:r>
              <a:rPr lang="en-US" dirty="0">
                <a:latin typeface="Verdana"/>
                <a:ea typeface="Verdana"/>
              </a:rPr>
              <a:t>Experience</a:t>
            </a:r>
          </a:p>
          <a:p>
            <a:pPr lvl="2">
              <a:buFont typeface="Wingdings,Sans-Serif" pitchFamily="34" charset="0"/>
              <a:buChar char="§"/>
            </a:pPr>
            <a:r>
              <a:rPr lang="en-US" dirty="0">
                <a:latin typeface="Verdana"/>
                <a:ea typeface="Verdana"/>
              </a:rPr>
              <a:t>Sense of Purpose</a:t>
            </a:r>
            <a:endParaRPr lang="en-US" dirty="0"/>
          </a:p>
          <a:p>
            <a:pPr lvl="2">
              <a:buFont typeface="Wingdings,Sans-Serif" pitchFamily="34" charset="0"/>
              <a:buChar char="§"/>
            </a:pPr>
            <a:r>
              <a:rPr lang="en-US" dirty="0">
                <a:latin typeface="Verdana"/>
                <a:ea typeface="Verdana"/>
              </a:rPr>
              <a:t>Financial Literacy</a:t>
            </a:r>
          </a:p>
          <a:p>
            <a:pPr lvl="1"/>
            <a:r>
              <a:rPr lang="en-US" dirty="0">
                <a:latin typeface="Verdana"/>
                <a:ea typeface="Verdana"/>
              </a:rPr>
              <a:t>Age</a:t>
            </a:r>
          </a:p>
          <a:p>
            <a:r>
              <a:rPr lang="en-US" dirty="0">
                <a:latin typeface="Verdana"/>
                <a:ea typeface="Verdana"/>
              </a:rPr>
              <a:t>The more similar the more significant our results will be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435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Descriptive Statistics – Post Survey - Experience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66</a:t>
            </a:fld>
            <a:endParaRPr lang="en-US"/>
          </a:p>
        </p:txBody>
      </p:sp>
      <p:pic>
        <p:nvPicPr>
          <p:cNvPr id="10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3CC0BC40-889E-F647-B423-41B65C77A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64" y="1710866"/>
            <a:ext cx="8420518" cy="42526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3F61373-95E0-01E7-F909-7C37BE2FA0B4}"/>
              </a:ext>
            </a:extLst>
          </p:cNvPr>
          <p:cNvSpPr txBox="1"/>
          <p:nvPr/>
        </p:nvSpPr>
        <p:spPr>
          <a:xfrm>
            <a:off x="7575992" y="6012904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20513525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Sense of Purpose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C34577D6-CABC-12F8-F07F-2ACFCFA9F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525" y="1599576"/>
            <a:ext cx="8296917" cy="43935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020101-E7E6-AFF4-4BDB-74D8F522C44D}"/>
              </a:ext>
            </a:extLst>
          </p:cNvPr>
          <p:cNvSpPr txBox="1"/>
          <p:nvPr/>
        </p:nvSpPr>
        <p:spPr>
          <a:xfrm>
            <a:off x="7392610" y="6021102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12684097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Financial Literacy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68</a:t>
            </a:fld>
            <a:endParaRPr lang="en-US"/>
          </a:p>
        </p:txBody>
      </p:sp>
      <p:pic>
        <p:nvPicPr>
          <p:cNvPr id="11" name="Picture 11" descr="Chart, box and whisker chart&#10;&#10;Description automatically generated">
            <a:extLst>
              <a:ext uri="{FF2B5EF4-FFF2-40B4-BE49-F238E27FC236}">
                <a16:creationId xmlns:a16="http://schemas.microsoft.com/office/drawing/2014/main" id="{7731BA48-CCED-4D2A-8EC2-92D6151BD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975" y="1874088"/>
            <a:ext cx="2686050" cy="386715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41E13B-371D-AEAB-B658-D8716557C956}"/>
              </a:ext>
            </a:extLst>
          </p:cNvPr>
          <p:cNvSpPr txBox="1"/>
          <p:nvPr/>
        </p:nvSpPr>
        <p:spPr>
          <a:xfrm>
            <a:off x="7392610" y="5937528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37769214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Visualization Familiarity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69</a:t>
            </a:fld>
            <a:endParaRPr lang="en-US"/>
          </a:p>
        </p:txBody>
      </p:sp>
      <p:pic>
        <p:nvPicPr>
          <p:cNvPr id="3" name="Picture 5" descr="Chart, bar chart, box and whisker chart&#10;&#10;Description automatically generated">
            <a:extLst>
              <a:ext uri="{FF2B5EF4-FFF2-40B4-BE49-F238E27FC236}">
                <a16:creationId xmlns:a16="http://schemas.microsoft.com/office/drawing/2014/main" id="{039C1AD3-4981-18F0-C0C0-EDA52CA07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086" y="1848897"/>
            <a:ext cx="2425828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90E93-8E3B-1250-2826-4BAEE4AA53FF}"/>
              </a:ext>
            </a:extLst>
          </p:cNvPr>
          <p:cNvSpPr txBox="1"/>
          <p:nvPr/>
        </p:nvSpPr>
        <p:spPr>
          <a:xfrm>
            <a:off x="7392610" y="5963697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15142691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EEB82-1FA6-388D-D40C-EE912FF5C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Inflation Makes Saving Money More Difficult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42E830-1F4C-E456-11BF-8FB53FBFA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[3][4</a:t>
            </a:r>
            <a:r>
              <a:rPr lang="en-US" b="1" dirty="0"/>
              <a:t>]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4022B8-6E3E-ED94-CE2F-04F12F44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7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5C773B23-FF5C-E2BE-052B-72B3A30CB1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6" t="21790" r="39517" b="9079"/>
          <a:stretch/>
        </p:blipFill>
        <p:spPr>
          <a:xfrm>
            <a:off x="459447" y="2122627"/>
            <a:ext cx="4518729" cy="35332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0DC23665-CE1F-C60C-0527-125DCF1C3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4" t="57036" r="44145" b="13321"/>
          <a:stretch/>
        </p:blipFill>
        <p:spPr>
          <a:xfrm>
            <a:off x="5093713" y="3272977"/>
            <a:ext cx="3738332" cy="1233124"/>
          </a:xfrm>
          <a:prstGeom prst="rect">
            <a:avLst/>
          </a:prstGeom>
        </p:spPr>
      </p:pic>
      <p:pic>
        <p:nvPicPr>
          <p:cNvPr id="9" name="Picture 9" descr="A picture containing text, sign, tableware, dishware&#10;&#10;Description automatically generated">
            <a:extLst>
              <a:ext uri="{FF2B5EF4-FFF2-40B4-BE49-F238E27FC236}">
                <a16:creationId xmlns:a16="http://schemas.microsoft.com/office/drawing/2014/main" id="{44887EAE-923F-EF62-9169-999DE7297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4449" y="1718804"/>
            <a:ext cx="1366092" cy="326488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3BA33E8-9C60-D644-4CAB-B999971AB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6568" y="2673561"/>
            <a:ext cx="2743200" cy="42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Average Age Across Conditions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70</a:t>
            </a:fld>
            <a:endParaRPr lang="en-US"/>
          </a:p>
        </p:txBody>
      </p:sp>
      <p:pic>
        <p:nvPicPr>
          <p:cNvPr id="6" name="Picture 6" descr="Chart, box and whisker chart&#10;&#10;Description automatically generated">
            <a:extLst>
              <a:ext uri="{FF2B5EF4-FFF2-40B4-BE49-F238E27FC236}">
                <a16:creationId xmlns:a16="http://schemas.microsoft.com/office/drawing/2014/main" id="{D17E7A5E-F6E1-A6F2-FA90-8A25DC5E5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583" y="1710732"/>
            <a:ext cx="2014833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9136E-BC29-6346-F125-6DC1F67E36DF}"/>
              </a:ext>
            </a:extLst>
          </p:cNvPr>
          <p:cNvSpPr txBox="1"/>
          <p:nvPr/>
        </p:nvSpPr>
        <p:spPr>
          <a:xfrm>
            <a:off x="7392610" y="6082064"/>
            <a:ext cx="12941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/>
              <a:t>Two-tailed, homoscedastic T-test</a:t>
            </a:r>
          </a:p>
        </p:txBody>
      </p:sp>
    </p:spTree>
    <p:extLst>
      <p:ext uri="{BB962C8B-B14F-4D97-AF65-F5344CB8AC3E}">
        <p14:creationId xmlns:p14="http://schemas.microsoft.com/office/powerpoint/2010/main" val="3274512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Histogram of Ages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71</a:t>
            </a:fld>
            <a:endParaRPr lang="en-US"/>
          </a:p>
        </p:txBody>
      </p:sp>
      <p:pic>
        <p:nvPicPr>
          <p:cNvPr id="7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9E52C63D-C371-C756-007B-5D0435234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136" y="2631287"/>
            <a:ext cx="4212771" cy="2650502"/>
          </a:xfrm>
          <a:prstGeom prst="rect">
            <a:avLst/>
          </a:prstGeom>
        </p:spPr>
      </p:pic>
      <p:pic>
        <p:nvPicPr>
          <p:cNvPr id="8" name="Picture 8" descr="Chart, bar chart&#10;&#10;Description automatically generated">
            <a:extLst>
              <a:ext uri="{FF2B5EF4-FFF2-40B4-BE49-F238E27FC236}">
                <a16:creationId xmlns:a16="http://schemas.microsoft.com/office/drawing/2014/main" id="{DD705B6E-23C3-8AAA-A733-286871B61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016" y="2631287"/>
            <a:ext cx="4212771" cy="2650502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94058467-3A16-2397-ACBA-978335C3A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050" y="5448745"/>
            <a:ext cx="1354975" cy="28709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200" dirty="0">
                <a:latin typeface="Verdana"/>
                <a:ea typeface="Verdana"/>
              </a:rPr>
              <a:t>Word</a:t>
            </a:r>
            <a:endParaRPr lang="en-US" sz="12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CB5791-1686-BE71-1A77-2BF290CAE525}"/>
              </a:ext>
            </a:extLst>
          </p:cNvPr>
          <p:cNvSpPr txBox="1">
            <a:spLocks/>
          </p:cNvSpPr>
          <p:nvPr/>
        </p:nvSpPr>
        <p:spPr>
          <a:xfrm>
            <a:off x="6436820" y="5448745"/>
            <a:ext cx="1354975" cy="28709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274320" indent="-274320" algn="l" defTabSz="914400" rtl="0" eaLnBrk="1" latinLnBrk="0" hangingPunct="1">
              <a:lnSpc>
                <a:spcPct val="95000"/>
              </a:lnSpc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594360" indent="-27432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Verdana" pitchFamily="34" charset="0"/>
              <a:buChar char="─"/>
              <a:defRPr sz="20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86868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1430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1371600" indent="-228600" algn="l" defTabSz="914400" rtl="0" eaLnBrk="1" latinLnBrk="0" hangingPunct="1">
              <a:lnSpc>
                <a:spcPct val="95000"/>
              </a:lnSpc>
              <a:spcBef>
                <a:spcPts val="600"/>
              </a:spcBef>
              <a:buClr>
                <a:schemeClr val="bg2"/>
              </a:buClr>
              <a:buFont typeface="Arial" pitchFamily="34" charset="0"/>
              <a:buChar char="•"/>
              <a:defRPr sz="1600" kern="1200" baseline="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164592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90195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468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1200" dirty="0">
                <a:latin typeface="Verdana"/>
                <a:ea typeface="Verdana"/>
              </a:rPr>
              <a:t>Calendar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648198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Example of Experience Survey Question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72</a:t>
            </a:fld>
            <a:endParaRPr lang="en-US"/>
          </a:p>
        </p:txBody>
      </p:sp>
      <p:pic>
        <p:nvPicPr>
          <p:cNvPr id="8" name="Picture 8" descr="Table&#10;&#10;Description automatically generated">
            <a:extLst>
              <a:ext uri="{FF2B5EF4-FFF2-40B4-BE49-F238E27FC236}">
                <a16:creationId xmlns:a16="http://schemas.microsoft.com/office/drawing/2014/main" id="{4B634C06-B440-D9C9-2604-AD42925EC7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84" t="6187" r="56765" b="82465"/>
          <a:stretch/>
        </p:blipFill>
        <p:spPr>
          <a:xfrm>
            <a:off x="1756500" y="1713662"/>
            <a:ext cx="5631000" cy="343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03518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Example of Financial Literacy Survey Question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73</a:t>
            </a:fld>
            <a:endParaRPr lang="en-US"/>
          </a:p>
        </p:txBody>
      </p:sp>
      <p:pic>
        <p:nvPicPr>
          <p:cNvPr id="10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362771-07A5-418C-F90B-D7FD95922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3" t="13513" b="60423"/>
          <a:stretch/>
        </p:blipFill>
        <p:spPr>
          <a:xfrm>
            <a:off x="50989" y="2720904"/>
            <a:ext cx="9160807" cy="19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288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89D08-7ED9-888F-D81E-AA2ABCA53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Example of Sense of Purpose Survey Question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4E504A-E7AD-BB3A-6012-2B545486A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1EFAAA-B294-D9D9-0116-4B432BAA3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74</a:t>
            </a:fld>
            <a:endParaRPr lang="en-US"/>
          </a:p>
        </p:txBody>
      </p:sp>
      <p:pic>
        <p:nvPicPr>
          <p:cNvPr id="9" name="Picture 9" descr="A picture containing table&#10;&#10;Description automatically generated">
            <a:extLst>
              <a:ext uri="{FF2B5EF4-FFF2-40B4-BE49-F238E27FC236}">
                <a16:creationId xmlns:a16="http://schemas.microsoft.com/office/drawing/2014/main" id="{C9AE28C4-F954-42D8-D717-259BEDECCE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" t="8072" r="53958" b="77771"/>
          <a:stretch/>
        </p:blipFill>
        <p:spPr>
          <a:xfrm>
            <a:off x="1762258" y="2052551"/>
            <a:ext cx="6004132" cy="3364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586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Descriptive Statistics – Demographics – Gender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75</a:t>
            </a:fld>
            <a:endParaRPr lang="en-US"/>
          </a:p>
        </p:txBody>
      </p:sp>
      <p:pic>
        <p:nvPicPr>
          <p:cNvPr id="3" name="Picture 5" descr="Chart, pie chart&#10;&#10;Description automatically generated">
            <a:extLst>
              <a:ext uri="{FF2B5EF4-FFF2-40B4-BE49-F238E27FC236}">
                <a16:creationId xmlns:a16="http://schemas.microsoft.com/office/drawing/2014/main" id="{942B4ED8-B68F-3CAF-B73C-78BE9FD33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54" y="2624329"/>
            <a:ext cx="3672672" cy="2362970"/>
          </a:xfrm>
          <a:prstGeom prst="rect">
            <a:avLst/>
          </a:prstGeom>
        </p:spPr>
      </p:pic>
      <p:pic>
        <p:nvPicPr>
          <p:cNvPr id="6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CEA491B3-4977-7DDF-97A7-3773A386E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818" y="2624329"/>
            <a:ext cx="3672672" cy="2362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79486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78C56-EBA4-3582-9696-449815D71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Verdana"/>
                <a:ea typeface="Verdana"/>
              </a:rPr>
              <a:t>Descriptive Statistics – Demographics – Employment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FB4CA0-FCFD-736E-7EF5-1D50E1F86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72AC8-162A-2220-B24C-A2740F5AD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76</a:t>
            </a:fld>
            <a:endParaRPr lang="en-US"/>
          </a:p>
        </p:txBody>
      </p:sp>
      <p:pic>
        <p:nvPicPr>
          <p:cNvPr id="7" name="Picture 7" descr="Chart, pie chart&#10;&#10;Description automatically generated">
            <a:extLst>
              <a:ext uri="{FF2B5EF4-FFF2-40B4-BE49-F238E27FC236}">
                <a16:creationId xmlns:a16="http://schemas.microsoft.com/office/drawing/2014/main" id="{C32B76FC-5535-A472-2599-A73D5FF5F5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2" y="2498725"/>
            <a:ext cx="3999243" cy="2563937"/>
          </a:xfrm>
          <a:prstGeom prst="rect">
            <a:avLst/>
          </a:prstGeom>
        </p:spPr>
      </p:pic>
      <p:pic>
        <p:nvPicPr>
          <p:cNvPr id="8" name="Picture 8" descr="Chart, pie chart&#10;&#10;Description automatically generated">
            <a:extLst>
              <a:ext uri="{FF2B5EF4-FFF2-40B4-BE49-F238E27FC236}">
                <a16:creationId xmlns:a16="http://schemas.microsoft.com/office/drawing/2014/main" id="{4480257B-FA2C-E431-8CC6-D64D04573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7652" y="2498725"/>
            <a:ext cx="3986683" cy="256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03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218E-FB8B-CDBF-E599-565337A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People Struggle To Save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5DB5-927F-F7BF-7F34-12BBAD20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82" y="2256285"/>
            <a:ext cx="3521242" cy="3741516"/>
          </a:xfrm>
        </p:spPr>
        <p:txBody>
          <a:bodyPr/>
          <a:lstStyle/>
          <a:p>
            <a:r>
              <a:rPr lang="en-US" dirty="0"/>
              <a:t>Low-income earners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Poor financial decisions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0D59-8D5B-EAB2-8510-CFA57B1E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[5]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6954C-6538-2961-1DFE-E70FB893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8434" name="Picture 2" descr="How to Manage Financial Stress During a Crisis - Resources">
            <a:extLst>
              <a:ext uri="{FF2B5EF4-FFF2-40B4-BE49-F238E27FC236}">
                <a16:creationId xmlns:a16="http://schemas.microsoft.com/office/drawing/2014/main" id="{9BEA4974-939D-A1F8-2CE9-7B6149F0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24" y="1679574"/>
            <a:ext cx="4573735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elaying gratification - Do discipline and self-control still have a role  in our personal lives?">
            <a:extLst>
              <a:ext uri="{FF2B5EF4-FFF2-40B4-BE49-F238E27FC236}">
                <a16:creationId xmlns:a16="http://schemas.microsoft.com/office/drawing/2014/main" id="{50AE5B4C-E471-1F64-23FD-724D7837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96" y="3911543"/>
            <a:ext cx="3136739" cy="20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0452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218E-FB8B-CDBF-E599-565337A8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People Struggle To Save Money?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445DB5-927F-F7BF-7F34-12BBAD20F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782" y="2256285"/>
            <a:ext cx="3521242" cy="3741516"/>
          </a:xfrm>
        </p:spPr>
        <p:txBody>
          <a:bodyPr/>
          <a:lstStyle/>
          <a:p>
            <a:r>
              <a:rPr lang="en-US" dirty="0"/>
              <a:t>Low-income earners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Poor financial decisions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D80D59-8D5B-EAB2-8510-CFA57B1E7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[5]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36954C-6538-2961-1DFE-E70FB893B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8434" name="Picture 2" descr="How to Manage Financial Stress During a Crisis - Resources">
            <a:extLst>
              <a:ext uri="{FF2B5EF4-FFF2-40B4-BE49-F238E27FC236}">
                <a16:creationId xmlns:a16="http://schemas.microsoft.com/office/drawing/2014/main" id="{9BEA4974-939D-A1F8-2CE9-7B6149F0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024" y="1679574"/>
            <a:ext cx="4573735" cy="209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elaying gratification - Do discipline and self-control still have a role  in our personal lives?">
            <a:extLst>
              <a:ext uri="{FF2B5EF4-FFF2-40B4-BE49-F238E27FC236}">
                <a16:creationId xmlns:a16="http://schemas.microsoft.com/office/drawing/2014/main" id="{50AE5B4C-E471-1F64-23FD-724D7837D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496" y="3911543"/>
            <a:ext cx="3136739" cy="2086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4201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a9083da47ed50cf307069546a324011c47d9b32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PI-White">
  <a:themeElements>
    <a:clrScheme name="Custom 56">
      <a:dk1>
        <a:sysClr val="windowText" lastClr="000000"/>
      </a:dk1>
      <a:lt1>
        <a:sysClr val="window" lastClr="FFFFFF"/>
      </a:lt1>
      <a:dk2>
        <a:srgbClr val="6D6D6D"/>
      </a:dk2>
      <a:lt2>
        <a:srgbClr val="AB192D"/>
      </a:lt2>
      <a:accent1>
        <a:srgbClr val="AB192D"/>
      </a:accent1>
      <a:accent2>
        <a:srgbClr val="B2B7BB"/>
      </a:accent2>
      <a:accent3>
        <a:srgbClr val="2C6A8C"/>
      </a:accent3>
      <a:accent4>
        <a:srgbClr val="B7A079"/>
      </a:accent4>
      <a:accent5>
        <a:srgbClr val="46A0DC"/>
      </a:accent5>
      <a:accent6>
        <a:srgbClr val="6D6D6D"/>
      </a:accent6>
      <a:hlink>
        <a:srgbClr val="46A0DC"/>
      </a:hlink>
      <a:folHlink>
        <a:srgbClr val="808DA9"/>
      </a:folHlink>
    </a:clrScheme>
    <a:fontScheme name="Verdana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>
    <a:spDef>
      <a:spPr bwMode="auto">
        <a:solidFill>
          <a:schemeClr val="accent2"/>
        </a:solidFill>
        <a:ln w="12700" cap="sq" algn="ctr">
          <a:solidFill>
            <a:schemeClr val="tx2"/>
          </a:solidFill>
          <a:miter lim="800000"/>
          <a:headEnd/>
          <a:tailEnd/>
        </a:ln>
        <a:effectLst/>
      </a:spPr>
      <a:bodyPr wrap="none" anchor="ctr"/>
      <a:lstStyle>
        <a:defPPr algn="ctr">
          <a:defRPr sz="1600" dirty="0" smtClean="0">
            <a:solidFill>
              <a:schemeClr val="bg1"/>
            </a:solidFill>
            <a:latin typeface="+mn-lt"/>
          </a:defRPr>
        </a:defPPr>
      </a:lstStyle>
    </a:spDef>
    <a:txDef>
      <a:spPr>
        <a:noFill/>
      </a:spPr>
      <a:bodyPr wrap="none" rtlCol="0">
        <a:noAutofit/>
      </a:bodyPr>
      <a:lstStyle>
        <a:defPPr algn="ctr">
          <a:defRPr sz="1600"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WPI_2012White</Template>
  <TotalTime>7286</TotalTime>
  <Words>3251</Words>
  <Application>Microsoft Macintosh PowerPoint</Application>
  <PresentationFormat>On-screen Show (4:3)</PresentationFormat>
  <Paragraphs>624</Paragraphs>
  <Slides>76</Slides>
  <Notes>48</Notes>
  <HiddenSlides>22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92" baseType="lpstr">
      <vt:lpstr>Balto</vt:lpstr>
      <vt:lpstr>freight-macro-pro</vt:lpstr>
      <vt:lpstr>Proxima Nova</vt:lpstr>
      <vt:lpstr>Wingdings,Sans-Serif</vt:lpstr>
      <vt:lpstr>YahooSans VF</vt:lpstr>
      <vt:lpstr>Arial</vt:lpstr>
      <vt:lpstr>Calibri</vt:lpstr>
      <vt:lpstr>Cambria Math</vt:lpstr>
      <vt:lpstr>Courier New</vt:lpstr>
      <vt:lpstr>Georgia</vt:lpstr>
      <vt:lpstr>Open Sans</vt:lpstr>
      <vt:lpstr>PT Serif</vt:lpstr>
      <vt:lpstr>Times New Roman</vt:lpstr>
      <vt:lpstr>Verdana</vt:lpstr>
      <vt:lpstr>Wingdings</vt:lpstr>
      <vt:lpstr>WPI-White</vt:lpstr>
      <vt:lpstr>Calendar Visualizations of Money Earlier or Later Questions</vt:lpstr>
      <vt:lpstr>Acknowledgements </vt:lpstr>
      <vt:lpstr>Acknowledgements </vt:lpstr>
      <vt:lpstr>Acknowledgements </vt:lpstr>
      <vt:lpstr>PowerPoint Presentation</vt:lpstr>
      <vt:lpstr>Most Americans Do Not Have Enough Savings For Retirement </vt:lpstr>
      <vt:lpstr>Inflation Makes Saving Money More Difficult</vt:lpstr>
      <vt:lpstr>Why Do People Struggle To Save Money?</vt:lpstr>
      <vt:lpstr>Why Do People Struggle To Save Money?</vt:lpstr>
      <vt:lpstr>Delayed Gratification Is An Important Skill </vt:lpstr>
      <vt:lpstr>Goal of project: Find ways to encourage people to delay gratification and save money</vt:lpstr>
      <vt:lpstr>We Can Study How People Save Money Through Money Choice Questions</vt:lpstr>
      <vt:lpstr>Discount Rate</vt:lpstr>
      <vt:lpstr>The Discount Rate Is Not Constant Across Time</vt:lpstr>
      <vt:lpstr>Reasons For Discounting</vt:lpstr>
      <vt:lpstr>Layout Of Choices Affects Discounting</vt:lpstr>
      <vt:lpstr>Wording Of Choices Affects Discounting</vt:lpstr>
      <vt:lpstr>Visualizations Help People Understand Data </vt:lpstr>
      <vt:lpstr>Converting Text To Visualizations Improved Economic Decisions</vt:lpstr>
      <vt:lpstr>Layouts Can Have Unique Effects Across Participants</vt:lpstr>
      <vt:lpstr>Theory Does Not Always Work In Practice </vt:lpstr>
      <vt:lpstr>Calendars Are The Most Common Type Of Timeline Visualization</vt:lpstr>
      <vt:lpstr>Goal of project: Find ways to encourage people to delay gratification and save money</vt:lpstr>
      <vt:lpstr>Hypothesis</vt:lpstr>
      <vt:lpstr>High Level Overview Of Methods</vt:lpstr>
      <vt:lpstr>Word Version Of MEL Question</vt:lpstr>
      <vt:lpstr>Calendar Version Of MEL Question</vt:lpstr>
      <vt:lpstr>Comparing The Two Conditions</vt:lpstr>
      <vt:lpstr>Picking Amounts And Dates</vt:lpstr>
      <vt:lpstr>How am I determining the optimal financial choice?</vt:lpstr>
      <vt:lpstr>Defining The Optimal Choice</vt:lpstr>
      <vt:lpstr>Defining The Optimal Choice</vt:lpstr>
      <vt:lpstr>How To Calculate Optimal Behavior</vt:lpstr>
      <vt:lpstr>How To Calculate Optimal Behavior</vt:lpstr>
      <vt:lpstr>Optimal Behavior With Our MEL Values</vt:lpstr>
      <vt:lpstr>Optimal Behavior With Our MEL Values</vt:lpstr>
      <vt:lpstr>Flow Of Survey</vt:lpstr>
      <vt:lpstr>3 Post Surveys To Get Descriptive Statistics</vt:lpstr>
      <vt:lpstr>Participants Were Paid Fairly For Their Time</vt:lpstr>
      <vt:lpstr>Overview Of How We Implemented The Survey</vt:lpstr>
      <vt:lpstr>Reusing Components In React</vt:lpstr>
      <vt:lpstr>Third-party Modules We Integrated With</vt:lpstr>
      <vt:lpstr>Hosting And Data Storage On</vt:lpstr>
      <vt:lpstr>Continuous Testing With</vt:lpstr>
      <vt:lpstr>Data Collection &amp; Analysis</vt:lpstr>
      <vt:lpstr>No General Difference In Discounting</vt:lpstr>
      <vt:lpstr>First MEL Question Showed The Biggest Difference</vt:lpstr>
      <vt:lpstr>Responses Of Participants Compared To Optimal Choices</vt:lpstr>
      <vt:lpstr>Responses Of Participants Compared To Optimal Choices</vt:lpstr>
      <vt:lpstr>Amounts Compared To Participant’s Responses</vt:lpstr>
      <vt:lpstr>Amounts Compared To Participant’s Responses</vt:lpstr>
      <vt:lpstr>First MEL Question</vt:lpstr>
      <vt:lpstr>No General Difference In Time To Complete Survey</vt:lpstr>
      <vt:lpstr>Third Question Showed A Difference In Time</vt:lpstr>
      <vt:lpstr>Third MEL Question</vt:lpstr>
      <vt:lpstr>Future Work</vt:lpstr>
      <vt:lpstr>Conclusions</vt:lpstr>
      <vt:lpstr>PowerPoint Presentation</vt:lpstr>
      <vt:lpstr>Citations</vt:lpstr>
      <vt:lpstr>Future Work</vt:lpstr>
      <vt:lpstr>Outline</vt:lpstr>
      <vt:lpstr>Visualizations improve speed and quality of decision</vt:lpstr>
      <vt:lpstr>Methodology – Demographics</vt:lpstr>
      <vt:lpstr>Methodology – Attention check</vt:lpstr>
      <vt:lpstr>Descriptive Statistics</vt:lpstr>
      <vt:lpstr>Descriptive Statistics – Post Survey - Experience</vt:lpstr>
      <vt:lpstr>Sense of Purpose</vt:lpstr>
      <vt:lpstr>Financial Literacy</vt:lpstr>
      <vt:lpstr>Visualization Familiarity</vt:lpstr>
      <vt:lpstr>Average Age Across Conditions</vt:lpstr>
      <vt:lpstr>Histogram of Ages</vt:lpstr>
      <vt:lpstr>Example of Experience Survey Question</vt:lpstr>
      <vt:lpstr>Example of Financial Literacy Survey Question</vt:lpstr>
      <vt:lpstr>Example of Sense of Purpose Survey Question</vt:lpstr>
      <vt:lpstr>Descriptive Statistics – Demographics – Gender</vt:lpstr>
      <vt:lpstr>Descriptive Statistics – Demographics – Employment</vt:lpstr>
    </vt:vector>
  </TitlesOfParts>
  <Company>CCC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Title, Verdana Bold 40pt </dc:title>
  <dc:creator>Choi, Yejee</dc:creator>
  <cp:lastModifiedBy>Yahel Nachum1</cp:lastModifiedBy>
  <cp:revision>1272</cp:revision>
  <dcterms:created xsi:type="dcterms:W3CDTF">2016-10-10T17:55:03Z</dcterms:created>
  <dcterms:modified xsi:type="dcterms:W3CDTF">2023-04-24T14:32:06Z</dcterms:modified>
</cp:coreProperties>
</file>