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Century Schoolbook"/>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B6BCA66-7EC0-4058-98DA-FDB9831330DA}">
  <a:tblStyle styleId="{BB6BCA66-7EC0-4058-98DA-FDB9831330D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CenturySchoolbook-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CenturySchoolbook-italic.fntdata"/><Relationship Id="rId23" Type="http://schemas.openxmlformats.org/officeDocument/2006/relationships/slide" Target="slides/slide18.xml"/><Relationship Id="rId45" Type="http://schemas.openxmlformats.org/officeDocument/2006/relationships/font" Target="fonts/CenturySchoolbook-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CenturySchoolbook-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Talon</a:t>
            </a:r>
            <a:endParaRPr b="0" i="0" sz="12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Buenos días a todos</a:t>
            </a:r>
            <a:r>
              <a:rPr lang="en-US" sz="1600">
                <a:latin typeface="Times New Roman"/>
                <a:ea typeface="Times New Roman"/>
                <a:cs typeface="Times New Roman"/>
                <a:sym typeface="Times New Roman"/>
              </a:rPr>
              <a:t> y bienvenidos a la presentación.  </a:t>
            </a:r>
            <a:endParaRPr sz="1600">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CE5CD"/>
                </a:highlight>
                <a:latin typeface="Times New Roman"/>
                <a:ea typeface="Times New Roman"/>
                <a:cs typeface="Times New Roman"/>
                <a:sym typeface="Times New Roman"/>
              </a:rPr>
              <a:t>En los dos meses pasado,</a:t>
            </a:r>
            <a:r>
              <a:rPr lang="en-US" sz="1600">
                <a:latin typeface="Times New Roman"/>
                <a:ea typeface="Times New Roman"/>
                <a:cs typeface="Times New Roman"/>
                <a:sym typeface="Times New Roman"/>
              </a:rPr>
              <a:t> nuestro proyecto era de la Captación y reciclaje de agua en la Academia. </a:t>
            </a:r>
            <a:endParaRPr sz="1600">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FF2CC"/>
                </a:highlight>
                <a:latin typeface="Times New Roman"/>
                <a:ea typeface="Times New Roman"/>
                <a:cs typeface="Times New Roman"/>
                <a:sym typeface="Times New Roman"/>
              </a:rPr>
              <a:t>Mi nombre es Talon</a:t>
            </a:r>
            <a:r>
              <a:rPr lang="en-US" sz="1600">
                <a:latin typeface="Times New Roman"/>
                <a:ea typeface="Times New Roman"/>
                <a:cs typeface="Times New Roman"/>
                <a:sym typeface="Times New Roman"/>
              </a:rPr>
              <a:t>...me llamo Kerry, Teddy, y Kelly. </a:t>
            </a:r>
            <a:endParaRPr>
              <a:highlight>
                <a:srgbClr val="FFFF00"/>
              </a:highlight>
            </a:endParaRPr>
          </a:p>
        </p:txBody>
      </p:sp>
      <p:sp>
        <p:nvSpPr>
          <p:cNvPr id="145" name="Shape 1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Kelly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Finalmente para crear un sistema de agua necesitamos conocer cuánto agua está gastado durante entrenamiento para asegurar que la cantidad de agua disponible sería suficiente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El imagen es solamente una porción del horario </a:t>
            </a:r>
            <a:r>
              <a:rPr b="0" i="0" lang="en-US" sz="1100" u="none" cap="none" strike="noStrike">
                <a:solidFill>
                  <a:schemeClr val="dk1"/>
                </a:solidFill>
                <a:latin typeface="Arial"/>
                <a:ea typeface="Arial"/>
                <a:cs typeface="Arial"/>
                <a:sym typeface="Arial"/>
              </a:rPr>
              <a:t>que recibimos de Allan sobre los entrenamientos a la Academia</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Los ejercicios </a:t>
            </a:r>
            <a:r>
              <a:rPr lang="en-US" sz="1100">
                <a:latin typeface="Arial"/>
                <a:ea typeface="Arial"/>
                <a:cs typeface="Arial"/>
                <a:sym typeface="Arial"/>
              </a:rPr>
              <a:t>en</a:t>
            </a:r>
            <a:r>
              <a:rPr b="0" i="0" lang="en-US" sz="1100" u="none" cap="none" strike="noStrike">
                <a:solidFill>
                  <a:schemeClr val="dk1"/>
                </a:solidFill>
                <a:latin typeface="Arial"/>
                <a:ea typeface="Arial"/>
                <a:cs typeface="Arial"/>
                <a:sym typeface="Arial"/>
              </a:rPr>
              <a:t> azules aquí representan los que usan agua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También Allan nos dijo que habrá el entrenamiento de los chorros que va a usar agua también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trike="sngStrike">
              <a:highlight>
                <a:srgbClr val="FFFF00"/>
              </a:highligh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80" name="Shape 28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Kelly</a:t>
            </a:r>
            <a:endParaRPr/>
          </a:p>
          <a:p>
            <a:pPr indent="0" lvl="0" mar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Desarrollamos un modelo para entender el agua disponible y el uso de agua en la academia</a:t>
            </a:r>
            <a:endParaRPr>
              <a:latin typeface="Times New Roman"/>
              <a:ea typeface="Times New Roman"/>
              <a:cs typeface="Times New Roman"/>
              <a:sym typeface="Times New Roman"/>
            </a:endParaRPr>
          </a:p>
          <a:p>
            <a:pPr indent="0" lvl="0" marL="0" rt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Clr>
                <a:schemeClr val="dk1"/>
              </a:buClr>
              <a:buSzPts val="1100"/>
              <a:buFont typeface="Arial"/>
              <a:buNone/>
            </a:pPr>
            <a:r>
              <a:rPr lang="en-US"/>
              <a:t>De los datos pluviométricos, los áreas de superficies, y información sobre los entrenamientos en la academia, creamos un modelo que nos da un idea de la cantidad de agua de la lluvia y de reciclaje que tendrían  </a:t>
            </a:r>
            <a:endParaRPr/>
          </a:p>
          <a:p>
            <a:pPr indent="0" lvl="0" marL="0">
              <a:spcBef>
                <a:spcPts val="0"/>
              </a:spcBef>
              <a:spcAft>
                <a:spcPts val="0"/>
              </a:spcAft>
              <a:buClr>
                <a:schemeClr val="dk1"/>
              </a:buClr>
              <a:buSzPts val="1100"/>
              <a:buFont typeface="Arial"/>
              <a:buNone/>
            </a:pPr>
            <a:r>
              <a:t/>
            </a:r>
            <a:endParaRPr/>
          </a:p>
          <a:p>
            <a:pPr indent="0" lvl="0" marL="0">
              <a:spcBef>
                <a:spcPts val="0"/>
              </a:spcBef>
              <a:spcAft>
                <a:spcPts val="0"/>
              </a:spcAft>
              <a:buClr>
                <a:schemeClr val="dk1"/>
              </a:buClr>
              <a:buSzPts val="1100"/>
              <a:buFont typeface="Arial"/>
              <a:buNone/>
            </a:pPr>
            <a:r>
              <a:rPr lang="en-US"/>
              <a:t>Vamos a dejar el modelo con Uds. para que puedan cambiar </a:t>
            </a:r>
            <a:r>
              <a:rPr lang="en-US">
                <a:highlight>
                  <a:srgbClr val="D9D2E9"/>
                </a:highlight>
              </a:rPr>
              <a:t>los aportes </a:t>
            </a:r>
            <a:r>
              <a:rPr lang="en-US"/>
              <a:t>como quieran y necesiten </a:t>
            </a:r>
            <a:endParaRPr/>
          </a:p>
          <a:p>
            <a:pPr indent="0" lvl="0" marL="0">
              <a:spcBef>
                <a:spcPts val="0"/>
              </a:spcBef>
              <a:spcAft>
                <a:spcPts val="0"/>
              </a:spcAft>
              <a:buClr>
                <a:schemeClr val="dk1"/>
              </a:buClr>
              <a:buSzPts val="1100"/>
              <a:buFont typeface="Arial"/>
              <a:buNone/>
            </a:pPr>
            <a:r>
              <a:t/>
            </a:r>
            <a:endParaRPr/>
          </a:p>
          <a:p>
            <a:pPr indent="0" lvl="0" marL="0">
              <a:spcBef>
                <a:spcPts val="0"/>
              </a:spcBef>
              <a:spcAft>
                <a:spcPts val="0"/>
              </a:spcAft>
              <a:buClr>
                <a:schemeClr val="dk1"/>
              </a:buClr>
              <a:buSzPts val="1100"/>
              <a:buFont typeface="Arial"/>
              <a:buNone/>
            </a:pPr>
            <a:r>
              <a:t/>
            </a:r>
            <a:endParaRPr/>
          </a:p>
          <a:p>
            <a:pPr indent="0" lvl="0" marL="0">
              <a:spcBef>
                <a:spcPts val="0"/>
              </a:spcBef>
              <a:spcAft>
                <a:spcPts val="0"/>
              </a:spcAft>
              <a:buClr>
                <a:schemeClr val="dk1"/>
              </a:buClr>
              <a:buSzPts val="1100"/>
              <a:buFont typeface="Arial"/>
              <a:buNone/>
            </a:pPr>
            <a:r>
              <a:t/>
            </a:r>
            <a:endParaRPr/>
          </a:p>
          <a:p>
            <a:pPr indent="0" lvl="0" marL="0">
              <a:spcBef>
                <a:spcPts val="0"/>
              </a:spcBef>
              <a:spcAft>
                <a:spcPts val="0"/>
              </a:spcAft>
              <a:buClr>
                <a:schemeClr val="dk1"/>
              </a:buClr>
              <a:buSzPts val="1100"/>
              <a:buFont typeface="Arial"/>
              <a:buNone/>
            </a:pPr>
            <a:r>
              <a:rPr lang="en-US"/>
              <a:t>con cambios en el horario de entrenamiento, factores de eficiencia,  y uso de agua.</a:t>
            </a:r>
            <a:endParaRPr>
              <a:latin typeface="Times New Roman"/>
              <a:ea typeface="Times New Roman"/>
              <a:cs typeface="Times New Roman"/>
              <a:sym typeface="Times New Roman"/>
            </a:endParaRPr>
          </a:p>
          <a:p>
            <a:pPr indent="0" lvl="0" marL="0">
              <a:spcBef>
                <a:spcPts val="0"/>
              </a:spcBef>
              <a:spcAft>
                <a:spcPts val="0"/>
              </a:spcAft>
              <a:buClr>
                <a:schemeClr val="dk1"/>
              </a:buClr>
              <a:buSzPts val="2600"/>
              <a:buFont typeface="Arial"/>
              <a:buNone/>
            </a:pPr>
            <a:r>
              <a:t/>
            </a:r>
            <a:endParaRPr/>
          </a:p>
        </p:txBody>
      </p:sp>
      <p:sp>
        <p:nvSpPr>
          <p:cNvPr id="291" name="Shape 291"/>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Shape 31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Kelly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Este es el primer parte de modelo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En est</a:t>
            </a:r>
            <a:r>
              <a:rPr lang="en-US" sz="1100">
                <a:latin typeface="Arial"/>
                <a:ea typeface="Arial"/>
                <a:cs typeface="Arial"/>
                <a:sym typeface="Arial"/>
              </a:rPr>
              <a:t>a hoja</a:t>
            </a:r>
            <a:r>
              <a:rPr b="0" i="0" lang="en-US" sz="1100" u="none" cap="none" strike="noStrike">
                <a:solidFill>
                  <a:schemeClr val="dk1"/>
                </a:solidFill>
                <a:latin typeface="Arial"/>
                <a:ea typeface="Arial"/>
                <a:cs typeface="Arial"/>
                <a:sym typeface="Arial"/>
              </a:rPr>
              <a:t> el usuario puede entrar información sobre los entrenamientos como la cantidad de agua que usaron, la frecuencia, y puede cambiar el factor de efic</a:t>
            </a:r>
            <a:r>
              <a:rPr lang="en-US" sz="1100">
                <a:latin typeface="Arial"/>
                <a:ea typeface="Arial"/>
                <a:cs typeface="Arial"/>
                <a:sym typeface="Arial"/>
              </a:rPr>
              <a:t>iencia</a:t>
            </a:r>
            <a:r>
              <a:rPr b="0" i="0" lang="en-US" sz="1100" u="none" cap="none" strike="noStrike">
                <a:solidFill>
                  <a:schemeClr val="dk1"/>
                </a:solidFill>
                <a:latin typeface="Arial"/>
                <a:ea typeface="Arial"/>
                <a:cs typeface="Arial"/>
                <a:sym typeface="Arial"/>
              </a:rPr>
              <a:t> para propósitos de reciclaje</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Un mes promedio usa 55700 (cincuenta cinco mil, setecientos) litros de agua más o menos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Para el año </a:t>
            </a:r>
            <a:r>
              <a:rPr b="0" i="0" lang="en-US" sz="1100" u="none" cap="none" strike="noStrike">
                <a:solidFill>
                  <a:schemeClr val="dk1"/>
                </a:solidFill>
                <a:latin typeface="Arial"/>
                <a:ea typeface="Arial"/>
                <a:cs typeface="Arial"/>
                <a:sym typeface="Arial"/>
              </a:rPr>
              <a:t>promedio del entrenamiento fue determin</a:t>
            </a:r>
            <a:r>
              <a:rPr lang="en-US" sz="1100">
                <a:latin typeface="Arial"/>
                <a:ea typeface="Arial"/>
                <a:cs typeface="Arial"/>
                <a:sym typeface="Arial"/>
              </a:rPr>
              <a:t>ado que</a:t>
            </a:r>
            <a:r>
              <a:rPr b="0" i="0" lang="en-US" sz="1100" u="none" cap="none" strike="noStrike">
                <a:solidFill>
                  <a:schemeClr val="dk1"/>
                </a:solidFill>
                <a:latin typeface="Arial"/>
                <a:ea typeface="Arial"/>
                <a:cs typeface="Arial"/>
                <a:sym typeface="Arial"/>
              </a:rPr>
              <a:t> requiere más de 666.000 litros de agua </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Con el sistema de reciclaje</a:t>
            </a:r>
            <a:r>
              <a:rPr lang="en-US" sz="1100">
                <a:latin typeface="Arial"/>
                <a:ea typeface="Arial"/>
                <a:cs typeface="Arial"/>
                <a:sym typeface="Arial"/>
              </a:rPr>
              <a:t>, puede </a:t>
            </a:r>
            <a:r>
              <a:rPr b="0" i="0" lang="en-US" sz="1100" u="none" cap="none" strike="noStrike">
                <a:solidFill>
                  <a:schemeClr val="dk1"/>
                </a:solidFill>
                <a:latin typeface="Arial"/>
                <a:ea typeface="Arial"/>
                <a:cs typeface="Arial"/>
                <a:sym typeface="Arial"/>
              </a:rPr>
              <a:t>recuperar 4</a:t>
            </a:r>
            <a:r>
              <a:rPr lang="en-US" sz="1100">
                <a:latin typeface="Arial"/>
                <a:ea typeface="Arial"/>
                <a:cs typeface="Arial"/>
                <a:sym typeface="Arial"/>
              </a:rPr>
              <a:t>1</a:t>
            </a:r>
            <a:r>
              <a:rPr b="0" i="0" lang="en-US" sz="1100" u="none" cap="none" strike="noStrike">
                <a:solidFill>
                  <a:schemeClr val="dk1"/>
                </a:solidFill>
                <a:latin typeface="Arial"/>
                <a:ea typeface="Arial"/>
                <a:cs typeface="Arial"/>
                <a:sym typeface="Arial"/>
              </a:rPr>
              <a:t>7000 litros aproximadamente, </a:t>
            </a:r>
            <a:endParaRPr b="0" i="0" sz="1100" u="none" cap="none" strike="noStrike">
              <a:solidFill>
                <a:schemeClr val="dk1"/>
              </a:solidFill>
              <a:latin typeface="Arial"/>
              <a:ea typeface="Arial"/>
              <a:cs typeface="Arial"/>
              <a:sym typeface="Arial"/>
            </a:endParaRPr>
          </a:p>
          <a:p>
            <a:pPr indent="457200" lvl="0" marL="0" marR="0" rtl="0" algn="l">
              <a:lnSpc>
                <a:spcPct val="115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y esta agua combinada con el agua de la lluvia </a:t>
            </a:r>
            <a:r>
              <a:rPr lang="en-US" sz="1100">
                <a:latin typeface="Arial"/>
                <a:ea typeface="Arial"/>
                <a:cs typeface="Arial"/>
                <a:sym typeface="Arial"/>
              </a:rPr>
              <a:t>es todo la cantidad disponible</a:t>
            </a:r>
            <a:r>
              <a:rPr b="0" i="0" lang="en-US"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Ahora el factor de efic</a:t>
            </a:r>
            <a:r>
              <a:rPr lang="en-US" sz="1100">
                <a:latin typeface="Arial"/>
                <a:ea typeface="Arial"/>
                <a:cs typeface="Arial"/>
                <a:sym typeface="Arial"/>
              </a:rPr>
              <a:t>iencia por reciclaje</a:t>
            </a:r>
            <a:r>
              <a:rPr b="0" i="0" lang="en-US" sz="1100" u="none" cap="none" strike="noStrike">
                <a:solidFill>
                  <a:schemeClr val="dk1"/>
                </a:solidFill>
                <a:latin typeface="Arial"/>
                <a:ea typeface="Arial"/>
                <a:cs typeface="Arial"/>
                <a:sym typeface="Arial"/>
              </a:rPr>
              <a:t> de Bus</a:t>
            </a:r>
            <a:r>
              <a:rPr lang="en-US" sz="1100">
                <a:latin typeface="Arial"/>
                <a:ea typeface="Arial"/>
                <a:cs typeface="Arial"/>
                <a:sym typeface="Arial"/>
              </a:rPr>
              <a:t>queda</a:t>
            </a:r>
            <a:r>
              <a:rPr b="0" i="0" lang="en-US" sz="1100" u="none" cap="none" strike="noStrike">
                <a:solidFill>
                  <a:schemeClr val="dk1"/>
                </a:solidFill>
                <a:latin typeface="Arial"/>
                <a:ea typeface="Arial"/>
                <a:cs typeface="Arial"/>
                <a:sym typeface="Arial"/>
              </a:rPr>
              <a:t> y Rescate es 0 porque es difícil reciclar niebla sin un sistema de redes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Para la torre 0.3 fue elegido porque los drenajes están muy cerca de la torre y no captura mucha del agua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Para la plaza de chorros estábamos pensando en un diseño mejorado como el sistema que tiene en Massachusetts, y ellos pueden reciclar 80 % del agua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highlight>
                <a:srgbClr val="FFFF00"/>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18" name="Shape 31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Shape 330"/>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Kerry</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Usamos los aportes con los datos pluviométricos y el área de los techos y superficies para calcular la cantidad de agua disponible para uso. Aqui hay un aporte del área de los superficies y un factor de eficiencia basado en la limpieza y pendientes de los superficies. El área efectivo por la cantidad de agua cada mes produce un volumen de agua disponible de la lluvia. El volumen de agua reciclada y el uso de agua eran calculados de la hoja anterior. De la cantidad de agua disponible de la lluvia y la disponible de reciclaje, el modelo calcula el volumen de agua total disponible</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highlight>
                <a:srgbClr val="FFFF00"/>
              </a:highlight>
              <a:latin typeface="Arial"/>
              <a:ea typeface="Arial"/>
              <a:cs typeface="Arial"/>
              <a:sym typeface="Arial"/>
            </a:endParaRPr>
          </a:p>
        </p:txBody>
      </p:sp>
      <p:sp>
        <p:nvSpPr>
          <p:cNvPr id="331" name="Shape 33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Shape 341"/>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Kerry</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Este es un grafico del agua en la academia. Las barras azules son la cantidad de agua disponible de la lluvia y los verdes son la cantidad estimado de agua disponible de agua reciclada. Como una comparacion, las rojos son del agua necesario para entrenamiento. El agua de un sistema de reciclaje sería suficiente para las necesidades de entrenamiento y como puede ver, el agua de la lluvia sería muchísimos más que lo necesaria para entrenamiento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a:highlight>
                <a:srgbClr val="FFFF00"/>
              </a:highlight>
            </a:endParaRPr>
          </a:p>
          <a:p>
            <a:pPr indent="0" lvl="0" marL="0" marR="0" rtl="0" algn="l">
              <a:lnSpc>
                <a:spcPct val="100000"/>
              </a:lnSpc>
              <a:spcBef>
                <a:spcPts val="0"/>
              </a:spcBef>
              <a:spcAft>
                <a:spcPts val="0"/>
              </a:spcAft>
              <a:buClr>
                <a:schemeClr val="dk1"/>
              </a:buClr>
              <a:buSzPts val="1100"/>
              <a:buFont typeface="Arial"/>
              <a:buNone/>
            </a:pPr>
            <a:r>
              <a:t/>
            </a:r>
            <a:endParaRPr>
              <a:highlight>
                <a:srgbClr val="FFFF00"/>
              </a:highlight>
            </a:endParaRPr>
          </a:p>
        </p:txBody>
      </p:sp>
      <p:sp>
        <p:nvSpPr>
          <p:cNvPr id="342" name="Shape 342"/>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sz="1100">
                <a:latin typeface="Arial"/>
                <a:ea typeface="Arial"/>
                <a:cs typeface="Arial"/>
                <a:sym typeface="Arial"/>
              </a:rPr>
              <a:t>Kerry</a:t>
            </a:r>
            <a:endParaRPr sz="1100">
              <a:latin typeface="Arial"/>
              <a:ea typeface="Arial"/>
              <a:cs typeface="Arial"/>
              <a:sym typeface="Arial"/>
            </a:endParaRPr>
          </a:p>
          <a:p>
            <a:pPr indent="0" lvl="0" marL="0">
              <a:spcBef>
                <a:spcPts val="0"/>
              </a:spcBef>
              <a:spcAft>
                <a:spcPts val="0"/>
              </a:spcAft>
              <a:buNone/>
            </a:pPr>
            <a:r>
              <a:rPr lang="en-US" sz="1100">
                <a:latin typeface="Arial"/>
                <a:ea typeface="Arial"/>
                <a:cs typeface="Arial"/>
                <a:sym typeface="Arial"/>
              </a:rPr>
              <a:t>Calculamos el volumen de agua disponible para guardar en el tanque como la diferencia entre el agua de la lluvia más lo de reciclaje menos lo usado para entrenamiento</a:t>
            </a:r>
            <a:endParaRPr sz="1100">
              <a:latin typeface="Arial"/>
              <a:ea typeface="Arial"/>
              <a:cs typeface="Arial"/>
              <a:sym typeface="Arial"/>
            </a:endParaRPr>
          </a:p>
          <a:p>
            <a:pPr indent="0" lvl="0" marL="0">
              <a:spcBef>
                <a:spcPts val="0"/>
              </a:spcBef>
              <a:spcAft>
                <a:spcPts val="0"/>
              </a:spcAft>
              <a:buNone/>
            </a:pPr>
            <a:r>
              <a:rPr lang="en-US" sz="1100">
                <a:latin typeface="Arial"/>
                <a:ea typeface="Arial"/>
                <a:cs typeface="Arial"/>
                <a:sym typeface="Arial"/>
              </a:rPr>
              <a:t>Porque hay tanto agua disponible, teníamos que usar otros factores para diseñar el tamaño del tanque. Estos factores limitados eran el espacio disponible en la academia, el costo de los sistemas, y la cantidad necesaria para entrenamiento cada mes</a:t>
            </a:r>
            <a:endParaRPr sz="1100">
              <a:latin typeface="Arial"/>
              <a:ea typeface="Arial"/>
              <a:cs typeface="Arial"/>
              <a:sym typeface="Arial"/>
            </a:endParaRPr>
          </a:p>
          <a:p>
            <a:pPr indent="0" lvl="0" marL="0">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352" name="Shape 352"/>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71" name="Shape 371"/>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Kerry</a:t>
            </a:r>
            <a:endParaRPr/>
          </a:p>
          <a:p>
            <a:pPr indent="0" lvl="0" marL="0">
              <a:spcBef>
                <a:spcPts val="0"/>
              </a:spcBef>
              <a:spcAft>
                <a:spcPts val="0"/>
              </a:spcAft>
              <a:buNone/>
            </a:pPr>
            <a:r>
              <a:rPr lang="en-US"/>
              <a:t>De nuestras conversaciones con Uds. y observaciones, hemos desarrollado unos diseños para los </a:t>
            </a:r>
            <a:r>
              <a:rPr lang="en-US"/>
              <a:t>siguientes</a:t>
            </a:r>
            <a:r>
              <a:rPr lang="en-US"/>
              <a:t> sistemas:</a:t>
            </a:r>
            <a:endParaRPr/>
          </a:p>
          <a:p>
            <a:pPr indent="0" lvl="0" marL="0">
              <a:spcBef>
                <a:spcPts val="0"/>
              </a:spcBef>
              <a:spcAft>
                <a:spcPts val="0"/>
              </a:spcAft>
              <a:buNone/>
            </a:pPr>
            <a:r>
              <a:rPr lang="en-US"/>
              <a:t>Para un tanque de almacenamiento de agua, y un filtro de sedimento que es requerido antes del tanque, el área </a:t>
            </a:r>
            <a:r>
              <a:rPr lang="en-US"/>
              <a:t>etiquetado</a:t>
            </a:r>
            <a:r>
              <a:rPr lang="en-US"/>
              <a:t> en rojo y azul son las ubicaciones propuestos.</a:t>
            </a:r>
            <a:endParaRPr/>
          </a:p>
          <a:p>
            <a:pPr indent="0" lvl="0" marL="0">
              <a:spcBef>
                <a:spcPts val="0"/>
              </a:spcBef>
              <a:spcAft>
                <a:spcPts val="0"/>
              </a:spcAft>
              <a:buNone/>
            </a:pPr>
            <a:r>
              <a:rPr lang="en-US"/>
              <a:t>El sistema de captación de lluvia y reciclaje de agua llenan a esta sistema de tanques</a:t>
            </a:r>
            <a:endParaRPr/>
          </a:p>
          <a:p>
            <a:pPr indent="0" lvl="0" marL="0">
              <a:spcBef>
                <a:spcPts val="0"/>
              </a:spcBef>
              <a:spcAft>
                <a:spcPts val="0"/>
              </a:spcAft>
              <a:buNone/>
            </a:pPr>
            <a:r>
              <a:rPr lang="en-US"/>
              <a:t>Las canoas y bajantes del sistema de captación de lluvia están morados y el sistema de reciclaje de agua está en negro</a:t>
            </a:r>
            <a:endParaRPr/>
          </a:p>
          <a:p>
            <a:pPr indent="0" lvl="0" marL="0">
              <a:spcBef>
                <a:spcPts val="0"/>
              </a:spcBef>
              <a:spcAft>
                <a:spcPts val="0"/>
              </a:spcAft>
              <a:buNone/>
            </a:pPr>
            <a:r>
              <a:rPr lang="en-US"/>
              <a:t>Tomamos esta foto de la torre, que sería en negro en este diagrama</a:t>
            </a:r>
            <a:endParaRPr/>
          </a:p>
          <a:p>
            <a:pPr indent="0" lvl="0" marL="0">
              <a:spcBef>
                <a:spcPts val="0"/>
              </a:spcBef>
              <a:spcAft>
                <a:spcPts val="0"/>
              </a:spcAft>
              <a:buNone/>
            </a:pPr>
            <a:r>
              <a:rPr lang="en-US"/>
              <a:t>El amarillo muestra la tubería necesaria a traer el agua a nuestro tanque de almacenamiento</a:t>
            </a:r>
            <a:endParaRPr/>
          </a:p>
          <a:p>
            <a:pPr indent="0" lvl="0" marL="0">
              <a:spcBef>
                <a:spcPts val="0"/>
              </a:spcBef>
              <a:spcAft>
                <a:spcPts val="0"/>
              </a:spcAft>
              <a:buNone/>
            </a:pPr>
            <a:r>
              <a:rPr lang="en-US"/>
              <a:t> </a:t>
            </a:r>
            <a:endParaRPr/>
          </a:p>
          <a:p>
            <a:pPr indent="0" lvl="0" marL="0">
              <a:spcBef>
                <a:spcPts val="0"/>
              </a:spcBef>
              <a:spcAft>
                <a:spcPts val="0"/>
              </a:spcAft>
              <a:buNone/>
            </a:pPr>
            <a:r>
              <a:rPr lang="en-US"/>
              <a:t>For a water storage tank and sediment filter, which must come before it, the area outlined in red and blue is where we were looking at</a:t>
            </a:r>
            <a:endParaRPr/>
          </a:p>
          <a:p>
            <a:pPr indent="0" lvl="0" marL="0">
              <a:spcBef>
                <a:spcPts val="0"/>
              </a:spcBef>
              <a:spcAft>
                <a:spcPts val="0"/>
              </a:spcAft>
              <a:buNone/>
            </a:pPr>
            <a:r>
              <a:rPr lang="en-US"/>
              <a:t>To feed this tank we need a rwh system and water recycling system</a:t>
            </a:r>
            <a:endParaRPr/>
          </a:p>
          <a:p>
            <a:pPr indent="0" lvl="0" marL="0">
              <a:spcBef>
                <a:spcPts val="0"/>
              </a:spcBef>
              <a:spcAft>
                <a:spcPts val="0"/>
              </a:spcAft>
              <a:buNone/>
            </a:pPr>
            <a:r>
              <a:rPr lang="en-US"/>
              <a:t>The rainwater harvesting system gutter and downspout components are marked in  green and the water recycling system area is marked in black</a:t>
            </a:r>
            <a:endParaRPr/>
          </a:p>
          <a:p>
            <a:pPr indent="0" lvl="0" marL="0">
              <a:spcBef>
                <a:spcPts val="0"/>
              </a:spcBef>
              <a:spcAft>
                <a:spcPts val="0"/>
              </a:spcAft>
              <a:buNone/>
            </a:pPr>
            <a:r>
              <a:rPr lang="en-US"/>
              <a:t>we took this picture from the tower grounds, which would also be in black </a:t>
            </a:r>
            <a:endParaRPr/>
          </a:p>
          <a:p>
            <a:pPr indent="0" lvl="0" marL="0">
              <a:spcBef>
                <a:spcPts val="0"/>
              </a:spcBef>
              <a:spcAft>
                <a:spcPts val="0"/>
              </a:spcAft>
              <a:buNone/>
            </a:pPr>
            <a:r>
              <a:rPr lang="en-US"/>
              <a:t>Yellow shows all the pipes  necessary to lead the water to our storage tank </a:t>
            </a:r>
            <a:endParaRPr/>
          </a:p>
          <a:p>
            <a:pPr indent="0" lvl="0" marL="0">
              <a:spcBef>
                <a:spcPts val="0"/>
              </a:spcBef>
              <a:spcAft>
                <a:spcPts val="0"/>
              </a:spcAft>
              <a:buNone/>
            </a:pPr>
            <a:r>
              <a:t/>
            </a:r>
            <a:endParaRPr/>
          </a:p>
          <a:p>
            <a:pPr indent="0" lvl="0" marL="0">
              <a:spcBef>
                <a:spcPts val="0"/>
              </a:spcBef>
              <a:spcAft>
                <a:spcPts val="0"/>
              </a:spcAft>
              <a:buNone/>
            </a:pPr>
            <a:r>
              <a:t/>
            </a:r>
            <a:endParaRPr/>
          </a:p>
        </p:txBody>
      </p:sp>
      <p:sp>
        <p:nvSpPr>
          <p:cNvPr id="372" name="Shape 372"/>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Shape 41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Arial"/>
                <a:ea typeface="Arial"/>
                <a:cs typeface="Arial"/>
                <a:sym typeface="Arial"/>
              </a:rPr>
              <a:t>Teddy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317500" lvl="0" marL="457200" marR="0" rtl="0" algn="l">
              <a:lnSpc>
                <a:spcPct val="100000"/>
              </a:lnSpc>
              <a:spcBef>
                <a:spcPts val="0"/>
              </a:spcBef>
              <a:spcAft>
                <a:spcPts val="0"/>
              </a:spcAft>
              <a:buSzPts val="1400"/>
              <a:buFont typeface="Arial"/>
              <a:buChar char="●"/>
            </a:pPr>
            <a:r>
              <a:rPr b="0" i="0" lang="en-US" sz="1400" u="none" cap="none" strike="noStrike">
                <a:solidFill>
                  <a:schemeClr val="dk1"/>
                </a:solidFill>
                <a:latin typeface="Arial"/>
                <a:ea typeface="Arial"/>
                <a:cs typeface="Arial"/>
                <a:sym typeface="Arial"/>
              </a:rPr>
              <a:t>Este es la ubicación que recomendamos para el tanque y la trampa del sedimento.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Font typeface="Arial"/>
              <a:buChar char="●"/>
            </a:pPr>
            <a:r>
              <a:rPr lang="en-US" sz="1400">
                <a:latin typeface="Arial"/>
                <a:ea typeface="Arial"/>
                <a:cs typeface="Arial"/>
                <a:sym typeface="Arial"/>
              </a:rPr>
              <a:t>La</a:t>
            </a:r>
            <a:r>
              <a:rPr b="0" i="0" lang="en-US" sz="1400" u="none" cap="none" strike="noStrike">
                <a:solidFill>
                  <a:schemeClr val="dk1"/>
                </a:solidFill>
                <a:latin typeface="Arial"/>
                <a:ea typeface="Arial"/>
                <a:cs typeface="Arial"/>
                <a:sym typeface="Arial"/>
              </a:rPr>
              <a:t> </a:t>
            </a:r>
            <a:r>
              <a:rPr lang="en-US" sz="1400">
                <a:latin typeface="Arial"/>
                <a:ea typeface="Arial"/>
                <a:cs typeface="Arial"/>
                <a:sym typeface="Arial"/>
              </a:rPr>
              <a:t>sección</a:t>
            </a:r>
            <a:r>
              <a:rPr b="0" i="0" lang="en-US" sz="1400" u="none" cap="none" strike="noStrike">
                <a:solidFill>
                  <a:schemeClr val="dk1"/>
                </a:solidFill>
                <a:latin typeface="Arial"/>
                <a:ea typeface="Arial"/>
                <a:cs typeface="Arial"/>
                <a:sym typeface="Arial"/>
              </a:rPr>
              <a:t> que es once metros largo es para el tanqu</a:t>
            </a:r>
            <a:r>
              <a:rPr lang="en-US" sz="1400">
                <a:latin typeface="Arial"/>
                <a:ea typeface="Arial"/>
                <a:cs typeface="Arial"/>
                <a:sym typeface="Arial"/>
              </a:rPr>
              <a:t>e</a:t>
            </a:r>
            <a:r>
              <a:rPr b="0" i="0" lang="en-US" sz="1400" u="none" cap="none" strike="noStrike">
                <a:solidFill>
                  <a:schemeClr val="dk1"/>
                </a:solidFill>
                <a:latin typeface="Arial"/>
                <a:ea typeface="Arial"/>
                <a:cs typeface="Arial"/>
                <a:sym typeface="Arial"/>
              </a:rPr>
              <a:t>, y </a:t>
            </a:r>
            <a:r>
              <a:rPr lang="en-US" sz="1400">
                <a:latin typeface="Arial"/>
                <a:ea typeface="Arial"/>
                <a:cs typeface="Arial"/>
                <a:sym typeface="Arial"/>
              </a:rPr>
              <a:t>la</a:t>
            </a:r>
            <a:r>
              <a:rPr b="0" i="0" lang="en-US" sz="1400" u="none" cap="none" strike="noStrike">
                <a:solidFill>
                  <a:schemeClr val="dk1"/>
                </a:solidFill>
                <a:latin typeface="Arial"/>
                <a:ea typeface="Arial"/>
                <a:cs typeface="Arial"/>
                <a:sym typeface="Arial"/>
              </a:rPr>
              <a:t> otr</a:t>
            </a:r>
            <a:r>
              <a:rPr lang="en-US" sz="1400">
                <a:latin typeface="Arial"/>
                <a:ea typeface="Arial"/>
                <a:cs typeface="Arial"/>
                <a:sym typeface="Arial"/>
              </a:rPr>
              <a:t>a</a:t>
            </a:r>
            <a:r>
              <a:rPr b="0" i="0" lang="en-US" sz="1400" u="none" cap="none" strike="noStrike">
                <a:solidFill>
                  <a:schemeClr val="dk1"/>
                </a:solidFill>
                <a:latin typeface="Arial"/>
                <a:ea typeface="Arial"/>
                <a:cs typeface="Arial"/>
                <a:sym typeface="Arial"/>
              </a:rPr>
              <a:t> </a:t>
            </a:r>
            <a:r>
              <a:rPr lang="en-US" sz="1400">
                <a:latin typeface="Arial"/>
                <a:ea typeface="Arial"/>
                <a:cs typeface="Arial"/>
                <a:sym typeface="Arial"/>
              </a:rPr>
              <a:t>sección</a:t>
            </a:r>
            <a:r>
              <a:rPr b="0" i="0" lang="en-US" sz="1400" u="none" cap="none" strike="noStrike">
                <a:solidFill>
                  <a:schemeClr val="dk1"/>
                </a:solidFill>
                <a:latin typeface="Arial"/>
                <a:ea typeface="Arial"/>
                <a:cs typeface="Arial"/>
                <a:sym typeface="Arial"/>
              </a:rPr>
              <a:t> es para la </a:t>
            </a:r>
            <a:r>
              <a:rPr lang="en-US" sz="1400">
                <a:latin typeface="Arial"/>
                <a:ea typeface="Arial"/>
                <a:cs typeface="Arial"/>
                <a:sym typeface="Arial"/>
              </a:rPr>
              <a:t>trampa</a:t>
            </a:r>
            <a:r>
              <a:rPr b="0" i="0" lang="en-US" sz="1400" u="none" cap="none" strike="noStrike">
                <a:solidFill>
                  <a:schemeClr val="dk1"/>
                </a:solidFill>
                <a:latin typeface="Arial"/>
                <a:ea typeface="Arial"/>
                <a:cs typeface="Arial"/>
                <a:sym typeface="Arial"/>
              </a:rPr>
              <a:t> de sedimento.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Font typeface="Arial"/>
              <a:buChar char="●"/>
            </a:pPr>
            <a:r>
              <a:rPr b="0" i="0" lang="en-US" sz="1400" u="none" cap="none" strike="noStrike">
                <a:solidFill>
                  <a:schemeClr val="dk1"/>
                </a:solidFill>
                <a:latin typeface="Arial"/>
                <a:ea typeface="Arial"/>
                <a:cs typeface="Arial"/>
                <a:sym typeface="Arial"/>
              </a:rPr>
              <a:t>Las medidas son del área disponible y son fuera de</a:t>
            </a:r>
            <a:r>
              <a:rPr lang="en-US" sz="1400">
                <a:latin typeface="Arial"/>
                <a:ea typeface="Arial"/>
                <a:cs typeface="Arial"/>
                <a:sym typeface="Arial"/>
              </a:rPr>
              <a:t> la</a:t>
            </a:r>
            <a:r>
              <a:rPr b="0" i="0" lang="en-US" sz="1400" u="none" cap="none" strike="noStrike">
                <a:solidFill>
                  <a:schemeClr val="dk1"/>
                </a:solidFill>
                <a:latin typeface="Arial"/>
                <a:ea typeface="Arial"/>
                <a:cs typeface="Arial"/>
                <a:sym typeface="Arial"/>
              </a:rPr>
              <a:t> calle que usan para las camiones</a:t>
            </a:r>
            <a:r>
              <a:rPr lang="en-US" sz="1400">
                <a:latin typeface="Arial"/>
                <a:ea typeface="Arial"/>
                <a:cs typeface="Arial"/>
                <a:sym typeface="Arial"/>
              </a:rPr>
              <a:t>.</a:t>
            </a:r>
            <a:endParaRPr sz="14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400">
              <a:highlight>
                <a:srgbClr val="FFFF00"/>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400">
              <a:highlight>
                <a:srgbClr val="FFFF00"/>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400">
              <a:highlight>
                <a:srgbClr val="FFFF00"/>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a:highlight>
                <a:srgbClr val="FFFF00"/>
              </a:highlight>
            </a:endParaRPr>
          </a:p>
        </p:txBody>
      </p:sp>
      <p:sp>
        <p:nvSpPr>
          <p:cNvPr id="416" name="Shape 41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Shape 42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Teddy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spcBef>
                <a:spcPts val="0"/>
              </a:spcBef>
              <a:spcAft>
                <a:spcPts val="0"/>
              </a:spcAft>
              <a:buClr>
                <a:schemeClr val="dk1"/>
              </a:buClr>
              <a:buSzPts val="1100"/>
              <a:buFont typeface="Arial"/>
              <a:buNone/>
            </a:pPr>
            <a:r>
              <a:rPr lang="en-US"/>
              <a:t>For a tank we need a sediment filter </a:t>
            </a:r>
            <a:endParaRPr/>
          </a:p>
          <a:p>
            <a:pPr indent="-317500" lvl="0" marL="457200" rtl="0">
              <a:spcBef>
                <a:spcPts val="0"/>
              </a:spcBef>
              <a:spcAft>
                <a:spcPts val="0"/>
              </a:spcAft>
              <a:buClr>
                <a:schemeClr val="dk1"/>
              </a:buClr>
              <a:buSzPts val="1400"/>
              <a:buChar char="●"/>
            </a:pPr>
            <a:r>
              <a:rPr lang="en-US"/>
              <a:t>Este es el diseño para el filtro de sedimento.  Hecho de concreto, es cuatro metros por un metro por uno punto cinco metros, con paredes que son trece centímetros de ancho.</a:t>
            </a:r>
            <a:endParaRPr/>
          </a:p>
          <a:p>
            <a:pPr indent="-317500" lvl="0" marL="457200" rtl="0">
              <a:spcBef>
                <a:spcPts val="0"/>
              </a:spcBef>
              <a:spcAft>
                <a:spcPts val="0"/>
              </a:spcAft>
              <a:buClr>
                <a:schemeClr val="dk1"/>
              </a:buClr>
              <a:buSzPts val="1400"/>
              <a:buChar char="●"/>
            </a:pPr>
            <a:r>
              <a:rPr lang="en-US"/>
              <a:t>El filtro es completamente subterráneo para evitar riesgo de tropiezos.</a:t>
            </a:r>
            <a:endParaRPr/>
          </a:p>
          <a:p>
            <a:pPr indent="-317500" lvl="0" marL="457200" rtl="0">
              <a:spcBef>
                <a:spcPts val="0"/>
              </a:spcBef>
              <a:spcAft>
                <a:spcPts val="0"/>
              </a:spcAft>
              <a:buClr>
                <a:schemeClr val="dk1"/>
              </a:buClr>
              <a:buSzPts val="1400"/>
              <a:buChar char="●"/>
            </a:pPr>
            <a:r>
              <a:rPr lang="en-US"/>
              <a:t>Hay tres secciones en el tanque, las dos primeras son para separación del sedimento y materiales flotantes del agua, y la tercera es solamente para agua limpia.</a:t>
            </a:r>
            <a:endParaRPr/>
          </a:p>
          <a:p>
            <a:pPr indent="-317500" lvl="0" marL="457200" rtl="0">
              <a:spcBef>
                <a:spcPts val="0"/>
              </a:spcBef>
              <a:spcAft>
                <a:spcPts val="0"/>
              </a:spcAft>
              <a:buSzPts val="1400"/>
              <a:buChar char="●"/>
            </a:pPr>
            <a:r>
              <a:rPr lang="en-US"/>
              <a:t>EXPLAIN SYSTEM</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317500" lvl="0" marL="457200" marR="0" rtl="0" algn="l">
              <a:lnSpc>
                <a:spcPct val="100000"/>
              </a:lnSpc>
              <a:spcBef>
                <a:spcPts val="0"/>
              </a:spcBef>
              <a:spcAft>
                <a:spcPts val="0"/>
              </a:spcAft>
              <a:buSzPts val="1400"/>
              <a:buChar char="●"/>
            </a:pPr>
            <a:r>
              <a:rPr lang="en-US"/>
              <a:t>This is the design for the sediment filter.  It is made of concrete and is 4 meters by 1 meter by 1.5 meters, with the walls being 0.13 meters thick.  </a:t>
            </a:r>
            <a:endParaRPr/>
          </a:p>
          <a:p>
            <a:pPr indent="-317500" lvl="0" marL="457200" marR="0" rtl="0" algn="l">
              <a:lnSpc>
                <a:spcPct val="100000"/>
              </a:lnSpc>
              <a:spcBef>
                <a:spcPts val="0"/>
              </a:spcBef>
              <a:spcAft>
                <a:spcPts val="0"/>
              </a:spcAft>
              <a:buSzPts val="1400"/>
              <a:buChar char="●"/>
            </a:pPr>
            <a:r>
              <a:rPr lang="en-US"/>
              <a:t>The filter is located completely underground to prevent any tripping and to save space.</a:t>
            </a:r>
            <a:endParaRPr/>
          </a:p>
          <a:p>
            <a:pPr indent="-317500" lvl="0" marL="457200" marR="0" rtl="0" algn="l">
              <a:lnSpc>
                <a:spcPct val="100000"/>
              </a:lnSpc>
              <a:spcBef>
                <a:spcPts val="0"/>
              </a:spcBef>
              <a:spcAft>
                <a:spcPts val="0"/>
              </a:spcAft>
              <a:buSzPts val="1400"/>
              <a:buChar char="●"/>
            </a:pPr>
            <a:r>
              <a:rPr lang="en-US"/>
              <a:t>There are three sections in the tank, the first two separating the sediment from the water, and the third as simple an area for clean water to sit.  </a:t>
            </a:r>
            <a:endParaRPr/>
          </a:p>
          <a:p>
            <a:pPr indent="-317500" lvl="0" marL="457200" marR="0" rtl="0" algn="l">
              <a:lnSpc>
                <a:spcPct val="100000"/>
              </a:lnSpc>
              <a:spcBef>
                <a:spcPts val="0"/>
              </a:spcBef>
              <a:spcAft>
                <a:spcPts val="0"/>
              </a:spcAft>
              <a:buSzPts val="1400"/>
              <a:buChar char="●"/>
            </a:pPr>
            <a:r>
              <a:rPr lang="en-US"/>
              <a:t>In the first area, the water will flow beneath a 1 meter tall wall to separate all of the floating material, and in the second area the water will flow over a 1 meter tall wall to separate the sediment that sinks.</a:t>
            </a:r>
            <a:endParaRPr/>
          </a:p>
          <a:p>
            <a:pPr indent="0" lvl="0" marL="0" marR="0" rtl="0" algn="l">
              <a:lnSpc>
                <a:spcPct val="100000"/>
              </a:lnSpc>
              <a:spcBef>
                <a:spcPts val="0"/>
              </a:spcBef>
              <a:spcAft>
                <a:spcPts val="0"/>
              </a:spcAft>
              <a:buNone/>
            </a:pPr>
            <a:r>
              <a:t/>
            </a:r>
            <a:endParaRPr>
              <a:highlight>
                <a:srgbClr val="FFFF00"/>
              </a:highlight>
            </a:endParaRPr>
          </a:p>
          <a:p>
            <a:pPr indent="0" lvl="0" marL="0" marR="0" rtl="0" algn="l">
              <a:lnSpc>
                <a:spcPct val="100000"/>
              </a:lnSpc>
              <a:spcBef>
                <a:spcPts val="0"/>
              </a:spcBef>
              <a:spcAft>
                <a:spcPts val="0"/>
              </a:spcAft>
              <a:buNone/>
            </a:pPr>
            <a:r>
              <a:t/>
            </a:r>
            <a:endParaRPr/>
          </a:p>
        </p:txBody>
      </p:sp>
      <p:sp>
        <p:nvSpPr>
          <p:cNvPr id="426" name="Shape 42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Shape 43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none" cap="none" strike="noStrike">
                <a:solidFill>
                  <a:schemeClr val="dk1"/>
                </a:solidFill>
                <a:latin typeface="Arial"/>
                <a:ea typeface="Arial"/>
                <a:cs typeface="Arial"/>
                <a:sym typeface="Arial"/>
              </a:rPr>
              <a:t>Teddy</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El filtro de sedimento tiene tres tapas con cerraduras.  Estés cerraduras tienen llaves que solo personas importante tiene.</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Cada sección del sistema tiene peldaños que actuan como una escalera que permiter acceso para mantanimiento.  Las dimensiones de los peldaños sigues los standares de OSHA.</a:t>
            </a:r>
            <a:endParaRPr sz="1100">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Noto Sans Symbols"/>
              <a:buChar char="●"/>
            </a:pPr>
            <a:r>
              <a:rPr b="0" i="0" lang="en-US" sz="1100" u="none" cap="none" strike="noStrike">
                <a:solidFill>
                  <a:schemeClr val="dk1"/>
                </a:solidFill>
                <a:latin typeface="Arial"/>
                <a:ea typeface="Arial"/>
                <a:cs typeface="Arial"/>
                <a:sym typeface="Arial"/>
              </a:rPr>
              <a:t>El agua estancada al suelo del tanque debe ser limpiado y reemplazado después de cada lluvia para evitar contaminación del a</a:t>
            </a:r>
            <a:r>
              <a:rPr lang="en-US" sz="1100">
                <a:latin typeface="Arial"/>
                <a:ea typeface="Arial"/>
                <a:cs typeface="Arial"/>
                <a:sym typeface="Arial"/>
              </a:rPr>
              <a:t>gua</a:t>
            </a:r>
            <a:endParaRPr b="0" i="0" sz="1100" u="none" cap="none" strike="noStrike">
              <a:solidFill>
                <a:schemeClr val="dk1"/>
              </a:solidFill>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Noto Sans Symbols"/>
              <a:buChar char="●"/>
            </a:pPr>
            <a:r>
              <a:rPr lang="en-US" sz="1100">
                <a:latin typeface="Arial"/>
                <a:ea typeface="Arial"/>
                <a:cs typeface="Arial"/>
                <a:sym typeface="Arial"/>
              </a:rPr>
              <a:t>el agua al suelo del tanque necesita estar limpia y el sedimento evitar frequentamente para evitar contaminacion del agua</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317500" lvl="0" marL="457200" marR="0" rtl="0" algn="l">
              <a:lnSpc>
                <a:spcPct val="100000"/>
              </a:lnSpc>
              <a:spcBef>
                <a:spcPts val="0"/>
              </a:spcBef>
              <a:spcAft>
                <a:spcPts val="0"/>
              </a:spcAft>
              <a:buClr>
                <a:srgbClr val="FF0000"/>
              </a:buClr>
              <a:buSzPts val="1400"/>
              <a:buFont typeface="Arial"/>
              <a:buChar char="●"/>
            </a:pPr>
            <a:r>
              <a:rPr lang="en-US">
                <a:solidFill>
                  <a:srgbClr val="FF0000"/>
                </a:solidFill>
                <a:highlight>
                  <a:srgbClr val="FFFFFF"/>
                </a:highlight>
                <a:latin typeface="Arial"/>
                <a:ea typeface="Arial"/>
                <a:cs typeface="Arial"/>
                <a:sym typeface="Arial"/>
              </a:rPr>
              <a:t>The sediment filter will have three locks caps, one for each section of the structure. You can only open them with a key that only essential people have access to.</a:t>
            </a:r>
            <a:endParaRPr>
              <a:solidFill>
                <a:srgbClr val="FF0000"/>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The sediment filter three doors with cerraduras.  These cerraduras tienen keys that only important people have.</a:t>
            </a:r>
            <a:endParaRPr>
              <a:solidFill>
                <a:srgbClr val="212121"/>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FF0000"/>
              </a:buClr>
              <a:buSzPts val="1400"/>
              <a:buFont typeface="Arial"/>
              <a:buChar char="●"/>
            </a:pPr>
            <a:r>
              <a:rPr lang="en-US">
                <a:solidFill>
                  <a:srgbClr val="FF0000"/>
                </a:solidFill>
                <a:highlight>
                  <a:srgbClr val="FFFFFF"/>
                </a:highlight>
                <a:latin typeface="Arial"/>
                <a:ea typeface="Arial"/>
                <a:cs typeface="Arial"/>
                <a:sym typeface="Arial"/>
              </a:rPr>
              <a:t>Under each tank door are rungs that act as a ladder to allow easy access and exit during maintenance. The dimensions of the steps follow the OSHA standards for trestle ladders.</a:t>
            </a:r>
            <a:endParaRPr>
              <a:solidFill>
                <a:srgbClr val="FF0000"/>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Each section of the system has rungs that act as a ladder that allows access for maintenance.  The dimensions of the rungs follow OSHA’s standards.</a:t>
            </a:r>
            <a:endParaRPr>
              <a:solidFill>
                <a:srgbClr val="212121"/>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FF0000"/>
              </a:buClr>
              <a:buSzPts val="1400"/>
              <a:buFont typeface="Arial"/>
              <a:buChar char="●"/>
            </a:pPr>
            <a:r>
              <a:rPr lang="en-US">
                <a:solidFill>
                  <a:srgbClr val="FF0000"/>
                </a:solidFill>
                <a:highlight>
                  <a:srgbClr val="FFFFFF"/>
                </a:highlight>
                <a:latin typeface="Arial"/>
                <a:ea typeface="Arial"/>
                <a:cs typeface="Arial"/>
                <a:sym typeface="Arial"/>
              </a:rPr>
              <a:t>Stagnant water to the tank floor must be cleaned and replaced after each rain to avoid water contamination</a:t>
            </a:r>
            <a:endParaRPr>
              <a:solidFill>
                <a:srgbClr val="FF0000"/>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The water at the bottom of the tank must be cleaned frequently and the sediment removed to avoid contaminación and allow flow of water</a:t>
            </a:r>
            <a:endParaRPr>
              <a:solidFill>
                <a:srgbClr val="212121"/>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FF0000"/>
              </a:buClr>
              <a:buSzPts val="1400"/>
              <a:buFont typeface="Arial"/>
              <a:buChar char="●"/>
            </a:pPr>
            <a:r>
              <a:rPr lang="en-US">
                <a:solidFill>
                  <a:srgbClr val="FF0000"/>
                </a:solidFill>
                <a:highlight>
                  <a:srgbClr val="FFFFFF"/>
                </a:highlight>
                <a:latin typeface="Arial"/>
                <a:ea typeface="Arial"/>
                <a:cs typeface="Arial"/>
                <a:sym typeface="Arial"/>
              </a:rPr>
              <a:t>The sediment and floating particles collected in the filter should be removed after each rain to allow the inhibited flow of clean water.</a:t>
            </a:r>
            <a:endParaRPr sz="1100">
              <a:latin typeface="Arial"/>
              <a:ea typeface="Arial"/>
              <a:cs typeface="Arial"/>
              <a:sym typeface="Arial"/>
            </a:endParaRPr>
          </a:p>
          <a:p>
            <a:pPr indent="0" lvl="0" marL="0" marR="0" rtl="0" algn="l">
              <a:lnSpc>
                <a:spcPct val="100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438" name="Shape 43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Shape 156"/>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US" sz="1200" u="none" cap="none" strike="noStrike">
                <a:solidFill>
                  <a:schemeClr val="dk1"/>
                </a:solidFill>
                <a:latin typeface="Times New Roman"/>
                <a:ea typeface="Times New Roman"/>
                <a:cs typeface="Times New Roman"/>
                <a:sym typeface="Times New Roman"/>
              </a:rPr>
              <a:t>Talon </a:t>
            </a:r>
            <a:endParaRPr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i="0" sz="1200" u="none" cap="none" strike="noStrike">
              <a:solidFill>
                <a:schemeClr val="dk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¿Quiénes son esos chicos </a:t>
            </a:r>
            <a:r>
              <a:rPr lang="en-US" sz="1600">
                <a:latin typeface="Times New Roman"/>
                <a:ea typeface="Times New Roman"/>
                <a:cs typeface="Times New Roman"/>
                <a:sym typeface="Times New Roman"/>
              </a:rPr>
              <a:t>que han estado en la Academia todo el tiempo? Somos estudiantes en la Universidad se llama Instituto Politécnico de Worcester, Massachusetts.  Es </a:t>
            </a:r>
            <a:r>
              <a:rPr i="0" lang="en-US" sz="1600" u="none" cap="none" strike="noStrike">
                <a:solidFill>
                  <a:schemeClr val="dk1"/>
                </a:solidFill>
                <a:latin typeface="Times New Roman"/>
                <a:ea typeface="Times New Roman"/>
                <a:cs typeface="Times New Roman"/>
                <a:sym typeface="Times New Roman"/>
              </a:rPr>
              <a:t>una </a:t>
            </a:r>
            <a:r>
              <a:rPr lang="en-US" sz="1600">
                <a:latin typeface="Times New Roman"/>
                <a:ea typeface="Times New Roman"/>
                <a:cs typeface="Times New Roman"/>
                <a:sym typeface="Times New Roman"/>
              </a:rPr>
              <a:t>U</a:t>
            </a:r>
            <a:r>
              <a:rPr i="0" lang="en-US" sz="1600" u="none" cap="none" strike="noStrike">
                <a:solidFill>
                  <a:schemeClr val="dk1"/>
                </a:solidFill>
                <a:latin typeface="Times New Roman"/>
                <a:ea typeface="Times New Roman"/>
                <a:cs typeface="Times New Roman"/>
                <a:sym typeface="Times New Roman"/>
              </a:rPr>
              <a:t>niversidad cerca de Boston en los </a:t>
            </a:r>
            <a:r>
              <a:rPr i="0" lang="en-US" sz="1600" u="none" cap="none" strike="noStrike">
                <a:solidFill>
                  <a:schemeClr val="dk1"/>
                </a:solidFill>
                <a:highlight>
                  <a:srgbClr val="FCE5CD"/>
                </a:highlight>
                <a:latin typeface="Times New Roman"/>
                <a:ea typeface="Times New Roman"/>
                <a:cs typeface="Times New Roman"/>
                <a:sym typeface="Times New Roman"/>
              </a:rPr>
              <a:t>E</a:t>
            </a:r>
            <a:r>
              <a:rPr lang="en-US" sz="1600">
                <a:highlight>
                  <a:srgbClr val="FCE5CD"/>
                </a:highlight>
                <a:latin typeface="Times New Roman"/>
                <a:ea typeface="Times New Roman"/>
                <a:cs typeface="Times New Roman"/>
                <a:sym typeface="Times New Roman"/>
              </a:rPr>
              <a:t>stados Unidos.</a:t>
            </a:r>
            <a:r>
              <a:rPr lang="en-US" sz="1600">
                <a:latin typeface="Times New Roman"/>
                <a:ea typeface="Times New Roman"/>
                <a:cs typeface="Times New Roman"/>
                <a:sym typeface="Times New Roman"/>
              </a:rPr>
              <a:t> </a:t>
            </a:r>
            <a:endParaRPr i="0" sz="1600" u="none" cap="none" strike="noStrike">
              <a:solidFill>
                <a:schemeClr val="dk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FCE5CD"/>
                </a:highlight>
                <a:latin typeface="Times New Roman"/>
                <a:ea typeface="Times New Roman"/>
                <a:cs typeface="Times New Roman"/>
                <a:sym typeface="Times New Roman"/>
              </a:rPr>
              <a:t>Entre nosotros estamos estudiando</a:t>
            </a:r>
            <a:r>
              <a:rPr i="0"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ingeniería</a:t>
            </a:r>
            <a:r>
              <a:rPr i="0"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química</a:t>
            </a:r>
            <a:r>
              <a:rPr i="0" lang="en-US" sz="1600" u="none" cap="none" strike="noStrike">
                <a:solidFill>
                  <a:schemeClr val="dk1"/>
                </a:solidFill>
                <a:latin typeface="Times New Roman"/>
                <a:ea typeface="Times New Roman"/>
                <a:cs typeface="Times New Roman"/>
                <a:sym typeface="Times New Roman"/>
              </a:rPr>
              <a:t> y </a:t>
            </a:r>
            <a:r>
              <a:rPr lang="en-US" sz="1600">
                <a:latin typeface="Times New Roman"/>
                <a:ea typeface="Times New Roman"/>
                <a:cs typeface="Times New Roman"/>
                <a:sym typeface="Times New Roman"/>
              </a:rPr>
              <a:t>ingeniería</a:t>
            </a:r>
            <a:r>
              <a:rPr i="0"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mecánica. Química para las mujeres y mecánica para los hombres. Además, personalmente, los padres de las mujeres son bomberos, estoy también estudiando ingeniería de protección contra incendios, y Teddy está muy interesado en </a:t>
            </a:r>
            <a:r>
              <a:rPr lang="en-US" sz="1600">
                <a:highlight>
                  <a:srgbClr val="D9EAD3"/>
                </a:highlight>
                <a:latin typeface="Times New Roman"/>
                <a:ea typeface="Times New Roman"/>
                <a:cs typeface="Times New Roman"/>
                <a:sym typeface="Times New Roman"/>
              </a:rPr>
              <a:t>el diseño mecánico.</a:t>
            </a:r>
            <a:endParaRPr sz="1600">
              <a:highlight>
                <a:srgbClr val="D9EAD3"/>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D9EAD3"/>
                </a:highlight>
                <a:latin typeface="Times New Roman"/>
                <a:ea typeface="Times New Roman"/>
                <a:cs typeface="Times New Roman"/>
                <a:sym typeface="Times New Roman"/>
              </a:rPr>
              <a:t>Estamos agradecidos de trabajar </a:t>
            </a:r>
            <a:r>
              <a:rPr lang="en-US" sz="1600">
                <a:latin typeface="Times New Roman"/>
                <a:ea typeface="Times New Roman"/>
                <a:cs typeface="Times New Roman"/>
                <a:sym typeface="Times New Roman"/>
              </a:rPr>
              <a:t>con ustedes porque este proyecto es una oportunidad para concentrarse en la </a:t>
            </a:r>
            <a:r>
              <a:rPr lang="en-US" sz="1600">
                <a:highlight>
                  <a:srgbClr val="C9DAF8"/>
                </a:highlight>
                <a:latin typeface="Times New Roman"/>
                <a:ea typeface="Times New Roman"/>
                <a:cs typeface="Times New Roman"/>
                <a:sym typeface="Times New Roman"/>
              </a:rPr>
              <a:t>tecnología de la ciencia.</a:t>
            </a:r>
            <a:endParaRPr sz="1600">
              <a:highlight>
                <a:srgbClr val="C9DAF8"/>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C9DAF8"/>
                </a:highlight>
                <a:latin typeface="Times New Roman"/>
                <a:ea typeface="Times New Roman"/>
                <a:cs typeface="Times New Roman"/>
                <a:sym typeface="Times New Roman"/>
              </a:rPr>
              <a:t>Hemos trabajado con</a:t>
            </a:r>
            <a:r>
              <a:rPr lang="en-US" sz="1600">
                <a:highlight>
                  <a:srgbClr val="C9DAF8"/>
                </a:highlight>
                <a:latin typeface="Times New Roman"/>
                <a:ea typeface="Times New Roman"/>
                <a:cs typeface="Times New Roman"/>
                <a:sym typeface="Times New Roman"/>
              </a:rPr>
              <a:t> Ustedes</a:t>
            </a:r>
            <a:r>
              <a:rPr i="0" lang="en-US" sz="1600" u="none" cap="none" strike="noStrike">
                <a:solidFill>
                  <a:schemeClr val="dk1"/>
                </a:solidFill>
                <a:highlight>
                  <a:srgbClr val="C9DAF8"/>
                </a:highlight>
                <a:latin typeface="Times New Roman"/>
                <a:ea typeface="Times New Roman"/>
                <a:cs typeface="Times New Roman"/>
                <a:sym typeface="Times New Roman"/>
              </a:rPr>
              <a:t> por 7 semanas </a:t>
            </a:r>
            <a:r>
              <a:rPr i="0" lang="en-US" sz="1600" u="none" cap="none" strike="noStrike">
                <a:solidFill>
                  <a:schemeClr val="dk1"/>
                </a:solidFill>
                <a:latin typeface="Times New Roman"/>
                <a:ea typeface="Times New Roman"/>
                <a:cs typeface="Times New Roman"/>
                <a:sym typeface="Times New Roman"/>
              </a:rPr>
              <a:t>en nuestro proyecto</a:t>
            </a:r>
            <a:r>
              <a:rPr lang="en-US" sz="1600">
                <a:latin typeface="Times New Roman"/>
                <a:ea typeface="Times New Roman"/>
                <a:cs typeface="Times New Roman"/>
                <a:sym typeface="Times New Roman"/>
              </a:rPr>
              <a:t> y este es un resumen de nuestras investigaciones.</a:t>
            </a:r>
            <a:endParaRPr sz="16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1400">
              <a:highlight>
                <a:srgbClr val="FFFF00"/>
              </a:highlight>
              <a:latin typeface="Times New Roman"/>
              <a:ea typeface="Times New Roman"/>
              <a:cs typeface="Times New Roman"/>
              <a:sym typeface="Times New Roman"/>
            </a:endParaRPr>
          </a:p>
        </p:txBody>
      </p:sp>
      <p:sp>
        <p:nvSpPr>
          <p:cNvPr id="157" name="Shape 157"/>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Shape 4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Shape 456"/>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Talon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Después de hablando mucho</a:t>
            </a:r>
            <a:r>
              <a:rPr lang="en-US" sz="1600">
                <a:latin typeface="Times New Roman"/>
                <a:ea typeface="Times New Roman"/>
                <a:cs typeface="Times New Roman"/>
                <a:sym typeface="Times New Roman"/>
              </a:rPr>
              <a:t> con Don Norman y Allan, tenemos tres diseños de sistemas </a:t>
            </a:r>
            <a:r>
              <a:rPr lang="en-US" sz="1600">
                <a:highlight>
                  <a:srgbClr val="FCE5CD"/>
                </a:highlight>
                <a:latin typeface="Times New Roman"/>
                <a:ea typeface="Times New Roman"/>
                <a:cs typeface="Times New Roman"/>
                <a:sym typeface="Times New Roman"/>
              </a:rPr>
              <a:t>almacenamientos para Ustedes.</a:t>
            </a: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CE5CD"/>
                </a:highlight>
                <a:latin typeface="Times New Roman"/>
                <a:ea typeface="Times New Roman"/>
                <a:cs typeface="Times New Roman"/>
                <a:sym typeface="Times New Roman"/>
              </a:rPr>
              <a:t>El primer es para un diseño superficie</a:t>
            </a:r>
            <a:r>
              <a:rPr lang="en-US" sz="1600">
                <a:latin typeface="Times New Roman"/>
                <a:ea typeface="Times New Roman"/>
                <a:cs typeface="Times New Roman"/>
                <a:sym typeface="Times New Roman"/>
              </a:rPr>
              <a:t> con tanques plásticos de la </a:t>
            </a:r>
            <a:r>
              <a:rPr lang="en-US" sz="1600">
                <a:highlight>
                  <a:srgbClr val="FFF2CC"/>
                </a:highlight>
                <a:latin typeface="Times New Roman"/>
                <a:ea typeface="Times New Roman"/>
                <a:cs typeface="Times New Roman"/>
                <a:sym typeface="Times New Roman"/>
              </a:rPr>
              <a:t>compañía EcoTanque. </a:t>
            </a:r>
            <a:endParaRPr sz="1600">
              <a:highlight>
                <a:srgbClr val="FFF2CC"/>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FFF2CC"/>
                </a:highlight>
                <a:latin typeface="Times New Roman"/>
                <a:ea typeface="Times New Roman"/>
                <a:cs typeface="Times New Roman"/>
                <a:sym typeface="Times New Roman"/>
              </a:rPr>
              <a:t>Este es un modelo </a:t>
            </a:r>
            <a:r>
              <a:rPr lang="en-US" sz="1600">
                <a:highlight>
                  <a:srgbClr val="FFF2CC"/>
                </a:highlight>
                <a:latin typeface="Times New Roman"/>
                <a:ea typeface="Times New Roman"/>
                <a:cs typeface="Times New Roman"/>
                <a:sym typeface="Times New Roman"/>
              </a:rPr>
              <a:t>que</a:t>
            </a:r>
            <a:r>
              <a:rPr lang="en-US" sz="1600">
                <a:latin typeface="Times New Roman"/>
                <a:ea typeface="Times New Roman"/>
                <a:cs typeface="Times New Roman"/>
                <a:sym typeface="Times New Roman"/>
              </a:rPr>
              <a:t> usa</a:t>
            </a:r>
            <a:r>
              <a:rPr i="0" lang="en-US" sz="1600" u="none" cap="none" strike="noStrike">
                <a:solidFill>
                  <a:schemeClr val="dk1"/>
                </a:solidFill>
                <a:latin typeface="Times New Roman"/>
                <a:ea typeface="Times New Roman"/>
                <a:cs typeface="Times New Roman"/>
                <a:sym typeface="Times New Roman"/>
              </a:rPr>
              <a:t> tre</a:t>
            </a:r>
            <a:r>
              <a:rPr lang="en-US" sz="1600">
                <a:latin typeface="Times New Roman"/>
                <a:ea typeface="Times New Roman"/>
                <a:cs typeface="Times New Roman"/>
                <a:sym typeface="Times New Roman"/>
              </a:rPr>
              <a:t>s </a:t>
            </a:r>
            <a:r>
              <a:rPr i="0" lang="en-US" sz="1600" u="none" cap="none" strike="noStrike">
                <a:solidFill>
                  <a:schemeClr val="dk1"/>
                </a:solidFill>
                <a:latin typeface="Times New Roman"/>
                <a:ea typeface="Times New Roman"/>
                <a:cs typeface="Times New Roman"/>
                <a:sym typeface="Times New Roman"/>
              </a:rPr>
              <a:t>tanques de </a:t>
            </a:r>
            <a:r>
              <a:rPr lang="en-US" sz="1600">
                <a:latin typeface="Times New Roman"/>
                <a:ea typeface="Times New Roman"/>
                <a:cs typeface="Times New Roman"/>
                <a:sym typeface="Times New Roman"/>
              </a:rPr>
              <a:t>veintidós</a:t>
            </a:r>
            <a:r>
              <a:rPr i="0" lang="en-US" sz="1600" u="none" cap="none" strike="noStrike">
                <a:solidFill>
                  <a:schemeClr val="dk1"/>
                </a:solidFill>
                <a:latin typeface="Times New Roman"/>
                <a:ea typeface="Times New Roman"/>
                <a:cs typeface="Times New Roman"/>
                <a:sym typeface="Times New Roman"/>
              </a:rPr>
              <a:t> mil (22,000) litros de cap</a:t>
            </a:r>
            <a:r>
              <a:rPr lang="en-US" sz="1600">
                <a:latin typeface="Times New Roman"/>
                <a:ea typeface="Times New Roman"/>
                <a:cs typeface="Times New Roman"/>
                <a:sym typeface="Times New Roman"/>
              </a:rPr>
              <a:t>acidad</a:t>
            </a:r>
            <a:r>
              <a:rPr i="0" lang="en-US" sz="1600" u="none" cap="none" strike="noStrike">
                <a:solidFill>
                  <a:schemeClr val="dk1"/>
                </a:solidFill>
                <a:latin typeface="Times New Roman"/>
                <a:ea typeface="Times New Roman"/>
                <a:cs typeface="Times New Roman"/>
                <a:sym typeface="Times New Roman"/>
              </a:rPr>
              <a:t>.  Cada tanque </a:t>
            </a:r>
            <a:r>
              <a:rPr lang="en-US" sz="1600">
                <a:latin typeface="Times New Roman"/>
                <a:ea typeface="Times New Roman"/>
                <a:cs typeface="Times New Roman"/>
                <a:sym typeface="Times New Roman"/>
              </a:rPr>
              <a:t>tiene un diámetro</a:t>
            </a:r>
            <a:r>
              <a:rPr i="0" lang="en-US" sz="1600" u="none" cap="none" strike="noStrike">
                <a:solidFill>
                  <a:schemeClr val="dk1"/>
                </a:solidFill>
                <a:latin typeface="Times New Roman"/>
                <a:ea typeface="Times New Roman"/>
                <a:cs typeface="Times New Roman"/>
                <a:sym typeface="Times New Roman"/>
              </a:rPr>
              <a:t> de </a:t>
            </a:r>
            <a:r>
              <a:rPr lang="en-US" sz="1600">
                <a:latin typeface="Times New Roman"/>
                <a:ea typeface="Times New Roman"/>
                <a:cs typeface="Times New Roman"/>
                <a:sym typeface="Times New Roman"/>
              </a:rPr>
              <a:t>(3)</a:t>
            </a:r>
            <a:r>
              <a:rPr i="0" lang="en-US" sz="1600" u="none" cap="none" strike="noStrike">
                <a:solidFill>
                  <a:schemeClr val="dk1"/>
                </a:solidFill>
                <a:latin typeface="Times New Roman"/>
                <a:ea typeface="Times New Roman"/>
                <a:cs typeface="Times New Roman"/>
                <a:sym typeface="Times New Roman"/>
              </a:rPr>
              <a:t> metros</a:t>
            </a:r>
            <a:r>
              <a:rPr lang="en-US" sz="1600">
                <a:latin typeface="Times New Roman"/>
                <a:ea typeface="Times New Roman"/>
                <a:cs typeface="Times New Roman"/>
                <a:sym typeface="Times New Roman"/>
              </a:rPr>
              <a:t> </a:t>
            </a:r>
            <a:r>
              <a:rPr i="0" lang="en-US" sz="1600" u="none" cap="none" strike="noStrike">
                <a:solidFill>
                  <a:schemeClr val="dk1"/>
                </a:solidFill>
                <a:latin typeface="Times New Roman"/>
                <a:ea typeface="Times New Roman"/>
                <a:cs typeface="Times New Roman"/>
                <a:sym typeface="Times New Roman"/>
              </a:rPr>
              <a:t>y una </a:t>
            </a:r>
            <a:r>
              <a:rPr i="0" lang="en-US" sz="1600" u="none" cap="none" strike="noStrike">
                <a:solidFill>
                  <a:schemeClr val="dk1"/>
                </a:solidFill>
                <a:highlight>
                  <a:srgbClr val="D9EAD3"/>
                </a:highlight>
                <a:latin typeface="Times New Roman"/>
                <a:ea typeface="Times New Roman"/>
                <a:cs typeface="Times New Roman"/>
                <a:sym typeface="Times New Roman"/>
              </a:rPr>
              <a:t>altura de (3.5)</a:t>
            </a:r>
            <a:r>
              <a:rPr lang="en-US" sz="1600">
                <a:highlight>
                  <a:srgbClr val="D9EAD3"/>
                </a:highlight>
                <a:latin typeface="Times New Roman"/>
                <a:ea typeface="Times New Roman"/>
                <a:cs typeface="Times New Roman"/>
                <a:sym typeface="Times New Roman"/>
              </a:rPr>
              <a:t> </a:t>
            </a:r>
            <a:r>
              <a:rPr i="0" lang="en-US" sz="1600" u="none" cap="none" strike="noStrike">
                <a:solidFill>
                  <a:schemeClr val="dk1"/>
                </a:solidFill>
                <a:highlight>
                  <a:srgbClr val="D9EAD3"/>
                </a:highlight>
                <a:latin typeface="Times New Roman"/>
                <a:ea typeface="Times New Roman"/>
                <a:cs typeface="Times New Roman"/>
                <a:sym typeface="Times New Roman"/>
              </a:rPr>
              <a:t>me</a:t>
            </a:r>
            <a:r>
              <a:rPr lang="en-US" sz="1600">
                <a:highlight>
                  <a:srgbClr val="D9EAD3"/>
                </a:highlight>
                <a:latin typeface="Times New Roman"/>
                <a:ea typeface="Times New Roman"/>
                <a:cs typeface="Times New Roman"/>
                <a:sym typeface="Times New Roman"/>
              </a:rPr>
              <a:t>tros</a:t>
            </a:r>
            <a:r>
              <a:rPr i="0" lang="en-US" sz="1600" u="none" cap="none" strike="noStrike">
                <a:solidFill>
                  <a:schemeClr val="dk1"/>
                </a:solidFill>
                <a:highlight>
                  <a:srgbClr val="D9EAD3"/>
                </a:highlight>
                <a:latin typeface="Times New Roman"/>
                <a:ea typeface="Times New Roman"/>
                <a:cs typeface="Times New Roman"/>
                <a:sym typeface="Times New Roman"/>
              </a:rPr>
              <a:t>. </a:t>
            </a:r>
            <a:r>
              <a:rPr i="0" lang="en-US" sz="1600" u="none" cap="none" strike="noStrike">
                <a:solidFill>
                  <a:schemeClr val="dk1"/>
                </a:solidFill>
                <a:latin typeface="Times New Roman"/>
                <a:ea typeface="Times New Roman"/>
                <a:cs typeface="Times New Roman"/>
                <a:sym typeface="Times New Roman"/>
              </a:rPr>
              <a:t> </a:t>
            </a:r>
            <a:endParaRPr i="0" sz="1600" u="none" cap="none" strike="noStrike">
              <a:solidFill>
                <a:schemeClr val="dk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D9EAD3"/>
                </a:highlight>
                <a:latin typeface="Times New Roman"/>
                <a:ea typeface="Times New Roman"/>
                <a:cs typeface="Times New Roman"/>
                <a:sym typeface="Times New Roman"/>
              </a:rPr>
              <a:t>Este sistema </a:t>
            </a:r>
            <a:r>
              <a:rPr lang="en-US" sz="1600">
                <a:highlight>
                  <a:srgbClr val="D9EAD3"/>
                </a:highlight>
                <a:latin typeface="Times New Roman"/>
                <a:ea typeface="Times New Roman"/>
                <a:cs typeface="Times New Roman"/>
                <a:sym typeface="Times New Roman"/>
              </a:rPr>
              <a:t>es superficie</a:t>
            </a:r>
            <a:r>
              <a:rPr i="0"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y</a:t>
            </a:r>
            <a:r>
              <a:rPr i="0" lang="en-US" sz="1600" u="none" cap="none" strike="noStrike">
                <a:solidFill>
                  <a:schemeClr val="dk1"/>
                </a:solidFill>
                <a:latin typeface="Times New Roman"/>
                <a:ea typeface="Times New Roman"/>
                <a:cs typeface="Times New Roman"/>
                <a:sym typeface="Times New Roman"/>
              </a:rPr>
              <a:t> todos los</a:t>
            </a:r>
            <a:r>
              <a:rPr lang="en-US" sz="1600">
                <a:latin typeface="Times New Roman"/>
                <a:ea typeface="Times New Roman"/>
                <a:cs typeface="Times New Roman"/>
                <a:sym typeface="Times New Roman"/>
              </a:rPr>
              <a:t> tanques</a:t>
            </a:r>
            <a:r>
              <a:rPr i="0"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son</a:t>
            </a:r>
            <a:r>
              <a:rPr i="0" lang="en-US" sz="1600" u="none" cap="none" strike="noStrike">
                <a:solidFill>
                  <a:schemeClr val="dk1"/>
                </a:solidFill>
                <a:latin typeface="Times New Roman"/>
                <a:ea typeface="Times New Roman"/>
                <a:cs typeface="Times New Roman"/>
                <a:sym typeface="Times New Roman"/>
              </a:rPr>
              <a:t> conectados con tubería en la parte</a:t>
            </a:r>
            <a:r>
              <a:rPr i="0" lang="en-US" sz="1600" u="none" cap="none" strike="noStrike">
                <a:solidFill>
                  <a:schemeClr val="dk1"/>
                </a:solidFill>
                <a:highlight>
                  <a:srgbClr val="C9DAF8"/>
                </a:highlight>
                <a:latin typeface="Times New Roman"/>
                <a:ea typeface="Times New Roman"/>
                <a:cs typeface="Times New Roman"/>
                <a:sym typeface="Times New Roman"/>
              </a:rPr>
              <a:t> inferior de cada tanque. </a:t>
            </a:r>
            <a:endParaRPr i="0" sz="1600" u="none" cap="none" strike="noStrike">
              <a:solidFill>
                <a:schemeClr val="dk1"/>
              </a:solidFill>
              <a:highlight>
                <a:srgbClr val="C9DAF8"/>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C9DAF8"/>
                </a:highlight>
                <a:latin typeface="Times New Roman"/>
                <a:ea typeface="Times New Roman"/>
                <a:cs typeface="Times New Roman"/>
                <a:sym typeface="Times New Roman"/>
              </a:rPr>
              <a:t>Porque </a:t>
            </a:r>
            <a:r>
              <a:rPr lang="en-US" sz="1600">
                <a:highlight>
                  <a:srgbClr val="C9DAF8"/>
                </a:highlight>
                <a:latin typeface="Times New Roman"/>
                <a:ea typeface="Times New Roman"/>
                <a:cs typeface="Times New Roman"/>
                <a:sym typeface="Times New Roman"/>
              </a:rPr>
              <a:t>están</a:t>
            </a:r>
            <a:r>
              <a:rPr i="0" lang="en-US" sz="1600" u="none" cap="none" strike="noStrike">
                <a:solidFill>
                  <a:schemeClr val="dk1"/>
                </a:solidFill>
                <a:highlight>
                  <a:srgbClr val="C9DAF8"/>
                </a:highlight>
                <a:latin typeface="Times New Roman"/>
                <a:ea typeface="Times New Roman"/>
                <a:cs typeface="Times New Roman"/>
                <a:sym typeface="Times New Roman"/>
              </a:rPr>
              <a:t> </a:t>
            </a:r>
            <a:r>
              <a:rPr lang="en-US" sz="1600">
                <a:highlight>
                  <a:srgbClr val="C9DAF8"/>
                </a:highlight>
                <a:latin typeface="Times New Roman"/>
                <a:ea typeface="Times New Roman"/>
                <a:cs typeface="Times New Roman"/>
                <a:sym typeface="Times New Roman"/>
              </a:rPr>
              <a:t>superficies</a:t>
            </a:r>
            <a:r>
              <a:rPr i="0" lang="en-US" sz="1600" u="none" cap="none" strike="noStrike">
                <a:solidFill>
                  <a:schemeClr val="dk1"/>
                </a:solidFill>
                <a:highlight>
                  <a:srgbClr val="D9EAD3"/>
                </a:highlight>
                <a:latin typeface="Times New Roman"/>
                <a:ea typeface="Times New Roman"/>
                <a:cs typeface="Times New Roman"/>
                <a:sym typeface="Times New Roman"/>
              </a:rPr>
              <a:t>,</a:t>
            </a:r>
            <a:r>
              <a:rPr i="0" lang="en-US" sz="1600" u="none" cap="none" strike="noStrike">
                <a:solidFill>
                  <a:schemeClr val="dk1"/>
                </a:solidFill>
                <a:latin typeface="Times New Roman"/>
                <a:ea typeface="Times New Roman"/>
                <a:cs typeface="Times New Roman"/>
                <a:sym typeface="Times New Roman"/>
              </a:rPr>
              <a:t> una bomba sea necesario para </a:t>
            </a:r>
            <a:r>
              <a:rPr lang="en-US" sz="1600">
                <a:latin typeface="Times New Roman"/>
                <a:ea typeface="Times New Roman"/>
                <a:cs typeface="Times New Roman"/>
                <a:sym typeface="Times New Roman"/>
              </a:rPr>
              <a:t>traer el</a:t>
            </a:r>
            <a:r>
              <a:rPr i="0" lang="en-US" sz="1600" u="none" cap="none" strike="noStrike">
                <a:solidFill>
                  <a:schemeClr val="dk1"/>
                </a:solidFill>
                <a:latin typeface="Times New Roman"/>
                <a:ea typeface="Times New Roman"/>
                <a:cs typeface="Times New Roman"/>
                <a:sym typeface="Times New Roman"/>
              </a:rPr>
              <a:t> agua </a:t>
            </a:r>
            <a:r>
              <a:rPr lang="en-US" sz="1600">
                <a:latin typeface="Times New Roman"/>
                <a:ea typeface="Times New Roman"/>
                <a:cs typeface="Times New Roman"/>
                <a:sym typeface="Times New Roman"/>
              </a:rPr>
              <a:t>a la parte superior del primer tanque.</a:t>
            </a:r>
            <a:endParaRPr sz="16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400">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sz="1400">
                <a:latin typeface="Times New Roman"/>
                <a:ea typeface="Times New Roman"/>
                <a:cs typeface="Times New Roman"/>
                <a:sym typeface="Times New Roman"/>
              </a:rPr>
              <a:t>After talking a lot with Norman and Allan, we have three possible tank system designs for you. </a:t>
            </a:r>
            <a:endParaRPr sz="1400">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sz="1400">
                <a:latin typeface="Times New Roman"/>
                <a:ea typeface="Times New Roman"/>
                <a:cs typeface="Times New Roman"/>
                <a:sym typeface="Times New Roman"/>
              </a:rPr>
              <a:t>The first is for a Above ground design with plastic tanks from the company EcoTank. </a:t>
            </a:r>
            <a:endParaRPr sz="1400">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sz="1400">
                <a:latin typeface="Times New Roman"/>
                <a:ea typeface="Times New Roman"/>
                <a:cs typeface="Times New Roman"/>
                <a:sym typeface="Times New Roman"/>
              </a:rPr>
              <a:t>This is a model that uses three tanks of 22,000 liters of capacity. Each tank has a diameter of 3 meters and a height of 3.5 meters. </a:t>
            </a:r>
            <a:endParaRPr sz="1400">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sz="1400">
                <a:latin typeface="Times New Roman"/>
                <a:ea typeface="Times New Roman"/>
                <a:cs typeface="Times New Roman"/>
                <a:sym typeface="Times New Roman"/>
              </a:rPr>
              <a:t>This system is superficial, and all of the tanks are connected with pipes in the bottom part of the  tank. </a:t>
            </a:r>
            <a:endParaRPr sz="1400">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sz="1400">
                <a:latin typeface="Times New Roman"/>
                <a:ea typeface="Times New Roman"/>
                <a:cs typeface="Times New Roman"/>
                <a:sym typeface="Times New Roman"/>
              </a:rPr>
              <a:t>Because they are superficial, a pump will be needed to bring water to the top part of the first tank. </a:t>
            </a:r>
            <a:endParaRPr sz="14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a:highlight>
                <a:srgbClr val="FFFF00"/>
              </a:highlight>
              <a:latin typeface="Times New Roman"/>
              <a:ea typeface="Times New Roman"/>
              <a:cs typeface="Times New Roman"/>
              <a:sym typeface="Times New Roman"/>
            </a:endParaRPr>
          </a:p>
        </p:txBody>
      </p:sp>
      <p:sp>
        <p:nvSpPr>
          <p:cNvPr id="457" name="Shape 457"/>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Shape 470"/>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0" lang="en-US" sz="1200" u="none" cap="none" strike="noStrike">
                <a:solidFill>
                  <a:schemeClr val="dk1"/>
                </a:solidFill>
                <a:latin typeface="Times New Roman"/>
                <a:ea typeface="Times New Roman"/>
                <a:cs typeface="Times New Roman"/>
                <a:sym typeface="Times New Roman"/>
              </a:rPr>
              <a:t>Talon</a:t>
            </a:r>
            <a:endParaRPr i="0" sz="1200" u="none" cap="none" strike="noStrike">
              <a:solidFill>
                <a:schemeClr val="dk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F4CCCC"/>
                </a:highlight>
                <a:latin typeface="Times New Roman"/>
                <a:ea typeface="Times New Roman"/>
                <a:cs typeface="Times New Roman"/>
                <a:sym typeface="Times New Roman"/>
              </a:rPr>
              <a:t>Este es el segundo </a:t>
            </a:r>
            <a:r>
              <a:rPr lang="en-US" sz="1600">
                <a:highlight>
                  <a:srgbClr val="F4CCCC"/>
                </a:highlight>
                <a:latin typeface="Times New Roman"/>
                <a:ea typeface="Times New Roman"/>
                <a:cs typeface="Times New Roman"/>
                <a:sym typeface="Times New Roman"/>
              </a:rPr>
              <a:t>diseño</a:t>
            </a:r>
            <a:r>
              <a:rPr i="0" lang="en-US" sz="1600" u="none" cap="none" strike="noStrike">
                <a:solidFill>
                  <a:schemeClr val="dk1"/>
                </a:solidFill>
                <a:latin typeface="Times New Roman"/>
                <a:ea typeface="Times New Roman"/>
                <a:cs typeface="Times New Roman"/>
                <a:sym typeface="Times New Roman"/>
              </a:rPr>
              <a:t> de los tanques de </a:t>
            </a:r>
            <a:r>
              <a:rPr lang="en-US" sz="1600">
                <a:latin typeface="Times New Roman"/>
                <a:ea typeface="Times New Roman"/>
                <a:cs typeface="Times New Roman"/>
                <a:sym typeface="Times New Roman"/>
              </a:rPr>
              <a:t>plástico</a:t>
            </a:r>
            <a:r>
              <a:rPr i="0" lang="en-US" sz="1600" u="none" cap="none" strike="noStrike">
                <a:solidFill>
                  <a:schemeClr val="dk1"/>
                </a:solidFill>
                <a:latin typeface="Times New Roman"/>
                <a:ea typeface="Times New Roman"/>
                <a:cs typeface="Times New Roman"/>
                <a:sym typeface="Times New Roman"/>
              </a:rPr>
              <a:t>. Este</a:t>
            </a:r>
            <a:r>
              <a:rPr lang="en-US" sz="1600">
                <a:latin typeface="Times New Roman"/>
                <a:ea typeface="Times New Roman"/>
                <a:cs typeface="Times New Roman"/>
                <a:sym typeface="Times New Roman"/>
              </a:rPr>
              <a:t> sistema de</a:t>
            </a:r>
            <a:r>
              <a:rPr i="0" lang="en-US" sz="1600" u="none" cap="none" strike="noStrike">
                <a:solidFill>
                  <a:schemeClr val="dk1"/>
                </a:solidFill>
                <a:latin typeface="Times New Roman"/>
                <a:ea typeface="Times New Roman"/>
                <a:cs typeface="Times New Roman"/>
                <a:sym typeface="Times New Roman"/>
              </a:rPr>
              <a:t> tanques es muy similar al anterior, pero es subterráneo con solamente estando</a:t>
            </a:r>
            <a:r>
              <a:rPr lang="en-US" sz="1600">
                <a:latin typeface="Times New Roman"/>
                <a:ea typeface="Times New Roman"/>
                <a:cs typeface="Times New Roman"/>
                <a:sym typeface="Times New Roman"/>
              </a:rPr>
              <a:t> </a:t>
            </a:r>
            <a:r>
              <a:rPr lang="en-US" sz="1600">
                <a:highlight>
                  <a:srgbClr val="FFF2CC"/>
                </a:highlight>
                <a:latin typeface="Times New Roman"/>
                <a:ea typeface="Times New Roman"/>
                <a:cs typeface="Times New Roman"/>
                <a:sym typeface="Times New Roman"/>
              </a:rPr>
              <a:t>0.5 metros</a:t>
            </a:r>
            <a:r>
              <a:rPr i="0" lang="en-US" sz="1600" u="none" cap="none" strike="noStrike">
                <a:solidFill>
                  <a:schemeClr val="dk1"/>
                </a:solidFill>
                <a:highlight>
                  <a:srgbClr val="FFF2CC"/>
                </a:highlight>
                <a:latin typeface="Times New Roman"/>
                <a:ea typeface="Times New Roman"/>
                <a:cs typeface="Times New Roman"/>
                <a:sym typeface="Times New Roman"/>
              </a:rPr>
              <a:t> arriba del suelo</a:t>
            </a:r>
            <a:r>
              <a:rPr i="0" lang="en-US" sz="1600" u="none" cap="none" strike="noStrike">
                <a:solidFill>
                  <a:schemeClr val="dk1"/>
                </a:solidFill>
                <a:latin typeface="Times New Roman"/>
                <a:ea typeface="Times New Roman"/>
                <a:cs typeface="Times New Roman"/>
                <a:sym typeface="Times New Roman"/>
              </a:rPr>
              <a:t>.  </a:t>
            </a:r>
            <a:endParaRPr i="0" sz="1600" u="none" cap="none" strike="noStrike">
              <a:solidFill>
                <a:schemeClr val="dk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i="0" lang="en-US" sz="1600" u="none" cap="none" strike="noStrike">
                <a:solidFill>
                  <a:schemeClr val="dk1"/>
                </a:solidFill>
                <a:highlight>
                  <a:srgbClr val="FFF2CC"/>
                </a:highlight>
                <a:latin typeface="Times New Roman"/>
                <a:ea typeface="Times New Roman"/>
                <a:cs typeface="Times New Roman"/>
                <a:sym typeface="Times New Roman"/>
              </a:rPr>
              <a:t>Todo del sistema estará en una fundación</a:t>
            </a:r>
            <a:r>
              <a:rPr i="0" lang="en-US" sz="1600" u="none" cap="none" strike="noStrike">
                <a:solidFill>
                  <a:schemeClr val="dk1"/>
                </a:solidFill>
                <a:latin typeface="Times New Roman"/>
                <a:ea typeface="Times New Roman"/>
                <a:cs typeface="Times New Roman"/>
                <a:sym typeface="Times New Roman"/>
              </a:rPr>
              <a:t> de c</a:t>
            </a:r>
            <a:r>
              <a:rPr lang="en-US" sz="1600">
                <a:latin typeface="Times New Roman"/>
                <a:ea typeface="Times New Roman"/>
                <a:cs typeface="Times New Roman"/>
                <a:sym typeface="Times New Roman"/>
              </a:rPr>
              <a:t>oncreto</a:t>
            </a:r>
            <a:r>
              <a:rPr i="0" lang="en-US" sz="1600" u="none" cap="none" strike="noStrike">
                <a:solidFill>
                  <a:schemeClr val="dk1"/>
                </a:solidFill>
                <a:latin typeface="Times New Roman"/>
                <a:ea typeface="Times New Roman"/>
                <a:cs typeface="Times New Roman"/>
                <a:sym typeface="Times New Roman"/>
              </a:rPr>
              <a:t> </a:t>
            </a:r>
            <a:r>
              <a:rPr i="0" lang="en-US" sz="1600" u="none" cap="none" strike="noStrike">
                <a:solidFill>
                  <a:srgbClr val="212121"/>
                </a:solidFill>
                <a:latin typeface="Times New Roman"/>
                <a:ea typeface="Times New Roman"/>
                <a:cs typeface="Times New Roman"/>
                <a:sym typeface="Times New Roman"/>
              </a:rPr>
              <a:t>para evitar presiones innecesarias y para</a:t>
            </a:r>
            <a:r>
              <a:rPr i="0" lang="en-US" sz="1600" u="none" cap="none" strike="noStrike">
                <a:solidFill>
                  <a:srgbClr val="212121"/>
                </a:solidFill>
                <a:highlight>
                  <a:srgbClr val="D9EAD3"/>
                </a:highlight>
                <a:latin typeface="Times New Roman"/>
                <a:ea typeface="Times New Roman"/>
                <a:cs typeface="Times New Roman"/>
                <a:sym typeface="Times New Roman"/>
              </a:rPr>
              <a:t> </a:t>
            </a:r>
            <a:r>
              <a:rPr lang="en-US" sz="1600">
                <a:solidFill>
                  <a:srgbClr val="212121"/>
                </a:solidFill>
                <a:highlight>
                  <a:srgbClr val="D9EAD3"/>
                </a:highlight>
                <a:latin typeface="Times New Roman"/>
                <a:ea typeface="Times New Roman"/>
                <a:cs typeface="Times New Roman"/>
                <a:sym typeface="Times New Roman"/>
              </a:rPr>
              <a:t>proyectar de los árboles </a:t>
            </a:r>
            <a:r>
              <a:rPr i="0" lang="en-US" sz="1600" u="none" cap="none" strike="noStrike">
                <a:solidFill>
                  <a:srgbClr val="212121"/>
                </a:solidFill>
                <a:highlight>
                  <a:srgbClr val="D9EAD3"/>
                </a:highlight>
                <a:latin typeface="Times New Roman"/>
                <a:ea typeface="Times New Roman"/>
                <a:cs typeface="Times New Roman"/>
                <a:sym typeface="Times New Roman"/>
              </a:rPr>
              <a:t>en los lados. </a:t>
            </a:r>
            <a:r>
              <a:rPr i="0" lang="en-US" sz="1600" u="none" cap="none" strike="noStrike">
                <a:solidFill>
                  <a:srgbClr val="212121"/>
                </a:solidFill>
                <a:latin typeface="Times New Roman"/>
                <a:ea typeface="Times New Roman"/>
                <a:cs typeface="Times New Roman"/>
                <a:sym typeface="Times New Roman"/>
              </a:rPr>
              <a:t> </a:t>
            </a:r>
            <a:endParaRPr i="0" sz="1600" u="none" cap="none" strike="noStrike">
              <a:solidFill>
                <a:srgbClr val="21212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solidFill>
                  <a:srgbClr val="212121"/>
                </a:solidFill>
                <a:highlight>
                  <a:srgbClr val="D9EAD3"/>
                </a:highlight>
                <a:latin typeface="Times New Roman"/>
                <a:ea typeface="Times New Roman"/>
                <a:cs typeface="Times New Roman"/>
                <a:sym typeface="Times New Roman"/>
              </a:rPr>
              <a:t>El espacio entre los tanques y el cemento</a:t>
            </a:r>
            <a:r>
              <a:rPr lang="en-US" sz="1600">
                <a:solidFill>
                  <a:srgbClr val="212121"/>
                </a:solidFill>
                <a:latin typeface="Times New Roman"/>
                <a:ea typeface="Times New Roman"/>
                <a:cs typeface="Times New Roman"/>
                <a:sym typeface="Times New Roman"/>
              </a:rPr>
              <a:t> se llenará de grava, porque es </a:t>
            </a:r>
            <a:r>
              <a:rPr lang="en-US" sz="1600">
                <a:solidFill>
                  <a:srgbClr val="212121"/>
                </a:solidFill>
                <a:highlight>
                  <a:srgbClr val="C9DAF8"/>
                </a:highlight>
                <a:latin typeface="Times New Roman"/>
                <a:ea typeface="Times New Roman"/>
                <a:cs typeface="Times New Roman"/>
                <a:sym typeface="Times New Roman"/>
              </a:rPr>
              <a:t>relativamente ligero</a:t>
            </a:r>
            <a:r>
              <a:rPr lang="en-US" sz="1600">
                <a:solidFill>
                  <a:srgbClr val="212121"/>
                </a:solidFill>
                <a:latin typeface="Times New Roman"/>
                <a:ea typeface="Times New Roman"/>
                <a:cs typeface="Times New Roman"/>
                <a:sym typeface="Times New Roman"/>
              </a:rPr>
              <a:t>.</a:t>
            </a:r>
            <a:endParaRPr i="0" sz="1600" u="none" cap="none" strike="noStrike">
              <a:solidFill>
                <a:srgbClr val="21212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solidFill>
                  <a:srgbClr val="212121"/>
                </a:solidFill>
                <a:highlight>
                  <a:srgbClr val="C9DAF8"/>
                </a:highlight>
                <a:latin typeface="Times New Roman"/>
                <a:ea typeface="Times New Roman"/>
                <a:cs typeface="Times New Roman"/>
                <a:sym typeface="Times New Roman"/>
              </a:rPr>
              <a:t>Además</a:t>
            </a:r>
            <a:r>
              <a:rPr i="0" lang="en-US" sz="1600" u="none" cap="none" strike="noStrike">
                <a:solidFill>
                  <a:srgbClr val="212121"/>
                </a:solidFill>
                <a:highlight>
                  <a:srgbClr val="C9DAF8"/>
                </a:highlight>
                <a:latin typeface="Times New Roman"/>
                <a:ea typeface="Times New Roman"/>
                <a:cs typeface="Times New Roman"/>
                <a:sym typeface="Times New Roman"/>
              </a:rPr>
              <a:t>, habrá un sistema de cascada</a:t>
            </a:r>
            <a:r>
              <a:rPr i="0" lang="en-US" sz="1600" u="none" cap="none" strike="noStrike">
                <a:solidFill>
                  <a:srgbClr val="212121"/>
                </a:solidFill>
                <a:latin typeface="Times New Roman"/>
                <a:ea typeface="Times New Roman"/>
                <a:cs typeface="Times New Roman"/>
                <a:sym typeface="Times New Roman"/>
              </a:rPr>
              <a:t> en lugar de tuberías </a:t>
            </a:r>
            <a:r>
              <a:rPr lang="en-US" sz="1600">
                <a:solidFill>
                  <a:srgbClr val="212121"/>
                </a:solidFill>
                <a:latin typeface="Times New Roman"/>
                <a:ea typeface="Times New Roman"/>
                <a:cs typeface="Times New Roman"/>
                <a:sym typeface="Times New Roman"/>
              </a:rPr>
              <a:t>para conectar</a:t>
            </a:r>
            <a:r>
              <a:rPr i="0" lang="en-US" sz="1600" u="none" cap="none" strike="noStrike">
                <a:solidFill>
                  <a:srgbClr val="212121"/>
                </a:solidFill>
                <a:latin typeface="Times New Roman"/>
                <a:ea typeface="Times New Roman"/>
                <a:cs typeface="Times New Roman"/>
                <a:sym typeface="Times New Roman"/>
              </a:rPr>
              <a:t> los tres tanques. </a:t>
            </a:r>
            <a:endParaRPr sz="1600">
              <a:solidFill>
                <a:srgbClr val="21212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This is the second design of the plastic tanks. this system of tanks is very similar to the previous, but it’s subterranean with only  0.5 meters above ground. </a:t>
            </a:r>
            <a:endParaRPr>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All of the system will be on a foundation of concrete to avoid unnecessary pressures and to protect from trees on the sides.</a:t>
            </a:r>
            <a:endParaRPr>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The space between the tanks and the cement will be made of gravel because it’s relatively light.</a:t>
            </a:r>
            <a:endParaRPr>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Furthermore, there will be a system of cascades in place of pipes to connect the three tanks.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latin typeface="Times New Roman"/>
              <a:ea typeface="Times New Roman"/>
              <a:cs typeface="Times New Roman"/>
              <a:sym typeface="Times New Roman"/>
            </a:endParaRPr>
          </a:p>
        </p:txBody>
      </p:sp>
      <p:sp>
        <p:nvSpPr>
          <p:cNvPr id="471" name="Shape 47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Shape 4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Shape 48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US" u="none" cap="none" strike="noStrike">
                <a:solidFill>
                  <a:schemeClr val="dk1"/>
                </a:solidFill>
                <a:latin typeface="Times New Roman"/>
                <a:ea typeface="Times New Roman"/>
                <a:cs typeface="Times New Roman"/>
                <a:sym typeface="Times New Roman"/>
              </a:rPr>
              <a:t>Talon</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Aparte de los tanques de plástico</a:t>
            </a:r>
            <a:r>
              <a:rPr lang="en-US" sz="1600">
                <a:latin typeface="Times New Roman"/>
                <a:ea typeface="Times New Roman"/>
                <a:cs typeface="Times New Roman"/>
                <a:sym typeface="Times New Roman"/>
              </a:rPr>
              <a:t>, nuestro equipo investigó la posibilidad de </a:t>
            </a:r>
            <a:r>
              <a:rPr lang="en-US" sz="1600">
                <a:highlight>
                  <a:srgbClr val="FFF2CC"/>
                </a:highlight>
                <a:latin typeface="Times New Roman"/>
                <a:ea typeface="Times New Roman"/>
                <a:cs typeface="Times New Roman"/>
                <a:sym typeface="Times New Roman"/>
              </a:rPr>
              <a:t>un tanque de concreto.</a:t>
            </a:r>
            <a:endParaRPr sz="1600">
              <a:highlight>
                <a:srgbClr val="FFF2CC"/>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FF2CC"/>
                </a:highlight>
                <a:latin typeface="Times New Roman"/>
                <a:ea typeface="Times New Roman"/>
                <a:cs typeface="Times New Roman"/>
                <a:sym typeface="Times New Roman"/>
              </a:rPr>
              <a:t>El tanque de concreto también</a:t>
            </a:r>
            <a:r>
              <a:rPr lang="en-US" sz="1600">
                <a:latin typeface="Times New Roman"/>
                <a:ea typeface="Times New Roman"/>
                <a:cs typeface="Times New Roman"/>
                <a:sym typeface="Times New Roman"/>
              </a:rPr>
              <a:t> sea subterráneo y tiene la misma capacidad como los otros diseños de tanques</a:t>
            </a:r>
            <a:r>
              <a:rPr lang="en-US" sz="1600">
                <a:highlight>
                  <a:srgbClr val="D9EAD3"/>
                </a:highlight>
                <a:latin typeface="Times New Roman"/>
                <a:ea typeface="Times New Roman"/>
                <a:cs typeface="Times New Roman"/>
                <a:sym typeface="Times New Roman"/>
              </a:rPr>
              <a:t>: sesenta y seis mil litros (66.000)</a:t>
            </a:r>
            <a:endParaRPr sz="1600">
              <a:highlight>
                <a:srgbClr val="D9EAD3"/>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D9EAD3"/>
                </a:highlight>
                <a:latin typeface="Times New Roman"/>
                <a:ea typeface="Times New Roman"/>
                <a:cs typeface="Times New Roman"/>
                <a:sym typeface="Times New Roman"/>
              </a:rPr>
              <a:t>Para dimensiones, </a:t>
            </a:r>
            <a:r>
              <a:rPr lang="en-US" sz="1600">
                <a:latin typeface="Times New Roman"/>
                <a:ea typeface="Times New Roman"/>
                <a:cs typeface="Times New Roman"/>
                <a:sym typeface="Times New Roman"/>
              </a:rPr>
              <a:t>este tanque tiene 8.3 metros de largo, 4 metros de ancho, y</a:t>
            </a:r>
            <a:r>
              <a:rPr lang="en-US" sz="1600">
                <a:highlight>
                  <a:srgbClr val="C9DAF8"/>
                </a:highlight>
                <a:latin typeface="Times New Roman"/>
                <a:ea typeface="Times New Roman"/>
                <a:cs typeface="Times New Roman"/>
                <a:sym typeface="Times New Roman"/>
              </a:rPr>
              <a:t> 2 metros de altura.</a:t>
            </a:r>
            <a:endParaRPr sz="1600">
              <a:highlight>
                <a:srgbClr val="C9DAF8"/>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CFE2F3"/>
                </a:highlight>
                <a:latin typeface="Times New Roman"/>
                <a:ea typeface="Times New Roman"/>
                <a:cs typeface="Times New Roman"/>
                <a:sym typeface="Times New Roman"/>
              </a:rPr>
              <a:t>Tiene los mismos componentes básicos</a:t>
            </a:r>
            <a:r>
              <a:rPr lang="en-US" sz="1600">
                <a:latin typeface="Times New Roman"/>
                <a:ea typeface="Times New Roman"/>
                <a:cs typeface="Times New Roman"/>
                <a:sym typeface="Times New Roman"/>
              </a:rPr>
              <a:t> como los otros sistemas de tanques</a:t>
            </a:r>
            <a:endParaRPr sz="1600">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EAD1DC"/>
                </a:highlight>
                <a:latin typeface="Times New Roman"/>
                <a:ea typeface="Times New Roman"/>
                <a:cs typeface="Times New Roman"/>
                <a:sym typeface="Times New Roman"/>
              </a:rPr>
              <a:t>*La entrada  del tanque está aquí</a:t>
            </a:r>
            <a:r>
              <a:rPr lang="en-US" sz="1600">
                <a:latin typeface="Times New Roman"/>
                <a:ea typeface="Times New Roman"/>
                <a:cs typeface="Times New Roman"/>
                <a:sym typeface="Times New Roman"/>
              </a:rPr>
              <a:t>, Este tubería es para aire fresco, este es la salida, y este tubo es para rebalse.</a:t>
            </a:r>
            <a:endParaRPr sz="16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a:highlight>
                <a:srgbClr val="FFFF00"/>
              </a:highlight>
              <a:latin typeface="Times New Roman"/>
              <a:ea typeface="Times New Roman"/>
              <a:cs typeface="Times New Roman"/>
              <a:sym typeface="Times New Roman"/>
            </a:endParaRPr>
          </a:p>
        </p:txBody>
      </p:sp>
      <p:sp>
        <p:nvSpPr>
          <p:cNvPr id="486" name="Shape 48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Shape 497"/>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none" cap="none" strike="noStrike">
                <a:solidFill>
                  <a:srgbClr val="000000"/>
                </a:solidFill>
                <a:latin typeface="Arial"/>
                <a:ea typeface="Arial"/>
                <a:cs typeface="Arial"/>
                <a:sym typeface="Arial"/>
              </a:rPr>
              <a:t>Kelly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Para seguirdad, </a:t>
            </a:r>
            <a:r>
              <a:rPr lang="en-US"/>
              <a:t>las tapas tendrían una cerradura y llave a que solo personas permitidas tienen acceso.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Hay un tubo para aire en cada tanque para prevenir crecimiento de presión cuando los tanques están llenos</a:t>
            </a:r>
            <a:r>
              <a:rPr lang="en-US" sz="1100">
                <a:solidFill>
                  <a:srgbClr val="000000"/>
                </a:solidFill>
                <a:latin typeface="Arial"/>
                <a:ea typeface="Arial"/>
                <a:cs typeface="Arial"/>
                <a:sym typeface="Arial"/>
              </a:rPr>
              <a:t> y tambien pueden actuar como una fuente de aire para trabajadores de mantenimiento </a:t>
            </a:r>
            <a:endParaRPr sz="1100">
              <a:solidFill>
                <a:srgbClr val="000000"/>
              </a:solidFill>
              <a:latin typeface="Arial"/>
              <a:ea typeface="Arial"/>
              <a:cs typeface="Arial"/>
              <a:sym typeface="Arial"/>
            </a:endParaRPr>
          </a:p>
          <a:p>
            <a:pPr indent="-298450" lvl="0" marL="457200" rtl="0">
              <a:spcBef>
                <a:spcPts val="0"/>
              </a:spcBef>
              <a:spcAft>
                <a:spcPts val="0"/>
              </a:spcAft>
              <a:buClr>
                <a:srgbClr val="000000"/>
              </a:buClr>
              <a:buSzPts val="1100"/>
              <a:buFont typeface="Arial"/>
              <a:buChar char="●"/>
            </a:pPr>
            <a:r>
              <a:rPr lang="en-US" sz="1100">
                <a:latin typeface="Arial"/>
                <a:ea typeface="Arial"/>
                <a:cs typeface="Arial"/>
                <a:sym typeface="Arial"/>
              </a:rPr>
              <a:t>Necesitan incluir una válvula en el tubo de entrada para cortar el flujo de agua al tanque</a:t>
            </a:r>
            <a:r>
              <a:rPr lang="en-US" sz="1100">
                <a:solidFill>
                  <a:srgbClr val="000000"/>
                </a:solidFill>
                <a:latin typeface="Arial"/>
                <a:ea typeface="Arial"/>
                <a:cs typeface="Arial"/>
                <a:sym typeface="Arial"/>
              </a:rPr>
              <a:t> cuando es necesario </a:t>
            </a:r>
            <a:endParaRPr/>
          </a:p>
          <a:p>
            <a:pPr indent="0" lvl="0" marL="457200" marR="0" rtl="0" algn="l">
              <a:lnSpc>
                <a:spcPct val="100000"/>
              </a:lnSpc>
              <a:spcBef>
                <a:spcPts val="0"/>
              </a:spcBef>
              <a:spcAft>
                <a:spcPts val="0"/>
              </a:spcAft>
              <a:buNone/>
            </a:pPr>
            <a:r>
              <a:rPr lang="en-US"/>
              <a:t>También tendrán un rebalse para dirigir el agua adicional fuera del tanque.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Los tanques serán de colores vividos para alertar personas y vehículos a su presencia y evitar colisiones.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Además</a:t>
            </a:r>
            <a:r>
              <a:rPr b="0" i="0" lang="en-US" sz="1100" u="none" cap="none" strike="noStrike">
                <a:solidFill>
                  <a:srgbClr val="000000"/>
                </a:solidFill>
                <a:latin typeface="Arial"/>
                <a:ea typeface="Arial"/>
                <a:cs typeface="Arial"/>
                <a:sym typeface="Arial"/>
              </a:rPr>
              <a:t> serán </a:t>
            </a:r>
            <a:r>
              <a:rPr lang="en-US" sz="1100">
                <a:solidFill>
                  <a:srgbClr val="000000"/>
                </a:solidFill>
                <a:latin typeface="Arial"/>
                <a:ea typeface="Arial"/>
                <a:cs typeface="Arial"/>
                <a:sym typeface="Arial"/>
              </a:rPr>
              <a:t>marcados</a:t>
            </a:r>
            <a:r>
              <a:rPr b="0" i="0" lang="en-US" sz="1100" u="none" cap="none" strike="noStrike">
                <a:solidFill>
                  <a:srgbClr val="000000"/>
                </a:solidFill>
                <a:latin typeface="Arial"/>
                <a:ea typeface="Arial"/>
                <a:cs typeface="Arial"/>
                <a:sym typeface="Arial"/>
              </a:rPr>
              <a:t> con las palabras “agua </a:t>
            </a:r>
            <a:r>
              <a:rPr lang="en-US" sz="1100">
                <a:solidFill>
                  <a:srgbClr val="000000"/>
                </a:solidFill>
                <a:latin typeface="Arial"/>
                <a:ea typeface="Arial"/>
                <a:cs typeface="Arial"/>
                <a:sym typeface="Arial"/>
              </a:rPr>
              <a:t>no </a:t>
            </a:r>
            <a:r>
              <a:rPr b="0" i="0" lang="en-US" sz="1100" u="none" cap="none" strike="noStrike">
                <a:solidFill>
                  <a:srgbClr val="000000"/>
                </a:solidFill>
                <a:latin typeface="Arial"/>
                <a:ea typeface="Arial"/>
                <a:cs typeface="Arial"/>
                <a:sym typeface="Arial"/>
              </a:rPr>
              <a:t>potable” en una manera visible y con las palabras “Precaución: espacio confinado” cerca del acceso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Finalmente, para los tanques sobre el suelo deben considerar la adición de un sistema dual de bombas en caso de malfunction de una bomba o mantenimiento </a:t>
            </a:r>
            <a:endParaRPr b="0" i="0" sz="1100" u="none" cap="none" strike="noStrike">
              <a:solidFill>
                <a:srgbClr val="000000"/>
              </a:solidFill>
              <a:latin typeface="Arial"/>
              <a:ea typeface="Arial"/>
              <a:cs typeface="Arial"/>
              <a:sym typeface="Arial"/>
            </a:endParaRPr>
          </a:p>
          <a:p>
            <a:pPr indent="0" lvl="0" marL="0" rtl="0">
              <a:spcBef>
                <a:spcPts val="0"/>
              </a:spcBef>
              <a:spcAft>
                <a:spcPts val="0"/>
              </a:spcAft>
              <a:buClr>
                <a:schemeClr val="dk1"/>
              </a:buClr>
              <a:buSzPts val="1400"/>
              <a:buFont typeface="Arial"/>
              <a:buNone/>
            </a:pPr>
            <a:r>
              <a:t/>
            </a:r>
            <a:endParaRPr/>
          </a:p>
          <a:p>
            <a:pPr indent="0" lvl="0" marL="0" rtl="0">
              <a:spcBef>
                <a:spcPts val="0"/>
              </a:spcBef>
              <a:spcAft>
                <a:spcPts val="0"/>
              </a:spcAft>
              <a:buClr>
                <a:schemeClr val="dk1"/>
              </a:buClr>
              <a:buSzPts val="1400"/>
              <a:buFont typeface="Arial"/>
              <a:buNone/>
            </a:pPr>
            <a:r>
              <a:t/>
            </a:r>
            <a:endParaRPr sz="1100">
              <a:solidFill>
                <a:srgbClr val="000000"/>
              </a:solidFill>
              <a:latin typeface="Arial"/>
              <a:ea typeface="Arial"/>
              <a:cs typeface="Arial"/>
              <a:sym typeface="Arial"/>
            </a:endParaRPr>
          </a:p>
        </p:txBody>
      </p:sp>
      <p:sp>
        <p:nvSpPr>
          <p:cNvPr id="498" name="Shape 4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Shape 5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Shape 531"/>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Calibri"/>
                <a:ea typeface="Calibri"/>
                <a:cs typeface="Calibri"/>
                <a:sym typeface="Calibri"/>
              </a:rPr>
              <a:t>Kerry</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lang="en-US"/>
              <a:t>Para todos los diseños, el rebalse va al canal en el otro lado de la colina al norte del edificio de buqueda y rescate al para dirigir agua al río. Nos parece que esta es la ubicación que actualmente va el agua. El tubo de rebalse estaría ubicado por encima u a través de la colina dependiendo del diseño de tanque elegido</a:t>
            </a:r>
            <a:endParaRPr/>
          </a:p>
          <a:p>
            <a:pPr indent="0" lvl="0" marL="0" marR="0" rtl="0" algn="l">
              <a:lnSpc>
                <a:spcPct val="100000"/>
              </a:lnSpc>
              <a:spcBef>
                <a:spcPts val="0"/>
              </a:spcBef>
              <a:spcAft>
                <a:spcPts val="0"/>
              </a:spcAft>
              <a:buClr>
                <a:srgbClr val="000000"/>
              </a:buClr>
              <a:buSzPts val="1400"/>
              <a:buFont typeface="Arial"/>
              <a:buNone/>
            </a:pPr>
            <a:r>
              <a:t/>
            </a:r>
            <a:endParaRPr strike="sngStrike">
              <a:solidFill>
                <a:srgbClr val="000000"/>
              </a:solidFill>
              <a:highlight>
                <a:srgbClr val="00FFFF"/>
              </a:highlight>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32" name="Shape 532"/>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Shape 5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544" name="Shape 544"/>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Kerry</a:t>
            </a:r>
            <a:endParaRPr/>
          </a:p>
          <a:p>
            <a:pPr indent="0" lvl="0" marL="0">
              <a:spcBef>
                <a:spcPts val="0"/>
              </a:spcBef>
              <a:spcAft>
                <a:spcPts val="0"/>
              </a:spcAft>
              <a:buNone/>
            </a:pPr>
            <a:r>
              <a:rPr lang="en-US"/>
              <a:t>Hay pocas diferencias entre las opciones de diseños para el sistema de tanques. Entre el sistema superficie y subterráneo, la principal diferencia es la necesidad para una bomba que requiere mucho más mantenimiento.</a:t>
            </a:r>
            <a:endParaRPr/>
          </a:p>
          <a:p>
            <a:pPr indent="0" lvl="0" marL="0">
              <a:spcBef>
                <a:spcPts val="0"/>
              </a:spcBef>
              <a:spcAft>
                <a:spcPts val="0"/>
              </a:spcAft>
              <a:buNone/>
            </a:pPr>
            <a:r>
              <a:t/>
            </a:r>
            <a:endParaRPr>
              <a:highlight>
                <a:srgbClr val="FFFF00"/>
              </a:highlight>
            </a:endParaRPr>
          </a:p>
          <a:p>
            <a:pPr indent="0" lvl="0" marL="0">
              <a:spcBef>
                <a:spcPts val="0"/>
              </a:spcBef>
              <a:spcAft>
                <a:spcPts val="0"/>
              </a:spcAft>
              <a:buNone/>
            </a:pPr>
            <a:r>
              <a:t/>
            </a:r>
            <a:endParaRPr>
              <a:highlight>
                <a:srgbClr val="FFFF00"/>
              </a:highlight>
            </a:endParaRPr>
          </a:p>
        </p:txBody>
      </p:sp>
      <p:sp>
        <p:nvSpPr>
          <p:cNvPr id="545" name="Shape 545"/>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Shape 554"/>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Kerry</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t>Estos son directrices para el mantenimiento de los tanques. Debe vaciarlos completamente una vez cada año para quitar el sedimento y evitar crecimiento de bacterias. Puede lavarlos con cloro para matar a bacterias. Recomendamos que hagan la limpieza en enero cuando no hay muchos cursos de entrenamiento.</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Cuando hagan la limpieza, debe inspeccionar el rebalse y tubo de ventilación para asegurar una función buena porque las características de seguridad no funcionan sin mantenimiento</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p:txBody>
      </p:sp>
      <p:sp>
        <p:nvSpPr>
          <p:cNvPr id="555" name="Shape 555"/>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Shape 56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US" sz="1200" u="none" cap="none" strike="noStrike">
                <a:solidFill>
                  <a:schemeClr val="dk1"/>
                </a:solidFill>
                <a:latin typeface="Times New Roman"/>
                <a:ea typeface="Times New Roman"/>
                <a:cs typeface="Times New Roman"/>
                <a:sym typeface="Times New Roman"/>
              </a:rPr>
              <a:t>Kelly</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400"/>
              <a:buFont typeface="Arial"/>
              <a:buNone/>
            </a:pPr>
            <a:r>
              <a:t/>
            </a:r>
            <a:endParaRPr sz="14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400"/>
              <a:buFont typeface="Arial"/>
              <a:buNone/>
            </a:pPr>
            <a:r>
              <a:rPr lang="en-US" sz="1400">
                <a:latin typeface="Times New Roman"/>
                <a:ea typeface="Times New Roman"/>
                <a:cs typeface="Times New Roman"/>
                <a:sym typeface="Times New Roman"/>
              </a:rPr>
              <a:t>Para lograr los factores de eficiencia y cantidad de agua del nuestro modelo, y aprovechar el área del entrenamiento, necesitan añadir características de diseño a la infraestructura que ya existe </a:t>
            </a:r>
            <a:endParaRPr sz="1400">
              <a:latin typeface="Times New Roman"/>
              <a:ea typeface="Times New Roman"/>
              <a:cs typeface="Times New Roman"/>
              <a:sym typeface="Times New Roman"/>
            </a:endParaRPr>
          </a:p>
          <a:p>
            <a:pPr indent="-317500" lvl="0" marL="457200" rtl="0">
              <a:lnSpc>
                <a:spcPct val="115000"/>
              </a:lnSpc>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Las cosas en morado ya existen en el área</a:t>
            </a:r>
            <a:endParaRPr sz="1400">
              <a:latin typeface="Times New Roman"/>
              <a:ea typeface="Times New Roman"/>
              <a:cs typeface="Times New Roman"/>
              <a:sym typeface="Times New Roman"/>
            </a:endParaRPr>
          </a:p>
          <a:p>
            <a:pPr indent="-317500" lvl="0" marL="457200" marR="0" rtl="0" algn="l">
              <a:lnSpc>
                <a:spcPct val="115000"/>
              </a:lnSpc>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y </a:t>
            </a:r>
            <a:r>
              <a:rPr b="0" i="0" lang="en-US" sz="1400" u="none" cap="none" strike="noStrike">
                <a:solidFill>
                  <a:schemeClr val="dk1"/>
                </a:solidFill>
                <a:latin typeface="Times New Roman"/>
                <a:ea typeface="Times New Roman"/>
                <a:cs typeface="Times New Roman"/>
                <a:sym typeface="Times New Roman"/>
              </a:rPr>
              <a:t>Nuestro diseño requiere que añadir canoas y dos bajantes al edificio de Busca y Rescate y un sistema de tub</a:t>
            </a:r>
            <a:r>
              <a:rPr lang="en-US" sz="1400">
                <a:latin typeface="Times New Roman"/>
                <a:ea typeface="Times New Roman"/>
                <a:cs typeface="Times New Roman"/>
                <a:sym typeface="Times New Roman"/>
              </a:rPr>
              <a:t>os</a:t>
            </a:r>
            <a:r>
              <a:rPr b="0" i="0" lang="en-US" sz="1400" u="none" cap="none" strike="noStrike">
                <a:solidFill>
                  <a:schemeClr val="dk1"/>
                </a:solidFill>
                <a:latin typeface="Times New Roman"/>
                <a:ea typeface="Times New Roman"/>
                <a:cs typeface="Times New Roman"/>
                <a:sym typeface="Times New Roman"/>
              </a:rPr>
              <a:t> para dirigir el agua a los tanques </a:t>
            </a:r>
            <a:endParaRPr b="0" i="0" sz="14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imes New Roman"/>
              <a:ea typeface="Times New Roman"/>
              <a:cs typeface="Times New Roman"/>
              <a:sym typeface="Times New Roman"/>
            </a:endParaRPr>
          </a:p>
          <a:p>
            <a:pPr indent="-317500" lvl="0" marL="457200" marR="0" rtl="0" algn="l">
              <a:lnSpc>
                <a:spcPct val="115000"/>
              </a:lnSpc>
              <a:spcBef>
                <a:spcPts val="0"/>
              </a:spcBef>
              <a:spcAft>
                <a:spcPts val="0"/>
              </a:spcAft>
              <a:buClr>
                <a:schemeClr val="dk1"/>
              </a:buClr>
              <a:buSzPts val="1400"/>
              <a:buFont typeface="Times New Roman"/>
              <a:buChar char="●"/>
            </a:pPr>
            <a:r>
              <a:rPr b="0" i="0" lang="en-US" sz="1400" u="none" cap="none" strike="noStrike">
                <a:solidFill>
                  <a:schemeClr val="dk1"/>
                </a:solidFill>
                <a:latin typeface="Times New Roman"/>
                <a:ea typeface="Times New Roman"/>
                <a:cs typeface="Times New Roman"/>
                <a:sym typeface="Times New Roman"/>
              </a:rPr>
              <a:t>Para propósitos de mantenimiento necesitan que limpiar las canoas y bajantes dos veces cada mes y antes y después de tormentas grandes y inspeccionar conexiones de las canoas a los techos cada año para asegurar que están bien puestos.</a:t>
            </a:r>
            <a:endParaRPr b="0" i="0" sz="14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a:latin typeface="Times New Roman"/>
              <a:ea typeface="Times New Roman"/>
              <a:cs typeface="Times New Roman"/>
              <a:sym typeface="Times New Roman"/>
            </a:endParaRPr>
          </a:p>
          <a:p>
            <a:pPr indent="-317500" lvl="0" marL="457200" rtl="0">
              <a:lnSpc>
                <a:spcPct val="115000"/>
              </a:lnSpc>
              <a:spcBef>
                <a:spcPts val="0"/>
              </a:spcBef>
              <a:spcAft>
                <a:spcPts val="0"/>
              </a:spcAft>
              <a:buClr>
                <a:schemeClr val="dk1"/>
              </a:buClr>
              <a:buSzPts val="1400"/>
              <a:buFont typeface="Times New Roman"/>
              <a:buChar char="●"/>
            </a:pPr>
            <a:r>
              <a:rPr lang="en-US">
                <a:highlight>
                  <a:srgbClr val="CCCCCC"/>
                </a:highlight>
                <a:latin typeface="Times New Roman"/>
                <a:ea typeface="Times New Roman"/>
                <a:cs typeface="Times New Roman"/>
                <a:sym typeface="Times New Roman"/>
              </a:rPr>
              <a:t>no marquemos el sistema de tubería que ya existe pero pensemos que está yendo en la opuesta dirección que de los tanques </a:t>
            </a:r>
            <a:endParaRPr strike="sngStrike">
              <a:highlight>
                <a:srgbClr val="FFFF00"/>
              </a:highlight>
              <a:latin typeface="Times New Roman"/>
              <a:ea typeface="Times New Roman"/>
              <a:cs typeface="Times New Roman"/>
              <a:sym typeface="Times New Roman"/>
            </a:endParaRPr>
          </a:p>
        </p:txBody>
      </p:sp>
      <p:sp>
        <p:nvSpPr>
          <p:cNvPr id="568" name="Shape 56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Shape 599"/>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rgbClr val="000000"/>
                </a:solidFill>
                <a:highlight>
                  <a:schemeClr val="lt1"/>
                </a:highlight>
                <a:latin typeface="Arial"/>
                <a:ea typeface="Arial"/>
                <a:cs typeface="Arial"/>
                <a:sym typeface="Arial"/>
              </a:rPr>
              <a:t>Teddy</a:t>
            </a:r>
            <a:endParaRPr b="1" i="0" sz="1100" u="none" cap="none" strike="noStrike">
              <a:solidFill>
                <a:srgbClr val="000000"/>
              </a:solidFill>
              <a:highlight>
                <a:schemeClr val="lt1"/>
              </a:highlight>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i="0" lang="en-US" u="none" cap="none" strike="noStrike">
                <a:solidFill>
                  <a:srgbClr val="000000"/>
                </a:solidFill>
                <a:highlight>
                  <a:schemeClr val="lt1"/>
                </a:highlight>
                <a:latin typeface="Arial"/>
                <a:ea typeface="Arial"/>
                <a:cs typeface="Arial"/>
                <a:sym typeface="Arial"/>
              </a:rPr>
              <a:t>Ahora, el sistema </a:t>
            </a:r>
            <a:r>
              <a:rPr lang="en-US">
                <a:solidFill>
                  <a:srgbClr val="000000"/>
                </a:solidFill>
                <a:highlight>
                  <a:schemeClr val="lt1"/>
                </a:highlight>
                <a:latin typeface="Arial"/>
                <a:ea typeface="Arial"/>
                <a:cs typeface="Arial"/>
                <a:sym typeface="Arial"/>
              </a:rPr>
              <a:t>de reciclaje</a:t>
            </a:r>
            <a:r>
              <a:rPr i="0" lang="en-US" u="none" cap="none" strike="noStrike">
                <a:solidFill>
                  <a:srgbClr val="000000"/>
                </a:solidFill>
                <a:highlight>
                  <a:schemeClr val="lt1"/>
                </a:highlight>
                <a:latin typeface="Arial"/>
                <a:ea typeface="Arial"/>
                <a:cs typeface="Arial"/>
                <a:sym typeface="Arial"/>
              </a:rPr>
              <a:t> de agua en la plaza del chorros no funciona al máximo de su potencial</a:t>
            </a:r>
            <a:r>
              <a:rPr lang="en-US">
                <a:solidFill>
                  <a:srgbClr val="000000"/>
                </a:solidFill>
                <a:highlight>
                  <a:schemeClr val="lt1"/>
                </a:highlight>
                <a:latin typeface="Arial"/>
                <a:ea typeface="Arial"/>
                <a:cs typeface="Arial"/>
                <a:sym typeface="Arial"/>
              </a:rPr>
              <a:t> porque</a:t>
            </a:r>
            <a:r>
              <a:rPr i="0" lang="en-US" u="none" cap="none" strike="noStrike">
                <a:solidFill>
                  <a:srgbClr val="000000"/>
                </a:solidFill>
                <a:highlight>
                  <a:schemeClr val="lt1"/>
                </a:highlight>
                <a:latin typeface="Arial"/>
                <a:ea typeface="Arial"/>
                <a:cs typeface="Arial"/>
                <a:sym typeface="Arial"/>
              </a:rPr>
              <a:t> hay solo una pequeña pendiente</a:t>
            </a:r>
            <a:r>
              <a:rPr lang="en-US">
                <a:solidFill>
                  <a:srgbClr val="000000"/>
                </a:solidFill>
                <a:highlight>
                  <a:schemeClr val="lt1"/>
                </a:highlight>
                <a:latin typeface="Arial"/>
                <a:ea typeface="Arial"/>
                <a:cs typeface="Arial"/>
                <a:sym typeface="Arial"/>
              </a:rPr>
              <a:t>.</a:t>
            </a:r>
            <a:endParaRPr i="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None/>
            </a:pPr>
            <a:r>
              <a:t/>
            </a:r>
            <a:endParaRPr>
              <a:solidFill>
                <a:srgbClr val="000000"/>
              </a:solidFill>
              <a:highlight>
                <a:schemeClr val="lt1"/>
              </a:highlight>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i="0" lang="en-US" u="none" cap="none" strike="noStrike">
                <a:solidFill>
                  <a:srgbClr val="000000"/>
                </a:solidFill>
                <a:highlight>
                  <a:schemeClr val="lt1"/>
                </a:highlight>
                <a:latin typeface="Arial"/>
                <a:ea typeface="Arial"/>
                <a:cs typeface="Arial"/>
                <a:sym typeface="Arial"/>
              </a:rPr>
              <a:t> Nuestro equipo le gustaría añadir concreto en el borde del sistema actual para atrapar más de esta agua. </a:t>
            </a:r>
            <a:r>
              <a:rPr lang="en-US">
                <a:solidFill>
                  <a:srgbClr val="000000"/>
                </a:solidFill>
                <a:highlight>
                  <a:schemeClr val="lt1"/>
                </a:highlight>
                <a:latin typeface="Arial"/>
                <a:ea typeface="Arial"/>
                <a:cs typeface="Arial"/>
                <a:sym typeface="Arial"/>
              </a:rPr>
              <a:t>Este sistema tendria una rejilla</a:t>
            </a:r>
            <a:r>
              <a:rPr i="0" lang="en-US" u="none" cap="none" strike="noStrike">
                <a:solidFill>
                  <a:srgbClr val="000000"/>
                </a:solidFill>
                <a:highlight>
                  <a:schemeClr val="lt1"/>
                </a:highlight>
                <a:latin typeface="Arial"/>
                <a:ea typeface="Arial"/>
                <a:cs typeface="Arial"/>
                <a:sym typeface="Arial"/>
              </a:rPr>
              <a:t> para la seguridad </a:t>
            </a:r>
            <a:r>
              <a:rPr lang="en-US">
                <a:solidFill>
                  <a:srgbClr val="000000"/>
                </a:solidFill>
                <a:highlight>
                  <a:schemeClr val="lt1"/>
                </a:highlight>
                <a:latin typeface="Arial"/>
                <a:ea typeface="Arial"/>
                <a:cs typeface="Arial"/>
                <a:sym typeface="Arial"/>
              </a:rPr>
              <a:t>y para los </a:t>
            </a:r>
            <a:r>
              <a:rPr i="0" lang="en-US" u="none" cap="none" strike="noStrike">
                <a:solidFill>
                  <a:srgbClr val="000000"/>
                </a:solidFill>
                <a:highlight>
                  <a:schemeClr val="lt1"/>
                </a:highlight>
                <a:latin typeface="Arial"/>
                <a:ea typeface="Arial"/>
                <a:cs typeface="Arial"/>
                <a:sym typeface="Arial"/>
              </a:rPr>
              <a:t>camiones.</a:t>
            </a:r>
            <a:endParaRPr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Now, the recycled water system in the plaza del chorros does not work to the maximum of its potential because there is a small slope that traps some of the water.</a:t>
            </a:r>
            <a:br>
              <a:rPr lang="en-US">
                <a:solidFill>
                  <a:srgbClr val="212121"/>
                </a:solidFill>
                <a:highlight>
                  <a:srgbClr val="FFFFFF"/>
                </a:highlight>
                <a:latin typeface="Arial"/>
                <a:ea typeface="Arial"/>
                <a:cs typeface="Arial"/>
                <a:sym typeface="Arial"/>
              </a:rPr>
            </a:br>
            <a:endParaRPr>
              <a:solidFill>
                <a:srgbClr val="212121"/>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Our team would like to add a piece of concrete at the edge of the current system to catch more of this water. Where there is a vacuum, a grid will be added for safety and to reduce waste in the drainage. The grids will be strong and will be able to support trucks.</a:t>
            </a:r>
            <a:endParaRPr>
              <a:solidFill>
                <a:srgbClr val="21212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solidFill>
                <a:srgbClr val="000000"/>
              </a:solidFill>
              <a:latin typeface="Arial"/>
              <a:ea typeface="Arial"/>
              <a:cs typeface="Arial"/>
              <a:sym typeface="Arial"/>
            </a:endParaRPr>
          </a:p>
        </p:txBody>
      </p:sp>
      <p:sp>
        <p:nvSpPr>
          <p:cNvPr id="600" name="Shape 600"/>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Shape 6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Shape 610"/>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rgbClr val="585858"/>
                </a:solidFill>
                <a:highlight>
                  <a:schemeClr val="lt1"/>
                </a:highlight>
                <a:latin typeface="Arial"/>
                <a:ea typeface="Arial"/>
                <a:cs typeface="Arial"/>
                <a:sym typeface="Arial"/>
              </a:rPr>
              <a:t>Teddy</a:t>
            </a:r>
            <a:endParaRPr b="1" sz="1100">
              <a:solidFill>
                <a:srgbClr val="585858"/>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100">
              <a:solidFill>
                <a:srgbClr val="585858"/>
              </a:solidFill>
              <a:highlight>
                <a:schemeClr val="lt1"/>
              </a:highlight>
              <a:latin typeface="Arial"/>
              <a:ea typeface="Arial"/>
              <a:cs typeface="Arial"/>
              <a:sym typeface="Arial"/>
            </a:endParaRPr>
          </a:p>
          <a:p>
            <a:pPr indent="-298450" lvl="0" marL="457200" marR="0" rtl="0" algn="l">
              <a:lnSpc>
                <a:spcPct val="100000"/>
              </a:lnSpc>
              <a:spcBef>
                <a:spcPts val="0"/>
              </a:spcBef>
              <a:spcAft>
                <a:spcPts val="0"/>
              </a:spcAft>
              <a:buClr>
                <a:srgbClr val="585858"/>
              </a:buClr>
              <a:buSzPts val="1100"/>
              <a:buFont typeface="Arial"/>
              <a:buChar char="●"/>
            </a:pPr>
            <a:r>
              <a:rPr i="0" lang="en-US" sz="1100" u="none" cap="none" strike="noStrike">
                <a:solidFill>
                  <a:srgbClr val="585858"/>
                </a:solidFill>
                <a:highlight>
                  <a:schemeClr val="lt1"/>
                </a:highlight>
                <a:latin typeface="Arial"/>
                <a:ea typeface="Arial"/>
                <a:cs typeface="Arial"/>
                <a:sym typeface="Arial"/>
              </a:rPr>
              <a:t>La plaza de los chorros tiene una pequeña pendiente en toda la superficie y el punto de mayor altura se encuentra en el centro.</a:t>
            </a:r>
            <a:r>
              <a:rPr lang="en-US" sz="1100">
                <a:solidFill>
                  <a:srgbClr val="585858"/>
                </a:solidFill>
                <a:highlight>
                  <a:schemeClr val="lt1"/>
                </a:highlight>
                <a:latin typeface="Arial"/>
                <a:ea typeface="Arial"/>
                <a:cs typeface="Arial"/>
                <a:sym typeface="Arial"/>
              </a:rPr>
              <a:t> Como</a:t>
            </a:r>
            <a:r>
              <a:rPr i="0" lang="en-US" sz="1100" u="none" cap="none" strike="noStrike">
                <a:solidFill>
                  <a:srgbClr val="585858"/>
                </a:solidFill>
                <a:highlight>
                  <a:schemeClr val="lt1"/>
                </a:highlight>
                <a:latin typeface="Arial"/>
                <a:ea typeface="Arial"/>
                <a:cs typeface="Arial"/>
                <a:sym typeface="Arial"/>
              </a:rPr>
              <a:t> result</a:t>
            </a:r>
            <a:r>
              <a:rPr lang="en-US" sz="1100">
                <a:solidFill>
                  <a:srgbClr val="585858"/>
                </a:solidFill>
                <a:highlight>
                  <a:schemeClr val="lt1"/>
                </a:highlight>
                <a:latin typeface="Arial"/>
                <a:ea typeface="Arial"/>
                <a:cs typeface="Arial"/>
                <a:sym typeface="Arial"/>
              </a:rPr>
              <a:t>o</a:t>
            </a:r>
            <a:r>
              <a:rPr i="0" lang="en-US" sz="1100" u="none" cap="none" strike="noStrike">
                <a:solidFill>
                  <a:srgbClr val="585858"/>
                </a:solidFill>
                <a:highlight>
                  <a:schemeClr val="lt1"/>
                </a:highlight>
                <a:latin typeface="Arial"/>
                <a:ea typeface="Arial"/>
                <a:cs typeface="Arial"/>
                <a:sym typeface="Arial"/>
              </a:rPr>
              <a:t>, estaremos agregando la pieza adicional de concreto para toda la plaza y recogerá un mayor porcentaje de agua que antes.</a:t>
            </a:r>
            <a:endParaRPr i="0" sz="1100" u="none" cap="none" strike="noStrike">
              <a:solidFill>
                <a:srgbClr val="585858"/>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None/>
            </a:pPr>
            <a:r>
              <a:t/>
            </a:r>
            <a:endParaRPr sz="1100">
              <a:solidFill>
                <a:srgbClr val="585858"/>
              </a:solidFill>
              <a:highlight>
                <a:schemeClr val="lt1"/>
              </a:highlight>
              <a:latin typeface="Arial"/>
              <a:ea typeface="Arial"/>
              <a:cs typeface="Arial"/>
              <a:sym typeface="Arial"/>
            </a:endParaRPr>
          </a:p>
          <a:p>
            <a:pPr indent="-298450" lvl="0" marL="457200" marR="0" rtl="0" algn="l">
              <a:lnSpc>
                <a:spcPct val="100000"/>
              </a:lnSpc>
              <a:spcBef>
                <a:spcPts val="0"/>
              </a:spcBef>
              <a:spcAft>
                <a:spcPts val="0"/>
              </a:spcAft>
              <a:buClr>
                <a:srgbClr val="585858"/>
              </a:buClr>
              <a:buSzPts val="1100"/>
              <a:buFont typeface="Arial"/>
              <a:buChar char="●"/>
            </a:pPr>
            <a:r>
              <a:rPr i="0" lang="en-US" sz="1100" u="none" cap="none" strike="noStrike">
                <a:solidFill>
                  <a:srgbClr val="585858"/>
                </a:solidFill>
                <a:latin typeface="Arial"/>
                <a:ea typeface="Arial"/>
                <a:cs typeface="Arial"/>
                <a:sym typeface="Arial"/>
              </a:rPr>
              <a:t>Planeamos redirigir el agua aquí a nuestro filtro de sedimentos y los tanques de almacenamiento.</a:t>
            </a:r>
            <a:endParaRPr i="0" sz="1100" u="none" cap="none" strike="noStrike">
              <a:solidFill>
                <a:srgbClr val="58585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The plaza de los chorros has a small slope over the entire surface and the highest point is in the center. As a result, we will be adding the additional piece of concrete for the entire plaza and will collect a higher percentage of water than before.</a:t>
            </a:r>
            <a:br>
              <a:rPr lang="en-US">
                <a:solidFill>
                  <a:srgbClr val="212121"/>
                </a:solidFill>
                <a:highlight>
                  <a:srgbClr val="FFFFFF"/>
                </a:highlight>
                <a:latin typeface="Arial"/>
                <a:ea typeface="Arial"/>
                <a:cs typeface="Arial"/>
                <a:sym typeface="Arial"/>
              </a:rPr>
            </a:br>
            <a:endParaRPr>
              <a:solidFill>
                <a:srgbClr val="212121"/>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212121"/>
              </a:buClr>
              <a:buSzPts val="1400"/>
              <a:buFont typeface="Arial"/>
              <a:buChar char="●"/>
            </a:pPr>
            <a:r>
              <a:rPr lang="en-US">
                <a:solidFill>
                  <a:srgbClr val="212121"/>
                </a:solidFill>
                <a:highlight>
                  <a:srgbClr val="FFFFFF"/>
                </a:highlight>
                <a:latin typeface="Arial"/>
                <a:ea typeface="Arial"/>
                <a:cs typeface="Arial"/>
                <a:sym typeface="Arial"/>
              </a:rPr>
              <a:t>We plan to redirect the water here to our sediment filter and then, the storage tanks.</a:t>
            </a:r>
            <a:endParaRPr>
              <a:solidFill>
                <a:srgbClr val="21212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100">
                <a:latin typeface="Arial"/>
                <a:ea typeface="Arial"/>
                <a:cs typeface="Arial"/>
                <a:sym typeface="Arial"/>
              </a:rPr>
              <a:t>If asked: </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100">
                <a:latin typeface="Arial"/>
                <a:ea typeface="Arial"/>
                <a:cs typeface="Arial"/>
                <a:sym typeface="Arial"/>
              </a:rPr>
              <a:t>Say their current drain is too close to collect much training water and our system would collect the majority of the rest </a:t>
            </a:r>
            <a:endParaRPr sz="1100">
              <a:latin typeface="Arial"/>
              <a:ea typeface="Arial"/>
              <a:cs typeface="Arial"/>
              <a:sym typeface="Arial"/>
            </a:endParaRPr>
          </a:p>
        </p:txBody>
      </p:sp>
      <p:sp>
        <p:nvSpPr>
          <p:cNvPr id="611" name="Shape 61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US" u="none" cap="none" strike="noStrike">
                <a:solidFill>
                  <a:srgbClr val="000000"/>
                </a:solidFill>
              </a:rPr>
              <a:t>Teddy</a:t>
            </a:r>
            <a:endParaRPr>
              <a:solidFill>
                <a:srgbClr val="000000"/>
              </a:solidFill>
            </a:endParaRPr>
          </a:p>
          <a:p>
            <a:pPr indent="-304800" lvl="0" marL="457200" marR="0" rtl="0" algn="l">
              <a:lnSpc>
                <a:spcPct val="100000"/>
              </a:lnSpc>
              <a:spcBef>
                <a:spcPts val="0"/>
              </a:spcBef>
              <a:spcAft>
                <a:spcPts val="0"/>
              </a:spcAft>
              <a:buSzPts val="1200"/>
              <a:buFont typeface="Calibri"/>
              <a:buChar char="●"/>
            </a:pPr>
            <a:r>
              <a:rPr lang="en-US">
                <a:solidFill>
                  <a:srgbClr val="000000"/>
                </a:solidFill>
              </a:rPr>
              <a:t>Our goals for the project were to </a:t>
            </a:r>
            <a:r>
              <a:rPr lang="en-US">
                <a:solidFill>
                  <a:srgbClr val="000000"/>
                </a:solidFill>
                <a:highlight>
                  <a:srgbClr val="FFFFFF"/>
                </a:highlight>
              </a:rPr>
              <a:t>increase the sustainability of water use in training the National Academy and design a recollection system for rainwater and wastewater in the area of ​​the training building to be used in the practical stations of the courses for the operating personnel.  </a:t>
            </a:r>
            <a:r>
              <a:rPr lang="en-US">
                <a:solidFill>
                  <a:srgbClr val="212121"/>
                </a:solidFill>
                <a:highlight>
                  <a:srgbClr val="FFFFFF"/>
                </a:highlight>
                <a:latin typeface="Arial"/>
                <a:ea typeface="Arial"/>
                <a:cs typeface="Arial"/>
                <a:sym typeface="Arial"/>
              </a:rPr>
              <a:t>The objective is to reduce the use of drinking water in training</a:t>
            </a:r>
            <a:endParaRPr>
              <a:solidFill>
                <a:srgbClr val="000000"/>
              </a:solidFill>
              <a:highlight>
                <a:srgbClr val="FFFFFF"/>
              </a:highlight>
            </a:endParaRPr>
          </a:p>
          <a:p>
            <a:pPr indent="0" lvl="0" marL="0" marR="0" rtl="0" algn="l">
              <a:lnSpc>
                <a:spcPct val="100000"/>
              </a:lnSpc>
              <a:spcBef>
                <a:spcPts val="0"/>
              </a:spcBef>
              <a:spcAft>
                <a:spcPts val="0"/>
              </a:spcAft>
              <a:buNone/>
            </a:pPr>
            <a:r>
              <a:t/>
            </a:r>
            <a:endParaRPr>
              <a:solidFill>
                <a:srgbClr val="000000"/>
              </a:solidFill>
            </a:endParaRPr>
          </a:p>
          <a:p>
            <a:pPr indent="-304800" lvl="0" marL="457200" marR="0" rtl="0" algn="l">
              <a:lnSpc>
                <a:spcPct val="100000"/>
              </a:lnSpc>
              <a:spcBef>
                <a:spcPts val="0"/>
              </a:spcBef>
              <a:spcAft>
                <a:spcPts val="0"/>
              </a:spcAft>
              <a:buSzPts val="1200"/>
              <a:buFont typeface="Calibri"/>
              <a:buChar char="●"/>
            </a:pPr>
            <a:r>
              <a:rPr lang="en-US">
                <a:solidFill>
                  <a:srgbClr val="000000"/>
                </a:solidFill>
              </a:rPr>
              <a:t>Nuestras metas para el proyecto estaban a aumentar la sostenibilidad de entrenamiento acerca del uso de agua en la Academia Nacional por diseños de un sistema de recolección y captación de aguas pluviales y residuales en el área de las casas simulador.  El objetivo es para disminuir el uso de agua potable en entrenamiento.  Logramos esto con los objetivos siguientes...</a:t>
            </a:r>
            <a:endParaRPr>
              <a:solidFill>
                <a:srgbClr val="000000"/>
              </a:solidFill>
            </a:endParaRPr>
          </a:p>
          <a:p>
            <a:pPr indent="0" lvl="0" marL="0" marR="0" rtl="0" algn="l">
              <a:lnSpc>
                <a:spcPct val="100000"/>
              </a:lnSpc>
              <a:spcBef>
                <a:spcPts val="0"/>
              </a:spcBef>
              <a:spcAft>
                <a:spcPts val="0"/>
              </a:spcAft>
              <a:buNone/>
            </a:pPr>
            <a:r>
              <a:t/>
            </a:r>
            <a:endParaRPr>
              <a:solidFill>
                <a:srgbClr val="000000"/>
              </a:solidFill>
              <a:highlight>
                <a:srgbClr val="FFFF00"/>
              </a:highlight>
            </a:endParaRPr>
          </a:p>
        </p:txBody>
      </p:sp>
      <p:sp>
        <p:nvSpPr>
          <p:cNvPr id="171" name="Shape 1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Shape 642"/>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none" cap="none" strike="noStrike">
                <a:solidFill>
                  <a:schemeClr val="dk1"/>
                </a:solidFill>
                <a:latin typeface="Arial"/>
                <a:ea typeface="Arial"/>
                <a:cs typeface="Arial"/>
                <a:sym typeface="Arial"/>
              </a:rPr>
              <a:t>Kelly</a:t>
            </a:r>
            <a:endParaRPr b="0" i="0" sz="1100" u="none" cap="none" strike="noStrike">
              <a:solidFill>
                <a:schemeClr val="dk1"/>
              </a:solidFill>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Noto Sans Symbols"/>
              <a:buChar char="●"/>
            </a:pPr>
            <a:r>
              <a:rPr b="0" i="0" lang="en-US" sz="1100" u="none" cap="none" strike="noStrike">
                <a:solidFill>
                  <a:schemeClr val="dk1"/>
                </a:solidFill>
                <a:latin typeface="Arial"/>
                <a:ea typeface="Arial"/>
                <a:cs typeface="Arial"/>
                <a:sym typeface="Arial"/>
              </a:rPr>
              <a:t>La parte adicional añadida tendrá un riesgo de tropiezos. </a:t>
            </a:r>
            <a:endParaRPr b="0" i="0" sz="1100" u="none" cap="none" strike="noStrike">
              <a:solidFill>
                <a:schemeClr val="dk1"/>
              </a:solidFill>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Noto Sans Symbols"/>
              <a:buChar char="●"/>
            </a:pPr>
            <a:r>
              <a:rPr b="0" i="0" lang="en-US" sz="1100" u="none" cap="none" strike="noStrike">
                <a:solidFill>
                  <a:schemeClr val="dk1"/>
                </a:solidFill>
                <a:latin typeface="Arial"/>
                <a:ea typeface="Arial"/>
                <a:cs typeface="Arial"/>
                <a:sym typeface="Arial"/>
              </a:rPr>
              <a:t>Para evitar esto, </a:t>
            </a:r>
            <a:r>
              <a:rPr lang="en-US" sz="1100">
                <a:latin typeface="Arial"/>
                <a:ea typeface="Arial"/>
                <a:cs typeface="Arial"/>
                <a:sym typeface="Arial"/>
              </a:rPr>
              <a:t>una</a:t>
            </a:r>
            <a:r>
              <a:rPr b="0" i="0" lang="en-US" sz="1100" u="none" cap="none" strike="noStrike">
                <a:solidFill>
                  <a:schemeClr val="dk1"/>
                </a:solidFill>
                <a:latin typeface="Arial"/>
                <a:ea typeface="Arial"/>
                <a:cs typeface="Arial"/>
                <a:sym typeface="Arial"/>
              </a:rPr>
              <a:t> pendiente de concreto estará añadido que </a:t>
            </a:r>
            <a:r>
              <a:rPr lang="en-US" sz="1100">
                <a:latin typeface="Arial"/>
                <a:ea typeface="Arial"/>
                <a:cs typeface="Arial"/>
                <a:sym typeface="Arial"/>
              </a:rPr>
              <a:t>permitirá </a:t>
            </a:r>
            <a:r>
              <a:rPr b="0" i="0" lang="en-US" sz="1100" u="none" cap="none" strike="noStrike">
                <a:solidFill>
                  <a:schemeClr val="dk1"/>
                </a:solidFill>
                <a:latin typeface="Arial"/>
                <a:ea typeface="Arial"/>
                <a:cs typeface="Arial"/>
                <a:sym typeface="Arial"/>
              </a:rPr>
              <a:t>un aumento gradual en elevación </a:t>
            </a:r>
            <a:r>
              <a:rPr lang="en-US" sz="1100">
                <a:latin typeface="Arial"/>
                <a:ea typeface="Arial"/>
                <a:cs typeface="Arial"/>
                <a:sym typeface="Arial"/>
              </a:rPr>
              <a:t>donde puede</a:t>
            </a:r>
            <a:r>
              <a:rPr b="0" i="0" lang="en-US" sz="1100" u="none" cap="none" strike="noStrike">
                <a:solidFill>
                  <a:schemeClr val="dk1"/>
                </a:solidFill>
                <a:latin typeface="Arial"/>
                <a:ea typeface="Arial"/>
                <a:cs typeface="Arial"/>
                <a:sym typeface="Arial"/>
              </a:rPr>
              <a:t> caminar y manejar. </a:t>
            </a:r>
            <a:endParaRPr b="0" i="0" sz="1100" u="none" cap="none" strike="noStrike">
              <a:solidFill>
                <a:schemeClr val="dk1"/>
              </a:solidFill>
              <a:latin typeface="Arial"/>
              <a:ea typeface="Arial"/>
              <a:cs typeface="Arial"/>
              <a:sym typeface="Arial"/>
            </a:endParaRPr>
          </a:p>
          <a:p>
            <a:pPr indent="-228600" lvl="1" marL="914400" marR="0" rtl="0" algn="l">
              <a:lnSpc>
                <a:spcPct val="100000"/>
              </a:lnSpc>
              <a:spcBef>
                <a:spcPts val="0"/>
              </a:spcBef>
              <a:spcAft>
                <a:spcPts val="0"/>
              </a:spcAft>
              <a:buClr>
                <a:schemeClr val="dk1"/>
              </a:buClr>
              <a:buSzPts val="1000"/>
              <a:buFont typeface="Noto Sans Symbols"/>
              <a:buNone/>
            </a:pPr>
            <a:r>
              <a:rPr b="0" i="0" lang="en-US" sz="1100" u="none" cap="none" strike="noStrike">
                <a:solidFill>
                  <a:schemeClr val="dk1"/>
                </a:solidFill>
                <a:latin typeface="Arial"/>
                <a:ea typeface="Arial"/>
                <a:cs typeface="Arial"/>
                <a:sym typeface="Arial"/>
              </a:rPr>
              <a:t>Además, </a:t>
            </a:r>
            <a:r>
              <a:rPr lang="en-US" sz="1100">
                <a:latin typeface="Arial"/>
                <a:ea typeface="Arial"/>
                <a:cs typeface="Arial"/>
                <a:sym typeface="Arial"/>
              </a:rPr>
              <a:t>la</a:t>
            </a:r>
            <a:r>
              <a:rPr b="0" i="0" lang="en-US" sz="1100" u="none" cap="none" strike="noStrike">
                <a:solidFill>
                  <a:schemeClr val="dk1"/>
                </a:solidFill>
                <a:latin typeface="Arial"/>
                <a:ea typeface="Arial"/>
                <a:cs typeface="Arial"/>
                <a:sym typeface="Arial"/>
              </a:rPr>
              <a:t> pendiente será un color vivo para alertar a personas a la existencia.  </a:t>
            </a:r>
            <a:endParaRPr b="0" i="0" sz="11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sz="1100">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Noto Sans Symbols"/>
              <a:buChar char="●"/>
            </a:pPr>
            <a:r>
              <a:rPr b="0" i="0" lang="en-US" sz="1100" u="none" cap="none" strike="noStrike">
                <a:solidFill>
                  <a:schemeClr val="dk1"/>
                </a:solidFill>
                <a:latin typeface="Arial"/>
                <a:ea typeface="Arial"/>
                <a:cs typeface="Arial"/>
                <a:sym typeface="Arial"/>
              </a:rPr>
              <a:t>También tendrá una rejilla sobre del canal del drenaje para prevenir heridas </a:t>
            </a:r>
            <a:endParaRPr sz="1100">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Noto Sans Symbols"/>
              <a:buChar char="●"/>
            </a:pPr>
            <a:r>
              <a:rPr b="0" i="0" lang="en-US" sz="1100" u="none" cap="none" strike="noStrike">
                <a:solidFill>
                  <a:schemeClr val="dk1"/>
                </a:solidFill>
                <a:latin typeface="Arial"/>
                <a:ea typeface="Arial"/>
                <a:cs typeface="Arial"/>
                <a:sym typeface="Arial"/>
              </a:rPr>
              <a:t>Estas rejillas necesitaran limpieza cada mes para permitir flujo de agua sin obstrucción </a:t>
            </a:r>
            <a:endParaRPr b="0" i="0" sz="1200" u="none" cap="none" strike="noStrike">
              <a:solidFill>
                <a:schemeClr val="dk1"/>
              </a:solidFill>
              <a:highlight>
                <a:srgbClr val="FFFF00"/>
              </a:highlight>
              <a:latin typeface="Calibri"/>
              <a:ea typeface="Calibri"/>
              <a:cs typeface="Calibri"/>
              <a:sym typeface="Calibri"/>
            </a:endParaRPr>
          </a:p>
        </p:txBody>
      </p:sp>
      <p:sp>
        <p:nvSpPr>
          <p:cNvPr id="643" name="Shape 6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Shape 657"/>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US" sz="1200" u="none" cap="none" strike="noStrike">
                <a:solidFill>
                  <a:schemeClr val="dk1"/>
                </a:solidFill>
                <a:latin typeface="Times New Roman"/>
                <a:ea typeface="Times New Roman"/>
                <a:cs typeface="Times New Roman"/>
                <a:sym typeface="Times New Roman"/>
              </a:rPr>
              <a:t>Talon</a:t>
            </a:r>
            <a:endParaRPr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1400">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Similar a cualquier proyecto,</a:t>
            </a:r>
            <a:r>
              <a:rPr lang="en-US" sz="1600">
                <a:latin typeface="Times New Roman"/>
                <a:ea typeface="Times New Roman"/>
                <a:cs typeface="Times New Roman"/>
                <a:sym typeface="Times New Roman"/>
              </a:rPr>
              <a:t> los precios y costos casi siempre son los </a:t>
            </a:r>
            <a:r>
              <a:rPr lang="en-US" sz="1600">
                <a:highlight>
                  <a:srgbClr val="FCE5CD"/>
                </a:highlight>
                <a:latin typeface="Times New Roman"/>
                <a:ea typeface="Times New Roman"/>
                <a:cs typeface="Times New Roman"/>
                <a:sym typeface="Times New Roman"/>
              </a:rPr>
              <a:t>factores más limitados.</a:t>
            </a:r>
            <a:endParaRPr sz="1600">
              <a:highlight>
                <a:srgbClr val="FCE5CD"/>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highlight>
                  <a:srgbClr val="FCE5CD"/>
                </a:highlight>
                <a:latin typeface="Times New Roman"/>
                <a:ea typeface="Times New Roman"/>
                <a:cs typeface="Times New Roman"/>
                <a:sym typeface="Times New Roman"/>
              </a:rPr>
              <a:t> Para obtener precios</a:t>
            </a:r>
            <a:r>
              <a:rPr lang="en-US" sz="1600">
                <a:latin typeface="Times New Roman"/>
                <a:ea typeface="Times New Roman"/>
                <a:cs typeface="Times New Roman"/>
                <a:sym typeface="Times New Roman"/>
              </a:rPr>
              <a:t>, nuestro equipo fuimos a ferreterías como El Lagar y EPA. También, contactamos compañías por la Red como </a:t>
            </a:r>
            <a:r>
              <a:rPr lang="en-US" sz="1600">
                <a:highlight>
                  <a:srgbClr val="FFF2CC"/>
                </a:highlight>
                <a:latin typeface="Times New Roman"/>
                <a:ea typeface="Times New Roman"/>
                <a:cs typeface="Times New Roman"/>
                <a:sym typeface="Times New Roman"/>
              </a:rPr>
              <a:t>EcoTanque y Amco. </a:t>
            </a:r>
            <a:endParaRPr sz="1600">
              <a:highlight>
                <a:srgbClr val="FFF2CC"/>
              </a:highlight>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latin typeface="Times New Roman"/>
                <a:ea typeface="Times New Roman"/>
                <a:cs typeface="Times New Roman"/>
                <a:sym typeface="Times New Roman"/>
              </a:rPr>
              <a:t> </a:t>
            </a:r>
            <a:r>
              <a:rPr lang="en-US" sz="1600">
                <a:highlight>
                  <a:srgbClr val="FFF2CC"/>
                </a:highlight>
                <a:latin typeface="Times New Roman"/>
                <a:ea typeface="Times New Roman"/>
                <a:cs typeface="Times New Roman"/>
                <a:sym typeface="Times New Roman"/>
              </a:rPr>
              <a:t>Para organizar los precios de varios distribuidores,</a:t>
            </a:r>
            <a:r>
              <a:rPr lang="en-US" sz="1600">
                <a:latin typeface="Times New Roman"/>
                <a:ea typeface="Times New Roman"/>
                <a:cs typeface="Times New Roman"/>
                <a:sym typeface="Times New Roman"/>
              </a:rPr>
              <a:t> creamos algunas tablas para c</a:t>
            </a:r>
            <a:r>
              <a:rPr lang="en-US" sz="1600">
                <a:highlight>
                  <a:srgbClr val="D9EAD3"/>
                </a:highlight>
                <a:latin typeface="Times New Roman"/>
                <a:ea typeface="Times New Roman"/>
                <a:cs typeface="Times New Roman"/>
                <a:sym typeface="Times New Roman"/>
              </a:rPr>
              <a:t>omparar los precios de cada diseño</a:t>
            </a: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Font typeface="Times New Roman"/>
              <a:buAutoNum type="arabicPeriod"/>
            </a:pPr>
            <a:r>
              <a:rPr lang="en-US" sz="1600">
                <a:latin typeface="Times New Roman"/>
                <a:ea typeface="Times New Roman"/>
                <a:cs typeface="Times New Roman"/>
                <a:sym typeface="Times New Roman"/>
              </a:rPr>
              <a:t> </a:t>
            </a:r>
            <a:r>
              <a:rPr lang="en-US" sz="1600">
                <a:highlight>
                  <a:srgbClr val="D9EAD3"/>
                </a:highlight>
                <a:latin typeface="Times New Roman"/>
                <a:ea typeface="Times New Roman"/>
                <a:cs typeface="Times New Roman"/>
                <a:sym typeface="Times New Roman"/>
              </a:rPr>
              <a:t>Los precios de los diseños subterráneos y superficies de plásticos s</a:t>
            </a:r>
            <a:r>
              <a:rPr lang="en-US" sz="1600">
                <a:latin typeface="Times New Roman"/>
                <a:ea typeface="Times New Roman"/>
                <a:cs typeface="Times New Roman"/>
                <a:sym typeface="Times New Roman"/>
              </a:rPr>
              <a:t>on muy similares, pero la diferencia es: el costo de una fundación y paredes de concreto para los tanques subterráneos Y el costo de una </a:t>
            </a:r>
            <a:r>
              <a:rPr lang="en-US" sz="1600">
                <a:highlight>
                  <a:srgbClr val="CFE2F3"/>
                </a:highlight>
                <a:latin typeface="Times New Roman"/>
                <a:ea typeface="Times New Roman"/>
                <a:cs typeface="Times New Roman"/>
                <a:sym typeface="Times New Roman"/>
              </a:rPr>
              <a:t>bomba para el diseño superficie. </a:t>
            </a:r>
            <a:endParaRPr sz="1600">
              <a:highlight>
                <a:srgbClr val="CFE2F3"/>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D0E0E3"/>
                </a:highlight>
                <a:latin typeface="Times New Roman"/>
                <a:ea typeface="Times New Roman"/>
                <a:cs typeface="Times New Roman"/>
                <a:sym typeface="Times New Roman"/>
              </a:rPr>
              <a:t> Entre los sistemas subterráneos</a:t>
            </a:r>
            <a:r>
              <a:rPr lang="en-US" sz="1600">
                <a:latin typeface="Times New Roman"/>
                <a:ea typeface="Times New Roman"/>
                <a:cs typeface="Times New Roman"/>
                <a:sym typeface="Times New Roman"/>
              </a:rPr>
              <a:t>, la diferencia principal es el costo. Para el sistema de concreto, el costo de materiales es mucho más barato que lo de plástico, Sin embargo, el costo de la instalación sería mucho más caro que un </a:t>
            </a:r>
            <a:r>
              <a:rPr lang="en-US" sz="1600">
                <a:highlight>
                  <a:srgbClr val="EAD1DC"/>
                </a:highlight>
                <a:latin typeface="Times New Roman"/>
                <a:ea typeface="Times New Roman"/>
                <a:cs typeface="Times New Roman"/>
                <a:sym typeface="Times New Roman"/>
              </a:rPr>
              <a:t>instalacion de tanques plásticos</a:t>
            </a:r>
            <a:endParaRPr sz="1600">
              <a:highlight>
                <a:srgbClr val="EAD1DC"/>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EAD1DC"/>
                </a:highlight>
                <a:latin typeface="Times New Roman"/>
                <a:ea typeface="Times New Roman"/>
                <a:cs typeface="Times New Roman"/>
                <a:sym typeface="Times New Roman"/>
              </a:rPr>
              <a:t>Es importante para notar</a:t>
            </a:r>
            <a:r>
              <a:rPr lang="en-US" sz="1600">
                <a:latin typeface="Times New Roman"/>
                <a:ea typeface="Times New Roman"/>
                <a:cs typeface="Times New Roman"/>
                <a:sym typeface="Times New Roman"/>
              </a:rPr>
              <a:t> el costo  de materiales y excavación es incluido, pero la instalación del tanque no es.</a:t>
            </a:r>
            <a:endParaRPr sz="16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highlight>
                <a:srgbClr val="D5A6BD"/>
              </a:highlight>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658" name="Shape 6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Shape 6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671" name="Shape 671"/>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sz="1400">
              <a:highlight>
                <a:srgbClr val="FFFFFF"/>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Este es un resumen de los ahorros aproximados</a:t>
            </a:r>
            <a:r>
              <a:rPr lang="en-US" sz="1600">
                <a:highlight>
                  <a:srgbClr val="FFFFFF"/>
                </a:highlight>
                <a:latin typeface="Times New Roman"/>
                <a:ea typeface="Times New Roman"/>
                <a:cs typeface="Times New Roman"/>
                <a:sym typeface="Times New Roman"/>
              </a:rPr>
              <a:t> durante la vida de los tanques,</a:t>
            </a:r>
            <a:r>
              <a:rPr lang="en-US" sz="1600">
                <a:highlight>
                  <a:srgbClr val="FCE5CD"/>
                </a:highlight>
                <a:latin typeface="Times New Roman"/>
                <a:ea typeface="Times New Roman"/>
                <a:cs typeface="Times New Roman"/>
                <a:sym typeface="Times New Roman"/>
              </a:rPr>
              <a:t> casi 20 años. </a:t>
            </a:r>
            <a:endParaRPr sz="1600">
              <a:highlight>
                <a:srgbClr val="FCE5CD"/>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FCE5CD"/>
                </a:highlight>
                <a:latin typeface="Times New Roman"/>
                <a:ea typeface="Times New Roman"/>
                <a:cs typeface="Times New Roman"/>
                <a:sym typeface="Times New Roman"/>
              </a:rPr>
              <a:t>El costo promedio anual que paga para agua es de casi 4 millones</a:t>
            </a:r>
            <a:r>
              <a:rPr lang="en-US" sz="1600">
                <a:highlight>
                  <a:srgbClr val="FFFFFF"/>
                </a:highlight>
                <a:latin typeface="Times New Roman"/>
                <a:ea typeface="Times New Roman"/>
                <a:cs typeface="Times New Roman"/>
                <a:sym typeface="Times New Roman"/>
              </a:rPr>
              <a:t>. Esto incluye todo el agua utilizada en la Academia y no sólo</a:t>
            </a:r>
            <a:r>
              <a:rPr lang="en-US" sz="1600">
                <a:highlight>
                  <a:srgbClr val="FFF2CC"/>
                </a:highlight>
                <a:latin typeface="Times New Roman"/>
                <a:ea typeface="Times New Roman"/>
                <a:cs typeface="Times New Roman"/>
                <a:sym typeface="Times New Roman"/>
              </a:rPr>
              <a:t> el agua en los entrenamientos. </a:t>
            </a:r>
            <a:endParaRPr sz="1600">
              <a:highlight>
                <a:srgbClr val="FFF2CC"/>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FFF2CC"/>
                </a:highlight>
                <a:latin typeface="Times New Roman"/>
                <a:ea typeface="Times New Roman"/>
                <a:cs typeface="Times New Roman"/>
                <a:sym typeface="Times New Roman"/>
              </a:rPr>
              <a:t>La tabla de la izquierda es una comparación</a:t>
            </a:r>
            <a:r>
              <a:rPr lang="en-US" sz="1600">
                <a:highlight>
                  <a:srgbClr val="FFFFFF"/>
                </a:highlight>
                <a:latin typeface="Times New Roman"/>
                <a:ea typeface="Times New Roman"/>
                <a:cs typeface="Times New Roman"/>
                <a:sym typeface="Times New Roman"/>
              </a:rPr>
              <a:t> del costo anual de cada sistema</a:t>
            </a:r>
            <a:r>
              <a:rPr lang="en-US" sz="1600">
                <a:highlight>
                  <a:srgbClr val="D9EAD3"/>
                </a:highlight>
                <a:latin typeface="Times New Roman"/>
                <a:ea typeface="Times New Roman"/>
                <a:cs typeface="Times New Roman"/>
                <a:sym typeface="Times New Roman"/>
              </a:rPr>
              <a:t> dividido en 20 años. </a:t>
            </a:r>
            <a:endParaRPr sz="1600">
              <a:highlight>
                <a:srgbClr val="D9EAD3"/>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D9EAD3"/>
                </a:highlight>
                <a:latin typeface="Times New Roman"/>
                <a:ea typeface="Times New Roman"/>
                <a:cs typeface="Times New Roman"/>
                <a:sym typeface="Times New Roman"/>
              </a:rPr>
              <a:t>Es importante notar que estos ahorros</a:t>
            </a:r>
            <a:r>
              <a:rPr lang="en-US" sz="1600">
                <a:highlight>
                  <a:srgbClr val="FFFFFF"/>
                </a:highlight>
                <a:latin typeface="Times New Roman"/>
                <a:ea typeface="Times New Roman"/>
                <a:cs typeface="Times New Roman"/>
                <a:sym typeface="Times New Roman"/>
              </a:rPr>
              <a:t> no incluyen costos de instalación o mantenimiento, </a:t>
            </a:r>
            <a:r>
              <a:rPr lang="en-US" sz="1600">
                <a:highlight>
                  <a:srgbClr val="CFE2F3"/>
                </a:highlight>
                <a:latin typeface="Times New Roman"/>
                <a:ea typeface="Times New Roman"/>
                <a:cs typeface="Times New Roman"/>
                <a:sym typeface="Times New Roman"/>
              </a:rPr>
              <a:t>sólo costos materiales. </a:t>
            </a:r>
            <a:endParaRPr sz="1600">
              <a:highlight>
                <a:srgbClr val="CFE2F3"/>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CFE2F3"/>
                </a:highlight>
                <a:latin typeface="Times New Roman"/>
                <a:ea typeface="Times New Roman"/>
                <a:cs typeface="Times New Roman"/>
                <a:sym typeface="Times New Roman"/>
              </a:rPr>
              <a:t>La última tabla es la diferencia del costo anual</a:t>
            </a:r>
            <a:r>
              <a:rPr lang="en-US" sz="1600">
                <a:highlight>
                  <a:srgbClr val="FFFFFF"/>
                </a:highlight>
                <a:latin typeface="Times New Roman"/>
                <a:ea typeface="Times New Roman"/>
                <a:cs typeface="Times New Roman"/>
                <a:sym typeface="Times New Roman"/>
              </a:rPr>
              <a:t> del agua menos el costo anual de cada sistema durante una </a:t>
            </a:r>
            <a:r>
              <a:rPr lang="en-US" sz="1600">
                <a:highlight>
                  <a:srgbClr val="EAD1DC"/>
                </a:highlight>
                <a:latin typeface="Times New Roman"/>
                <a:ea typeface="Times New Roman"/>
                <a:cs typeface="Times New Roman"/>
                <a:sym typeface="Times New Roman"/>
              </a:rPr>
              <a:t>vida de 20 años. </a:t>
            </a:r>
            <a:endParaRPr sz="1600">
              <a:highlight>
                <a:srgbClr val="EAD1DC"/>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EAD1DC"/>
                </a:highlight>
                <a:latin typeface="Times New Roman"/>
                <a:ea typeface="Times New Roman"/>
                <a:cs typeface="Times New Roman"/>
                <a:sym typeface="Times New Roman"/>
              </a:rPr>
              <a:t>Usando estos números</a:t>
            </a:r>
            <a:r>
              <a:rPr lang="en-US" sz="1600">
                <a:highlight>
                  <a:srgbClr val="FFFFFF"/>
                </a:highlight>
                <a:latin typeface="Times New Roman"/>
                <a:ea typeface="Times New Roman"/>
                <a:cs typeface="Times New Roman"/>
                <a:sym typeface="Times New Roman"/>
              </a:rPr>
              <a:t>, un retorno de la inversión es un promedio de 3 años.</a:t>
            </a:r>
            <a:endParaRPr sz="1600">
              <a:highlight>
                <a:srgbClr val="FFFFFF"/>
              </a:highlight>
              <a:latin typeface="Times New Roman"/>
              <a:ea typeface="Times New Roman"/>
              <a:cs typeface="Times New Roman"/>
              <a:sym typeface="Times New Roman"/>
            </a:endParaRPr>
          </a:p>
          <a:p>
            <a:pPr indent="0" lvl="0" marL="0">
              <a:spcBef>
                <a:spcPts val="0"/>
              </a:spcBef>
              <a:spcAft>
                <a:spcPts val="0"/>
              </a:spcAft>
              <a:buNone/>
            </a:pPr>
            <a:r>
              <a:t/>
            </a:r>
            <a:endParaRPr sz="1000">
              <a:highlight>
                <a:srgbClr val="FFFF00"/>
              </a:highlight>
              <a:latin typeface="Arial"/>
              <a:ea typeface="Arial"/>
              <a:cs typeface="Arial"/>
              <a:sym typeface="Arial"/>
            </a:endParaRPr>
          </a:p>
          <a:p>
            <a:pPr indent="0" lvl="0" marL="0">
              <a:spcBef>
                <a:spcPts val="0"/>
              </a:spcBef>
              <a:spcAft>
                <a:spcPts val="0"/>
              </a:spcAft>
              <a:buNone/>
            </a:pPr>
            <a:r>
              <a:t/>
            </a:r>
            <a:endParaRPr sz="1000">
              <a:highlight>
                <a:srgbClr val="FFFF00"/>
              </a:highlight>
              <a:latin typeface="Arial"/>
              <a:ea typeface="Arial"/>
              <a:cs typeface="Arial"/>
              <a:sym typeface="Arial"/>
            </a:endParaRPr>
          </a:p>
          <a:p>
            <a:pPr indent="0" lvl="0" marL="0">
              <a:spcBef>
                <a:spcPts val="0"/>
              </a:spcBef>
              <a:spcAft>
                <a:spcPts val="0"/>
              </a:spcAft>
              <a:buClr>
                <a:schemeClr val="dk1"/>
              </a:buClr>
              <a:buSzPts val="1100"/>
              <a:buFont typeface="Arial"/>
              <a:buNone/>
            </a:pPr>
            <a:r>
              <a:t/>
            </a:r>
            <a:endParaRPr sz="1000">
              <a:highlight>
                <a:schemeClr val="lt1"/>
              </a:highlight>
              <a:latin typeface="Arial"/>
              <a:ea typeface="Arial"/>
              <a:cs typeface="Arial"/>
              <a:sym typeface="Arial"/>
            </a:endParaRPr>
          </a:p>
          <a:p>
            <a:pPr indent="0" lvl="0" marL="0">
              <a:spcBef>
                <a:spcPts val="0"/>
              </a:spcBef>
              <a:spcAft>
                <a:spcPts val="0"/>
              </a:spcAft>
              <a:buClr>
                <a:schemeClr val="dk1"/>
              </a:buClr>
              <a:buSzPts val="1100"/>
              <a:buFont typeface="Arial"/>
              <a:buNone/>
            </a:pPr>
            <a:r>
              <a:rPr lang="en-US" sz="1000">
                <a:highlight>
                  <a:schemeClr val="lt1"/>
                </a:highlight>
                <a:latin typeface="Arial"/>
                <a:ea typeface="Arial"/>
                <a:cs typeface="Arial"/>
                <a:sym typeface="Arial"/>
              </a:rPr>
              <a:t>This is a breakdown of approximate cost savings over the lifetime of the tanks, about 20 years. </a:t>
            </a:r>
            <a:endParaRPr sz="1000">
              <a:highlight>
                <a:schemeClr val="lt1"/>
              </a:highlight>
              <a:latin typeface="Arial"/>
              <a:ea typeface="Arial"/>
              <a:cs typeface="Arial"/>
              <a:sym typeface="Arial"/>
            </a:endParaRPr>
          </a:p>
          <a:p>
            <a:pPr indent="0" lvl="0" marL="0">
              <a:spcBef>
                <a:spcPts val="0"/>
              </a:spcBef>
              <a:spcAft>
                <a:spcPts val="0"/>
              </a:spcAft>
              <a:buClr>
                <a:schemeClr val="dk1"/>
              </a:buClr>
              <a:buSzPts val="1100"/>
              <a:buFont typeface="Arial"/>
              <a:buNone/>
            </a:pPr>
            <a:r>
              <a:rPr lang="en-US" sz="1000">
                <a:highlight>
                  <a:schemeClr val="lt1"/>
                </a:highlight>
                <a:latin typeface="Arial"/>
                <a:ea typeface="Arial"/>
                <a:cs typeface="Arial"/>
                <a:sym typeface="Arial"/>
              </a:rPr>
              <a:t>The average annual cost that you pay is about 4 millones, but this includes all water used on the academy and not only on trainings.</a:t>
            </a:r>
            <a:endParaRPr sz="1000">
              <a:highlight>
                <a:schemeClr val="lt1"/>
              </a:highlight>
              <a:latin typeface="Arial"/>
              <a:ea typeface="Arial"/>
              <a:cs typeface="Arial"/>
              <a:sym typeface="Arial"/>
            </a:endParaRPr>
          </a:p>
          <a:p>
            <a:pPr indent="0" lvl="0" marL="0">
              <a:spcBef>
                <a:spcPts val="0"/>
              </a:spcBef>
              <a:spcAft>
                <a:spcPts val="0"/>
              </a:spcAft>
              <a:buClr>
                <a:schemeClr val="dk1"/>
              </a:buClr>
              <a:buSzPts val="1100"/>
              <a:buFont typeface="Arial"/>
              <a:buNone/>
            </a:pPr>
            <a:r>
              <a:rPr lang="en-US" sz="1000">
                <a:highlight>
                  <a:schemeClr val="lt1"/>
                </a:highlight>
                <a:latin typeface="Arial"/>
                <a:ea typeface="Arial"/>
                <a:cs typeface="Arial"/>
                <a:sym typeface="Arial"/>
              </a:rPr>
              <a:t>The table on the left is a comparison of the annual cost of each system divided over 20 years. </a:t>
            </a:r>
            <a:endParaRPr sz="1000">
              <a:highlight>
                <a:schemeClr val="lt1"/>
              </a:highlight>
              <a:latin typeface="Arial"/>
              <a:ea typeface="Arial"/>
              <a:cs typeface="Arial"/>
              <a:sym typeface="Arial"/>
            </a:endParaRPr>
          </a:p>
          <a:p>
            <a:pPr indent="0" lvl="0" marL="0">
              <a:spcBef>
                <a:spcPts val="0"/>
              </a:spcBef>
              <a:spcAft>
                <a:spcPts val="0"/>
              </a:spcAft>
              <a:buClr>
                <a:schemeClr val="dk1"/>
              </a:buClr>
              <a:buSzPts val="1100"/>
              <a:buFont typeface="Arial"/>
              <a:buNone/>
            </a:pPr>
            <a:r>
              <a:rPr lang="en-US" sz="1000">
                <a:highlight>
                  <a:schemeClr val="lt1"/>
                </a:highlight>
                <a:latin typeface="Arial"/>
                <a:ea typeface="Arial"/>
                <a:cs typeface="Arial"/>
                <a:sym typeface="Arial"/>
              </a:rPr>
              <a:t>It is important to note that these savings do not include installation or maintenance costs, only material costs. </a:t>
            </a:r>
            <a:endParaRPr sz="1000">
              <a:highlight>
                <a:schemeClr val="lt1"/>
              </a:highlight>
              <a:latin typeface="Arial"/>
              <a:ea typeface="Arial"/>
              <a:cs typeface="Arial"/>
              <a:sym typeface="Arial"/>
            </a:endParaRPr>
          </a:p>
          <a:p>
            <a:pPr indent="0" lvl="0" marL="0">
              <a:spcBef>
                <a:spcPts val="0"/>
              </a:spcBef>
              <a:spcAft>
                <a:spcPts val="0"/>
              </a:spcAft>
              <a:buClr>
                <a:schemeClr val="dk1"/>
              </a:buClr>
              <a:buSzPts val="1100"/>
              <a:buFont typeface="Arial"/>
              <a:buNone/>
            </a:pPr>
            <a:r>
              <a:rPr lang="en-US" sz="1000">
                <a:highlight>
                  <a:schemeClr val="lt1"/>
                </a:highlight>
                <a:latin typeface="Arial"/>
                <a:ea typeface="Arial"/>
                <a:cs typeface="Arial"/>
                <a:sym typeface="Arial"/>
              </a:rPr>
              <a:t>The last table is the difference of the annual cost of water minus the annual cost of each system over a 20 year lifetime. </a:t>
            </a:r>
            <a:endParaRPr sz="1000">
              <a:highlight>
                <a:schemeClr val="lt1"/>
              </a:highlight>
              <a:latin typeface="Arial"/>
              <a:ea typeface="Arial"/>
              <a:cs typeface="Arial"/>
              <a:sym typeface="Arial"/>
            </a:endParaRPr>
          </a:p>
          <a:p>
            <a:pPr indent="0" lvl="0" marL="0">
              <a:spcBef>
                <a:spcPts val="0"/>
              </a:spcBef>
              <a:spcAft>
                <a:spcPts val="0"/>
              </a:spcAft>
              <a:buClr>
                <a:schemeClr val="dk1"/>
              </a:buClr>
              <a:buSzPts val="1100"/>
              <a:buFont typeface="Arial"/>
              <a:buNone/>
            </a:pPr>
            <a:r>
              <a:rPr lang="en-US" sz="1000">
                <a:highlight>
                  <a:schemeClr val="lt1"/>
                </a:highlight>
                <a:latin typeface="Arial"/>
                <a:ea typeface="Arial"/>
                <a:cs typeface="Arial"/>
                <a:sym typeface="Arial"/>
              </a:rPr>
              <a:t>Using these numbers, a Return On Investment~5years based on only material costs</a:t>
            </a:r>
            <a:endParaRPr sz="1000">
              <a:highlight>
                <a:schemeClr val="lt1"/>
              </a:highlight>
              <a:latin typeface="Arial"/>
              <a:ea typeface="Arial"/>
              <a:cs typeface="Arial"/>
              <a:sym typeface="Arial"/>
            </a:endParaRPr>
          </a:p>
          <a:p>
            <a:pPr indent="0" lvl="0" marL="0">
              <a:spcBef>
                <a:spcPts val="0"/>
              </a:spcBef>
              <a:spcAft>
                <a:spcPts val="0"/>
              </a:spcAft>
              <a:buNone/>
            </a:pPr>
            <a:r>
              <a:t/>
            </a:r>
            <a:endParaRPr sz="1000">
              <a:highlight>
                <a:srgbClr val="FFFF00"/>
              </a:highlight>
              <a:latin typeface="Arial"/>
              <a:ea typeface="Arial"/>
              <a:cs typeface="Arial"/>
              <a:sym typeface="Arial"/>
            </a:endParaRPr>
          </a:p>
          <a:p>
            <a:pPr indent="0" lvl="0" marL="0">
              <a:spcBef>
                <a:spcPts val="0"/>
              </a:spcBef>
              <a:spcAft>
                <a:spcPts val="0"/>
              </a:spcAft>
              <a:buNone/>
            </a:pPr>
            <a:r>
              <a:t/>
            </a:r>
            <a:endParaRPr sz="1000">
              <a:highlight>
                <a:srgbClr val="FFFF00"/>
              </a:highlight>
              <a:latin typeface="Arial"/>
              <a:ea typeface="Arial"/>
              <a:cs typeface="Arial"/>
              <a:sym typeface="Arial"/>
            </a:endParaRPr>
          </a:p>
        </p:txBody>
      </p:sp>
      <p:sp>
        <p:nvSpPr>
          <p:cNvPr id="672" name="Shape 672"/>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Shape 683"/>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Kerry</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100">
                <a:latin typeface="Arial"/>
                <a:ea typeface="Arial"/>
                <a:cs typeface="Arial"/>
                <a:sym typeface="Arial"/>
              </a:rPr>
              <a:t>Descubrimos con el modelo que hay una potencial enorme para capturar agua para uso en la academia. Por ejemplo, los edificios de administración y las aulas tienen techos con una capacidad de 1430 metros cuadrados que pueden colectar poco menos de un millón de galones de agua cada año. Por eso, identificamos una ubicación disponible para otro tanque para un sistema de captación de lluvia al lado de la rotunda detrás de las aulas. Los edificios ya tienen la infraestructura para un sistema, entonces, esta pudiera ser un diseño bueno para considerar en el futuro.</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100">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Admin tank, have the perfect space for it and could collect a bunch of water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Starting fires a diff way to avoid contamination with gasoline and diesel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Some maintenance and upkeep details generalized (effectiveness will increase if system is cleaned and maintained well, will be a better return on investment) </a:t>
            </a:r>
            <a:endParaRPr b="0" i="0" sz="1200" u="none" cap="none" strike="noStrike">
              <a:solidFill>
                <a:schemeClr val="dk1"/>
              </a:solidFill>
              <a:latin typeface="Arial"/>
              <a:ea typeface="Arial"/>
              <a:cs typeface="Arial"/>
              <a:sym typeface="Arial"/>
            </a:endParaRPr>
          </a:p>
          <a:p>
            <a:pPr indent="-304800" lvl="0" marL="457200" marR="0" rtl="0" algn="l">
              <a:lnSpc>
                <a:spcPct val="95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Tanque en area de administracion-and sediment tank</a:t>
            </a:r>
            <a:endParaRPr b="0" i="0" sz="1200" u="none" cap="none" strike="noStrike">
              <a:solidFill>
                <a:schemeClr val="dk1"/>
              </a:solidFill>
              <a:latin typeface="Arial"/>
              <a:ea typeface="Arial"/>
              <a:cs typeface="Arial"/>
              <a:sym typeface="Arial"/>
            </a:endParaRPr>
          </a:p>
          <a:p>
            <a:pPr indent="-304800" lvl="0" marL="457200" marR="0" rtl="0" algn="l">
              <a:lnSpc>
                <a:spcPct val="95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Gutter Leaf screens and mesh to create closed systems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•For training practices that require fire use propane torches or purchase PIG Oily Water Filter to to ignite fires and eliminate contaminated water from entering the storage tank </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•Add fog nets that lead to drainage system for Search and Rescue Building to more efficiently recycle the mist expended </a:t>
            </a:r>
            <a:endParaRPr b="0" i="0" sz="1200" u="none" cap="none" strike="noStrike">
              <a:solidFill>
                <a:schemeClr val="dk1"/>
              </a:solidFill>
              <a:latin typeface="Arial"/>
              <a:ea typeface="Arial"/>
              <a:cs typeface="Arial"/>
              <a:sym typeface="Arial"/>
            </a:endParaRPr>
          </a:p>
        </p:txBody>
      </p:sp>
      <p:sp>
        <p:nvSpPr>
          <p:cNvPr id="684" name="Shape 6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Shape 7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704" name="Shape 704"/>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Kerry</a:t>
            </a:r>
            <a:endParaRPr/>
          </a:p>
          <a:p>
            <a:pPr indent="0" lvl="0" marL="0">
              <a:spcBef>
                <a:spcPts val="0"/>
              </a:spcBef>
              <a:spcAft>
                <a:spcPts val="0"/>
              </a:spcAft>
              <a:buNone/>
            </a:pPr>
            <a:r>
              <a:rPr lang="en-US"/>
              <a:t>Otras recomendaciones que tenemos para evitar la contaminación del agua son para instalar malla sobre los canoas y tubos abiertos al aire. Estos impedirían la entrada de hojas, arañas y otros bichos en el sistema. Para evitar la posibilidad de contaminación de agua con grasas y aceites, puede usar una antorcha de propano para iniciar incendios o puede usar un filtro para aceites y agua entre el filtro de sedimentos para la separación. </a:t>
            </a:r>
            <a:endParaRPr/>
          </a:p>
          <a:p>
            <a:pPr indent="0" lvl="0" marL="0">
              <a:spcBef>
                <a:spcPts val="0"/>
              </a:spcBef>
              <a:spcAft>
                <a:spcPts val="0"/>
              </a:spcAft>
              <a:buNone/>
            </a:pPr>
            <a:r>
              <a:t/>
            </a:r>
            <a:endParaRPr>
              <a:highlight>
                <a:srgbClr val="FFFF00"/>
              </a:highlight>
            </a:endParaRPr>
          </a:p>
          <a:p>
            <a:pPr indent="0" lvl="0" marL="0">
              <a:spcBef>
                <a:spcPts val="0"/>
              </a:spcBef>
              <a:spcAft>
                <a:spcPts val="0"/>
              </a:spcAft>
              <a:buNone/>
            </a:pPr>
            <a:r>
              <a:t/>
            </a:r>
            <a:endParaRPr>
              <a:highlight>
                <a:srgbClr val="FFFF00"/>
              </a:highlight>
            </a:endParaRPr>
          </a:p>
          <a:p>
            <a:pPr indent="0" lvl="0" marL="0">
              <a:spcBef>
                <a:spcPts val="0"/>
              </a:spcBef>
              <a:spcAft>
                <a:spcPts val="0"/>
              </a:spcAft>
              <a:buNone/>
            </a:pPr>
            <a:r>
              <a:t/>
            </a:r>
            <a:endParaRPr/>
          </a:p>
          <a:p>
            <a:pPr indent="0" lvl="0" marL="0">
              <a:spcBef>
                <a:spcPts val="0"/>
              </a:spcBef>
              <a:spcAft>
                <a:spcPts val="0"/>
              </a:spcAft>
              <a:buNone/>
            </a:pPr>
            <a:r>
              <a:rPr lang="en-US"/>
              <a:t>write out recommendations then have pictures come up or keep them on side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n-US"/>
              <a:t>( En la torre, pueden llenar el área de grava con concreto en una manera que el concreto tiene una pendiente de la torre. En el borde del concreto, pueden añadir drenajes conectado al sistema de tanques. Estos aumentarían el reciclaje de agua usado en entrenamiento.)</a:t>
            </a:r>
            <a:endParaRPr/>
          </a:p>
          <a:p>
            <a:pPr indent="0" lvl="0" marL="0" rtl="0">
              <a:lnSpc>
                <a:spcPct val="115000"/>
              </a:lnSpc>
              <a:spcBef>
                <a:spcPts val="0"/>
              </a:spcBef>
              <a:spcAft>
                <a:spcPts val="0"/>
              </a:spcAft>
              <a:buNone/>
            </a:pPr>
            <a:r>
              <a:t/>
            </a:r>
            <a:endParaRPr>
              <a:latin typeface="Arial"/>
              <a:ea typeface="Arial"/>
              <a:cs typeface="Arial"/>
              <a:sym typeface="Arial"/>
            </a:endParaRPr>
          </a:p>
        </p:txBody>
      </p:sp>
      <p:sp>
        <p:nvSpPr>
          <p:cNvPr id="705" name="Shape 705"/>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Shape 7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717" name="Shape 717"/>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Kerry:</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Aprendí mucho sobre la práctica de ingeniería en el mundo real y el elemento humano de ingeniería. Hemos disfrutado todo mi tiempo con Uds. trabajando en este proyecto y mejorando mi español.</a:t>
            </a:r>
            <a:endParaRPr>
              <a:latin typeface="Times New Roman"/>
              <a:ea typeface="Times New Roman"/>
              <a:cs typeface="Times New Roman"/>
              <a:sym typeface="Times New Roman"/>
            </a:endParaRPr>
          </a:p>
          <a:p>
            <a:pPr indent="0" lvl="0" mar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Kelly:</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Aprendí sobre el proceso del diseño, como la industria funciona, y tengo más confianza en mi habilidad de hablar en espanol. He disfrutado el tiempo aquí con ustedes, y no quiero regresar al frío en los estados unidos.   </a:t>
            </a:r>
            <a:endParaRPr>
              <a:latin typeface="Times New Roman"/>
              <a:ea typeface="Times New Roman"/>
              <a:cs typeface="Times New Roman"/>
              <a:sym typeface="Times New Roman"/>
            </a:endParaRPr>
          </a:p>
          <a:p>
            <a:pPr indent="0" lvl="0" mar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Teddy: </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Aprendi mucho sobre los entrenamientos de los bomberos, y tambien aprendi mucho más espanol. </a:t>
            </a:r>
            <a:endParaRPr>
              <a:latin typeface="Times New Roman"/>
              <a:ea typeface="Times New Roman"/>
              <a:cs typeface="Times New Roman"/>
              <a:sym typeface="Times New Roman"/>
            </a:endParaRPr>
          </a:p>
          <a:p>
            <a:pPr indent="0" lvl="0" mar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Clr>
                <a:schemeClr val="dk1"/>
              </a:buClr>
              <a:buSzPts val="1100"/>
              <a:buFont typeface="Arial"/>
              <a:buNone/>
            </a:pPr>
            <a:r>
              <a:rPr lang="en-US" sz="1600">
                <a:latin typeface="Times New Roman"/>
                <a:ea typeface="Times New Roman"/>
                <a:cs typeface="Times New Roman"/>
                <a:sym typeface="Times New Roman"/>
              </a:rPr>
              <a:t>Talon: </a:t>
            </a:r>
            <a:endParaRPr sz="1600">
              <a:latin typeface="Times New Roman"/>
              <a:ea typeface="Times New Roman"/>
              <a:cs typeface="Times New Roman"/>
              <a:sym typeface="Times New Roman"/>
            </a:endParaRPr>
          </a:p>
          <a:p>
            <a:pPr indent="0" lvl="0" marL="0">
              <a:spcBef>
                <a:spcPts val="0"/>
              </a:spcBef>
              <a:spcAft>
                <a:spcPts val="0"/>
              </a:spcAft>
              <a:buClr>
                <a:schemeClr val="dk1"/>
              </a:buClr>
              <a:buSzPts val="1100"/>
              <a:buFont typeface="Arial"/>
              <a:buNone/>
            </a:pPr>
            <a:r>
              <a:rPr lang="en-US" sz="1600">
                <a:latin typeface="Times New Roman"/>
                <a:ea typeface="Times New Roman"/>
                <a:cs typeface="Times New Roman"/>
                <a:sym typeface="Times New Roman"/>
              </a:rPr>
              <a:t>Para mi, este proyecto me permitió practicar mi español y para ganar nuevos amigos con algunos de los bomberos. He aprendido que Costa Rica es un país muy hermosa con comida y gente excelente. Estoy muy contento de haber estado aquí durante los últimos dos meses. Pura Vida.</a:t>
            </a:r>
            <a:endParaRPr sz="1600">
              <a:latin typeface="Times New Roman"/>
              <a:ea typeface="Times New Roman"/>
              <a:cs typeface="Times New Roman"/>
              <a:sym typeface="Times New Roman"/>
            </a:endParaRPr>
          </a:p>
        </p:txBody>
      </p:sp>
      <p:sp>
        <p:nvSpPr>
          <p:cNvPr id="718" name="Shape 718"/>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Shape 72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Kelly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Gracias por el respecto, su tiempo, su actitud, y su paciencia con nuestro espanol **S</a:t>
            </a:r>
            <a:r>
              <a:rPr lang="en-US"/>
              <a:t>iiiiiiii*</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Aprendemos mucho sobre la Academia, Costa Rica, nuevas palabras, y tuvimos la mejora experiencia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p:txBody>
      </p:sp>
      <p:sp>
        <p:nvSpPr>
          <p:cNvPr id="726" name="Shape 7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Shape 7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736" name="Shape 736"/>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latin typeface="Times New Roman"/>
                <a:ea typeface="Times New Roman"/>
                <a:cs typeface="Times New Roman"/>
                <a:sym typeface="Times New Roman"/>
              </a:rPr>
              <a:t>Talon:</a:t>
            </a:r>
            <a:endParaRPr>
              <a:latin typeface="Times New Roman"/>
              <a:ea typeface="Times New Roman"/>
              <a:cs typeface="Times New Roman"/>
              <a:sym typeface="Times New Roman"/>
            </a:endParaRPr>
          </a:p>
          <a:p>
            <a:pPr indent="0" lvl="0" marL="0">
              <a:spcBef>
                <a:spcPts val="0"/>
              </a:spcBef>
              <a:spcAft>
                <a:spcPts val="0"/>
              </a:spcAft>
              <a:buNone/>
            </a:pPr>
            <a:r>
              <a:rPr lang="en-US">
                <a:latin typeface="Times New Roman"/>
                <a:ea typeface="Times New Roman"/>
                <a:cs typeface="Times New Roman"/>
                <a:sym typeface="Times New Roman"/>
              </a:rPr>
              <a:t>Hay algunas preguntas para nosotros?</a:t>
            </a:r>
            <a:endParaRPr>
              <a:latin typeface="Times New Roman"/>
              <a:ea typeface="Times New Roman"/>
              <a:cs typeface="Times New Roman"/>
              <a:sym typeface="Times New Roman"/>
            </a:endParaRPr>
          </a:p>
        </p:txBody>
      </p:sp>
      <p:sp>
        <p:nvSpPr>
          <p:cNvPr id="737" name="Shape 737"/>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Shape 7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743" name="Shape 743"/>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744" name="Shape 744"/>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Kerry</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t>Empezamos el proyecto hace catorce semanas con unas semanas de preparacion en nuestra universidad en los EEUU. </a:t>
            </a:r>
            <a:r>
              <a:rPr b="0" i="0" lang="en-US" sz="1200" u="none" cap="none" strike="noStrike">
                <a:solidFill>
                  <a:schemeClr val="dk1"/>
                </a:solidFill>
                <a:latin typeface="Calibri"/>
                <a:ea typeface="Calibri"/>
                <a:cs typeface="Calibri"/>
                <a:sym typeface="Calibri"/>
              </a:rPr>
              <a:t>Para diseñar sistemas de captacion de aguas pluviales y reciclaje de agua, </a:t>
            </a:r>
            <a:r>
              <a:rPr lang="en-US"/>
              <a:t>era</a:t>
            </a:r>
            <a:r>
              <a:rPr b="0" i="0" lang="en-US" sz="1200" u="none" cap="none" strike="noStrike">
                <a:solidFill>
                  <a:schemeClr val="dk1"/>
                </a:solidFill>
                <a:latin typeface="Calibri"/>
                <a:ea typeface="Calibri"/>
                <a:cs typeface="Calibri"/>
                <a:sym typeface="Calibri"/>
              </a:rPr>
              <a:t> importante para nosotros a </a:t>
            </a:r>
            <a:r>
              <a:rPr lang="en-US"/>
              <a:t>conocer</a:t>
            </a:r>
            <a:r>
              <a:rPr b="0" i="0" lang="en-US" sz="1200" u="none" cap="none" strike="noStrike">
                <a:solidFill>
                  <a:schemeClr val="dk1"/>
                </a:solidFill>
                <a:latin typeface="Calibri"/>
                <a:ea typeface="Calibri"/>
                <a:cs typeface="Calibri"/>
                <a:sym typeface="Calibri"/>
              </a:rPr>
              <a:t> otros sistemas que ya existen. Para esto, conducimos entre</a:t>
            </a:r>
            <a:r>
              <a:rPr lang="en-US"/>
              <a:t>vistas en </a:t>
            </a:r>
            <a:r>
              <a:rPr b="0" i="0" lang="en-US" sz="1200" u="none" cap="none" strike="noStrike">
                <a:solidFill>
                  <a:schemeClr val="dk1"/>
                </a:solidFill>
                <a:latin typeface="Calibri"/>
                <a:ea typeface="Calibri"/>
                <a:cs typeface="Calibri"/>
                <a:sym typeface="Calibri"/>
              </a:rPr>
              <a:t>una academia de entrenamiento de Bomberos en Stow, Massachusetts. La academia alli tiene un sistema de reciclaje de agua</a:t>
            </a:r>
            <a:r>
              <a:rPr lang="en-US"/>
              <a:t> y u</a:t>
            </a:r>
            <a:r>
              <a:rPr b="0" i="0" lang="en-US" sz="1200" u="none" cap="none" strike="noStrike">
                <a:solidFill>
                  <a:schemeClr val="dk1"/>
                </a:solidFill>
                <a:latin typeface="Calibri"/>
                <a:ea typeface="Calibri"/>
                <a:cs typeface="Calibri"/>
                <a:sym typeface="Calibri"/>
              </a:rPr>
              <a:t>samos informacion de la infraestructura en esta academia como una comparasion </a:t>
            </a:r>
            <a:r>
              <a:rPr lang="en-US"/>
              <a:t>para</a:t>
            </a:r>
            <a:r>
              <a:rPr b="0" i="0" lang="en-US" sz="1200" u="none" cap="none" strike="noStrike">
                <a:solidFill>
                  <a:schemeClr val="dk1"/>
                </a:solidFill>
                <a:latin typeface="Calibri"/>
                <a:ea typeface="Calibri"/>
                <a:cs typeface="Calibri"/>
                <a:sym typeface="Calibri"/>
              </a:rPr>
              <a:t> el diseño de nuestra sistema.</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sngStrike">
              <a:solidFill>
                <a:schemeClr val="dk1"/>
              </a:solidFill>
              <a:latin typeface="Calibri"/>
              <a:ea typeface="Calibri"/>
              <a:cs typeface="Calibri"/>
              <a:sym typeface="Calibri"/>
            </a:endParaRPr>
          </a:p>
        </p:txBody>
      </p:sp>
      <p:sp>
        <p:nvSpPr>
          <p:cNvPr id="186" name="Shape 1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Kerry</a:t>
            </a:r>
            <a:endParaRPr/>
          </a:p>
          <a:p>
            <a:pPr indent="0" lvl="0" marL="0">
              <a:spcBef>
                <a:spcPts val="0"/>
              </a:spcBef>
              <a:spcAft>
                <a:spcPts val="0"/>
              </a:spcAft>
              <a:buClr>
                <a:schemeClr val="dk1"/>
              </a:buClr>
              <a:buSzPts val="1400"/>
              <a:buFont typeface="Arial"/>
              <a:buNone/>
            </a:pPr>
            <a:r>
              <a:rPr lang="en-US"/>
              <a:t>E</a:t>
            </a:r>
            <a:r>
              <a:rPr lang="en-US"/>
              <a:t>ra importante para nosotros a entender los deseos y necesidades de la Academia aqui en San Jose. Visitamos a las brigadas de Cartago y Pacayas para entender consideraciones sociales y tecnicos de nuestro proyecto. Aprendimos que la motivacion del proyecto es para disminuir el uso de agua potable durante entrenamiento cuando solo necesita agua de una calidad impotable. Como lideres en todas las comunidades por Costa Rica, sus perspectivas y conciencia sobre el uso responsable de agua tiene la capacidad a cambiarla de la poblacion en el pais. Tambien, aprendimos de los “tres B’s de diseño”, que el diseno necesita ser bonito, barato y bueno</a:t>
            </a:r>
            <a:endParaRPr/>
          </a:p>
          <a:p>
            <a:pPr indent="0" lvl="0" marL="0">
              <a:spcBef>
                <a:spcPts val="0"/>
              </a:spcBef>
              <a:spcAft>
                <a:spcPts val="0"/>
              </a:spcAft>
              <a:buNone/>
            </a:pPr>
            <a:r>
              <a:t/>
            </a:r>
            <a:endParaRPr/>
          </a:p>
          <a:p>
            <a:pPr indent="0" lvl="0" marL="0">
              <a:spcBef>
                <a:spcPts val="0"/>
              </a:spcBef>
              <a:spcAft>
                <a:spcPts val="0"/>
              </a:spcAft>
              <a:buClr>
                <a:schemeClr val="dk1"/>
              </a:buClr>
              <a:buSzPts val="1400"/>
              <a:buFont typeface="Arial"/>
              <a:buNone/>
            </a:pPr>
            <a:r>
              <a:t/>
            </a:r>
            <a:endParaRPr>
              <a:highlight>
                <a:srgbClr val="00FFFF"/>
              </a:highlight>
            </a:endParaRPr>
          </a:p>
        </p:txBody>
      </p:sp>
      <p:sp>
        <p:nvSpPr>
          <p:cNvPr id="200" name="Shape 200"/>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none" cap="none" strike="noStrike">
                <a:solidFill>
                  <a:srgbClr val="000000"/>
                </a:solidFill>
                <a:latin typeface="Century Schoolbook"/>
                <a:ea typeface="Century Schoolbook"/>
                <a:cs typeface="Century Schoolbook"/>
                <a:sym typeface="Century Schoolbook"/>
              </a:rPr>
              <a:t>Kelly </a:t>
            </a:r>
            <a:endParaRPr b="0" i="0" sz="1100" u="none" cap="none" strike="noStrike">
              <a:solidFill>
                <a:srgbClr val="000000"/>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rgbClr val="000000"/>
              </a:buClr>
              <a:buSzPts val="1400"/>
              <a:buFont typeface="Arial"/>
              <a:buNone/>
            </a:pPr>
            <a:r>
              <a:rPr i="0" lang="en-US" u="none" cap="none" strike="noStrike">
                <a:solidFill>
                  <a:srgbClr val="000000"/>
                </a:solidFill>
                <a:latin typeface="Times New Roman"/>
                <a:ea typeface="Times New Roman"/>
                <a:cs typeface="Times New Roman"/>
                <a:sym typeface="Times New Roman"/>
              </a:rPr>
              <a:t>Para lograr nuestras metas, necesita</a:t>
            </a:r>
            <a:r>
              <a:rPr lang="en-US">
                <a:solidFill>
                  <a:srgbClr val="000000"/>
                </a:solidFill>
                <a:latin typeface="Times New Roman"/>
                <a:ea typeface="Times New Roman"/>
                <a:cs typeface="Times New Roman"/>
                <a:sym typeface="Times New Roman"/>
              </a:rPr>
              <a:t>bamos</a:t>
            </a:r>
            <a:r>
              <a:rPr i="0" lang="en-US" u="none" cap="none" strike="noStrike">
                <a:solidFill>
                  <a:srgbClr val="000000"/>
                </a:solidFill>
                <a:latin typeface="Times New Roman"/>
                <a:ea typeface="Times New Roman"/>
                <a:cs typeface="Times New Roman"/>
                <a:sym typeface="Times New Roman"/>
              </a:rPr>
              <a:t> entender que son sistemas de captación de lluvia y reciclaje </a:t>
            </a:r>
            <a:endParaRPr i="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i="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Para una cosecha de lluvia, </a:t>
            </a:r>
            <a:r>
              <a:rPr i="0" lang="en-US" u="none" cap="none" strike="noStrike">
                <a:solidFill>
                  <a:schemeClr val="dk1"/>
                </a:solidFill>
                <a:latin typeface="Times New Roman"/>
                <a:ea typeface="Times New Roman"/>
                <a:cs typeface="Times New Roman"/>
                <a:sym typeface="Times New Roman"/>
              </a:rPr>
              <a:t>El proceso empieza con lluvia y un superficie de captación.  Los techos son los más comunes para esto, pero alguno superficie con una pendiente conectado al </a:t>
            </a:r>
            <a:r>
              <a:rPr lang="en-US">
                <a:latin typeface="Times New Roman"/>
                <a:ea typeface="Times New Roman"/>
                <a:cs typeface="Times New Roman"/>
                <a:sym typeface="Times New Roman"/>
              </a:rPr>
              <a:t>dr</a:t>
            </a:r>
            <a:r>
              <a:rPr i="0" lang="en-US" u="none" cap="none" strike="noStrike">
                <a:solidFill>
                  <a:schemeClr val="dk1"/>
                </a:solidFill>
                <a:latin typeface="Times New Roman"/>
                <a:ea typeface="Times New Roman"/>
                <a:cs typeface="Times New Roman"/>
                <a:sym typeface="Times New Roman"/>
              </a:rPr>
              <a:t>enaje puede funcionar</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i="0" lang="en-US" u="none" cap="none" strike="noStrike">
                <a:solidFill>
                  <a:schemeClr val="dk1"/>
                </a:solidFill>
                <a:latin typeface="Times New Roman"/>
                <a:ea typeface="Times New Roman"/>
                <a:cs typeface="Times New Roman"/>
                <a:sym typeface="Times New Roman"/>
              </a:rPr>
              <a:t>El sistema de transporte consiste de l</a:t>
            </a:r>
            <a:r>
              <a:rPr lang="en-US">
                <a:latin typeface="Times New Roman"/>
                <a:ea typeface="Times New Roman"/>
                <a:cs typeface="Times New Roman"/>
                <a:sym typeface="Times New Roman"/>
              </a:rPr>
              <a:t>as canoas </a:t>
            </a:r>
            <a:r>
              <a:rPr i="0" lang="en-US" u="none" cap="none" strike="noStrike">
                <a:solidFill>
                  <a:schemeClr val="dk1"/>
                </a:solidFill>
                <a:latin typeface="Times New Roman"/>
                <a:ea typeface="Times New Roman"/>
                <a:cs typeface="Times New Roman"/>
                <a:sym typeface="Times New Roman"/>
              </a:rPr>
              <a:t> y las baja</a:t>
            </a:r>
            <a:r>
              <a:rPr lang="en-US">
                <a:latin typeface="Times New Roman"/>
                <a:ea typeface="Times New Roman"/>
                <a:cs typeface="Times New Roman"/>
                <a:sym typeface="Times New Roman"/>
              </a:rPr>
              <a:t>ntes</a:t>
            </a:r>
            <a:r>
              <a:rPr i="0" lang="en-US" u="none" cap="none" strike="noStrike">
                <a:solidFill>
                  <a:schemeClr val="dk1"/>
                </a:solidFill>
                <a:latin typeface="Times New Roman"/>
                <a:ea typeface="Times New Roman"/>
                <a:cs typeface="Times New Roman"/>
                <a:sym typeface="Times New Roman"/>
              </a:rPr>
              <a:t> de agua.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i="0" lang="en-US" u="none" cap="none" strike="noStrike">
                <a:solidFill>
                  <a:schemeClr val="dk1"/>
                </a:solidFill>
                <a:latin typeface="Times New Roman"/>
                <a:ea typeface="Times New Roman"/>
                <a:cs typeface="Times New Roman"/>
                <a:sym typeface="Times New Roman"/>
              </a:rPr>
              <a:t>Lavado de techo es muy crucial para el propósito de mantenimiento. Un ejemplo es </a:t>
            </a:r>
            <a:r>
              <a:rPr lang="en-US">
                <a:latin typeface="Times New Roman"/>
                <a:ea typeface="Times New Roman"/>
                <a:cs typeface="Times New Roman"/>
                <a:sym typeface="Times New Roman"/>
              </a:rPr>
              <a:t>el</a:t>
            </a:r>
            <a:r>
              <a:rPr i="0" lang="en-US" u="none" cap="none" strike="noStrike">
                <a:solidFill>
                  <a:schemeClr val="dk1"/>
                </a:solidFill>
                <a:latin typeface="Times New Roman"/>
                <a:ea typeface="Times New Roman"/>
                <a:cs typeface="Times New Roman"/>
                <a:sym typeface="Times New Roman"/>
              </a:rPr>
              <a:t> primer filtr</a:t>
            </a:r>
            <a:r>
              <a:rPr lang="en-US">
                <a:latin typeface="Times New Roman"/>
                <a:ea typeface="Times New Roman"/>
                <a:cs typeface="Times New Roman"/>
                <a:sym typeface="Times New Roman"/>
              </a:rPr>
              <a:t>o</a:t>
            </a:r>
            <a:r>
              <a:rPr i="0" lang="en-US" u="none" cap="none" strike="noStrike">
                <a:solidFill>
                  <a:schemeClr val="dk1"/>
                </a:solidFill>
                <a:latin typeface="Times New Roman"/>
                <a:ea typeface="Times New Roman"/>
                <a:cs typeface="Times New Roman"/>
                <a:sym typeface="Times New Roman"/>
              </a:rPr>
              <a:t> de descarga, que separa el agua inicial que contiene el sedimento, del agua más limpia que viene lu</a:t>
            </a:r>
            <a:r>
              <a:rPr lang="en-US">
                <a:latin typeface="Times New Roman"/>
                <a:ea typeface="Times New Roman"/>
                <a:cs typeface="Times New Roman"/>
                <a:sym typeface="Times New Roman"/>
              </a:rPr>
              <a:t>ego</a:t>
            </a:r>
            <a:r>
              <a:rPr i="0" lang="en-US" u="none" cap="none" strike="noStrike">
                <a:solidFill>
                  <a:schemeClr val="dk1"/>
                </a:solidFill>
                <a:latin typeface="Times New Roman"/>
                <a:ea typeface="Times New Roman"/>
                <a:cs typeface="Times New Roman"/>
                <a:sym typeface="Times New Roman"/>
              </a:rPr>
              <a:t>. </a:t>
            </a:r>
            <a:endParaRPr i="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0" lvl="0" marL="0" rtl="0">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La trampa del sedimento necesita venir antes del tanque de almacenamiento para filtrar más sólidos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i="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i="0" lang="en-US" u="none" cap="none" strike="noStrike">
                <a:solidFill>
                  <a:schemeClr val="dk1"/>
                </a:solidFill>
                <a:latin typeface="Times New Roman"/>
                <a:ea typeface="Times New Roman"/>
                <a:cs typeface="Times New Roman"/>
                <a:sym typeface="Times New Roman"/>
              </a:rPr>
              <a:t>El tanque es el parte más caro del sistema. </a:t>
            </a:r>
            <a:endParaRPr i="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400"/>
              <a:buFont typeface="Arial"/>
              <a:buNone/>
            </a:pPr>
            <a:r>
              <a:rPr i="0" lang="en-US" u="none" cap="none" strike="noStrike">
                <a:solidFill>
                  <a:schemeClr val="dk1"/>
                </a:solidFill>
                <a:latin typeface="Times New Roman"/>
                <a:ea typeface="Times New Roman"/>
                <a:cs typeface="Times New Roman"/>
                <a:sym typeface="Times New Roman"/>
              </a:rPr>
              <a:t>Debe ser seguro para preve</a:t>
            </a:r>
            <a:r>
              <a:rPr b="0" i="0" lang="en-US" sz="1200" u="none" cap="none" strike="noStrike">
                <a:solidFill>
                  <a:schemeClr val="dk1"/>
                </a:solidFill>
                <a:latin typeface="Times New Roman"/>
                <a:ea typeface="Times New Roman"/>
                <a:cs typeface="Times New Roman"/>
                <a:sym typeface="Times New Roman"/>
              </a:rPr>
              <a:t>nir personas que no son autorizadas y animales de entrar. </a:t>
            </a:r>
            <a:endParaRPr b="0" i="0" sz="1200" u="none" cap="none" strike="sng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La </a:t>
            </a:r>
            <a:r>
              <a:rPr b="0" i="0" lang="en-US" sz="1200" u="none" cap="none" strike="noStrike">
                <a:solidFill>
                  <a:schemeClr val="dk1"/>
                </a:solidFill>
                <a:latin typeface="Times New Roman"/>
                <a:ea typeface="Times New Roman"/>
                <a:cs typeface="Times New Roman"/>
                <a:sym typeface="Times New Roman"/>
              </a:rPr>
              <a:t>parte último es </a:t>
            </a:r>
            <a:r>
              <a:rPr lang="en-US">
                <a:latin typeface="Times New Roman"/>
                <a:ea typeface="Times New Roman"/>
                <a:cs typeface="Times New Roman"/>
                <a:sym typeface="Times New Roman"/>
              </a:rPr>
              <a:t>la conexion para distribucion. Algunos veces hay maas </a:t>
            </a:r>
            <a:r>
              <a:rPr b="0" i="0" lang="en-US" sz="1200" u="none" cap="none" strike="noStrike">
                <a:solidFill>
                  <a:schemeClr val="dk1"/>
                </a:solidFill>
                <a:latin typeface="Times New Roman"/>
                <a:ea typeface="Times New Roman"/>
                <a:cs typeface="Times New Roman"/>
                <a:sym typeface="Times New Roman"/>
              </a:rPr>
              <a:t> </a:t>
            </a:r>
            <a:r>
              <a:rPr lang="en-US">
                <a:latin typeface="Times New Roman"/>
                <a:ea typeface="Times New Roman"/>
                <a:cs typeface="Times New Roman"/>
                <a:sym typeface="Times New Roman"/>
              </a:rPr>
              <a:t>t</a:t>
            </a:r>
            <a:r>
              <a:rPr b="0" i="0" lang="en-US" sz="1200" u="none" cap="none" strike="noStrike">
                <a:solidFill>
                  <a:schemeClr val="dk1"/>
                </a:solidFill>
                <a:latin typeface="Times New Roman"/>
                <a:ea typeface="Times New Roman"/>
                <a:cs typeface="Times New Roman"/>
                <a:sym typeface="Times New Roman"/>
              </a:rPr>
              <a:t>ratamiento que típicamente involucra más filtración para desinfectar </a:t>
            </a:r>
            <a:r>
              <a:rPr lang="en-US">
                <a:latin typeface="Times New Roman"/>
                <a:ea typeface="Times New Roman"/>
                <a:cs typeface="Times New Roman"/>
                <a:sym typeface="Times New Roman"/>
              </a:rPr>
              <a:t>el agua</a:t>
            </a:r>
            <a:r>
              <a:rPr b="0" i="0" lang="en-US" sz="1200" u="none" cap="none" strike="noStrike">
                <a:solidFill>
                  <a:schemeClr val="dk1"/>
                </a:solidFill>
                <a:latin typeface="Times New Roman"/>
                <a:ea typeface="Times New Roman"/>
                <a:cs typeface="Times New Roman"/>
                <a:sym typeface="Times New Roman"/>
              </a:rPr>
              <a:t>, pero para nuestros propósitos, mucho de</a:t>
            </a:r>
            <a:r>
              <a:rPr lang="en-US">
                <a:latin typeface="Times New Roman"/>
                <a:ea typeface="Times New Roman"/>
                <a:cs typeface="Times New Roman"/>
                <a:sym typeface="Times New Roman"/>
              </a:rPr>
              <a:t>l </a:t>
            </a:r>
            <a:r>
              <a:rPr b="0" i="0" lang="en-US" sz="1200" u="none" cap="none" strike="noStrike">
                <a:solidFill>
                  <a:schemeClr val="dk1"/>
                </a:solidFill>
                <a:latin typeface="Times New Roman"/>
                <a:ea typeface="Times New Roman"/>
                <a:cs typeface="Times New Roman"/>
                <a:sym typeface="Times New Roman"/>
              </a:rPr>
              <a:t>tratamiento adicional no </a:t>
            </a:r>
            <a:r>
              <a:rPr lang="en-US">
                <a:latin typeface="Times New Roman"/>
                <a:ea typeface="Times New Roman"/>
                <a:cs typeface="Times New Roman"/>
                <a:sym typeface="Times New Roman"/>
              </a:rPr>
              <a:t>es</a:t>
            </a:r>
            <a:r>
              <a:rPr b="0" i="0" lang="en-US" sz="1200" u="none" cap="none" strike="noStrike">
                <a:solidFill>
                  <a:schemeClr val="dk1"/>
                </a:solidFill>
                <a:latin typeface="Times New Roman"/>
                <a:ea typeface="Times New Roman"/>
                <a:cs typeface="Times New Roman"/>
                <a:sym typeface="Times New Roman"/>
              </a:rPr>
              <a:t> necesario porque es agua impotable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latin typeface="Times New Roman"/>
              <a:ea typeface="Times New Roman"/>
              <a:cs typeface="Times New Roman"/>
              <a:sym typeface="Times New Roman"/>
            </a:endParaRPr>
          </a:p>
        </p:txBody>
      </p:sp>
      <p:sp>
        <p:nvSpPr>
          <p:cNvPr id="213" name="Shape 2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Shape 23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Teddy</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a:p>
            <a:pPr indent="-317500" lvl="0" marL="457200" rtl="0">
              <a:spcBef>
                <a:spcPts val="0"/>
              </a:spcBef>
              <a:spcAft>
                <a:spcPts val="0"/>
              </a:spcAft>
              <a:buClr>
                <a:schemeClr val="dk1"/>
              </a:buClr>
              <a:buSzPts val="1400"/>
              <a:buChar char="●"/>
            </a:pPr>
            <a:r>
              <a:rPr lang="en-US"/>
              <a:t>Un sistema de reciclaje de agua es muy similar un sistema de captación de lluvia.  </a:t>
            </a:r>
            <a:endParaRPr/>
          </a:p>
          <a:p>
            <a:pPr indent="-317500" lvl="0" marL="457200" rtl="0">
              <a:spcBef>
                <a:spcPts val="0"/>
              </a:spcBef>
              <a:spcAft>
                <a:spcPts val="0"/>
              </a:spcAft>
              <a:buClr>
                <a:schemeClr val="dk1"/>
              </a:buClr>
              <a:buSzPts val="1400"/>
              <a:buChar char="●"/>
            </a:pPr>
            <a:r>
              <a:rPr lang="en-US"/>
              <a:t>Este sistema comienza con una entrada para agua</a:t>
            </a:r>
            <a:endParaRPr/>
          </a:p>
          <a:p>
            <a:pPr indent="-317500" lvl="0" marL="457200" rtl="0">
              <a:spcBef>
                <a:spcPts val="0"/>
              </a:spcBef>
              <a:spcAft>
                <a:spcPts val="0"/>
              </a:spcAft>
              <a:buClr>
                <a:srgbClr val="212121"/>
              </a:buClr>
              <a:buSzPts val="1400"/>
              <a:buChar char="●"/>
            </a:pPr>
            <a:r>
              <a:rPr lang="en-US">
                <a:solidFill>
                  <a:srgbClr val="212121"/>
                </a:solidFill>
                <a:highlight>
                  <a:schemeClr val="lt1"/>
                </a:highlight>
                <a:latin typeface="Arial"/>
                <a:ea typeface="Arial"/>
                <a:cs typeface="Arial"/>
                <a:sym typeface="Arial"/>
              </a:rPr>
              <a:t>Después de pasa la entrada, el auga necesita pasar a través de un serie de filtros de sedimento.  </a:t>
            </a:r>
            <a:endParaRPr>
              <a:solidFill>
                <a:srgbClr val="212121"/>
              </a:solidFill>
              <a:highlight>
                <a:schemeClr val="lt1"/>
              </a:highlight>
              <a:latin typeface="Arial"/>
              <a:ea typeface="Arial"/>
              <a:cs typeface="Arial"/>
              <a:sym typeface="Arial"/>
            </a:endParaRPr>
          </a:p>
          <a:p>
            <a:pPr indent="-317500" lvl="0" marL="457200" rtl="0">
              <a:spcBef>
                <a:spcPts val="0"/>
              </a:spcBef>
              <a:spcAft>
                <a:spcPts val="0"/>
              </a:spcAft>
              <a:buClr>
                <a:srgbClr val="212121"/>
              </a:buClr>
              <a:buSzPts val="1400"/>
              <a:buChar char="●"/>
            </a:pPr>
            <a:r>
              <a:rPr lang="en-US">
                <a:solidFill>
                  <a:srgbClr val="212121"/>
                </a:solidFill>
                <a:highlight>
                  <a:schemeClr val="lt1"/>
                </a:highlight>
                <a:latin typeface="Arial"/>
                <a:ea typeface="Arial"/>
                <a:cs typeface="Arial"/>
                <a:sym typeface="Arial"/>
              </a:rPr>
              <a:t>Estos filtros pueden ser barreras físicas que prevenir el sedimento de paso, o basado en la gravedad que actúa como un tanque de sedimentación.  </a:t>
            </a:r>
            <a:endParaRPr>
              <a:solidFill>
                <a:srgbClr val="212121"/>
              </a:solidFill>
              <a:highlight>
                <a:schemeClr val="lt1"/>
              </a:highlight>
              <a:latin typeface="Arial"/>
              <a:ea typeface="Arial"/>
              <a:cs typeface="Arial"/>
              <a:sym typeface="Arial"/>
            </a:endParaRPr>
          </a:p>
          <a:p>
            <a:pPr indent="-317500" lvl="0" marL="457200" rtl="0">
              <a:spcBef>
                <a:spcPts val="0"/>
              </a:spcBef>
              <a:spcAft>
                <a:spcPts val="0"/>
              </a:spcAft>
              <a:buClr>
                <a:srgbClr val="212121"/>
              </a:buClr>
              <a:buSzPts val="1400"/>
              <a:buChar char="●"/>
            </a:pPr>
            <a:r>
              <a:rPr lang="en-US">
                <a:solidFill>
                  <a:srgbClr val="212121"/>
                </a:solidFill>
                <a:highlight>
                  <a:schemeClr val="lt1"/>
                </a:highlight>
                <a:latin typeface="Arial"/>
                <a:ea typeface="Arial"/>
                <a:cs typeface="Arial"/>
                <a:sym typeface="Arial"/>
              </a:rPr>
              <a:t>El agua limpia puede fluir al tanque de almacenamiento hasta uso en los próximos entrenamientos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A water recycling system is very similar to a rainwater harvesting system.  This system begins with an inlet that spent water can flow towards.  Once it passes the inlet in needs to flow through a series of sediment filters.  These filters can either be physical barriers that prevent the sediment from passing, or gravity based filters which act as settling tanks.  When the water is clean, it can flow to the storage tank where it will wait until used again for a training exercise.</a:t>
            </a:r>
            <a:endParaRPr/>
          </a:p>
          <a:p>
            <a:pPr indent="0" lvl="0" marL="0" marR="0" rtl="0" algn="l">
              <a:lnSpc>
                <a:spcPct val="100000"/>
              </a:lnSpc>
              <a:spcBef>
                <a:spcPts val="0"/>
              </a:spcBef>
              <a:spcAft>
                <a:spcPts val="0"/>
              </a:spcAft>
              <a:buClr>
                <a:srgbClr val="000000"/>
              </a:buClr>
              <a:buSzPts val="1400"/>
              <a:buFont typeface="Arial"/>
              <a:buNone/>
            </a:pPr>
            <a:r>
              <a:t/>
            </a:r>
            <a:endParaRPr>
              <a:solidFill>
                <a:srgbClr val="212121"/>
              </a:solidFill>
              <a:highlight>
                <a:srgbClr val="FFFFFF"/>
              </a:highlight>
              <a:latin typeface="Arial"/>
              <a:ea typeface="Arial"/>
              <a:cs typeface="Arial"/>
              <a:sym typeface="Arial"/>
            </a:endParaRPr>
          </a:p>
        </p:txBody>
      </p:sp>
      <p:sp>
        <p:nvSpPr>
          <p:cNvPr id="238" name="Shape 23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Shape 256"/>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Kerry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t>Antes de podamos diseñar un sistema de agua, teníamos que conocer la cantidad de aguas pluviales disponibles. Para encontrar la cantidad de agua disponible, investigamos los datos pluviométricos en San José. Los encontramos del instituto metrológico y los comparamos entre fuentes diferentes y encontramos que San José recibe un promedio de 2 mil-4mil milímetros de lluvia cada año. </a:t>
            </a:r>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p:txBody>
      </p:sp>
      <p:sp>
        <p:nvSpPr>
          <p:cNvPr id="257" name="Shape 257"/>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Shape 266"/>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400"/>
              <a:buFont typeface="Arial"/>
              <a:buNone/>
            </a:pPr>
            <a:r>
              <a:rPr lang="en-US"/>
              <a:t>Talon</a:t>
            </a:r>
            <a:endParaRPr/>
          </a:p>
          <a:p>
            <a:pPr indent="-330200" lvl="0" marL="457200" rtl="0">
              <a:spcBef>
                <a:spcPts val="0"/>
              </a:spcBef>
              <a:spcAft>
                <a:spcPts val="0"/>
              </a:spcAft>
              <a:buSzPts val="1600"/>
              <a:buFont typeface="Times New Roman"/>
              <a:buAutoNum type="arabicPeriod"/>
            </a:pPr>
            <a:r>
              <a:rPr lang="en-US" sz="1600">
                <a:highlight>
                  <a:srgbClr val="F4CCCC"/>
                </a:highlight>
                <a:latin typeface="Times New Roman"/>
                <a:ea typeface="Times New Roman"/>
                <a:cs typeface="Times New Roman"/>
                <a:sym typeface="Times New Roman"/>
              </a:rPr>
              <a:t>Después de aprender la cantidad </a:t>
            </a:r>
            <a:r>
              <a:rPr lang="en-US" sz="1600">
                <a:latin typeface="Times New Roman"/>
                <a:ea typeface="Times New Roman"/>
                <a:cs typeface="Times New Roman"/>
                <a:sym typeface="Times New Roman"/>
              </a:rPr>
              <a:t>de agua que puede colectar de la lluvia, t</a:t>
            </a:r>
            <a:r>
              <a:rPr lang="en-US" sz="1600">
                <a:latin typeface="Times New Roman"/>
                <a:ea typeface="Times New Roman"/>
                <a:cs typeface="Times New Roman"/>
                <a:sym typeface="Times New Roman"/>
              </a:rPr>
              <a:t>omamos medidas de todos los edificios usando una cinta </a:t>
            </a:r>
            <a:r>
              <a:rPr lang="en-US" sz="1600">
                <a:latin typeface="Times New Roman"/>
                <a:ea typeface="Times New Roman"/>
                <a:cs typeface="Times New Roman"/>
                <a:sym typeface="Times New Roman"/>
              </a:rPr>
              <a:t>métrica </a:t>
            </a:r>
            <a:r>
              <a:rPr lang="en-US" sz="1600">
                <a:highlight>
                  <a:srgbClr val="FCE5CD"/>
                </a:highlight>
                <a:latin typeface="Times New Roman"/>
                <a:ea typeface="Times New Roman"/>
                <a:cs typeface="Times New Roman"/>
                <a:sym typeface="Times New Roman"/>
              </a:rPr>
              <a:t>y Google Earth.</a:t>
            </a:r>
            <a:endParaRPr sz="1600">
              <a:highlight>
                <a:srgbClr val="FCE5CD"/>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FCE5CD"/>
                </a:highlight>
                <a:latin typeface="Times New Roman"/>
                <a:ea typeface="Times New Roman"/>
                <a:cs typeface="Times New Roman"/>
                <a:sym typeface="Times New Roman"/>
              </a:rPr>
              <a:t>Entonces, creamos este modelo</a:t>
            </a:r>
            <a:r>
              <a:rPr lang="en-US" sz="1600">
                <a:latin typeface="Times New Roman"/>
                <a:ea typeface="Times New Roman"/>
                <a:cs typeface="Times New Roman"/>
                <a:sym typeface="Times New Roman"/>
              </a:rPr>
              <a:t> con una programa se llama “Solidworks” para representar los superficies en el </a:t>
            </a:r>
            <a:r>
              <a:rPr lang="en-US" sz="1600">
                <a:highlight>
                  <a:srgbClr val="D9EAD3"/>
                </a:highlight>
                <a:latin typeface="Times New Roman"/>
                <a:ea typeface="Times New Roman"/>
                <a:cs typeface="Times New Roman"/>
                <a:sym typeface="Times New Roman"/>
              </a:rPr>
              <a:t>área</a:t>
            </a:r>
            <a:r>
              <a:rPr lang="en-US" sz="1600">
                <a:highlight>
                  <a:srgbClr val="D9EAD3"/>
                </a:highlight>
                <a:latin typeface="Times New Roman"/>
                <a:ea typeface="Times New Roman"/>
                <a:cs typeface="Times New Roman"/>
                <a:sym typeface="Times New Roman"/>
              </a:rPr>
              <a:t> del entrenamiento. </a:t>
            </a:r>
            <a:endParaRPr sz="1600">
              <a:highlight>
                <a:srgbClr val="D9EAD3"/>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D9EAD3"/>
                </a:highlight>
                <a:latin typeface="Times New Roman"/>
                <a:ea typeface="Times New Roman"/>
                <a:cs typeface="Times New Roman"/>
                <a:sym typeface="Times New Roman"/>
              </a:rPr>
              <a:t>Con este programa, calculamos</a:t>
            </a:r>
            <a:r>
              <a:rPr lang="en-US" sz="1600">
                <a:latin typeface="Times New Roman"/>
                <a:ea typeface="Times New Roman"/>
                <a:cs typeface="Times New Roman"/>
                <a:sym typeface="Times New Roman"/>
              </a:rPr>
              <a:t> los </a:t>
            </a:r>
            <a:r>
              <a:rPr lang="en-US" sz="1600">
                <a:latin typeface="Times New Roman"/>
                <a:ea typeface="Times New Roman"/>
                <a:cs typeface="Times New Roman"/>
                <a:sym typeface="Times New Roman"/>
              </a:rPr>
              <a:t>áreas</a:t>
            </a:r>
            <a:r>
              <a:rPr lang="en-US" sz="1600">
                <a:latin typeface="Times New Roman"/>
                <a:ea typeface="Times New Roman"/>
                <a:cs typeface="Times New Roman"/>
                <a:sym typeface="Times New Roman"/>
              </a:rPr>
              <a:t> para </a:t>
            </a:r>
            <a:r>
              <a:rPr lang="en-US" sz="1600">
                <a:highlight>
                  <a:srgbClr val="C9DAF8"/>
                </a:highlight>
                <a:latin typeface="Times New Roman"/>
                <a:ea typeface="Times New Roman"/>
                <a:cs typeface="Times New Roman"/>
                <a:sym typeface="Times New Roman"/>
              </a:rPr>
              <a:t>captación</a:t>
            </a:r>
            <a:r>
              <a:rPr lang="en-US" sz="1600">
                <a:highlight>
                  <a:srgbClr val="C9DAF8"/>
                </a:highlight>
                <a:latin typeface="Times New Roman"/>
                <a:ea typeface="Times New Roman"/>
                <a:cs typeface="Times New Roman"/>
                <a:sym typeface="Times New Roman"/>
              </a:rPr>
              <a:t> de lluvia.</a:t>
            </a:r>
            <a:endParaRPr sz="1600">
              <a:highlight>
                <a:srgbClr val="C9DAF8"/>
              </a:highlight>
              <a:latin typeface="Times New Roman"/>
              <a:ea typeface="Times New Roman"/>
              <a:cs typeface="Times New Roman"/>
              <a:sym typeface="Times New Roman"/>
            </a:endParaRPr>
          </a:p>
          <a:p>
            <a:pPr indent="-330200" lvl="0" marL="457200" rtl="0">
              <a:spcBef>
                <a:spcPts val="0"/>
              </a:spcBef>
              <a:spcAft>
                <a:spcPts val="0"/>
              </a:spcAft>
              <a:buSzPts val="1600"/>
              <a:buFont typeface="Times New Roman"/>
              <a:buAutoNum type="arabicPeriod"/>
            </a:pPr>
            <a:r>
              <a:rPr lang="en-US" sz="1600">
                <a:highlight>
                  <a:srgbClr val="C9DAF8"/>
                </a:highlight>
                <a:latin typeface="Times New Roman"/>
                <a:ea typeface="Times New Roman"/>
                <a:cs typeface="Times New Roman"/>
                <a:sym typeface="Times New Roman"/>
              </a:rPr>
              <a:t>H</a:t>
            </a:r>
            <a:r>
              <a:rPr lang="en-US" sz="1600">
                <a:highlight>
                  <a:srgbClr val="C9DAF8"/>
                </a:highlight>
                <a:latin typeface="Times New Roman"/>
                <a:ea typeface="Times New Roman"/>
                <a:cs typeface="Times New Roman"/>
                <a:sym typeface="Times New Roman"/>
              </a:rPr>
              <a:t>ay novecientos (940) </a:t>
            </a:r>
            <a:r>
              <a:rPr lang="en-US" sz="1600">
                <a:latin typeface="Times New Roman"/>
                <a:ea typeface="Times New Roman"/>
                <a:cs typeface="Times New Roman"/>
                <a:sym typeface="Times New Roman"/>
              </a:rPr>
              <a:t>cuarenta metros cuadrados del área</a:t>
            </a:r>
            <a:r>
              <a:rPr lang="en-US" sz="1600">
                <a:latin typeface="Times New Roman"/>
                <a:ea typeface="Times New Roman"/>
                <a:cs typeface="Times New Roman"/>
                <a:sym typeface="Times New Roman"/>
              </a:rPr>
              <a:t> en total que puedan usar para capturar agua. </a:t>
            </a:r>
            <a:endParaRPr sz="1600">
              <a:latin typeface="Times New Roman"/>
              <a:ea typeface="Times New Roman"/>
              <a:cs typeface="Times New Roman"/>
              <a:sym typeface="Times New Roman"/>
            </a:endParaRPr>
          </a:p>
          <a:p>
            <a:pPr indent="0" lvl="0" marL="0" rtl="0">
              <a:spcBef>
                <a:spcPts val="0"/>
              </a:spcBef>
              <a:spcAft>
                <a:spcPts val="0"/>
              </a:spcAft>
              <a:buNone/>
            </a:pPr>
            <a:r>
              <a:t/>
            </a:r>
            <a:endParaRPr sz="1400"/>
          </a:p>
          <a:p>
            <a:pPr indent="-317500" lvl="0" marL="457200" rtl="0">
              <a:spcBef>
                <a:spcPts val="0"/>
              </a:spcBef>
              <a:spcAft>
                <a:spcPts val="0"/>
              </a:spcAft>
              <a:buSzPts val="1400"/>
              <a:buAutoNum type="arabicPeriod"/>
            </a:pPr>
            <a:r>
              <a:rPr lang="en-US" sz="1400"/>
              <a:t>After learning the quantity of water we can </a:t>
            </a:r>
            <a:r>
              <a:rPr lang="en-US" sz="1400"/>
              <a:t>collect</a:t>
            </a:r>
            <a:r>
              <a:rPr lang="en-US" sz="1400"/>
              <a:t> of rain, we took measurements of all of the buildings using a measuring tape and Google Earth. </a:t>
            </a:r>
            <a:endParaRPr sz="1400"/>
          </a:p>
          <a:p>
            <a:pPr indent="-317500" lvl="0" marL="457200" rtl="0">
              <a:spcBef>
                <a:spcPts val="0"/>
              </a:spcBef>
              <a:spcAft>
                <a:spcPts val="0"/>
              </a:spcAft>
              <a:buSzPts val="1400"/>
              <a:buAutoNum type="arabicPeriod"/>
            </a:pPr>
            <a:r>
              <a:rPr lang="en-US" sz="1400"/>
              <a:t>Then, we created this model with a program called “Solidworks” to represent the surfaces in the training area. </a:t>
            </a:r>
            <a:endParaRPr sz="1400"/>
          </a:p>
          <a:p>
            <a:pPr indent="-317500" lvl="0" marL="457200" rtl="0">
              <a:spcBef>
                <a:spcPts val="0"/>
              </a:spcBef>
              <a:spcAft>
                <a:spcPts val="0"/>
              </a:spcAft>
              <a:buSzPts val="1400"/>
              <a:buAutoNum type="arabicPeriod"/>
            </a:pPr>
            <a:r>
              <a:rPr lang="en-US" sz="1400"/>
              <a:t>With this program, we calculated the areas for water capture.</a:t>
            </a:r>
            <a:endParaRPr sz="1400"/>
          </a:p>
          <a:p>
            <a:pPr indent="-317500" lvl="0" marL="457200" rtl="0">
              <a:spcBef>
                <a:spcPts val="0"/>
              </a:spcBef>
              <a:spcAft>
                <a:spcPts val="0"/>
              </a:spcAft>
              <a:buSzPts val="1400"/>
              <a:buAutoNum type="arabicPeriod"/>
            </a:pPr>
            <a:r>
              <a:rPr lang="en-US" sz="1400"/>
              <a:t>There are 940m^2 of total area that we you can use to capture water. </a:t>
            </a:r>
            <a:endParaRPr sz="1400"/>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00"/>
              </a:highlight>
            </a:endParaRPr>
          </a:p>
        </p:txBody>
      </p:sp>
      <p:sp>
        <p:nvSpPr>
          <p:cNvPr id="267" name="Shape 267"/>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6" name="Shape 26"/>
        <p:cNvGrpSpPr/>
        <p:nvPr/>
      </p:nvGrpSpPr>
      <p:grpSpPr>
        <a:xfrm>
          <a:off x="0" y="0"/>
          <a:ext cx="0" cy="0"/>
          <a:chOff x="0" y="0"/>
          <a:chExt cx="0" cy="0"/>
        </a:xfrm>
      </p:grpSpPr>
      <p:grpSp>
        <p:nvGrpSpPr>
          <p:cNvPr id="27" name="Shape 27"/>
          <p:cNvGrpSpPr/>
          <p:nvPr/>
        </p:nvGrpSpPr>
        <p:grpSpPr>
          <a:xfrm>
            <a:off x="0" y="-8467"/>
            <a:ext cx="12192000" cy="6866467"/>
            <a:chOff x="0" y="-8467"/>
            <a:chExt cx="12192000" cy="6866467"/>
          </a:xfrm>
        </p:grpSpPr>
        <p:cxnSp>
          <p:nvCxnSpPr>
            <p:cNvPr id="28" name="Shape 28"/>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9" name="Shape 29"/>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0" name="Shape 30"/>
            <p:cNvSpPr/>
            <p:nvPr/>
          </p:nvSpPr>
          <p:spPr>
            <a:xfrm>
              <a:off x="9181476" y="-8467"/>
              <a:ext cx="3007349" cy="6866467"/>
            </a:xfrm>
            <a:custGeom>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Shape 31"/>
            <p:cNvSpPr/>
            <p:nvPr/>
          </p:nvSpPr>
          <p:spPr>
            <a:xfrm>
              <a:off x="9603442" y="-8467"/>
              <a:ext cx="2588558" cy="6866467"/>
            </a:xfrm>
            <a:custGeom>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Shape 32"/>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a:off x="9334500" y="-8467"/>
              <a:ext cx="2854326" cy="6866467"/>
            </a:xfrm>
            <a:custGeom>
              <a:pathLst>
                <a:path extrusionOk="0" h="6866467" w="2858013">
                  <a:moveTo>
                    <a:pt x="0" y="0"/>
                  </a:moveTo>
                  <a:lnTo>
                    <a:pt x="2858013" y="0"/>
                  </a:lnTo>
                  <a:lnTo>
                    <a:pt x="2858013" y="6866467"/>
                  </a:lnTo>
                  <a:lnTo>
                    <a:pt x="2473942" y="6866467"/>
                  </a:lnTo>
                  <a:lnTo>
                    <a:pt x="0" y="0"/>
                  </a:lnTo>
                  <a:close/>
                </a:path>
              </a:pathLst>
            </a:custGeom>
            <a:solidFill>
              <a:srgbClr val="858585">
                <a:alpha val="69803"/>
              </a:srgbClr>
            </a:solidFill>
            <a:ln>
              <a:noFill/>
            </a:ln>
          </p:spPr>
        </p:sp>
        <p:sp>
          <p:nvSpPr>
            <p:cNvPr id="34" name="Shape 34"/>
            <p:cNvSpPr/>
            <p:nvPr/>
          </p:nvSpPr>
          <p:spPr>
            <a:xfrm>
              <a:off x="10898730" y="-8467"/>
              <a:ext cx="1290094" cy="6866467"/>
            </a:xfrm>
            <a:custGeom>
              <a:pathLst>
                <a:path extrusionOk="0" h="6858000" w="1290094">
                  <a:moveTo>
                    <a:pt x="1019735" y="0"/>
                  </a:moveTo>
                  <a:lnTo>
                    <a:pt x="1290094" y="0"/>
                  </a:lnTo>
                  <a:lnTo>
                    <a:pt x="1290094" y="6858000"/>
                  </a:lnTo>
                  <a:lnTo>
                    <a:pt x="0" y="6858000"/>
                  </a:lnTo>
                  <a:lnTo>
                    <a:pt x="1019735" y="0"/>
                  </a:lnTo>
                  <a:close/>
                </a:path>
              </a:pathLst>
            </a:custGeom>
            <a:solidFill>
              <a:srgbClr val="EAEAEA">
                <a:alpha val="69803"/>
              </a:srgbClr>
            </a:solidFill>
            <a:ln>
              <a:noFill/>
            </a:ln>
          </p:spPr>
        </p:sp>
        <p:sp>
          <p:nvSpPr>
            <p:cNvPr id="35" name="Shape 35"/>
            <p:cNvSpPr/>
            <p:nvPr/>
          </p:nvSpPr>
          <p:spPr>
            <a:xfrm>
              <a:off x="10938999" y="-8467"/>
              <a:ext cx="1249825" cy="6866467"/>
            </a:xfrm>
            <a:custGeom>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Shape 3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8" name="Shape 38"/>
          <p:cNvSpPr txBox="1"/>
          <p:nvPr>
            <p:ph type="ctrTitle"/>
          </p:nvPr>
        </p:nvSpPr>
        <p:spPr>
          <a:xfrm>
            <a:off x="1507067" y="2404534"/>
            <a:ext cx="7766936" cy="1646302"/>
          </a:xfrm>
          <a:prstGeom prst="rect">
            <a:avLst/>
          </a:prstGeom>
          <a:noFill/>
          <a:ln>
            <a:noFill/>
          </a:ln>
        </p:spPr>
        <p:txBody>
          <a:bodyPr anchorCtr="0" anchor="b" bIns="91425" lIns="91425" spcFirstLastPara="1" rIns="91425" wrap="square" tIns="91425"/>
          <a:lstStyle>
            <a:lvl1pPr lvl="0" marR="0" rtl="0" algn="r">
              <a:spcBef>
                <a:spcPts val="0"/>
              </a:spcBef>
              <a:spcAft>
                <a:spcPts val="0"/>
              </a:spcAft>
              <a:buClr>
                <a:schemeClr val="accent1"/>
              </a:buClr>
              <a:buSzPts val="5400"/>
              <a:buFont typeface="Trebuchet MS"/>
              <a:buNone/>
              <a:defRPr b="0" i="0" sz="5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9" name="Shape 39"/>
          <p:cNvSpPr txBox="1"/>
          <p:nvPr>
            <p:ph idx="1" type="subTitle"/>
          </p:nvPr>
        </p:nvSpPr>
        <p:spPr>
          <a:xfrm>
            <a:off x="1507067" y="4050833"/>
            <a:ext cx="7766936" cy="1096899"/>
          </a:xfrm>
          <a:prstGeom prst="rect">
            <a:avLst/>
          </a:prstGeom>
          <a:noFill/>
          <a:ln>
            <a:noFill/>
          </a:ln>
        </p:spPr>
        <p:txBody>
          <a:bodyPr anchorCtr="0" anchor="t" bIns="91425" lIns="91425" spcFirstLastPara="1" rIns="91425" wrap="square" tIns="91425"/>
          <a:lstStyle>
            <a:lvl1pPr lvl="0" marR="0" rtl="0" algn="r">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lvl="1" marR="0" rtl="0" algn="ctr">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2pPr>
            <a:lvl3pPr lvl="2" marR="0" rtl="0" algn="ctr">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3pPr>
            <a:lvl4pPr lvl="3"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4pPr>
            <a:lvl5pPr lvl="4"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5pPr>
            <a:lvl6pPr lvl="5"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6pPr>
            <a:lvl7pPr lvl="6"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7pPr>
            <a:lvl8pPr lvl="7"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8pPr>
            <a:lvl9pPr lvl="8"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9pPr>
          </a:lstStyle>
          <a:p/>
        </p:txBody>
      </p:sp>
      <p:sp>
        <p:nvSpPr>
          <p:cNvPr id="40" name="Shape 40"/>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1" name="Shape 41"/>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 name="Shape 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94" name="Shape 94"/>
        <p:cNvGrpSpPr/>
        <p:nvPr/>
      </p:nvGrpSpPr>
      <p:grpSpPr>
        <a:xfrm>
          <a:off x="0" y="0"/>
          <a:ext cx="0" cy="0"/>
          <a:chOff x="0" y="0"/>
          <a:chExt cx="0" cy="0"/>
        </a:xfrm>
      </p:grpSpPr>
      <p:sp>
        <p:nvSpPr>
          <p:cNvPr id="95" name="Shape 95"/>
          <p:cNvSpPr txBox="1"/>
          <p:nvPr>
            <p:ph type="title"/>
          </p:nvPr>
        </p:nvSpPr>
        <p:spPr>
          <a:xfrm>
            <a:off x="677335" y="609600"/>
            <a:ext cx="8596668" cy="34036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6" name="Shape 96"/>
          <p:cNvSpPr txBox="1"/>
          <p:nvPr>
            <p:ph idx="1" type="body"/>
          </p:nvPr>
        </p:nvSpPr>
        <p:spPr>
          <a:xfrm>
            <a:off x="677335" y="4470400"/>
            <a:ext cx="8596668" cy="1570962"/>
          </a:xfrm>
          <a:prstGeom prst="rect">
            <a:avLst/>
          </a:prstGeom>
          <a:noFill/>
          <a:ln>
            <a:noFill/>
          </a:ln>
        </p:spPr>
        <p:txBody>
          <a:bodyPr anchorCtr="0" anchor="ctr" bIns="91425" lIns="91425" spcFirstLastPara="1" rIns="91425" wrap="square" tIns="91425"/>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97" name="Shape 97"/>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8" name="Shape 98"/>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9" name="Shape 9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00" name="Shape 100"/>
        <p:cNvGrpSpPr/>
        <p:nvPr/>
      </p:nvGrpSpPr>
      <p:grpSpPr>
        <a:xfrm>
          <a:off x="0" y="0"/>
          <a:ext cx="0" cy="0"/>
          <a:chOff x="0" y="0"/>
          <a:chExt cx="0" cy="0"/>
        </a:xfrm>
      </p:grpSpPr>
      <p:sp>
        <p:nvSpPr>
          <p:cNvPr id="101" name="Shape 101"/>
          <p:cNvSpPr txBox="1"/>
          <p:nvPr>
            <p:ph type="title"/>
          </p:nvPr>
        </p:nvSpPr>
        <p:spPr>
          <a:xfrm>
            <a:off x="931334" y="609600"/>
            <a:ext cx="8094134" cy="30226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2" name="Shape 102"/>
          <p:cNvSpPr txBox="1"/>
          <p:nvPr>
            <p:ph idx="1" type="body"/>
          </p:nvPr>
        </p:nvSpPr>
        <p:spPr>
          <a:xfrm>
            <a:off x="1366139" y="3632200"/>
            <a:ext cx="7224524" cy="381000"/>
          </a:xfrm>
          <a:prstGeom prst="rect">
            <a:avLst/>
          </a:prstGeom>
          <a:noFill/>
          <a:ln>
            <a:noFill/>
          </a:ln>
        </p:spPr>
        <p:txBody>
          <a:bodyPr anchorCtr="0" anchor="ctr" bIns="91425" lIns="91425" spcFirstLastPara="1" rIns="91425" wrap="square" tIns="91425"/>
          <a:lstStyle>
            <a:lvl1pPr indent="-228600" lvl="0" marL="457200" marR="0" rtl="0" algn="l">
              <a:spcBef>
                <a:spcPts val="1000"/>
              </a:spcBef>
              <a:spcAft>
                <a:spcPts val="0"/>
              </a:spcAft>
              <a:buClr>
                <a:schemeClr val="accent1"/>
              </a:buClr>
              <a:buSzPts val="1280"/>
              <a:buFont typeface="Noto Sans Symbols"/>
              <a:buNone/>
              <a:defRPr b="0" i="0" sz="16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03" name="Shape 103"/>
          <p:cNvSpPr txBox="1"/>
          <p:nvPr>
            <p:ph idx="2" type="body"/>
          </p:nvPr>
        </p:nvSpPr>
        <p:spPr>
          <a:xfrm>
            <a:off x="677335" y="4470400"/>
            <a:ext cx="8596668" cy="1570962"/>
          </a:xfrm>
          <a:prstGeom prst="rect">
            <a:avLst/>
          </a:prstGeom>
          <a:noFill/>
          <a:ln>
            <a:noFill/>
          </a:ln>
        </p:spPr>
        <p:txBody>
          <a:bodyPr anchorCtr="0" anchor="ctr" bIns="91425" lIns="91425" spcFirstLastPara="1" rIns="91425" wrap="square" tIns="91425"/>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4" name="Shape 104"/>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5" name="Shape 105"/>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6" name="Shape 10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
        <p:nvSpPr>
          <p:cNvPr id="107" name="Shape 107"/>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8000" u="none" cap="none" strike="noStrike">
                <a:solidFill>
                  <a:srgbClr val="EAEAEA"/>
                </a:solidFill>
                <a:latin typeface="Arial"/>
                <a:ea typeface="Arial"/>
                <a:cs typeface="Arial"/>
                <a:sym typeface="Arial"/>
              </a:rPr>
              <a:t>“</a:t>
            </a:r>
            <a:endParaRPr/>
          </a:p>
        </p:txBody>
      </p:sp>
      <p:sp>
        <p:nvSpPr>
          <p:cNvPr id="108" name="Shape 108"/>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8000" u="none" cap="none" strike="noStrike">
                <a:solidFill>
                  <a:srgbClr val="EAEAEA"/>
                </a:solidFill>
                <a:latin typeface="Arial"/>
                <a:ea typeface="Arial"/>
                <a:cs typeface="Arial"/>
                <a:sym typeface="Arial"/>
              </a:rPr>
              <a:t>”</a:t>
            </a:r>
            <a:endParaRPr b="0" i="0" sz="1400" u="none" cap="none" strike="noStrike">
              <a:solidFill>
                <a:srgbClr val="EAEAEA"/>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09" name="Shape 109"/>
        <p:cNvGrpSpPr/>
        <p:nvPr/>
      </p:nvGrpSpPr>
      <p:grpSpPr>
        <a:xfrm>
          <a:off x="0" y="0"/>
          <a:ext cx="0" cy="0"/>
          <a:chOff x="0" y="0"/>
          <a:chExt cx="0" cy="0"/>
        </a:xfrm>
      </p:grpSpPr>
      <p:sp>
        <p:nvSpPr>
          <p:cNvPr id="110" name="Shape 110"/>
          <p:cNvSpPr txBox="1"/>
          <p:nvPr>
            <p:ph type="title"/>
          </p:nvPr>
        </p:nvSpPr>
        <p:spPr>
          <a:xfrm>
            <a:off x="677335" y="1931988"/>
            <a:ext cx="8596668" cy="259546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1" name="Shape 111"/>
          <p:cNvSpPr txBox="1"/>
          <p:nvPr>
            <p:ph idx="1" type="body"/>
          </p:nvPr>
        </p:nvSpPr>
        <p:spPr>
          <a:xfrm>
            <a:off x="677335" y="4527448"/>
            <a:ext cx="8596668" cy="1513914"/>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2" name="Shape 112"/>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3" name="Shape 113"/>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4" name="Shape 1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15" name="Shape 115"/>
        <p:cNvGrpSpPr/>
        <p:nvPr/>
      </p:nvGrpSpPr>
      <p:grpSpPr>
        <a:xfrm>
          <a:off x="0" y="0"/>
          <a:ext cx="0" cy="0"/>
          <a:chOff x="0" y="0"/>
          <a:chExt cx="0" cy="0"/>
        </a:xfrm>
      </p:grpSpPr>
      <p:sp>
        <p:nvSpPr>
          <p:cNvPr id="116" name="Shape 116"/>
          <p:cNvSpPr txBox="1"/>
          <p:nvPr>
            <p:ph type="title"/>
          </p:nvPr>
        </p:nvSpPr>
        <p:spPr>
          <a:xfrm>
            <a:off x="931334" y="609600"/>
            <a:ext cx="8094134" cy="30226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7" name="Shape 117"/>
          <p:cNvSpPr txBox="1"/>
          <p:nvPr>
            <p:ph idx="1" type="body"/>
          </p:nvPr>
        </p:nvSpPr>
        <p:spPr>
          <a:xfrm>
            <a:off x="677332" y="4013200"/>
            <a:ext cx="8596669" cy="514248"/>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18" name="Shape 118"/>
          <p:cNvSpPr txBox="1"/>
          <p:nvPr>
            <p:ph idx="2" type="body"/>
          </p:nvPr>
        </p:nvSpPr>
        <p:spPr>
          <a:xfrm>
            <a:off x="677335" y="4527448"/>
            <a:ext cx="8596668" cy="1513914"/>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9" name="Shape 119"/>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0" name="Shape 120"/>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1" name="Shape 1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
        <p:nvSpPr>
          <p:cNvPr id="122" name="Shape 12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8000" u="none" cap="none" strike="noStrike">
                <a:solidFill>
                  <a:srgbClr val="EAEAEA"/>
                </a:solidFill>
                <a:latin typeface="Arial"/>
                <a:ea typeface="Arial"/>
                <a:cs typeface="Arial"/>
                <a:sym typeface="Arial"/>
              </a:rPr>
              <a:t>“</a:t>
            </a:r>
            <a:endParaRPr/>
          </a:p>
        </p:txBody>
      </p:sp>
      <p:sp>
        <p:nvSpPr>
          <p:cNvPr id="123" name="Shape 123"/>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8000" u="none" cap="none" strike="noStrike">
                <a:solidFill>
                  <a:srgbClr val="EAEAEA"/>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24" name="Shape 124"/>
        <p:cNvGrpSpPr/>
        <p:nvPr/>
      </p:nvGrpSpPr>
      <p:grpSpPr>
        <a:xfrm>
          <a:off x="0" y="0"/>
          <a:ext cx="0" cy="0"/>
          <a:chOff x="0" y="0"/>
          <a:chExt cx="0" cy="0"/>
        </a:xfrm>
      </p:grpSpPr>
      <p:sp>
        <p:nvSpPr>
          <p:cNvPr id="125" name="Shape 125"/>
          <p:cNvSpPr txBox="1"/>
          <p:nvPr>
            <p:ph type="title"/>
          </p:nvPr>
        </p:nvSpPr>
        <p:spPr>
          <a:xfrm>
            <a:off x="685799" y="609600"/>
            <a:ext cx="8588203" cy="30226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6" name="Shape 126"/>
          <p:cNvSpPr txBox="1"/>
          <p:nvPr>
            <p:ph idx="1" type="body"/>
          </p:nvPr>
        </p:nvSpPr>
        <p:spPr>
          <a:xfrm>
            <a:off x="677332" y="4013200"/>
            <a:ext cx="8596669" cy="514248"/>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chemeClr val="accent1"/>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27" name="Shape 127"/>
          <p:cNvSpPr txBox="1"/>
          <p:nvPr>
            <p:ph idx="2" type="body"/>
          </p:nvPr>
        </p:nvSpPr>
        <p:spPr>
          <a:xfrm>
            <a:off x="677335" y="4527448"/>
            <a:ext cx="8596668" cy="1513914"/>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28" name="Shape 128"/>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9" name="Shape 129"/>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0" name="Shape 1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1" name="Shape 131"/>
        <p:cNvGrpSpPr/>
        <p:nvPr/>
      </p:nvGrpSpPr>
      <p:grpSpPr>
        <a:xfrm>
          <a:off x="0" y="0"/>
          <a:ext cx="0" cy="0"/>
          <a:chOff x="0" y="0"/>
          <a:chExt cx="0" cy="0"/>
        </a:xfrm>
      </p:grpSpPr>
      <p:sp>
        <p:nvSpPr>
          <p:cNvPr id="132" name="Shape 132"/>
          <p:cNvSpPr txBox="1"/>
          <p:nvPr>
            <p:ph type="title"/>
          </p:nvPr>
        </p:nvSpPr>
        <p:spPr>
          <a:xfrm>
            <a:off x="677334" y="609600"/>
            <a:ext cx="8596668" cy="13208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3" name="Shape 133"/>
          <p:cNvSpPr txBox="1"/>
          <p:nvPr>
            <p:ph idx="1" type="body"/>
          </p:nvPr>
        </p:nvSpPr>
        <p:spPr>
          <a:xfrm rot="5400000">
            <a:off x="3035282" y="-197358"/>
            <a:ext cx="3880773" cy="8596668"/>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4" name="Shape 134"/>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Shape 135"/>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6" name="Shape 1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Shape 138"/>
          <p:cNvSpPr txBox="1"/>
          <p:nvPr>
            <p:ph type="title"/>
          </p:nvPr>
        </p:nvSpPr>
        <p:spPr>
          <a:xfrm rot="5400000">
            <a:off x="5994319" y="2582953"/>
            <a:ext cx="5251451" cy="1304743"/>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9" name="Shape 139"/>
          <p:cNvSpPr txBox="1"/>
          <p:nvPr>
            <p:ph idx="1" type="body"/>
          </p:nvPr>
        </p:nvSpPr>
        <p:spPr>
          <a:xfrm rot="5400000">
            <a:off x="1581685" y="-294750"/>
            <a:ext cx="5251450" cy="7060150"/>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40" name="Shape 140"/>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Shape 141"/>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2" name="Shape 1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3" name="Shape 43"/>
        <p:cNvGrpSpPr/>
        <p:nvPr/>
      </p:nvGrpSpPr>
      <p:grpSpPr>
        <a:xfrm>
          <a:off x="0" y="0"/>
          <a:ext cx="0" cy="0"/>
          <a:chOff x="0" y="0"/>
          <a:chExt cx="0" cy="0"/>
        </a:xfrm>
      </p:grpSpPr>
      <p:sp>
        <p:nvSpPr>
          <p:cNvPr id="44" name="Shape 44"/>
          <p:cNvSpPr txBox="1"/>
          <p:nvPr>
            <p:ph type="title"/>
          </p:nvPr>
        </p:nvSpPr>
        <p:spPr>
          <a:xfrm>
            <a:off x="677334" y="609600"/>
            <a:ext cx="8596668" cy="13208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5" name="Shape 45"/>
          <p:cNvSpPr txBox="1"/>
          <p:nvPr>
            <p:ph idx="1" type="body"/>
          </p:nvPr>
        </p:nvSpPr>
        <p:spPr>
          <a:xfrm>
            <a:off x="677334" y="2160589"/>
            <a:ext cx="8596668" cy="3880773"/>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46" name="Shape 46"/>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7" name="Shape 47"/>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8" name="Shape 4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9" name="Shape 49"/>
        <p:cNvGrpSpPr/>
        <p:nvPr/>
      </p:nvGrpSpPr>
      <p:grpSpPr>
        <a:xfrm>
          <a:off x="0" y="0"/>
          <a:ext cx="0" cy="0"/>
          <a:chOff x="0" y="0"/>
          <a:chExt cx="0" cy="0"/>
        </a:xfrm>
      </p:grpSpPr>
      <p:sp>
        <p:nvSpPr>
          <p:cNvPr id="50" name="Shape 50"/>
          <p:cNvSpPr txBox="1"/>
          <p:nvPr>
            <p:ph type="title"/>
          </p:nvPr>
        </p:nvSpPr>
        <p:spPr>
          <a:xfrm>
            <a:off x="677335" y="2700867"/>
            <a:ext cx="8596668" cy="1826581"/>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Trebuchet MS"/>
              <a:buNone/>
              <a:defRPr b="0" i="0" sz="4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1" name="Shape 51"/>
          <p:cNvSpPr txBox="1"/>
          <p:nvPr>
            <p:ph idx="1" type="body"/>
          </p:nvPr>
        </p:nvSpPr>
        <p:spPr>
          <a:xfrm>
            <a:off x="677335" y="4527448"/>
            <a:ext cx="8596668" cy="860400"/>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600"/>
              <a:buFont typeface="Noto Sans Symbols"/>
              <a:buNone/>
              <a:defRPr b="0" i="0" sz="20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52" name="Shape 52"/>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3" name="Shape 53"/>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4" name="Shape 5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5" name="Shape 55"/>
        <p:cNvGrpSpPr/>
        <p:nvPr/>
      </p:nvGrpSpPr>
      <p:grpSpPr>
        <a:xfrm>
          <a:off x="0" y="0"/>
          <a:ext cx="0" cy="0"/>
          <a:chOff x="0" y="0"/>
          <a:chExt cx="0" cy="0"/>
        </a:xfrm>
      </p:grpSpPr>
      <p:sp>
        <p:nvSpPr>
          <p:cNvPr id="56" name="Shape 56"/>
          <p:cNvSpPr txBox="1"/>
          <p:nvPr>
            <p:ph type="title"/>
          </p:nvPr>
        </p:nvSpPr>
        <p:spPr>
          <a:xfrm>
            <a:off x="677334" y="609600"/>
            <a:ext cx="8596668" cy="13208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7" name="Shape 57"/>
          <p:cNvSpPr txBox="1"/>
          <p:nvPr>
            <p:ph idx="1" type="body"/>
          </p:nvPr>
        </p:nvSpPr>
        <p:spPr>
          <a:xfrm>
            <a:off x="677334" y="2160589"/>
            <a:ext cx="4184035" cy="3880772"/>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8" name="Shape 58"/>
          <p:cNvSpPr txBox="1"/>
          <p:nvPr>
            <p:ph idx="2" type="body"/>
          </p:nvPr>
        </p:nvSpPr>
        <p:spPr>
          <a:xfrm>
            <a:off x="5089970" y="2160589"/>
            <a:ext cx="4184034" cy="3880773"/>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9" name="Shape 59"/>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0" name="Shape 60"/>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1" name="Shape 6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2" name="Shape 62"/>
        <p:cNvGrpSpPr/>
        <p:nvPr/>
      </p:nvGrpSpPr>
      <p:grpSpPr>
        <a:xfrm>
          <a:off x="0" y="0"/>
          <a:ext cx="0" cy="0"/>
          <a:chOff x="0" y="0"/>
          <a:chExt cx="0" cy="0"/>
        </a:xfrm>
      </p:grpSpPr>
      <p:sp>
        <p:nvSpPr>
          <p:cNvPr id="63" name="Shape 63"/>
          <p:cNvSpPr txBox="1"/>
          <p:nvPr>
            <p:ph type="title"/>
          </p:nvPr>
        </p:nvSpPr>
        <p:spPr>
          <a:xfrm>
            <a:off x="677334" y="609600"/>
            <a:ext cx="8596668" cy="13208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4" name="Shape 64"/>
          <p:cNvSpPr txBox="1"/>
          <p:nvPr>
            <p:ph idx="1" type="body"/>
          </p:nvPr>
        </p:nvSpPr>
        <p:spPr>
          <a:xfrm>
            <a:off x="675745" y="2160983"/>
            <a:ext cx="4185623" cy="576262"/>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5" name="Shape 65"/>
          <p:cNvSpPr txBox="1"/>
          <p:nvPr>
            <p:ph idx="2" type="body"/>
          </p:nvPr>
        </p:nvSpPr>
        <p:spPr>
          <a:xfrm>
            <a:off x="675745" y="2737245"/>
            <a:ext cx="4185623" cy="3304117"/>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6" name="Shape 66"/>
          <p:cNvSpPr txBox="1"/>
          <p:nvPr>
            <p:ph idx="3" type="body"/>
          </p:nvPr>
        </p:nvSpPr>
        <p:spPr>
          <a:xfrm>
            <a:off x="5088383" y="2160983"/>
            <a:ext cx="4185618" cy="576262"/>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7" name="Shape 67"/>
          <p:cNvSpPr txBox="1"/>
          <p:nvPr>
            <p:ph idx="4" type="body"/>
          </p:nvPr>
        </p:nvSpPr>
        <p:spPr>
          <a:xfrm>
            <a:off x="5088384" y="2737245"/>
            <a:ext cx="4185617" cy="3304117"/>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8" name="Shape 68"/>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9" name="Shape 69"/>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 name="Shape 7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1" name="Shape 71"/>
        <p:cNvGrpSpPr/>
        <p:nvPr/>
      </p:nvGrpSpPr>
      <p:grpSpPr>
        <a:xfrm>
          <a:off x="0" y="0"/>
          <a:ext cx="0" cy="0"/>
          <a:chOff x="0" y="0"/>
          <a:chExt cx="0" cy="0"/>
        </a:xfrm>
      </p:grpSpPr>
      <p:sp>
        <p:nvSpPr>
          <p:cNvPr id="72" name="Shape 72"/>
          <p:cNvSpPr txBox="1"/>
          <p:nvPr>
            <p:ph type="title"/>
          </p:nvPr>
        </p:nvSpPr>
        <p:spPr>
          <a:xfrm>
            <a:off x="677334" y="609600"/>
            <a:ext cx="8596668" cy="13208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3" name="Shape 73"/>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4" name="Shape 74"/>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5" name="Shape 7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6" name="Shape 76"/>
        <p:cNvGrpSpPr/>
        <p:nvPr/>
      </p:nvGrpSpPr>
      <p:grpSpPr>
        <a:xfrm>
          <a:off x="0" y="0"/>
          <a:ext cx="0" cy="0"/>
          <a:chOff x="0" y="0"/>
          <a:chExt cx="0" cy="0"/>
        </a:xfrm>
      </p:grpSpPr>
      <p:sp>
        <p:nvSpPr>
          <p:cNvPr id="77" name="Shape 77"/>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8" name="Shape 78"/>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9" name="Shape 7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0" name="Shape 80"/>
        <p:cNvGrpSpPr/>
        <p:nvPr/>
      </p:nvGrpSpPr>
      <p:grpSpPr>
        <a:xfrm>
          <a:off x="0" y="0"/>
          <a:ext cx="0" cy="0"/>
          <a:chOff x="0" y="0"/>
          <a:chExt cx="0" cy="0"/>
        </a:xfrm>
      </p:grpSpPr>
      <p:sp>
        <p:nvSpPr>
          <p:cNvPr id="81" name="Shape 81"/>
          <p:cNvSpPr txBox="1"/>
          <p:nvPr>
            <p:ph type="title"/>
          </p:nvPr>
        </p:nvSpPr>
        <p:spPr>
          <a:xfrm>
            <a:off x="677334" y="1498604"/>
            <a:ext cx="3854528" cy="1278466"/>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2000"/>
              <a:buFont typeface="Trebuchet MS"/>
              <a:buNone/>
              <a:defRPr b="0" i="0" sz="2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2" name="Shape 82"/>
          <p:cNvSpPr txBox="1"/>
          <p:nvPr>
            <p:ph idx="1" type="body"/>
          </p:nvPr>
        </p:nvSpPr>
        <p:spPr>
          <a:xfrm>
            <a:off x="4760461" y="514924"/>
            <a:ext cx="4513541" cy="5526437"/>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83" name="Shape 83"/>
          <p:cNvSpPr txBox="1"/>
          <p:nvPr>
            <p:ph idx="2" type="body"/>
          </p:nvPr>
        </p:nvSpPr>
        <p:spPr>
          <a:xfrm>
            <a:off x="677334" y="2777069"/>
            <a:ext cx="3854528" cy="2584449"/>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9pPr>
          </a:lstStyle>
          <a:p/>
        </p:txBody>
      </p:sp>
      <p:sp>
        <p:nvSpPr>
          <p:cNvPr id="84" name="Shape 84"/>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5" name="Shape 85"/>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6" name="Shape 8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7" name="Shape 87"/>
        <p:cNvGrpSpPr/>
        <p:nvPr/>
      </p:nvGrpSpPr>
      <p:grpSpPr>
        <a:xfrm>
          <a:off x="0" y="0"/>
          <a:ext cx="0" cy="0"/>
          <a:chOff x="0" y="0"/>
          <a:chExt cx="0" cy="0"/>
        </a:xfrm>
      </p:grpSpPr>
      <p:sp>
        <p:nvSpPr>
          <p:cNvPr id="88" name="Shape 88"/>
          <p:cNvSpPr txBox="1"/>
          <p:nvPr>
            <p:ph type="title"/>
          </p:nvPr>
        </p:nvSpPr>
        <p:spPr>
          <a:xfrm>
            <a:off x="677334" y="4800600"/>
            <a:ext cx="8596667"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2400"/>
              <a:buFont typeface="Trebuchet MS"/>
              <a:buNone/>
              <a:defRPr b="0" i="0" sz="2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9" name="Shape 89"/>
          <p:cNvSpPr/>
          <p:nvPr>
            <p:ph idx="2" type="pic"/>
          </p:nvPr>
        </p:nvSpPr>
        <p:spPr>
          <a:xfrm>
            <a:off x="677334" y="609600"/>
            <a:ext cx="8596668" cy="3845718"/>
          </a:xfrm>
          <a:prstGeom prst="rect">
            <a:avLst/>
          </a:prstGeom>
          <a:noFill/>
          <a:ln>
            <a:noFill/>
          </a:ln>
        </p:spPr>
        <p:txBody>
          <a:bodyPr anchorCtr="0" anchor="t" bIns="91425" lIns="91425" spcFirstLastPara="1" rIns="91425" wrap="square" tIns="91425"/>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90" name="Shape 90"/>
          <p:cNvSpPr txBox="1"/>
          <p:nvPr>
            <p:ph idx="1" type="body"/>
          </p:nvPr>
        </p:nvSpPr>
        <p:spPr>
          <a:xfrm>
            <a:off x="677334" y="5367338"/>
            <a:ext cx="8596667" cy="674024"/>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9pPr>
          </a:lstStyle>
          <a:p/>
        </p:txBody>
      </p:sp>
      <p:sp>
        <p:nvSpPr>
          <p:cNvPr id="91" name="Shape 91"/>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2" name="Shape 92"/>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3" name="Shape 9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grpSp>
        <p:nvGrpSpPr>
          <p:cNvPr id="10" name="Shape 10"/>
          <p:cNvGrpSpPr/>
          <p:nvPr/>
        </p:nvGrpSpPr>
        <p:grpSpPr>
          <a:xfrm>
            <a:off x="0" y="-8467"/>
            <a:ext cx="12192000" cy="6866467"/>
            <a:chOff x="0" y="-8467"/>
            <a:chExt cx="12192000" cy="6866467"/>
          </a:xfrm>
        </p:grpSpPr>
        <p:cxnSp>
          <p:nvCxnSpPr>
            <p:cNvPr id="11" name="Shape 1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Shape 1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3" name="Shape 13"/>
            <p:cNvSpPr/>
            <p:nvPr/>
          </p:nvSpPr>
          <p:spPr>
            <a:xfrm>
              <a:off x="9181476" y="-8467"/>
              <a:ext cx="3007349" cy="6866467"/>
            </a:xfrm>
            <a:custGeom>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Shape 14"/>
            <p:cNvSpPr/>
            <p:nvPr/>
          </p:nvSpPr>
          <p:spPr>
            <a:xfrm>
              <a:off x="9603442" y="-8467"/>
              <a:ext cx="2588558" cy="6866467"/>
            </a:xfrm>
            <a:custGeom>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Shape 15"/>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9334500" y="-8467"/>
              <a:ext cx="2854326" cy="6866467"/>
            </a:xfrm>
            <a:custGeom>
              <a:pathLst>
                <a:path extrusionOk="0" h="6866467" w="2858013">
                  <a:moveTo>
                    <a:pt x="0" y="0"/>
                  </a:moveTo>
                  <a:lnTo>
                    <a:pt x="2858013" y="0"/>
                  </a:lnTo>
                  <a:lnTo>
                    <a:pt x="2858013" y="6866467"/>
                  </a:lnTo>
                  <a:lnTo>
                    <a:pt x="2473942" y="6866467"/>
                  </a:lnTo>
                  <a:lnTo>
                    <a:pt x="0" y="0"/>
                  </a:lnTo>
                  <a:close/>
                </a:path>
              </a:pathLst>
            </a:custGeom>
            <a:solidFill>
              <a:srgbClr val="858585">
                <a:alpha val="69803"/>
              </a:srgbClr>
            </a:solidFill>
            <a:ln>
              <a:noFill/>
            </a:ln>
          </p:spPr>
        </p:sp>
        <p:sp>
          <p:nvSpPr>
            <p:cNvPr id="17" name="Shape 17"/>
            <p:cNvSpPr/>
            <p:nvPr/>
          </p:nvSpPr>
          <p:spPr>
            <a:xfrm>
              <a:off x="10898730" y="-8467"/>
              <a:ext cx="1290094" cy="6866467"/>
            </a:xfrm>
            <a:custGeom>
              <a:pathLst>
                <a:path extrusionOk="0" h="6858000" w="1290094">
                  <a:moveTo>
                    <a:pt x="1019735" y="0"/>
                  </a:moveTo>
                  <a:lnTo>
                    <a:pt x="1290094" y="0"/>
                  </a:lnTo>
                  <a:lnTo>
                    <a:pt x="1290094" y="6858000"/>
                  </a:lnTo>
                  <a:lnTo>
                    <a:pt x="0" y="6858000"/>
                  </a:lnTo>
                  <a:lnTo>
                    <a:pt x="1019735" y="0"/>
                  </a:lnTo>
                  <a:close/>
                </a:path>
              </a:pathLst>
            </a:custGeom>
            <a:solidFill>
              <a:srgbClr val="EAEAEA">
                <a:alpha val="69803"/>
              </a:srgbClr>
            </a:solidFill>
            <a:ln>
              <a:noFill/>
            </a:ln>
          </p:spPr>
        </p:sp>
        <p:sp>
          <p:nvSpPr>
            <p:cNvPr id="18" name="Shape 18"/>
            <p:cNvSpPr/>
            <p:nvPr/>
          </p:nvSpPr>
          <p:spPr>
            <a:xfrm>
              <a:off x="10938999" y="-8467"/>
              <a:ext cx="1249825" cy="6866467"/>
            </a:xfrm>
            <a:custGeom>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Shape 19"/>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Shape 20"/>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1" name="Shape 21"/>
          <p:cNvSpPr txBox="1"/>
          <p:nvPr>
            <p:ph type="title"/>
          </p:nvPr>
        </p:nvSpPr>
        <p:spPr>
          <a:xfrm>
            <a:off x="677334" y="609600"/>
            <a:ext cx="8596668" cy="13208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Shape 22"/>
          <p:cNvSpPr txBox="1"/>
          <p:nvPr>
            <p:ph idx="1" type="body"/>
          </p:nvPr>
        </p:nvSpPr>
        <p:spPr>
          <a:xfrm>
            <a:off x="677334" y="2160589"/>
            <a:ext cx="8596668" cy="3880773"/>
          </a:xfrm>
          <a:prstGeom prst="rect">
            <a:avLst/>
          </a:prstGeom>
          <a:noFill/>
          <a:ln>
            <a:noFill/>
          </a:ln>
        </p:spPr>
        <p:txBody>
          <a:bodyPr anchorCtr="0" anchor="t" bIns="91425" lIns="91425" spcFirstLastPara="1" rIns="91425" wrap="square" tIns="91425"/>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Shape 23"/>
          <p:cNvSpPr txBox="1"/>
          <p:nvPr>
            <p:ph idx="10" type="dt"/>
          </p:nvPr>
        </p:nvSpPr>
        <p:spPr>
          <a:xfrm>
            <a:off x="7205133" y="6041362"/>
            <a:ext cx="911939" cy="365125"/>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 name="Shape 24"/>
          <p:cNvSpPr txBox="1"/>
          <p:nvPr>
            <p:ph idx="11" type="ftr"/>
          </p:nvPr>
        </p:nvSpPr>
        <p:spPr>
          <a:xfrm>
            <a:off x="677334" y="6041362"/>
            <a:ext cx="6297612"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 name="Shape 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42.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3.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4.jp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20.png"/><Relationship Id="rId8"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53.png"/><Relationship Id="rId5" Type="http://schemas.openxmlformats.org/officeDocument/2006/relationships/image" Target="../media/image22.png"/><Relationship Id="rId6" Type="http://schemas.openxmlformats.org/officeDocument/2006/relationships/image" Target="../media/image11.png"/><Relationship Id="rId7" Type="http://schemas.openxmlformats.org/officeDocument/2006/relationships/image" Target="../media/image20.png"/><Relationship Id="rId8"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11.png"/><Relationship Id="rId5"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jpg"/><Relationship Id="rId4" Type="http://schemas.openxmlformats.org/officeDocument/2006/relationships/image" Target="../media/image52.jp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image" Target="../media/image63.jpg"/><Relationship Id="rId5"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27.png"/><Relationship Id="rId5"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40.png"/><Relationship Id="rId6"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26.png"/><Relationship Id="rId7"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38.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8.png"/><Relationship Id="rId6"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51.png"/><Relationship Id="rId5" Type="http://schemas.openxmlformats.org/officeDocument/2006/relationships/image" Target="../media/image11.png"/><Relationship Id="rId6"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11.png"/><Relationship Id="rId5" Type="http://schemas.openxmlformats.org/officeDocument/2006/relationships/image" Target="../media/image39.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6" name="Shape 146"/>
        <p:cNvGrpSpPr/>
        <p:nvPr/>
      </p:nvGrpSpPr>
      <p:grpSpPr>
        <a:xfrm>
          <a:off x="0" y="0"/>
          <a:ext cx="0" cy="0"/>
          <a:chOff x="0" y="0"/>
          <a:chExt cx="0" cy="0"/>
        </a:xfrm>
      </p:grpSpPr>
      <p:sp>
        <p:nvSpPr>
          <p:cNvPr id="147" name="Shape 147"/>
          <p:cNvSpPr/>
          <p:nvPr/>
        </p:nvSpPr>
        <p:spPr>
          <a:xfrm>
            <a:off x="1342825" y="607225"/>
            <a:ext cx="9394500" cy="1596900"/>
          </a:xfrm>
          <a:prstGeom prst="rect">
            <a:avLst/>
          </a:prstGeom>
          <a:gradFill>
            <a:gsLst>
              <a:gs pos="0">
                <a:srgbClr val="DB0000"/>
              </a:gs>
              <a:gs pos="100000">
                <a:srgbClr val="540303"/>
              </a:gs>
            </a:gsLst>
            <a:path path="circle">
              <a:fillToRect b="50%" l="50%" r="50%" t="50%"/>
            </a:path>
            <a:tileRect/>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Shape 148"/>
          <p:cNvSpPr/>
          <p:nvPr/>
        </p:nvSpPr>
        <p:spPr>
          <a:xfrm>
            <a:off x="5650125" y="4579775"/>
            <a:ext cx="5130000" cy="1681800"/>
          </a:xfrm>
          <a:prstGeom prst="rect">
            <a:avLst/>
          </a:prstGeom>
          <a:gradFill>
            <a:gsLst>
              <a:gs pos="0">
                <a:srgbClr val="DB0000"/>
              </a:gs>
              <a:gs pos="100000">
                <a:srgbClr val="540303"/>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Shape 149"/>
          <p:cNvSpPr txBox="1"/>
          <p:nvPr>
            <p:ph type="ctrTitle"/>
          </p:nvPr>
        </p:nvSpPr>
        <p:spPr>
          <a:xfrm>
            <a:off x="1368020" y="740975"/>
            <a:ext cx="9261000" cy="1296600"/>
          </a:xfrm>
          <a:prstGeom prst="rect">
            <a:avLst/>
          </a:prstGeom>
          <a:noFill/>
          <a:ln>
            <a:noFill/>
          </a:ln>
        </p:spPr>
        <p:txBody>
          <a:bodyPr anchorCtr="0" anchor="b" bIns="45700" lIns="91425" spcFirstLastPara="1" rIns="91425" wrap="square" tIns="45700">
            <a:noAutofit/>
          </a:bodyPr>
          <a:lstStyle/>
          <a:p>
            <a:pPr indent="0" lvl="0" marL="0" marR="0" rtl="0" algn="ctr">
              <a:lnSpc>
                <a:spcPct val="85000"/>
              </a:lnSpc>
              <a:spcBef>
                <a:spcPts val="0"/>
              </a:spcBef>
              <a:spcAft>
                <a:spcPts val="0"/>
              </a:spcAft>
              <a:buClr>
                <a:schemeClr val="lt1"/>
              </a:buClr>
              <a:buSzPts val="7200"/>
              <a:buFont typeface="Century Schoolbook"/>
              <a:buNone/>
            </a:pPr>
            <a:r>
              <a:rPr b="0" i="0" lang="en-US" sz="4400" u="none" cap="none" strike="noStrike">
                <a:solidFill>
                  <a:srgbClr val="FFFFFF"/>
                </a:solidFill>
                <a:latin typeface="Times New Roman"/>
                <a:ea typeface="Times New Roman"/>
                <a:cs typeface="Times New Roman"/>
                <a:sym typeface="Times New Roman"/>
              </a:rPr>
              <a:t>Captación y Reciclaje de Agua en la Academia Nacional de Bomberos</a:t>
            </a:r>
            <a:endParaRPr b="0" i="0" sz="4400" u="none" cap="none" strike="noStrike">
              <a:solidFill>
                <a:srgbClr val="FFFFFF"/>
              </a:solidFill>
              <a:latin typeface="Times New Roman"/>
              <a:ea typeface="Times New Roman"/>
              <a:cs typeface="Times New Roman"/>
              <a:sym typeface="Times New Roman"/>
            </a:endParaRPr>
          </a:p>
        </p:txBody>
      </p:sp>
      <p:sp>
        <p:nvSpPr>
          <p:cNvPr id="150" name="Shape 150"/>
          <p:cNvSpPr txBox="1"/>
          <p:nvPr>
            <p:ph idx="1" type="subTitle"/>
          </p:nvPr>
        </p:nvSpPr>
        <p:spPr>
          <a:xfrm>
            <a:off x="5692825" y="4681925"/>
            <a:ext cx="5044500" cy="135210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chemeClr val="accent1"/>
              </a:buClr>
              <a:buSzPts val="1760"/>
              <a:buFont typeface="Arial"/>
              <a:buNone/>
            </a:pPr>
            <a:r>
              <a:rPr b="0" i="0" lang="en-US" sz="2200" u="none" cap="none" strike="noStrike">
                <a:solidFill>
                  <a:srgbClr val="FFFFFF"/>
                </a:solidFill>
                <a:latin typeface="Times New Roman"/>
                <a:ea typeface="Times New Roman"/>
                <a:cs typeface="Times New Roman"/>
                <a:sym typeface="Times New Roman"/>
              </a:rPr>
              <a:t>Presentado por: Talon Boie, Kerry Muenchow, Theodore Vangos, y Kelly Vodola</a:t>
            </a:r>
            <a:endParaRPr b="0" i="0" sz="2200" u="none" cap="none" strike="noStrike">
              <a:solidFill>
                <a:srgbClr val="FFFFFF"/>
              </a:solidFill>
              <a:latin typeface="Times New Roman"/>
              <a:ea typeface="Times New Roman"/>
              <a:cs typeface="Times New Roman"/>
              <a:sym typeface="Times New Roman"/>
            </a:endParaRPr>
          </a:p>
          <a:p>
            <a:pPr indent="0" lvl="0" marL="0" marR="0" rtl="0" algn="ctr">
              <a:lnSpc>
                <a:spcPct val="95000"/>
              </a:lnSpc>
              <a:spcBef>
                <a:spcPts val="1600"/>
              </a:spcBef>
              <a:spcAft>
                <a:spcPts val="0"/>
              </a:spcAft>
              <a:buClr>
                <a:schemeClr val="accent1"/>
              </a:buClr>
              <a:buSzPts val="1760"/>
              <a:buFont typeface="Arial"/>
              <a:buNone/>
            </a:pPr>
            <a:r>
              <a:rPr b="0" i="0" lang="en-US" sz="2200" u="none" cap="none" strike="noStrike">
                <a:solidFill>
                  <a:srgbClr val="FFFFFF"/>
                </a:solidFill>
                <a:latin typeface="Times New Roman"/>
                <a:ea typeface="Times New Roman"/>
                <a:cs typeface="Times New Roman"/>
                <a:sym typeface="Times New Roman"/>
              </a:rPr>
              <a:t>27 de Febrero, 2018</a:t>
            </a:r>
            <a:endParaRPr b="0" i="0" sz="2200" u="none" cap="none" strike="noStrike">
              <a:solidFill>
                <a:srgbClr val="FFFFFF"/>
              </a:solidFill>
              <a:latin typeface="Times New Roman"/>
              <a:ea typeface="Times New Roman"/>
              <a:cs typeface="Times New Roman"/>
              <a:sym typeface="Times New Roman"/>
            </a:endParaRPr>
          </a:p>
        </p:txBody>
      </p:sp>
      <p:pic>
        <p:nvPicPr>
          <p:cNvPr id="151" name="Shape 151"/>
          <p:cNvPicPr preferRelativeResize="0"/>
          <p:nvPr/>
        </p:nvPicPr>
        <p:blipFill rotWithShape="1">
          <a:blip r:embed="rId3">
            <a:alphaModFix/>
          </a:blip>
          <a:srcRect b="0" l="0" r="0" t="0"/>
          <a:stretch/>
        </p:blipFill>
        <p:spPr>
          <a:xfrm>
            <a:off x="1342825" y="2818775"/>
            <a:ext cx="4307300" cy="3442801"/>
          </a:xfrm>
          <a:prstGeom prst="rect">
            <a:avLst/>
          </a:prstGeom>
          <a:noFill/>
          <a:ln>
            <a:noFill/>
          </a:ln>
        </p:spPr>
      </p:pic>
      <p:pic>
        <p:nvPicPr>
          <p:cNvPr id="152" name="Shape 152"/>
          <p:cNvPicPr preferRelativeResize="0"/>
          <p:nvPr/>
        </p:nvPicPr>
        <p:blipFill rotWithShape="1">
          <a:blip r:embed="rId4">
            <a:alphaModFix/>
          </a:blip>
          <a:srcRect b="0" l="0" r="0" t="0"/>
          <a:stretch/>
        </p:blipFill>
        <p:spPr>
          <a:xfrm>
            <a:off x="0" y="6379724"/>
            <a:ext cx="1544715" cy="478271"/>
          </a:xfrm>
          <a:prstGeom prst="rect">
            <a:avLst/>
          </a:prstGeom>
          <a:noFill/>
          <a:ln>
            <a:noFill/>
          </a:ln>
        </p:spPr>
      </p:pic>
      <p:pic>
        <p:nvPicPr>
          <p:cNvPr id="153" name="Shape 153"/>
          <p:cNvPicPr preferRelativeResize="0"/>
          <p:nvPr/>
        </p:nvPicPr>
        <p:blipFill>
          <a:blip r:embed="rId5">
            <a:alphaModFix/>
          </a:blip>
          <a:stretch>
            <a:fillRect/>
          </a:stretch>
        </p:blipFill>
        <p:spPr>
          <a:xfrm>
            <a:off x="5650125" y="2818775"/>
            <a:ext cx="5129925" cy="1863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281" name="Shape 281"/>
        <p:cNvGrpSpPr/>
        <p:nvPr/>
      </p:nvGrpSpPr>
      <p:grpSpPr>
        <a:xfrm>
          <a:off x="0" y="0"/>
          <a:ext cx="0" cy="0"/>
          <a:chOff x="0" y="0"/>
          <a:chExt cx="0" cy="0"/>
        </a:xfrm>
      </p:grpSpPr>
      <p:sp>
        <p:nvSpPr>
          <p:cNvPr id="282" name="Shape 282"/>
          <p:cNvSpPr/>
          <p:nvPr/>
        </p:nvSpPr>
        <p:spPr>
          <a:xfrm>
            <a:off x="1674150" y="439375"/>
            <a:ext cx="88437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3" name="Shape 283"/>
          <p:cNvSpPr txBox="1"/>
          <p:nvPr>
            <p:ph type="title"/>
          </p:nvPr>
        </p:nvSpPr>
        <p:spPr>
          <a:xfrm>
            <a:off x="1674150" y="523075"/>
            <a:ext cx="8843700" cy="5985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Century Schoolbook"/>
              <a:buNone/>
            </a:pPr>
            <a:r>
              <a:rPr lang="en-US">
                <a:solidFill>
                  <a:srgbClr val="FFFFFF"/>
                </a:solidFill>
                <a:latin typeface="Times New Roman"/>
                <a:ea typeface="Times New Roman"/>
                <a:cs typeface="Times New Roman"/>
                <a:sym typeface="Times New Roman"/>
              </a:rPr>
              <a:t>Necesidades del Agua para el </a:t>
            </a:r>
            <a:r>
              <a:rPr b="0" i="0" lang="en-US" sz="3600" u="none" cap="none" strike="noStrike">
                <a:solidFill>
                  <a:srgbClr val="FFFFFF"/>
                </a:solidFill>
                <a:latin typeface="Times New Roman"/>
                <a:ea typeface="Times New Roman"/>
                <a:cs typeface="Times New Roman"/>
                <a:sym typeface="Times New Roman"/>
              </a:rPr>
              <a:t>Entrenamiento</a:t>
            </a:r>
            <a:endParaRPr b="0" i="0" sz="4400" u="none" cap="none" strike="noStrike">
              <a:solidFill>
                <a:srgbClr val="FFFFFF"/>
              </a:solidFill>
              <a:latin typeface="Times New Roman"/>
              <a:ea typeface="Times New Roman"/>
              <a:cs typeface="Times New Roman"/>
              <a:sym typeface="Times New Roman"/>
            </a:endParaRPr>
          </a:p>
        </p:txBody>
      </p:sp>
      <p:pic>
        <p:nvPicPr>
          <p:cNvPr id="284" name="Shape 284"/>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285" name="Shape 285"/>
          <p:cNvSpPr txBox="1"/>
          <p:nvPr/>
        </p:nvSpPr>
        <p:spPr>
          <a:xfrm>
            <a:off x="1404125" y="2149325"/>
            <a:ext cx="3505800" cy="301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2800">
                <a:solidFill>
                  <a:srgbClr val="FFFFFF"/>
                </a:solidFill>
                <a:latin typeface="Times New Roman"/>
                <a:ea typeface="Times New Roman"/>
                <a:cs typeface="Times New Roman"/>
                <a:sym typeface="Times New Roman"/>
              </a:rPr>
              <a:t>Ejemplo del horario de entrenamiento</a:t>
            </a:r>
            <a:endParaRPr b="1" sz="2800">
              <a:solidFill>
                <a:srgbClr val="FFFFFF"/>
              </a:solidFill>
              <a:latin typeface="Times New Roman"/>
              <a:ea typeface="Times New Roman"/>
              <a:cs typeface="Times New Roman"/>
              <a:sym typeface="Times New Roman"/>
            </a:endParaRPr>
          </a:p>
          <a:p>
            <a:pPr indent="0" lvl="0" marL="0">
              <a:spcBef>
                <a:spcPts val="0"/>
              </a:spcBef>
              <a:spcAft>
                <a:spcPts val="0"/>
              </a:spcAft>
              <a:buNone/>
            </a:pPr>
            <a:r>
              <a:t/>
            </a:r>
            <a:endParaRPr b="1" sz="2800">
              <a:solidFill>
                <a:srgbClr val="FFFFFF"/>
              </a:solidFill>
              <a:latin typeface="Times New Roman"/>
              <a:ea typeface="Times New Roman"/>
              <a:cs typeface="Times New Roman"/>
              <a:sym typeface="Times New Roman"/>
            </a:endParaRPr>
          </a:p>
          <a:p>
            <a:pPr indent="0" lvl="0" marL="0">
              <a:spcBef>
                <a:spcPts val="0"/>
              </a:spcBef>
              <a:spcAft>
                <a:spcPts val="0"/>
              </a:spcAft>
              <a:buNone/>
            </a:pPr>
            <a:r>
              <a:rPr b="1" lang="en-US" sz="2800">
                <a:solidFill>
                  <a:srgbClr val="FFFFFF"/>
                </a:solidFill>
                <a:latin typeface="Times New Roman"/>
                <a:ea typeface="Times New Roman"/>
                <a:cs typeface="Times New Roman"/>
                <a:sym typeface="Times New Roman"/>
              </a:rPr>
              <a:t>Cursos en azul son los que usan agua</a:t>
            </a:r>
            <a:endParaRPr b="1" sz="2800">
              <a:solidFill>
                <a:srgbClr val="FFFFFF"/>
              </a:solidFill>
              <a:latin typeface="Times New Roman"/>
              <a:ea typeface="Times New Roman"/>
              <a:cs typeface="Times New Roman"/>
              <a:sym typeface="Times New Roman"/>
            </a:endParaRPr>
          </a:p>
        </p:txBody>
      </p:sp>
      <p:sp>
        <p:nvSpPr>
          <p:cNvPr id="286" name="Shape 286"/>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10</a:t>
            </a:r>
            <a:endParaRPr b="1" sz="1800"/>
          </a:p>
        </p:txBody>
      </p:sp>
      <p:pic>
        <p:nvPicPr>
          <p:cNvPr id="287" name="Shape 287"/>
          <p:cNvPicPr preferRelativeResize="0"/>
          <p:nvPr/>
        </p:nvPicPr>
        <p:blipFill rotWithShape="1">
          <a:blip r:embed="rId4">
            <a:alphaModFix/>
          </a:blip>
          <a:srcRect b="17205" l="2204" r="74909" t="38115"/>
          <a:stretch/>
        </p:blipFill>
        <p:spPr>
          <a:xfrm>
            <a:off x="5710188" y="1435550"/>
            <a:ext cx="4505901" cy="4945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Shape 293"/>
          <p:cNvSpPr/>
          <p:nvPr/>
        </p:nvSpPr>
        <p:spPr>
          <a:xfrm>
            <a:off x="112775" y="3443850"/>
            <a:ext cx="2104800" cy="1510200"/>
          </a:xfrm>
          <a:prstGeom prst="rect">
            <a:avLst/>
          </a:prstGeom>
          <a:solidFill>
            <a:srgbClr val="F5D0D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200">
                <a:latin typeface="Century Schoolbook"/>
                <a:ea typeface="Century Schoolbook"/>
                <a:cs typeface="Century Schoolbook"/>
                <a:sym typeface="Century Schoolbook"/>
              </a:rPr>
              <a:t>Tamaños de los superficies para colección de la lluvia</a:t>
            </a:r>
            <a:endParaRPr sz="2200">
              <a:latin typeface="Century Schoolbook"/>
              <a:ea typeface="Century Schoolbook"/>
              <a:cs typeface="Century Schoolbook"/>
              <a:sym typeface="Century Schoolbook"/>
            </a:endParaRPr>
          </a:p>
        </p:txBody>
      </p:sp>
      <p:sp>
        <p:nvSpPr>
          <p:cNvPr id="294" name="Shape 294"/>
          <p:cNvSpPr/>
          <p:nvPr/>
        </p:nvSpPr>
        <p:spPr>
          <a:xfrm>
            <a:off x="112775" y="1762850"/>
            <a:ext cx="2104800" cy="1202700"/>
          </a:xfrm>
          <a:prstGeom prst="rect">
            <a:avLst/>
          </a:prstGeom>
          <a:solidFill>
            <a:srgbClr val="F5D0D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000">
                <a:latin typeface="Century Schoolbook"/>
                <a:ea typeface="Century Schoolbook"/>
                <a:cs typeface="Century Schoolbook"/>
                <a:sym typeface="Century Schoolbook"/>
              </a:rPr>
              <a:t>Datos Pluviométricos</a:t>
            </a:r>
            <a:endParaRPr sz="2000">
              <a:latin typeface="Century Schoolbook"/>
              <a:ea typeface="Century Schoolbook"/>
              <a:cs typeface="Century Schoolbook"/>
              <a:sym typeface="Century Schoolbook"/>
            </a:endParaRPr>
          </a:p>
        </p:txBody>
      </p:sp>
      <p:sp>
        <p:nvSpPr>
          <p:cNvPr id="295" name="Shape 295"/>
          <p:cNvSpPr/>
          <p:nvPr/>
        </p:nvSpPr>
        <p:spPr>
          <a:xfrm>
            <a:off x="112775" y="5508550"/>
            <a:ext cx="2104800" cy="1202700"/>
          </a:xfrm>
          <a:prstGeom prst="rect">
            <a:avLst/>
          </a:prstGeom>
          <a:solidFill>
            <a:srgbClr val="F5D0D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000">
                <a:latin typeface="Century Schoolbook"/>
                <a:ea typeface="Century Schoolbook"/>
                <a:cs typeface="Century Schoolbook"/>
                <a:sym typeface="Century Schoolbook"/>
              </a:rPr>
              <a:t>Horario de Entrenamiento </a:t>
            </a:r>
            <a:endParaRPr sz="2000">
              <a:latin typeface="Century Schoolbook"/>
              <a:ea typeface="Century Schoolbook"/>
              <a:cs typeface="Century Schoolbook"/>
              <a:sym typeface="Century Schoolbook"/>
            </a:endParaRPr>
          </a:p>
        </p:txBody>
      </p:sp>
      <p:sp>
        <p:nvSpPr>
          <p:cNvPr id="296" name="Shape 296"/>
          <p:cNvSpPr/>
          <p:nvPr/>
        </p:nvSpPr>
        <p:spPr>
          <a:xfrm>
            <a:off x="4894725" y="3185150"/>
            <a:ext cx="2647800" cy="1347600"/>
          </a:xfrm>
          <a:prstGeom prst="rect">
            <a:avLst/>
          </a:prstGeom>
          <a:solidFill>
            <a:srgbClr val="A4C2F4"/>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000">
                <a:latin typeface="Century Schoolbook"/>
                <a:ea typeface="Century Schoolbook"/>
                <a:cs typeface="Century Schoolbook"/>
                <a:sym typeface="Century Schoolbook"/>
              </a:rPr>
              <a:t>Cantidad de agua coleccionable de la lluvia</a:t>
            </a:r>
            <a:endParaRPr sz="2000">
              <a:latin typeface="Century Schoolbook"/>
              <a:ea typeface="Century Schoolbook"/>
              <a:cs typeface="Century Schoolbook"/>
              <a:sym typeface="Century Schoolbook"/>
            </a:endParaRPr>
          </a:p>
        </p:txBody>
      </p:sp>
      <p:sp>
        <p:nvSpPr>
          <p:cNvPr id="297" name="Shape 297"/>
          <p:cNvSpPr/>
          <p:nvPr/>
        </p:nvSpPr>
        <p:spPr>
          <a:xfrm>
            <a:off x="4562575" y="5771050"/>
            <a:ext cx="2300100" cy="686100"/>
          </a:xfrm>
          <a:prstGeom prst="rect">
            <a:avLst/>
          </a:prstGeom>
          <a:solidFill>
            <a:srgbClr val="A4C2F4"/>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000">
                <a:latin typeface="Century Schoolbook"/>
                <a:ea typeface="Century Schoolbook"/>
                <a:cs typeface="Century Schoolbook"/>
                <a:sym typeface="Century Schoolbook"/>
              </a:rPr>
              <a:t>Agua usado para entrenamiento</a:t>
            </a:r>
            <a:endParaRPr sz="2000">
              <a:latin typeface="Century Schoolbook"/>
              <a:ea typeface="Century Schoolbook"/>
              <a:cs typeface="Century Schoolbook"/>
              <a:sym typeface="Century Schoolbook"/>
            </a:endParaRPr>
          </a:p>
        </p:txBody>
      </p:sp>
      <p:sp>
        <p:nvSpPr>
          <p:cNvPr id="298" name="Shape 298"/>
          <p:cNvSpPr/>
          <p:nvPr/>
        </p:nvSpPr>
        <p:spPr>
          <a:xfrm>
            <a:off x="2623413" y="5771050"/>
            <a:ext cx="1533300" cy="686100"/>
          </a:xfrm>
          <a:prstGeom prst="rect">
            <a:avLst/>
          </a:prstGeom>
          <a:solidFill>
            <a:srgbClr val="F4CCC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Eficiencia</a:t>
            </a:r>
            <a:endParaRPr sz="2000">
              <a:latin typeface="Century Schoolbook"/>
              <a:ea typeface="Century Schoolbook"/>
              <a:cs typeface="Century Schoolbook"/>
              <a:sym typeface="Century Schoolbook"/>
            </a:endParaRPr>
          </a:p>
        </p:txBody>
      </p:sp>
      <p:sp>
        <p:nvSpPr>
          <p:cNvPr id="299" name="Shape 299"/>
          <p:cNvSpPr/>
          <p:nvPr/>
        </p:nvSpPr>
        <p:spPr>
          <a:xfrm>
            <a:off x="7268525" y="5771250"/>
            <a:ext cx="1885200" cy="686100"/>
          </a:xfrm>
          <a:prstGeom prst="rect">
            <a:avLst/>
          </a:prstGeom>
          <a:solidFill>
            <a:srgbClr val="A4C2F4"/>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000">
                <a:latin typeface="Century Schoolbook"/>
                <a:ea typeface="Century Schoolbook"/>
                <a:cs typeface="Century Schoolbook"/>
                <a:sym typeface="Century Schoolbook"/>
              </a:rPr>
              <a:t>Cantidad de agua reciclado</a:t>
            </a:r>
            <a:endParaRPr sz="2000">
              <a:latin typeface="Century Schoolbook"/>
              <a:ea typeface="Century Schoolbook"/>
              <a:cs typeface="Century Schoolbook"/>
              <a:sym typeface="Century Schoolbook"/>
            </a:endParaRPr>
          </a:p>
        </p:txBody>
      </p:sp>
      <p:sp>
        <p:nvSpPr>
          <p:cNvPr id="300" name="Shape 300"/>
          <p:cNvSpPr/>
          <p:nvPr/>
        </p:nvSpPr>
        <p:spPr>
          <a:xfrm>
            <a:off x="9449425" y="3901050"/>
            <a:ext cx="2706000" cy="1510200"/>
          </a:xfrm>
          <a:prstGeom prst="rect">
            <a:avLst/>
          </a:prstGeom>
          <a:solidFill>
            <a:srgbClr val="BFBFB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US" sz="2000">
                <a:latin typeface="Century Schoolbook"/>
                <a:ea typeface="Century Schoolbook"/>
                <a:cs typeface="Century Schoolbook"/>
                <a:sym typeface="Century Schoolbook"/>
              </a:rPr>
              <a:t>Agua disponible para uso en entrenamiento</a:t>
            </a:r>
            <a:endParaRPr sz="2000">
              <a:latin typeface="Century Schoolbook"/>
              <a:ea typeface="Century Schoolbook"/>
              <a:cs typeface="Century Schoolbook"/>
              <a:sym typeface="Century Schoolbook"/>
            </a:endParaRPr>
          </a:p>
        </p:txBody>
      </p:sp>
      <p:cxnSp>
        <p:nvCxnSpPr>
          <p:cNvPr id="301" name="Shape 301"/>
          <p:cNvCxnSpPr>
            <a:stCxn id="293" idx="3"/>
          </p:cNvCxnSpPr>
          <p:nvPr/>
        </p:nvCxnSpPr>
        <p:spPr>
          <a:xfrm>
            <a:off x="2217575" y="4198950"/>
            <a:ext cx="2712300" cy="7500"/>
          </a:xfrm>
          <a:prstGeom prst="straightConnector1">
            <a:avLst/>
          </a:prstGeom>
          <a:noFill/>
          <a:ln cap="flat" cmpd="sng" w="28575">
            <a:solidFill>
              <a:schemeClr val="dk2"/>
            </a:solidFill>
            <a:prstDash val="solid"/>
            <a:round/>
            <a:headEnd len="med" w="med" type="none"/>
            <a:tailEnd len="med" w="med" type="triangle"/>
          </a:ln>
        </p:spPr>
      </p:cxnSp>
      <p:cxnSp>
        <p:nvCxnSpPr>
          <p:cNvPr id="302" name="Shape 302"/>
          <p:cNvCxnSpPr>
            <a:stCxn id="296" idx="3"/>
            <a:endCxn id="300" idx="1"/>
          </p:cNvCxnSpPr>
          <p:nvPr/>
        </p:nvCxnSpPr>
        <p:spPr>
          <a:xfrm>
            <a:off x="7542525" y="3858950"/>
            <a:ext cx="1906800" cy="797100"/>
          </a:xfrm>
          <a:prstGeom prst="straightConnector1">
            <a:avLst/>
          </a:prstGeom>
          <a:noFill/>
          <a:ln cap="flat" cmpd="sng" w="28575">
            <a:solidFill>
              <a:schemeClr val="dk2"/>
            </a:solidFill>
            <a:prstDash val="solid"/>
            <a:round/>
            <a:headEnd len="med" w="med" type="none"/>
            <a:tailEnd len="med" w="med" type="triangle"/>
          </a:ln>
        </p:spPr>
      </p:cxnSp>
      <p:cxnSp>
        <p:nvCxnSpPr>
          <p:cNvPr id="303" name="Shape 303"/>
          <p:cNvCxnSpPr>
            <a:stCxn id="299" idx="0"/>
            <a:endCxn id="300" idx="1"/>
          </p:cNvCxnSpPr>
          <p:nvPr/>
        </p:nvCxnSpPr>
        <p:spPr>
          <a:xfrm flipH="1" rot="10800000">
            <a:off x="8211125" y="4656150"/>
            <a:ext cx="1238400" cy="1115100"/>
          </a:xfrm>
          <a:prstGeom prst="straightConnector1">
            <a:avLst/>
          </a:prstGeom>
          <a:noFill/>
          <a:ln cap="flat" cmpd="sng" w="28575">
            <a:solidFill>
              <a:schemeClr val="dk2"/>
            </a:solidFill>
            <a:prstDash val="solid"/>
            <a:round/>
            <a:headEnd len="med" w="med" type="none"/>
            <a:tailEnd len="med" w="med" type="triangle"/>
          </a:ln>
        </p:spPr>
      </p:cxnSp>
      <p:sp>
        <p:nvSpPr>
          <p:cNvPr id="304" name="Shape 304"/>
          <p:cNvSpPr/>
          <p:nvPr/>
        </p:nvSpPr>
        <p:spPr>
          <a:xfrm>
            <a:off x="3361425" y="1016850"/>
            <a:ext cx="1533300" cy="785100"/>
          </a:xfrm>
          <a:prstGeom prst="roundRect">
            <a:avLst>
              <a:gd fmla="val 16667" name="adj"/>
            </a:avLst>
          </a:prstGeom>
          <a:solidFill>
            <a:srgbClr val="F5D0D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US" sz="1800">
                <a:latin typeface="Century Schoolbook"/>
                <a:ea typeface="Century Schoolbook"/>
                <a:cs typeface="Century Schoolbook"/>
                <a:sym typeface="Century Schoolbook"/>
              </a:rPr>
              <a:t>Aportes</a:t>
            </a:r>
            <a:endParaRPr b="1" sz="1800">
              <a:latin typeface="Century Schoolbook"/>
              <a:ea typeface="Century Schoolbook"/>
              <a:cs typeface="Century Schoolbook"/>
              <a:sym typeface="Century Schoolbook"/>
            </a:endParaRPr>
          </a:p>
        </p:txBody>
      </p:sp>
      <p:sp>
        <p:nvSpPr>
          <p:cNvPr id="305" name="Shape 305"/>
          <p:cNvSpPr/>
          <p:nvPr/>
        </p:nvSpPr>
        <p:spPr>
          <a:xfrm>
            <a:off x="5329350" y="1016850"/>
            <a:ext cx="1533300" cy="785100"/>
          </a:xfrm>
          <a:prstGeom prst="roundRect">
            <a:avLst>
              <a:gd fmla="val 16667" name="adj"/>
            </a:avLst>
          </a:prstGeom>
          <a:solidFill>
            <a:srgbClr val="A4C2F4"/>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entury Schoolbook"/>
                <a:ea typeface="Century Schoolbook"/>
                <a:cs typeface="Century Schoolbook"/>
                <a:sym typeface="Century Schoolbook"/>
              </a:rPr>
              <a:t>Calculado</a:t>
            </a:r>
            <a:endParaRPr b="1" sz="1800">
              <a:latin typeface="Century Schoolbook"/>
              <a:ea typeface="Century Schoolbook"/>
              <a:cs typeface="Century Schoolbook"/>
              <a:sym typeface="Century Schoolbook"/>
            </a:endParaRPr>
          </a:p>
        </p:txBody>
      </p:sp>
      <p:sp>
        <p:nvSpPr>
          <p:cNvPr id="306" name="Shape 306"/>
          <p:cNvSpPr/>
          <p:nvPr/>
        </p:nvSpPr>
        <p:spPr>
          <a:xfrm>
            <a:off x="7297275" y="1016850"/>
            <a:ext cx="1533300" cy="785100"/>
          </a:xfrm>
          <a:prstGeom prst="roundRect">
            <a:avLst>
              <a:gd fmla="val 16667" name="adj"/>
            </a:avLst>
          </a:prstGeom>
          <a:solidFill>
            <a:srgbClr val="BFBFB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entury Schoolbook"/>
                <a:ea typeface="Century Schoolbook"/>
                <a:cs typeface="Century Schoolbook"/>
                <a:sym typeface="Century Schoolbook"/>
              </a:rPr>
              <a:t>Salida</a:t>
            </a:r>
            <a:endParaRPr b="1" sz="1800">
              <a:latin typeface="Century Schoolbook"/>
              <a:ea typeface="Century Schoolbook"/>
              <a:cs typeface="Century Schoolbook"/>
              <a:sym typeface="Century Schoolbook"/>
            </a:endParaRPr>
          </a:p>
        </p:txBody>
      </p:sp>
      <p:sp>
        <p:nvSpPr>
          <p:cNvPr id="307" name="Shape 307"/>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11</a:t>
            </a:r>
            <a:endParaRPr b="1" sz="1800"/>
          </a:p>
        </p:txBody>
      </p:sp>
      <p:sp>
        <p:nvSpPr>
          <p:cNvPr id="308" name="Shape 308"/>
          <p:cNvSpPr txBox="1"/>
          <p:nvPr/>
        </p:nvSpPr>
        <p:spPr>
          <a:xfrm>
            <a:off x="2347050" y="85825"/>
            <a:ext cx="7497900" cy="599100"/>
          </a:xfrm>
          <a:prstGeom prst="rect">
            <a:avLst/>
          </a:prstGeom>
          <a:gradFill>
            <a:gsLst>
              <a:gs pos="0">
                <a:srgbClr val="DB0000"/>
              </a:gs>
              <a:gs pos="100000">
                <a:srgbClr val="540303"/>
              </a:gs>
            </a:gsLst>
            <a:path path="circle">
              <a:fillToRect b="50%" l="50%" r="50%" t="50%"/>
            </a:path>
            <a:tileRect/>
          </a:gradFill>
          <a:ln cap="flat" cmpd="sng" w="28575">
            <a:solidFill>
              <a:srgbClr val="EAEAEA"/>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US" sz="3000">
                <a:solidFill>
                  <a:srgbClr val="FFFFFF"/>
                </a:solidFill>
                <a:latin typeface="Times New Roman"/>
                <a:ea typeface="Times New Roman"/>
                <a:cs typeface="Times New Roman"/>
                <a:sym typeface="Times New Roman"/>
              </a:rPr>
              <a:t>Modelo de la Disponibilidad y el Uso del Agua </a:t>
            </a:r>
            <a:endParaRPr sz="3000">
              <a:solidFill>
                <a:srgbClr val="FFFFFF"/>
              </a:solidFill>
              <a:latin typeface="Times New Roman"/>
              <a:ea typeface="Times New Roman"/>
              <a:cs typeface="Times New Roman"/>
              <a:sym typeface="Times New Roman"/>
            </a:endParaRPr>
          </a:p>
        </p:txBody>
      </p:sp>
      <p:sp>
        <p:nvSpPr>
          <p:cNvPr id="309" name="Shape 309"/>
          <p:cNvSpPr/>
          <p:nvPr/>
        </p:nvSpPr>
        <p:spPr>
          <a:xfrm>
            <a:off x="2663075" y="2686600"/>
            <a:ext cx="1533300" cy="785100"/>
          </a:xfrm>
          <a:prstGeom prst="rect">
            <a:avLst/>
          </a:prstGeom>
          <a:solidFill>
            <a:srgbClr val="F4CCC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Eficiencia</a:t>
            </a:r>
            <a:endParaRPr sz="2000">
              <a:latin typeface="Century Schoolbook"/>
              <a:ea typeface="Century Schoolbook"/>
              <a:cs typeface="Century Schoolbook"/>
              <a:sym typeface="Century Schoolbook"/>
            </a:endParaRPr>
          </a:p>
        </p:txBody>
      </p:sp>
      <p:cxnSp>
        <p:nvCxnSpPr>
          <p:cNvPr id="310" name="Shape 310"/>
          <p:cNvCxnSpPr>
            <a:stCxn id="294" idx="3"/>
          </p:cNvCxnSpPr>
          <p:nvPr/>
        </p:nvCxnSpPr>
        <p:spPr>
          <a:xfrm>
            <a:off x="2217575" y="2364200"/>
            <a:ext cx="448500" cy="318600"/>
          </a:xfrm>
          <a:prstGeom prst="straightConnector1">
            <a:avLst/>
          </a:prstGeom>
          <a:noFill/>
          <a:ln cap="flat" cmpd="sng" w="28575">
            <a:solidFill>
              <a:schemeClr val="dk2"/>
            </a:solidFill>
            <a:prstDash val="solid"/>
            <a:round/>
            <a:headEnd len="med" w="med" type="none"/>
            <a:tailEnd len="med" w="med" type="triangle"/>
          </a:ln>
        </p:spPr>
      </p:cxnSp>
      <p:cxnSp>
        <p:nvCxnSpPr>
          <p:cNvPr id="311" name="Shape 311"/>
          <p:cNvCxnSpPr>
            <a:endCxn id="296" idx="1"/>
          </p:cNvCxnSpPr>
          <p:nvPr/>
        </p:nvCxnSpPr>
        <p:spPr>
          <a:xfrm>
            <a:off x="4229925" y="3459950"/>
            <a:ext cx="664800" cy="399000"/>
          </a:xfrm>
          <a:prstGeom prst="straightConnector1">
            <a:avLst/>
          </a:prstGeom>
          <a:noFill/>
          <a:ln cap="flat" cmpd="sng" w="28575">
            <a:solidFill>
              <a:schemeClr val="dk2"/>
            </a:solidFill>
            <a:prstDash val="solid"/>
            <a:round/>
            <a:headEnd len="med" w="med" type="none"/>
            <a:tailEnd len="med" w="med" type="triangle"/>
          </a:ln>
        </p:spPr>
      </p:cxnSp>
      <p:cxnSp>
        <p:nvCxnSpPr>
          <p:cNvPr id="312" name="Shape 312"/>
          <p:cNvCxnSpPr>
            <a:stCxn id="295" idx="3"/>
            <a:endCxn id="298" idx="1"/>
          </p:cNvCxnSpPr>
          <p:nvPr/>
        </p:nvCxnSpPr>
        <p:spPr>
          <a:xfrm>
            <a:off x="2217575" y="6109900"/>
            <a:ext cx="405900" cy="4200"/>
          </a:xfrm>
          <a:prstGeom prst="straightConnector1">
            <a:avLst/>
          </a:prstGeom>
          <a:noFill/>
          <a:ln cap="flat" cmpd="sng" w="28575">
            <a:solidFill>
              <a:schemeClr val="dk2"/>
            </a:solidFill>
            <a:prstDash val="solid"/>
            <a:round/>
            <a:headEnd len="med" w="med" type="none"/>
            <a:tailEnd len="med" w="med" type="triangle"/>
          </a:ln>
        </p:spPr>
      </p:cxnSp>
      <p:cxnSp>
        <p:nvCxnSpPr>
          <p:cNvPr id="313" name="Shape 313"/>
          <p:cNvCxnSpPr/>
          <p:nvPr/>
        </p:nvCxnSpPr>
        <p:spPr>
          <a:xfrm>
            <a:off x="4196375" y="6107800"/>
            <a:ext cx="405900" cy="4200"/>
          </a:xfrm>
          <a:prstGeom prst="straightConnector1">
            <a:avLst/>
          </a:prstGeom>
          <a:noFill/>
          <a:ln cap="flat" cmpd="sng" w="28575">
            <a:solidFill>
              <a:schemeClr val="dk2"/>
            </a:solidFill>
            <a:prstDash val="solid"/>
            <a:round/>
            <a:headEnd len="med" w="med" type="none"/>
            <a:tailEnd len="med" w="med" type="triangle"/>
          </a:ln>
        </p:spPr>
      </p:cxnSp>
      <p:cxnSp>
        <p:nvCxnSpPr>
          <p:cNvPr id="314" name="Shape 314"/>
          <p:cNvCxnSpPr/>
          <p:nvPr/>
        </p:nvCxnSpPr>
        <p:spPr>
          <a:xfrm>
            <a:off x="6862650" y="6109900"/>
            <a:ext cx="405900" cy="42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p:nvPr/>
        </p:nvSpPr>
        <p:spPr>
          <a:xfrm>
            <a:off x="2827800" y="394000"/>
            <a:ext cx="6536400" cy="8040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1" name="Shape 321"/>
          <p:cNvSpPr txBox="1"/>
          <p:nvPr>
            <p:ph type="title"/>
          </p:nvPr>
        </p:nvSpPr>
        <p:spPr>
          <a:xfrm>
            <a:off x="3083550" y="595700"/>
            <a:ext cx="6024900" cy="5355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Modelo </a:t>
            </a:r>
            <a:r>
              <a:rPr lang="en-US">
                <a:solidFill>
                  <a:srgbClr val="FFFFFF"/>
                </a:solidFill>
                <a:latin typeface="Times New Roman"/>
                <a:ea typeface="Times New Roman"/>
                <a:cs typeface="Times New Roman"/>
                <a:sym typeface="Times New Roman"/>
              </a:rPr>
              <a:t>para el Aporte de Agua</a:t>
            </a:r>
            <a:endParaRPr b="0" i="0" sz="3600" u="none" cap="none" strike="noStrike">
              <a:solidFill>
                <a:srgbClr val="FFFFFF"/>
              </a:solidFill>
              <a:latin typeface="Times New Roman"/>
              <a:ea typeface="Times New Roman"/>
              <a:cs typeface="Times New Roman"/>
              <a:sym typeface="Times New Roman"/>
            </a:endParaRPr>
          </a:p>
        </p:txBody>
      </p:sp>
      <p:pic>
        <p:nvPicPr>
          <p:cNvPr id="322" name="Shape 322"/>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323" name="Shape 323"/>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12</a:t>
            </a:r>
            <a:endParaRPr b="1" sz="1800"/>
          </a:p>
        </p:txBody>
      </p:sp>
      <p:pic>
        <p:nvPicPr>
          <p:cNvPr id="324" name="Shape 324"/>
          <p:cNvPicPr preferRelativeResize="0"/>
          <p:nvPr/>
        </p:nvPicPr>
        <p:blipFill>
          <a:blip r:embed="rId4">
            <a:alphaModFix/>
          </a:blip>
          <a:stretch>
            <a:fillRect/>
          </a:stretch>
        </p:blipFill>
        <p:spPr>
          <a:xfrm>
            <a:off x="4506300" y="1487250"/>
            <a:ext cx="6279046" cy="5112950"/>
          </a:xfrm>
          <a:prstGeom prst="rect">
            <a:avLst/>
          </a:prstGeom>
          <a:noFill/>
          <a:ln cap="flat" cmpd="sng" w="38100">
            <a:solidFill>
              <a:srgbClr val="000000"/>
            </a:solidFill>
            <a:prstDash val="solid"/>
            <a:round/>
            <a:headEnd len="sm" w="sm" type="none"/>
            <a:tailEnd len="sm" w="sm" type="none"/>
          </a:ln>
        </p:spPr>
      </p:pic>
      <p:pic>
        <p:nvPicPr>
          <p:cNvPr id="325" name="Shape 325"/>
          <p:cNvPicPr preferRelativeResize="0"/>
          <p:nvPr/>
        </p:nvPicPr>
        <p:blipFill>
          <a:blip r:embed="rId5">
            <a:alphaModFix/>
          </a:blip>
          <a:stretch>
            <a:fillRect/>
          </a:stretch>
        </p:blipFill>
        <p:spPr>
          <a:xfrm>
            <a:off x="1138250" y="1487250"/>
            <a:ext cx="2946550" cy="1838225"/>
          </a:xfrm>
          <a:prstGeom prst="rect">
            <a:avLst/>
          </a:prstGeom>
          <a:noFill/>
          <a:ln cap="flat" cmpd="sng" w="38100">
            <a:solidFill>
              <a:srgbClr val="000000"/>
            </a:solidFill>
            <a:prstDash val="solid"/>
            <a:round/>
            <a:headEnd len="sm" w="sm" type="none"/>
            <a:tailEnd len="sm" w="sm" type="none"/>
          </a:ln>
        </p:spPr>
      </p:pic>
      <p:sp>
        <p:nvSpPr>
          <p:cNvPr id="326" name="Shape 326"/>
          <p:cNvSpPr/>
          <p:nvPr/>
        </p:nvSpPr>
        <p:spPr>
          <a:xfrm>
            <a:off x="8449975" y="6331250"/>
            <a:ext cx="1208400" cy="33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Shape 327"/>
          <p:cNvSpPr/>
          <p:nvPr/>
        </p:nvSpPr>
        <p:spPr>
          <a:xfrm>
            <a:off x="9770800" y="6331250"/>
            <a:ext cx="1014600" cy="33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332" name="Shape 332"/>
        <p:cNvGrpSpPr/>
        <p:nvPr/>
      </p:nvGrpSpPr>
      <p:grpSpPr>
        <a:xfrm>
          <a:off x="0" y="0"/>
          <a:ext cx="0" cy="0"/>
          <a:chOff x="0" y="0"/>
          <a:chExt cx="0" cy="0"/>
        </a:xfrm>
      </p:grpSpPr>
      <p:sp>
        <p:nvSpPr>
          <p:cNvPr id="333" name="Shape 333"/>
          <p:cNvSpPr/>
          <p:nvPr/>
        </p:nvSpPr>
        <p:spPr>
          <a:xfrm>
            <a:off x="2987850" y="359200"/>
            <a:ext cx="62163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4" name="Shape 334"/>
          <p:cNvSpPr txBox="1"/>
          <p:nvPr>
            <p:ph type="title"/>
          </p:nvPr>
        </p:nvSpPr>
        <p:spPr>
          <a:xfrm>
            <a:off x="3313697" y="311850"/>
            <a:ext cx="5628600" cy="7764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accent1"/>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Modelo de Agua - (C</a:t>
            </a:r>
            <a:r>
              <a:rPr lang="en-US">
                <a:solidFill>
                  <a:srgbClr val="FFFFFF"/>
                </a:solidFill>
                <a:latin typeface="Times New Roman"/>
                <a:ea typeface="Times New Roman"/>
                <a:cs typeface="Times New Roman"/>
                <a:sym typeface="Times New Roman"/>
              </a:rPr>
              <a:t>á</a:t>
            </a:r>
            <a:r>
              <a:rPr b="0" i="0" lang="en-US" sz="3600" u="none" cap="none" strike="noStrike">
                <a:solidFill>
                  <a:srgbClr val="FFFFFF"/>
                </a:solidFill>
                <a:latin typeface="Times New Roman"/>
                <a:ea typeface="Times New Roman"/>
                <a:cs typeface="Times New Roman"/>
                <a:sym typeface="Times New Roman"/>
              </a:rPr>
              <a:t>lcul</a:t>
            </a:r>
            <a:r>
              <a:rPr lang="en-US">
                <a:solidFill>
                  <a:srgbClr val="FFFFFF"/>
                </a:solidFill>
                <a:latin typeface="Times New Roman"/>
                <a:ea typeface="Times New Roman"/>
                <a:cs typeface="Times New Roman"/>
                <a:sym typeface="Times New Roman"/>
              </a:rPr>
              <a:t>os)</a:t>
            </a:r>
            <a:endParaRPr b="0" i="0" sz="3600" u="none" cap="none" strike="noStrike">
              <a:solidFill>
                <a:srgbClr val="FFFFFF"/>
              </a:solidFill>
              <a:latin typeface="Times New Roman"/>
              <a:ea typeface="Times New Roman"/>
              <a:cs typeface="Times New Roman"/>
              <a:sym typeface="Times New Roman"/>
            </a:endParaRPr>
          </a:p>
        </p:txBody>
      </p:sp>
      <p:pic>
        <p:nvPicPr>
          <p:cNvPr id="335" name="Shape 335"/>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336" name="Shape 336"/>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13</a:t>
            </a:r>
            <a:endParaRPr b="1" sz="1800"/>
          </a:p>
        </p:txBody>
      </p:sp>
      <p:pic>
        <p:nvPicPr>
          <p:cNvPr id="337" name="Shape 337"/>
          <p:cNvPicPr preferRelativeResize="0"/>
          <p:nvPr/>
        </p:nvPicPr>
        <p:blipFill>
          <a:blip r:embed="rId4">
            <a:alphaModFix/>
          </a:blip>
          <a:stretch>
            <a:fillRect/>
          </a:stretch>
        </p:blipFill>
        <p:spPr>
          <a:xfrm>
            <a:off x="4000387" y="1490375"/>
            <a:ext cx="7341175" cy="4524050"/>
          </a:xfrm>
          <a:prstGeom prst="rect">
            <a:avLst/>
          </a:prstGeom>
          <a:noFill/>
          <a:ln cap="flat" cmpd="sng" w="38100">
            <a:solidFill>
              <a:srgbClr val="000000"/>
            </a:solidFill>
            <a:prstDash val="solid"/>
            <a:round/>
            <a:headEnd len="sm" w="sm" type="none"/>
            <a:tailEnd len="sm" w="sm" type="none"/>
          </a:ln>
        </p:spPr>
      </p:pic>
      <p:pic>
        <p:nvPicPr>
          <p:cNvPr id="338" name="Shape 338"/>
          <p:cNvPicPr preferRelativeResize="0"/>
          <p:nvPr/>
        </p:nvPicPr>
        <p:blipFill>
          <a:blip r:embed="rId5">
            <a:alphaModFix/>
          </a:blip>
          <a:stretch>
            <a:fillRect/>
          </a:stretch>
        </p:blipFill>
        <p:spPr>
          <a:xfrm>
            <a:off x="714525" y="1490372"/>
            <a:ext cx="3006600" cy="162920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43" name="Shape 343"/>
        <p:cNvGrpSpPr/>
        <p:nvPr/>
      </p:nvGrpSpPr>
      <p:grpSpPr>
        <a:xfrm>
          <a:off x="0" y="0"/>
          <a:ext cx="0" cy="0"/>
          <a:chOff x="0" y="0"/>
          <a:chExt cx="0" cy="0"/>
        </a:xfrm>
      </p:grpSpPr>
      <p:sp>
        <p:nvSpPr>
          <p:cNvPr id="344" name="Shape 344"/>
          <p:cNvSpPr/>
          <p:nvPr/>
        </p:nvSpPr>
        <p:spPr>
          <a:xfrm>
            <a:off x="3268663" y="360425"/>
            <a:ext cx="5654700" cy="6867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Shape 345"/>
          <p:cNvSpPr txBox="1"/>
          <p:nvPr>
            <p:ph type="title"/>
          </p:nvPr>
        </p:nvSpPr>
        <p:spPr>
          <a:xfrm>
            <a:off x="3043813" y="331625"/>
            <a:ext cx="6104400" cy="7443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1"/>
              </a:buClr>
              <a:buSzPts val="3600"/>
              <a:buFont typeface="Times New Roman"/>
              <a:buNone/>
            </a:pPr>
            <a:r>
              <a:rPr lang="en-US">
                <a:solidFill>
                  <a:srgbClr val="FFFFFF"/>
                </a:solidFill>
                <a:latin typeface="Times New Roman"/>
                <a:ea typeface="Times New Roman"/>
                <a:cs typeface="Times New Roman"/>
                <a:sym typeface="Times New Roman"/>
              </a:rPr>
              <a:t>Gráfico del </a:t>
            </a:r>
            <a:r>
              <a:rPr b="0" i="0" lang="en-US" sz="3600" u="none" cap="none" strike="noStrike">
                <a:solidFill>
                  <a:srgbClr val="FFFFFF"/>
                </a:solidFill>
                <a:latin typeface="Times New Roman"/>
                <a:ea typeface="Times New Roman"/>
                <a:cs typeface="Times New Roman"/>
                <a:sym typeface="Times New Roman"/>
              </a:rPr>
              <a:t>Modelo de Agua</a:t>
            </a:r>
            <a:endParaRPr b="0" i="0" sz="3600" u="none" cap="none" strike="noStrike">
              <a:solidFill>
                <a:srgbClr val="FFFFFF"/>
              </a:solidFill>
              <a:latin typeface="Times New Roman"/>
              <a:ea typeface="Times New Roman"/>
              <a:cs typeface="Times New Roman"/>
              <a:sym typeface="Times New Roman"/>
            </a:endParaRPr>
          </a:p>
        </p:txBody>
      </p:sp>
      <p:pic>
        <p:nvPicPr>
          <p:cNvPr id="346" name="Shape 346"/>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347" name="Shape 347"/>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14</a:t>
            </a:r>
            <a:endParaRPr b="1" sz="1800"/>
          </a:p>
        </p:txBody>
      </p:sp>
      <p:pic>
        <p:nvPicPr>
          <p:cNvPr id="348" name="Shape 348"/>
          <p:cNvPicPr preferRelativeResize="0"/>
          <p:nvPr/>
        </p:nvPicPr>
        <p:blipFill>
          <a:blip r:embed="rId4">
            <a:alphaModFix/>
          </a:blip>
          <a:stretch>
            <a:fillRect/>
          </a:stretch>
        </p:blipFill>
        <p:spPr>
          <a:xfrm>
            <a:off x="1635125" y="1193425"/>
            <a:ext cx="8921800" cy="5341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p:nvPr/>
        </p:nvSpPr>
        <p:spPr>
          <a:xfrm>
            <a:off x="1643475" y="1336600"/>
            <a:ext cx="2460300" cy="1719300"/>
          </a:xfrm>
          <a:prstGeom prst="rect">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Agua disponible de reciclaje y </a:t>
            </a:r>
            <a:r>
              <a:rPr lang="en-US" sz="2000">
                <a:latin typeface="Century Schoolbook"/>
                <a:ea typeface="Century Schoolbook"/>
                <a:cs typeface="Century Schoolbook"/>
                <a:sym typeface="Century Schoolbook"/>
              </a:rPr>
              <a:t>captación</a:t>
            </a:r>
            <a:r>
              <a:rPr lang="en-US" sz="2000">
                <a:latin typeface="Century Schoolbook"/>
                <a:ea typeface="Century Schoolbook"/>
                <a:cs typeface="Century Schoolbook"/>
                <a:sym typeface="Century Schoolbook"/>
              </a:rPr>
              <a:t> de lluvia</a:t>
            </a:r>
            <a:endParaRPr sz="2000">
              <a:latin typeface="Century Schoolbook"/>
              <a:ea typeface="Century Schoolbook"/>
              <a:cs typeface="Century Schoolbook"/>
              <a:sym typeface="Century Schoolbook"/>
            </a:endParaRPr>
          </a:p>
        </p:txBody>
      </p:sp>
      <p:sp>
        <p:nvSpPr>
          <p:cNvPr id="355" name="Shape 355"/>
          <p:cNvSpPr/>
          <p:nvPr/>
        </p:nvSpPr>
        <p:spPr>
          <a:xfrm>
            <a:off x="4800900" y="1336600"/>
            <a:ext cx="2379900" cy="1719300"/>
          </a:xfrm>
          <a:prstGeom prst="rect">
            <a:avLst/>
          </a:prstGeom>
          <a:solidFill>
            <a:srgbClr val="F4CCC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Agua gastado durante entrenamientos</a:t>
            </a:r>
            <a:endParaRPr sz="2000">
              <a:latin typeface="Century Schoolbook"/>
              <a:ea typeface="Century Schoolbook"/>
              <a:cs typeface="Century Schoolbook"/>
              <a:sym typeface="Century Schoolbook"/>
            </a:endParaRPr>
          </a:p>
        </p:txBody>
      </p:sp>
      <p:sp>
        <p:nvSpPr>
          <p:cNvPr id="356" name="Shape 356"/>
          <p:cNvSpPr/>
          <p:nvPr/>
        </p:nvSpPr>
        <p:spPr>
          <a:xfrm>
            <a:off x="7877925" y="1371625"/>
            <a:ext cx="2670600" cy="1719300"/>
          </a:xfrm>
          <a:prstGeom prst="rect">
            <a:avLst/>
          </a:prstGeom>
          <a:solidFill>
            <a:srgbClr val="CCCCC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Agua que puede ser almacenado </a:t>
            </a:r>
            <a:endParaRPr sz="2000">
              <a:latin typeface="Century Schoolbook"/>
              <a:ea typeface="Century Schoolbook"/>
              <a:cs typeface="Century Schoolbook"/>
              <a:sym typeface="Century Schoolbook"/>
            </a:endParaRPr>
          </a:p>
        </p:txBody>
      </p:sp>
      <p:sp>
        <p:nvSpPr>
          <p:cNvPr id="357" name="Shape 357"/>
          <p:cNvSpPr txBox="1"/>
          <p:nvPr/>
        </p:nvSpPr>
        <p:spPr>
          <a:xfrm>
            <a:off x="4103775" y="1929625"/>
            <a:ext cx="697200" cy="603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3600">
                <a:latin typeface="Times New Roman"/>
                <a:ea typeface="Times New Roman"/>
                <a:cs typeface="Times New Roman"/>
                <a:sym typeface="Times New Roman"/>
              </a:rPr>
              <a:t>-</a:t>
            </a:r>
            <a:endParaRPr sz="3600">
              <a:latin typeface="Times New Roman"/>
              <a:ea typeface="Times New Roman"/>
              <a:cs typeface="Times New Roman"/>
              <a:sym typeface="Times New Roman"/>
            </a:endParaRPr>
          </a:p>
        </p:txBody>
      </p:sp>
      <p:sp>
        <p:nvSpPr>
          <p:cNvPr id="358" name="Shape 358"/>
          <p:cNvSpPr txBox="1"/>
          <p:nvPr/>
        </p:nvSpPr>
        <p:spPr>
          <a:xfrm>
            <a:off x="7180788" y="1929625"/>
            <a:ext cx="697200" cy="60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latin typeface="Times New Roman"/>
                <a:ea typeface="Times New Roman"/>
                <a:cs typeface="Times New Roman"/>
                <a:sym typeface="Times New Roman"/>
              </a:rPr>
              <a:t>=</a:t>
            </a:r>
            <a:endParaRPr b="1" sz="3600">
              <a:latin typeface="Times New Roman"/>
              <a:ea typeface="Times New Roman"/>
              <a:cs typeface="Times New Roman"/>
              <a:sym typeface="Times New Roman"/>
            </a:endParaRPr>
          </a:p>
        </p:txBody>
      </p:sp>
      <p:cxnSp>
        <p:nvCxnSpPr>
          <p:cNvPr id="359" name="Shape 359"/>
          <p:cNvCxnSpPr/>
          <p:nvPr/>
        </p:nvCxnSpPr>
        <p:spPr>
          <a:xfrm flipH="1">
            <a:off x="7294325" y="3108375"/>
            <a:ext cx="1596900" cy="660900"/>
          </a:xfrm>
          <a:prstGeom prst="straightConnector1">
            <a:avLst/>
          </a:prstGeom>
          <a:noFill/>
          <a:ln cap="flat" cmpd="sng" w="28575">
            <a:solidFill>
              <a:schemeClr val="dk2"/>
            </a:solidFill>
            <a:prstDash val="solid"/>
            <a:round/>
            <a:headEnd len="med" w="med" type="none"/>
            <a:tailEnd len="med" w="med" type="triangle"/>
          </a:ln>
        </p:spPr>
      </p:cxnSp>
      <p:sp>
        <p:nvSpPr>
          <p:cNvPr id="360" name="Shape 360"/>
          <p:cNvSpPr/>
          <p:nvPr/>
        </p:nvSpPr>
        <p:spPr>
          <a:xfrm>
            <a:off x="4486625" y="3471300"/>
            <a:ext cx="2670600" cy="12303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Tanque de almacenamiento de agua</a:t>
            </a:r>
            <a:endParaRPr sz="2000">
              <a:latin typeface="Century Schoolbook"/>
              <a:ea typeface="Century Schoolbook"/>
              <a:cs typeface="Century Schoolbook"/>
              <a:sym typeface="Century Schoolbook"/>
            </a:endParaRPr>
          </a:p>
        </p:txBody>
      </p:sp>
      <p:sp>
        <p:nvSpPr>
          <p:cNvPr id="361" name="Shape 361"/>
          <p:cNvSpPr txBox="1"/>
          <p:nvPr/>
        </p:nvSpPr>
        <p:spPr>
          <a:xfrm>
            <a:off x="469350" y="5247300"/>
            <a:ext cx="1830300" cy="1065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2000">
                <a:latin typeface="Times New Roman"/>
                <a:ea typeface="Times New Roman"/>
                <a:cs typeface="Times New Roman"/>
                <a:sym typeface="Times New Roman"/>
              </a:rPr>
              <a:t>El tamaño</a:t>
            </a:r>
            <a:r>
              <a:rPr b="1" lang="en-US" sz="2000">
                <a:latin typeface="Times New Roman"/>
                <a:ea typeface="Times New Roman"/>
                <a:cs typeface="Times New Roman"/>
                <a:sym typeface="Times New Roman"/>
              </a:rPr>
              <a:t> es limitado por: </a:t>
            </a:r>
            <a:endParaRPr b="1" sz="2000">
              <a:latin typeface="Times New Roman"/>
              <a:ea typeface="Times New Roman"/>
              <a:cs typeface="Times New Roman"/>
              <a:sym typeface="Times New Roman"/>
            </a:endParaRPr>
          </a:p>
        </p:txBody>
      </p:sp>
      <p:sp>
        <p:nvSpPr>
          <p:cNvPr id="362" name="Shape 362"/>
          <p:cNvSpPr/>
          <p:nvPr/>
        </p:nvSpPr>
        <p:spPr>
          <a:xfrm>
            <a:off x="2208500" y="5322900"/>
            <a:ext cx="2287200" cy="9903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Espacio Disponible</a:t>
            </a:r>
            <a:endParaRPr sz="2000">
              <a:latin typeface="Century Schoolbook"/>
              <a:ea typeface="Century Schoolbook"/>
              <a:cs typeface="Century Schoolbook"/>
              <a:sym typeface="Century Schoolbook"/>
            </a:endParaRPr>
          </a:p>
        </p:txBody>
      </p:sp>
      <p:sp>
        <p:nvSpPr>
          <p:cNvPr id="363" name="Shape 363"/>
          <p:cNvSpPr/>
          <p:nvPr/>
        </p:nvSpPr>
        <p:spPr>
          <a:xfrm>
            <a:off x="4678325" y="5322900"/>
            <a:ext cx="2287200" cy="9903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Precios</a:t>
            </a:r>
            <a:endParaRPr sz="2000">
              <a:latin typeface="Century Schoolbook"/>
              <a:ea typeface="Century Schoolbook"/>
              <a:cs typeface="Century Schoolbook"/>
              <a:sym typeface="Century Schoolbook"/>
            </a:endParaRPr>
          </a:p>
        </p:txBody>
      </p:sp>
      <p:pic>
        <p:nvPicPr>
          <p:cNvPr id="364" name="Shape 364"/>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365" name="Shape 365"/>
          <p:cNvSpPr/>
          <p:nvPr/>
        </p:nvSpPr>
        <p:spPr>
          <a:xfrm>
            <a:off x="2299650" y="209450"/>
            <a:ext cx="7592700" cy="7818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6" name="Shape 366"/>
          <p:cNvSpPr txBox="1"/>
          <p:nvPr>
            <p:ph type="title"/>
          </p:nvPr>
        </p:nvSpPr>
        <p:spPr>
          <a:xfrm>
            <a:off x="2655075" y="57050"/>
            <a:ext cx="7011900" cy="10416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accent1"/>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Diseño </a:t>
            </a:r>
            <a:r>
              <a:rPr lang="en-US">
                <a:solidFill>
                  <a:srgbClr val="FFFFFF"/>
                </a:solidFill>
                <a:latin typeface="Times New Roman"/>
                <a:ea typeface="Times New Roman"/>
                <a:cs typeface="Times New Roman"/>
                <a:sym typeface="Times New Roman"/>
              </a:rPr>
              <a:t>para el Sistema de Tanques</a:t>
            </a:r>
            <a:endParaRPr b="0" i="0" sz="3600" u="none" cap="none" strike="noStrike">
              <a:solidFill>
                <a:srgbClr val="FFFFFF"/>
              </a:solidFill>
              <a:latin typeface="Times New Roman"/>
              <a:ea typeface="Times New Roman"/>
              <a:cs typeface="Times New Roman"/>
              <a:sym typeface="Times New Roman"/>
            </a:endParaRPr>
          </a:p>
        </p:txBody>
      </p:sp>
      <p:sp>
        <p:nvSpPr>
          <p:cNvPr id="367" name="Shape 367"/>
          <p:cNvSpPr/>
          <p:nvPr/>
        </p:nvSpPr>
        <p:spPr>
          <a:xfrm>
            <a:off x="7148150" y="5323050"/>
            <a:ext cx="3400500" cy="9903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entury Schoolbook"/>
                <a:ea typeface="Century Schoolbook"/>
                <a:cs typeface="Century Schoolbook"/>
                <a:sym typeface="Century Schoolbook"/>
              </a:rPr>
              <a:t>Promedio cantidad de agua usado durante un mes de entrenamiento</a:t>
            </a:r>
            <a:endParaRPr sz="2000">
              <a:latin typeface="Century Schoolbook"/>
              <a:ea typeface="Century Schoolbook"/>
              <a:cs typeface="Century Schoolbook"/>
              <a:sym typeface="Century Schoolbook"/>
            </a:endParaRPr>
          </a:p>
        </p:txBody>
      </p:sp>
      <p:sp>
        <p:nvSpPr>
          <p:cNvPr id="368" name="Shape 368"/>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15</a:t>
            </a:r>
            <a:endParaRPr b="1"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Shape 374"/>
          <p:cNvSpPr/>
          <p:nvPr/>
        </p:nvSpPr>
        <p:spPr>
          <a:xfrm>
            <a:off x="3238675" y="448100"/>
            <a:ext cx="5387100" cy="7872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5" name="Shape 375"/>
          <p:cNvSpPr txBox="1"/>
          <p:nvPr>
            <p:ph type="title"/>
          </p:nvPr>
        </p:nvSpPr>
        <p:spPr>
          <a:xfrm>
            <a:off x="3453725" y="488700"/>
            <a:ext cx="5499600" cy="787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solidFill>
                  <a:srgbClr val="FFFFFF"/>
                </a:solidFill>
                <a:latin typeface="Times New Roman"/>
                <a:ea typeface="Times New Roman"/>
                <a:cs typeface="Times New Roman"/>
                <a:sym typeface="Times New Roman"/>
              </a:rPr>
              <a:t>Introducción a los diseños</a:t>
            </a:r>
            <a:endParaRPr>
              <a:solidFill>
                <a:srgbClr val="FFFFFF"/>
              </a:solidFill>
              <a:latin typeface="Times New Roman"/>
              <a:ea typeface="Times New Roman"/>
              <a:cs typeface="Times New Roman"/>
              <a:sym typeface="Times New Roman"/>
            </a:endParaRPr>
          </a:p>
        </p:txBody>
      </p:sp>
      <p:pic>
        <p:nvPicPr>
          <p:cNvPr id="376" name="Shape 376"/>
          <p:cNvPicPr preferRelativeResize="0"/>
          <p:nvPr/>
        </p:nvPicPr>
        <p:blipFill>
          <a:blip r:embed="rId3">
            <a:alphaModFix/>
          </a:blip>
          <a:stretch>
            <a:fillRect/>
          </a:stretch>
        </p:blipFill>
        <p:spPr>
          <a:xfrm>
            <a:off x="0" y="1553766"/>
            <a:ext cx="12192000" cy="3750469"/>
          </a:xfrm>
          <a:prstGeom prst="rect">
            <a:avLst/>
          </a:prstGeom>
          <a:noFill/>
          <a:ln>
            <a:noFill/>
          </a:ln>
        </p:spPr>
      </p:pic>
      <p:sp>
        <p:nvSpPr>
          <p:cNvPr id="377" name="Shape 377"/>
          <p:cNvSpPr/>
          <p:nvPr/>
        </p:nvSpPr>
        <p:spPr>
          <a:xfrm rot="2264615">
            <a:off x="3932883" y="2933863"/>
            <a:ext cx="814535" cy="365024"/>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8" name="Shape 378"/>
          <p:cNvSpPr/>
          <p:nvPr/>
        </p:nvSpPr>
        <p:spPr>
          <a:xfrm rot="1891796">
            <a:off x="4654091" y="3345283"/>
            <a:ext cx="479019" cy="281185"/>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79" name="Shape 379"/>
          <p:cNvCxnSpPr/>
          <p:nvPr/>
        </p:nvCxnSpPr>
        <p:spPr>
          <a:xfrm flipH="1">
            <a:off x="1865850" y="2504225"/>
            <a:ext cx="785700" cy="1096500"/>
          </a:xfrm>
          <a:prstGeom prst="straightConnector1">
            <a:avLst/>
          </a:prstGeom>
          <a:noFill/>
          <a:ln cap="flat" cmpd="sng" w="76200">
            <a:solidFill>
              <a:srgbClr val="FF00FF"/>
            </a:solidFill>
            <a:prstDash val="solid"/>
            <a:round/>
            <a:headEnd len="med" w="med" type="none"/>
            <a:tailEnd len="med" w="med" type="none"/>
          </a:ln>
        </p:spPr>
      </p:cxnSp>
      <p:cxnSp>
        <p:nvCxnSpPr>
          <p:cNvPr id="380" name="Shape 380"/>
          <p:cNvCxnSpPr/>
          <p:nvPr/>
        </p:nvCxnSpPr>
        <p:spPr>
          <a:xfrm flipH="1">
            <a:off x="3142550" y="2684275"/>
            <a:ext cx="114600" cy="1014900"/>
          </a:xfrm>
          <a:prstGeom prst="straightConnector1">
            <a:avLst/>
          </a:prstGeom>
          <a:noFill/>
          <a:ln cap="flat" cmpd="sng" w="76200">
            <a:solidFill>
              <a:srgbClr val="FF00FF"/>
            </a:solidFill>
            <a:prstDash val="solid"/>
            <a:round/>
            <a:headEnd len="med" w="med" type="none"/>
            <a:tailEnd len="med" w="med" type="none"/>
          </a:ln>
        </p:spPr>
      </p:cxnSp>
      <p:cxnSp>
        <p:nvCxnSpPr>
          <p:cNvPr id="381" name="Shape 381"/>
          <p:cNvCxnSpPr/>
          <p:nvPr/>
        </p:nvCxnSpPr>
        <p:spPr>
          <a:xfrm flipH="1" rot="10800000">
            <a:off x="1145725" y="3060850"/>
            <a:ext cx="621900" cy="540000"/>
          </a:xfrm>
          <a:prstGeom prst="straightConnector1">
            <a:avLst/>
          </a:prstGeom>
          <a:noFill/>
          <a:ln cap="flat" cmpd="sng" w="76200">
            <a:solidFill>
              <a:srgbClr val="FF00FF"/>
            </a:solidFill>
            <a:prstDash val="solid"/>
            <a:round/>
            <a:headEnd len="med" w="med" type="none"/>
            <a:tailEnd len="med" w="med" type="none"/>
          </a:ln>
        </p:spPr>
      </p:cxnSp>
      <p:cxnSp>
        <p:nvCxnSpPr>
          <p:cNvPr id="382" name="Shape 382"/>
          <p:cNvCxnSpPr/>
          <p:nvPr/>
        </p:nvCxnSpPr>
        <p:spPr>
          <a:xfrm flipH="1" rot="10800000">
            <a:off x="736550" y="3420750"/>
            <a:ext cx="360000" cy="229200"/>
          </a:xfrm>
          <a:prstGeom prst="straightConnector1">
            <a:avLst/>
          </a:prstGeom>
          <a:noFill/>
          <a:ln cap="flat" cmpd="sng" w="76200">
            <a:solidFill>
              <a:srgbClr val="FF00FF"/>
            </a:solidFill>
            <a:prstDash val="solid"/>
            <a:round/>
            <a:headEnd len="med" w="med" type="none"/>
            <a:tailEnd len="med" w="med" type="none"/>
          </a:ln>
        </p:spPr>
      </p:cxnSp>
      <p:cxnSp>
        <p:nvCxnSpPr>
          <p:cNvPr id="383" name="Shape 383"/>
          <p:cNvCxnSpPr/>
          <p:nvPr/>
        </p:nvCxnSpPr>
        <p:spPr>
          <a:xfrm flipH="1" rot="10800000">
            <a:off x="491025" y="2826500"/>
            <a:ext cx="482100" cy="299700"/>
          </a:xfrm>
          <a:prstGeom prst="straightConnector1">
            <a:avLst/>
          </a:prstGeom>
          <a:noFill/>
          <a:ln cap="flat" cmpd="sng" w="76200">
            <a:solidFill>
              <a:srgbClr val="FF00FF"/>
            </a:solidFill>
            <a:prstDash val="solid"/>
            <a:round/>
            <a:headEnd len="med" w="med" type="none"/>
            <a:tailEnd len="med" w="med" type="none"/>
          </a:ln>
        </p:spPr>
      </p:cxnSp>
      <p:cxnSp>
        <p:nvCxnSpPr>
          <p:cNvPr id="384" name="Shape 384"/>
          <p:cNvCxnSpPr/>
          <p:nvPr/>
        </p:nvCxnSpPr>
        <p:spPr>
          <a:xfrm flipH="1" rot="10800000">
            <a:off x="-32725" y="2979000"/>
            <a:ext cx="180000" cy="98100"/>
          </a:xfrm>
          <a:prstGeom prst="straightConnector1">
            <a:avLst/>
          </a:prstGeom>
          <a:noFill/>
          <a:ln cap="flat" cmpd="sng" w="76200">
            <a:solidFill>
              <a:srgbClr val="FF00FF"/>
            </a:solidFill>
            <a:prstDash val="solid"/>
            <a:round/>
            <a:headEnd len="med" w="med" type="none"/>
            <a:tailEnd len="med" w="med" type="none"/>
          </a:ln>
        </p:spPr>
      </p:cxnSp>
      <p:cxnSp>
        <p:nvCxnSpPr>
          <p:cNvPr id="385" name="Shape 385"/>
          <p:cNvCxnSpPr/>
          <p:nvPr/>
        </p:nvCxnSpPr>
        <p:spPr>
          <a:xfrm flipH="1">
            <a:off x="736775" y="3608725"/>
            <a:ext cx="39600" cy="434100"/>
          </a:xfrm>
          <a:prstGeom prst="straightConnector1">
            <a:avLst/>
          </a:prstGeom>
          <a:noFill/>
          <a:ln cap="flat" cmpd="sng" w="76200">
            <a:solidFill>
              <a:srgbClr val="FF00FF"/>
            </a:solidFill>
            <a:prstDash val="solid"/>
            <a:round/>
            <a:headEnd len="med" w="med" type="none"/>
            <a:tailEnd len="med" w="med" type="none"/>
          </a:ln>
        </p:spPr>
      </p:cxnSp>
      <p:cxnSp>
        <p:nvCxnSpPr>
          <p:cNvPr id="386" name="Shape 386"/>
          <p:cNvCxnSpPr/>
          <p:nvPr/>
        </p:nvCxnSpPr>
        <p:spPr>
          <a:xfrm flipH="1">
            <a:off x="1898400" y="3579950"/>
            <a:ext cx="13800" cy="511800"/>
          </a:xfrm>
          <a:prstGeom prst="straightConnector1">
            <a:avLst/>
          </a:prstGeom>
          <a:noFill/>
          <a:ln cap="flat" cmpd="sng" w="76200">
            <a:solidFill>
              <a:srgbClr val="FF00FF"/>
            </a:solidFill>
            <a:prstDash val="solid"/>
            <a:round/>
            <a:headEnd len="med" w="med" type="none"/>
            <a:tailEnd len="med" w="med" type="none"/>
          </a:ln>
        </p:spPr>
      </p:cxnSp>
      <p:cxnSp>
        <p:nvCxnSpPr>
          <p:cNvPr id="387" name="Shape 387"/>
          <p:cNvCxnSpPr/>
          <p:nvPr/>
        </p:nvCxnSpPr>
        <p:spPr>
          <a:xfrm flipH="1">
            <a:off x="3119838" y="3689825"/>
            <a:ext cx="17100" cy="479700"/>
          </a:xfrm>
          <a:prstGeom prst="straightConnector1">
            <a:avLst/>
          </a:prstGeom>
          <a:noFill/>
          <a:ln cap="flat" cmpd="sng" w="76200">
            <a:solidFill>
              <a:srgbClr val="FF00FF"/>
            </a:solidFill>
            <a:prstDash val="solid"/>
            <a:round/>
            <a:headEnd len="med" w="med" type="none"/>
            <a:tailEnd len="med" w="med" type="none"/>
          </a:ln>
        </p:spPr>
      </p:cxnSp>
      <p:cxnSp>
        <p:nvCxnSpPr>
          <p:cNvPr id="388" name="Shape 388"/>
          <p:cNvCxnSpPr/>
          <p:nvPr/>
        </p:nvCxnSpPr>
        <p:spPr>
          <a:xfrm>
            <a:off x="1767625" y="2652375"/>
            <a:ext cx="0" cy="294600"/>
          </a:xfrm>
          <a:prstGeom prst="straightConnector1">
            <a:avLst/>
          </a:prstGeom>
          <a:noFill/>
          <a:ln cap="flat" cmpd="sng" w="76200">
            <a:solidFill>
              <a:srgbClr val="FF00FF"/>
            </a:solidFill>
            <a:prstDash val="solid"/>
            <a:round/>
            <a:headEnd len="med" w="med" type="none"/>
            <a:tailEnd len="med" w="med" type="none"/>
          </a:ln>
        </p:spPr>
      </p:cxnSp>
      <p:cxnSp>
        <p:nvCxnSpPr>
          <p:cNvPr id="389" name="Shape 389"/>
          <p:cNvCxnSpPr/>
          <p:nvPr/>
        </p:nvCxnSpPr>
        <p:spPr>
          <a:xfrm>
            <a:off x="49100" y="3895475"/>
            <a:ext cx="727200" cy="173400"/>
          </a:xfrm>
          <a:prstGeom prst="straightConnector1">
            <a:avLst/>
          </a:prstGeom>
          <a:noFill/>
          <a:ln cap="flat" cmpd="sng" w="38100">
            <a:solidFill>
              <a:srgbClr val="FFFF00"/>
            </a:solidFill>
            <a:prstDash val="solid"/>
            <a:round/>
            <a:headEnd len="med" w="med" type="none"/>
            <a:tailEnd len="med" w="med" type="none"/>
          </a:ln>
        </p:spPr>
      </p:cxnSp>
      <p:cxnSp>
        <p:nvCxnSpPr>
          <p:cNvPr id="390" name="Shape 390"/>
          <p:cNvCxnSpPr/>
          <p:nvPr/>
        </p:nvCxnSpPr>
        <p:spPr>
          <a:xfrm>
            <a:off x="736550" y="4059150"/>
            <a:ext cx="1211100" cy="98100"/>
          </a:xfrm>
          <a:prstGeom prst="straightConnector1">
            <a:avLst/>
          </a:prstGeom>
          <a:noFill/>
          <a:ln cap="flat" cmpd="sng" w="38100">
            <a:solidFill>
              <a:srgbClr val="FFFF00"/>
            </a:solidFill>
            <a:prstDash val="solid"/>
            <a:round/>
            <a:headEnd len="med" w="med" type="none"/>
            <a:tailEnd len="med" w="med" type="none"/>
          </a:ln>
        </p:spPr>
      </p:cxnSp>
      <p:cxnSp>
        <p:nvCxnSpPr>
          <p:cNvPr id="391" name="Shape 391"/>
          <p:cNvCxnSpPr/>
          <p:nvPr/>
        </p:nvCxnSpPr>
        <p:spPr>
          <a:xfrm>
            <a:off x="1854675" y="4140675"/>
            <a:ext cx="1304700" cy="74400"/>
          </a:xfrm>
          <a:prstGeom prst="straightConnector1">
            <a:avLst/>
          </a:prstGeom>
          <a:noFill/>
          <a:ln cap="flat" cmpd="sng" w="38100">
            <a:solidFill>
              <a:srgbClr val="FFFF00"/>
            </a:solidFill>
            <a:prstDash val="solid"/>
            <a:round/>
            <a:headEnd len="med" w="med" type="none"/>
            <a:tailEnd len="med" w="med" type="none"/>
          </a:ln>
        </p:spPr>
      </p:cxnSp>
      <p:cxnSp>
        <p:nvCxnSpPr>
          <p:cNvPr id="392" name="Shape 392"/>
          <p:cNvCxnSpPr/>
          <p:nvPr/>
        </p:nvCxnSpPr>
        <p:spPr>
          <a:xfrm>
            <a:off x="1824900" y="2996000"/>
            <a:ext cx="49200" cy="1145700"/>
          </a:xfrm>
          <a:prstGeom prst="straightConnector1">
            <a:avLst/>
          </a:prstGeom>
          <a:noFill/>
          <a:ln cap="flat" cmpd="sng" w="38100">
            <a:solidFill>
              <a:srgbClr val="FFFF00"/>
            </a:solidFill>
            <a:prstDash val="solid"/>
            <a:round/>
            <a:headEnd len="med" w="med" type="none"/>
            <a:tailEnd len="med" w="med" type="none"/>
          </a:ln>
        </p:spPr>
      </p:cxnSp>
      <p:cxnSp>
        <p:nvCxnSpPr>
          <p:cNvPr id="393" name="Shape 393"/>
          <p:cNvCxnSpPr>
            <a:endCxn id="378" idx="3"/>
          </p:cNvCxnSpPr>
          <p:nvPr/>
        </p:nvCxnSpPr>
        <p:spPr>
          <a:xfrm flipH="1" rot="10800000">
            <a:off x="3076650" y="3611125"/>
            <a:ext cx="2021100" cy="601500"/>
          </a:xfrm>
          <a:prstGeom prst="straightConnector1">
            <a:avLst/>
          </a:prstGeom>
          <a:noFill/>
          <a:ln cap="flat" cmpd="sng" w="38100">
            <a:solidFill>
              <a:srgbClr val="FFFF00"/>
            </a:solidFill>
            <a:prstDash val="solid"/>
            <a:round/>
            <a:headEnd len="med" w="med" type="none"/>
            <a:tailEnd len="med" w="med" type="none"/>
          </a:ln>
        </p:spPr>
      </p:cxnSp>
      <p:cxnSp>
        <p:nvCxnSpPr>
          <p:cNvPr id="394" name="Shape 394"/>
          <p:cNvCxnSpPr>
            <a:endCxn id="378" idx="3"/>
          </p:cNvCxnSpPr>
          <p:nvPr/>
        </p:nvCxnSpPr>
        <p:spPr>
          <a:xfrm rot="10800000">
            <a:off x="5097750" y="3611125"/>
            <a:ext cx="1580100" cy="1233600"/>
          </a:xfrm>
          <a:prstGeom prst="straightConnector1">
            <a:avLst/>
          </a:prstGeom>
          <a:noFill/>
          <a:ln cap="flat" cmpd="sng" w="38100">
            <a:solidFill>
              <a:srgbClr val="FFFF00"/>
            </a:solidFill>
            <a:prstDash val="solid"/>
            <a:round/>
            <a:headEnd len="med" w="med" type="none"/>
            <a:tailEnd len="med" w="med" type="none"/>
          </a:ln>
        </p:spPr>
      </p:cxnSp>
      <p:cxnSp>
        <p:nvCxnSpPr>
          <p:cNvPr id="395" name="Shape 395"/>
          <p:cNvCxnSpPr/>
          <p:nvPr/>
        </p:nvCxnSpPr>
        <p:spPr>
          <a:xfrm flipH="1">
            <a:off x="5728575" y="3600850"/>
            <a:ext cx="2307900" cy="556500"/>
          </a:xfrm>
          <a:prstGeom prst="straightConnector1">
            <a:avLst/>
          </a:prstGeom>
          <a:noFill/>
          <a:ln cap="flat" cmpd="sng" w="38100">
            <a:solidFill>
              <a:srgbClr val="FFFF00"/>
            </a:solidFill>
            <a:prstDash val="solid"/>
            <a:round/>
            <a:headEnd len="med" w="med" type="none"/>
            <a:tailEnd len="med" w="med" type="none"/>
          </a:ln>
        </p:spPr>
      </p:cxnSp>
      <p:sp>
        <p:nvSpPr>
          <p:cNvPr id="396" name="Shape 396"/>
          <p:cNvSpPr txBox="1"/>
          <p:nvPr/>
        </p:nvSpPr>
        <p:spPr>
          <a:xfrm>
            <a:off x="1145725" y="5695975"/>
            <a:ext cx="3551700" cy="949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2200">
                <a:latin typeface="Century Schoolbook"/>
                <a:ea typeface="Century Schoolbook"/>
                <a:cs typeface="Century Schoolbook"/>
                <a:sym typeface="Century Schoolbook"/>
              </a:rPr>
              <a:t>Sistema de Tanques</a:t>
            </a:r>
            <a:endParaRPr sz="2200">
              <a:latin typeface="Century Schoolbook"/>
              <a:ea typeface="Century Schoolbook"/>
              <a:cs typeface="Century Schoolbook"/>
              <a:sym typeface="Century Schoolbook"/>
            </a:endParaRPr>
          </a:p>
          <a:p>
            <a:pPr indent="0" lvl="0" marL="0">
              <a:spcBef>
                <a:spcPts val="0"/>
              </a:spcBef>
              <a:spcAft>
                <a:spcPts val="0"/>
              </a:spcAft>
              <a:buNone/>
            </a:pPr>
            <a:r>
              <a:t/>
            </a:r>
            <a:endParaRPr sz="2200">
              <a:latin typeface="Century Schoolbook"/>
              <a:ea typeface="Century Schoolbook"/>
              <a:cs typeface="Century Schoolbook"/>
              <a:sym typeface="Century Schoolbook"/>
            </a:endParaRPr>
          </a:p>
          <a:p>
            <a:pPr indent="0" lvl="0" marL="0">
              <a:spcBef>
                <a:spcPts val="0"/>
              </a:spcBef>
              <a:spcAft>
                <a:spcPts val="0"/>
              </a:spcAft>
              <a:buNone/>
            </a:pPr>
            <a:r>
              <a:rPr lang="en-US" sz="2200">
                <a:latin typeface="Century Schoolbook"/>
                <a:ea typeface="Century Schoolbook"/>
                <a:cs typeface="Century Schoolbook"/>
                <a:sym typeface="Century Schoolbook"/>
              </a:rPr>
              <a:t>Filtro de Sedimentos</a:t>
            </a:r>
            <a:endParaRPr sz="2200">
              <a:latin typeface="Century Schoolbook"/>
              <a:ea typeface="Century Schoolbook"/>
              <a:cs typeface="Century Schoolbook"/>
              <a:sym typeface="Century Schoolbook"/>
            </a:endParaRPr>
          </a:p>
        </p:txBody>
      </p:sp>
      <p:sp>
        <p:nvSpPr>
          <p:cNvPr id="397" name="Shape 397"/>
          <p:cNvSpPr txBox="1"/>
          <p:nvPr/>
        </p:nvSpPr>
        <p:spPr>
          <a:xfrm>
            <a:off x="6175675" y="5582100"/>
            <a:ext cx="3551700" cy="94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2200">
                <a:latin typeface="Century Schoolbook"/>
                <a:ea typeface="Century Schoolbook"/>
                <a:cs typeface="Century Schoolbook"/>
                <a:sym typeface="Century Schoolbook"/>
              </a:rPr>
              <a:t>Canoas y Bajantes</a:t>
            </a:r>
            <a:endParaRPr sz="2200">
              <a:latin typeface="Century Schoolbook"/>
              <a:ea typeface="Century Schoolbook"/>
              <a:cs typeface="Century Schoolbook"/>
              <a:sym typeface="Century Schoolbook"/>
            </a:endParaRPr>
          </a:p>
          <a:p>
            <a:pPr indent="0" lvl="0" marL="0">
              <a:spcBef>
                <a:spcPts val="0"/>
              </a:spcBef>
              <a:spcAft>
                <a:spcPts val="0"/>
              </a:spcAft>
              <a:buNone/>
            </a:pPr>
            <a:r>
              <a:t/>
            </a:r>
            <a:endParaRPr sz="2200">
              <a:latin typeface="Century Schoolbook"/>
              <a:ea typeface="Century Schoolbook"/>
              <a:cs typeface="Century Schoolbook"/>
              <a:sym typeface="Century Schoolbook"/>
            </a:endParaRPr>
          </a:p>
          <a:p>
            <a:pPr indent="0" lvl="0" marL="0" rtl="0">
              <a:spcBef>
                <a:spcPts val="0"/>
              </a:spcBef>
              <a:spcAft>
                <a:spcPts val="0"/>
              </a:spcAft>
              <a:buNone/>
            </a:pPr>
            <a:r>
              <a:rPr lang="en-US" sz="2200">
                <a:latin typeface="Century Schoolbook"/>
                <a:ea typeface="Century Schoolbook"/>
                <a:cs typeface="Century Schoolbook"/>
                <a:sym typeface="Century Schoolbook"/>
              </a:rPr>
              <a:t>Tubería</a:t>
            </a:r>
            <a:endParaRPr sz="2200">
              <a:latin typeface="Century Schoolbook"/>
              <a:ea typeface="Century Schoolbook"/>
              <a:cs typeface="Century Schoolbook"/>
              <a:sym typeface="Century Schoolbook"/>
            </a:endParaRPr>
          </a:p>
        </p:txBody>
      </p:sp>
      <p:sp>
        <p:nvSpPr>
          <p:cNvPr id="398" name="Shape 398"/>
          <p:cNvSpPr/>
          <p:nvPr/>
        </p:nvSpPr>
        <p:spPr>
          <a:xfrm>
            <a:off x="433850" y="5794900"/>
            <a:ext cx="621900" cy="360000"/>
          </a:xfrm>
          <a:prstGeom prst="roundRect">
            <a:avLst>
              <a:gd fmla="val 16667" name="adj"/>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9" name="Shape 399"/>
          <p:cNvSpPr/>
          <p:nvPr/>
        </p:nvSpPr>
        <p:spPr>
          <a:xfrm>
            <a:off x="433850" y="6406450"/>
            <a:ext cx="621900" cy="360000"/>
          </a:xfrm>
          <a:prstGeom prst="roundRect">
            <a:avLst>
              <a:gd fmla="val 16667" name="adj"/>
            </a:avLst>
          </a:prstGeom>
          <a:solidFill>
            <a:schemeClr val="lt2"/>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0" name="Shape 400"/>
          <p:cNvSpPr/>
          <p:nvPr/>
        </p:nvSpPr>
        <p:spPr>
          <a:xfrm>
            <a:off x="5518400" y="6307300"/>
            <a:ext cx="621900" cy="360000"/>
          </a:xfrm>
          <a:prstGeom prst="roundRect">
            <a:avLst>
              <a:gd fmla="val 16667" name="adj"/>
            </a:avLst>
          </a:prstGeom>
          <a:solidFill>
            <a:schemeClr val="lt2"/>
          </a:solid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1" name="Shape 401"/>
          <p:cNvSpPr/>
          <p:nvPr/>
        </p:nvSpPr>
        <p:spPr>
          <a:xfrm>
            <a:off x="5518400" y="5713050"/>
            <a:ext cx="621900" cy="3600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02" name="Shape 402"/>
          <p:cNvCxnSpPr/>
          <p:nvPr/>
        </p:nvCxnSpPr>
        <p:spPr>
          <a:xfrm flipH="1" rot="10800000">
            <a:off x="6759800" y="3649925"/>
            <a:ext cx="1276800" cy="1227600"/>
          </a:xfrm>
          <a:prstGeom prst="straightConnector1">
            <a:avLst/>
          </a:prstGeom>
          <a:noFill/>
          <a:ln cap="flat" cmpd="sng" w="114300">
            <a:solidFill>
              <a:schemeClr val="dk2"/>
            </a:solidFill>
            <a:prstDash val="solid"/>
            <a:round/>
            <a:headEnd len="med" w="med" type="none"/>
            <a:tailEnd len="med" w="med" type="none"/>
          </a:ln>
        </p:spPr>
      </p:cxnSp>
      <p:cxnSp>
        <p:nvCxnSpPr>
          <p:cNvPr id="403" name="Shape 403"/>
          <p:cNvCxnSpPr/>
          <p:nvPr/>
        </p:nvCxnSpPr>
        <p:spPr>
          <a:xfrm flipH="1" rot="10800000">
            <a:off x="8003725" y="3388100"/>
            <a:ext cx="769200" cy="294600"/>
          </a:xfrm>
          <a:prstGeom prst="straightConnector1">
            <a:avLst/>
          </a:prstGeom>
          <a:noFill/>
          <a:ln cap="flat" cmpd="sng" w="114300">
            <a:solidFill>
              <a:schemeClr val="dk2"/>
            </a:solidFill>
            <a:prstDash val="solid"/>
            <a:round/>
            <a:headEnd len="med" w="med" type="none"/>
            <a:tailEnd len="med" w="med" type="none"/>
          </a:ln>
        </p:spPr>
      </p:cxnSp>
      <p:cxnSp>
        <p:nvCxnSpPr>
          <p:cNvPr id="404" name="Shape 404"/>
          <p:cNvCxnSpPr/>
          <p:nvPr/>
        </p:nvCxnSpPr>
        <p:spPr>
          <a:xfrm flipH="1" rot="10800000">
            <a:off x="8707525" y="3011750"/>
            <a:ext cx="2242500" cy="392700"/>
          </a:xfrm>
          <a:prstGeom prst="straightConnector1">
            <a:avLst/>
          </a:prstGeom>
          <a:noFill/>
          <a:ln cap="flat" cmpd="sng" w="114300">
            <a:solidFill>
              <a:schemeClr val="dk2"/>
            </a:solidFill>
            <a:prstDash val="solid"/>
            <a:round/>
            <a:headEnd len="med" w="med" type="none"/>
            <a:tailEnd len="med" w="med" type="none"/>
          </a:ln>
        </p:spPr>
      </p:cxnSp>
      <p:cxnSp>
        <p:nvCxnSpPr>
          <p:cNvPr id="405" name="Shape 405"/>
          <p:cNvCxnSpPr/>
          <p:nvPr/>
        </p:nvCxnSpPr>
        <p:spPr>
          <a:xfrm flipH="1" rot="10800000">
            <a:off x="6792525" y="4877600"/>
            <a:ext cx="114600" cy="65400"/>
          </a:xfrm>
          <a:prstGeom prst="straightConnector1">
            <a:avLst/>
          </a:prstGeom>
          <a:noFill/>
          <a:ln cap="flat" cmpd="sng" w="9525">
            <a:solidFill>
              <a:schemeClr val="dk2"/>
            </a:solidFill>
            <a:prstDash val="solid"/>
            <a:round/>
            <a:headEnd len="med" w="med" type="none"/>
            <a:tailEnd len="med" w="med" type="none"/>
          </a:ln>
        </p:spPr>
      </p:cxnSp>
      <p:sp>
        <p:nvSpPr>
          <p:cNvPr id="406" name="Shape 406"/>
          <p:cNvSpPr/>
          <p:nvPr/>
        </p:nvSpPr>
        <p:spPr>
          <a:xfrm>
            <a:off x="6759800" y="4501075"/>
            <a:ext cx="5499624" cy="728625"/>
          </a:xfrm>
          <a:custGeom>
            <a:pathLst>
              <a:path extrusionOk="0" h="29145" w="215397">
                <a:moveTo>
                  <a:pt x="0" y="14403"/>
                </a:moveTo>
                <a:cubicBezTo>
                  <a:pt x="19750" y="16804"/>
                  <a:pt x="82602" y="31208"/>
                  <a:pt x="118501" y="28807"/>
                </a:cubicBezTo>
                <a:cubicBezTo>
                  <a:pt x="154401" y="26407"/>
                  <a:pt x="199248" y="4801"/>
                  <a:pt x="215397" y="0"/>
                </a:cubicBezTo>
              </a:path>
            </a:pathLst>
          </a:custGeom>
          <a:noFill/>
          <a:ln cap="flat" cmpd="sng" w="114300">
            <a:solidFill>
              <a:schemeClr val="dk2"/>
            </a:solidFill>
            <a:prstDash val="solid"/>
            <a:round/>
            <a:headEnd len="med" w="med" type="none"/>
            <a:tailEnd len="med" w="med" type="none"/>
          </a:ln>
        </p:spPr>
      </p:sp>
      <p:sp>
        <p:nvSpPr>
          <p:cNvPr id="407" name="Shape 407"/>
          <p:cNvSpPr txBox="1"/>
          <p:nvPr/>
        </p:nvSpPr>
        <p:spPr>
          <a:xfrm>
            <a:off x="9762750" y="5679525"/>
            <a:ext cx="2242500" cy="949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2200">
                <a:latin typeface="Century Schoolbook"/>
                <a:ea typeface="Century Schoolbook"/>
                <a:cs typeface="Century Schoolbook"/>
                <a:sym typeface="Century Schoolbook"/>
              </a:rPr>
              <a:t>Sistema de Reciclaje</a:t>
            </a:r>
            <a:endParaRPr sz="2200">
              <a:latin typeface="Century Schoolbook"/>
              <a:ea typeface="Century Schoolbook"/>
              <a:cs typeface="Century Schoolbook"/>
              <a:sym typeface="Century Schoolbook"/>
            </a:endParaRPr>
          </a:p>
        </p:txBody>
      </p:sp>
      <p:sp>
        <p:nvSpPr>
          <p:cNvPr id="408" name="Shape 408"/>
          <p:cNvSpPr/>
          <p:nvPr/>
        </p:nvSpPr>
        <p:spPr>
          <a:xfrm>
            <a:off x="9105475" y="5876700"/>
            <a:ext cx="621900" cy="360000"/>
          </a:xfrm>
          <a:prstGeom prst="roundRect">
            <a:avLst>
              <a:gd fmla="val 16667" name="adj"/>
            </a:avLst>
          </a:prstGeom>
          <a:solidFill>
            <a:schemeClr val="l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9" name="Shape 409"/>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16</a:t>
            </a:r>
            <a:endParaRPr b="1" sz="1800"/>
          </a:p>
        </p:txBody>
      </p:sp>
      <p:cxnSp>
        <p:nvCxnSpPr>
          <p:cNvPr id="410" name="Shape 410"/>
          <p:cNvCxnSpPr/>
          <p:nvPr/>
        </p:nvCxnSpPr>
        <p:spPr>
          <a:xfrm flipH="1" rot="10800000">
            <a:off x="2429925" y="2394063"/>
            <a:ext cx="195900" cy="258300"/>
          </a:xfrm>
          <a:prstGeom prst="straightConnector1">
            <a:avLst/>
          </a:prstGeom>
          <a:noFill/>
          <a:ln cap="flat" cmpd="sng" w="76200">
            <a:solidFill>
              <a:srgbClr val="FF00FF"/>
            </a:solidFill>
            <a:prstDash val="solid"/>
            <a:round/>
            <a:headEnd len="med" w="med" type="none"/>
            <a:tailEnd len="med" w="med" type="none"/>
          </a:ln>
        </p:spPr>
      </p:cxnSp>
      <p:cxnSp>
        <p:nvCxnSpPr>
          <p:cNvPr id="411" name="Shape 411"/>
          <p:cNvCxnSpPr/>
          <p:nvPr/>
        </p:nvCxnSpPr>
        <p:spPr>
          <a:xfrm flipH="1" rot="10800000">
            <a:off x="1761300" y="2311575"/>
            <a:ext cx="176400" cy="340800"/>
          </a:xfrm>
          <a:prstGeom prst="straightConnector1">
            <a:avLst/>
          </a:prstGeom>
          <a:noFill/>
          <a:ln cap="flat" cmpd="sng" w="76200">
            <a:solidFill>
              <a:srgbClr val="FF00FF"/>
            </a:solidFill>
            <a:prstDash val="solid"/>
            <a:round/>
            <a:headEnd len="med" w="med" type="none"/>
            <a:tailEnd len="med" w="med" type="none"/>
          </a:ln>
        </p:spPr>
      </p:cxnSp>
      <p:cxnSp>
        <p:nvCxnSpPr>
          <p:cNvPr id="412" name="Shape 412"/>
          <p:cNvCxnSpPr>
            <a:stCxn id="376" idx="2"/>
          </p:cNvCxnSpPr>
          <p:nvPr/>
        </p:nvCxnSpPr>
        <p:spPr>
          <a:xfrm flipH="1" rot="10800000">
            <a:off x="6096000" y="4898635"/>
            <a:ext cx="566100" cy="405600"/>
          </a:xfrm>
          <a:prstGeom prst="straightConnector1">
            <a:avLst/>
          </a:prstGeom>
          <a:noFill/>
          <a:ln cap="flat" cmpd="sng" w="38100">
            <a:solidFill>
              <a:srgbClr val="FFFF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417" name="Shape 417"/>
        <p:cNvGrpSpPr/>
        <p:nvPr/>
      </p:nvGrpSpPr>
      <p:grpSpPr>
        <a:xfrm>
          <a:off x="0" y="0"/>
          <a:ext cx="0" cy="0"/>
          <a:chOff x="0" y="0"/>
          <a:chExt cx="0" cy="0"/>
        </a:xfrm>
      </p:grpSpPr>
      <p:pic>
        <p:nvPicPr>
          <p:cNvPr id="418" name="Shape 418"/>
          <p:cNvPicPr preferRelativeResize="0"/>
          <p:nvPr/>
        </p:nvPicPr>
        <p:blipFill rotWithShape="1">
          <a:blip r:embed="rId3">
            <a:alphaModFix/>
          </a:blip>
          <a:srcRect b="0" l="0" r="0" t="0"/>
          <a:stretch/>
        </p:blipFill>
        <p:spPr>
          <a:xfrm>
            <a:off x="1537600" y="1536226"/>
            <a:ext cx="9116787" cy="4683825"/>
          </a:xfrm>
          <a:prstGeom prst="rect">
            <a:avLst/>
          </a:prstGeom>
          <a:noFill/>
          <a:ln cap="flat" cmpd="sng" w="38100">
            <a:solidFill>
              <a:srgbClr val="000000"/>
            </a:solidFill>
            <a:prstDash val="solid"/>
            <a:round/>
            <a:headEnd len="sm" w="sm" type="none"/>
            <a:tailEnd len="sm" w="sm" type="none"/>
          </a:ln>
        </p:spPr>
      </p:pic>
      <p:pic>
        <p:nvPicPr>
          <p:cNvPr id="419" name="Shape 419"/>
          <p:cNvPicPr preferRelativeResize="0"/>
          <p:nvPr/>
        </p:nvPicPr>
        <p:blipFill rotWithShape="1">
          <a:blip r:embed="rId4">
            <a:alphaModFix/>
          </a:blip>
          <a:srcRect b="0" l="0" r="0" t="0"/>
          <a:stretch/>
        </p:blipFill>
        <p:spPr>
          <a:xfrm>
            <a:off x="-71021" y="6379729"/>
            <a:ext cx="1544715" cy="478271"/>
          </a:xfrm>
          <a:prstGeom prst="rect">
            <a:avLst/>
          </a:prstGeom>
          <a:noFill/>
          <a:ln>
            <a:noFill/>
          </a:ln>
        </p:spPr>
      </p:pic>
      <p:sp>
        <p:nvSpPr>
          <p:cNvPr id="420" name="Shape 420"/>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17</a:t>
            </a:r>
            <a:endParaRPr b="1" sz="1800"/>
          </a:p>
        </p:txBody>
      </p:sp>
      <p:sp>
        <p:nvSpPr>
          <p:cNvPr id="421" name="Shape 421"/>
          <p:cNvSpPr/>
          <p:nvPr/>
        </p:nvSpPr>
        <p:spPr>
          <a:xfrm>
            <a:off x="2223300" y="83575"/>
            <a:ext cx="7745400" cy="13128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2" name="Shape 422"/>
          <p:cNvSpPr txBox="1"/>
          <p:nvPr>
            <p:ph type="title"/>
          </p:nvPr>
        </p:nvSpPr>
        <p:spPr>
          <a:xfrm>
            <a:off x="2223300" y="227118"/>
            <a:ext cx="7745400" cy="10257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accent1"/>
              </a:buClr>
              <a:buSzPts val="3600"/>
              <a:buFont typeface="Times New Roman"/>
              <a:buNone/>
            </a:pPr>
            <a:r>
              <a:rPr lang="en-US">
                <a:solidFill>
                  <a:srgbClr val="FFFFFF"/>
                </a:solidFill>
                <a:latin typeface="Times New Roman"/>
                <a:ea typeface="Times New Roman"/>
                <a:cs typeface="Times New Roman"/>
                <a:sym typeface="Times New Roman"/>
              </a:rPr>
              <a:t>Ubicación que recomendamos por el tanque de agua y el filtro de sedimento</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Shape 428"/>
          <p:cNvSpPr/>
          <p:nvPr/>
        </p:nvSpPr>
        <p:spPr>
          <a:xfrm>
            <a:off x="2840400" y="298125"/>
            <a:ext cx="6511200" cy="7818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429" name="Shape 429"/>
          <p:cNvPicPr preferRelativeResize="0"/>
          <p:nvPr/>
        </p:nvPicPr>
        <p:blipFill rotWithShape="1">
          <a:blip r:embed="rId3">
            <a:alphaModFix/>
          </a:blip>
          <a:srcRect b="0" l="0" r="0" t="0"/>
          <a:stretch/>
        </p:blipFill>
        <p:spPr>
          <a:xfrm>
            <a:off x="5147863" y="1718425"/>
            <a:ext cx="6511175" cy="4246875"/>
          </a:xfrm>
          <a:prstGeom prst="rect">
            <a:avLst/>
          </a:prstGeom>
          <a:noFill/>
          <a:ln cap="flat" cmpd="sng" w="28575">
            <a:solidFill>
              <a:srgbClr val="000000"/>
            </a:solidFill>
            <a:prstDash val="solid"/>
            <a:round/>
            <a:headEnd len="sm" w="sm" type="none"/>
            <a:tailEnd len="sm" w="sm" type="none"/>
          </a:ln>
        </p:spPr>
      </p:pic>
      <p:pic>
        <p:nvPicPr>
          <p:cNvPr id="430" name="Shape 430"/>
          <p:cNvPicPr preferRelativeResize="0"/>
          <p:nvPr/>
        </p:nvPicPr>
        <p:blipFill rotWithShape="1">
          <a:blip r:embed="rId4">
            <a:alphaModFix/>
          </a:blip>
          <a:srcRect b="0" l="0" r="0" t="0"/>
          <a:stretch/>
        </p:blipFill>
        <p:spPr>
          <a:xfrm>
            <a:off x="532963" y="1334475"/>
            <a:ext cx="4614900" cy="2424500"/>
          </a:xfrm>
          <a:prstGeom prst="rect">
            <a:avLst/>
          </a:prstGeom>
          <a:noFill/>
          <a:ln cap="flat" cmpd="sng" w="28575">
            <a:solidFill>
              <a:srgbClr val="000000"/>
            </a:solidFill>
            <a:prstDash val="solid"/>
            <a:round/>
            <a:headEnd len="sm" w="sm" type="none"/>
            <a:tailEnd len="sm" w="sm" type="none"/>
          </a:ln>
        </p:spPr>
      </p:pic>
      <p:pic>
        <p:nvPicPr>
          <p:cNvPr id="431" name="Shape 431"/>
          <p:cNvPicPr preferRelativeResize="0"/>
          <p:nvPr/>
        </p:nvPicPr>
        <p:blipFill rotWithShape="1">
          <a:blip r:embed="rId5">
            <a:alphaModFix/>
          </a:blip>
          <a:srcRect b="0" l="0" r="0" t="0"/>
          <a:stretch/>
        </p:blipFill>
        <p:spPr>
          <a:xfrm>
            <a:off x="532963" y="3758975"/>
            <a:ext cx="4614901" cy="2507775"/>
          </a:xfrm>
          <a:prstGeom prst="rect">
            <a:avLst/>
          </a:prstGeom>
          <a:noFill/>
          <a:ln cap="flat" cmpd="sng" w="28575">
            <a:solidFill>
              <a:srgbClr val="000000"/>
            </a:solidFill>
            <a:prstDash val="solid"/>
            <a:round/>
            <a:headEnd len="sm" w="sm" type="none"/>
            <a:tailEnd len="sm" w="sm" type="none"/>
          </a:ln>
        </p:spPr>
      </p:pic>
      <p:pic>
        <p:nvPicPr>
          <p:cNvPr id="432" name="Shape 432"/>
          <p:cNvPicPr preferRelativeResize="0"/>
          <p:nvPr/>
        </p:nvPicPr>
        <p:blipFill rotWithShape="1">
          <a:blip r:embed="rId6">
            <a:alphaModFix/>
          </a:blip>
          <a:srcRect b="0" l="0" r="0" t="0"/>
          <a:stretch/>
        </p:blipFill>
        <p:spPr>
          <a:xfrm>
            <a:off x="0" y="6379724"/>
            <a:ext cx="1544715" cy="478271"/>
          </a:xfrm>
          <a:prstGeom prst="rect">
            <a:avLst/>
          </a:prstGeom>
          <a:noFill/>
          <a:ln>
            <a:noFill/>
          </a:ln>
        </p:spPr>
      </p:pic>
      <p:sp>
        <p:nvSpPr>
          <p:cNvPr id="433" name="Shape 433"/>
          <p:cNvSpPr txBox="1"/>
          <p:nvPr>
            <p:ph type="title"/>
          </p:nvPr>
        </p:nvSpPr>
        <p:spPr>
          <a:xfrm>
            <a:off x="3145200" y="145725"/>
            <a:ext cx="6013200" cy="10416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accent1"/>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Diseño - Filtro de Sedimento</a:t>
            </a:r>
            <a:endParaRPr b="0" i="0" sz="3600" u="none" cap="none" strike="noStrike">
              <a:solidFill>
                <a:srgbClr val="FFFFFF"/>
              </a:solidFill>
              <a:latin typeface="Times New Roman"/>
              <a:ea typeface="Times New Roman"/>
              <a:cs typeface="Times New Roman"/>
              <a:sym typeface="Times New Roman"/>
            </a:endParaRPr>
          </a:p>
        </p:txBody>
      </p:sp>
      <p:sp>
        <p:nvSpPr>
          <p:cNvPr id="434" name="Shape 434"/>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18</a:t>
            </a:r>
            <a:endParaRPr b="1"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Shape 440"/>
          <p:cNvSpPr/>
          <p:nvPr/>
        </p:nvSpPr>
        <p:spPr>
          <a:xfrm>
            <a:off x="3016650" y="597200"/>
            <a:ext cx="6158700" cy="6018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1" name="Shape 441"/>
          <p:cNvSpPr txBox="1"/>
          <p:nvPr>
            <p:ph type="title"/>
          </p:nvPr>
        </p:nvSpPr>
        <p:spPr>
          <a:xfrm>
            <a:off x="3116400" y="597200"/>
            <a:ext cx="5959200" cy="6018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1"/>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Seguridad y Mantenimiento</a:t>
            </a:r>
            <a:endParaRPr b="0" i="0" sz="3600" u="none" cap="none" strike="noStrike">
              <a:solidFill>
                <a:srgbClr val="FFFFFF"/>
              </a:solidFill>
              <a:latin typeface="Times New Roman"/>
              <a:ea typeface="Times New Roman"/>
              <a:cs typeface="Times New Roman"/>
              <a:sym typeface="Times New Roman"/>
            </a:endParaRPr>
          </a:p>
        </p:txBody>
      </p:sp>
      <p:pic>
        <p:nvPicPr>
          <p:cNvPr id="442" name="Shape 442"/>
          <p:cNvPicPr preferRelativeResize="0"/>
          <p:nvPr/>
        </p:nvPicPr>
        <p:blipFill rotWithShape="1">
          <a:blip r:embed="rId3">
            <a:alphaModFix/>
          </a:blip>
          <a:srcRect b="0" l="0" r="0" t="0"/>
          <a:stretch/>
        </p:blipFill>
        <p:spPr>
          <a:xfrm>
            <a:off x="965050" y="1940150"/>
            <a:ext cx="6443651" cy="3512349"/>
          </a:xfrm>
          <a:prstGeom prst="rect">
            <a:avLst/>
          </a:prstGeom>
          <a:noFill/>
          <a:ln>
            <a:noFill/>
          </a:ln>
        </p:spPr>
      </p:pic>
      <p:sp>
        <p:nvSpPr>
          <p:cNvPr id="443" name="Shape 443"/>
          <p:cNvSpPr/>
          <p:nvPr/>
        </p:nvSpPr>
        <p:spPr>
          <a:xfrm>
            <a:off x="733425" y="3428975"/>
            <a:ext cx="981900" cy="601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Shape 444"/>
          <p:cNvSpPr/>
          <p:nvPr/>
        </p:nvSpPr>
        <p:spPr>
          <a:xfrm>
            <a:off x="4898925" y="2494500"/>
            <a:ext cx="981900" cy="1694700"/>
          </a:xfrm>
          <a:prstGeom prst="roundRect">
            <a:avLst>
              <a:gd fmla="val 16667" name="adj"/>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Shape 445"/>
          <p:cNvSpPr/>
          <p:nvPr/>
        </p:nvSpPr>
        <p:spPr>
          <a:xfrm>
            <a:off x="2844400" y="2494500"/>
            <a:ext cx="1642200" cy="7440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Shape 446"/>
          <p:cNvSpPr txBox="1"/>
          <p:nvPr/>
        </p:nvSpPr>
        <p:spPr>
          <a:xfrm>
            <a:off x="-2860525" y="2920575"/>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7" name="Shape 447"/>
          <p:cNvGrpSpPr/>
          <p:nvPr/>
        </p:nvGrpSpPr>
        <p:grpSpPr>
          <a:xfrm>
            <a:off x="7706749" y="1753025"/>
            <a:ext cx="3751826" cy="3953700"/>
            <a:chOff x="7366424" y="1514275"/>
            <a:chExt cx="3751826" cy="3953700"/>
          </a:xfrm>
        </p:grpSpPr>
        <p:sp>
          <p:nvSpPr>
            <p:cNvPr id="448" name="Shape 448"/>
            <p:cNvSpPr txBox="1"/>
            <p:nvPr/>
          </p:nvSpPr>
          <p:spPr>
            <a:xfrm>
              <a:off x="8445550" y="1514275"/>
              <a:ext cx="2672700" cy="3953700"/>
            </a:xfrm>
            <a:prstGeom prst="rect">
              <a:avLst/>
            </a:prstGeom>
            <a:solidFill>
              <a:schemeClr val="lt1"/>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latin typeface="Times New Roman"/>
                  <a:ea typeface="Times New Roman"/>
                  <a:cs typeface="Times New Roman"/>
                  <a:sym typeface="Times New Roman"/>
                </a:rPr>
                <a:t>Válvula de bola</a:t>
              </a:r>
              <a:endParaRPr b="0" i="0" sz="3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latin typeface="Times New Roman"/>
                  <a:ea typeface="Times New Roman"/>
                  <a:cs typeface="Times New Roman"/>
                  <a:sym typeface="Times New Roman"/>
                </a:rPr>
                <a:t>Escalera</a:t>
              </a:r>
              <a:endParaRPr b="0" i="0" sz="3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latin typeface="Times New Roman"/>
                  <a:ea typeface="Times New Roman"/>
                  <a:cs typeface="Times New Roman"/>
                  <a:sym typeface="Times New Roman"/>
                </a:rPr>
                <a:t>Tapa con cerradura y </a:t>
              </a:r>
              <a:r>
                <a:rPr b="0" i="0" lang="en-US" sz="3000" u="none" cap="none" strike="noStrike">
                  <a:latin typeface="Century Schoolbook"/>
                  <a:ea typeface="Century Schoolbook"/>
                  <a:cs typeface="Century Schoolbook"/>
                  <a:sym typeface="Century Schoolbook"/>
                </a:rPr>
                <a:t>llave</a:t>
              </a:r>
              <a:endParaRPr b="0" i="0" sz="3000" u="none" cap="none" strike="noStrike">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latin typeface="Century Schoolbook"/>
                <a:ea typeface="Century Schoolbook"/>
                <a:cs typeface="Century Schoolbook"/>
                <a:sym typeface="Century Schoolbook"/>
              </a:endParaRPr>
            </a:p>
          </p:txBody>
        </p:sp>
        <p:sp>
          <p:nvSpPr>
            <p:cNvPr id="449" name="Shape 449"/>
            <p:cNvSpPr/>
            <p:nvPr/>
          </p:nvSpPr>
          <p:spPr>
            <a:xfrm>
              <a:off x="7375424" y="2111475"/>
              <a:ext cx="910500" cy="462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Shape 450"/>
            <p:cNvSpPr/>
            <p:nvPr/>
          </p:nvSpPr>
          <p:spPr>
            <a:xfrm>
              <a:off x="7375424" y="4107000"/>
              <a:ext cx="910500" cy="4626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Shape 451"/>
            <p:cNvSpPr/>
            <p:nvPr/>
          </p:nvSpPr>
          <p:spPr>
            <a:xfrm>
              <a:off x="7366424" y="3058425"/>
              <a:ext cx="910500" cy="462600"/>
            </a:xfrm>
            <a:prstGeom prst="roundRect">
              <a:avLst>
                <a:gd fmla="val 16667" name="adj"/>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2" name="Shape 452"/>
          <p:cNvPicPr preferRelativeResize="0"/>
          <p:nvPr/>
        </p:nvPicPr>
        <p:blipFill rotWithShape="1">
          <a:blip r:embed="rId4">
            <a:alphaModFix/>
          </a:blip>
          <a:srcRect b="0" l="0" r="0" t="0"/>
          <a:stretch/>
        </p:blipFill>
        <p:spPr>
          <a:xfrm>
            <a:off x="0" y="6379724"/>
            <a:ext cx="1544715" cy="478271"/>
          </a:xfrm>
          <a:prstGeom prst="rect">
            <a:avLst/>
          </a:prstGeom>
          <a:noFill/>
          <a:ln>
            <a:noFill/>
          </a:ln>
        </p:spPr>
      </p:pic>
      <p:sp>
        <p:nvSpPr>
          <p:cNvPr id="453" name="Shape 453"/>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19</a:t>
            </a:r>
            <a:endParaRPr b="1"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p:nvPr/>
        </p:nvSpPr>
        <p:spPr>
          <a:xfrm>
            <a:off x="6419450" y="56700"/>
            <a:ext cx="4821600" cy="4218300"/>
          </a:xfrm>
          <a:prstGeom prst="rect">
            <a:avLst/>
          </a:prstGeom>
          <a:solidFill>
            <a:srgbClr val="C000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60" name="Shape 160"/>
          <p:cNvPicPr preferRelativeResize="0"/>
          <p:nvPr/>
        </p:nvPicPr>
        <p:blipFill rotWithShape="1">
          <a:blip r:embed="rId3">
            <a:alphaModFix/>
          </a:blip>
          <a:srcRect b="0" l="0" r="0" t="0"/>
          <a:stretch/>
        </p:blipFill>
        <p:spPr>
          <a:xfrm>
            <a:off x="0" y="6379724"/>
            <a:ext cx="1544715" cy="478271"/>
          </a:xfrm>
          <a:prstGeom prst="rect">
            <a:avLst/>
          </a:prstGeom>
          <a:noFill/>
          <a:ln>
            <a:noFill/>
          </a:ln>
        </p:spPr>
      </p:pic>
      <p:pic>
        <p:nvPicPr>
          <p:cNvPr id="161" name="Shape 161"/>
          <p:cNvPicPr preferRelativeResize="0"/>
          <p:nvPr/>
        </p:nvPicPr>
        <p:blipFill rotWithShape="1">
          <a:blip r:embed="rId4">
            <a:alphaModFix/>
          </a:blip>
          <a:srcRect b="0" l="0" r="0" t="22420"/>
          <a:stretch/>
        </p:blipFill>
        <p:spPr>
          <a:xfrm>
            <a:off x="6829138" y="28350"/>
            <a:ext cx="4002225" cy="4275000"/>
          </a:xfrm>
          <a:prstGeom prst="rect">
            <a:avLst/>
          </a:prstGeom>
          <a:noFill/>
          <a:ln>
            <a:noFill/>
          </a:ln>
        </p:spPr>
      </p:pic>
      <p:pic>
        <p:nvPicPr>
          <p:cNvPr id="162" name="Shape 162"/>
          <p:cNvPicPr preferRelativeResize="0"/>
          <p:nvPr/>
        </p:nvPicPr>
        <p:blipFill rotWithShape="1">
          <a:blip r:embed="rId5">
            <a:alphaModFix/>
          </a:blip>
          <a:srcRect b="0" l="0" r="0" t="0"/>
          <a:stretch/>
        </p:blipFill>
        <p:spPr>
          <a:xfrm>
            <a:off x="233325" y="1563550"/>
            <a:ext cx="3765800" cy="3856000"/>
          </a:xfrm>
          <a:prstGeom prst="rect">
            <a:avLst/>
          </a:prstGeom>
          <a:noFill/>
          <a:ln cap="flat" cmpd="sng" w="28575">
            <a:solidFill>
              <a:srgbClr val="000000"/>
            </a:solidFill>
            <a:prstDash val="solid"/>
            <a:round/>
            <a:headEnd len="sm" w="sm" type="none"/>
            <a:tailEnd len="sm" w="sm" type="none"/>
          </a:ln>
        </p:spPr>
      </p:pic>
      <p:pic>
        <p:nvPicPr>
          <p:cNvPr id="163" name="Shape 163"/>
          <p:cNvPicPr preferRelativeResize="0"/>
          <p:nvPr/>
        </p:nvPicPr>
        <p:blipFill rotWithShape="1">
          <a:blip r:embed="rId6">
            <a:alphaModFix/>
          </a:blip>
          <a:srcRect b="0" l="0" r="0" t="0"/>
          <a:stretch/>
        </p:blipFill>
        <p:spPr>
          <a:xfrm>
            <a:off x="598825" y="1563550"/>
            <a:ext cx="3034800" cy="3856000"/>
          </a:xfrm>
          <a:prstGeom prst="rect">
            <a:avLst/>
          </a:prstGeom>
          <a:noFill/>
          <a:ln>
            <a:noFill/>
          </a:ln>
        </p:spPr>
      </p:pic>
      <p:sp>
        <p:nvSpPr>
          <p:cNvPr id="164" name="Shape 164"/>
          <p:cNvSpPr/>
          <p:nvPr/>
        </p:nvSpPr>
        <p:spPr>
          <a:xfrm>
            <a:off x="3771325" y="3702825"/>
            <a:ext cx="5170800" cy="2676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65" name="Shape 165"/>
          <p:cNvPicPr preferRelativeResize="0"/>
          <p:nvPr/>
        </p:nvPicPr>
        <p:blipFill>
          <a:blip r:embed="rId7">
            <a:alphaModFix/>
          </a:blip>
          <a:stretch>
            <a:fillRect/>
          </a:stretch>
        </p:blipFill>
        <p:spPr>
          <a:xfrm>
            <a:off x="4051700" y="3743575"/>
            <a:ext cx="4610060" cy="2595400"/>
          </a:xfrm>
          <a:prstGeom prst="rect">
            <a:avLst/>
          </a:prstGeom>
          <a:noFill/>
          <a:ln>
            <a:noFill/>
          </a:ln>
        </p:spPr>
      </p:pic>
      <p:sp>
        <p:nvSpPr>
          <p:cNvPr id="166" name="Shape 166"/>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a:t>
            </a:r>
            <a:endParaRPr b="1" sz="1800"/>
          </a:p>
        </p:txBody>
      </p:sp>
      <p:sp>
        <p:nvSpPr>
          <p:cNvPr id="167" name="Shape 167"/>
          <p:cNvSpPr/>
          <p:nvPr/>
        </p:nvSpPr>
        <p:spPr>
          <a:xfrm>
            <a:off x="1183400" y="378625"/>
            <a:ext cx="3765900" cy="778800"/>
          </a:xfrm>
          <a:prstGeom prst="rect">
            <a:avLst/>
          </a:prstGeom>
          <a:gradFill>
            <a:gsLst>
              <a:gs pos="0">
                <a:srgbClr val="DB0000"/>
              </a:gs>
              <a:gs pos="100000">
                <a:srgbClr val="540303"/>
              </a:gs>
            </a:gsLst>
            <a:path path="circle">
              <a:fillToRect b="50%" l="50%" r="50%" t="50%"/>
            </a:path>
            <a:tileRect/>
          </a:gra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Shape 168"/>
          <p:cNvSpPr txBox="1"/>
          <p:nvPr>
            <p:ph type="title"/>
          </p:nvPr>
        </p:nvSpPr>
        <p:spPr>
          <a:xfrm>
            <a:off x="954800" y="307375"/>
            <a:ext cx="4002300" cy="7788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3600"/>
              <a:buFont typeface="Times New Roman"/>
              <a:buNone/>
            </a:pPr>
            <a:r>
              <a:rPr lang="en-US">
                <a:solidFill>
                  <a:srgbClr val="FFFFFF"/>
                </a:solidFill>
                <a:latin typeface="Times New Roman"/>
                <a:ea typeface="Times New Roman"/>
                <a:cs typeface="Times New Roman"/>
                <a:sym typeface="Times New Roman"/>
              </a:rPr>
              <a:t>¿Quienes somos? </a:t>
            </a:r>
            <a:endParaRPr b="1" i="0" sz="46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58" name="Shape 458"/>
        <p:cNvGrpSpPr/>
        <p:nvPr/>
      </p:nvGrpSpPr>
      <p:grpSpPr>
        <a:xfrm>
          <a:off x="0" y="0"/>
          <a:ext cx="0" cy="0"/>
          <a:chOff x="0" y="0"/>
          <a:chExt cx="0" cy="0"/>
        </a:xfrm>
      </p:grpSpPr>
      <p:pic>
        <p:nvPicPr>
          <p:cNvPr id="459" name="Shape 459"/>
          <p:cNvPicPr preferRelativeResize="0"/>
          <p:nvPr/>
        </p:nvPicPr>
        <p:blipFill rotWithShape="1">
          <a:blip r:embed="rId3">
            <a:alphaModFix/>
          </a:blip>
          <a:srcRect b="0" l="0" r="0" t="0"/>
          <a:stretch/>
        </p:blipFill>
        <p:spPr>
          <a:xfrm>
            <a:off x="7563261" y="1446100"/>
            <a:ext cx="3678236" cy="2472601"/>
          </a:xfrm>
          <a:prstGeom prst="rect">
            <a:avLst/>
          </a:prstGeom>
          <a:noFill/>
          <a:ln cap="flat" cmpd="sng" w="28575">
            <a:solidFill>
              <a:srgbClr val="000000"/>
            </a:solidFill>
            <a:prstDash val="solid"/>
            <a:round/>
            <a:headEnd len="sm" w="sm" type="none"/>
            <a:tailEnd len="sm" w="sm" type="none"/>
          </a:ln>
        </p:spPr>
      </p:pic>
      <p:pic>
        <p:nvPicPr>
          <p:cNvPr id="460" name="Shape 460"/>
          <p:cNvPicPr preferRelativeResize="0"/>
          <p:nvPr/>
        </p:nvPicPr>
        <p:blipFill rotWithShape="1">
          <a:blip r:embed="rId4">
            <a:alphaModFix/>
          </a:blip>
          <a:srcRect b="0" l="0" r="0" t="0"/>
          <a:stretch/>
        </p:blipFill>
        <p:spPr>
          <a:xfrm>
            <a:off x="3716149" y="1446100"/>
            <a:ext cx="3678240" cy="2472598"/>
          </a:xfrm>
          <a:prstGeom prst="rect">
            <a:avLst/>
          </a:prstGeom>
          <a:noFill/>
          <a:ln cap="flat" cmpd="sng" w="28575">
            <a:solidFill>
              <a:srgbClr val="000000"/>
            </a:solidFill>
            <a:prstDash val="solid"/>
            <a:round/>
            <a:headEnd len="sm" w="sm" type="none"/>
            <a:tailEnd len="sm" w="sm" type="none"/>
          </a:ln>
        </p:spPr>
      </p:pic>
      <p:pic>
        <p:nvPicPr>
          <p:cNvPr id="461" name="Shape 461"/>
          <p:cNvPicPr preferRelativeResize="0"/>
          <p:nvPr/>
        </p:nvPicPr>
        <p:blipFill rotWithShape="1">
          <a:blip r:embed="rId5">
            <a:alphaModFix/>
          </a:blip>
          <a:srcRect b="0" l="0" r="0" t="0"/>
          <a:stretch/>
        </p:blipFill>
        <p:spPr>
          <a:xfrm>
            <a:off x="3716150" y="4106150"/>
            <a:ext cx="7525350" cy="2472599"/>
          </a:xfrm>
          <a:prstGeom prst="rect">
            <a:avLst/>
          </a:prstGeom>
          <a:noFill/>
          <a:ln cap="flat" cmpd="sng" w="28575">
            <a:solidFill>
              <a:srgbClr val="000000"/>
            </a:solidFill>
            <a:prstDash val="solid"/>
            <a:round/>
            <a:headEnd len="sm" w="sm" type="none"/>
            <a:tailEnd len="sm" w="sm" type="none"/>
          </a:ln>
        </p:spPr>
      </p:pic>
      <p:pic>
        <p:nvPicPr>
          <p:cNvPr id="462" name="Shape 462"/>
          <p:cNvPicPr preferRelativeResize="0"/>
          <p:nvPr/>
        </p:nvPicPr>
        <p:blipFill rotWithShape="1">
          <a:blip r:embed="rId6">
            <a:alphaModFix/>
          </a:blip>
          <a:srcRect b="0" l="0" r="0" t="0"/>
          <a:stretch/>
        </p:blipFill>
        <p:spPr>
          <a:xfrm>
            <a:off x="0" y="6379724"/>
            <a:ext cx="1544715" cy="478271"/>
          </a:xfrm>
          <a:prstGeom prst="rect">
            <a:avLst/>
          </a:prstGeom>
          <a:noFill/>
          <a:ln>
            <a:noFill/>
          </a:ln>
        </p:spPr>
      </p:pic>
      <p:pic>
        <p:nvPicPr>
          <p:cNvPr id="463" name="Shape 463"/>
          <p:cNvPicPr preferRelativeResize="0"/>
          <p:nvPr/>
        </p:nvPicPr>
        <p:blipFill>
          <a:blip r:embed="rId7">
            <a:alphaModFix/>
          </a:blip>
          <a:stretch>
            <a:fillRect/>
          </a:stretch>
        </p:blipFill>
        <p:spPr>
          <a:xfrm>
            <a:off x="1186625" y="2830025"/>
            <a:ext cx="2071175" cy="2615274"/>
          </a:xfrm>
          <a:prstGeom prst="rect">
            <a:avLst/>
          </a:prstGeom>
          <a:noFill/>
          <a:ln>
            <a:noFill/>
          </a:ln>
        </p:spPr>
      </p:pic>
      <p:pic>
        <p:nvPicPr>
          <p:cNvPr id="464" name="Shape 464"/>
          <p:cNvPicPr preferRelativeResize="0"/>
          <p:nvPr/>
        </p:nvPicPr>
        <p:blipFill>
          <a:blip r:embed="rId8">
            <a:alphaModFix/>
          </a:blip>
          <a:stretch>
            <a:fillRect/>
          </a:stretch>
        </p:blipFill>
        <p:spPr>
          <a:xfrm>
            <a:off x="950475" y="1866487"/>
            <a:ext cx="2543475" cy="818400"/>
          </a:xfrm>
          <a:prstGeom prst="rect">
            <a:avLst/>
          </a:prstGeom>
          <a:noFill/>
          <a:ln>
            <a:noFill/>
          </a:ln>
        </p:spPr>
      </p:pic>
      <p:sp>
        <p:nvSpPr>
          <p:cNvPr id="465" name="Shape 465"/>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20</a:t>
            </a:r>
            <a:endParaRPr b="1" sz="1800"/>
          </a:p>
        </p:txBody>
      </p:sp>
      <p:sp>
        <p:nvSpPr>
          <p:cNvPr id="466" name="Shape 466"/>
          <p:cNvSpPr/>
          <p:nvPr/>
        </p:nvSpPr>
        <p:spPr>
          <a:xfrm>
            <a:off x="2856800" y="381326"/>
            <a:ext cx="6478500" cy="6777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Shape 467"/>
          <p:cNvSpPr txBox="1"/>
          <p:nvPr>
            <p:ph type="title"/>
          </p:nvPr>
        </p:nvSpPr>
        <p:spPr>
          <a:xfrm>
            <a:off x="2599200" y="416800"/>
            <a:ext cx="6993600" cy="677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accent1"/>
              </a:buClr>
              <a:buSzPts val="3600"/>
              <a:buFont typeface="Times New Roman"/>
              <a:buNone/>
            </a:pPr>
            <a:r>
              <a:rPr lang="en-US">
                <a:solidFill>
                  <a:schemeClr val="lt1"/>
                </a:solidFill>
                <a:latin typeface="Times New Roman"/>
                <a:ea typeface="Times New Roman"/>
                <a:cs typeface="Times New Roman"/>
                <a:sym typeface="Times New Roman"/>
              </a:rPr>
              <a:t>Diseño 1. Tanques Superficiales</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472" name="Shape 472"/>
        <p:cNvGrpSpPr/>
        <p:nvPr/>
      </p:nvGrpSpPr>
      <p:grpSpPr>
        <a:xfrm>
          <a:off x="0" y="0"/>
          <a:ext cx="0" cy="0"/>
          <a:chOff x="0" y="0"/>
          <a:chExt cx="0" cy="0"/>
        </a:xfrm>
      </p:grpSpPr>
      <p:grpSp>
        <p:nvGrpSpPr>
          <p:cNvPr id="473" name="Shape 473"/>
          <p:cNvGrpSpPr/>
          <p:nvPr/>
        </p:nvGrpSpPr>
        <p:grpSpPr>
          <a:xfrm>
            <a:off x="3682175" y="1279925"/>
            <a:ext cx="7620852" cy="5340326"/>
            <a:chOff x="1972750" y="1255125"/>
            <a:chExt cx="7620852" cy="5340326"/>
          </a:xfrm>
        </p:grpSpPr>
        <p:pic>
          <p:nvPicPr>
            <p:cNvPr id="474" name="Shape 474"/>
            <p:cNvPicPr preferRelativeResize="0"/>
            <p:nvPr/>
          </p:nvPicPr>
          <p:blipFill rotWithShape="1">
            <a:blip r:embed="rId3">
              <a:alphaModFix/>
            </a:blip>
            <a:srcRect b="0" l="0" r="0" t="0"/>
            <a:stretch/>
          </p:blipFill>
          <p:spPr>
            <a:xfrm>
              <a:off x="5896050" y="1255125"/>
              <a:ext cx="3697549" cy="2467000"/>
            </a:xfrm>
            <a:prstGeom prst="rect">
              <a:avLst/>
            </a:prstGeom>
            <a:noFill/>
            <a:ln cap="flat" cmpd="sng" w="28575">
              <a:solidFill>
                <a:srgbClr val="000000"/>
              </a:solidFill>
              <a:prstDash val="solid"/>
              <a:round/>
              <a:headEnd len="sm" w="sm" type="none"/>
              <a:tailEnd len="sm" w="sm" type="none"/>
            </a:ln>
          </p:spPr>
        </p:pic>
        <p:pic>
          <p:nvPicPr>
            <p:cNvPr id="475" name="Shape 475"/>
            <p:cNvPicPr preferRelativeResize="0"/>
            <p:nvPr/>
          </p:nvPicPr>
          <p:blipFill rotWithShape="1">
            <a:blip r:embed="rId4">
              <a:alphaModFix/>
            </a:blip>
            <a:srcRect b="0" l="0" r="0" t="0"/>
            <a:stretch/>
          </p:blipFill>
          <p:spPr>
            <a:xfrm>
              <a:off x="1972750" y="1264950"/>
              <a:ext cx="3697549" cy="2451974"/>
            </a:xfrm>
            <a:prstGeom prst="rect">
              <a:avLst/>
            </a:prstGeom>
            <a:noFill/>
            <a:ln cap="flat" cmpd="sng" w="28575">
              <a:solidFill>
                <a:srgbClr val="000000"/>
              </a:solidFill>
              <a:prstDash val="solid"/>
              <a:round/>
              <a:headEnd len="sm" w="sm" type="none"/>
              <a:tailEnd len="sm" w="sm" type="none"/>
            </a:ln>
          </p:spPr>
        </p:pic>
        <p:pic>
          <p:nvPicPr>
            <p:cNvPr id="476" name="Shape 476"/>
            <p:cNvPicPr preferRelativeResize="0"/>
            <p:nvPr/>
          </p:nvPicPr>
          <p:blipFill rotWithShape="1">
            <a:blip r:embed="rId5">
              <a:alphaModFix/>
            </a:blip>
            <a:srcRect b="0" l="0" r="0" t="0"/>
            <a:stretch/>
          </p:blipFill>
          <p:spPr>
            <a:xfrm>
              <a:off x="1972750" y="3927866"/>
              <a:ext cx="7620852" cy="2667585"/>
            </a:xfrm>
            <a:prstGeom prst="rect">
              <a:avLst/>
            </a:prstGeom>
            <a:noFill/>
            <a:ln cap="flat" cmpd="sng" w="28575">
              <a:solidFill>
                <a:srgbClr val="000000"/>
              </a:solidFill>
              <a:prstDash val="solid"/>
              <a:round/>
              <a:headEnd len="sm" w="sm" type="none"/>
              <a:tailEnd len="sm" w="sm" type="none"/>
            </a:ln>
          </p:spPr>
        </p:pic>
      </p:grpSp>
      <p:pic>
        <p:nvPicPr>
          <p:cNvPr id="477" name="Shape 477"/>
          <p:cNvPicPr preferRelativeResize="0"/>
          <p:nvPr/>
        </p:nvPicPr>
        <p:blipFill rotWithShape="1">
          <a:blip r:embed="rId6">
            <a:alphaModFix/>
          </a:blip>
          <a:srcRect b="0" l="0" r="0" t="0"/>
          <a:stretch/>
        </p:blipFill>
        <p:spPr>
          <a:xfrm>
            <a:off x="0" y="6379724"/>
            <a:ext cx="1544715" cy="478271"/>
          </a:xfrm>
          <a:prstGeom prst="rect">
            <a:avLst/>
          </a:prstGeom>
          <a:noFill/>
          <a:ln>
            <a:noFill/>
          </a:ln>
        </p:spPr>
      </p:pic>
      <p:pic>
        <p:nvPicPr>
          <p:cNvPr id="478" name="Shape 478"/>
          <p:cNvPicPr preferRelativeResize="0"/>
          <p:nvPr/>
        </p:nvPicPr>
        <p:blipFill>
          <a:blip r:embed="rId7">
            <a:alphaModFix/>
          </a:blip>
          <a:stretch>
            <a:fillRect/>
          </a:stretch>
        </p:blipFill>
        <p:spPr>
          <a:xfrm>
            <a:off x="1125125" y="2798550"/>
            <a:ext cx="2071175" cy="2615274"/>
          </a:xfrm>
          <a:prstGeom prst="rect">
            <a:avLst/>
          </a:prstGeom>
          <a:noFill/>
          <a:ln>
            <a:noFill/>
          </a:ln>
        </p:spPr>
      </p:pic>
      <p:pic>
        <p:nvPicPr>
          <p:cNvPr id="479" name="Shape 479"/>
          <p:cNvPicPr preferRelativeResize="0"/>
          <p:nvPr/>
        </p:nvPicPr>
        <p:blipFill>
          <a:blip r:embed="rId8">
            <a:alphaModFix/>
          </a:blip>
          <a:stretch>
            <a:fillRect/>
          </a:stretch>
        </p:blipFill>
        <p:spPr>
          <a:xfrm>
            <a:off x="888975" y="1835012"/>
            <a:ext cx="2543475" cy="818400"/>
          </a:xfrm>
          <a:prstGeom prst="rect">
            <a:avLst/>
          </a:prstGeom>
          <a:noFill/>
          <a:ln>
            <a:noFill/>
          </a:ln>
        </p:spPr>
      </p:pic>
      <p:sp>
        <p:nvSpPr>
          <p:cNvPr id="480" name="Shape 480"/>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21</a:t>
            </a:r>
            <a:endParaRPr b="1" sz="1800"/>
          </a:p>
        </p:txBody>
      </p:sp>
      <p:sp>
        <p:nvSpPr>
          <p:cNvPr id="481" name="Shape 481"/>
          <p:cNvSpPr/>
          <p:nvPr/>
        </p:nvSpPr>
        <p:spPr>
          <a:xfrm>
            <a:off x="1674150" y="262700"/>
            <a:ext cx="88437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82" name="Shape 482"/>
          <p:cNvSpPr txBox="1"/>
          <p:nvPr>
            <p:ph type="title"/>
          </p:nvPr>
        </p:nvSpPr>
        <p:spPr>
          <a:xfrm>
            <a:off x="1674150" y="346400"/>
            <a:ext cx="8843700" cy="5985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accent1"/>
              </a:buClr>
              <a:buSzPts val="3600"/>
              <a:buFont typeface="Times New Roman"/>
              <a:buNone/>
            </a:pPr>
            <a:r>
              <a:rPr lang="en-US">
                <a:solidFill>
                  <a:srgbClr val="FFFFFF"/>
                </a:solidFill>
                <a:latin typeface="Times New Roman"/>
                <a:ea typeface="Times New Roman"/>
                <a:cs typeface="Times New Roman"/>
                <a:sym typeface="Times New Roman"/>
              </a:rPr>
              <a:t>Diseño 2. Tanques Subterráneos de Plástico</a:t>
            </a:r>
            <a:r>
              <a:rPr lang="en-US">
                <a:solidFill>
                  <a:schemeClr val="dk1"/>
                </a:solidFill>
                <a:latin typeface="Times New Roman"/>
                <a:ea typeface="Times New Roman"/>
                <a:cs typeface="Times New Roman"/>
                <a:sym typeface="Times New Roman"/>
              </a:rPr>
              <a:t> </a:t>
            </a:r>
            <a:endParaRPr b="0" i="0" sz="44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87"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b="0" l="0" r="0" t="0"/>
          <a:stretch/>
        </p:blipFill>
        <p:spPr>
          <a:xfrm>
            <a:off x="3197425" y="3542888"/>
            <a:ext cx="8118452" cy="2406201"/>
          </a:xfrm>
          <a:prstGeom prst="rect">
            <a:avLst/>
          </a:prstGeom>
          <a:noFill/>
          <a:ln cap="flat" cmpd="sng" w="38100">
            <a:solidFill>
              <a:srgbClr val="000000"/>
            </a:solidFill>
            <a:prstDash val="solid"/>
            <a:round/>
            <a:headEnd len="sm" w="sm" type="none"/>
            <a:tailEnd len="sm" w="sm" type="none"/>
          </a:ln>
        </p:spPr>
      </p:pic>
      <p:pic>
        <p:nvPicPr>
          <p:cNvPr id="489" name="Shape 489"/>
          <p:cNvPicPr preferRelativeResize="0"/>
          <p:nvPr/>
        </p:nvPicPr>
        <p:blipFill rotWithShape="1">
          <a:blip r:embed="rId4">
            <a:alphaModFix/>
          </a:blip>
          <a:srcRect b="0" l="0" r="0" t="0"/>
          <a:stretch/>
        </p:blipFill>
        <p:spPr>
          <a:xfrm>
            <a:off x="3197426" y="1372975"/>
            <a:ext cx="3836825" cy="2057077"/>
          </a:xfrm>
          <a:prstGeom prst="rect">
            <a:avLst/>
          </a:prstGeom>
          <a:noFill/>
          <a:ln cap="flat" cmpd="sng" w="38100">
            <a:solidFill>
              <a:srgbClr val="000000"/>
            </a:solidFill>
            <a:prstDash val="solid"/>
            <a:round/>
            <a:headEnd len="sm" w="sm" type="none"/>
            <a:tailEnd len="sm" w="sm" type="none"/>
          </a:ln>
        </p:spPr>
      </p:pic>
      <p:pic>
        <p:nvPicPr>
          <p:cNvPr id="490" name="Shape 490"/>
          <p:cNvPicPr preferRelativeResize="0"/>
          <p:nvPr/>
        </p:nvPicPr>
        <p:blipFill rotWithShape="1">
          <a:blip r:embed="rId5">
            <a:alphaModFix/>
          </a:blip>
          <a:srcRect b="0" l="0" r="0" t="0"/>
          <a:stretch/>
        </p:blipFill>
        <p:spPr>
          <a:xfrm>
            <a:off x="7296550" y="1372975"/>
            <a:ext cx="4019325" cy="2057074"/>
          </a:xfrm>
          <a:prstGeom prst="rect">
            <a:avLst/>
          </a:prstGeom>
          <a:noFill/>
          <a:ln cap="flat" cmpd="sng" w="38100">
            <a:solidFill>
              <a:srgbClr val="000000"/>
            </a:solidFill>
            <a:prstDash val="solid"/>
            <a:round/>
            <a:headEnd len="sm" w="sm" type="none"/>
            <a:tailEnd len="sm" w="sm" type="none"/>
          </a:ln>
        </p:spPr>
      </p:pic>
      <p:pic>
        <p:nvPicPr>
          <p:cNvPr id="491" name="Shape 491"/>
          <p:cNvPicPr preferRelativeResize="0"/>
          <p:nvPr/>
        </p:nvPicPr>
        <p:blipFill rotWithShape="1">
          <a:blip r:embed="rId6">
            <a:alphaModFix/>
          </a:blip>
          <a:srcRect b="0" l="0" r="0" t="0"/>
          <a:stretch/>
        </p:blipFill>
        <p:spPr>
          <a:xfrm>
            <a:off x="0" y="6379724"/>
            <a:ext cx="1544715" cy="478271"/>
          </a:xfrm>
          <a:prstGeom prst="rect">
            <a:avLst/>
          </a:prstGeom>
          <a:noFill/>
          <a:ln>
            <a:noFill/>
          </a:ln>
        </p:spPr>
      </p:pic>
      <p:pic>
        <p:nvPicPr>
          <p:cNvPr id="492" name="Shape 492"/>
          <p:cNvPicPr preferRelativeResize="0"/>
          <p:nvPr/>
        </p:nvPicPr>
        <p:blipFill>
          <a:blip r:embed="rId7">
            <a:alphaModFix/>
          </a:blip>
          <a:stretch>
            <a:fillRect/>
          </a:stretch>
        </p:blipFill>
        <p:spPr>
          <a:xfrm>
            <a:off x="876100" y="2513588"/>
            <a:ext cx="1954950" cy="1954950"/>
          </a:xfrm>
          <a:prstGeom prst="rect">
            <a:avLst/>
          </a:prstGeom>
          <a:noFill/>
          <a:ln>
            <a:noFill/>
          </a:ln>
        </p:spPr>
      </p:pic>
      <p:sp>
        <p:nvSpPr>
          <p:cNvPr id="493" name="Shape 493"/>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22</a:t>
            </a:r>
            <a:endParaRPr b="1" sz="1800"/>
          </a:p>
        </p:txBody>
      </p:sp>
      <p:sp>
        <p:nvSpPr>
          <p:cNvPr id="494" name="Shape 494"/>
          <p:cNvSpPr/>
          <p:nvPr/>
        </p:nvSpPr>
        <p:spPr>
          <a:xfrm>
            <a:off x="1559100" y="340550"/>
            <a:ext cx="9073800" cy="6018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5" name="Shape 495"/>
          <p:cNvSpPr txBox="1"/>
          <p:nvPr>
            <p:ph type="title"/>
          </p:nvPr>
        </p:nvSpPr>
        <p:spPr>
          <a:xfrm>
            <a:off x="1715850" y="340550"/>
            <a:ext cx="8760300" cy="601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chemeClr val="lt1"/>
                </a:solidFill>
                <a:latin typeface="Times New Roman"/>
                <a:ea typeface="Times New Roman"/>
                <a:cs typeface="Times New Roman"/>
                <a:sym typeface="Times New Roman"/>
              </a:rPr>
              <a:t>Diseño 3. Tanque Subterráneo de Concreto</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99" name="Shape 499"/>
        <p:cNvGrpSpPr/>
        <p:nvPr/>
      </p:nvGrpSpPr>
      <p:grpSpPr>
        <a:xfrm>
          <a:off x="0" y="0"/>
          <a:ext cx="0" cy="0"/>
          <a:chOff x="0" y="0"/>
          <a:chExt cx="0" cy="0"/>
        </a:xfrm>
      </p:grpSpPr>
      <p:grpSp>
        <p:nvGrpSpPr>
          <p:cNvPr id="500" name="Shape 500"/>
          <p:cNvGrpSpPr/>
          <p:nvPr/>
        </p:nvGrpSpPr>
        <p:grpSpPr>
          <a:xfrm>
            <a:off x="1060792" y="1660032"/>
            <a:ext cx="4673738" cy="2760532"/>
            <a:chOff x="4989563" y="1482162"/>
            <a:chExt cx="6849975" cy="4975725"/>
          </a:xfrm>
        </p:grpSpPr>
        <p:pic>
          <p:nvPicPr>
            <p:cNvPr id="501" name="Shape 501"/>
            <p:cNvPicPr preferRelativeResize="0"/>
            <p:nvPr/>
          </p:nvPicPr>
          <p:blipFill rotWithShape="1">
            <a:blip r:embed="rId3">
              <a:alphaModFix/>
            </a:blip>
            <a:srcRect b="0" l="0" r="0" t="0"/>
            <a:stretch/>
          </p:blipFill>
          <p:spPr>
            <a:xfrm>
              <a:off x="4989563" y="1482162"/>
              <a:ext cx="6849975" cy="4975725"/>
            </a:xfrm>
            <a:prstGeom prst="rect">
              <a:avLst/>
            </a:prstGeom>
            <a:noFill/>
            <a:ln>
              <a:noFill/>
            </a:ln>
          </p:spPr>
        </p:pic>
        <p:sp>
          <p:nvSpPr>
            <p:cNvPr id="502" name="Shape 502"/>
            <p:cNvSpPr/>
            <p:nvPr/>
          </p:nvSpPr>
          <p:spPr>
            <a:xfrm>
              <a:off x="5268250" y="3527288"/>
              <a:ext cx="1184700" cy="432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Shape 503"/>
            <p:cNvSpPr/>
            <p:nvPr/>
          </p:nvSpPr>
          <p:spPr>
            <a:xfrm>
              <a:off x="7152225" y="5753038"/>
              <a:ext cx="1184700" cy="432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Shape 504"/>
            <p:cNvSpPr/>
            <p:nvPr/>
          </p:nvSpPr>
          <p:spPr>
            <a:xfrm>
              <a:off x="8717250" y="5130788"/>
              <a:ext cx="1184700" cy="432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Shape 505"/>
            <p:cNvSpPr/>
            <p:nvPr/>
          </p:nvSpPr>
          <p:spPr>
            <a:xfrm>
              <a:off x="10464525" y="4440163"/>
              <a:ext cx="1184700" cy="432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Shape 506"/>
            <p:cNvSpPr/>
            <p:nvPr/>
          </p:nvSpPr>
          <p:spPr>
            <a:xfrm>
              <a:off x="10464525" y="1721788"/>
              <a:ext cx="1184700" cy="432900"/>
            </a:xfrm>
            <a:prstGeom prst="roundRect">
              <a:avLst>
                <a:gd fmla="val 16667" name="adj"/>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Shape 507"/>
            <p:cNvSpPr/>
            <p:nvPr/>
          </p:nvSpPr>
          <p:spPr>
            <a:xfrm>
              <a:off x="10003275" y="2384038"/>
              <a:ext cx="1184700" cy="432900"/>
            </a:xfrm>
            <a:prstGeom prst="roundRect">
              <a:avLst>
                <a:gd fmla="val 16667" name="adj"/>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Shape 508"/>
            <p:cNvSpPr/>
            <p:nvPr/>
          </p:nvSpPr>
          <p:spPr>
            <a:xfrm>
              <a:off x="7822213" y="2673138"/>
              <a:ext cx="1184700" cy="432900"/>
            </a:xfrm>
            <a:prstGeom prst="roundRect">
              <a:avLst>
                <a:gd fmla="val 16667" name="adj"/>
              </a:avLst>
            </a:prstGeom>
            <a:noFill/>
            <a:ln cap="flat" cmpd="sng" w="1905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9" name="Shape 509"/>
          <p:cNvGrpSpPr/>
          <p:nvPr/>
        </p:nvGrpSpPr>
        <p:grpSpPr>
          <a:xfrm>
            <a:off x="4293806" y="4492900"/>
            <a:ext cx="4082664" cy="2220581"/>
            <a:chOff x="737100" y="1697214"/>
            <a:chExt cx="3939275" cy="2467861"/>
          </a:xfrm>
        </p:grpSpPr>
        <p:sp>
          <p:nvSpPr>
            <p:cNvPr id="510" name="Shape 510"/>
            <p:cNvSpPr/>
            <p:nvPr/>
          </p:nvSpPr>
          <p:spPr>
            <a:xfrm>
              <a:off x="737100" y="1876375"/>
              <a:ext cx="3853200" cy="2288700"/>
            </a:xfrm>
            <a:prstGeom prst="rect">
              <a:avLst/>
            </a:prstGeom>
            <a:solidFill>
              <a:srgbClr val="00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1" name="Shape 511"/>
            <p:cNvSpPr txBox="1"/>
            <p:nvPr/>
          </p:nvSpPr>
          <p:spPr>
            <a:xfrm>
              <a:off x="1906175" y="1697214"/>
              <a:ext cx="2770200" cy="246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sz="1600">
                <a:solidFill>
                  <a:srgbClr val="FFFFFF"/>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rgbClr val="000000"/>
                </a:buClr>
                <a:buSzPts val="3000"/>
                <a:buFont typeface="Arial"/>
                <a:buNone/>
              </a:pPr>
              <a:r>
                <a:rPr b="0" i="0" lang="en-US" sz="1800" u="none" cap="none" strike="noStrike">
                  <a:solidFill>
                    <a:srgbClr val="FFFFFF"/>
                  </a:solidFill>
                  <a:latin typeface="Times New Roman"/>
                  <a:ea typeface="Times New Roman"/>
                  <a:cs typeface="Times New Roman"/>
                  <a:sym typeface="Times New Roman"/>
                </a:rPr>
                <a:t>Válvula de bola</a:t>
              </a:r>
              <a:endParaRPr b="0" i="0" sz="18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b="0" i="0" sz="16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1800" u="none" cap="none" strike="noStrike">
                  <a:solidFill>
                    <a:srgbClr val="FFFFFF"/>
                  </a:solidFill>
                  <a:latin typeface="Times New Roman"/>
                  <a:ea typeface="Times New Roman"/>
                  <a:cs typeface="Times New Roman"/>
                  <a:sym typeface="Times New Roman"/>
                </a:rPr>
                <a:t>Tapa con cerradura y llave</a:t>
              </a:r>
              <a:endParaRPr b="0" i="0" sz="18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b="0" i="0" sz="16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1800" u="none" cap="none" strike="noStrike">
                  <a:solidFill>
                    <a:srgbClr val="FFFFFF"/>
                  </a:solidFill>
                  <a:latin typeface="Times New Roman"/>
                  <a:ea typeface="Times New Roman"/>
                  <a:cs typeface="Times New Roman"/>
                  <a:sym typeface="Times New Roman"/>
                </a:rPr>
                <a:t>Tubo para </a:t>
              </a:r>
              <a:r>
                <a:rPr lang="en-US" sz="1800">
                  <a:solidFill>
                    <a:srgbClr val="FFFFFF"/>
                  </a:solidFill>
                  <a:latin typeface="Times New Roman"/>
                  <a:ea typeface="Times New Roman"/>
                  <a:cs typeface="Times New Roman"/>
                  <a:sym typeface="Times New Roman"/>
                </a:rPr>
                <a:t>ventilación</a:t>
              </a:r>
              <a:endParaRPr sz="1800">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sz="1600">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1800" u="none" cap="none" strike="noStrike">
                  <a:solidFill>
                    <a:srgbClr val="FFFFFF"/>
                  </a:solidFill>
                  <a:latin typeface="Times New Roman"/>
                  <a:ea typeface="Times New Roman"/>
                  <a:cs typeface="Times New Roman"/>
                  <a:sym typeface="Times New Roman"/>
                </a:rPr>
                <a:t>Rebalse</a:t>
              </a:r>
              <a:endParaRPr b="0" i="0" sz="1800" u="none" cap="none" strike="noStrike">
                <a:solidFill>
                  <a:srgbClr val="FFFFFF"/>
                </a:solidFill>
                <a:latin typeface="Times New Roman"/>
                <a:ea typeface="Times New Roman"/>
                <a:cs typeface="Times New Roman"/>
                <a:sym typeface="Times New Roman"/>
              </a:endParaRPr>
            </a:p>
          </p:txBody>
        </p:sp>
        <p:sp>
          <p:nvSpPr>
            <p:cNvPr id="512" name="Shape 512"/>
            <p:cNvSpPr/>
            <p:nvPr/>
          </p:nvSpPr>
          <p:spPr>
            <a:xfrm>
              <a:off x="1053708" y="2082925"/>
              <a:ext cx="597600" cy="22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Shape 513"/>
            <p:cNvSpPr/>
            <p:nvPr/>
          </p:nvSpPr>
          <p:spPr>
            <a:xfrm>
              <a:off x="1053715" y="3806764"/>
              <a:ext cx="597600" cy="2250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Shape 514"/>
            <p:cNvSpPr/>
            <p:nvPr/>
          </p:nvSpPr>
          <p:spPr>
            <a:xfrm>
              <a:off x="1053711" y="3289057"/>
              <a:ext cx="597600" cy="2250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Shape 515"/>
            <p:cNvSpPr/>
            <p:nvPr/>
          </p:nvSpPr>
          <p:spPr>
            <a:xfrm>
              <a:off x="1053700" y="2686000"/>
              <a:ext cx="597600" cy="2250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6" name="Shape 516"/>
          <p:cNvPicPr preferRelativeResize="0"/>
          <p:nvPr/>
        </p:nvPicPr>
        <p:blipFill rotWithShape="1">
          <a:blip r:embed="rId4">
            <a:alphaModFix/>
          </a:blip>
          <a:srcRect b="0" l="0" r="0" t="0"/>
          <a:stretch/>
        </p:blipFill>
        <p:spPr>
          <a:xfrm>
            <a:off x="0" y="6379724"/>
            <a:ext cx="1544715" cy="478271"/>
          </a:xfrm>
          <a:prstGeom prst="rect">
            <a:avLst/>
          </a:prstGeom>
          <a:noFill/>
          <a:ln>
            <a:noFill/>
          </a:ln>
        </p:spPr>
      </p:pic>
      <p:grpSp>
        <p:nvGrpSpPr>
          <p:cNvPr id="517" name="Shape 517"/>
          <p:cNvGrpSpPr/>
          <p:nvPr/>
        </p:nvGrpSpPr>
        <p:grpSpPr>
          <a:xfrm>
            <a:off x="6580107" y="1652087"/>
            <a:ext cx="4790248" cy="2776442"/>
            <a:chOff x="3731485" y="2417743"/>
            <a:chExt cx="6222718" cy="2780613"/>
          </a:xfrm>
        </p:grpSpPr>
        <p:pic>
          <p:nvPicPr>
            <p:cNvPr id="518" name="Shape 518"/>
            <p:cNvPicPr preferRelativeResize="0"/>
            <p:nvPr/>
          </p:nvPicPr>
          <p:blipFill rotWithShape="1">
            <a:blip r:embed="rId5">
              <a:alphaModFix/>
            </a:blip>
            <a:srcRect b="0" l="0" r="0" t="0"/>
            <a:stretch/>
          </p:blipFill>
          <p:spPr>
            <a:xfrm>
              <a:off x="3731485" y="2417743"/>
              <a:ext cx="6076169" cy="2780613"/>
            </a:xfrm>
            <a:prstGeom prst="rect">
              <a:avLst/>
            </a:prstGeom>
            <a:noFill/>
            <a:ln>
              <a:noFill/>
            </a:ln>
          </p:spPr>
        </p:pic>
        <p:sp>
          <p:nvSpPr>
            <p:cNvPr id="519" name="Shape 519"/>
            <p:cNvSpPr/>
            <p:nvPr/>
          </p:nvSpPr>
          <p:spPr>
            <a:xfrm>
              <a:off x="4564414" y="3808049"/>
              <a:ext cx="843900" cy="462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Shape 520"/>
            <p:cNvSpPr/>
            <p:nvPr/>
          </p:nvSpPr>
          <p:spPr>
            <a:xfrm>
              <a:off x="5297916" y="2913325"/>
              <a:ext cx="1149600" cy="499800"/>
            </a:xfrm>
            <a:prstGeom prst="roundRect">
              <a:avLst>
                <a:gd fmla="val 16667" name="adj"/>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Shape 521"/>
            <p:cNvSpPr/>
            <p:nvPr/>
          </p:nvSpPr>
          <p:spPr>
            <a:xfrm>
              <a:off x="6090083" y="3808049"/>
              <a:ext cx="576900" cy="345900"/>
            </a:xfrm>
            <a:prstGeom prst="roundRect">
              <a:avLst>
                <a:gd fmla="val 16667" name="adj"/>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Shape 522"/>
            <p:cNvSpPr/>
            <p:nvPr/>
          </p:nvSpPr>
          <p:spPr>
            <a:xfrm>
              <a:off x="9247378" y="3029837"/>
              <a:ext cx="560400" cy="383100"/>
            </a:xfrm>
            <a:prstGeom prst="roundRect">
              <a:avLst>
                <a:gd fmla="val 16667" name="adj"/>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Shape 523"/>
            <p:cNvSpPr/>
            <p:nvPr/>
          </p:nvSpPr>
          <p:spPr>
            <a:xfrm>
              <a:off x="9110303" y="3691238"/>
              <a:ext cx="843900" cy="462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4" name="Shape 524"/>
          <p:cNvSpPr txBox="1"/>
          <p:nvPr/>
        </p:nvSpPr>
        <p:spPr>
          <a:xfrm>
            <a:off x="2330263" y="1174000"/>
            <a:ext cx="2134800" cy="1081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2400">
                <a:solidFill>
                  <a:srgbClr val="FFFFFF"/>
                </a:solidFill>
                <a:latin typeface="Times New Roman"/>
                <a:ea typeface="Times New Roman"/>
                <a:cs typeface="Times New Roman"/>
                <a:sym typeface="Times New Roman"/>
              </a:rPr>
              <a:t>Diseños 1 y 2</a:t>
            </a:r>
            <a:endParaRPr sz="2400">
              <a:solidFill>
                <a:srgbClr val="FFFFFF"/>
              </a:solidFill>
              <a:latin typeface="Times New Roman"/>
              <a:ea typeface="Times New Roman"/>
              <a:cs typeface="Times New Roman"/>
              <a:sym typeface="Times New Roman"/>
            </a:endParaRPr>
          </a:p>
        </p:txBody>
      </p:sp>
      <p:sp>
        <p:nvSpPr>
          <p:cNvPr id="525" name="Shape 525"/>
          <p:cNvSpPr txBox="1"/>
          <p:nvPr/>
        </p:nvSpPr>
        <p:spPr>
          <a:xfrm>
            <a:off x="8033375" y="1174000"/>
            <a:ext cx="18837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Times New Roman"/>
                <a:ea typeface="Times New Roman"/>
                <a:cs typeface="Times New Roman"/>
                <a:sym typeface="Times New Roman"/>
              </a:rPr>
              <a:t>Diseño </a:t>
            </a:r>
            <a:r>
              <a:rPr lang="en-US" sz="2400">
                <a:solidFill>
                  <a:srgbClr val="FFFFFF"/>
                </a:solidFill>
                <a:latin typeface="Times New Roman"/>
                <a:ea typeface="Times New Roman"/>
                <a:cs typeface="Times New Roman"/>
                <a:sym typeface="Times New Roman"/>
              </a:rPr>
              <a:t>3</a:t>
            </a:r>
            <a:endParaRPr sz="2400">
              <a:solidFill>
                <a:srgbClr val="FFFFFF"/>
              </a:solidFill>
              <a:latin typeface="Times New Roman"/>
              <a:ea typeface="Times New Roman"/>
              <a:cs typeface="Times New Roman"/>
              <a:sym typeface="Times New Roman"/>
            </a:endParaRPr>
          </a:p>
        </p:txBody>
      </p:sp>
      <p:sp>
        <p:nvSpPr>
          <p:cNvPr id="526" name="Shape 526"/>
          <p:cNvSpPr/>
          <p:nvPr/>
        </p:nvSpPr>
        <p:spPr>
          <a:xfrm>
            <a:off x="3853663" y="324775"/>
            <a:ext cx="4723800" cy="6900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Shape 527"/>
          <p:cNvSpPr txBox="1"/>
          <p:nvPr>
            <p:ph type="title"/>
          </p:nvPr>
        </p:nvSpPr>
        <p:spPr>
          <a:xfrm>
            <a:off x="4288962" y="324775"/>
            <a:ext cx="3853200" cy="6900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6"/>
              </a:buClr>
              <a:buSzPts val="3600"/>
              <a:buFont typeface="Times New Roman"/>
              <a:buNone/>
            </a:pPr>
            <a:r>
              <a:rPr lang="en-US">
                <a:solidFill>
                  <a:srgbClr val="FFFFFF"/>
                </a:solidFill>
                <a:latin typeface="Times New Roman"/>
                <a:ea typeface="Times New Roman"/>
                <a:cs typeface="Times New Roman"/>
                <a:sym typeface="Times New Roman"/>
              </a:rPr>
              <a:t>Seguridad</a:t>
            </a:r>
            <a:endParaRPr b="0" i="0" sz="3600" u="none" cap="none" strike="noStrike">
              <a:solidFill>
                <a:srgbClr val="FFFFFF"/>
              </a:solidFill>
              <a:latin typeface="Times New Roman"/>
              <a:ea typeface="Times New Roman"/>
              <a:cs typeface="Times New Roman"/>
              <a:sym typeface="Times New Roman"/>
            </a:endParaRPr>
          </a:p>
        </p:txBody>
      </p:sp>
      <p:sp>
        <p:nvSpPr>
          <p:cNvPr id="528" name="Shape 528"/>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23</a:t>
            </a:r>
            <a:endParaRPr b="1"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pic>
        <p:nvPicPr>
          <p:cNvPr id="534" name="Shape 534"/>
          <p:cNvPicPr preferRelativeResize="0"/>
          <p:nvPr/>
        </p:nvPicPr>
        <p:blipFill rotWithShape="1">
          <a:blip r:embed="rId3">
            <a:alphaModFix/>
          </a:blip>
          <a:srcRect b="0" l="0" r="0" t="0"/>
          <a:stretch/>
        </p:blipFill>
        <p:spPr>
          <a:xfrm>
            <a:off x="1466874" y="1693364"/>
            <a:ext cx="5787800" cy="4340850"/>
          </a:xfrm>
          <a:prstGeom prst="rect">
            <a:avLst/>
          </a:prstGeom>
          <a:noFill/>
          <a:ln cap="flat" cmpd="sng" w="38100">
            <a:solidFill>
              <a:srgbClr val="000000"/>
            </a:solidFill>
            <a:prstDash val="solid"/>
            <a:round/>
            <a:headEnd len="sm" w="sm" type="none"/>
            <a:tailEnd len="sm" w="sm" type="none"/>
          </a:ln>
        </p:spPr>
      </p:pic>
      <p:pic>
        <p:nvPicPr>
          <p:cNvPr id="535" name="Shape 535"/>
          <p:cNvPicPr preferRelativeResize="0"/>
          <p:nvPr/>
        </p:nvPicPr>
        <p:blipFill rotWithShape="1">
          <a:blip r:embed="rId4">
            <a:alphaModFix/>
          </a:blip>
          <a:srcRect b="0" l="0" r="0" t="0"/>
          <a:stretch/>
        </p:blipFill>
        <p:spPr>
          <a:xfrm>
            <a:off x="7407075" y="1693363"/>
            <a:ext cx="3318052" cy="4340850"/>
          </a:xfrm>
          <a:prstGeom prst="rect">
            <a:avLst/>
          </a:prstGeom>
          <a:noFill/>
          <a:ln cap="flat" cmpd="sng" w="38100">
            <a:solidFill>
              <a:srgbClr val="000000"/>
            </a:solidFill>
            <a:prstDash val="solid"/>
            <a:round/>
            <a:headEnd len="sm" w="sm" type="none"/>
            <a:tailEnd len="sm" w="sm" type="none"/>
          </a:ln>
        </p:spPr>
      </p:pic>
      <p:sp>
        <p:nvSpPr>
          <p:cNvPr id="536" name="Shape 536"/>
          <p:cNvSpPr/>
          <p:nvPr/>
        </p:nvSpPr>
        <p:spPr>
          <a:xfrm>
            <a:off x="1510175" y="4270438"/>
            <a:ext cx="5701200" cy="478200"/>
          </a:xfrm>
          <a:prstGeom prst="ellipse">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7" name="Shape 537"/>
          <p:cNvPicPr preferRelativeResize="0"/>
          <p:nvPr/>
        </p:nvPicPr>
        <p:blipFill rotWithShape="1">
          <a:blip r:embed="rId5">
            <a:alphaModFix/>
          </a:blip>
          <a:srcRect b="0" l="0" r="0" t="0"/>
          <a:stretch/>
        </p:blipFill>
        <p:spPr>
          <a:xfrm>
            <a:off x="0" y="6379724"/>
            <a:ext cx="1544715" cy="478271"/>
          </a:xfrm>
          <a:prstGeom prst="rect">
            <a:avLst/>
          </a:prstGeom>
          <a:noFill/>
          <a:ln>
            <a:noFill/>
          </a:ln>
        </p:spPr>
      </p:pic>
      <p:sp>
        <p:nvSpPr>
          <p:cNvPr id="538" name="Shape 538"/>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24</a:t>
            </a:r>
            <a:endParaRPr b="1" sz="1800"/>
          </a:p>
        </p:txBody>
      </p:sp>
      <p:sp>
        <p:nvSpPr>
          <p:cNvPr id="539" name="Shape 539"/>
          <p:cNvSpPr/>
          <p:nvPr/>
        </p:nvSpPr>
        <p:spPr>
          <a:xfrm>
            <a:off x="3116400" y="491575"/>
            <a:ext cx="5959200" cy="8667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40" name="Shape 540"/>
          <p:cNvSpPr txBox="1"/>
          <p:nvPr>
            <p:ph type="title"/>
          </p:nvPr>
        </p:nvSpPr>
        <p:spPr>
          <a:xfrm>
            <a:off x="3116400" y="700225"/>
            <a:ext cx="5959200" cy="6018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1"/>
              </a:buClr>
              <a:buSzPts val="3600"/>
              <a:buFont typeface="Times New Roman"/>
              <a:buNone/>
            </a:pPr>
            <a:r>
              <a:rPr lang="en-US">
                <a:solidFill>
                  <a:srgbClr val="FFFFFF"/>
                </a:solidFill>
                <a:latin typeface="Times New Roman"/>
                <a:ea typeface="Times New Roman"/>
                <a:cs typeface="Times New Roman"/>
                <a:sym typeface="Times New Roman"/>
              </a:rPr>
              <a:t>Rebalse para los Tanques</a:t>
            </a:r>
            <a:endParaRPr b="0" i="0" sz="3600" u="none" cap="none" strike="noStrike">
              <a:solidFill>
                <a:srgbClr val="FFFFFF"/>
              </a:solidFill>
              <a:latin typeface="Times New Roman"/>
              <a:ea typeface="Times New Roman"/>
              <a:cs typeface="Times New Roman"/>
              <a:sym typeface="Times New Roman"/>
            </a:endParaRPr>
          </a:p>
        </p:txBody>
      </p:sp>
      <p:sp>
        <p:nvSpPr>
          <p:cNvPr id="541" name="Shape 541"/>
          <p:cNvSpPr/>
          <p:nvPr/>
        </p:nvSpPr>
        <p:spPr>
          <a:xfrm rot="-5727595">
            <a:off x="7447463" y="4327367"/>
            <a:ext cx="2913318" cy="487921"/>
          </a:xfrm>
          <a:prstGeom prst="ellipse">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546" name="Shape 546"/>
        <p:cNvGrpSpPr/>
        <p:nvPr/>
      </p:nvGrpSpPr>
      <p:grpSpPr>
        <a:xfrm>
          <a:off x="0" y="0"/>
          <a:ext cx="0" cy="0"/>
          <a:chOff x="0" y="0"/>
          <a:chExt cx="0" cy="0"/>
        </a:xfrm>
      </p:grpSpPr>
      <p:sp>
        <p:nvSpPr>
          <p:cNvPr id="547" name="Shape 547"/>
          <p:cNvSpPr/>
          <p:nvPr/>
        </p:nvSpPr>
        <p:spPr>
          <a:xfrm>
            <a:off x="1911000" y="340025"/>
            <a:ext cx="83700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aphicFrame>
        <p:nvGraphicFramePr>
          <p:cNvPr id="548" name="Shape 548"/>
          <p:cNvGraphicFramePr/>
          <p:nvPr/>
        </p:nvGraphicFramePr>
        <p:xfrm>
          <a:off x="1991388" y="1462900"/>
          <a:ext cx="3000000" cy="3000000"/>
        </p:xfrm>
        <a:graphic>
          <a:graphicData uri="http://schemas.openxmlformats.org/drawingml/2006/table">
            <a:tbl>
              <a:tblPr>
                <a:noFill/>
                <a:tableStyleId>{BB6BCA66-7EC0-4058-98DA-FDB9831330DA}</a:tableStyleId>
              </a:tblPr>
              <a:tblGrid>
                <a:gridCol w="2497200"/>
                <a:gridCol w="1904025"/>
                <a:gridCol w="1862425"/>
                <a:gridCol w="1945575"/>
              </a:tblGrid>
              <a:tr h="1156025">
                <a:tc>
                  <a:txBody>
                    <a:bodyPr>
                      <a:noAutofit/>
                    </a:bodyPr>
                    <a:lstStyle/>
                    <a:p>
                      <a:pPr indent="0" lvl="0" marL="0" rtl="0" algn="ctr">
                        <a:lnSpc>
                          <a:spcPct val="115000"/>
                        </a:lnSpc>
                        <a:spcBef>
                          <a:spcPts val="0"/>
                        </a:spcBef>
                        <a:spcAft>
                          <a:spcPts val="0"/>
                        </a:spcAft>
                        <a:buNone/>
                      </a:pPr>
                      <a:r>
                        <a:rPr b="1" lang="en-US" sz="1800">
                          <a:latin typeface="Times New Roman"/>
                          <a:ea typeface="Times New Roman"/>
                          <a:cs typeface="Times New Roman"/>
                          <a:sym typeface="Times New Roman"/>
                        </a:rPr>
                        <a:t>Característica</a:t>
                      </a:r>
                      <a:endParaRPr b="1" sz="18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b="1" lang="en-US" sz="1800">
                          <a:latin typeface="Times New Roman"/>
                          <a:ea typeface="Times New Roman"/>
                          <a:cs typeface="Times New Roman"/>
                          <a:sym typeface="Times New Roman"/>
                        </a:rPr>
                        <a:t>Sistema </a:t>
                      </a:r>
                      <a:r>
                        <a:rPr b="1" lang="en-US" sz="1800">
                          <a:latin typeface="Times New Roman"/>
                          <a:ea typeface="Times New Roman"/>
                          <a:cs typeface="Times New Roman"/>
                          <a:sym typeface="Times New Roman"/>
                        </a:rPr>
                        <a:t>Superficiales</a:t>
                      </a:r>
                      <a:r>
                        <a:rPr b="1" lang="en-US" sz="1800">
                          <a:latin typeface="Times New Roman"/>
                          <a:ea typeface="Times New Roman"/>
                          <a:cs typeface="Times New Roman"/>
                          <a:sym typeface="Times New Roman"/>
                        </a:rPr>
                        <a:t> (Plástico)</a:t>
                      </a:r>
                      <a:endParaRPr b="1" sz="18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b="1" lang="en-US" sz="1800">
                          <a:latin typeface="Times New Roman"/>
                          <a:ea typeface="Times New Roman"/>
                          <a:cs typeface="Times New Roman"/>
                          <a:sym typeface="Times New Roman"/>
                        </a:rPr>
                        <a:t>Sistema Subterráneo (Plástico)</a:t>
                      </a:r>
                      <a:endParaRPr b="1" sz="18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b="1" lang="en-US" sz="1800">
                          <a:latin typeface="Times New Roman"/>
                          <a:ea typeface="Times New Roman"/>
                          <a:cs typeface="Times New Roman"/>
                          <a:sym typeface="Times New Roman"/>
                        </a:rPr>
                        <a:t>Sistema Subterráneo (Concreto)</a:t>
                      </a:r>
                      <a:endParaRPr b="1" sz="1800">
                        <a:latin typeface="Times New Roman"/>
                        <a:ea typeface="Times New Roman"/>
                        <a:cs typeface="Times New Roman"/>
                        <a:sym typeface="Times New Roman"/>
                      </a:endParaRPr>
                    </a:p>
                  </a:txBody>
                  <a:tcPr marT="63500" marB="63500" marR="63500" marL="63500">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699800">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Capacidad de Almacenamiento (L)</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66</a:t>
                      </a:r>
                      <a:r>
                        <a:rPr lang="en-US" sz="1800">
                          <a:latin typeface="Times New Roman"/>
                          <a:ea typeface="Times New Roman"/>
                          <a:cs typeface="Times New Roman"/>
                          <a:sym typeface="Times New Roman"/>
                        </a:rPr>
                        <a:t>,000</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66,000</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66,000</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699800">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Altura de tanques sobre el nivel del suelo (m)</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CCCCC"/>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3.65</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CCCCC"/>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0.5</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CCCCC"/>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CCCCC"/>
                    </a:solidFill>
                  </a:tcPr>
                </a:tc>
              </a:tr>
              <a:tr h="699800">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Longitude en total (sin conexiones) (m)</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9</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10.3</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8.25</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699800">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Anchura en total (sin conexiones) (m)</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7B7B7"/>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7B7B7"/>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3.76</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7B7B7"/>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4</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7B7B7"/>
                    </a:solidFill>
                  </a:tcPr>
                </a:tc>
              </a:tr>
              <a:tr h="699800">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Otros factores</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b="1" lang="en-US" sz="1800">
                          <a:latin typeface="Times New Roman"/>
                          <a:ea typeface="Times New Roman"/>
                          <a:cs typeface="Times New Roman"/>
                          <a:sym typeface="Times New Roman"/>
                        </a:rPr>
                        <a:t>Necesita una bomba</a:t>
                      </a:r>
                      <a:endParaRPr b="1"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noAutofit/>
                    </a:bodyPr>
                    <a:lstStyle/>
                    <a:p>
                      <a:pPr indent="0" lvl="0" marL="0" rtl="0" algn="ctr">
                        <a:lnSpc>
                          <a:spcPct val="115000"/>
                        </a:lnSpc>
                        <a:spcBef>
                          <a:spcPts val="0"/>
                        </a:spcBef>
                        <a:spcAft>
                          <a:spcPts val="0"/>
                        </a:spcAft>
                        <a:buNone/>
                      </a:pPr>
                      <a:r>
                        <a:rPr lang="en-US"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txBody>
                  <a:tcPr marT="9525" marB="9525" marR="9525" marL="95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pic>
        <p:nvPicPr>
          <p:cNvPr id="549" name="Shape 549"/>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550" name="Shape 550"/>
          <p:cNvSpPr txBox="1"/>
          <p:nvPr>
            <p:ph type="title"/>
          </p:nvPr>
        </p:nvSpPr>
        <p:spPr>
          <a:xfrm>
            <a:off x="1911000" y="334775"/>
            <a:ext cx="8370000" cy="77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Times New Roman"/>
                <a:ea typeface="Times New Roman"/>
                <a:cs typeface="Times New Roman"/>
                <a:sym typeface="Times New Roman"/>
              </a:rPr>
              <a:t>Comparación de los Sistemas de Tanques</a:t>
            </a:r>
            <a:endParaRPr>
              <a:solidFill>
                <a:srgbClr val="FFFFFF"/>
              </a:solidFill>
              <a:latin typeface="Times New Roman"/>
              <a:ea typeface="Times New Roman"/>
              <a:cs typeface="Times New Roman"/>
              <a:sym typeface="Times New Roman"/>
            </a:endParaRPr>
          </a:p>
        </p:txBody>
      </p:sp>
      <p:sp>
        <p:nvSpPr>
          <p:cNvPr id="551" name="Shape 551"/>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25</a:t>
            </a:r>
            <a:endParaRPr b="1"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56" name="Shape 556"/>
        <p:cNvGrpSpPr/>
        <p:nvPr/>
      </p:nvGrpSpPr>
      <p:grpSpPr>
        <a:xfrm>
          <a:off x="0" y="0"/>
          <a:ext cx="0" cy="0"/>
          <a:chOff x="0" y="0"/>
          <a:chExt cx="0" cy="0"/>
        </a:xfrm>
      </p:grpSpPr>
      <p:sp>
        <p:nvSpPr>
          <p:cNvPr id="557" name="Shape 557"/>
          <p:cNvSpPr/>
          <p:nvPr/>
        </p:nvSpPr>
        <p:spPr>
          <a:xfrm>
            <a:off x="3734100" y="528000"/>
            <a:ext cx="4723800" cy="6900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i="0" sz="3600" u="none" cap="none" strike="noStrike">
              <a:solidFill>
                <a:srgbClr val="000000"/>
              </a:solidFill>
              <a:latin typeface="Times New Roman"/>
              <a:ea typeface="Times New Roman"/>
              <a:cs typeface="Times New Roman"/>
              <a:sym typeface="Times New Roman"/>
            </a:endParaRPr>
          </a:p>
        </p:txBody>
      </p:sp>
      <p:sp>
        <p:nvSpPr>
          <p:cNvPr id="558" name="Shape 558"/>
          <p:cNvSpPr txBox="1"/>
          <p:nvPr>
            <p:ph type="title"/>
          </p:nvPr>
        </p:nvSpPr>
        <p:spPr>
          <a:xfrm>
            <a:off x="4169400" y="528000"/>
            <a:ext cx="3853200" cy="6900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6"/>
              </a:buClr>
              <a:buSzPts val="3600"/>
              <a:buFont typeface="Times New Roman"/>
              <a:buNone/>
            </a:pPr>
            <a:r>
              <a:rPr i="0" lang="en-US" u="none" cap="none" strike="noStrike">
                <a:solidFill>
                  <a:srgbClr val="FFFFFF"/>
                </a:solidFill>
                <a:latin typeface="Times New Roman"/>
                <a:ea typeface="Times New Roman"/>
                <a:cs typeface="Times New Roman"/>
                <a:sym typeface="Times New Roman"/>
              </a:rPr>
              <a:t>Mantenimiento</a:t>
            </a:r>
            <a:endParaRPr i="0" u="none" cap="none" strike="noStrike">
              <a:solidFill>
                <a:srgbClr val="FFFFFF"/>
              </a:solidFill>
              <a:latin typeface="Times New Roman"/>
              <a:ea typeface="Times New Roman"/>
              <a:cs typeface="Times New Roman"/>
              <a:sym typeface="Times New Roman"/>
            </a:endParaRPr>
          </a:p>
        </p:txBody>
      </p:sp>
      <p:sp>
        <p:nvSpPr>
          <p:cNvPr id="559" name="Shape 559"/>
          <p:cNvSpPr txBox="1"/>
          <p:nvPr>
            <p:ph idx="1" type="body"/>
          </p:nvPr>
        </p:nvSpPr>
        <p:spPr>
          <a:xfrm>
            <a:off x="567463" y="1711013"/>
            <a:ext cx="4890300" cy="3428100"/>
          </a:xfrm>
          <a:prstGeom prst="rect">
            <a:avLst/>
          </a:prstGeom>
          <a:noFill/>
          <a:ln>
            <a:noFill/>
          </a:ln>
        </p:spPr>
        <p:txBody>
          <a:bodyPr anchorCtr="0" anchor="t" bIns="91425" lIns="91425" spcFirstLastPara="1" rIns="91425" wrap="square" tIns="91425">
            <a:noAutofit/>
          </a:bodyPr>
          <a:lstStyle/>
          <a:p>
            <a:pPr indent="-381000" lvl="0" marL="457200" marR="0" rtl="0">
              <a:lnSpc>
                <a:spcPct val="100000"/>
              </a:lnSpc>
              <a:spcBef>
                <a:spcPts val="0"/>
              </a:spcBef>
              <a:spcAft>
                <a:spcPts val="0"/>
              </a:spcAft>
              <a:buClr>
                <a:srgbClr val="FFFFFF"/>
              </a:buClr>
              <a:buSzPts val="2400"/>
              <a:buFont typeface="Times New Roman"/>
              <a:buChar char="●"/>
            </a:pPr>
            <a:r>
              <a:rPr b="0" i="0" lang="en-US" sz="2400" u="none" cap="none" strike="noStrike">
                <a:solidFill>
                  <a:srgbClr val="FFFFFF"/>
                </a:solidFill>
                <a:latin typeface="Times New Roman"/>
                <a:ea typeface="Times New Roman"/>
                <a:cs typeface="Times New Roman"/>
                <a:sym typeface="Times New Roman"/>
              </a:rPr>
              <a:t>Vaciar, lavar, y limpiar el tanque completamente cada año para quitar el sedimento y prevenir acumulación de bacterias. (Puede usar cloro para quitar las bacterias)</a:t>
            </a:r>
            <a:endParaRPr b="0" i="0" sz="2400" u="none" cap="none" strike="noStrike">
              <a:solidFill>
                <a:srgbClr val="FFFFFF"/>
              </a:solidFill>
              <a:latin typeface="Times New Roman"/>
              <a:ea typeface="Times New Roman"/>
              <a:cs typeface="Times New Roman"/>
              <a:sym typeface="Times New Roman"/>
            </a:endParaRPr>
          </a:p>
          <a:p>
            <a:pPr indent="0" lvl="0" marL="0" marR="0" rtl="0">
              <a:lnSpc>
                <a:spcPct val="100000"/>
              </a:lnSpc>
              <a:spcBef>
                <a:spcPts val="0"/>
              </a:spcBef>
              <a:spcAft>
                <a:spcPts val="0"/>
              </a:spcAft>
              <a:buClr>
                <a:schemeClr val="accent1"/>
              </a:buClr>
              <a:buSzPts val="1920"/>
              <a:buFont typeface="Noto Sans Symbols"/>
              <a:buNone/>
            </a:pPr>
            <a:r>
              <a:t/>
            </a:r>
            <a:endParaRPr b="0" i="0" sz="2400" u="none" cap="none" strike="noStrike">
              <a:solidFill>
                <a:srgbClr val="FFFFFF"/>
              </a:solidFill>
              <a:latin typeface="Times New Roman"/>
              <a:ea typeface="Times New Roman"/>
              <a:cs typeface="Times New Roman"/>
              <a:sym typeface="Times New Roman"/>
            </a:endParaRPr>
          </a:p>
          <a:p>
            <a:pPr indent="-381000" lvl="0" marL="457200" marR="0" rtl="0">
              <a:lnSpc>
                <a:spcPct val="100000"/>
              </a:lnSpc>
              <a:spcBef>
                <a:spcPts val="0"/>
              </a:spcBef>
              <a:spcAft>
                <a:spcPts val="0"/>
              </a:spcAft>
              <a:buClr>
                <a:srgbClr val="FFFFFF"/>
              </a:buClr>
              <a:buSzPts val="2400"/>
              <a:buFont typeface="Times New Roman"/>
              <a:buChar char="●"/>
            </a:pPr>
            <a:r>
              <a:rPr b="0" i="0" lang="en-US" sz="2400" u="none" cap="none" strike="noStrike">
                <a:solidFill>
                  <a:srgbClr val="FFFFFF"/>
                </a:solidFill>
                <a:latin typeface="Times New Roman"/>
                <a:ea typeface="Times New Roman"/>
                <a:cs typeface="Times New Roman"/>
                <a:sym typeface="Times New Roman"/>
              </a:rPr>
              <a:t>Inspeccionar el rebalse y tubo de </a:t>
            </a:r>
            <a:r>
              <a:rPr lang="en-US" sz="2400">
                <a:solidFill>
                  <a:srgbClr val="FFFFFF"/>
                </a:solidFill>
                <a:latin typeface="Times New Roman"/>
                <a:ea typeface="Times New Roman"/>
                <a:cs typeface="Times New Roman"/>
                <a:sym typeface="Times New Roman"/>
              </a:rPr>
              <a:t>ventilación </a:t>
            </a:r>
            <a:r>
              <a:rPr b="0" i="0" lang="en-US" sz="2400" u="none" cap="none" strike="noStrike">
                <a:solidFill>
                  <a:srgbClr val="FFFFFF"/>
                </a:solidFill>
                <a:latin typeface="Times New Roman"/>
                <a:ea typeface="Times New Roman"/>
                <a:cs typeface="Times New Roman"/>
                <a:sym typeface="Times New Roman"/>
              </a:rPr>
              <a:t>cada año para asegurar </a:t>
            </a:r>
            <a:r>
              <a:rPr lang="en-US" sz="2400">
                <a:solidFill>
                  <a:srgbClr val="FFFFFF"/>
                </a:solidFill>
                <a:latin typeface="Times New Roman"/>
                <a:ea typeface="Times New Roman"/>
                <a:cs typeface="Times New Roman"/>
                <a:sym typeface="Times New Roman"/>
              </a:rPr>
              <a:t> buena </a:t>
            </a:r>
            <a:r>
              <a:rPr b="0" i="0" lang="en-US" sz="2400" u="none" cap="none" strike="noStrike">
                <a:solidFill>
                  <a:srgbClr val="FFFFFF"/>
                </a:solidFill>
                <a:latin typeface="Times New Roman"/>
                <a:ea typeface="Times New Roman"/>
                <a:cs typeface="Times New Roman"/>
                <a:sym typeface="Times New Roman"/>
              </a:rPr>
              <a:t>función</a:t>
            </a:r>
            <a:endParaRPr b="0" i="0" sz="2400" u="none" cap="none" strike="noStrike">
              <a:solidFill>
                <a:srgbClr val="FFFFFF"/>
              </a:solidFill>
              <a:latin typeface="Times New Roman"/>
              <a:ea typeface="Times New Roman"/>
              <a:cs typeface="Times New Roman"/>
              <a:sym typeface="Times New Roman"/>
            </a:endParaRPr>
          </a:p>
        </p:txBody>
      </p:sp>
      <p:pic>
        <p:nvPicPr>
          <p:cNvPr id="560" name="Shape 560"/>
          <p:cNvPicPr preferRelativeResize="0"/>
          <p:nvPr/>
        </p:nvPicPr>
        <p:blipFill rotWithShape="1">
          <a:blip r:embed="rId3">
            <a:alphaModFix/>
          </a:blip>
          <a:srcRect b="0" l="0" r="0" t="14133"/>
          <a:stretch/>
        </p:blipFill>
        <p:spPr>
          <a:xfrm>
            <a:off x="8995039" y="1966925"/>
            <a:ext cx="2629501" cy="3010427"/>
          </a:xfrm>
          <a:prstGeom prst="rect">
            <a:avLst/>
          </a:prstGeom>
          <a:noFill/>
          <a:ln cap="flat" cmpd="sng" w="76200">
            <a:solidFill>
              <a:srgbClr val="FFFFFF"/>
            </a:solidFill>
            <a:prstDash val="solid"/>
            <a:round/>
            <a:headEnd len="sm" w="sm" type="none"/>
            <a:tailEnd len="sm" w="sm" type="none"/>
          </a:ln>
        </p:spPr>
      </p:pic>
      <p:pic>
        <p:nvPicPr>
          <p:cNvPr id="561" name="Shape 561"/>
          <p:cNvPicPr preferRelativeResize="0"/>
          <p:nvPr/>
        </p:nvPicPr>
        <p:blipFill rotWithShape="1">
          <a:blip r:embed="rId4">
            <a:alphaModFix/>
          </a:blip>
          <a:srcRect b="0" l="0" r="12556" t="37015"/>
          <a:stretch/>
        </p:blipFill>
        <p:spPr>
          <a:xfrm>
            <a:off x="5911650" y="1919850"/>
            <a:ext cx="2629501" cy="3010427"/>
          </a:xfrm>
          <a:prstGeom prst="rect">
            <a:avLst/>
          </a:prstGeom>
          <a:noFill/>
          <a:ln cap="flat" cmpd="sng" w="76200">
            <a:solidFill>
              <a:srgbClr val="FFFFFF"/>
            </a:solidFill>
            <a:prstDash val="solid"/>
            <a:round/>
            <a:headEnd len="sm" w="sm" type="none"/>
            <a:tailEnd len="sm" w="sm" type="none"/>
          </a:ln>
        </p:spPr>
      </p:pic>
      <p:sp>
        <p:nvSpPr>
          <p:cNvPr id="562" name="Shape 562"/>
          <p:cNvSpPr txBox="1"/>
          <p:nvPr/>
        </p:nvSpPr>
        <p:spPr>
          <a:xfrm>
            <a:off x="6441788" y="5139100"/>
            <a:ext cx="4723800" cy="747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1800">
                <a:solidFill>
                  <a:srgbClr val="FFFFFF"/>
                </a:solidFill>
                <a:latin typeface="Times New Roman"/>
                <a:ea typeface="Times New Roman"/>
                <a:cs typeface="Times New Roman"/>
                <a:sym typeface="Times New Roman"/>
              </a:rPr>
              <a:t>Tanques mal limpiado (derecha) y bien limpiado (izquierda)</a:t>
            </a:r>
            <a:endParaRPr sz="1800">
              <a:solidFill>
                <a:srgbClr val="FFFFFF"/>
              </a:solidFill>
              <a:latin typeface="Times New Roman"/>
              <a:ea typeface="Times New Roman"/>
              <a:cs typeface="Times New Roman"/>
              <a:sym typeface="Times New Roman"/>
            </a:endParaRPr>
          </a:p>
        </p:txBody>
      </p:sp>
      <p:pic>
        <p:nvPicPr>
          <p:cNvPr id="563" name="Shape 563"/>
          <p:cNvPicPr preferRelativeResize="0"/>
          <p:nvPr/>
        </p:nvPicPr>
        <p:blipFill rotWithShape="1">
          <a:blip r:embed="rId5">
            <a:alphaModFix/>
          </a:blip>
          <a:srcRect b="0" l="0" r="0" t="0"/>
          <a:stretch/>
        </p:blipFill>
        <p:spPr>
          <a:xfrm>
            <a:off x="0" y="6379724"/>
            <a:ext cx="1544715" cy="478271"/>
          </a:xfrm>
          <a:prstGeom prst="rect">
            <a:avLst/>
          </a:prstGeom>
          <a:noFill/>
          <a:ln>
            <a:noFill/>
          </a:ln>
        </p:spPr>
      </p:pic>
      <p:sp>
        <p:nvSpPr>
          <p:cNvPr id="564" name="Shape 564"/>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26</a:t>
            </a:r>
            <a:endParaRPr b="1"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grpSp>
        <p:nvGrpSpPr>
          <p:cNvPr id="570" name="Shape 570"/>
          <p:cNvGrpSpPr/>
          <p:nvPr/>
        </p:nvGrpSpPr>
        <p:grpSpPr>
          <a:xfrm>
            <a:off x="3139625" y="1108825"/>
            <a:ext cx="5912737" cy="5272175"/>
            <a:chOff x="2974325" y="1216225"/>
            <a:chExt cx="5912737" cy="5272175"/>
          </a:xfrm>
        </p:grpSpPr>
        <p:pic>
          <p:nvPicPr>
            <p:cNvPr id="571" name="Shape 571"/>
            <p:cNvPicPr preferRelativeResize="0"/>
            <p:nvPr/>
          </p:nvPicPr>
          <p:blipFill rotWithShape="1">
            <a:blip r:embed="rId3">
              <a:alphaModFix/>
            </a:blip>
            <a:srcRect b="0" l="0" r="0" t="0"/>
            <a:stretch/>
          </p:blipFill>
          <p:spPr>
            <a:xfrm>
              <a:off x="2974325" y="1216225"/>
              <a:ext cx="5912725" cy="5272175"/>
            </a:xfrm>
            <a:prstGeom prst="rect">
              <a:avLst/>
            </a:prstGeom>
            <a:noFill/>
            <a:ln cap="flat" cmpd="sng" w="38100">
              <a:solidFill>
                <a:srgbClr val="000000"/>
              </a:solidFill>
              <a:prstDash val="solid"/>
              <a:round/>
              <a:headEnd len="sm" w="sm" type="none"/>
              <a:tailEnd len="sm" w="sm" type="none"/>
            </a:ln>
          </p:spPr>
        </p:pic>
        <p:pic>
          <p:nvPicPr>
            <p:cNvPr id="572" name="Shape 572"/>
            <p:cNvPicPr preferRelativeResize="0"/>
            <p:nvPr/>
          </p:nvPicPr>
          <p:blipFill rotWithShape="1">
            <a:blip r:embed="rId4">
              <a:alphaModFix/>
            </a:blip>
            <a:srcRect b="0" l="0" r="0" t="0"/>
            <a:stretch/>
          </p:blipFill>
          <p:spPr>
            <a:xfrm>
              <a:off x="4368650" y="1705350"/>
              <a:ext cx="2803625" cy="390476"/>
            </a:xfrm>
            <a:prstGeom prst="rect">
              <a:avLst/>
            </a:prstGeom>
            <a:noFill/>
            <a:ln>
              <a:noFill/>
            </a:ln>
          </p:spPr>
        </p:pic>
        <p:pic>
          <p:nvPicPr>
            <p:cNvPr id="573" name="Shape 573"/>
            <p:cNvPicPr preferRelativeResize="0"/>
            <p:nvPr/>
          </p:nvPicPr>
          <p:blipFill rotWithShape="1">
            <a:blip r:embed="rId4">
              <a:alphaModFix/>
            </a:blip>
            <a:srcRect b="0" l="0" r="0" t="0"/>
            <a:stretch/>
          </p:blipFill>
          <p:spPr>
            <a:xfrm>
              <a:off x="7320075" y="2323225"/>
              <a:ext cx="1441050" cy="315674"/>
            </a:xfrm>
            <a:prstGeom prst="rect">
              <a:avLst/>
            </a:prstGeom>
            <a:noFill/>
            <a:ln>
              <a:noFill/>
            </a:ln>
          </p:spPr>
        </p:pic>
        <p:pic>
          <p:nvPicPr>
            <p:cNvPr id="574" name="Shape 574"/>
            <p:cNvPicPr preferRelativeResize="0"/>
            <p:nvPr/>
          </p:nvPicPr>
          <p:blipFill rotWithShape="1">
            <a:blip r:embed="rId4">
              <a:alphaModFix/>
            </a:blip>
            <a:srcRect b="0" l="0" r="0" t="0"/>
            <a:stretch/>
          </p:blipFill>
          <p:spPr>
            <a:xfrm>
              <a:off x="4368725" y="5343175"/>
              <a:ext cx="2033726" cy="390476"/>
            </a:xfrm>
            <a:prstGeom prst="rect">
              <a:avLst/>
            </a:prstGeom>
            <a:noFill/>
            <a:ln>
              <a:noFill/>
            </a:ln>
          </p:spPr>
        </p:pic>
        <p:sp>
          <p:nvSpPr>
            <p:cNvPr id="575" name="Shape 575"/>
            <p:cNvSpPr txBox="1"/>
            <p:nvPr/>
          </p:nvSpPr>
          <p:spPr>
            <a:xfrm>
              <a:off x="4368713" y="1720925"/>
              <a:ext cx="2803500" cy="3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Edificio de Mantenimiento</a:t>
              </a:r>
              <a:endParaRPr b="0" i="0" sz="1400" u="none" cap="none" strike="noStrike">
                <a:solidFill>
                  <a:srgbClr val="000000"/>
                </a:solidFill>
                <a:latin typeface="Times New Roman"/>
                <a:ea typeface="Times New Roman"/>
                <a:cs typeface="Times New Roman"/>
                <a:sym typeface="Times New Roman"/>
              </a:endParaRPr>
            </a:p>
          </p:txBody>
        </p:sp>
        <p:pic>
          <p:nvPicPr>
            <p:cNvPr id="576" name="Shape 576"/>
            <p:cNvPicPr preferRelativeResize="0"/>
            <p:nvPr/>
          </p:nvPicPr>
          <p:blipFill rotWithShape="1">
            <a:blip r:embed="rId4">
              <a:alphaModFix/>
            </a:blip>
            <a:srcRect b="0" l="0" r="0" t="0"/>
            <a:stretch/>
          </p:blipFill>
          <p:spPr>
            <a:xfrm>
              <a:off x="6280425" y="2585225"/>
              <a:ext cx="891849" cy="390476"/>
            </a:xfrm>
            <a:prstGeom prst="rect">
              <a:avLst/>
            </a:prstGeom>
            <a:noFill/>
            <a:ln cap="flat" cmpd="sng" w="9525">
              <a:solidFill>
                <a:srgbClr val="000000"/>
              </a:solidFill>
              <a:prstDash val="solid"/>
              <a:round/>
              <a:headEnd len="sm" w="sm" type="none"/>
              <a:tailEnd len="sm" w="sm" type="none"/>
            </a:ln>
          </p:spPr>
        </p:pic>
        <p:sp>
          <p:nvSpPr>
            <p:cNvPr id="577" name="Shape 577"/>
            <p:cNvSpPr txBox="1"/>
            <p:nvPr/>
          </p:nvSpPr>
          <p:spPr>
            <a:xfrm>
              <a:off x="6288098" y="2585225"/>
              <a:ext cx="833400" cy="20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Ca</a:t>
              </a:r>
              <a:r>
                <a:rPr b="0" i="0" lang="en-US" sz="1400" u="none" cap="none" strike="noStrike">
                  <a:solidFill>
                    <a:srgbClr val="000000"/>
                  </a:solidFill>
                  <a:latin typeface="Times New Roman"/>
                  <a:ea typeface="Times New Roman"/>
                  <a:cs typeface="Times New Roman"/>
                  <a:sym typeface="Times New Roman"/>
                </a:rPr>
                <a:t>n</a:t>
              </a:r>
              <a:r>
                <a:rPr b="0" i="0" lang="en-US" sz="1400" u="none" cap="none" strike="noStrike">
                  <a:solidFill>
                    <a:srgbClr val="000000"/>
                  </a:solidFill>
                  <a:latin typeface="Times New Roman"/>
                  <a:ea typeface="Times New Roman"/>
                  <a:cs typeface="Times New Roman"/>
                  <a:sym typeface="Times New Roman"/>
                </a:rPr>
                <a:t>oas</a:t>
              </a:r>
              <a:endParaRPr b="0" i="0" sz="1400" u="none" cap="none" strike="noStrike">
                <a:solidFill>
                  <a:srgbClr val="000000"/>
                </a:solidFill>
                <a:latin typeface="Times New Roman"/>
                <a:ea typeface="Times New Roman"/>
                <a:cs typeface="Times New Roman"/>
                <a:sym typeface="Times New Roman"/>
              </a:endParaRPr>
            </a:p>
          </p:txBody>
        </p:sp>
        <p:pic>
          <p:nvPicPr>
            <p:cNvPr id="578" name="Shape 578"/>
            <p:cNvPicPr preferRelativeResize="0"/>
            <p:nvPr/>
          </p:nvPicPr>
          <p:blipFill rotWithShape="1">
            <a:blip r:embed="rId4">
              <a:alphaModFix/>
            </a:blip>
            <a:srcRect b="0" l="0" r="0" t="0"/>
            <a:stretch/>
          </p:blipFill>
          <p:spPr>
            <a:xfrm>
              <a:off x="7718363" y="5080675"/>
              <a:ext cx="1168699" cy="315600"/>
            </a:xfrm>
            <a:prstGeom prst="rect">
              <a:avLst/>
            </a:prstGeom>
            <a:noFill/>
            <a:ln cap="flat" cmpd="sng" w="9525">
              <a:solidFill>
                <a:srgbClr val="000000"/>
              </a:solidFill>
              <a:prstDash val="solid"/>
              <a:round/>
              <a:headEnd len="sm" w="sm" type="none"/>
              <a:tailEnd len="sm" w="sm" type="none"/>
            </a:ln>
          </p:spPr>
        </p:pic>
        <p:sp>
          <p:nvSpPr>
            <p:cNvPr id="579" name="Shape 579"/>
            <p:cNvSpPr txBox="1"/>
            <p:nvPr/>
          </p:nvSpPr>
          <p:spPr>
            <a:xfrm>
              <a:off x="7320000" y="2323250"/>
              <a:ext cx="1441200" cy="3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Bajantes</a:t>
              </a:r>
              <a:endParaRPr b="0" i="0" sz="1400" u="none" cap="none" strike="noStrike">
                <a:solidFill>
                  <a:srgbClr val="000000"/>
                </a:solidFill>
                <a:latin typeface="Times New Roman"/>
                <a:ea typeface="Times New Roman"/>
                <a:cs typeface="Times New Roman"/>
                <a:sym typeface="Times New Roman"/>
              </a:endParaRPr>
            </a:p>
          </p:txBody>
        </p:sp>
        <p:pic>
          <p:nvPicPr>
            <p:cNvPr id="580" name="Shape 580"/>
            <p:cNvPicPr preferRelativeResize="0"/>
            <p:nvPr/>
          </p:nvPicPr>
          <p:blipFill rotWithShape="1">
            <a:blip r:embed="rId4">
              <a:alphaModFix/>
            </a:blip>
            <a:srcRect b="0" l="0" r="0" t="0"/>
            <a:stretch/>
          </p:blipFill>
          <p:spPr>
            <a:xfrm>
              <a:off x="6431200" y="4303731"/>
              <a:ext cx="1800900" cy="441968"/>
            </a:xfrm>
            <a:prstGeom prst="rect">
              <a:avLst/>
            </a:prstGeom>
            <a:noFill/>
            <a:ln cap="flat" cmpd="sng" w="9525">
              <a:solidFill>
                <a:srgbClr val="000000"/>
              </a:solidFill>
              <a:prstDash val="solid"/>
              <a:round/>
              <a:headEnd len="sm" w="sm" type="none"/>
              <a:tailEnd len="sm" w="sm" type="none"/>
            </a:ln>
          </p:spPr>
        </p:pic>
        <p:sp>
          <p:nvSpPr>
            <p:cNvPr id="581" name="Shape 581"/>
            <p:cNvSpPr txBox="1"/>
            <p:nvPr/>
          </p:nvSpPr>
          <p:spPr>
            <a:xfrm>
              <a:off x="6431200" y="4356525"/>
              <a:ext cx="1800900" cy="31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Búsqueda</a:t>
              </a:r>
              <a:r>
                <a:rPr b="0" i="0" lang="en-US" sz="1400" u="none" cap="none" strike="noStrike">
                  <a:solidFill>
                    <a:srgbClr val="000000"/>
                  </a:solidFill>
                  <a:latin typeface="Times New Roman"/>
                  <a:ea typeface="Times New Roman"/>
                  <a:cs typeface="Times New Roman"/>
                  <a:sym typeface="Times New Roman"/>
                </a:rPr>
                <a:t> y Rescate</a:t>
              </a:r>
              <a:endParaRPr b="0" i="0" sz="1400" u="none" cap="none" strike="noStrike">
                <a:solidFill>
                  <a:srgbClr val="000000"/>
                </a:solidFill>
                <a:latin typeface="Times New Roman"/>
                <a:ea typeface="Times New Roman"/>
                <a:cs typeface="Times New Roman"/>
                <a:sym typeface="Times New Roman"/>
              </a:endParaRPr>
            </a:p>
          </p:txBody>
        </p:sp>
        <p:sp>
          <p:nvSpPr>
            <p:cNvPr id="582" name="Shape 582"/>
            <p:cNvSpPr txBox="1"/>
            <p:nvPr/>
          </p:nvSpPr>
          <p:spPr>
            <a:xfrm>
              <a:off x="7871813" y="5004475"/>
              <a:ext cx="833400" cy="31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Drenaje</a:t>
              </a:r>
              <a:endParaRPr b="0" i="0" sz="1400" u="none" cap="none" strike="noStrike">
                <a:solidFill>
                  <a:srgbClr val="000000"/>
                </a:solidFill>
                <a:latin typeface="Times New Roman"/>
                <a:ea typeface="Times New Roman"/>
                <a:cs typeface="Times New Roman"/>
                <a:sym typeface="Times New Roman"/>
              </a:endParaRPr>
            </a:p>
          </p:txBody>
        </p:sp>
        <p:pic>
          <p:nvPicPr>
            <p:cNvPr id="583" name="Shape 583"/>
            <p:cNvPicPr preferRelativeResize="0"/>
            <p:nvPr/>
          </p:nvPicPr>
          <p:blipFill rotWithShape="1">
            <a:blip r:embed="rId4">
              <a:alphaModFix/>
            </a:blip>
            <a:srcRect b="0" l="0" r="0" t="0"/>
            <a:stretch/>
          </p:blipFill>
          <p:spPr>
            <a:xfrm>
              <a:off x="3443900" y="3657075"/>
              <a:ext cx="1441050" cy="390476"/>
            </a:xfrm>
            <a:prstGeom prst="rect">
              <a:avLst/>
            </a:prstGeom>
            <a:noFill/>
            <a:ln cap="flat" cmpd="sng" w="28575">
              <a:solidFill>
                <a:srgbClr val="000000"/>
              </a:solidFill>
              <a:prstDash val="solid"/>
              <a:round/>
              <a:headEnd len="sm" w="sm" type="none"/>
              <a:tailEnd len="sm" w="sm" type="none"/>
            </a:ln>
          </p:spPr>
        </p:pic>
        <p:sp>
          <p:nvSpPr>
            <p:cNvPr id="584" name="Shape 584"/>
            <p:cNvSpPr txBox="1"/>
            <p:nvPr/>
          </p:nvSpPr>
          <p:spPr>
            <a:xfrm>
              <a:off x="3424500" y="3657063"/>
              <a:ext cx="1530900" cy="3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Edificio de Humo</a:t>
              </a:r>
              <a:endParaRPr b="0" i="0" sz="1400" u="none" cap="none" strike="noStrike">
                <a:solidFill>
                  <a:srgbClr val="000000"/>
                </a:solidFill>
                <a:latin typeface="Times New Roman"/>
                <a:ea typeface="Times New Roman"/>
                <a:cs typeface="Times New Roman"/>
                <a:sym typeface="Times New Roman"/>
              </a:endParaRPr>
            </a:p>
          </p:txBody>
        </p:sp>
        <p:sp>
          <p:nvSpPr>
            <p:cNvPr id="585" name="Shape 585"/>
            <p:cNvSpPr txBox="1"/>
            <p:nvPr/>
          </p:nvSpPr>
          <p:spPr>
            <a:xfrm>
              <a:off x="4368738" y="5343113"/>
              <a:ext cx="2033700" cy="390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Tuber</a:t>
              </a:r>
              <a:r>
                <a:rPr b="0" i="0" lang="en-US" sz="1400" u="none" cap="none" strike="noStrike">
                  <a:solidFill>
                    <a:srgbClr val="212121"/>
                  </a:solidFill>
                  <a:highlight>
                    <a:srgbClr val="FFFFFF"/>
                  </a:highlight>
                  <a:latin typeface="Times New Roman"/>
                  <a:ea typeface="Times New Roman"/>
                  <a:cs typeface="Times New Roman"/>
                  <a:sym typeface="Times New Roman"/>
                </a:rPr>
                <a:t>í</a:t>
              </a:r>
              <a:r>
                <a:rPr b="0" i="0" lang="en-US" sz="1400" u="none" cap="none" strike="noStrike">
                  <a:solidFill>
                    <a:srgbClr val="000000"/>
                  </a:solidFill>
                  <a:latin typeface="Times New Roman"/>
                  <a:ea typeface="Times New Roman"/>
                  <a:cs typeface="Times New Roman"/>
                  <a:sym typeface="Times New Roman"/>
                </a:rPr>
                <a:t>a a los tanques </a:t>
              </a:r>
              <a:endParaRPr b="0" i="0" sz="1400" u="none" cap="none" strike="noStrike">
                <a:solidFill>
                  <a:srgbClr val="000000"/>
                </a:solidFill>
                <a:latin typeface="Times New Roman"/>
                <a:ea typeface="Times New Roman"/>
                <a:cs typeface="Times New Roman"/>
                <a:sym typeface="Times New Roman"/>
              </a:endParaRPr>
            </a:p>
          </p:txBody>
        </p:sp>
      </p:grpSp>
      <p:pic>
        <p:nvPicPr>
          <p:cNvPr id="586" name="Shape 586"/>
          <p:cNvPicPr preferRelativeResize="0"/>
          <p:nvPr/>
        </p:nvPicPr>
        <p:blipFill rotWithShape="1">
          <a:blip r:embed="rId5">
            <a:alphaModFix/>
          </a:blip>
          <a:srcRect b="0" l="0" r="0" t="0"/>
          <a:stretch/>
        </p:blipFill>
        <p:spPr>
          <a:xfrm>
            <a:off x="0" y="6379724"/>
            <a:ext cx="1544715" cy="478271"/>
          </a:xfrm>
          <a:prstGeom prst="rect">
            <a:avLst/>
          </a:prstGeom>
          <a:noFill/>
          <a:ln>
            <a:noFill/>
          </a:ln>
        </p:spPr>
      </p:pic>
      <p:sp>
        <p:nvSpPr>
          <p:cNvPr id="587" name="Shape 587"/>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27</a:t>
            </a:r>
            <a:endParaRPr b="1" sz="1800"/>
          </a:p>
        </p:txBody>
      </p:sp>
      <p:sp>
        <p:nvSpPr>
          <p:cNvPr id="588" name="Shape 588"/>
          <p:cNvSpPr/>
          <p:nvPr/>
        </p:nvSpPr>
        <p:spPr>
          <a:xfrm>
            <a:off x="2500800" y="229225"/>
            <a:ext cx="7190400" cy="6867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9" name="Shape 589"/>
          <p:cNvSpPr txBox="1"/>
          <p:nvPr>
            <p:ph type="title"/>
          </p:nvPr>
        </p:nvSpPr>
        <p:spPr>
          <a:xfrm>
            <a:off x="2667000" y="271675"/>
            <a:ext cx="6858000" cy="601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accent6"/>
              </a:buClr>
              <a:buSzPts val="3600"/>
              <a:buFont typeface="Times New Roman"/>
              <a:buNone/>
            </a:pPr>
            <a:r>
              <a:rPr lang="en-US">
                <a:solidFill>
                  <a:srgbClr val="FFFFFF"/>
                </a:solidFill>
                <a:latin typeface="Times New Roman"/>
                <a:ea typeface="Times New Roman"/>
                <a:cs typeface="Times New Roman"/>
                <a:sym typeface="Times New Roman"/>
              </a:rPr>
              <a:t>Diseño Nuevo-Captación de Lluvia</a:t>
            </a:r>
            <a:endParaRPr b="0" i="0" sz="3600" u="none" cap="none" strike="noStrike">
              <a:solidFill>
                <a:srgbClr val="FFFFFF"/>
              </a:solidFill>
              <a:latin typeface="Times New Roman"/>
              <a:ea typeface="Times New Roman"/>
              <a:cs typeface="Times New Roman"/>
              <a:sym typeface="Times New Roman"/>
            </a:endParaRPr>
          </a:p>
        </p:txBody>
      </p:sp>
      <p:grpSp>
        <p:nvGrpSpPr>
          <p:cNvPr id="590" name="Shape 590"/>
          <p:cNvGrpSpPr/>
          <p:nvPr/>
        </p:nvGrpSpPr>
        <p:grpSpPr>
          <a:xfrm>
            <a:off x="165750" y="1589975"/>
            <a:ext cx="2886300" cy="4115700"/>
            <a:chOff x="237025" y="1597100"/>
            <a:chExt cx="2886300" cy="4115700"/>
          </a:xfrm>
        </p:grpSpPr>
        <p:sp>
          <p:nvSpPr>
            <p:cNvPr id="591" name="Shape 591"/>
            <p:cNvSpPr txBox="1"/>
            <p:nvPr/>
          </p:nvSpPr>
          <p:spPr>
            <a:xfrm>
              <a:off x="737125" y="1597100"/>
              <a:ext cx="2386200" cy="4115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2200">
                  <a:latin typeface="Times New Roman"/>
                  <a:ea typeface="Times New Roman"/>
                  <a:cs typeface="Times New Roman"/>
                  <a:sym typeface="Times New Roman"/>
                </a:rPr>
                <a:t>ya existe</a:t>
              </a:r>
              <a:endParaRPr sz="2200">
                <a:latin typeface="Times New Roman"/>
                <a:ea typeface="Times New Roman"/>
                <a:cs typeface="Times New Roman"/>
                <a:sym typeface="Times New Roman"/>
              </a:endParaRPr>
            </a:p>
            <a:p>
              <a:pPr indent="0" lvl="0" marL="0">
                <a:spcBef>
                  <a:spcPts val="0"/>
                </a:spcBef>
                <a:spcAft>
                  <a:spcPts val="0"/>
                </a:spcAft>
                <a:buNone/>
              </a:pPr>
              <a:r>
                <a:t/>
              </a:r>
              <a:endParaRPr sz="2200">
                <a:latin typeface="Times New Roman"/>
                <a:ea typeface="Times New Roman"/>
                <a:cs typeface="Times New Roman"/>
                <a:sym typeface="Times New Roman"/>
              </a:endParaRPr>
            </a:p>
            <a:p>
              <a:pPr indent="0" lvl="0" marL="0">
                <a:spcBef>
                  <a:spcPts val="0"/>
                </a:spcBef>
                <a:spcAft>
                  <a:spcPts val="0"/>
                </a:spcAft>
                <a:buNone/>
              </a:pPr>
              <a:r>
                <a:rPr lang="en-US" sz="2200">
                  <a:latin typeface="Times New Roman"/>
                  <a:ea typeface="Times New Roman"/>
                  <a:cs typeface="Times New Roman"/>
                  <a:sym typeface="Times New Roman"/>
                </a:rPr>
                <a:t>red de tubería propuesta</a:t>
              </a:r>
              <a:endParaRPr sz="2200">
                <a:latin typeface="Times New Roman"/>
                <a:ea typeface="Times New Roman"/>
                <a:cs typeface="Times New Roman"/>
                <a:sym typeface="Times New Roman"/>
              </a:endParaRPr>
            </a:p>
            <a:p>
              <a:pPr indent="0" lvl="0" marL="0">
                <a:spcBef>
                  <a:spcPts val="0"/>
                </a:spcBef>
                <a:spcAft>
                  <a:spcPts val="0"/>
                </a:spcAft>
                <a:buNone/>
              </a:pPr>
              <a:r>
                <a:t/>
              </a:r>
              <a:endParaRPr sz="2200">
                <a:latin typeface="Times New Roman"/>
                <a:ea typeface="Times New Roman"/>
                <a:cs typeface="Times New Roman"/>
                <a:sym typeface="Times New Roman"/>
              </a:endParaRPr>
            </a:p>
            <a:p>
              <a:pPr indent="0" lvl="0" marL="0">
                <a:spcBef>
                  <a:spcPts val="0"/>
                </a:spcBef>
                <a:spcAft>
                  <a:spcPts val="0"/>
                </a:spcAft>
                <a:buNone/>
              </a:pPr>
              <a:r>
                <a:rPr lang="en-US" sz="2200">
                  <a:latin typeface="Times New Roman"/>
                  <a:ea typeface="Times New Roman"/>
                  <a:cs typeface="Times New Roman"/>
                  <a:sym typeface="Times New Roman"/>
                </a:rPr>
                <a:t>canoas propuestas</a:t>
              </a:r>
              <a:endParaRPr sz="2200">
                <a:latin typeface="Times New Roman"/>
                <a:ea typeface="Times New Roman"/>
                <a:cs typeface="Times New Roman"/>
                <a:sym typeface="Times New Roman"/>
              </a:endParaRPr>
            </a:p>
            <a:p>
              <a:pPr indent="0" lvl="0" marL="0">
                <a:spcBef>
                  <a:spcPts val="0"/>
                </a:spcBef>
                <a:spcAft>
                  <a:spcPts val="0"/>
                </a:spcAft>
                <a:buNone/>
              </a:pPr>
              <a:r>
                <a:t/>
              </a:r>
              <a:endParaRPr sz="2200">
                <a:latin typeface="Times New Roman"/>
                <a:ea typeface="Times New Roman"/>
                <a:cs typeface="Times New Roman"/>
                <a:sym typeface="Times New Roman"/>
              </a:endParaRPr>
            </a:p>
            <a:p>
              <a:pPr indent="0" lvl="0" marL="0">
                <a:spcBef>
                  <a:spcPts val="0"/>
                </a:spcBef>
                <a:spcAft>
                  <a:spcPts val="0"/>
                </a:spcAft>
                <a:buNone/>
              </a:pPr>
              <a:r>
                <a:rPr lang="en-US" sz="2200">
                  <a:latin typeface="Times New Roman"/>
                  <a:ea typeface="Times New Roman"/>
                  <a:cs typeface="Times New Roman"/>
                  <a:sym typeface="Times New Roman"/>
                </a:rPr>
                <a:t>bajantes propuestas</a:t>
              </a:r>
              <a:endParaRPr sz="2200">
                <a:latin typeface="Times New Roman"/>
                <a:ea typeface="Times New Roman"/>
                <a:cs typeface="Times New Roman"/>
                <a:sym typeface="Times New Roman"/>
              </a:endParaRPr>
            </a:p>
            <a:p>
              <a:pPr indent="0" lvl="0" marL="0">
                <a:spcBef>
                  <a:spcPts val="0"/>
                </a:spcBef>
                <a:spcAft>
                  <a:spcPts val="0"/>
                </a:spcAft>
                <a:buNone/>
              </a:pPr>
              <a:r>
                <a:t/>
              </a:r>
              <a:endParaRPr sz="2200">
                <a:latin typeface="Times New Roman"/>
                <a:ea typeface="Times New Roman"/>
                <a:cs typeface="Times New Roman"/>
                <a:sym typeface="Times New Roman"/>
              </a:endParaRPr>
            </a:p>
            <a:p>
              <a:pPr indent="0" lvl="0" marL="0">
                <a:spcBef>
                  <a:spcPts val="0"/>
                </a:spcBef>
                <a:spcAft>
                  <a:spcPts val="0"/>
                </a:spcAft>
                <a:buNone/>
              </a:pPr>
              <a:r>
                <a:rPr lang="en-US" sz="2200">
                  <a:latin typeface="Times New Roman"/>
                  <a:ea typeface="Times New Roman"/>
                  <a:cs typeface="Times New Roman"/>
                  <a:sym typeface="Times New Roman"/>
                </a:rPr>
                <a:t>drenajes propuestas</a:t>
              </a:r>
              <a:endParaRPr sz="2200">
                <a:latin typeface="Times New Roman"/>
                <a:ea typeface="Times New Roman"/>
                <a:cs typeface="Times New Roman"/>
                <a:sym typeface="Times New Roman"/>
              </a:endParaRPr>
            </a:p>
          </p:txBody>
        </p:sp>
        <p:sp>
          <p:nvSpPr>
            <p:cNvPr id="592" name="Shape 592"/>
            <p:cNvSpPr/>
            <p:nvPr/>
          </p:nvSpPr>
          <p:spPr>
            <a:xfrm>
              <a:off x="237025" y="1690800"/>
              <a:ext cx="347700" cy="331800"/>
            </a:xfrm>
            <a:prstGeom prst="rect">
              <a:avLst/>
            </a:prstGeom>
            <a:solidFill>
              <a:schemeClr val="lt2"/>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3" name="Shape 593"/>
            <p:cNvSpPr/>
            <p:nvPr/>
          </p:nvSpPr>
          <p:spPr>
            <a:xfrm>
              <a:off x="237025" y="2509413"/>
              <a:ext cx="347700" cy="331800"/>
            </a:xfrm>
            <a:prstGeom prst="rect">
              <a:avLst/>
            </a:prstGeom>
            <a:solidFill>
              <a:schemeClr val="lt2"/>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4" name="Shape 594"/>
            <p:cNvSpPr/>
            <p:nvPr/>
          </p:nvSpPr>
          <p:spPr>
            <a:xfrm>
              <a:off x="237025" y="3328050"/>
              <a:ext cx="347700" cy="331800"/>
            </a:xfrm>
            <a:prstGeom prst="rect">
              <a:avLst/>
            </a:prstGeom>
            <a:solidFill>
              <a:schemeClr val="lt2"/>
            </a:solid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5" name="Shape 595"/>
            <p:cNvSpPr/>
            <p:nvPr/>
          </p:nvSpPr>
          <p:spPr>
            <a:xfrm>
              <a:off x="237025" y="4023038"/>
              <a:ext cx="347700" cy="331800"/>
            </a:xfrm>
            <a:prstGeom prst="rect">
              <a:avLst/>
            </a:prstGeom>
            <a:solidFill>
              <a:schemeClr val="lt2"/>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6" name="Shape 596"/>
            <p:cNvSpPr/>
            <p:nvPr/>
          </p:nvSpPr>
          <p:spPr>
            <a:xfrm>
              <a:off x="237025" y="4718050"/>
              <a:ext cx="347700" cy="331800"/>
            </a:xfrm>
            <a:prstGeom prst="rect">
              <a:avLst/>
            </a:prstGeom>
            <a:solidFill>
              <a:schemeClr val="lt2"/>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601" name="Shape 601"/>
        <p:cNvGrpSpPr/>
        <p:nvPr/>
      </p:nvGrpSpPr>
      <p:grpSpPr>
        <a:xfrm>
          <a:off x="0" y="0"/>
          <a:ext cx="0" cy="0"/>
          <a:chOff x="0" y="0"/>
          <a:chExt cx="0" cy="0"/>
        </a:xfrm>
      </p:grpSpPr>
      <p:sp>
        <p:nvSpPr>
          <p:cNvPr id="602" name="Shape 602"/>
          <p:cNvSpPr/>
          <p:nvPr/>
        </p:nvSpPr>
        <p:spPr>
          <a:xfrm>
            <a:off x="2192425" y="312000"/>
            <a:ext cx="78033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3" name="Shape 603"/>
          <p:cNvSpPr txBox="1"/>
          <p:nvPr>
            <p:ph type="title"/>
          </p:nvPr>
        </p:nvSpPr>
        <p:spPr>
          <a:xfrm>
            <a:off x="2544350" y="225900"/>
            <a:ext cx="7159800" cy="8520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1"/>
              </a:buClr>
              <a:buSzPts val="3600"/>
              <a:buFont typeface="Times New Roman"/>
              <a:buNone/>
            </a:pPr>
            <a:r>
              <a:rPr lang="en-US">
                <a:solidFill>
                  <a:schemeClr val="lt1"/>
                </a:solidFill>
                <a:latin typeface="Times New Roman"/>
                <a:ea typeface="Times New Roman"/>
                <a:cs typeface="Times New Roman"/>
                <a:sym typeface="Times New Roman"/>
              </a:rPr>
              <a:t>Diseño Nuevo- </a:t>
            </a:r>
            <a:r>
              <a:rPr b="0" i="0" lang="en-US" sz="3600" u="none" cap="none" strike="noStrike">
                <a:solidFill>
                  <a:srgbClr val="FFFFFF"/>
                </a:solidFill>
                <a:latin typeface="Times New Roman"/>
                <a:ea typeface="Times New Roman"/>
                <a:cs typeface="Times New Roman"/>
                <a:sym typeface="Times New Roman"/>
              </a:rPr>
              <a:t>Sistema de Reciclaje</a:t>
            </a:r>
            <a:endParaRPr b="0" i="0" sz="3600" u="none" cap="none" strike="noStrike">
              <a:solidFill>
                <a:srgbClr val="FFFFFF"/>
              </a:solidFill>
              <a:latin typeface="Times New Roman"/>
              <a:ea typeface="Times New Roman"/>
              <a:cs typeface="Times New Roman"/>
              <a:sym typeface="Times New Roman"/>
            </a:endParaRPr>
          </a:p>
        </p:txBody>
      </p:sp>
      <p:pic>
        <p:nvPicPr>
          <p:cNvPr id="604" name="Shape 604"/>
          <p:cNvPicPr preferRelativeResize="0"/>
          <p:nvPr/>
        </p:nvPicPr>
        <p:blipFill rotWithShape="1">
          <a:blip r:embed="rId3">
            <a:alphaModFix/>
          </a:blip>
          <a:srcRect b="0" l="0" r="0" t="0"/>
          <a:stretch/>
        </p:blipFill>
        <p:spPr>
          <a:xfrm>
            <a:off x="2790550" y="4195864"/>
            <a:ext cx="6607051" cy="2493836"/>
          </a:xfrm>
          <a:prstGeom prst="rect">
            <a:avLst/>
          </a:prstGeom>
          <a:noFill/>
          <a:ln cap="flat" cmpd="sng" w="38100">
            <a:solidFill>
              <a:srgbClr val="000000"/>
            </a:solidFill>
            <a:prstDash val="solid"/>
            <a:round/>
            <a:headEnd len="sm" w="sm" type="none"/>
            <a:tailEnd len="sm" w="sm" type="none"/>
          </a:ln>
        </p:spPr>
      </p:pic>
      <p:pic>
        <p:nvPicPr>
          <p:cNvPr id="605" name="Shape 605"/>
          <p:cNvPicPr preferRelativeResize="0"/>
          <p:nvPr/>
        </p:nvPicPr>
        <p:blipFill rotWithShape="1">
          <a:blip r:embed="rId4">
            <a:alphaModFix/>
          </a:blip>
          <a:srcRect b="0" l="0" r="0" t="0"/>
          <a:stretch/>
        </p:blipFill>
        <p:spPr>
          <a:xfrm>
            <a:off x="3956902" y="1274538"/>
            <a:ext cx="4334697" cy="2724687"/>
          </a:xfrm>
          <a:prstGeom prst="rect">
            <a:avLst/>
          </a:prstGeom>
          <a:noFill/>
          <a:ln cap="flat" cmpd="sng" w="38100">
            <a:solidFill>
              <a:srgbClr val="000000"/>
            </a:solidFill>
            <a:prstDash val="solid"/>
            <a:round/>
            <a:headEnd len="sm" w="sm" type="none"/>
            <a:tailEnd len="sm" w="sm" type="none"/>
          </a:ln>
        </p:spPr>
      </p:pic>
      <p:pic>
        <p:nvPicPr>
          <p:cNvPr id="606" name="Shape 606"/>
          <p:cNvPicPr preferRelativeResize="0"/>
          <p:nvPr/>
        </p:nvPicPr>
        <p:blipFill rotWithShape="1">
          <a:blip r:embed="rId5">
            <a:alphaModFix/>
          </a:blip>
          <a:srcRect b="0" l="0" r="0" t="0"/>
          <a:stretch/>
        </p:blipFill>
        <p:spPr>
          <a:xfrm>
            <a:off x="0" y="6379724"/>
            <a:ext cx="1544715" cy="478271"/>
          </a:xfrm>
          <a:prstGeom prst="rect">
            <a:avLst/>
          </a:prstGeom>
          <a:noFill/>
          <a:ln>
            <a:noFill/>
          </a:ln>
        </p:spPr>
      </p:pic>
      <p:sp>
        <p:nvSpPr>
          <p:cNvPr id="607" name="Shape 607"/>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28</a:t>
            </a:r>
            <a:endParaRPr b="1"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12" name="Shape 612"/>
        <p:cNvGrpSpPr/>
        <p:nvPr/>
      </p:nvGrpSpPr>
      <p:grpSpPr>
        <a:xfrm>
          <a:off x="0" y="0"/>
          <a:ext cx="0" cy="0"/>
          <a:chOff x="0" y="0"/>
          <a:chExt cx="0" cy="0"/>
        </a:xfrm>
      </p:grpSpPr>
      <p:sp>
        <p:nvSpPr>
          <p:cNvPr id="613" name="Shape 613"/>
          <p:cNvSpPr txBox="1"/>
          <p:nvPr/>
        </p:nvSpPr>
        <p:spPr>
          <a:xfrm>
            <a:off x="7556825" y="852000"/>
            <a:ext cx="1072800" cy="2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500" u="none" cap="none" strike="noStrike">
                <a:solidFill>
                  <a:srgbClr val="000000"/>
                </a:solidFill>
                <a:latin typeface="Times New Roman"/>
                <a:ea typeface="Times New Roman"/>
                <a:cs typeface="Times New Roman"/>
                <a:sym typeface="Times New Roman"/>
              </a:rPr>
              <a:t>Pard</a:t>
            </a:r>
            <a:endParaRPr b="1" i="0" sz="1500" u="none" cap="none" strike="noStrike">
              <a:solidFill>
                <a:srgbClr val="000000"/>
              </a:solidFill>
              <a:latin typeface="Times New Roman"/>
              <a:ea typeface="Times New Roman"/>
              <a:cs typeface="Times New Roman"/>
              <a:sym typeface="Times New Roman"/>
            </a:endParaRPr>
          </a:p>
        </p:txBody>
      </p:sp>
      <p:cxnSp>
        <p:nvCxnSpPr>
          <p:cNvPr id="614" name="Shape 614"/>
          <p:cNvCxnSpPr/>
          <p:nvPr/>
        </p:nvCxnSpPr>
        <p:spPr>
          <a:xfrm flipH="1" rot="10800000">
            <a:off x="3766588" y="2412575"/>
            <a:ext cx="249000" cy="13800"/>
          </a:xfrm>
          <a:prstGeom prst="straightConnector1">
            <a:avLst/>
          </a:prstGeom>
          <a:noFill/>
          <a:ln cap="flat" cmpd="sng" w="28575">
            <a:solidFill>
              <a:srgbClr val="0000FF"/>
            </a:solidFill>
            <a:prstDash val="solid"/>
            <a:round/>
            <a:headEnd len="med" w="med" type="none"/>
            <a:tailEnd len="med" w="med" type="none"/>
          </a:ln>
        </p:spPr>
      </p:cxnSp>
      <p:cxnSp>
        <p:nvCxnSpPr>
          <p:cNvPr id="615" name="Shape 615"/>
          <p:cNvCxnSpPr/>
          <p:nvPr/>
        </p:nvCxnSpPr>
        <p:spPr>
          <a:xfrm>
            <a:off x="4029288" y="2398725"/>
            <a:ext cx="13800" cy="152100"/>
          </a:xfrm>
          <a:prstGeom prst="straightConnector1">
            <a:avLst/>
          </a:prstGeom>
          <a:noFill/>
          <a:ln cap="flat" cmpd="sng" w="28575">
            <a:solidFill>
              <a:srgbClr val="0000FF"/>
            </a:solidFill>
            <a:prstDash val="solid"/>
            <a:round/>
            <a:headEnd len="med" w="med" type="none"/>
            <a:tailEnd len="med" w="med" type="none"/>
          </a:ln>
        </p:spPr>
      </p:cxnSp>
      <p:cxnSp>
        <p:nvCxnSpPr>
          <p:cNvPr id="616" name="Shape 616"/>
          <p:cNvCxnSpPr/>
          <p:nvPr/>
        </p:nvCxnSpPr>
        <p:spPr>
          <a:xfrm flipH="1">
            <a:off x="4125938" y="1859475"/>
            <a:ext cx="1023300" cy="553200"/>
          </a:xfrm>
          <a:prstGeom prst="straightConnector1">
            <a:avLst/>
          </a:prstGeom>
          <a:noFill/>
          <a:ln cap="flat" cmpd="sng" w="28575">
            <a:solidFill>
              <a:srgbClr val="0000FF"/>
            </a:solidFill>
            <a:prstDash val="solid"/>
            <a:round/>
            <a:headEnd len="med" w="med" type="none"/>
            <a:tailEnd len="med" w="med" type="none"/>
          </a:ln>
        </p:spPr>
      </p:cxnSp>
      <p:cxnSp>
        <p:nvCxnSpPr>
          <p:cNvPr id="617" name="Shape 617"/>
          <p:cNvCxnSpPr/>
          <p:nvPr/>
        </p:nvCxnSpPr>
        <p:spPr>
          <a:xfrm>
            <a:off x="4139888" y="2412550"/>
            <a:ext cx="0" cy="138300"/>
          </a:xfrm>
          <a:prstGeom prst="straightConnector1">
            <a:avLst/>
          </a:prstGeom>
          <a:noFill/>
          <a:ln cap="flat" cmpd="sng" w="28575">
            <a:solidFill>
              <a:srgbClr val="0000FF"/>
            </a:solidFill>
            <a:prstDash val="solid"/>
            <a:round/>
            <a:headEnd len="med" w="med" type="none"/>
            <a:tailEnd len="med" w="med" type="none"/>
          </a:ln>
        </p:spPr>
      </p:cxnSp>
      <p:sp>
        <p:nvSpPr>
          <p:cNvPr id="618" name="Shape 618"/>
          <p:cNvSpPr/>
          <p:nvPr/>
        </p:nvSpPr>
        <p:spPr>
          <a:xfrm rot="-1499042">
            <a:off x="4601082" y="1796230"/>
            <a:ext cx="252861" cy="209636"/>
          </a:xfrm>
          <a:prstGeom prst="leftArrow">
            <a:avLst>
              <a:gd fmla="val 50000" name="adj1"/>
              <a:gd fmla="val 50000" name="adj2"/>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19" name="Shape 619"/>
          <p:cNvSpPr/>
          <p:nvPr/>
        </p:nvSpPr>
        <p:spPr>
          <a:xfrm rot="-1503192">
            <a:off x="4174122" y="2029911"/>
            <a:ext cx="228829" cy="212319"/>
          </a:xfrm>
          <a:prstGeom prst="leftArrow">
            <a:avLst>
              <a:gd fmla="val 50000" name="adj1"/>
              <a:gd fmla="val 50000" name="adj2"/>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0" name="Shape 620"/>
          <p:cNvSpPr/>
          <p:nvPr/>
        </p:nvSpPr>
        <p:spPr>
          <a:xfrm>
            <a:off x="2238288" y="240975"/>
            <a:ext cx="7715400" cy="5817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Shape 621"/>
          <p:cNvSpPr txBox="1"/>
          <p:nvPr>
            <p:ph type="title"/>
          </p:nvPr>
        </p:nvSpPr>
        <p:spPr>
          <a:xfrm>
            <a:off x="2238288" y="216525"/>
            <a:ext cx="7715400" cy="630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accent1"/>
              </a:buClr>
              <a:buSzPts val="3600"/>
              <a:buFont typeface="Times New Roman"/>
              <a:buNone/>
            </a:pPr>
            <a:r>
              <a:rPr lang="en-US">
                <a:solidFill>
                  <a:srgbClr val="FFFFFF"/>
                </a:solidFill>
                <a:latin typeface="Times New Roman"/>
                <a:ea typeface="Times New Roman"/>
                <a:cs typeface="Times New Roman"/>
                <a:sym typeface="Times New Roman"/>
              </a:rPr>
              <a:t>Diseño Nuevo- Sistema de Reciclaje</a:t>
            </a:r>
            <a:endParaRPr>
              <a:solidFill>
                <a:srgbClr val="FFFFFF"/>
              </a:solidFill>
              <a:latin typeface="Times New Roman"/>
              <a:ea typeface="Times New Roman"/>
              <a:cs typeface="Times New Roman"/>
              <a:sym typeface="Times New Roman"/>
            </a:endParaRPr>
          </a:p>
        </p:txBody>
      </p:sp>
      <p:pic>
        <p:nvPicPr>
          <p:cNvPr id="622" name="Shape 622"/>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623" name="Shape 623"/>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29</a:t>
            </a:r>
            <a:endParaRPr b="1" sz="1800"/>
          </a:p>
        </p:txBody>
      </p:sp>
      <p:grpSp>
        <p:nvGrpSpPr>
          <p:cNvPr id="624" name="Shape 624"/>
          <p:cNvGrpSpPr/>
          <p:nvPr/>
        </p:nvGrpSpPr>
        <p:grpSpPr>
          <a:xfrm>
            <a:off x="237025" y="2412150"/>
            <a:ext cx="1981975" cy="2033700"/>
            <a:chOff x="237025" y="2412150"/>
            <a:chExt cx="1981975" cy="2033700"/>
          </a:xfrm>
        </p:grpSpPr>
        <p:sp>
          <p:nvSpPr>
            <p:cNvPr id="625" name="Shape 625"/>
            <p:cNvSpPr txBox="1"/>
            <p:nvPr/>
          </p:nvSpPr>
          <p:spPr>
            <a:xfrm>
              <a:off x="674300" y="2412150"/>
              <a:ext cx="1544700" cy="2033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2200">
                  <a:solidFill>
                    <a:srgbClr val="FFFFFF"/>
                  </a:solidFill>
                  <a:latin typeface="Times New Roman"/>
                  <a:ea typeface="Times New Roman"/>
                  <a:cs typeface="Times New Roman"/>
                  <a:sym typeface="Times New Roman"/>
                </a:rPr>
                <a:t>Ya</a:t>
              </a:r>
              <a:r>
                <a:rPr lang="en-US" sz="2200">
                  <a:solidFill>
                    <a:srgbClr val="FFFFFF"/>
                  </a:solidFill>
                  <a:latin typeface="Times New Roman"/>
                  <a:ea typeface="Times New Roman"/>
                  <a:cs typeface="Times New Roman"/>
                  <a:sym typeface="Times New Roman"/>
                </a:rPr>
                <a:t> existe</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rPr lang="en-US" sz="2200">
                  <a:solidFill>
                    <a:srgbClr val="FFFFFF"/>
                  </a:solidFill>
                  <a:latin typeface="Times New Roman"/>
                  <a:ea typeface="Times New Roman"/>
                  <a:cs typeface="Times New Roman"/>
                  <a:sym typeface="Times New Roman"/>
                </a:rPr>
                <a:t>Red de tubería propuesta</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a:p>
              <a:pPr indent="0" lvl="0" marL="0" rtl="0">
                <a:spcBef>
                  <a:spcPts val="0"/>
                </a:spcBef>
                <a:spcAft>
                  <a:spcPts val="0"/>
                </a:spcAft>
                <a:buNone/>
              </a:pPr>
              <a:r>
                <a:t/>
              </a:r>
              <a:endParaRPr sz="2200">
                <a:solidFill>
                  <a:srgbClr val="FFFFFF"/>
                </a:solidFill>
                <a:latin typeface="Times New Roman"/>
                <a:ea typeface="Times New Roman"/>
                <a:cs typeface="Times New Roman"/>
                <a:sym typeface="Times New Roman"/>
              </a:endParaRPr>
            </a:p>
          </p:txBody>
        </p:sp>
        <p:sp>
          <p:nvSpPr>
            <p:cNvPr id="626" name="Shape 626"/>
            <p:cNvSpPr/>
            <p:nvPr/>
          </p:nvSpPr>
          <p:spPr>
            <a:xfrm>
              <a:off x="237025" y="2550825"/>
              <a:ext cx="347700" cy="331800"/>
            </a:xfrm>
            <a:prstGeom prst="rect">
              <a:avLst/>
            </a:prstGeom>
            <a:noFill/>
            <a:ln cap="flat" cmpd="sng" w="762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7" name="Shape 627"/>
            <p:cNvSpPr/>
            <p:nvPr/>
          </p:nvSpPr>
          <p:spPr>
            <a:xfrm>
              <a:off x="237025" y="3263088"/>
              <a:ext cx="347700" cy="3318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pic>
        <p:nvPicPr>
          <p:cNvPr id="628" name="Shape 628"/>
          <p:cNvPicPr preferRelativeResize="0"/>
          <p:nvPr/>
        </p:nvPicPr>
        <p:blipFill>
          <a:blip r:embed="rId4">
            <a:alphaModFix/>
          </a:blip>
          <a:stretch>
            <a:fillRect/>
          </a:stretch>
        </p:blipFill>
        <p:spPr>
          <a:xfrm>
            <a:off x="2659464" y="1054975"/>
            <a:ext cx="6873073" cy="5232225"/>
          </a:xfrm>
          <a:prstGeom prst="rect">
            <a:avLst/>
          </a:prstGeom>
          <a:noFill/>
          <a:ln>
            <a:noFill/>
          </a:ln>
        </p:spPr>
      </p:pic>
      <p:sp>
        <p:nvSpPr>
          <p:cNvPr id="629" name="Shape 629"/>
          <p:cNvSpPr txBox="1"/>
          <p:nvPr/>
        </p:nvSpPr>
        <p:spPr>
          <a:xfrm>
            <a:off x="7387900" y="4699875"/>
            <a:ext cx="1544700" cy="289200"/>
          </a:xfrm>
          <a:prstGeom prst="rect">
            <a:avLst/>
          </a:prstGeom>
          <a:solidFill>
            <a:srgbClr val="FFFFFF"/>
          </a:solid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US">
                <a:latin typeface="Times New Roman"/>
                <a:ea typeface="Times New Roman"/>
                <a:cs typeface="Times New Roman"/>
                <a:sym typeface="Times New Roman"/>
              </a:rPr>
              <a:t>Plaza de Chorros</a:t>
            </a:r>
            <a:endParaRPr b="1">
              <a:latin typeface="Times New Roman"/>
              <a:ea typeface="Times New Roman"/>
              <a:cs typeface="Times New Roman"/>
              <a:sym typeface="Times New Roman"/>
            </a:endParaRPr>
          </a:p>
        </p:txBody>
      </p:sp>
      <p:sp>
        <p:nvSpPr>
          <p:cNvPr id="630" name="Shape 630"/>
          <p:cNvSpPr txBox="1"/>
          <p:nvPr/>
        </p:nvSpPr>
        <p:spPr>
          <a:xfrm>
            <a:off x="5628000" y="1338700"/>
            <a:ext cx="936000" cy="414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Rejillas</a:t>
            </a:r>
            <a:endParaRPr b="1">
              <a:latin typeface="Times New Roman"/>
              <a:ea typeface="Times New Roman"/>
              <a:cs typeface="Times New Roman"/>
              <a:sym typeface="Times New Roman"/>
            </a:endParaRPr>
          </a:p>
        </p:txBody>
      </p:sp>
      <p:sp>
        <p:nvSpPr>
          <p:cNvPr id="631" name="Shape 631"/>
          <p:cNvSpPr txBox="1"/>
          <p:nvPr/>
        </p:nvSpPr>
        <p:spPr>
          <a:xfrm>
            <a:off x="4139900" y="3425025"/>
            <a:ext cx="1420500" cy="7863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Pendiente de Plaza de Chorros</a:t>
            </a:r>
            <a:endParaRPr b="1">
              <a:latin typeface="Times New Roman"/>
              <a:ea typeface="Times New Roman"/>
              <a:cs typeface="Times New Roman"/>
              <a:sym typeface="Times New Roman"/>
            </a:endParaRPr>
          </a:p>
        </p:txBody>
      </p:sp>
      <p:sp>
        <p:nvSpPr>
          <p:cNvPr id="632" name="Shape 632"/>
          <p:cNvSpPr txBox="1"/>
          <p:nvPr/>
        </p:nvSpPr>
        <p:spPr>
          <a:xfrm>
            <a:off x="7048300" y="1397350"/>
            <a:ext cx="791700" cy="414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Pared</a:t>
            </a:r>
            <a:endParaRPr b="1">
              <a:latin typeface="Times New Roman"/>
              <a:ea typeface="Times New Roman"/>
              <a:cs typeface="Times New Roman"/>
              <a:sym typeface="Times New Roman"/>
            </a:endParaRPr>
          </a:p>
        </p:txBody>
      </p:sp>
      <p:sp>
        <p:nvSpPr>
          <p:cNvPr id="633" name="Shape 633"/>
          <p:cNvSpPr txBox="1"/>
          <p:nvPr/>
        </p:nvSpPr>
        <p:spPr>
          <a:xfrm>
            <a:off x="2728300" y="2550825"/>
            <a:ext cx="791700" cy="2967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Tubos</a:t>
            </a:r>
            <a:endParaRPr b="1">
              <a:latin typeface="Times New Roman"/>
              <a:ea typeface="Times New Roman"/>
              <a:cs typeface="Times New Roman"/>
              <a:sym typeface="Times New Roman"/>
            </a:endParaRPr>
          </a:p>
        </p:txBody>
      </p:sp>
      <p:sp>
        <p:nvSpPr>
          <p:cNvPr id="634" name="Shape 634"/>
          <p:cNvSpPr txBox="1"/>
          <p:nvPr/>
        </p:nvSpPr>
        <p:spPr>
          <a:xfrm>
            <a:off x="8245450" y="3152400"/>
            <a:ext cx="1287000" cy="553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Trampa de Sedimento</a:t>
            </a:r>
            <a:endParaRPr b="1">
              <a:latin typeface="Times New Roman"/>
              <a:ea typeface="Times New Roman"/>
              <a:cs typeface="Times New Roman"/>
              <a:sym typeface="Times New Roman"/>
            </a:endParaRPr>
          </a:p>
        </p:txBody>
      </p:sp>
      <p:sp>
        <p:nvSpPr>
          <p:cNvPr id="635" name="Shape 635"/>
          <p:cNvSpPr txBox="1"/>
          <p:nvPr/>
        </p:nvSpPr>
        <p:spPr>
          <a:xfrm>
            <a:off x="7481300" y="3963638"/>
            <a:ext cx="1287000" cy="478200"/>
          </a:xfrm>
          <a:prstGeom prst="rect">
            <a:avLst/>
          </a:prstGeom>
          <a:solidFill>
            <a:srgbClr val="FFFFFF"/>
          </a:solid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US">
                <a:latin typeface="Times New Roman"/>
                <a:ea typeface="Times New Roman"/>
                <a:cs typeface="Times New Roman"/>
                <a:sym typeface="Times New Roman"/>
              </a:rPr>
              <a:t>Tanque que ya Existe </a:t>
            </a:r>
            <a:endParaRPr b="1">
              <a:latin typeface="Times New Roman"/>
              <a:ea typeface="Times New Roman"/>
              <a:cs typeface="Times New Roman"/>
              <a:sym typeface="Times New Roman"/>
            </a:endParaRPr>
          </a:p>
        </p:txBody>
      </p:sp>
      <p:sp>
        <p:nvSpPr>
          <p:cNvPr id="636" name="Shape 636"/>
          <p:cNvSpPr txBox="1"/>
          <p:nvPr/>
        </p:nvSpPr>
        <p:spPr>
          <a:xfrm>
            <a:off x="6824950" y="2205275"/>
            <a:ext cx="1544700" cy="553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Punto de Mayor Elevación </a:t>
            </a:r>
            <a:endParaRPr b="1">
              <a:latin typeface="Times New Roman"/>
              <a:ea typeface="Times New Roman"/>
              <a:cs typeface="Times New Roman"/>
              <a:sym typeface="Times New Roman"/>
            </a:endParaRPr>
          </a:p>
        </p:txBody>
      </p:sp>
      <p:sp>
        <p:nvSpPr>
          <p:cNvPr id="637" name="Shape 637"/>
          <p:cNvSpPr txBox="1"/>
          <p:nvPr/>
        </p:nvSpPr>
        <p:spPr>
          <a:xfrm>
            <a:off x="4437175" y="1633400"/>
            <a:ext cx="936000" cy="2967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Drenaje</a:t>
            </a:r>
            <a:endParaRPr b="1">
              <a:latin typeface="Times New Roman"/>
              <a:ea typeface="Times New Roman"/>
              <a:cs typeface="Times New Roman"/>
              <a:sym typeface="Times New Roman"/>
            </a:endParaRPr>
          </a:p>
        </p:txBody>
      </p:sp>
      <p:sp>
        <p:nvSpPr>
          <p:cNvPr id="638" name="Shape 638"/>
          <p:cNvSpPr txBox="1"/>
          <p:nvPr/>
        </p:nvSpPr>
        <p:spPr>
          <a:xfrm>
            <a:off x="4241750" y="5706250"/>
            <a:ext cx="1864800" cy="414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Pendiente del terreno</a:t>
            </a:r>
            <a:endParaRPr b="1">
              <a:latin typeface="Times New Roman"/>
              <a:ea typeface="Times New Roman"/>
              <a:cs typeface="Times New Roman"/>
              <a:sym typeface="Times New Roman"/>
            </a:endParaRPr>
          </a:p>
        </p:txBody>
      </p:sp>
      <p:sp>
        <p:nvSpPr>
          <p:cNvPr id="639" name="Shape 639"/>
          <p:cNvSpPr txBox="1"/>
          <p:nvPr/>
        </p:nvSpPr>
        <p:spPr>
          <a:xfrm>
            <a:off x="10101475" y="4961750"/>
            <a:ext cx="1694400" cy="936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40" name="Shape 640"/>
          <p:cNvSpPr txBox="1"/>
          <p:nvPr/>
        </p:nvSpPr>
        <p:spPr>
          <a:xfrm>
            <a:off x="6950500" y="5463975"/>
            <a:ext cx="1982100" cy="755400"/>
          </a:xfrm>
          <a:prstGeom prst="rect">
            <a:avLst/>
          </a:prstGeom>
          <a:solidFill>
            <a:srgbClr val="FFFFFF"/>
          </a:solid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US">
                <a:latin typeface="Times New Roman"/>
                <a:ea typeface="Times New Roman"/>
                <a:cs typeface="Times New Roman"/>
                <a:sym typeface="Times New Roman"/>
              </a:rPr>
              <a:t>Superficie inclinado para prevenir el riesgo de tropiezos</a:t>
            </a:r>
            <a:endParaRPr b="1">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172" name="Shape 172"/>
        <p:cNvGrpSpPr/>
        <p:nvPr/>
      </p:nvGrpSpPr>
      <p:grpSpPr>
        <a:xfrm>
          <a:off x="0" y="0"/>
          <a:ext cx="0" cy="0"/>
          <a:chOff x="0" y="0"/>
          <a:chExt cx="0" cy="0"/>
        </a:xfrm>
      </p:grpSpPr>
      <p:sp>
        <p:nvSpPr>
          <p:cNvPr id="173" name="Shape 173"/>
          <p:cNvSpPr txBox="1"/>
          <p:nvPr>
            <p:ph idx="1" type="body"/>
          </p:nvPr>
        </p:nvSpPr>
        <p:spPr>
          <a:xfrm>
            <a:off x="5514175" y="2507600"/>
            <a:ext cx="5000400" cy="26355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182880" lvl="0" marL="182880" marR="0" rtl="0">
              <a:lnSpc>
                <a:spcPct val="85000"/>
              </a:lnSpc>
              <a:spcBef>
                <a:spcPts val="0"/>
              </a:spcBef>
              <a:spcAft>
                <a:spcPts val="0"/>
              </a:spcAft>
              <a:buClr>
                <a:srgbClr val="000000"/>
              </a:buClr>
              <a:buSzPts val="2400"/>
              <a:buFont typeface="Times New Roman"/>
              <a:buChar char="•"/>
            </a:pPr>
            <a:r>
              <a:rPr i="0" lang="en-US" sz="2400" u="none" cap="none" strike="noStrike">
                <a:solidFill>
                  <a:srgbClr val="000000"/>
                </a:solidFill>
                <a:latin typeface="Times New Roman"/>
                <a:ea typeface="Times New Roman"/>
                <a:cs typeface="Times New Roman"/>
                <a:sym typeface="Times New Roman"/>
              </a:rPr>
              <a:t>Aumentar la sostenibilidad de entrenamiento</a:t>
            </a:r>
            <a:endParaRPr i="0" sz="2400" u="none" cap="none" strike="noStrike">
              <a:solidFill>
                <a:srgbClr val="000000"/>
              </a:solidFill>
              <a:latin typeface="Times New Roman"/>
              <a:ea typeface="Times New Roman"/>
              <a:cs typeface="Times New Roman"/>
              <a:sym typeface="Times New Roman"/>
            </a:endParaRPr>
          </a:p>
          <a:p>
            <a:pPr indent="0" lvl="0" marL="0" marR="0" rtl="0">
              <a:lnSpc>
                <a:spcPct val="85000"/>
              </a:lnSpc>
              <a:spcBef>
                <a:spcPts val="0"/>
              </a:spcBef>
              <a:spcAft>
                <a:spcPts val="0"/>
              </a:spcAft>
              <a:buClr>
                <a:schemeClr val="accent1"/>
              </a:buClr>
              <a:buSzPts val="1920"/>
              <a:buFont typeface="Noto Sans Symbols"/>
              <a:buNone/>
            </a:pPr>
            <a:r>
              <a:t/>
            </a:r>
            <a:endParaRPr i="0" sz="2400" u="none" cap="none" strike="noStrike">
              <a:solidFill>
                <a:srgbClr val="000000"/>
              </a:solidFill>
              <a:latin typeface="Times New Roman"/>
              <a:ea typeface="Times New Roman"/>
              <a:cs typeface="Times New Roman"/>
              <a:sym typeface="Times New Roman"/>
            </a:endParaRPr>
          </a:p>
          <a:p>
            <a:pPr indent="-182880" lvl="0" marL="182880" marR="0" rtl="0">
              <a:lnSpc>
                <a:spcPct val="85000"/>
              </a:lnSpc>
              <a:spcBef>
                <a:spcPts val="1600"/>
              </a:spcBef>
              <a:spcAft>
                <a:spcPts val="0"/>
              </a:spcAft>
              <a:buClr>
                <a:srgbClr val="000000"/>
              </a:buClr>
              <a:buSzPts val="2400"/>
              <a:buFont typeface="Times New Roman"/>
              <a:buChar char="•"/>
            </a:pPr>
            <a:r>
              <a:rPr i="0" lang="en-US" sz="2400" u="none" cap="none" strike="noStrike">
                <a:solidFill>
                  <a:srgbClr val="000000"/>
                </a:solidFill>
                <a:latin typeface="Times New Roman"/>
                <a:ea typeface="Times New Roman"/>
                <a:cs typeface="Times New Roman"/>
                <a:sym typeface="Times New Roman"/>
              </a:rPr>
              <a:t>Diseñar un sistema de recolección y captación de aguas pluviales y residuales y un tanque </a:t>
            </a:r>
            <a:r>
              <a:rPr lang="en-US" sz="2400">
                <a:solidFill>
                  <a:srgbClr val="000000"/>
                </a:solidFill>
                <a:latin typeface="Times New Roman"/>
                <a:ea typeface="Times New Roman"/>
                <a:cs typeface="Times New Roman"/>
                <a:sym typeface="Times New Roman"/>
              </a:rPr>
              <a:t>de almacenamiento</a:t>
            </a:r>
            <a:endParaRPr i="0" sz="2400" u="none" cap="none" strike="noStrike">
              <a:solidFill>
                <a:srgbClr val="000000"/>
              </a:solidFill>
              <a:latin typeface="Times New Roman"/>
              <a:ea typeface="Times New Roman"/>
              <a:cs typeface="Times New Roman"/>
              <a:sym typeface="Times New Roman"/>
            </a:endParaRPr>
          </a:p>
        </p:txBody>
      </p:sp>
      <p:pic>
        <p:nvPicPr>
          <p:cNvPr id="174" name="Shape 174"/>
          <p:cNvPicPr preferRelativeResize="0"/>
          <p:nvPr/>
        </p:nvPicPr>
        <p:blipFill rotWithShape="1">
          <a:blip r:embed="rId3">
            <a:alphaModFix/>
          </a:blip>
          <a:srcRect b="0" l="10374" r="5144" t="0"/>
          <a:stretch/>
        </p:blipFill>
        <p:spPr>
          <a:xfrm>
            <a:off x="475588" y="2010413"/>
            <a:ext cx="4586924" cy="3629876"/>
          </a:xfrm>
          <a:prstGeom prst="rect">
            <a:avLst/>
          </a:prstGeom>
          <a:noFill/>
          <a:ln cap="flat" cmpd="sng" w="38100">
            <a:solidFill>
              <a:srgbClr val="000000"/>
            </a:solidFill>
            <a:prstDash val="solid"/>
            <a:round/>
            <a:headEnd len="sm" w="sm" type="none"/>
            <a:tailEnd len="sm" w="sm" type="none"/>
          </a:ln>
        </p:spPr>
      </p:pic>
      <p:pic>
        <p:nvPicPr>
          <p:cNvPr id="175" name="Shape 175"/>
          <p:cNvPicPr preferRelativeResize="0"/>
          <p:nvPr/>
        </p:nvPicPr>
        <p:blipFill rotWithShape="1">
          <a:blip r:embed="rId4">
            <a:alphaModFix/>
          </a:blip>
          <a:srcRect b="0" l="0" r="0" t="0"/>
          <a:stretch/>
        </p:blipFill>
        <p:spPr>
          <a:xfrm>
            <a:off x="0" y="6379724"/>
            <a:ext cx="1544715" cy="478271"/>
          </a:xfrm>
          <a:prstGeom prst="rect">
            <a:avLst/>
          </a:prstGeom>
          <a:noFill/>
          <a:ln>
            <a:noFill/>
          </a:ln>
        </p:spPr>
      </p:pic>
      <p:sp>
        <p:nvSpPr>
          <p:cNvPr id="176" name="Shape 176"/>
          <p:cNvSpPr txBox="1"/>
          <p:nvPr/>
        </p:nvSpPr>
        <p:spPr>
          <a:xfrm>
            <a:off x="5656750" y="139700"/>
            <a:ext cx="5844300" cy="14487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81000" lvl="0" marL="457200" rtl="0">
              <a:spcBef>
                <a:spcPts val="0"/>
              </a:spcBef>
              <a:spcAft>
                <a:spcPts val="0"/>
              </a:spcAft>
              <a:buClr>
                <a:srgbClr val="000000"/>
              </a:buClr>
              <a:buSzPts val="2400"/>
              <a:buFont typeface="Times New Roman"/>
              <a:buAutoNum type="arabicPeriod"/>
            </a:pPr>
            <a:r>
              <a:rPr lang="en-US" sz="2400">
                <a:latin typeface="Times New Roman"/>
                <a:ea typeface="Times New Roman"/>
                <a:cs typeface="Times New Roman"/>
                <a:sym typeface="Times New Roman"/>
              </a:rPr>
              <a:t>Evaluar las motivaciones y los efectos posibles del proyecto en la Academia y las personas quien entrenar allí</a:t>
            </a:r>
            <a:endParaRPr sz="2400">
              <a:latin typeface="Times New Roman"/>
              <a:ea typeface="Times New Roman"/>
              <a:cs typeface="Times New Roman"/>
              <a:sym typeface="Times New Roman"/>
            </a:endParaRPr>
          </a:p>
        </p:txBody>
      </p:sp>
      <p:sp>
        <p:nvSpPr>
          <p:cNvPr id="177" name="Shape 177"/>
          <p:cNvSpPr txBox="1"/>
          <p:nvPr/>
        </p:nvSpPr>
        <p:spPr>
          <a:xfrm>
            <a:off x="5656750" y="1588271"/>
            <a:ext cx="5844300" cy="10263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US" sz="2400">
                <a:latin typeface="Times New Roman"/>
                <a:ea typeface="Times New Roman"/>
                <a:cs typeface="Times New Roman"/>
                <a:sym typeface="Times New Roman"/>
              </a:rPr>
              <a:t>2. Entender cuanto, como, y donde</a:t>
            </a:r>
            <a:endParaRPr sz="2400">
              <a:latin typeface="Times New Roman"/>
              <a:ea typeface="Times New Roman"/>
              <a:cs typeface="Times New Roman"/>
              <a:sym typeface="Times New Roman"/>
            </a:endParaRPr>
          </a:p>
          <a:p>
            <a:pPr indent="0" lvl="0" marL="0" rtl="0">
              <a:spcBef>
                <a:spcPts val="0"/>
              </a:spcBef>
              <a:spcAft>
                <a:spcPts val="0"/>
              </a:spcAft>
              <a:buNone/>
            </a:pPr>
            <a:r>
              <a:rPr lang="en-US" sz="2400">
                <a:latin typeface="Times New Roman"/>
                <a:ea typeface="Times New Roman"/>
                <a:cs typeface="Times New Roman"/>
                <a:sym typeface="Times New Roman"/>
              </a:rPr>
              <a:t>    agua es usado en entrenamiento</a:t>
            </a:r>
            <a:endParaRPr sz="2400">
              <a:latin typeface="Times New Roman"/>
              <a:ea typeface="Times New Roman"/>
              <a:cs typeface="Times New Roman"/>
              <a:sym typeface="Times New Roman"/>
            </a:endParaRPr>
          </a:p>
        </p:txBody>
      </p:sp>
      <p:sp>
        <p:nvSpPr>
          <p:cNvPr id="178" name="Shape 178"/>
          <p:cNvSpPr txBox="1"/>
          <p:nvPr/>
        </p:nvSpPr>
        <p:spPr>
          <a:xfrm>
            <a:off x="5656750" y="2614561"/>
            <a:ext cx="5844300" cy="11277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US" sz="2400">
                <a:latin typeface="Times New Roman"/>
                <a:ea typeface="Times New Roman"/>
                <a:cs typeface="Times New Roman"/>
                <a:sym typeface="Times New Roman"/>
              </a:rPr>
              <a:t>3. Analizar la infraestructura</a:t>
            </a:r>
            <a:endParaRPr sz="2400">
              <a:latin typeface="Times New Roman"/>
              <a:ea typeface="Times New Roman"/>
              <a:cs typeface="Times New Roman"/>
              <a:sym typeface="Times New Roman"/>
            </a:endParaRPr>
          </a:p>
          <a:p>
            <a:pPr indent="0" lvl="0" marL="0" rtl="0">
              <a:spcBef>
                <a:spcPts val="0"/>
              </a:spcBef>
              <a:spcAft>
                <a:spcPts val="0"/>
              </a:spcAft>
              <a:buNone/>
            </a:pPr>
            <a:r>
              <a:rPr lang="en-US" sz="2400">
                <a:latin typeface="Times New Roman"/>
                <a:ea typeface="Times New Roman"/>
                <a:cs typeface="Times New Roman"/>
                <a:sym typeface="Times New Roman"/>
              </a:rPr>
              <a:t>    que ya existe en la Academia</a:t>
            </a:r>
            <a:endParaRPr sz="2400">
              <a:latin typeface="Times New Roman"/>
              <a:ea typeface="Times New Roman"/>
              <a:cs typeface="Times New Roman"/>
              <a:sym typeface="Times New Roman"/>
            </a:endParaRPr>
          </a:p>
        </p:txBody>
      </p:sp>
      <p:sp>
        <p:nvSpPr>
          <p:cNvPr id="179" name="Shape 179"/>
          <p:cNvSpPr txBox="1"/>
          <p:nvPr/>
        </p:nvSpPr>
        <p:spPr>
          <a:xfrm>
            <a:off x="5656825" y="3742284"/>
            <a:ext cx="5844300" cy="14487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US" sz="2400">
                <a:latin typeface="Times New Roman"/>
                <a:ea typeface="Times New Roman"/>
                <a:cs typeface="Times New Roman"/>
                <a:sym typeface="Times New Roman"/>
              </a:rPr>
              <a:t>4. Desarrollar un modelo de la </a:t>
            </a:r>
            <a:endParaRPr sz="2400">
              <a:latin typeface="Times New Roman"/>
              <a:ea typeface="Times New Roman"/>
              <a:cs typeface="Times New Roman"/>
              <a:sym typeface="Times New Roman"/>
            </a:endParaRPr>
          </a:p>
          <a:p>
            <a:pPr indent="0" lvl="0" marL="0" rtl="0">
              <a:spcBef>
                <a:spcPts val="0"/>
              </a:spcBef>
              <a:spcAft>
                <a:spcPts val="0"/>
              </a:spcAft>
              <a:buNone/>
            </a:pPr>
            <a:r>
              <a:rPr lang="en-US" sz="2400">
                <a:latin typeface="Times New Roman"/>
                <a:ea typeface="Times New Roman"/>
                <a:cs typeface="Times New Roman"/>
                <a:sym typeface="Times New Roman"/>
              </a:rPr>
              <a:t>    disponibilidad y uso de agua en</a:t>
            </a:r>
            <a:endParaRPr sz="2400">
              <a:latin typeface="Times New Roman"/>
              <a:ea typeface="Times New Roman"/>
              <a:cs typeface="Times New Roman"/>
              <a:sym typeface="Times New Roman"/>
            </a:endParaRPr>
          </a:p>
          <a:p>
            <a:pPr indent="0" lvl="0" marL="0" rtl="0">
              <a:spcBef>
                <a:spcPts val="0"/>
              </a:spcBef>
              <a:spcAft>
                <a:spcPts val="0"/>
              </a:spcAft>
              <a:buNone/>
            </a:pPr>
            <a:r>
              <a:rPr lang="en-US" sz="2400">
                <a:latin typeface="Times New Roman"/>
                <a:ea typeface="Times New Roman"/>
                <a:cs typeface="Times New Roman"/>
                <a:sym typeface="Times New Roman"/>
              </a:rPr>
              <a:t>    entrenamiento</a:t>
            </a:r>
            <a:endParaRPr sz="2400">
              <a:latin typeface="Times New Roman"/>
              <a:ea typeface="Times New Roman"/>
              <a:cs typeface="Times New Roman"/>
              <a:sym typeface="Times New Roman"/>
            </a:endParaRPr>
          </a:p>
        </p:txBody>
      </p:sp>
      <p:sp>
        <p:nvSpPr>
          <p:cNvPr id="180" name="Shape 180"/>
          <p:cNvSpPr txBox="1"/>
          <p:nvPr/>
        </p:nvSpPr>
        <p:spPr>
          <a:xfrm>
            <a:off x="5656825" y="5190854"/>
            <a:ext cx="5844300" cy="14487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US" sz="2400">
                <a:latin typeface="Times New Roman"/>
                <a:ea typeface="Times New Roman"/>
                <a:cs typeface="Times New Roman"/>
                <a:sym typeface="Times New Roman"/>
              </a:rPr>
              <a:t>5. Diseñar un sistema para la colección,</a:t>
            </a:r>
            <a:endParaRPr sz="2400">
              <a:latin typeface="Times New Roman"/>
              <a:ea typeface="Times New Roman"/>
              <a:cs typeface="Times New Roman"/>
              <a:sym typeface="Times New Roman"/>
            </a:endParaRPr>
          </a:p>
          <a:p>
            <a:pPr indent="0" lvl="0" marL="0" rtl="0">
              <a:spcBef>
                <a:spcPts val="0"/>
              </a:spcBef>
              <a:spcAft>
                <a:spcPts val="0"/>
              </a:spcAft>
              <a:buNone/>
            </a:pPr>
            <a:r>
              <a:rPr lang="en-US" sz="2400">
                <a:latin typeface="Times New Roman"/>
                <a:ea typeface="Times New Roman"/>
                <a:cs typeface="Times New Roman"/>
                <a:sym typeface="Times New Roman"/>
              </a:rPr>
              <a:t>    recolección, y almacenamiento de </a:t>
            </a:r>
            <a:endParaRPr sz="2400">
              <a:latin typeface="Times New Roman"/>
              <a:ea typeface="Times New Roman"/>
              <a:cs typeface="Times New Roman"/>
              <a:sym typeface="Times New Roman"/>
            </a:endParaRPr>
          </a:p>
          <a:p>
            <a:pPr indent="0" lvl="0" marL="0" rtl="0">
              <a:spcBef>
                <a:spcPts val="0"/>
              </a:spcBef>
              <a:spcAft>
                <a:spcPts val="0"/>
              </a:spcAft>
              <a:buNone/>
            </a:pPr>
            <a:r>
              <a:rPr lang="en-US" sz="2400">
                <a:latin typeface="Times New Roman"/>
                <a:ea typeface="Times New Roman"/>
                <a:cs typeface="Times New Roman"/>
                <a:sym typeface="Times New Roman"/>
              </a:rPr>
              <a:t>    agua para entrenamiento.</a:t>
            </a:r>
            <a:endParaRPr sz="2400">
              <a:solidFill>
                <a:srgbClr val="FFFFFF"/>
              </a:solidFill>
              <a:latin typeface="Century Schoolbook"/>
              <a:ea typeface="Century Schoolbook"/>
              <a:cs typeface="Century Schoolbook"/>
              <a:sym typeface="Century Schoolbook"/>
            </a:endParaRPr>
          </a:p>
        </p:txBody>
      </p:sp>
      <p:sp>
        <p:nvSpPr>
          <p:cNvPr id="181" name="Shape 181"/>
          <p:cNvSpPr/>
          <p:nvPr/>
        </p:nvSpPr>
        <p:spPr>
          <a:xfrm>
            <a:off x="475550" y="663300"/>
            <a:ext cx="4587000" cy="874200"/>
          </a:xfrm>
          <a:prstGeom prst="rect">
            <a:avLst/>
          </a:prstGeom>
          <a:solidFill>
            <a:schemeClr val="dk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2" name="Shape 182"/>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a:t>
            </a:r>
            <a:endParaRPr b="1" sz="1800"/>
          </a:p>
        </p:txBody>
      </p:sp>
      <p:sp>
        <p:nvSpPr>
          <p:cNvPr id="183" name="Shape 183"/>
          <p:cNvSpPr txBox="1"/>
          <p:nvPr>
            <p:ph type="title"/>
          </p:nvPr>
        </p:nvSpPr>
        <p:spPr>
          <a:xfrm>
            <a:off x="2020088" y="721650"/>
            <a:ext cx="1497900" cy="7575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entury Schoolbook"/>
              <a:buNone/>
            </a:pPr>
            <a:r>
              <a:rPr b="0" i="0" lang="en-US" sz="4400" u="none" cap="none" strike="noStrike">
                <a:solidFill>
                  <a:schemeClr val="lt1"/>
                </a:solidFill>
                <a:latin typeface="Times New Roman"/>
                <a:ea typeface="Times New Roman"/>
                <a:cs typeface="Times New Roman"/>
                <a:sym typeface="Times New Roman"/>
              </a:rPr>
              <a:t>Meta </a:t>
            </a:r>
            <a:endParaRPr b="0" i="0" sz="3600" u="none" cap="none" strike="noStrike">
              <a:solidFill>
                <a:schemeClr val="accen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644" name="Shape 644"/>
        <p:cNvGrpSpPr/>
        <p:nvPr/>
      </p:nvGrpSpPr>
      <p:grpSpPr>
        <a:xfrm>
          <a:off x="0" y="0"/>
          <a:ext cx="0" cy="0"/>
          <a:chOff x="0" y="0"/>
          <a:chExt cx="0" cy="0"/>
        </a:xfrm>
      </p:grpSpPr>
      <p:pic>
        <p:nvPicPr>
          <p:cNvPr id="645" name="Shape 645"/>
          <p:cNvPicPr preferRelativeResize="0"/>
          <p:nvPr/>
        </p:nvPicPr>
        <p:blipFill>
          <a:blip r:embed="rId3">
            <a:alphaModFix/>
          </a:blip>
          <a:stretch>
            <a:fillRect/>
          </a:stretch>
        </p:blipFill>
        <p:spPr>
          <a:xfrm>
            <a:off x="1995750" y="2310600"/>
            <a:ext cx="8239101" cy="1647001"/>
          </a:xfrm>
          <a:prstGeom prst="rect">
            <a:avLst/>
          </a:prstGeom>
          <a:noFill/>
          <a:ln cap="flat" cmpd="sng" w="28575">
            <a:solidFill>
              <a:schemeClr val="dk2"/>
            </a:solidFill>
            <a:prstDash val="solid"/>
            <a:round/>
            <a:headEnd len="sm" w="sm" type="none"/>
            <a:tailEnd len="sm" w="sm" type="none"/>
          </a:ln>
        </p:spPr>
      </p:pic>
      <p:sp>
        <p:nvSpPr>
          <p:cNvPr id="646" name="Shape 646"/>
          <p:cNvSpPr/>
          <p:nvPr/>
        </p:nvSpPr>
        <p:spPr>
          <a:xfrm>
            <a:off x="2509800" y="635800"/>
            <a:ext cx="71724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7" name="Shape 647"/>
          <p:cNvSpPr txBox="1"/>
          <p:nvPr>
            <p:ph type="title"/>
          </p:nvPr>
        </p:nvSpPr>
        <p:spPr>
          <a:xfrm>
            <a:off x="2509800" y="673750"/>
            <a:ext cx="7172400" cy="690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Century Schoolbook"/>
              <a:buNone/>
            </a:pPr>
            <a:r>
              <a:rPr b="0" i="0" lang="en-US" sz="4400" u="none" cap="none" strike="noStrike">
                <a:solidFill>
                  <a:srgbClr val="FFFFFF"/>
                </a:solidFill>
                <a:latin typeface="Times New Roman"/>
                <a:ea typeface="Times New Roman"/>
                <a:cs typeface="Times New Roman"/>
                <a:sym typeface="Times New Roman"/>
              </a:rPr>
              <a:t>Seguridad y Mantenimiento</a:t>
            </a:r>
            <a:endParaRPr b="0" i="0" sz="4400" u="none" cap="none" strike="noStrike">
              <a:solidFill>
                <a:srgbClr val="FFFFFF"/>
              </a:solidFill>
              <a:latin typeface="Times New Roman"/>
              <a:ea typeface="Times New Roman"/>
              <a:cs typeface="Times New Roman"/>
              <a:sym typeface="Times New Roman"/>
            </a:endParaRPr>
          </a:p>
        </p:txBody>
      </p:sp>
      <p:sp>
        <p:nvSpPr>
          <p:cNvPr id="648" name="Shape 648"/>
          <p:cNvSpPr/>
          <p:nvPr/>
        </p:nvSpPr>
        <p:spPr>
          <a:xfrm>
            <a:off x="5283775" y="2110800"/>
            <a:ext cx="2404200" cy="414000"/>
          </a:xfrm>
          <a:prstGeom prst="roundRect">
            <a:avLst>
              <a:gd fmla="val 16667" name="adj"/>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Shape 649"/>
          <p:cNvSpPr/>
          <p:nvPr/>
        </p:nvSpPr>
        <p:spPr>
          <a:xfrm>
            <a:off x="7714776" y="2545275"/>
            <a:ext cx="2261700" cy="1269300"/>
          </a:xfrm>
          <a:prstGeom prst="rtTriangle">
            <a:avLst/>
          </a:prstGeom>
          <a:gradFill>
            <a:gsLst>
              <a:gs pos="0">
                <a:srgbClr val="51AB2A"/>
              </a:gs>
              <a:gs pos="100000">
                <a:srgbClr val="203E1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650" name="Shape 650"/>
          <p:cNvPicPr preferRelativeResize="0"/>
          <p:nvPr/>
        </p:nvPicPr>
        <p:blipFill rotWithShape="1">
          <a:blip r:embed="rId4">
            <a:alphaModFix/>
          </a:blip>
          <a:srcRect b="0" l="0" r="0" t="0"/>
          <a:stretch/>
        </p:blipFill>
        <p:spPr>
          <a:xfrm>
            <a:off x="0" y="6379724"/>
            <a:ext cx="1544715" cy="478271"/>
          </a:xfrm>
          <a:prstGeom prst="rect">
            <a:avLst/>
          </a:prstGeom>
          <a:noFill/>
          <a:ln>
            <a:noFill/>
          </a:ln>
        </p:spPr>
      </p:pic>
      <p:sp>
        <p:nvSpPr>
          <p:cNvPr id="651" name="Shape 651"/>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30</a:t>
            </a:r>
            <a:endParaRPr b="1" sz="1800"/>
          </a:p>
        </p:txBody>
      </p:sp>
      <p:sp>
        <p:nvSpPr>
          <p:cNvPr id="652" name="Shape 652"/>
          <p:cNvSpPr/>
          <p:nvPr/>
        </p:nvSpPr>
        <p:spPr>
          <a:xfrm rot="1856708">
            <a:off x="7513144" y="2975558"/>
            <a:ext cx="2691276" cy="373784"/>
          </a:xfrm>
          <a:prstGeom prst="roundRect">
            <a:avLst>
              <a:gd fmla="val 16667" name="adj"/>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Shape 653"/>
          <p:cNvSpPr/>
          <p:nvPr/>
        </p:nvSpPr>
        <p:spPr>
          <a:xfrm>
            <a:off x="5283775" y="2310600"/>
            <a:ext cx="2404200" cy="78600"/>
          </a:xfrm>
          <a:prstGeom prst="rect">
            <a:avLst/>
          </a:prstGeom>
          <a:gradFill>
            <a:gsLst>
              <a:gs pos="0">
                <a:srgbClr val="51AB2A"/>
              </a:gs>
              <a:gs pos="100000">
                <a:srgbClr val="203E1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654" name="Shape 654"/>
          <p:cNvPicPr preferRelativeResize="0"/>
          <p:nvPr/>
        </p:nvPicPr>
        <p:blipFill>
          <a:blip r:embed="rId5">
            <a:alphaModFix/>
          </a:blip>
          <a:stretch>
            <a:fillRect/>
          </a:stretch>
        </p:blipFill>
        <p:spPr>
          <a:xfrm>
            <a:off x="7384600" y="4677300"/>
            <a:ext cx="1703700" cy="1703700"/>
          </a:xfrm>
          <a:prstGeom prst="rect">
            <a:avLst/>
          </a:prstGeom>
          <a:noFill/>
          <a:ln cap="flat" cmpd="sng" w="38100">
            <a:solidFill>
              <a:schemeClr val="dk2"/>
            </a:solidFill>
            <a:prstDash val="solid"/>
            <a:round/>
            <a:headEnd len="sm" w="sm" type="none"/>
            <a:tailEnd len="sm" w="sm" type="none"/>
          </a:ln>
        </p:spPr>
      </p:pic>
      <p:pic>
        <p:nvPicPr>
          <p:cNvPr id="655" name="Shape 655"/>
          <p:cNvPicPr preferRelativeResize="0"/>
          <p:nvPr/>
        </p:nvPicPr>
        <p:blipFill>
          <a:blip r:embed="rId6">
            <a:alphaModFix/>
          </a:blip>
          <a:stretch>
            <a:fillRect/>
          </a:stretch>
        </p:blipFill>
        <p:spPr>
          <a:xfrm>
            <a:off x="3883450" y="4677300"/>
            <a:ext cx="1703700" cy="1703700"/>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59" name="Shape 659"/>
        <p:cNvGrpSpPr/>
        <p:nvPr/>
      </p:nvGrpSpPr>
      <p:grpSpPr>
        <a:xfrm>
          <a:off x="0" y="0"/>
          <a:ext cx="0" cy="0"/>
          <a:chOff x="0" y="0"/>
          <a:chExt cx="0" cy="0"/>
        </a:xfrm>
      </p:grpSpPr>
      <p:sp>
        <p:nvSpPr>
          <p:cNvPr id="660" name="Shape 660"/>
          <p:cNvSpPr/>
          <p:nvPr/>
        </p:nvSpPr>
        <p:spPr>
          <a:xfrm>
            <a:off x="2452500" y="425700"/>
            <a:ext cx="7287000" cy="9285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Shape 661"/>
          <p:cNvSpPr txBox="1"/>
          <p:nvPr>
            <p:ph type="title"/>
          </p:nvPr>
        </p:nvSpPr>
        <p:spPr>
          <a:xfrm>
            <a:off x="2751400" y="578250"/>
            <a:ext cx="6645900" cy="623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entury Schoolbook"/>
              <a:buNone/>
            </a:pPr>
            <a:r>
              <a:rPr b="0" i="0" lang="en-US" cap="none" strike="noStrike">
                <a:solidFill>
                  <a:srgbClr val="FFFFFF"/>
                </a:solidFill>
                <a:latin typeface="Times New Roman"/>
                <a:ea typeface="Times New Roman"/>
                <a:cs typeface="Times New Roman"/>
                <a:sym typeface="Times New Roman"/>
              </a:rPr>
              <a:t>Costos Aproximados de Materiales</a:t>
            </a:r>
            <a:endParaRPr b="0" i="0" cap="none" strike="noStrike">
              <a:solidFill>
                <a:srgbClr val="FFFFFF"/>
              </a:solidFill>
              <a:latin typeface="Times New Roman"/>
              <a:ea typeface="Times New Roman"/>
              <a:cs typeface="Times New Roman"/>
              <a:sym typeface="Times New Roman"/>
            </a:endParaRPr>
          </a:p>
        </p:txBody>
      </p:sp>
      <p:pic>
        <p:nvPicPr>
          <p:cNvPr id="662" name="Shape 662"/>
          <p:cNvPicPr preferRelativeResize="0"/>
          <p:nvPr/>
        </p:nvPicPr>
        <p:blipFill rotWithShape="1">
          <a:blip r:embed="rId3">
            <a:alphaModFix/>
          </a:blip>
          <a:srcRect b="0" l="0" r="0" t="0"/>
          <a:stretch/>
        </p:blipFill>
        <p:spPr>
          <a:xfrm>
            <a:off x="0" y="6379724"/>
            <a:ext cx="1544715" cy="478271"/>
          </a:xfrm>
          <a:prstGeom prst="rect">
            <a:avLst/>
          </a:prstGeom>
          <a:noFill/>
          <a:ln>
            <a:noFill/>
          </a:ln>
        </p:spPr>
      </p:pic>
      <p:graphicFrame>
        <p:nvGraphicFramePr>
          <p:cNvPr id="663" name="Shape 663"/>
          <p:cNvGraphicFramePr/>
          <p:nvPr/>
        </p:nvGraphicFramePr>
        <p:xfrm>
          <a:off x="522038" y="1752163"/>
          <a:ext cx="3000000" cy="3000000"/>
        </p:xfrm>
        <a:graphic>
          <a:graphicData uri="http://schemas.openxmlformats.org/drawingml/2006/table">
            <a:tbl>
              <a:tblPr>
                <a:noFill/>
                <a:tableStyleId>{BB6BCA66-7EC0-4058-98DA-FDB9831330DA}</a:tableStyleId>
              </a:tblPr>
              <a:tblGrid>
                <a:gridCol w="1547025"/>
                <a:gridCol w="1699675"/>
                <a:gridCol w="1707350"/>
                <a:gridCol w="1608625"/>
                <a:gridCol w="1894425"/>
                <a:gridCol w="1373875"/>
                <a:gridCol w="1316925"/>
              </a:tblGrid>
              <a:tr h="1842150">
                <a:tc>
                  <a:txBody>
                    <a:bodyPr>
                      <a:noAutofit/>
                    </a:bodyPr>
                    <a:lstStyle/>
                    <a:p>
                      <a:pPr indent="0" lvl="0" marL="0" rtl="0">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noAutofit/>
                    </a:bodyPr>
                    <a:lstStyle/>
                    <a:p>
                      <a:pPr indent="0" lvl="0" marL="0" rtl="0">
                        <a:lnSpc>
                          <a:spcPct val="115000"/>
                        </a:lnSpc>
                        <a:spcBef>
                          <a:spcPts val="0"/>
                        </a:spcBef>
                        <a:spcAft>
                          <a:spcPts val="0"/>
                        </a:spcAft>
                        <a:buNone/>
                      </a:pPr>
                      <a:r>
                        <a:rPr b="1" lang="en-US" sz="2000"/>
                        <a:t>Tanque: Plástico Subterráneo</a:t>
                      </a:r>
                      <a:endParaRPr b="1" sz="2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noAutofit/>
                    </a:bodyPr>
                    <a:lstStyle/>
                    <a:p>
                      <a:pPr indent="0" lvl="0" marL="0" rtl="0">
                        <a:lnSpc>
                          <a:spcPct val="115000"/>
                        </a:lnSpc>
                        <a:spcBef>
                          <a:spcPts val="0"/>
                        </a:spcBef>
                        <a:spcAft>
                          <a:spcPts val="0"/>
                        </a:spcAft>
                        <a:buNone/>
                      </a:pPr>
                      <a:r>
                        <a:rPr b="1" lang="en-US" sz="2000"/>
                        <a:t>Tanque: Concreto Subterráneo</a:t>
                      </a:r>
                      <a:endParaRPr b="1" sz="2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noAutofit/>
                    </a:bodyPr>
                    <a:lstStyle/>
                    <a:p>
                      <a:pPr indent="0" lvl="0" marL="0" rtl="0">
                        <a:lnSpc>
                          <a:spcPct val="115000"/>
                        </a:lnSpc>
                        <a:spcBef>
                          <a:spcPts val="0"/>
                        </a:spcBef>
                        <a:spcAft>
                          <a:spcPts val="0"/>
                        </a:spcAft>
                        <a:buNone/>
                      </a:pPr>
                      <a:r>
                        <a:rPr b="1" lang="en-US" sz="2000"/>
                        <a:t>Tanque: Superficial Plástico</a:t>
                      </a:r>
                      <a:endParaRPr b="1" sz="2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FA8DC"/>
                    </a:solidFill>
                  </a:tcPr>
                </a:tc>
                <a:tc>
                  <a:txBody>
                    <a:bodyPr>
                      <a:noAutofit/>
                    </a:bodyPr>
                    <a:lstStyle/>
                    <a:p>
                      <a:pPr indent="0" lvl="0" marL="0" rtl="0">
                        <a:lnSpc>
                          <a:spcPct val="115000"/>
                        </a:lnSpc>
                        <a:spcBef>
                          <a:spcPts val="0"/>
                        </a:spcBef>
                        <a:spcAft>
                          <a:spcPts val="0"/>
                        </a:spcAft>
                        <a:buNone/>
                      </a:pPr>
                      <a:r>
                        <a:rPr b="1" lang="en-US" sz="2000">
                          <a:solidFill>
                            <a:schemeClr val="dk1"/>
                          </a:solidFill>
                        </a:rPr>
                        <a:t>Trampa de Sedimentación</a:t>
                      </a:r>
                      <a:endParaRPr b="1" sz="2000">
                        <a:solidFill>
                          <a:schemeClr val="dk1"/>
                        </a:solidFill>
                      </a:endParaRPr>
                    </a:p>
                    <a:p>
                      <a:pPr indent="0" lvl="0" marL="0" rtl="0">
                        <a:lnSpc>
                          <a:spcPct val="115000"/>
                        </a:lnSpc>
                        <a:spcBef>
                          <a:spcPts val="0"/>
                        </a:spcBef>
                        <a:spcAft>
                          <a:spcPts val="0"/>
                        </a:spcAft>
                        <a:buNone/>
                      </a:pPr>
                      <a:r>
                        <a:t/>
                      </a:r>
                      <a:endParaRPr b="1" sz="2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5CD"/>
                    </a:solidFill>
                  </a:tcPr>
                </a:tc>
                <a:tc>
                  <a:txBody>
                    <a:bodyPr>
                      <a:noAutofit/>
                    </a:bodyPr>
                    <a:lstStyle/>
                    <a:p>
                      <a:pPr indent="0" lvl="0" marL="0" rtl="0">
                        <a:lnSpc>
                          <a:spcPct val="115000"/>
                        </a:lnSpc>
                        <a:spcBef>
                          <a:spcPts val="0"/>
                        </a:spcBef>
                        <a:spcAft>
                          <a:spcPts val="0"/>
                        </a:spcAft>
                        <a:buNone/>
                      </a:pPr>
                      <a:r>
                        <a:rPr b="1" lang="en-US" sz="2000"/>
                        <a:t>Sistema de Captación de Lluvia</a:t>
                      </a:r>
                      <a:endParaRPr b="1" sz="2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2E9"/>
                    </a:solidFill>
                  </a:tcPr>
                </a:tc>
                <a:tc>
                  <a:txBody>
                    <a:bodyPr>
                      <a:noAutofit/>
                    </a:bodyPr>
                    <a:lstStyle/>
                    <a:p>
                      <a:pPr indent="0" lvl="0" marL="0" rtl="0">
                        <a:lnSpc>
                          <a:spcPct val="115000"/>
                        </a:lnSpc>
                        <a:spcBef>
                          <a:spcPts val="0"/>
                        </a:spcBef>
                        <a:spcAft>
                          <a:spcPts val="0"/>
                        </a:spcAft>
                        <a:buNone/>
                      </a:pPr>
                      <a:r>
                        <a:rPr b="1" lang="en-US" sz="2000"/>
                        <a:t>Sistema de Reciclaje</a:t>
                      </a:r>
                      <a:endParaRPr b="1" sz="2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684250">
                <a:tc>
                  <a:txBody>
                    <a:bodyPr>
                      <a:noAutofit/>
                    </a:bodyPr>
                    <a:lstStyle/>
                    <a:p>
                      <a:pPr indent="0" lvl="0" marL="0" rtl="0">
                        <a:lnSpc>
                          <a:spcPct val="115000"/>
                        </a:lnSpc>
                        <a:spcBef>
                          <a:spcPts val="0"/>
                        </a:spcBef>
                        <a:spcAft>
                          <a:spcPts val="0"/>
                        </a:spcAft>
                        <a:buNone/>
                      </a:pPr>
                      <a:r>
                        <a:rPr lang="en-US" sz="2200">
                          <a:latin typeface="Century Schoolbook"/>
                          <a:ea typeface="Century Schoolbook"/>
                          <a:cs typeface="Century Schoolbook"/>
                          <a:sym typeface="Century Schoolbook"/>
                        </a:rPr>
                        <a:t>Colones</a:t>
                      </a:r>
                      <a:endParaRPr sz="22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b="1" lang="en-US" sz="1800">
                          <a:latin typeface="Century Schoolbook"/>
                          <a:ea typeface="Century Schoolbook"/>
                          <a:cs typeface="Century Schoolbook"/>
                          <a:sym typeface="Century Schoolbook"/>
                        </a:rPr>
                        <a:t>₡7.818.243</a:t>
                      </a:r>
                      <a:endParaRPr b="1"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1800">
                          <a:latin typeface="Century Schoolbook"/>
                          <a:ea typeface="Century Schoolbook"/>
                          <a:cs typeface="Century Schoolbook"/>
                          <a:sym typeface="Century Schoolbook"/>
                        </a:rPr>
                        <a:t>₡1.690.646</a:t>
                      </a:r>
                      <a:endParaRPr b="1"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1800">
                          <a:latin typeface="Century Schoolbook"/>
                          <a:ea typeface="Century Schoolbook"/>
                          <a:cs typeface="Century Schoolbook"/>
                          <a:sym typeface="Century Schoolbook"/>
                        </a:rPr>
                        <a:t>₡7.081.043</a:t>
                      </a:r>
                      <a:endParaRPr b="1"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1800">
                          <a:latin typeface="Century Schoolbook"/>
                          <a:ea typeface="Century Schoolbook"/>
                          <a:cs typeface="Century Schoolbook"/>
                          <a:sym typeface="Century Schoolbook"/>
                        </a:rPr>
                        <a:t>₡212.134</a:t>
                      </a:r>
                      <a:endParaRPr b="1"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1800">
                          <a:latin typeface="Century Schoolbook"/>
                          <a:ea typeface="Century Schoolbook"/>
                          <a:cs typeface="Century Schoolbook"/>
                          <a:sym typeface="Century Schoolbook"/>
                        </a:rPr>
                        <a:t>₡341.800</a:t>
                      </a:r>
                      <a:endParaRPr b="1"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1800">
                          <a:solidFill>
                            <a:schemeClr val="dk1"/>
                          </a:solidFill>
                          <a:latin typeface="Century Schoolbook"/>
                          <a:ea typeface="Century Schoolbook"/>
                          <a:cs typeface="Century Schoolbook"/>
                          <a:sym typeface="Century Schoolbook"/>
                        </a:rPr>
                        <a:t>₡2,330,515</a:t>
                      </a:r>
                      <a:endParaRPr b="1"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95000">
                <a:tc>
                  <a:txBody>
                    <a:bodyPr>
                      <a:noAutofit/>
                    </a:bodyPr>
                    <a:lstStyle/>
                    <a:p>
                      <a:pPr indent="0" lvl="0" marL="0" rtl="0">
                        <a:lnSpc>
                          <a:spcPct val="115000"/>
                        </a:lnSpc>
                        <a:spcBef>
                          <a:spcPts val="0"/>
                        </a:spcBef>
                        <a:spcAft>
                          <a:spcPts val="0"/>
                        </a:spcAft>
                        <a:buNone/>
                      </a:pPr>
                      <a:r>
                        <a:rPr lang="en-US" sz="2200">
                          <a:latin typeface="Century Schoolbook"/>
                          <a:ea typeface="Century Schoolbook"/>
                          <a:cs typeface="Century Schoolbook"/>
                          <a:sym typeface="Century Schoolbook"/>
                        </a:rPr>
                        <a:t>Dólares</a:t>
                      </a:r>
                      <a:endParaRPr sz="22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lang="en-US" sz="1800">
                          <a:latin typeface="Century Schoolbook"/>
                          <a:ea typeface="Century Schoolbook"/>
                          <a:cs typeface="Century Schoolbook"/>
                          <a:sym typeface="Century Schoolbook"/>
                        </a:rPr>
                        <a:t>$13.837,60</a:t>
                      </a:r>
                      <a:endParaRPr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1800">
                          <a:latin typeface="Century Schoolbook"/>
                          <a:ea typeface="Century Schoolbook"/>
                          <a:cs typeface="Century Schoolbook"/>
                          <a:sym typeface="Century Schoolbook"/>
                        </a:rPr>
                        <a:t>$2.992,29</a:t>
                      </a:r>
                      <a:endParaRPr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1800">
                          <a:latin typeface="Century Schoolbook"/>
                          <a:ea typeface="Century Schoolbook"/>
                          <a:cs typeface="Century Schoolbook"/>
                          <a:sym typeface="Century Schoolbook"/>
                        </a:rPr>
                        <a:t>$12.532,82</a:t>
                      </a:r>
                      <a:endParaRPr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1800">
                          <a:latin typeface="Century Schoolbook"/>
                          <a:ea typeface="Century Schoolbook"/>
                          <a:cs typeface="Century Schoolbook"/>
                          <a:sym typeface="Century Schoolbook"/>
                        </a:rPr>
                        <a:t>$375.46</a:t>
                      </a:r>
                      <a:endParaRPr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1800">
                          <a:latin typeface="Century Schoolbook"/>
                          <a:ea typeface="Century Schoolbook"/>
                          <a:cs typeface="Century Schoolbook"/>
                          <a:sym typeface="Century Schoolbook"/>
                        </a:rPr>
                        <a:t>$604,96</a:t>
                      </a:r>
                      <a:endParaRPr sz="1800">
                        <a:latin typeface="Century Schoolbook"/>
                        <a:ea typeface="Century Schoolbook"/>
                        <a:cs typeface="Century Schoolbook"/>
                        <a:sym typeface="Century Schoolbook"/>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1800">
                          <a:solidFill>
                            <a:schemeClr val="dk1"/>
                          </a:solidFill>
                          <a:latin typeface="Century Schoolbook"/>
                          <a:ea typeface="Century Schoolbook"/>
                          <a:cs typeface="Century Schoolbook"/>
                          <a:sym typeface="Century Schoolbook"/>
                        </a:rPr>
                        <a:t>$4124,80</a:t>
                      </a:r>
                      <a:endParaRPr sz="1200">
                        <a:solidFill>
                          <a:schemeClr val="dk1"/>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pic>
        <p:nvPicPr>
          <p:cNvPr id="664" name="Shape 664"/>
          <p:cNvPicPr preferRelativeResize="0"/>
          <p:nvPr/>
        </p:nvPicPr>
        <p:blipFill rotWithShape="1">
          <a:blip r:embed="rId4">
            <a:alphaModFix/>
          </a:blip>
          <a:srcRect b="0" l="0" r="0" t="0"/>
          <a:stretch/>
        </p:blipFill>
        <p:spPr>
          <a:xfrm>
            <a:off x="5515926" y="4697675"/>
            <a:ext cx="1586751" cy="1038350"/>
          </a:xfrm>
          <a:prstGeom prst="rect">
            <a:avLst/>
          </a:prstGeom>
          <a:noFill/>
          <a:ln cap="flat" cmpd="sng" w="28575">
            <a:solidFill>
              <a:srgbClr val="000000"/>
            </a:solidFill>
            <a:prstDash val="solid"/>
            <a:round/>
            <a:headEnd len="sm" w="sm" type="none"/>
            <a:tailEnd len="sm" w="sm" type="none"/>
          </a:ln>
        </p:spPr>
      </p:pic>
      <p:pic>
        <p:nvPicPr>
          <p:cNvPr id="665" name="Shape 665"/>
          <p:cNvPicPr preferRelativeResize="0"/>
          <p:nvPr/>
        </p:nvPicPr>
        <p:blipFill rotWithShape="1">
          <a:blip r:embed="rId5">
            <a:alphaModFix/>
          </a:blip>
          <a:srcRect b="0" l="0" r="0" t="0"/>
          <a:stretch/>
        </p:blipFill>
        <p:spPr>
          <a:xfrm>
            <a:off x="2110025" y="4704675"/>
            <a:ext cx="1699673" cy="1024351"/>
          </a:xfrm>
          <a:prstGeom prst="rect">
            <a:avLst/>
          </a:prstGeom>
          <a:noFill/>
          <a:ln cap="flat" cmpd="sng" w="28575">
            <a:solidFill>
              <a:srgbClr val="000000"/>
            </a:solidFill>
            <a:prstDash val="solid"/>
            <a:round/>
            <a:headEnd len="sm" w="sm" type="none"/>
            <a:tailEnd len="sm" w="sm" type="none"/>
          </a:ln>
        </p:spPr>
      </p:pic>
      <p:pic>
        <p:nvPicPr>
          <p:cNvPr id="666" name="Shape 666"/>
          <p:cNvPicPr preferRelativeResize="0"/>
          <p:nvPr/>
        </p:nvPicPr>
        <p:blipFill rotWithShape="1">
          <a:blip r:embed="rId6">
            <a:alphaModFix/>
          </a:blip>
          <a:srcRect b="0" l="0" r="0" t="0"/>
          <a:stretch/>
        </p:blipFill>
        <p:spPr>
          <a:xfrm>
            <a:off x="3869438" y="4704650"/>
            <a:ext cx="1586750" cy="1024402"/>
          </a:xfrm>
          <a:prstGeom prst="rect">
            <a:avLst/>
          </a:prstGeom>
          <a:noFill/>
          <a:ln cap="flat" cmpd="sng" w="38100">
            <a:solidFill>
              <a:srgbClr val="000000"/>
            </a:solidFill>
            <a:prstDash val="solid"/>
            <a:round/>
            <a:headEnd len="sm" w="sm" type="none"/>
            <a:tailEnd len="sm" w="sm" type="none"/>
          </a:ln>
        </p:spPr>
      </p:pic>
      <p:sp>
        <p:nvSpPr>
          <p:cNvPr id="667" name="Shape 667"/>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31</a:t>
            </a:r>
            <a:endParaRPr b="1" sz="1800"/>
          </a:p>
        </p:txBody>
      </p:sp>
      <p:pic>
        <p:nvPicPr>
          <p:cNvPr id="668" name="Shape 668"/>
          <p:cNvPicPr preferRelativeResize="0"/>
          <p:nvPr/>
        </p:nvPicPr>
        <p:blipFill rotWithShape="1">
          <a:blip r:embed="rId7">
            <a:alphaModFix/>
          </a:blip>
          <a:srcRect b="0" l="0" r="0" t="0"/>
          <a:stretch/>
        </p:blipFill>
        <p:spPr>
          <a:xfrm>
            <a:off x="7142500" y="4697675"/>
            <a:ext cx="1836652" cy="103834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Shape 674"/>
          <p:cNvSpPr/>
          <p:nvPr/>
        </p:nvSpPr>
        <p:spPr>
          <a:xfrm>
            <a:off x="7803300" y="2752663"/>
            <a:ext cx="4083900" cy="10623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highlight>
                <a:srgbClr val="000000"/>
              </a:highlight>
            </a:endParaRPr>
          </a:p>
        </p:txBody>
      </p:sp>
      <p:graphicFrame>
        <p:nvGraphicFramePr>
          <p:cNvPr id="675" name="Shape 675"/>
          <p:cNvGraphicFramePr/>
          <p:nvPr/>
        </p:nvGraphicFramePr>
        <p:xfrm>
          <a:off x="8239100" y="152400"/>
          <a:ext cx="3000000" cy="3000000"/>
        </p:xfrm>
        <a:graphic>
          <a:graphicData uri="http://schemas.openxmlformats.org/drawingml/2006/table">
            <a:tbl>
              <a:tblPr>
                <a:noFill/>
                <a:tableStyleId>{BB6BCA66-7EC0-4058-98DA-FDB9831330DA}</a:tableStyleId>
              </a:tblPr>
              <a:tblGrid>
                <a:gridCol w="1824050"/>
                <a:gridCol w="1824050"/>
              </a:tblGrid>
              <a:tr h="1080050">
                <a:tc gridSpan="2">
                  <a:txBody>
                    <a:bodyPr>
                      <a:noAutofit/>
                    </a:bodyPr>
                    <a:lstStyle/>
                    <a:p>
                      <a:pPr indent="0" lvl="0" marL="0" rtl="0">
                        <a:lnSpc>
                          <a:spcPct val="115000"/>
                        </a:lnSpc>
                        <a:spcBef>
                          <a:spcPts val="0"/>
                        </a:spcBef>
                        <a:spcAft>
                          <a:spcPts val="0"/>
                        </a:spcAft>
                        <a:buNone/>
                      </a:pPr>
                      <a:r>
                        <a:rPr b="1" lang="en-US" sz="2400">
                          <a:latin typeface="Century Schoolbook"/>
                          <a:ea typeface="Century Schoolbook"/>
                          <a:cs typeface="Century Schoolbook"/>
                          <a:sym typeface="Century Schoolbook"/>
                        </a:rPr>
                        <a:t>Costo Promedio de Agua por un Año</a:t>
                      </a:r>
                      <a:endParaRPr b="1" sz="24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99999"/>
                    </a:solidFill>
                  </a:tcPr>
                </a:tc>
                <a:tc hMerge="1"/>
              </a:tr>
              <a:tr h="648025">
                <a:tc>
                  <a:txBody>
                    <a:bodyPr>
                      <a:noAutofit/>
                    </a:bodyPr>
                    <a:lstStyle/>
                    <a:p>
                      <a:pPr indent="0" lvl="0" marL="0" rtl="0">
                        <a:lnSpc>
                          <a:spcPct val="115000"/>
                        </a:lnSpc>
                        <a:spcBef>
                          <a:spcPts val="0"/>
                        </a:spcBef>
                        <a:spcAft>
                          <a:spcPts val="0"/>
                        </a:spcAft>
                        <a:buNone/>
                      </a:pPr>
                      <a:r>
                        <a:rPr lang="en-US" sz="2400">
                          <a:latin typeface="Century Schoolbook"/>
                          <a:ea typeface="Century Schoolbook"/>
                          <a:cs typeface="Century Schoolbook"/>
                          <a:sym typeface="Century Schoolbook"/>
                        </a:rPr>
                        <a:t>Colones</a:t>
                      </a:r>
                      <a:endParaRPr sz="24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b="1" lang="en-US" sz="2400">
                          <a:latin typeface="Century Schoolbook"/>
                          <a:ea typeface="Century Schoolbook"/>
                          <a:cs typeface="Century Schoolbook"/>
                          <a:sym typeface="Century Schoolbook"/>
                        </a:rPr>
                        <a:t>₡3.989.537</a:t>
                      </a:r>
                      <a:endParaRPr b="1" sz="24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594025">
                <a:tc>
                  <a:txBody>
                    <a:bodyPr>
                      <a:noAutofit/>
                    </a:bodyPr>
                    <a:lstStyle/>
                    <a:p>
                      <a:pPr indent="0" lvl="0" marL="0" rtl="0">
                        <a:lnSpc>
                          <a:spcPct val="115000"/>
                        </a:lnSpc>
                        <a:spcBef>
                          <a:spcPts val="0"/>
                        </a:spcBef>
                        <a:spcAft>
                          <a:spcPts val="0"/>
                        </a:spcAft>
                        <a:buNone/>
                      </a:pPr>
                      <a:r>
                        <a:rPr lang="en-US" sz="2400">
                          <a:latin typeface="Century Schoolbook"/>
                          <a:ea typeface="Century Schoolbook"/>
                          <a:cs typeface="Century Schoolbook"/>
                          <a:sym typeface="Century Schoolbook"/>
                        </a:rPr>
                        <a:t>Dollars</a:t>
                      </a:r>
                      <a:endParaRPr sz="24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lang="en-US" sz="2400">
                          <a:latin typeface="Century Schoolbook"/>
                          <a:ea typeface="Century Schoolbook"/>
                          <a:cs typeface="Century Schoolbook"/>
                          <a:sym typeface="Century Schoolbook"/>
                        </a:rPr>
                        <a:t>$7,061.13</a:t>
                      </a:r>
                      <a:endParaRPr sz="24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676" name="Shape 676"/>
          <p:cNvSpPr/>
          <p:nvPr/>
        </p:nvSpPr>
        <p:spPr>
          <a:xfrm>
            <a:off x="1534488" y="152400"/>
            <a:ext cx="4690800" cy="8667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7" name="Shape 677"/>
          <p:cNvSpPr txBox="1"/>
          <p:nvPr>
            <p:ph type="title"/>
          </p:nvPr>
        </p:nvSpPr>
        <p:spPr>
          <a:xfrm>
            <a:off x="1465037" y="284850"/>
            <a:ext cx="4829700" cy="601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Times New Roman"/>
                <a:ea typeface="Times New Roman"/>
                <a:cs typeface="Times New Roman"/>
                <a:sym typeface="Times New Roman"/>
              </a:rPr>
              <a:t>Ahorros Aproximados </a:t>
            </a:r>
            <a:endParaRPr>
              <a:solidFill>
                <a:srgbClr val="FFFFFF"/>
              </a:solidFill>
              <a:latin typeface="Times New Roman"/>
              <a:ea typeface="Times New Roman"/>
              <a:cs typeface="Times New Roman"/>
              <a:sym typeface="Times New Roman"/>
            </a:endParaRPr>
          </a:p>
        </p:txBody>
      </p:sp>
      <p:graphicFrame>
        <p:nvGraphicFramePr>
          <p:cNvPr id="678" name="Shape 678"/>
          <p:cNvGraphicFramePr/>
          <p:nvPr/>
        </p:nvGraphicFramePr>
        <p:xfrm>
          <a:off x="1758550" y="4093125"/>
          <a:ext cx="3000000" cy="3000000"/>
        </p:xfrm>
        <a:graphic>
          <a:graphicData uri="http://schemas.openxmlformats.org/drawingml/2006/table">
            <a:tbl>
              <a:tblPr>
                <a:noFill/>
                <a:tableStyleId>{BB6BCA66-7EC0-4058-98DA-FDB9831330DA}</a:tableStyleId>
              </a:tblPr>
              <a:tblGrid>
                <a:gridCol w="2168725"/>
                <a:gridCol w="2168725"/>
                <a:gridCol w="2168725"/>
                <a:gridCol w="2168725"/>
              </a:tblGrid>
              <a:tr h="1361325">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Ahorro de costos anuales estimados </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99999"/>
                    </a:solidFill>
                  </a:tcPr>
                </a:tc>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Sistema con Tanque Subterráneo de Plástico</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3C78D8"/>
                    </a:solidFill>
                  </a:tcPr>
                </a:tc>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Sistema con Tanque Subterráneo de Concreto</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Sistema con Tanque Superficial de Plástico</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FA8DC"/>
                    </a:solidFill>
                  </a:tcPr>
                </a:tc>
              </a:tr>
              <a:tr h="394075">
                <a:tc>
                  <a:txBody>
                    <a:bodyPr>
                      <a:noAutofit/>
                    </a:bodyPr>
                    <a:lstStyle/>
                    <a:p>
                      <a:pPr indent="0" lvl="0" marL="0" rtl="0">
                        <a:lnSpc>
                          <a:spcPct val="115000"/>
                        </a:lnSpc>
                        <a:spcBef>
                          <a:spcPts val="0"/>
                        </a:spcBef>
                        <a:spcAft>
                          <a:spcPts val="0"/>
                        </a:spcAft>
                        <a:buNone/>
                      </a:pPr>
                      <a:r>
                        <a:rPr lang="en-US" sz="2000">
                          <a:latin typeface="Century Schoolbook"/>
                          <a:ea typeface="Century Schoolbook"/>
                          <a:cs typeface="Century Schoolbook"/>
                          <a:sym typeface="Century Schoolbook"/>
                        </a:rPr>
                        <a:t>Colones</a:t>
                      </a:r>
                      <a:endParaRPr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b="1" lang="en-US" sz="2000">
                          <a:latin typeface="Century Schoolbook"/>
                          <a:ea typeface="Century Schoolbook"/>
                          <a:cs typeface="Century Schoolbook"/>
                          <a:sym typeface="Century Schoolbook"/>
                        </a:rPr>
                        <a:t>₡3.465.009</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2000">
                          <a:latin typeface="Century Schoolbook"/>
                          <a:ea typeface="Century Schoolbook"/>
                          <a:cs typeface="Century Schoolbook"/>
                          <a:sym typeface="Century Schoolbook"/>
                        </a:rPr>
                        <a:t>₡3.771.388</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b="1" lang="en-US" sz="2000">
                          <a:latin typeface="Century Schoolbook"/>
                          <a:ea typeface="Century Schoolbook"/>
                          <a:cs typeface="Century Schoolbook"/>
                          <a:sym typeface="Century Schoolbook"/>
                        </a:rPr>
                        <a:t>₡3.501.869</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4075">
                <a:tc>
                  <a:txBody>
                    <a:bodyPr>
                      <a:noAutofit/>
                    </a:bodyPr>
                    <a:lstStyle/>
                    <a:p>
                      <a:pPr indent="0" lvl="0" marL="0" rtl="0">
                        <a:lnSpc>
                          <a:spcPct val="115000"/>
                        </a:lnSpc>
                        <a:spcBef>
                          <a:spcPts val="0"/>
                        </a:spcBef>
                        <a:spcAft>
                          <a:spcPts val="0"/>
                        </a:spcAft>
                        <a:buNone/>
                      </a:pPr>
                      <a:r>
                        <a:rPr lang="en-US" sz="2000">
                          <a:latin typeface="Century Schoolbook"/>
                          <a:ea typeface="Century Schoolbook"/>
                          <a:cs typeface="Century Schoolbook"/>
                          <a:sym typeface="Century Schoolbook"/>
                        </a:rPr>
                        <a:t>Dollars</a:t>
                      </a:r>
                      <a:endParaRPr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lang="en-US" sz="2000">
                          <a:latin typeface="Century Schoolbook"/>
                          <a:ea typeface="Century Schoolbook"/>
                          <a:cs typeface="Century Schoolbook"/>
                          <a:sym typeface="Century Schoolbook"/>
                        </a:rPr>
                        <a:t>$6,132.76</a:t>
                      </a:r>
                      <a:endParaRPr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2000">
                          <a:latin typeface="Century Schoolbook"/>
                          <a:ea typeface="Century Schoolbook"/>
                          <a:cs typeface="Century Schoolbook"/>
                          <a:sym typeface="Century Schoolbook"/>
                        </a:rPr>
                        <a:t>$6,675.02</a:t>
                      </a:r>
                      <a:endParaRPr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noAutofit/>
                    </a:bodyPr>
                    <a:lstStyle/>
                    <a:p>
                      <a:pPr indent="0" lvl="0" marL="0" rtl="0" algn="r">
                        <a:lnSpc>
                          <a:spcPct val="115000"/>
                        </a:lnSpc>
                        <a:spcBef>
                          <a:spcPts val="0"/>
                        </a:spcBef>
                        <a:spcAft>
                          <a:spcPts val="0"/>
                        </a:spcAft>
                        <a:buNone/>
                      </a:pPr>
                      <a:r>
                        <a:rPr lang="en-US" sz="2000">
                          <a:latin typeface="Century Schoolbook"/>
                          <a:ea typeface="Century Schoolbook"/>
                          <a:cs typeface="Century Schoolbook"/>
                          <a:sym typeface="Century Schoolbook"/>
                        </a:rPr>
                        <a:t>$6,198.00</a:t>
                      </a:r>
                      <a:endParaRPr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graphicFrame>
        <p:nvGraphicFramePr>
          <p:cNvPr id="679" name="Shape 679"/>
          <p:cNvGraphicFramePr/>
          <p:nvPr/>
        </p:nvGraphicFramePr>
        <p:xfrm>
          <a:off x="228588" y="1387000"/>
          <a:ext cx="3000000" cy="3000000"/>
        </p:xfrm>
        <a:graphic>
          <a:graphicData uri="http://schemas.openxmlformats.org/drawingml/2006/table">
            <a:tbl>
              <a:tblPr>
                <a:noFill/>
                <a:tableStyleId>{BB6BCA66-7EC0-4058-98DA-FDB9831330DA}</a:tableStyleId>
              </a:tblPr>
              <a:tblGrid>
                <a:gridCol w="2098850"/>
                <a:gridCol w="1734575"/>
                <a:gridCol w="1734575"/>
                <a:gridCol w="1734575"/>
              </a:tblGrid>
              <a:tr h="1557175">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Costo anual durante a vida de 20 años</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99999"/>
                    </a:solidFill>
                  </a:tcPr>
                </a:tc>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Sistema con Tanque Subterráneo de Plástico</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3C78D8"/>
                    </a:solidFill>
                  </a:tcPr>
                </a:tc>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Sistema con Tanque Subterráneo de Concreto</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noAutofit/>
                    </a:bodyPr>
                    <a:lstStyle/>
                    <a:p>
                      <a:pPr indent="0" lvl="0" marL="0" rtl="0">
                        <a:lnSpc>
                          <a:spcPct val="115000"/>
                        </a:lnSpc>
                        <a:spcBef>
                          <a:spcPts val="0"/>
                        </a:spcBef>
                        <a:spcAft>
                          <a:spcPts val="0"/>
                        </a:spcAft>
                        <a:buNone/>
                      </a:pPr>
                      <a:r>
                        <a:rPr b="1" lang="en-US" sz="2000">
                          <a:latin typeface="Century Schoolbook"/>
                          <a:ea typeface="Century Schoolbook"/>
                          <a:cs typeface="Century Schoolbook"/>
                          <a:sym typeface="Century Schoolbook"/>
                        </a:rPr>
                        <a:t>Sistema con Tanque Superficial de </a:t>
                      </a:r>
                      <a:r>
                        <a:rPr b="1" lang="en-US" sz="2000">
                          <a:latin typeface="Century Schoolbook"/>
                          <a:ea typeface="Century Schoolbook"/>
                          <a:cs typeface="Century Schoolbook"/>
                          <a:sym typeface="Century Schoolbook"/>
                        </a:rPr>
                        <a:t>Plástico</a:t>
                      </a:r>
                      <a:endParaRPr b="1" sz="2000">
                        <a:latin typeface="Century Schoolbook"/>
                        <a:ea typeface="Century Schoolbook"/>
                        <a:cs typeface="Century Schoolbook"/>
                        <a:sym typeface="Century Schoolbook"/>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6FA8DC"/>
                    </a:solidFill>
                  </a:tcPr>
                </a:tc>
              </a:tr>
              <a:tr h="363025">
                <a:tc>
                  <a:txBody>
                    <a:bodyPr>
                      <a:noAutofit/>
                    </a:bodyPr>
                    <a:lstStyle/>
                    <a:p>
                      <a:pPr indent="0" lvl="0" marL="0" rtl="0">
                        <a:lnSpc>
                          <a:spcPct val="115000"/>
                        </a:lnSpc>
                        <a:spcBef>
                          <a:spcPts val="0"/>
                        </a:spcBef>
                        <a:spcAft>
                          <a:spcPts val="0"/>
                        </a:spcAft>
                        <a:buNone/>
                      </a:pPr>
                      <a:r>
                        <a:rPr lang="en-US" sz="2000">
                          <a:latin typeface="Times New Roman"/>
                          <a:ea typeface="Times New Roman"/>
                          <a:cs typeface="Times New Roman"/>
                          <a:sym typeface="Times New Roman"/>
                        </a:rPr>
                        <a:t>Colones</a:t>
                      </a:r>
                      <a:endParaRPr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b="1" lang="en-US" sz="2000">
                          <a:latin typeface="Times New Roman"/>
                          <a:ea typeface="Times New Roman"/>
                          <a:cs typeface="Times New Roman"/>
                          <a:sym typeface="Times New Roman"/>
                        </a:rPr>
                        <a:t>₡524.528</a:t>
                      </a:r>
                      <a:endParaRPr b="1"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r">
                        <a:lnSpc>
                          <a:spcPct val="115000"/>
                        </a:lnSpc>
                        <a:spcBef>
                          <a:spcPts val="0"/>
                        </a:spcBef>
                        <a:spcAft>
                          <a:spcPts val="0"/>
                        </a:spcAft>
                        <a:buNone/>
                      </a:pPr>
                      <a:r>
                        <a:rPr b="1" lang="en-US" sz="2000">
                          <a:latin typeface="Times New Roman"/>
                          <a:ea typeface="Times New Roman"/>
                          <a:cs typeface="Times New Roman"/>
                          <a:sym typeface="Times New Roman"/>
                        </a:rPr>
                        <a:t>₡218.148</a:t>
                      </a:r>
                      <a:endParaRPr b="1"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r">
                        <a:lnSpc>
                          <a:spcPct val="115000"/>
                        </a:lnSpc>
                        <a:spcBef>
                          <a:spcPts val="0"/>
                        </a:spcBef>
                        <a:spcAft>
                          <a:spcPts val="0"/>
                        </a:spcAft>
                        <a:buNone/>
                      </a:pPr>
                      <a:r>
                        <a:rPr b="1" lang="en-US" sz="2000">
                          <a:latin typeface="Times New Roman"/>
                          <a:ea typeface="Times New Roman"/>
                          <a:cs typeface="Times New Roman"/>
                          <a:sym typeface="Times New Roman"/>
                        </a:rPr>
                        <a:t>₡487.668</a:t>
                      </a:r>
                      <a:endParaRPr b="1"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63025">
                <a:tc>
                  <a:txBody>
                    <a:bodyPr>
                      <a:noAutofit/>
                    </a:bodyPr>
                    <a:lstStyle/>
                    <a:p>
                      <a:pPr indent="0" lvl="0" marL="0" rtl="0">
                        <a:lnSpc>
                          <a:spcPct val="115000"/>
                        </a:lnSpc>
                        <a:spcBef>
                          <a:spcPts val="0"/>
                        </a:spcBef>
                        <a:spcAft>
                          <a:spcPts val="0"/>
                        </a:spcAft>
                        <a:buNone/>
                      </a:pPr>
                      <a:r>
                        <a:rPr lang="en-US" sz="2000">
                          <a:latin typeface="Times New Roman"/>
                          <a:ea typeface="Times New Roman"/>
                          <a:cs typeface="Times New Roman"/>
                          <a:sym typeface="Times New Roman"/>
                        </a:rPr>
                        <a:t>Dollars</a:t>
                      </a:r>
                      <a:endParaRPr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noAutofit/>
                    </a:bodyPr>
                    <a:lstStyle/>
                    <a:p>
                      <a:pPr indent="0" lvl="0" marL="0" rtl="0" algn="r">
                        <a:lnSpc>
                          <a:spcPct val="115000"/>
                        </a:lnSpc>
                        <a:spcBef>
                          <a:spcPts val="0"/>
                        </a:spcBef>
                        <a:spcAft>
                          <a:spcPts val="0"/>
                        </a:spcAft>
                        <a:buNone/>
                      </a:pPr>
                      <a:r>
                        <a:rPr lang="en-US" sz="2000">
                          <a:latin typeface="Times New Roman"/>
                          <a:ea typeface="Times New Roman"/>
                          <a:cs typeface="Times New Roman"/>
                          <a:sym typeface="Times New Roman"/>
                        </a:rPr>
                        <a:t>$928.37</a:t>
                      </a:r>
                      <a:endParaRPr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r">
                        <a:lnSpc>
                          <a:spcPct val="115000"/>
                        </a:lnSpc>
                        <a:spcBef>
                          <a:spcPts val="0"/>
                        </a:spcBef>
                        <a:spcAft>
                          <a:spcPts val="0"/>
                        </a:spcAft>
                        <a:buNone/>
                      </a:pPr>
                      <a:r>
                        <a:rPr lang="en-US" sz="2000">
                          <a:latin typeface="Times New Roman"/>
                          <a:ea typeface="Times New Roman"/>
                          <a:cs typeface="Times New Roman"/>
                          <a:sym typeface="Times New Roman"/>
                        </a:rPr>
                        <a:t>$386.10</a:t>
                      </a:r>
                      <a:endParaRPr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r">
                        <a:lnSpc>
                          <a:spcPct val="115000"/>
                        </a:lnSpc>
                        <a:spcBef>
                          <a:spcPts val="0"/>
                        </a:spcBef>
                        <a:spcAft>
                          <a:spcPts val="0"/>
                        </a:spcAft>
                        <a:buNone/>
                      </a:pPr>
                      <a:r>
                        <a:rPr lang="en-US" sz="2000">
                          <a:latin typeface="Times New Roman"/>
                          <a:ea typeface="Times New Roman"/>
                          <a:cs typeface="Times New Roman"/>
                          <a:sym typeface="Times New Roman"/>
                        </a:rPr>
                        <a:t>$863.13</a:t>
                      </a:r>
                      <a:endParaRPr sz="2000">
                        <a:latin typeface="Times New Roman"/>
                        <a:ea typeface="Times New Roman"/>
                        <a:cs typeface="Times New Roman"/>
                        <a:sym typeface="Times New Roman"/>
                      </a:endParaRPr>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680" name="Shape 680"/>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32</a:t>
            </a:r>
            <a:endParaRPr b="1" sz="1800"/>
          </a:p>
        </p:txBody>
      </p:sp>
      <p:sp>
        <p:nvSpPr>
          <p:cNvPr id="681" name="Shape 681"/>
          <p:cNvSpPr txBox="1"/>
          <p:nvPr/>
        </p:nvSpPr>
        <p:spPr>
          <a:xfrm>
            <a:off x="7803300" y="2752650"/>
            <a:ext cx="4083900" cy="1062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a:spcBef>
                <a:spcPts val="0"/>
              </a:spcBef>
              <a:spcAft>
                <a:spcPts val="0"/>
              </a:spcAft>
              <a:buNone/>
            </a:pPr>
            <a:r>
              <a:rPr lang="en-US" sz="3000">
                <a:solidFill>
                  <a:srgbClr val="FFFFFF"/>
                </a:solidFill>
                <a:latin typeface="Times New Roman"/>
                <a:ea typeface="Times New Roman"/>
                <a:cs typeface="Times New Roman"/>
                <a:sym typeface="Times New Roman"/>
              </a:rPr>
              <a:t>Retorno aproximado de la inversión ~ </a:t>
            </a:r>
            <a:r>
              <a:rPr b="1" lang="en-US" sz="3000">
                <a:solidFill>
                  <a:srgbClr val="FFFFFF"/>
                </a:solidFill>
                <a:latin typeface="Times New Roman"/>
                <a:ea typeface="Times New Roman"/>
                <a:cs typeface="Times New Roman"/>
                <a:sym typeface="Times New Roman"/>
              </a:rPr>
              <a:t>3 años	</a:t>
            </a:r>
            <a:endParaRPr b="1" sz="3000">
              <a:solidFill>
                <a:srgbClr val="FFFF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685" name="Shape 685"/>
        <p:cNvGrpSpPr/>
        <p:nvPr/>
      </p:nvGrpSpPr>
      <p:grpSpPr>
        <a:xfrm>
          <a:off x="0" y="0"/>
          <a:ext cx="0" cy="0"/>
          <a:chOff x="0" y="0"/>
          <a:chExt cx="0" cy="0"/>
        </a:xfrm>
      </p:grpSpPr>
      <p:sp>
        <p:nvSpPr>
          <p:cNvPr id="686" name="Shape 686"/>
          <p:cNvSpPr/>
          <p:nvPr/>
        </p:nvSpPr>
        <p:spPr>
          <a:xfrm>
            <a:off x="2494650" y="199525"/>
            <a:ext cx="72027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7" name="Shape 687"/>
          <p:cNvSpPr txBox="1"/>
          <p:nvPr>
            <p:ph type="title"/>
          </p:nvPr>
        </p:nvSpPr>
        <p:spPr>
          <a:xfrm>
            <a:off x="2756150" y="237500"/>
            <a:ext cx="6418200" cy="690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Century Schoolbook"/>
              <a:buNone/>
            </a:pPr>
            <a:r>
              <a:rPr b="0" i="0" lang="en-US" u="none" cap="none" strike="noStrike">
                <a:solidFill>
                  <a:srgbClr val="FFFFFF"/>
                </a:solidFill>
                <a:latin typeface="Times New Roman"/>
                <a:ea typeface="Times New Roman"/>
                <a:cs typeface="Times New Roman"/>
                <a:sym typeface="Times New Roman"/>
              </a:rPr>
              <a:t>Recomendaciones Generales</a:t>
            </a:r>
            <a:endParaRPr b="0" i="0" u="none" cap="none" strike="noStrike">
              <a:solidFill>
                <a:srgbClr val="FFFFFF"/>
              </a:solidFill>
              <a:latin typeface="Times New Roman"/>
              <a:ea typeface="Times New Roman"/>
              <a:cs typeface="Times New Roman"/>
              <a:sym typeface="Times New Roman"/>
            </a:endParaRPr>
          </a:p>
        </p:txBody>
      </p:sp>
      <p:pic>
        <p:nvPicPr>
          <p:cNvPr id="688" name="Shape 688"/>
          <p:cNvPicPr preferRelativeResize="0"/>
          <p:nvPr/>
        </p:nvPicPr>
        <p:blipFill rotWithShape="1">
          <a:blip r:embed="rId3">
            <a:alphaModFix/>
          </a:blip>
          <a:srcRect b="2180" l="1851" r="2206" t="-2180"/>
          <a:stretch/>
        </p:blipFill>
        <p:spPr>
          <a:xfrm>
            <a:off x="780889" y="3098762"/>
            <a:ext cx="2424099" cy="1193399"/>
          </a:xfrm>
          <a:prstGeom prst="rect">
            <a:avLst/>
          </a:prstGeom>
          <a:noFill/>
          <a:ln cap="flat" cmpd="sng" w="38100">
            <a:solidFill>
              <a:srgbClr val="000000"/>
            </a:solidFill>
            <a:prstDash val="solid"/>
            <a:round/>
            <a:headEnd len="sm" w="sm" type="none"/>
            <a:tailEnd len="sm" w="sm" type="none"/>
          </a:ln>
        </p:spPr>
      </p:pic>
      <p:pic>
        <p:nvPicPr>
          <p:cNvPr id="689" name="Shape 689"/>
          <p:cNvPicPr preferRelativeResize="0"/>
          <p:nvPr/>
        </p:nvPicPr>
        <p:blipFill rotWithShape="1">
          <a:blip r:embed="rId4">
            <a:alphaModFix/>
          </a:blip>
          <a:srcRect b="0" l="0" r="0" t="0"/>
          <a:stretch/>
        </p:blipFill>
        <p:spPr>
          <a:xfrm>
            <a:off x="5616838" y="3074587"/>
            <a:ext cx="2254023" cy="1233900"/>
          </a:xfrm>
          <a:prstGeom prst="rect">
            <a:avLst/>
          </a:prstGeom>
          <a:noFill/>
          <a:ln cap="flat" cmpd="sng" w="28575">
            <a:solidFill>
              <a:srgbClr val="000000"/>
            </a:solidFill>
            <a:prstDash val="solid"/>
            <a:round/>
            <a:headEnd len="sm" w="sm" type="none"/>
            <a:tailEnd len="sm" w="sm" type="none"/>
          </a:ln>
        </p:spPr>
      </p:pic>
      <p:pic>
        <p:nvPicPr>
          <p:cNvPr id="690" name="Shape 690"/>
          <p:cNvPicPr preferRelativeResize="0"/>
          <p:nvPr/>
        </p:nvPicPr>
        <p:blipFill rotWithShape="1">
          <a:blip r:embed="rId5">
            <a:alphaModFix/>
          </a:blip>
          <a:srcRect b="0" l="0" r="0" t="0"/>
          <a:stretch/>
        </p:blipFill>
        <p:spPr>
          <a:xfrm>
            <a:off x="8247125" y="1737912"/>
            <a:ext cx="3399700" cy="3382175"/>
          </a:xfrm>
          <a:prstGeom prst="rect">
            <a:avLst/>
          </a:prstGeom>
          <a:noFill/>
          <a:ln cap="flat" cmpd="sng" w="28575">
            <a:solidFill>
              <a:srgbClr val="000000"/>
            </a:solidFill>
            <a:prstDash val="solid"/>
            <a:round/>
            <a:headEnd len="sm" w="sm" type="none"/>
            <a:tailEnd len="sm" w="sm" type="none"/>
          </a:ln>
        </p:spPr>
      </p:pic>
      <p:pic>
        <p:nvPicPr>
          <p:cNvPr id="691" name="Shape 691"/>
          <p:cNvPicPr preferRelativeResize="0"/>
          <p:nvPr/>
        </p:nvPicPr>
        <p:blipFill>
          <a:blip r:embed="rId6">
            <a:alphaModFix/>
          </a:blip>
          <a:stretch>
            <a:fillRect/>
          </a:stretch>
        </p:blipFill>
        <p:spPr>
          <a:xfrm>
            <a:off x="986025" y="1229925"/>
            <a:ext cx="6679692" cy="3511125"/>
          </a:xfrm>
          <a:prstGeom prst="rect">
            <a:avLst/>
          </a:prstGeom>
          <a:noFill/>
          <a:ln cap="flat" cmpd="sng" w="38100">
            <a:solidFill>
              <a:srgbClr val="FFFFFF"/>
            </a:solidFill>
            <a:prstDash val="solid"/>
            <a:round/>
            <a:headEnd len="sm" w="sm" type="none"/>
            <a:tailEnd len="sm" w="sm" type="none"/>
          </a:ln>
        </p:spPr>
      </p:pic>
      <p:grpSp>
        <p:nvGrpSpPr>
          <p:cNvPr id="692" name="Shape 692"/>
          <p:cNvGrpSpPr/>
          <p:nvPr/>
        </p:nvGrpSpPr>
        <p:grpSpPr>
          <a:xfrm>
            <a:off x="3401263" y="3074586"/>
            <a:ext cx="2019300" cy="1233900"/>
            <a:chOff x="3444613" y="4943449"/>
            <a:chExt cx="2019300" cy="1233900"/>
          </a:xfrm>
        </p:grpSpPr>
        <p:sp>
          <p:nvSpPr>
            <p:cNvPr id="693" name="Shape 693"/>
            <p:cNvSpPr txBox="1"/>
            <p:nvPr/>
          </p:nvSpPr>
          <p:spPr>
            <a:xfrm>
              <a:off x="3444613" y="4943449"/>
              <a:ext cx="2019300" cy="12339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algn="ctr">
                <a:spcBef>
                  <a:spcPts val="0"/>
                </a:spcBef>
                <a:spcAft>
                  <a:spcPts val="0"/>
                </a:spcAft>
                <a:buNone/>
              </a:pPr>
              <a:r>
                <a:rPr b="1" lang="en-US"/>
                <a:t>Tanques </a:t>
              </a:r>
              <a:r>
                <a:rPr b="1" lang="en-US"/>
                <a:t>Subterraneos</a:t>
              </a:r>
              <a:endParaRPr b="1"/>
            </a:p>
          </p:txBody>
        </p:sp>
        <p:sp>
          <p:nvSpPr>
            <p:cNvPr id="694" name="Shape 694"/>
            <p:cNvSpPr/>
            <p:nvPr/>
          </p:nvSpPr>
          <p:spPr>
            <a:xfrm>
              <a:off x="3704263" y="5166650"/>
              <a:ext cx="1500000" cy="414000"/>
            </a:xfrm>
            <a:prstGeom prst="lef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695" name="Shape 695"/>
          <p:cNvSpPr txBox="1"/>
          <p:nvPr/>
        </p:nvSpPr>
        <p:spPr>
          <a:xfrm>
            <a:off x="8937325" y="5423025"/>
            <a:ext cx="2019300" cy="12339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ctr">
              <a:spcBef>
                <a:spcPts val="0"/>
              </a:spcBef>
              <a:spcAft>
                <a:spcPts val="0"/>
              </a:spcAft>
              <a:buNone/>
            </a:pPr>
            <a:r>
              <a:rPr b="1" lang="en-US"/>
              <a:t>Tanque Superficie </a:t>
            </a:r>
            <a:endParaRPr b="1"/>
          </a:p>
        </p:txBody>
      </p:sp>
      <p:sp>
        <p:nvSpPr>
          <p:cNvPr id="696" name="Shape 696"/>
          <p:cNvSpPr/>
          <p:nvPr/>
        </p:nvSpPr>
        <p:spPr>
          <a:xfrm>
            <a:off x="9757000" y="5593125"/>
            <a:ext cx="323100" cy="579000"/>
          </a:xfrm>
          <a:prstGeom prst="up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697" name="Shape 697"/>
          <p:cNvPicPr preferRelativeResize="0"/>
          <p:nvPr/>
        </p:nvPicPr>
        <p:blipFill rotWithShape="1">
          <a:blip r:embed="rId7">
            <a:alphaModFix/>
          </a:blip>
          <a:srcRect b="0" l="0" r="0" t="0"/>
          <a:stretch/>
        </p:blipFill>
        <p:spPr>
          <a:xfrm>
            <a:off x="0" y="6379724"/>
            <a:ext cx="1544715" cy="478271"/>
          </a:xfrm>
          <a:prstGeom prst="rect">
            <a:avLst/>
          </a:prstGeom>
          <a:noFill/>
          <a:ln>
            <a:noFill/>
          </a:ln>
        </p:spPr>
      </p:pic>
      <p:sp>
        <p:nvSpPr>
          <p:cNvPr id="698" name="Shape 698"/>
          <p:cNvSpPr txBox="1"/>
          <p:nvPr/>
        </p:nvSpPr>
        <p:spPr>
          <a:xfrm>
            <a:off x="302200" y="1229950"/>
            <a:ext cx="10528200" cy="991200"/>
          </a:xfrm>
          <a:prstGeom prst="rect">
            <a:avLst/>
          </a:prstGeom>
          <a:noFill/>
          <a:ln>
            <a:noFill/>
          </a:ln>
        </p:spPr>
        <p:txBody>
          <a:bodyPr anchorCtr="0" anchor="t" bIns="91425" lIns="91425" spcFirstLastPara="1" rIns="91425" wrap="square" tIns="91425">
            <a:noAutofit/>
          </a:bodyPr>
          <a:lstStyle/>
          <a:p>
            <a:pPr indent="-419100" lvl="0" marL="457200" rtl="0">
              <a:spcBef>
                <a:spcPts val="0"/>
              </a:spcBef>
              <a:spcAft>
                <a:spcPts val="0"/>
              </a:spcAft>
              <a:buClr>
                <a:srgbClr val="FFFFFF"/>
              </a:buClr>
              <a:buSzPts val="3000"/>
              <a:buFont typeface="Times New Roman"/>
              <a:buChar char="●"/>
            </a:pPr>
            <a:r>
              <a:rPr lang="en-US" sz="3000">
                <a:solidFill>
                  <a:srgbClr val="FFFFFF"/>
                </a:solidFill>
                <a:latin typeface="Times New Roman"/>
                <a:ea typeface="Times New Roman"/>
                <a:cs typeface="Times New Roman"/>
                <a:sym typeface="Times New Roman"/>
              </a:rPr>
              <a:t>Puede aprovechar los techos del área de Administración </a:t>
            </a:r>
            <a:endParaRPr sz="3000">
              <a:solidFill>
                <a:srgbClr val="FFFFFF"/>
              </a:solidFill>
              <a:latin typeface="Times New Roman"/>
              <a:ea typeface="Times New Roman"/>
              <a:cs typeface="Times New Roman"/>
              <a:sym typeface="Times New Roman"/>
            </a:endParaRPr>
          </a:p>
          <a:p>
            <a:pPr indent="0" lvl="0" marL="0">
              <a:spcBef>
                <a:spcPts val="0"/>
              </a:spcBef>
              <a:spcAft>
                <a:spcPts val="0"/>
              </a:spcAft>
              <a:buNone/>
            </a:pPr>
            <a:r>
              <a:t/>
            </a:r>
            <a:endParaRPr sz="3000">
              <a:latin typeface="Times New Roman"/>
              <a:ea typeface="Times New Roman"/>
              <a:cs typeface="Times New Roman"/>
              <a:sym typeface="Times New Roman"/>
            </a:endParaRPr>
          </a:p>
        </p:txBody>
      </p:sp>
      <p:sp>
        <p:nvSpPr>
          <p:cNvPr id="699" name="Shape 699"/>
          <p:cNvSpPr txBox="1"/>
          <p:nvPr/>
        </p:nvSpPr>
        <p:spPr>
          <a:xfrm>
            <a:off x="302200" y="1942200"/>
            <a:ext cx="9777900" cy="991200"/>
          </a:xfrm>
          <a:prstGeom prst="rect">
            <a:avLst/>
          </a:prstGeom>
          <a:noFill/>
          <a:ln>
            <a:noFill/>
          </a:ln>
        </p:spPr>
        <p:txBody>
          <a:bodyPr anchorCtr="0" anchor="t" bIns="91425" lIns="91425" spcFirstLastPara="1" rIns="91425" wrap="square" tIns="91425">
            <a:noAutofit/>
          </a:bodyPr>
          <a:lstStyle/>
          <a:p>
            <a:pPr indent="-419100" lvl="0" marL="457200" rtl="0">
              <a:spcBef>
                <a:spcPts val="0"/>
              </a:spcBef>
              <a:spcAft>
                <a:spcPts val="0"/>
              </a:spcAft>
              <a:buClr>
                <a:srgbClr val="FFFFFF"/>
              </a:buClr>
              <a:buSzPts val="3000"/>
              <a:buFont typeface="Times New Roman"/>
              <a:buChar char="●"/>
            </a:pPr>
            <a:r>
              <a:rPr lang="en-US" sz="3000">
                <a:solidFill>
                  <a:srgbClr val="FFFFFF"/>
                </a:solidFill>
                <a:latin typeface="Times New Roman"/>
                <a:ea typeface="Times New Roman"/>
                <a:cs typeface="Times New Roman"/>
                <a:sym typeface="Times New Roman"/>
              </a:rPr>
              <a:t>Hay espacio para el tanque y muchos de los edificios ya tienen la infraestructura para el sistema</a:t>
            </a:r>
            <a:endParaRPr>
              <a:solidFill>
                <a:srgbClr val="FFFFFF"/>
              </a:solidFill>
            </a:endParaRPr>
          </a:p>
        </p:txBody>
      </p:sp>
      <p:sp>
        <p:nvSpPr>
          <p:cNvPr id="700" name="Shape 700"/>
          <p:cNvSpPr txBox="1"/>
          <p:nvPr/>
        </p:nvSpPr>
        <p:spPr>
          <a:xfrm>
            <a:off x="711475" y="1524388"/>
            <a:ext cx="6679800" cy="991200"/>
          </a:xfrm>
          <a:prstGeom prst="rect">
            <a:avLst/>
          </a:prstGeom>
          <a:noFill/>
          <a:ln>
            <a:noFill/>
          </a:ln>
        </p:spPr>
        <p:txBody>
          <a:bodyPr anchorCtr="0" anchor="t" bIns="91425" lIns="91425" spcFirstLastPara="1" rIns="91425" wrap="square" tIns="91425">
            <a:noAutofit/>
          </a:bodyPr>
          <a:lstStyle/>
          <a:p>
            <a:pPr indent="-419100" lvl="0" marL="457200" rtl="0">
              <a:spcBef>
                <a:spcPts val="0"/>
              </a:spcBef>
              <a:spcAft>
                <a:spcPts val="0"/>
              </a:spcAft>
              <a:buClr>
                <a:srgbClr val="FFFFFF"/>
              </a:buClr>
              <a:buSzPts val="3000"/>
              <a:buFont typeface="Times New Roman"/>
              <a:buChar char="●"/>
            </a:pPr>
            <a:r>
              <a:rPr lang="en-US" sz="3000">
                <a:solidFill>
                  <a:srgbClr val="FFFFFF"/>
                </a:solidFill>
                <a:latin typeface="Times New Roman"/>
                <a:ea typeface="Times New Roman"/>
                <a:cs typeface="Times New Roman"/>
                <a:sym typeface="Times New Roman"/>
              </a:rPr>
              <a:t>Hemos designado algunos opciones para el tanque de esa cantidad </a:t>
            </a:r>
            <a:endParaRPr sz="3000">
              <a:solidFill>
                <a:srgbClr val="FFFFFF"/>
              </a:solidFill>
              <a:latin typeface="Times New Roman"/>
              <a:ea typeface="Times New Roman"/>
              <a:cs typeface="Times New Roman"/>
              <a:sym typeface="Times New Roman"/>
            </a:endParaRPr>
          </a:p>
          <a:p>
            <a:pPr indent="0" lvl="0" marL="0">
              <a:spcBef>
                <a:spcPts val="0"/>
              </a:spcBef>
              <a:spcAft>
                <a:spcPts val="0"/>
              </a:spcAft>
              <a:buNone/>
            </a:pPr>
            <a:r>
              <a:t/>
            </a:r>
            <a:endParaRPr/>
          </a:p>
        </p:txBody>
      </p:sp>
      <p:sp>
        <p:nvSpPr>
          <p:cNvPr id="701" name="Shape 701"/>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33</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98"/>
                                        </p:tgtEl>
                                      </p:cBhvr>
                                    </p:animEffect>
                                    <p:set>
                                      <p:cBhvr>
                                        <p:cTn dur="1" fill="hold">
                                          <p:stCondLst>
                                            <p:cond delay="1000"/>
                                          </p:stCondLst>
                                        </p:cTn>
                                        <p:tgtEl>
                                          <p:spTgt spid="6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99"/>
                                        </p:tgtEl>
                                      </p:cBhvr>
                                    </p:animEffect>
                                    <p:set>
                                      <p:cBhvr>
                                        <p:cTn dur="1" fill="hold">
                                          <p:stCondLst>
                                            <p:cond delay="1000"/>
                                          </p:stCondLst>
                                        </p:cTn>
                                        <p:tgtEl>
                                          <p:spTgt spid="69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91"/>
                                        </p:tgtEl>
                                      </p:cBhvr>
                                    </p:animEffect>
                                    <p:set>
                                      <p:cBhvr>
                                        <p:cTn dur="1" fill="hold">
                                          <p:stCondLst>
                                            <p:cond delay="1000"/>
                                          </p:stCondLst>
                                        </p:cTn>
                                        <p:tgtEl>
                                          <p:spTgt spid="6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0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1000"/>
                                        <p:tgtEl>
                                          <p:spTgt spid="689"/>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8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600"/>
                                        <p:tgtEl>
                                          <p:spTgt spid="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pic>
        <p:nvPicPr>
          <p:cNvPr id="707" name="Shape 707"/>
          <p:cNvPicPr preferRelativeResize="0"/>
          <p:nvPr/>
        </p:nvPicPr>
        <p:blipFill rotWithShape="1">
          <a:blip r:embed="rId3">
            <a:alphaModFix/>
          </a:blip>
          <a:srcRect b="0" l="0" r="0" t="0"/>
          <a:stretch/>
        </p:blipFill>
        <p:spPr>
          <a:xfrm>
            <a:off x="7933575" y="1618950"/>
            <a:ext cx="2401500" cy="2347800"/>
          </a:xfrm>
          <a:prstGeom prst="rect">
            <a:avLst/>
          </a:prstGeom>
          <a:noFill/>
          <a:ln cap="flat" cmpd="sng" w="19050">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708" name="Shape 708"/>
          <p:cNvPicPr preferRelativeResize="0"/>
          <p:nvPr/>
        </p:nvPicPr>
        <p:blipFill rotWithShape="1">
          <a:blip r:embed="rId4">
            <a:alphaModFix/>
          </a:blip>
          <a:srcRect b="64103" l="10002" r="58008" t="0"/>
          <a:stretch/>
        </p:blipFill>
        <p:spPr>
          <a:xfrm>
            <a:off x="7933575" y="4238350"/>
            <a:ext cx="2401500" cy="2217575"/>
          </a:xfrm>
          <a:prstGeom prst="rect">
            <a:avLst/>
          </a:prstGeom>
          <a:noFill/>
          <a:ln cap="flat" cmpd="sng" w="19050">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709" name="Shape 709"/>
          <p:cNvPicPr preferRelativeResize="0"/>
          <p:nvPr/>
        </p:nvPicPr>
        <p:blipFill>
          <a:blip r:embed="rId5">
            <a:alphaModFix/>
          </a:blip>
          <a:stretch>
            <a:fillRect/>
          </a:stretch>
        </p:blipFill>
        <p:spPr>
          <a:xfrm>
            <a:off x="1544725" y="1877313"/>
            <a:ext cx="5909887" cy="4432415"/>
          </a:xfrm>
          <a:prstGeom prst="rect">
            <a:avLst/>
          </a:prstGeom>
          <a:noFill/>
          <a:ln cap="flat" cmpd="sng" w="38100">
            <a:solidFill>
              <a:schemeClr val="dk2"/>
            </a:solidFill>
            <a:prstDash val="solid"/>
            <a:round/>
            <a:headEnd len="sm" w="sm" type="none"/>
            <a:tailEnd len="sm" w="sm" type="none"/>
          </a:ln>
        </p:spPr>
      </p:pic>
      <p:pic>
        <p:nvPicPr>
          <p:cNvPr id="710" name="Shape 710"/>
          <p:cNvPicPr preferRelativeResize="0"/>
          <p:nvPr/>
        </p:nvPicPr>
        <p:blipFill rotWithShape="1">
          <a:blip r:embed="rId6">
            <a:alphaModFix/>
          </a:blip>
          <a:srcRect b="0" l="0" r="0" t="0"/>
          <a:stretch/>
        </p:blipFill>
        <p:spPr>
          <a:xfrm>
            <a:off x="0" y="6379724"/>
            <a:ext cx="1544715" cy="478271"/>
          </a:xfrm>
          <a:prstGeom prst="rect">
            <a:avLst/>
          </a:prstGeom>
          <a:noFill/>
          <a:ln>
            <a:noFill/>
          </a:ln>
        </p:spPr>
      </p:pic>
      <p:sp>
        <p:nvSpPr>
          <p:cNvPr id="711" name="Shape 711"/>
          <p:cNvSpPr/>
          <p:nvPr/>
        </p:nvSpPr>
        <p:spPr>
          <a:xfrm>
            <a:off x="2880050" y="335475"/>
            <a:ext cx="6423300" cy="8667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12" name="Shape 712"/>
          <p:cNvSpPr txBox="1"/>
          <p:nvPr>
            <p:ph type="title"/>
          </p:nvPr>
        </p:nvSpPr>
        <p:spPr>
          <a:xfrm>
            <a:off x="2667000" y="524200"/>
            <a:ext cx="6858000" cy="601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Times New Roman"/>
                <a:ea typeface="Times New Roman"/>
                <a:cs typeface="Times New Roman"/>
                <a:sym typeface="Times New Roman"/>
              </a:rPr>
              <a:t>Recomendaciones Generales</a:t>
            </a:r>
            <a:endParaRPr>
              <a:solidFill>
                <a:srgbClr val="FFFFFF"/>
              </a:solidFill>
              <a:latin typeface="Times New Roman"/>
              <a:ea typeface="Times New Roman"/>
              <a:cs typeface="Times New Roman"/>
              <a:sym typeface="Times New Roman"/>
            </a:endParaRPr>
          </a:p>
        </p:txBody>
      </p:sp>
      <p:sp>
        <p:nvSpPr>
          <p:cNvPr id="713" name="Shape 713"/>
          <p:cNvSpPr txBox="1"/>
          <p:nvPr/>
        </p:nvSpPr>
        <p:spPr>
          <a:xfrm>
            <a:off x="3341700" y="1574850"/>
            <a:ext cx="5508600" cy="3860700"/>
          </a:xfrm>
          <a:prstGeom prst="rect">
            <a:avLst/>
          </a:prstGeom>
          <a:noFill/>
          <a:ln>
            <a:noFill/>
          </a:ln>
        </p:spPr>
        <p:txBody>
          <a:bodyPr anchorCtr="0" anchor="t" bIns="91425" lIns="91425" spcFirstLastPara="1" rIns="91425" wrap="square" tIns="91425">
            <a:noAutofit/>
          </a:bodyPr>
          <a:lstStyle/>
          <a:p>
            <a:pPr indent="-381000" lvl="0" marL="457200" rtl="0">
              <a:spcBef>
                <a:spcPts val="0"/>
              </a:spcBef>
              <a:spcAft>
                <a:spcPts val="0"/>
              </a:spcAft>
              <a:buSzPts val="2400"/>
              <a:buFont typeface="Century Schoolbook"/>
              <a:buChar char="●"/>
            </a:pPr>
            <a:r>
              <a:rPr lang="en-US" sz="2400">
                <a:latin typeface="Century Schoolbook"/>
                <a:ea typeface="Century Schoolbook"/>
                <a:cs typeface="Century Schoolbook"/>
                <a:sym typeface="Century Schoolbook"/>
              </a:rPr>
              <a:t>Recomendamos que instalen malla sobre las canoas y tubos abierto al aire en los tanques</a:t>
            </a:r>
            <a:endParaRPr sz="2400">
              <a:latin typeface="Century Schoolbook"/>
              <a:ea typeface="Century Schoolbook"/>
              <a:cs typeface="Century Schoolbook"/>
              <a:sym typeface="Century Schoolbook"/>
            </a:endParaRPr>
          </a:p>
          <a:p>
            <a:pPr indent="0" lvl="0" marL="0" rtl="0">
              <a:spcBef>
                <a:spcPts val="0"/>
              </a:spcBef>
              <a:spcAft>
                <a:spcPts val="0"/>
              </a:spcAft>
              <a:buNone/>
            </a:pPr>
            <a:r>
              <a:t/>
            </a:r>
            <a:endParaRPr sz="2400">
              <a:latin typeface="Century Schoolbook"/>
              <a:ea typeface="Century Schoolbook"/>
              <a:cs typeface="Century Schoolbook"/>
              <a:sym typeface="Century Schoolbook"/>
            </a:endParaRPr>
          </a:p>
          <a:p>
            <a:pPr indent="-381000" lvl="0" marL="457200" rtl="0">
              <a:spcBef>
                <a:spcPts val="0"/>
              </a:spcBef>
              <a:spcAft>
                <a:spcPts val="0"/>
              </a:spcAft>
              <a:buSzPts val="2400"/>
              <a:buFont typeface="Century Schoolbook"/>
              <a:buChar char="●"/>
            </a:pPr>
            <a:r>
              <a:rPr lang="en-US" sz="2400">
                <a:latin typeface="Century Schoolbook"/>
                <a:ea typeface="Century Schoolbook"/>
                <a:cs typeface="Century Schoolbook"/>
                <a:sym typeface="Century Schoolbook"/>
              </a:rPr>
              <a:t>Para evitar la posibilidad de contaminación de agua, usen una antorcha de propano para iniciar incendios</a:t>
            </a:r>
            <a:endParaRPr sz="2400">
              <a:latin typeface="Century Schoolbook"/>
              <a:ea typeface="Century Schoolbook"/>
              <a:cs typeface="Century Schoolbook"/>
              <a:sym typeface="Century Schoolbook"/>
            </a:endParaRPr>
          </a:p>
          <a:p>
            <a:pPr indent="0" lvl="0" marL="0" rtl="0">
              <a:spcBef>
                <a:spcPts val="0"/>
              </a:spcBef>
              <a:spcAft>
                <a:spcPts val="0"/>
              </a:spcAft>
              <a:buNone/>
            </a:pPr>
            <a:r>
              <a:t/>
            </a:r>
            <a:endParaRPr sz="2400">
              <a:latin typeface="Century Schoolbook"/>
              <a:ea typeface="Century Schoolbook"/>
              <a:cs typeface="Century Schoolbook"/>
              <a:sym typeface="Century Schoolbook"/>
            </a:endParaRPr>
          </a:p>
          <a:p>
            <a:pPr indent="-381000" lvl="0" marL="457200">
              <a:spcBef>
                <a:spcPts val="0"/>
              </a:spcBef>
              <a:spcAft>
                <a:spcPts val="0"/>
              </a:spcAft>
              <a:buSzPts val="2400"/>
              <a:buFont typeface="Century Schoolbook"/>
              <a:buChar char="●"/>
            </a:pPr>
            <a:r>
              <a:rPr lang="en-US" sz="2400">
                <a:latin typeface="Century Schoolbook"/>
                <a:ea typeface="Century Schoolbook"/>
                <a:cs typeface="Century Schoolbook"/>
                <a:sym typeface="Century Schoolbook"/>
              </a:rPr>
              <a:t>Puede usar un filtro para aceites para separar gasolina y diesel</a:t>
            </a:r>
            <a:endParaRPr sz="2400">
              <a:latin typeface="Century Schoolbook"/>
              <a:ea typeface="Century Schoolbook"/>
              <a:cs typeface="Century Schoolbook"/>
              <a:sym typeface="Century Schoolbook"/>
            </a:endParaRPr>
          </a:p>
        </p:txBody>
      </p:sp>
      <p:sp>
        <p:nvSpPr>
          <p:cNvPr id="714" name="Shape 714"/>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34</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10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13"/>
                                        </p:tgtEl>
                                      </p:cBhvr>
                                    </p:animEffect>
                                    <p:set>
                                      <p:cBhvr>
                                        <p:cTn dur="1" fill="hold">
                                          <p:stCondLst>
                                            <p:cond delay="1000"/>
                                          </p:stCondLst>
                                        </p:cTn>
                                        <p:tgtEl>
                                          <p:spTgt spid="7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Shape 720"/>
          <p:cNvSpPr txBox="1"/>
          <p:nvPr>
            <p:ph idx="1" type="body"/>
          </p:nvPr>
        </p:nvSpPr>
        <p:spPr>
          <a:xfrm>
            <a:off x="166200" y="1677025"/>
            <a:ext cx="8099700" cy="4598400"/>
          </a:xfrm>
          <a:prstGeom prst="rect">
            <a:avLst/>
          </a:prstGeom>
        </p:spPr>
        <p:txBody>
          <a:bodyPr anchorCtr="0" anchor="t" bIns="91425" lIns="91425" spcFirstLastPara="1" rIns="91425" wrap="square" tIns="91425">
            <a:noAutofit/>
          </a:bodyPr>
          <a:lstStyle/>
          <a:p>
            <a:pPr indent="-381000" lvl="0" marL="457200" rtl="0">
              <a:spcBef>
                <a:spcPts val="1000"/>
              </a:spcBef>
              <a:spcAft>
                <a:spcPts val="0"/>
              </a:spcAft>
              <a:buClr>
                <a:srgbClr val="000000"/>
              </a:buClr>
              <a:buSzPts val="2400"/>
              <a:buFont typeface="Times New Roman"/>
              <a:buChar char="▶"/>
            </a:pPr>
            <a:r>
              <a:rPr lang="en-US" sz="2400">
                <a:latin typeface="Times New Roman"/>
                <a:ea typeface="Times New Roman"/>
                <a:cs typeface="Times New Roman"/>
                <a:sym typeface="Times New Roman"/>
              </a:rPr>
              <a:t>Hay muchísimo agua que puede aprovechar para usos impotables</a:t>
            </a:r>
            <a:endParaRPr sz="2400">
              <a:latin typeface="Times New Roman"/>
              <a:ea typeface="Times New Roman"/>
              <a:cs typeface="Times New Roman"/>
              <a:sym typeface="Times New Roman"/>
            </a:endParaRPr>
          </a:p>
          <a:p>
            <a:pPr indent="0" lvl="0" marL="0" rtl="0">
              <a:spcBef>
                <a:spcPts val="1000"/>
              </a:spcBef>
              <a:spcAft>
                <a:spcPts val="0"/>
              </a:spcAft>
              <a:buNone/>
            </a:pPr>
            <a:r>
              <a:t/>
            </a:r>
            <a:endParaRPr sz="2400">
              <a:latin typeface="Times New Roman"/>
              <a:ea typeface="Times New Roman"/>
              <a:cs typeface="Times New Roman"/>
              <a:sym typeface="Times New Roman"/>
            </a:endParaRPr>
          </a:p>
          <a:p>
            <a:pPr indent="-381000" lvl="0" marL="457200" rtl="0">
              <a:spcBef>
                <a:spcPts val="1000"/>
              </a:spcBef>
              <a:spcAft>
                <a:spcPts val="0"/>
              </a:spcAft>
              <a:buClr>
                <a:srgbClr val="000000"/>
              </a:buClr>
              <a:buSzPts val="2400"/>
              <a:buFont typeface="Times New Roman"/>
              <a:buChar char="▶"/>
            </a:pPr>
            <a:r>
              <a:rPr lang="en-US" sz="2400">
                <a:latin typeface="Times New Roman"/>
                <a:ea typeface="Times New Roman"/>
                <a:cs typeface="Times New Roman"/>
                <a:sym typeface="Times New Roman"/>
              </a:rPr>
              <a:t>Hemos completado diseños posibles para un sistema de captación de lluvia y reciclaje de agua que aumentarían la cantidad de agua disponible para entrenamiento</a:t>
            </a:r>
            <a:endParaRPr sz="2400">
              <a:latin typeface="Times New Roman"/>
              <a:ea typeface="Times New Roman"/>
              <a:cs typeface="Times New Roman"/>
              <a:sym typeface="Times New Roman"/>
            </a:endParaRPr>
          </a:p>
          <a:p>
            <a:pPr indent="0" lvl="0" marL="0" rtl="0">
              <a:spcBef>
                <a:spcPts val="1000"/>
              </a:spcBef>
              <a:spcAft>
                <a:spcPts val="0"/>
              </a:spcAft>
              <a:buNone/>
            </a:pPr>
            <a:r>
              <a:t/>
            </a:r>
            <a:endParaRPr sz="2400">
              <a:latin typeface="Times New Roman"/>
              <a:ea typeface="Times New Roman"/>
              <a:cs typeface="Times New Roman"/>
              <a:sym typeface="Times New Roman"/>
            </a:endParaRPr>
          </a:p>
          <a:p>
            <a:pPr indent="-381000" lvl="0" marL="457200" rtl="0">
              <a:spcBef>
                <a:spcPts val="1000"/>
              </a:spcBef>
              <a:spcAft>
                <a:spcPts val="0"/>
              </a:spcAft>
              <a:buClr>
                <a:srgbClr val="000000"/>
              </a:buClr>
              <a:buSzPts val="2400"/>
              <a:buFont typeface="Times New Roman"/>
              <a:buChar char="▶"/>
            </a:pPr>
            <a:r>
              <a:rPr lang="en-US" sz="2400">
                <a:latin typeface="Times New Roman"/>
                <a:ea typeface="Times New Roman"/>
                <a:cs typeface="Times New Roman"/>
                <a:sym typeface="Times New Roman"/>
              </a:rPr>
              <a:t>Esperamos que nuestras recomendaciones sean útiles y </a:t>
            </a:r>
            <a:r>
              <a:rPr lang="en-US" sz="2400">
                <a:latin typeface="Times New Roman"/>
                <a:ea typeface="Times New Roman"/>
                <a:cs typeface="Times New Roman"/>
                <a:sym typeface="Times New Roman"/>
              </a:rPr>
              <a:t>disminuyan</a:t>
            </a:r>
            <a:r>
              <a:rPr lang="en-US" sz="2400">
                <a:latin typeface="Times New Roman"/>
                <a:ea typeface="Times New Roman"/>
                <a:cs typeface="Times New Roman"/>
                <a:sym typeface="Times New Roman"/>
              </a:rPr>
              <a:t> la cantidad de agua potable usado en entrenamiento</a:t>
            </a:r>
            <a:endParaRPr sz="2400">
              <a:latin typeface="Times New Roman"/>
              <a:ea typeface="Times New Roman"/>
              <a:cs typeface="Times New Roman"/>
              <a:sym typeface="Times New Roman"/>
            </a:endParaRPr>
          </a:p>
          <a:p>
            <a:pPr indent="0" lvl="0" marL="0" rtl="0">
              <a:spcBef>
                <a:spcPts val="1000"/>
              </a:spcBef>
              <a:spcAft>
                <a:spcPts val="0"/>
              </a:spcAft>
              <a:buNone/>
            </a:pPr>
            <a:r>
              <a:t/>
            </a:r>
            <a:endParaRPr sz="2400"/>
          </a:p>
          <a:p>
            <a:pPr indent="0" lvl="0" marL="0" rtl="0">
              <a:spcBef>
                <a:spcPts val="0"/>
              </a:spcBef>
              <a:spcAft>
                <a:spcPts val="0"/>
              </a:spcAft>
              <a:buClr>
                <a:srgbClr val="000000"/>
              </a:buClr>
              <a:buSzPts val="1100"/>
              <a:buFont typeface="Arial"/>
              <a:buNone/>
            </a:pPr>
            <a:r>
              <a:t/>
            </a:r>
            <a:endParaRPr sz="1200">
              <a:solidFill>
                <a:schemeClr val="dk1"/>
              </a:solidFill>
              <a:latin typeface="Calibri"/>
              <a:ea typeface="Calibri"/>
              <a:cs typeface="Calibri"/>
              <a:sym typeface="Calibri"/>
            </a:endParaRPr>
          </a:p>
          <a:p>
            <a:pPr indent="0" lvl="0" marL="0" rtl="0">
              <a:spcBef>
                <a:spcPts val="0"/>
              </a:spcBef>
              <a:spcAft>
                <a:spcPts val="0"/>
              </a:spcAft>
              <a:buNone/>
            </a:pPr>
            <a:r>
              <a:t/>
            </a:r>
            <a:endParaRPr/>
          </a:p>
        </p:txBody>
      </p:sp>
      <p:pic>
        <p:nvPicPr>
          <p:cNvPr id="721" name="Shape 721"/>
          <p:cNvPicPr preferRelativeResize="0"/>
          <p:nvPr/>
        </p:nvPicPr>
        <p:blipFill rotWithShape="1">
          <a:blip r:embed="rId3">
            <a:alphaModFix/>
          </a:blip>
          <a:srcRect b="0" l="0" r="22773" t="0"/>
          <a:stretch/>
        </p:blipFill>
        <p:spPr>
          <a:xfrm>
            <a:off x="7832751" y="0"/>
            <a:ext cx="4359249" cy="6857999"/>
          </a:xfrm>
          <a:prstGeom prst="rect">
            <a:avLst/>
          </a:prstGeom>
          <a:noFill/>
          <a:ln>
            <a:noFill/>
          </a:ln>
        </p:spPr>
      </p:pic>
      <p:sp>
        <p:nvSpPr>
          <p:cNvPr id="722" name="Shape 722"/>
          <p:cNvSpPr/>
          <p:nvPr/>
        </p:nvSpPr>
        <p:spPr>
          <a:xfrm>
            <a:off x="2119200" y="456075"/>
            <a:ext cx="4690800" cy="866700"/>
          </a:xfrm>
          <a:prstGeom prst="rect">
            <a:avLst/>
          </a:prstGeom>
          <a:gradFill>
            <a:gsLst>
              <a:gs pos="0">
                <a:srgbClr val="DB0000"/>
              </a:gs>
              <a:gs pos="100000">
                <a:srgbClr val="540303"/>
              </a:gs>
            </a:gsLst>
            <a:path path="circle">
              <a:fillToRect b="50%" l="50%" r="50%" t="50%"/>
            </a:path>
            <a:tileRect/>
          </a:gra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Century Schoolbook"/>
                <a:ea typeface="Century Schoolbook"/>
                <a:cs typeface="Century Schoolbook"/>
                <a:sym typeface="Century Schoolbook"/>
              </a:rPr>
              <a:t>Conclusiones</a:t>
            </a:r>
            <a:endParaRPr sz="3600">
              <a:solidFill>
                <a:srgbClr val="FFFFFF"/>
              </a:solidFill>
              <a:latin typeface="Century Schoolbook"/>
              <a:ea typeface="Century Schoolbook"/>
              <a:cs typeface="Century Schoolbook"/>
              <a:sym typeface="Century Schoolbook"/>
            </a:endParaRPr>
          </a:p>
        </p:txBody>
      </p:sp>
      <p:sp>
        <p:nvSpPr>
          <p:cNvPr id="723" name="Shape 723"/>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35</a:t>
            </a:r>
            <a:endParaRPr b="1" sz="1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7" name="Shape 727"/>
        <p:cNvGrpSpPr/>
        <p:nvPr/>
      </p:nvGrpSpPr>
      <p:grpSpPr>
        <a:xfrm>
          <a:off x="0" y="0"/>
          <a:ext cx="0" cy="0"/>
          <a:chOff x="0" y="0"/>
          <a:chExt cx="0" cy="0"/>
        </a:xfrm>
      </p:grpSpPr>
      <p:pic>
        <p:nvPicPr>
          <p:cNvPr id="728" name="Shape 728"/>
          <p:cNvPicPr preferRelativeResize="0"/>
          <p:nvPr/>
        </p:nvPicPr>
        <p:blipFill rotWithShape="1">
          <a:blip r:embed="rId3">
            <a:alphaModFix/>
          </a:blip>
          <a:srcRect b="0" l="0" r="0" t="0"/>
          <a:stretch/>
        </p:blipFill>
        <p:spPr>
          <a:xfrm>
            <a:off x="7776100" y="0"/>
            <a:ext cx="4415900" cy="3413149"/>
          </a:xfrm>
          <a:prstGeom prst="rect">
            <a:avLst/>
          </a:prstGeom>
          <a:noFill/>
          <a:ln>
            <a:noFill/>
          </a:ln>
        </p:spPr>
      </p:pic>
      <p:pic>
        <p:nvPicPr>
          <p:cNvPr id="729" name="Shape 729"/>
          <p:cNvPicPr preferRelativeResize="0"/>
          <p:nvPr/>
        </p:nvPicPr>
        <p:blipFill rotWithShape="1">
          <a:blip r:embed="rId4">
            <a:alphaModFix/>
          </a:blip>
          <a:srcRect b="0" l="0" r="0" t="0"/>
          <a:stretch/>
        </p:blipFill>
        <p:spPr>
          <a:xfrm>
            <a:off x="7776100" y="3413150"/>
            <a:ext cx="4415900" cy="3444851"/>
          </a:xfrm>
          <a:prstGeom prst="rect">
            <a:avLst/>
          </a:prstGeom>
          <a:noFill/>
          <a:ln>
            <a:noFill/>
          </a:ln>
        </p:spPr>
      </p:pic>
      <p:pic>
        <p:nvPicPr>
          <p:cNvPr id="730" name="Shape 730"/>
          <p:cNvPicPr preferRelativeResize="0"/>
          <p:nvPr/>
        </p:nvPicPr>
        <p:blipFill rotWithShape="1">
          <a:blip r:embed="rId5">
            <a:alphaModFix/>
          </a:blip>
          <a:srcRect b="0" l="0" r="0" t="0"/>
          <a:stretch/>
        </p:blipFill>
        <p:spPr>
          <a:xfrm>
            <a:off x="0" y="6379724"/>
            <a:ext cx="1544715" cy="478271"/>
          </a:xfrm>
          <a:prstGeom prst="rect">
            <a:avLst/>
          </a:prstGeom>
          <a:noFill/>
          <a:ln>
            <a:noFill/>
          </a:ln>
        </p:spPr>
      </p:pic>
      <p:sp>
        <p:nvSpPr>
          <p:cNvPr id="731" name="Shape 731"/>
          <p:cNvSpPr txBox="1"/>
          <p:nvPr>
            <p:ph type="title"/>
          </p:nvPr>
        </p:nvSpPr>
        <p:spPr>
          <a:xfrm>
            <a:off x="2095300" y="381500"/>
            <a:ext cx="2938800" cy="1325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entury Schoolbook"/>
              <a:buNone/>
            </a:pPr>
            <a:r>
              <a:rPr lang="en-US" sz="5200">
                <a:solidFill>
                  <a:schemeClr val="accent6"/>
                </a:solidFill>
                <a:latin typeface="Times New Roman"/>
                <a:ea typeface="Times New Roman"/>
                <a:cs typeface="Times New Roman"/>
                <a:sym typeface="Times New Roman"/>
              </a:rPr>
              <a:t>¡</a:t>
            </a:r>
            <a:r>
              <a:rPr i="0" lang="en-US" sz="5200" u="none" cap="none" strike="noStrike">
                <a:solidFill>
                  <a:schemeClr val="accent6"/>
                </a:solidFill>
                <a:latin typeface="Times New Roman"/>
                <a:ea typeface="Times New Roman"/>
                <a:cs typeface="Times New Roman"/>
                <a:sym typeface="Times New Roman"/>
              </a:rPr>
              <a:t>Gracias!</a:t>
            </a:r>
            <a:endParaRPr i="0" sz="5200" u="none" cap="none" strike="noStrike">
              <a:solidFill>
                <a:schemeClr val="accent6"/>
              </a:solidFill>
              <a:latin typeface="Times New Roman"/>
              <a:ea typeface="Times New Roman"/>
              <a:cs typeface="Times New Roman"/>
              <a:sym typeface="Times New Roman"/>
            </a:endParaRPr>
          </a:p>
        </p:txBody>
      </p:sp>
      <p:sp>
        <p:nvSpPr>
          <p:cNvPr id="732" name="Shape 732"/>
          <p:cNvSpPr txBox="1"/>
          <p:nvPr>
            <p:ph idx="1" type="body"/>
          </p:nvPr>
        </p:nvSpPr>
        <p:spPr>
          <a:xfrm>
            <a:off x="842600" y="2094925"/>
            <a:ext cx="6266400" cy="3996900"/>
          </a:xfrm>
          <a:prstGeom prst="rect">
            <a:avLst/>
          </a:prstGeom>
          <a:noFill/>
          <a:ln>
            <a:noFill/>
          </a:ln>
        </p:spPr>
        <p:txBody>
          <a:bodyPr anchorCtr="0" anchor="t" bIns="45700" lIns="91425" spcFirstLastPara="1" rIns="91425" wrap="square" tIns="45700">
            <a:noAutofit/>
          </a:bodyPr>
          <a:lstStyle/>
          <a:p>
            <a:pPr indent="-144780" lvl="0" marL="182880" marR="0" rtl="0">
              <a:lnSpc>
                <a:spcPct val="95000"/>
              </a:lnSpc>
              <a:spcBef>
                <a:spcPts val="0"/>
              </a:spcBef>
              <a:spcAft>
                <a:spcPts val="0"/>
              </a:spcAft>
              <a:buClr>
                <a:schemeClr val="accent2"/>
              </a:buClr>
              <a:buSzPts val="1800"/>
              <a:buFont typeface="Arial"/>
              <a:buChar char="•"/>
            </a:pPr>
            <a:r>
              <a:rPr lang="en-US" sz="2200">
                <a:solidFill>
                  <a:schemeClr val="accent6"/>
                </a:solidFill>
                <a:latin typeface="Century Schoolbook"/>
                <a:ea typeface="Century Schoolbook"/>
                <a:cs typeface="Century Schoolbook"/>
                <a:sym typeface="Century Schoolbook"/>
              </a:rPr>
              <a:t>Don </a:t>
            </a:r>
            <a:r>
              <a:rPr b="0" i="0" lang="en-US" sz="2200" u="none" cap="none" strike="noStrike">
                <a:solidFill>
                  <a:schemeClr val="accent6"/>
                </a:solidFill>
                <a:latin typeface="Century Schoolbook"/>
                <a:ea typeface="Century Schoolbook"/>
                <a:cs typeface="Century Schoolbook"/>
                <a:sym typeface="Century Schoolbook"/>
              </a:rPr>
              <a:t>Ronny LaTouche, Don Norman Chang, Allan, José </a:t>
            </a:r>
            <a:r>
              <a:rPr lang="en-US" sz="2200">
                <a:solidFill>
                  <a:schemeClr val="accent6"/>
                </a:solidFill>
                <a:latin typeface="Century Schoolbook"/>
                <a:ea typeface="Century Schoolbook"/>
                <a:cs typeface="Century Schoolbook"/>
                <a:sym typeface="Century Schoolbook"/>
              </a:rPr>
              <a:t>Angel</a:t>
            </a:r>
            <a:endParaRPr b="0" i="0" sz="2200" u="none" cap="none" strike="noStrike">
              <a:solidFill>
                <a:schemeClr val="accent6"/>
              </a:solidFill>
              <a:latin typeface="Century Schoolbook"/>
              <a:ea typeface="Century Schoolbook"/>
              <a:cs typeface="Century Schoolbook"/>
              <a:sym typeface="Century Schoolbook"/>
            </a:endParaRPr>
          </a:p>
          <a:p>
            <a:pPr indent="-144780" lvl="0" marL="182880" marR="0" rtl="0">
              <a:spcBef>
                <a:spcPts val="1600"/>
              </a:spcBef>
              <a:spcAft>
                <a:spcPts val="0"/>
              </a:spcAft>
              <a:buClr>
                <a:schemeClr val="accent2"/>
              </a:buClr>
              <a:buSzPts val="1800"/>
              <a:buFont typeface="Arial"/>
              <a:buChar char="•"/>
            </a:pPr>
            <a:r>
              <a:rPr b="0" i="0" lang="en-US" sz="2200" u="none" cap="none" strike="noStrike">
                <a:solidFill>
                  <a:schemeClr val="accent6"/>
                </a:solidFill>
                <a:latin typeface="Century Schoolbook"/>
                <a:ea typeface="Century Schoolbook"/>
                <a:cs typeface="Century Schoolbook"/>
                <a:sym typeface="Century Schoolbook"/>
              </a:rPr>
              <a:t>Bomberos en Cartago y Pacayas</a:t>
            </a:r>
            <a:endParaRPr b="0" i="0" sz="2200" u="none" cap="none" strike="noStrike">
              <a:solidFill>
                <a:schemeClr val="accent6"/>
              </a:solidFill>
              <a:latin typeface="Century Schoolbook"/>
              <a:ea typeface="Century Schoolbook"/>
              <a:cs typeface="Century Schoolbook"/>
              <a:sym typeface="Century Schoolbook"/>
            </a:endParaRPr>
          </a:p>
          <a:p>
            <a:pPr indent="-144780" lvl="0" marL="182880" marR="0" rtl="0">
              <a:spcBef>
                <a:spcPts val="1600"/>
              </a:spcBef>
              <a:spcAft>
                <a:spcPts val="0"/>
              </a:spcAft>
              <a:buClr>
                <a:schemeClr val="accent2"/>
              </a:buClr>
              <a:buSzPts val="1800"/>
              <a:buFont typeface="Century Schoolbook"/>
              <a:buChar char="•"/>
            </a:pPr>
            <a:r>
              <a:rPr lang="en-US" sz="2200">
                <a:solidFill>
                  <a:schemeClr val="accent6"/>
                </a:solidFill>
                <a:latin typeface="Century Schoolbook"/>
                <a:ea typeface="Century Schoolbook"/>
                <a:cs typeface="Century Schoolbook"/>
                <a:sym typeface="Century Schoolbook"/>
              </a:rPr>
              <a:t>Doña Marcela y Don Jim Music</a:t>
            </a:r>
            <a:endParaRPr sz="2200">
              <a:solidFill>
                <a:schemeClr val="accent6"/>
              </a:solidFill>
              <a:latin typeface="Century Schoolbook"/>
              <a:ea typeface="Century Schoolbook"/>
              <a:cs typeface="Century Schoolbook"/>
              <a:sym typeface="Century Schoolbook"/>
            </a:endParaRPr>
          </a:p>
          <a:p>
            <a:pPr indent="-144780" lvl="0" marL="182880" marR="0" rtl="0">
              <a:lnSpc>
                <a:spcPct val="95000"/>
              </a:lnSpc>
              <a:spcBef>
                <a:spcPts val="1600"/>
              </a:spcBef>
              <a:spcAft>
                <a:spcPts val="0"/>
              </a:spcAft>
              <a:buClr>
                <a:schemeClr val="accent2"/>
              </a:buClr>
              <a:buSzPts val="1800"/>
              <a:buFont typeface="Arial"/>
              <a:buChar char="•"/>
            </a:pPr>
            <a:r>
              <a:rPr b="0" i="0" lang="en-US" sz="2200" u="none" cap="none" strike="noStrike">
                <a:solidFill>
                  <a:schemeClr val="accent6"/>
                </a:solidFill>
                <a:latin typeface="Century Schoolbook"/>
                <a:ea typeface="Century Schoolbook"/>
                <a:cs typeface="Century Schoolbook"/>
                <a:sym typeface="Century Schoolbook"/>
              </a:rPr>
              <a:t>Joe Klucznik y James DiRico (Academia de M</a:t>
            </a:r>
            <a:r>
              <a:rPr lang="en-US" sz="2200">
                <a:solidFill>
                  <a:schemeClr val="accent6"/>
                </a:solidFill>
                <a:latin typeface="Century Schoolbook"/>
                <a:ea typeface="Century Schoolbook"/>
                <a:cs typeface="Century Schoolbook"/>
                <a:sym typeface="Century Schoolbook"/>
              </a:rPr>
              <a:t>assachusetts)</a:t>
            </a:r>
            <a:endParaRPr sz="2200">
              <a:solidFill>
                <a:schemeClr val="accent6"/>
              </a:solidFill>
              <a:latin typeface="Century Schoolbook"/>
              <a:ea typeface="Century Schoolbook"/>
              <a:cs typeface="Century Schoolbook"/>
              <a:sym typeface="Century Schoolbook"/>
            </a:endParaRPr>
          </a:p>
          <a:p>
            <a:pPr indent="-144780" lvl="0" marL="182880" rtl="0">
              <a:lnSpc>
                <a:spcPct val="95000"/>
              </a:lnSpc>
              <a:spcBef>
                <a:spcPts val="1600"/>
              </a:spcBef>
              <a:spcAft>
                <a:spcPts val="0"/>
              </a:spcAft>
              <a:buClr>
                <a:schemeClr val="accent2"/>
              </a:buClr>
              <a:buSzPts val="1800"/>
              <a:buFont typeface="Century Schoolbook"/>
              <a:buChar char="•"/>
            </a:pPr>
            <a:r>
              <a:rPr lang="en-US" sz="2200">
                <a:solidFill>
                  <a:schemeClr val="accent6"/>
                </a:solidFill>
                <a:latin typeface="Century Schoolbook"/>
                <a:ea typeface="Century Schoolbook"/>
                <a:cs typeface="Century Schoolbook"/>
                <a:sym typeface="Century Schoolbook"/>
              </a:rPr>
              <a:t>Steve McCauley, Jim Chiarelli, y Melissa Belz</a:t>
            </a:r>
            <a:endParaRPr sz="2200">
              <a:solidFill>
                <a:schemeClr val="accent6"/>
              </a:solidFill>
              <a:latin typeface="Century Schoolbook"/>
              <a:ea typeface="Century Schoolbook"/>
              <a:cs typeface="Century Schoolbook"/>
              <a:sym typeface="Century Schoolbook"/>
            </a:endParaRPr>
          </a:p>
          <a:p>
            <a:pPr indent="0" lvl="0" marL="0" marR="0" rtl="0" algn="l">
              <a:lnSpc>
                <a:spcPct val="95000"/>
              </a:lnSpc>
              <a:spcBef>
                <a:spcPts val="16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91440" lvl="0" marL="182880" marR="0" rtl="0" algn="l">
              <a:lnSpc>
                <a:spcPct val="95000"/>
              </a:lnSpc>
              <a:spcBef>
                <a:spcPts val="1600"/>
              </a:spcBef>
              <a:spcAft>
                <a:spcPts val="0"/>
              </a:spcAft>
              <a:buClr>
                <a:schemeClr val="accent1"/>
              </a:buClr>
              <a:buSzPts val="1440"/>
              <a:buFont typeface="Arial"/>
              <a:buNone/>
            </a:pPr>
            <a:r>
              <a:t/>
            </a:r>
            <a:endParaRPr b="0" i="0" sz="1800" u="none" cap="none" strike="noStrike">
              <a:solidFill>
                <a:schemeClr val="lt1"/>
              </a:solidFill>
              <a:latin typeface="Century Schoolbook"/>
              <a:ea typeface="Century Schoolbook"/>
              <a:cs typeface="Century Schoolbook"/>
              <a:sym typeface="Century Schoolbook"/>
            </a:endParaRPr>
          </a:p>
        </p:txBody>
      </p:sp>
      <p:pic>
        <p:nvPicPr>
          <p:cNvPr id="733" name="Shape 733"/>
          <p:cNvPicPr preferRelativeResize="0"/>
          <p:nvPr/>
        </p:nvPicPr>
        <p:blipFill rotWithShape="1">
          <a:blip r:embed="rId6">
            <a:alphaModFix/>
          </a:blip>
          <a:srcRect b="0" l="0" r="0" t="0"/>
          <a:stretch/>
        </p:blipFill>
        <p:spPr>
          <a:xfrm>
            <a:off x="4817513" y="909775"/>
            <a:ext cx="1038775" cy="797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38" name="Shape 738"/>
        <p:cNvGrpSpPr/>
        <p:nvPr/>
      </p:nvGrpSpPr>
      <p:grpSpPr>
        <a:xfrm>
          <a:off x="0" y="0"/>
          <a:ext cx="0" cy="0"/>
          <a:chOff x="0" y="0"/>
          <a:chExt cx="0" cy="0"/>
        </a:xfrm>
      </p:grpSpPr>
      <p:sp>
        <p:nvSpPr>
          <p:cNvPr id="739" name="Shape 739"/>
          <p:cNvSpPr/>
          <p:nvPr/>
        </p:nvSpPr>
        <p:spPr>
          <a:xfrm>
            <a:off x="2964150" y="2401350"/>
            <a:ext cx="6263700" cy="20553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Shape 740"/>
          <p:cNvSpPr txBox="1"/>
          <p:nvPr>
            <p:ph type="title"/>
          </p:nvPr>
        </p:nvSpPr>
        <p:spPr>
          <a:xfrm>
            <a:off x="2964150" y="2857800"/>
            <a:ext cx="6263700" cy="1142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Century Schoolbook"/>
              <a:buNone/>
            </a:pPr>
            <a:r>
              <a:rPr lang="en-US" sz="9600">
                <a:solidFill>
                  <a:srgbClr val="FFFFFF"/>
                </a:solidFill>
                <a:latin typeface="Times New Roman"/>
                <a:ea typeface="Times New Roman"/>
                <a:cs typeface="Times New Roman"/>
                <a:sym typeface="Times New Roman"/>
              </a:rPr>
              <a:t>¿Preguntas?</a:t>
            </a:r>
            <a:endParaRPr b="0" i="0" sz="9600"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Shape 746"/>
          <p:cNvSpPr txBox="1"/>
          <p:nvPr>
            <p:ph type="title"/>
          </p:nvPr>
        </p:nvSpPr>
        <p:spPr>
          <a:xfrm>
            <a:off x="9" y="0"/>
            <a:ext cx="8596800" cy="1320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solidFill>
                  <a:srgbClr val="000000"/>
                </a:solidFill>
                <a:latin typeface="Times New Roman"/>
                <a:ea typeface="Times New Roman"/>
                <a:cs typeface="Times New Roman"/>
                <a:sym typeface="Times New Roman"/>
              </a:rPr>
              <a:t>Información Adicional</a:t>
            </a:r>
            <a:endParaRPr>
              <a:solidFill>
                <a:srgbClr val="000000"/>
              </a:solidFill>
              <a:latin typeface="Times New Roman"/>
              <a:ea typeface="Times New Roman"/>
              <a:cs typeface="Times New Roman"/>
              <a:sym typeface="Times New Roman"/>
            </a:endParaRPr>
          </a:p>
        </p:txBody>
      </p:sp>
      <p:pic>
        <p:nvPicPr>
          <p:cNvPr id="747" name="Shape 747"/>
          <p:cNvPicPr preferRelativeResize="0"/>
          <p:nvPr/>
        </p:nvPicPr>
        <p:blipFill>
          <a:blip r:embed="rId3">
            <a:alphaModFix/>
          </a:blip>
          <a:stretch>
            <a:fillRect/>
          </a:stretch>
        </p:blipFill>
        <p:spPr>
          <a:xfrm>
            <a:off x="2008625" y="701950"/>
            <a:ext cx="7873426" cy="615604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p:nvPr/>
        </p:nvSpPr>
        <p:spPr>
          <a:xfrm>
            <a:off x="3634500" y="256825"/>
            <a:ext cx="4923000" cy="1175700"/>
          </a:xfrm>
          <a:prstGeom prst="rect">
            <a:avLst/>
          </a:prstGeom>
          <a:gradFill>
            <a:gsLst>
              <a:gs pos="0">
                <a:srgbClr val="DB0000"/>
              </a:gs>
              <a:gs pos="100000">
                <a:srgbClr val="540303"/>
              </a:gs>
            </a:gsLst>
            <a:path path="circle">
              <a:fillToRect b="50%" l="50%" r="50%" t="50%"/>
            </a:path>
            <a:tileRect/>
          </a:gra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Shape 189"/>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190" name="Shape 190"/>
          <p:cNvSpPr txBox="1"/>
          <p:nvPr/>
        </p:nvSpPr>
        <p:spPr>
          <a:xfrm>
            <a:off x="3634500" y="356525"/>
            <a:ext cx="4923000" cy="821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3000">
                <a:solidFill>
                  <a:srgbClr val="FFFFFF"/>
                </a:solidFill>
                <a:latin typeface="Times New Roman"/>
                <a:ea typeface="Times New Roman"/>
                <a:cs typeface="Times New Roman"/>
                <a:sym typeface="Times New Roman"/>
              </a:rPr>
              <a:t>La Academia de Bomberos Massachusetts, EEUU</a:t>
            </a:r>
            <a:endParaRPr sz="3000">
              <a:solidFill>
                <a:srgbClr val="FFFFFF"/>
              </a:solidFill>
              <a:latin typeface="Times New Roman"/>
              <a:ea typeface="Times New Roman"/>
              <a:cs typeface="Times New Roman"/>
              <a:sym typeface="Times New Roman"/>
            </a:endParaRPr>
          </a:p>
        </p:txBody>
      </p:sp>
      <p:grpSp>
        <p:nvGrpSpPr>
          <p:cNvPr id="191" name="Shape 191"/>
          <p:cNvGrpSpPr/>
          <p:nvPr/>
        </p:nvGrpSpPr>
        <p:grpSpPr>
          <a:xfrm>
            <a:off x="3207197" y="1661611"/>
            <a:ext cx="5777591" cy="5057194"/>
            <a:chOff x="75600" y="1349249"/>
            <a:chExt cx="5547375" cy="4778150"/>
          </a:xfrm>
        </p:grpSpPr>
        <p:pic>
          <p:nvPicPr>
            <p:cNvPr id="192" name="Shape 192"/>
            <p:cNvPicPr preferRelativeResize="0"/>
            <p:nvPr/>
          </p:nvPicPr>
          <p:blipFill rotWithShape="1">
            <a:blip r:embed="rId4">
              <a:alphaModFix/>
            </a:blip>
            <a:srcRect b="22222" l="33769" r="35014" t="29914"/>
            <a:stretch/>
          </p:blipFill>
          <p:spPr>
            <a:xfrm>
              <a:off x="75600" y="1349249"/>
              <a:ext cx="5547375" cy="4778150"/>
            </a:xfrm>
            <a:prstGeom prst="rect">
              <a:avLst/>
            </a:prstGeom>
            <a:noFill/>
            <a:ln cap="flat" cmpd="sng" w="38100">
              <a:solidFill>
                <a:srgbClr val="000000"/>
              </a:solidFill>
              <a:prstDash val="solid"/>
              <a:round/>
              <a:headEnd len="sm" w="sm" type="none"/>
              <a:tailEnd len="sm" w="sm" type="none"/>
            </a:ln>
          </p:spPr>
        </p:pic>
        <p:sp>
          <p:nvSpPr>
            <p:cNvPr id="193" name="Shape 193"/>
            <p:cNvSpPr txBox="1"/>
            <p:nvPr/>
          </p:nvSpPr>
          <p:spPr>
            <a:xfrm>
              <a:off x="170025" y="1889250"/>
              <a:ext cx="1374600" cy="8211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a:spcBef>
                  <a:spcPts val="0"/>
                </a:spcBef>
                <a:spcAft>
                  <a:spcPts val="0"/>
                </a:spcAft>
                <a:buNone/>
              </a:pPr>
              <a:r>
                <a:rPr b="1" lang="en-US" sz="1800"/>
                <a:t>Drenaje Principal</a:t>
              </a:r>
              <a:endParaRPr b="1" sz="1800"/>
            </a:p>
          </p:txBody>
        </p:sp>
        <p:sp>
          <p:nvSpPr>
            <p:cNvPr id="194" name="Shape 194"/>
            <p:cNvSpPr txBox="1"/>
            <p:nvPr/>
          </p:nvSpPr>
          <p:spPr>
            <a:xfrm>
              <a:off x="2115950" y="1662525"/>
              <a:ext cx="1662600" cy="717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a:spcBef>
                  <a:spcPts val="0"/>
                </a:spcBef>
                <a:spcAft>
                  <a:spcPts val="0"/>
                </a:spcAft>
                <a:buNone/>
              </a:pPr>
              <a:r>
                <a:rPr b="1" lang="en-US" sz="1800"/>
                <a:t>Simulador de incendios</a:t>
              </a:r>
              <a:endParaRPr b="1" sz="1800"/>
            </a:p>
          </p:txBody>
        </p:sp>
        <p:sp>
          <p:nvSpPr>
            <p:cNvPr id="195" name="Shape 195"/>
            <p:cNvSpPr txBox="1"/>
            <p:nvPr/>
          </p:nvSpPr>
          <p:spPr>
            <a:xfrm>
              <a:off x="1398075" y="4134475"/>
              <a:ext cx="1544700" cy="8211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a:spcBef>
                  <a:spcPts val="0"/>
                </a:spcBef>
                <a:spcAft>
                  <a:spcPts val="0"/>
                </a:spcAft>
                <a:buNone/>
              </a:pPr>
              <a:r>
                <a:rPr b="1" lang="en-US" sz="1800"/>
                <a:t>Pendiente del terreno</a:t>
              </a:r>
              <a:endParaRPr b="1" sz="1800"/>
            </a:p>
          </p:txBody>
        </p:sp>
      </p:grpSp>
      <p:sp>
        <p:nvSpPr>
          <p:cNvPr id="196" name="Shape 196"/>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4</a:t>
            </a:r>
            <a:endParaRPr b="1"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p:nvPr/>
        </p:nvSpPr>
        <p:spPr>
          <a:xfrm>
            <a:off x="4047150" y="201675"/>
            <a:ext cx="4097700" cy="768900"/>
          </a:xfrm>
          <a:prstGeom prst="rect">
            <a:avLst/>
          </a:prstGeom>
          <a:gradFill>
            <a:gsLst>
              <a:gs pos="0">
                <a:srgbClr val="DB0000"/>
              </a:gs>
              <a:gs pos="100000">
                <a:srgbClr val="540303"/>
              </a:gs>
            </a:gsLst>
            <a:path path="circle">
              <a:fillToRect b="50%" l="50%" r="50%" t="50%"/>
            </a:path>
            <a:tileRect/>
          </a:gra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Shape 203"/>
          <p:cNvSpPr txBox="1"/>
          <p:nvPr>
            <p:ph type="title"/>
          </p:nvPr>
        </p:nvSpPr>
        <p:spPr>
          <a:xfrm>
            <a:off x="4463250" y="201663"/>
            <a:ext cx="3265500" cy="768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Century Schoolbook"/>
              <a:buNone/>
            </a:pPr>
            <a:r>
              <a:rPr lang="en-US" sz="4600">
                <a:solidFill>
                  <a:srgbClr val="FFFFFF"/>
                </a:solidFill>
                <a:latin typeface="Times New Roman"/>
                <a:ea typeface="Times New Roman"/>
                <a:cs typeface="Times New Roman"/>
                <a:sym typeface="Times New Roman"/>
              </a:rPr>
              <a:t>Entrevistas</a:t>
            </a:r>
            <a:endParaRPr i="0" sz="4600" u="none" cap="none" strike="noStrike">
              <a:solidFill>
                <a:srgbClr val="FFFFFF"/>
              </a:solidFill>
              <a:latin typeface="Times New Roman"/>
              <a:ea typeface="Times New Roman"/>
              <a:cs typeface="Times New Roman"/>
              <a:sym typeface="Times New Roman"/>
            </a:endParaRPr>
          </a:p>
        </p:txBody>
      </p:sp>
      <p:sp>
        <p:nvSpPr>
          <p:cNvPr id="204" name="Shape 204"/>
          <p:cNvSpPr txBox="1"/>
          <p:nvPr>
            <p:ph idx="1" type="body"/>
          </p:nvPr>
        </p:nvSpPr>
        <p:spPr>
          <a:xfrm>
            <a:off x="586313" y="1251063"/>
            <a:ext cx="5157300" cy="2517000"/>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chemeClr val="accent1"/>
              </a:buClr>
              <a:buSzPts val="2080"/>
              <a:buFont typeface="Noto Sans Symbols"/>
              <a:buNone/>
            </a:pPr>
            <a:r>
              <a:rPr b="0" i="0" lang="en-US" sz="2400" u="none" cap="none" strike="noStrike">
                <a:solidFill>
                  <a:srgbClr val="000000"/>
                </a:solidFill>
                <a:latin typeface="Times New Roman"/>
                <a:ea typeface="Times New Roman"/>
                <a:cs typeface="Times New Roman"/>
                <a:sym typeface="Times New Roman"/>
              </a:rPr>
              <a:t>Queríamos entender las perspectivas de las personas </a:t>
            </a:r>
            <a:r>
              <a:rPr lang="en-US" sz="2400">
                <a:solidFill>
                  <a:srgbClr val="000000"/>
                </a:solidFill>
                <a:latin typeface="Times New Roman"/>
                <a:ea typeface="Times New Roman"/>
                <a:cs typeface="Times New Roman"/>
                <a:sym typeface="Times New Roman"/>
              </a:rPr>
              <a:t>involucradas</a:t>
            </a:r>
            <a:r>
              <a:rPr b="0" i="0" lang="en-US" sz="2400" u="none" cap="none" strike="noStrike">
                <a:solidFill>
                  <a:srgbClr val="000000"/>
                </a:solidFill>
                <a:latin typeface="Times New Roman"/>
                <a:ea typeface="Times New Roman"/>
                <a:cs typeface="Times New Roman"/>
                <a:sym typeface="Times New Roman"/>
              </a:rPr>
              <a:t> </a:t>
            </a:r>
            <a:r>
              <a:rPr lang="en-US" sz="2400">
                <a:solidFill>
                  <a:srgbClr val="000000"/>
                </a:solidFill>
                <a:latin typeface="Times New Roman"/>
                <a:ea typeface="Times New Roman"/>
                <a:cs typeface="Times New Roman"/>
                <a:sym typeface="Times New Roman"/>
              </a:rPr>
              <a:t>con</a:t>
            </a:r>
            <a:r>
              <a:rPr b="0" i="0" lang="en-US" sz="2400" u="none" cap="none" strike="noStrike">
                <a:solidFill>
                  <a:srgbClr val="000000"/>
                </a:solidFill>
                <a:latin typeface="Times New Roman"/>
                <a:ea typeface="Times New Roman"/>
                <a:cs typeface="Times New Roman"/>
                <a:sym typeface="Times New Roman"/>
              </a:rPr>
              <a:t> la academia</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95000"/>
              </a:lnSpc>
              <a:spcBef>
                <a:spcPts val="0"/>
              </a:spcBef>
              <a:spcAft>
                <a:spcPts val="0"/>
              </a:spcAft>
              <a:buClr>
                <a:schemeClr val="accent1"/>
              </a:buClr>
              <a:buSzPts val="2080"/>
              <a:buFont typeface="Noto Sans Symbols"/>
              <a:buNone/>
            </a:pPr>
            <a:r>
              <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95000"/>
              </a:lnSpc>
              <a:spcBef>
                <a:spcPts val="0"/>
              </a:spcBef>
              <a:spcAft>
                <a:spcPts val="0"/>
              </a:spcAft>
              <a:buClr>
                <a:schemeClr val="accent1"/>
              </a:buClr>
              <a:buSzPts val="2080"/>
              <a:buFont typeface="Noto Sans Symbols"/>
              <a:buNone/>
            </a:pPr>
            <a:r>
              <a:rPr b="0" i="0" lang="en-US" sz="2400" u="none" cap="none" strike="noStrike">
                <a:solidFill>
                  <a:srgbClr val="000000"/>
                </a:solidFill>
                <a:latin typeface="Times New Roman"/>
                <a:ea typeface="Times New Roman"/>
                <a:cs typeface="Times New Roman"/>
                <a:sym typeface="Times New Roman"/>
              </a:rPr>
              <a:t>Entrevistamos personas </a:t>
            </a:r>
            <a:r>
              <a:rPr lang="en-US" sz="2400">
                <a:solidFill>
                  <a:srgbClr val="000000"/>
                </a:solidFill>
                <a:latin typeface="Times New Roman"/>
                <a:ea typeface="Times New Roman"/>
                <a:cs typeface="Times New Roman"/>
                <a:sym typeface="Times New Roman"/>
              </a:rPr>
              <a:t>de</a:t>
            </a:r>
            <a:r>
              <a:rPr b="0" i="0" lang="en-US" sz="2400" u="none" cap="none" strike="noStrike">
                <a:solidFill>
                  <a:srgbClr val="000000"/>
                </a:solidFill>
                <a:latin typeface="Times New Roman"/>
                <a:ea typeface="Times New Roman"/>
                <a:cs typeface="Times New Roman"/>
                <a:sym typeface="Times New Roman"/>
              </a:rPr>
              <a:t> la Academia, en Cartago y en Pacayas </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95000"/>
              </a:lnSpc>
              <a:spcBef>
                <a:spcPts val="0"/>
              </a:spcBef>
              <a:spcAft>
                <a:spcPts val="0"/>
              </a:spcAft>
              <a:buClr>
                <a:schemeClr val="accent1"/>
              </a:buClr>
              <a:buSzPts val="2080"/>
              <a:buFont typeface="Noto Sans Symbols"/>
              <a:buNone/>
            </a:pPr>
            <a:r>
              <a:t/>
            </a:r>
            <a:endParaRPr sz="2400">
              <a:solidFill>
                <a:srgbClr val="000000"/>
              </a:solidFill>
              <a:latin typeface="Times New Roman"/>
              <a:ea typeface="Times New Roman"/>
              <a:cs typeface="Times New Roman"/>
              <a:sym typeface="Times New Roman"/>
            </a:endParaRPr>
          </a:p>
          <a:p>
            <a:pPr indent="0" lvl="0" marL="0" marR="0" rtl="0" algn="l">
              <a:lnSpc>
                <a:spcPct val="95000"/>
              </a:lnSpc>
              <a:spcBef>
                <a:spcPts val="0"/>
              </a:spcBef>
              <a:spcAft>
                <a:spcPts val="0"/>
              </a:spcAft>
              <a:buClr>
                <a:schemeClr val="accent1"/>
              </a:buClr>
              <a:buSzPts val="2080"/>
              <a:buFont typeface="Noto Sans Symbols"/>
              <a:buNone/>
            </a:pPr>
            <a:r>
              <a:t/>
            </a:r>
            <a:endParaRPr sz="2400">
              <a:solidFill>
                <a:srgbClr val="000000"/>
              </a:solidFill>
              <a:latin typeface="Times New Roman"/>
              <a:ea typeface="Times New Roman"/>
              <a:cs typeface="Times New Roman"/>
              <a:sym typeface="Times New Roman"/>
            </a:endParaRPr>
          </a:p>
          <a:p>
            <a:pPr indent="0" lvl="0" marL="0" marR="0" rtl="0" algn="l">
              <a:lnSpc>
                <a:spcPct val="95000"/>
              </a:lnSpc>
              <a:spcBef>
                <a:spcPts val="0"/>
              </a:spcBef>
              <a:spcAft>
                <a:spcPts val="0"/>
              </a:spcAft>
              <a:buClr>
                <a:schemeClr val="accent1"/>
              </a:buClr>
              <a:buSzPts val="2080"/>
              <a:buFont typeface="Noto Sans Symbols"/>
              <a:buNone/>
            </a:pPr>
            <a:r>
              <a:t/>
            </a:r>
            <a:endParaRPr sz="2600">
              <a:latin typeface="Times New Roman"/>
              <a:ea typeface="Times New Roman"/>
              <a:cs typeface="Times New Roman"/>
              <a:sym typeface="Times New Roman"/>
            </a:endParaRPr>
          </a:p>
          <a:p>
            <a:pPr indent="0" lvl="0" marL="0" marR="0" rtl="0" algn="l">
              <a:lnSpc>
                <a:spcPct val="95000"/>
              </a:lnSpc>
              <a:spcBef>
                <a:spcPts val="1600"/>
              </a:spcBef>
              <a:spcAft>
                <a:spcPts val="0"/>
              </a:spcAft>
              <a:buClr>
                <a:schemeClr val="accent1"/>
              </a:buClr>
              <a:buSzPts val="1440"/>
              <a:buFont typeface="Noto Sans Symbols"/>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id="205" name="Shape 205"/>
          <p:cNvPicPr preferRelativeResize="0"/>
          <p:nvPr/>
        </p:nvPicPr>
        <p:blipFill rotWithShape="1">
          <a:blip r:embed="rId3">
            <a:alphaModFix/>
          </a:blip>
          <a:srcRect b="0" l="0" r="0" t="0"/>
          <a:stretch/>
        </p:blipFill>
        <p:spPr>
          <a:xfrm>
            <a:off x="6753113" y="1280200"/>
            <a:ext cx="4781450" cy="3586102"/>
          </a:xfrm>
          <a:prstGeom prst="rect">
            <a:avLst/>
          </a:prstGeom>
          <a:noFill/>
          <a:ln cap="flat" cmpd="sng" w="38100">
            <a:solidFill>
              <a:srgbClr val="000000"/>
            </a:solidFill>
            <a:prstDash val="solid"/>
            <a:round/>
            <a:headEnd len="sm" w="sm" type="none"/>
            <a:tailEnd len="sm" w="sm" type="none"/>
          </a:ln>
        </p:spPr>
      </p:pic>
      <p:sp>
        <p:nvSpPr>
          <p:cNvPr id="206" name="Shape 206"/>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5</a:t>
            </a:r>
            <a:endParaRPr b="1" sz="1800"/>
          </a:p>
        </p:txBody>
      </p:sp>
      <p:sp>
        <p:nvSpPr>
          <p:cNvPr id="207" name="Shape 207"/>
          <p:cNvSpPr txBox="1"/>
          <p:nvPr/>
        </p:nvSpPr>
        <p:spPr>
          <a:xfrm>
            <a:off x="1116100" y="3768075"/>
            <a:ext cx="4097700" cy="2517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2400">
                <a:latin typeface="Times New Roman"/>
                <a:ea typeface="Times New Roman"/>
                <a:cs typeface="Times New Roman"/>
                <a:sym typeface="Times New Roman"/>
              </a:rPr>
              <a:t>Aprendimos que:</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Char char="●"/>
            </a:pPr>
            <a:r>
              <a:rPr lang="en-US" sz="2400">
                <a:latin typeface="Times New Roman"/>
                <a:ea typeface="Times New Roman"/>
                <a:cs typeface="Times New Roman"/>
                <a:sym typeface="Times New Roman"/>
              </a:rPr>
              <a:t>Alto uso de agua durante entrenamiento</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Char char="●"/>
            </a:pPr>
            <a:r>
              <a:rPr lang="en-US" sz="2400">
                <a:latin typeface="Times New Roman"/>
                <a:ea typeface="Times New Roman"/>
                <a:cs typeface="Times New Roman"/>
                <a:sym typeface="Times New Roman"/>
              </a:rPr>
              <a:t>Una conciencia de uso de agua</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Char char="●"/>
            </a:pPr>
            <a:r>
              <a:rPr lang="en-US" sz="2400">
                <a:latin typeface="Times New Roman"/>
                <a:ea typeface="Times New Roman"/>
                <a:cs typeface="Times New Roman"/>
                <a:sym typeface="Times New Roman"/>
              </a:rPr>
              <a:t>Uso de agua potable </a:t>
            </a:r>
            <a:endParaRPr sz="2400">
              <a:latin typeface="Times New Roman"/>
              <a:ea typeface="Times New Roman"/>
              <a:cs typeface="Times New Roman"/>
              <a:sym typeface="Times New Roman"/>
            </a:endParaRPr>
          </a:p>
        </p:txBody>
      </p:sp>
      <p:sp>
        <p:nvSpPr>
          <p:cNvPr id="208" name="Shape 208"/>
          <p:cNvSpPr txBox="1"/>
          <p:nvPr/>
        </p:nvSpPr>
        <p:spPr>
          <a:xfrm>
            <a:off x="6753113" y="5277700"/>
            <a:ext cx="1617000" cy="768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algn="ctr">
              <a:spcBef>
                <a:spcPts val="0"/>
              </a:spcBef>
              <a:spcAft>
                <a:spcPts val="0"/>
              </a:spcAft>
              <a:buNone/>
            </a:pPr>
            <a:r>
              <a:rPr lang="en-US" sz="3000">
                <a:latin typeface="Times New Roman"/>
                <a:ea typeface="Times New Roman"/>
                <a:cs typeface="Times New Roman"/>
                <a:sym typeface="Times New Roman"/>
              </a:rPr>
              <a:t>Bonito</a:t>
            </a:r>
            <a:endParaRPr sz="3000">
              <a:latin typeface="Times New Roman"/>
              <a:ea typeface="Times New Roman"/>
              <a:cs typeface="Times New Roman"/>
              <a:sym typeface="Times New Roman"/>
            </a:endParaRPr>
          </a:p>
        </p:txBody>
      </p:sp>
      <p:sp>
        <p:nvSpPr>
          <p:cNvPr id="209" name="Shape 209"/>
          <p:cNvSpPr txBox="1"/>
          <p:nvPr/>
        </p:nvSpPr>
        <p:spPr>
          <a:xfrm>
            <a:off x="8370900" y="5277700"/>
            <a:ext cx="1617000" cy="768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Times New Roman"/>
                <a:ea typeface="Times New Roman"/>
                <a:cs typeface="Times New Roman"/>
                <a:sym typeface="Times New Roman"/>
              </a:rPr>
              <a:t>Barato</a:t>
            </a:r>
            <a:endParaRPr sz="3000">
              <a:latin typeface="Times New Roman"/>
              <a:ea typeface="Times New Roman"/>
              <a:cs typeface="Times New Roman"/>
              <a:sym typeface="Times New Roman"/>
            </a:endParaRPr>
          </a:p>
        </p:txBody>
      </p:sp>
      <p:sp>
        <p:nvSpPr>
          <p:cNvPr id="210" name="Shape 210"/>
          <p:cNvSpPr txBox="1"/>
          <p:nvPr/>
        </p:nvSpPr>
        <p:spPr>
          <a:xfrm>
            <a:off x="9988687" y="5277700"/>
            <a:ext cx="1617000" cy="768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Times New Roman"/>
                <a:ea typeface="Times New Roman"/>
                <a:cs typeface="Times New Roman"/>
                <a:sym typeface="Times New Roman"/>
              </a:rPr>
              <a:t>Bueno</a:t>
            </a:r>
            <a:endParaRPr sz="3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214" name="Shape 214"/>
        <p:cNvGrpSpPr/>
        <p:nvPr/>
      </p:nvGrpSpPr>
      <p:grpSpPr>
        <a:xfrm>
          <a:off x="0" y="0"/>
          <a:ext cx="0" cy="0"/>
          <a:chOff x="0" y="0"/>
          <a:chExt cx="0" cy="0"/>
        </a:xfrm>
      </p:grpSpPr>
      <p:sp>
        <p:nvSpPr>
          <p:cNvPr id="215" name="Shape 215"/>
          <p:cNvSpPr/>
          <p:nvPr/>
        </p:nvSpPr>
        <p:spPr>
          <a:xfrm>
            <a:off x="3849888" y="457225"/>
            <a:ext cx="44922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6" name="Shape 216"/>
          <p:cNvSpPr txBox="1"/>
          <p:nvPr>
            <p:ph type="title"/>
          </p:nvPr>
        </p:nvSpPr>
        <p:spPr>
          <a:xfrm>
            <a:off x="3877650" y="508525"/>
            <a:ext cx="4436700" cy="6633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Captación de Lluvia</a:t>
            </a:r>
            <a:endParaRPr b="0" i="0" sz="4400" u="none" cap="none" strike="noStrike">
              <a:solidFill>
                <a:srgbClr val="FFFFFF"/>
              </a:solidFill>
              <a:latin typeface="Times New Roman"/>
              <a:ea typeface="Times New Roman"/>
              <a:cs typeface="Times New Roman"/>
              <a:sym typeface="Times New Roman"/>
            </a:endParaRPr>
          </a:p>
        </p:txBody>
      </p:sp>
      <p:pic>
        <p:nvPicPr>
          <p:cNvPr id="217" name="Shape 217"/>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218" name="Shape 218"/>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6</a:t>
            </a:r>
            <a:endParaRPr b="1" sz="1800"/>
          </a:p>
        </p:txBody>
      </p:sp>
      <p:grpSp>
        <p:nvGrpSpPr>
          <p:cNvPr id="219" name="Shape 219"/>
          <p:cNvGrpSpPr/>
          <p:nvPr/>
        </p:nvGrpSpPr>
        <p:grpSpPr>
          <a:xfrm>
            <a:off x="2174717" y="1558920"/>
            <a:ext cx="7842563" cy="4615811"/>
            <a:chOff x="1915947" y="1195586"/>
            <a:chExt cx="8892803" cy="5505500"/>
          </a:xfrm>
        </p:grpSpPr>
        <p:pic>
          <p:nvPicPr>
            <p:cNvPr id="220" name="Shape 220"/>
            <p:cNvPicPr preferRelativeResize="0"/>
            <p:nvPr/>
          </p:nvPicPr>
          <p:blipFill rotWithShape="1">
            <a:blip r:embed="rId4">
              <a:alphaModFix/>
            </a:blip>
            <a:srcRect b="0" l="3910" r="0" t="0"/>
            <a:stretch/>
          </p:blipFill>
          <p:spPr>
            <a:xfrm>
              <a:off x="1915947" y="1195586"/>
              <a:ext cx="8846238" cy="5505500"/>
            </a:xfrm>
            <a:prstGeom prst="rect">
              <a:avLst/>
            </a:prstGeom>
            <a:noFill/>
            <a:ln cap="flat" cmpd="sng" w="28575">
              <a:solidFill>
                <a:schemeClr val="dk2"/>
              </a:solidFill>
              <a:prstDash val="solid"/>
              <a:round/>
              <a:headEnd len="sm" w="sm" type="none"/>
              <a:tailEnd len="sm" w="sm" type="none"/>
            </a:ln>
          </p:spPr>
        </p:pic>
        <p:sp>
          <p:nvSpPr>
            <p:cNvPr id="221" name="Shape 221"/>
            <p:cNvSpPr txBox="1"/>
            <p:nvPr/>
          </p:nvSpPr>
          <p:spPr>
            <a:xfrm>
              <a:off x="4284818" y="1896856"/>
              <a:ext cx="2297400" cy="945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Superficie de </a:t>
              </a:r>
              <a:r>
                <a:rPr lang="en-US" sz="1800">
                  <a:latin typeface="Times New Roman"/>
                  <a:ea typeface="Times New Roman"/>
                  <a:cs typeface="Times New Roman"/>
                  <a:sym typeface="Times New Roman"/>
                </a:rPr>
                <a:t>Captación </a:t>
              </a:r>
              <a:endParaRPr sz="1800">
                <a:latin typeface="Times New Roman"/>
                <a:ea typeface="Times New Roman"/>
                <a:cs typeface="Times New Roman"/>
                <a:sym typeface="Times New Roman"/>
              </a:endParaRPr>
            </a:p>
          </p:txBody>
        </p:sp>
        <p:cxnSp>
          <p:nvCxnSpPr>
            <p:cNvPr id="222" name="Shape 222"/>
            <p:cNvCxnSpPr/>
            <p:nvPr/>
          </p:nvCxnSpPr>
          <p:spPr>
            <a:xfrm>
              <a:off x="6311900" y="2795325"/>
              <a:ext cx="962700" cy="405300"/>
            </a:xfrm>
            <a:prstGeom prst="straightConnector1">
              <a:avLst/>
            </a:prstGeom>
            <a:noFill/>
            <a:ln cap="flat" cmpd="sng" w="9525">
              <a:solidFill>
                <a:schemeClr val="dk2"/>
              </a:solidFill>
              <a:prstDash val="solid"/>
              <a:round/>
              <a:headEnd len="med" w="med" type="none"/>
              <a:tailEnd len="med" w="med" type="none"/>
            </a:ln>
          </p:spPr>
        </p:cxnSp>
        <p:sp>
          <p:nvSpPr>
            <p:cNvPr id="223" name="Shape 223"/>
            <p:cNvSpPr txBox="1"/>
            <p:nvPr/>
          </p:nvSpPr>
          <p:spPr>
            <a:xfrm>
              <a:off x="7274600" y="3023600"/>
              <a:ext cx="1030500" cy="608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Canoas</a:t>
              </a:r>
              <a:endParaRPr sz="1800">
                <a:latin typeface="Times New Roman"/>
                <a:ea typeface="Times New Roman"/>
                <a:cs typeface="Times New Roman"/>
                <a:sym typeface="Times New Roman"/>
              </a:endParaRPr>
            </a:p>
          </p:txBody>
        </p:sp>
        <p:cxnSp>
          <p:nvCxnSpPr>
            <p:cNvPr id="224" name="Shape 224"/>
            <p:cNvCxnSpPr/>
            <p:nvPr/>
          </p:nvCxnSpPr>
          <p:spPr>
            <a:xfrm flipH="1">
              <a:off x="4419925" y="4264900"/>
              <a:ext cx="642000" cy="726300"/>
            </a:xfrm>
            <a:prstGeom prst="straightConnector1">
              <a:avLst/>
            </a:prstGeom>
            <a:noFill/>
            <a:ln cap="flat" cmpd="sng" w="9525">
              <a:solidFill>
                <a:schemeClr val="dk2"/>
              </a:solidFill>
              <a:prstDash val="solid"/>
              <a:round/>
              <a:headEnd len="med" w="med" type="none"/>
              <a:tailEnd len="med" w="med" type="none"/>
            </a:ln>
          </p:spPr>
        </p:cxnSp>
        <p:sp>
          <p:nvSpPr>
            <p:cNvPr id="225" name="Shape 225"/>
            <p:cNvSpPr txBox="1"/>
            <p:nvPr/>
          </p:nvSpPr>
          <p:spPr>
            <a:xfrm>
              <a:off x="3288275" y="4872975"/>
              <a:ext cx="1351500" cy="608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Primer filtro de descarga </a:t>
              </a:r>
              <a:endParaRPr sz="1800">
                <a:latin typeface="Times New Roman"/>
                <a:ea typeface="Times New Roman"/>
                <a:cs typeface="Times New Roman"/>
                <a:sym typeface="Times New Roman"/>
              </a:endParaRPr>
            </a:p>
          </p:txBody>
        </p:sp>
        <p:cxnSp>
          <p:nvCxnSpPr>
            <p:cNvPr id="226" name="Shape 226"/>
            <p:cNvCxnSpPr/>
            <p:nvPr/>
          </p:nvCxnSpPr>
          <p:spPr>
            <a:xfrm flipH="1">
              <a:off x="5011775" y="4720975"/>
              <a:ext cx="151500" cy="1083600"/>
            </a:xfrm>
            <a:prstGeom prst="straightConnector1">
              <a:avLst/>
            </a:prstGeom>
            <a:noFill/>
            <a:ln cap="flat" cmpd="sng" w="9525">
              <a:solidFill>
                <a:schemeClr val="dk2"/>
              </a:solidFill>
              <a:prstDash val="solid"/>
              <a:round/>
              <a:headEnd len="med" w="med" type="none"/>
              <a:tailEnd len="med" w="med" type="none"/>
            </a:ln>
          </p:spPr>
        </p:cxnSp>
        <p:sp>
          <p:nvSpPr>
            <p:cNvPr id="227" name="Shape 227"/>
            <p:cNvSpPr txBox="1"/>
            <p:nvPr/>
          </p:nvSpPr>
          <p:spPr>
            <a:xfrm>
              <a:off x="4284828" y="5800458"/>
              <a:ext cx="2297400" cy="608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Válvula para limpiar</a:t>
              </a:r>
              <a:endParaRPr sz="1800">
                <a:latin typeface="Times New Roman"/>
                <a:ea typeface="Times New Roman"/>
                <a:cs typeface="Times New Roman"/>
                <a:sym typeface="Times New Roman"/>
              </a:endParaRPr>
            </a:p>
          </p:txBody>
        </p:sp>
        <p:sp>
          <p:nvSpPr>
            <p:cNvPr id="228" name="Shape 228"/>
            <p:cNvSpPr txBox="1"/>
            <p:nvPr/>
          </p:nvSpPr>
          <p:spPr>
            <a:xfrm>
              <a:off x="5462616" y="3386551"/>
              <a:ext cx="1119600" cy="405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Bajante </a:t>
              </a:r>
              <a:endParaRPr sz="1800">
                <a:latin typeface="Times New Roman"/>
                <a:ea typeface="Times New Roman"/>
                <a:cs typeface="Times New Roman"/>
                <a:sym typeface="Times New Roman"/>
              </a:endParaRPr>
            </a:p>
          </p:txBody>
        </p:sp>
        <p:sp>
          <p:nvSpPr>
            <p:cNvPr id="229" name="Shape 229"/>
            <p:cNvSpPr txBox="1"/>
            <p:nvPr/>
          </p:nvSpPr>
          <p:spPr>
            <a:xfrm>
              <a:off x="6425325" y="3943950"/>
              <a:ext cx="1351500" cy="405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Drenaje </a:t>
              </a:r>
              <a:endParaRPr sz="1800">
                <a:latin typeface="Times New Roman"/>
                <a:ea typeface="Times New Roman"/>
                <a:cs typeface="Times New Roman"/>
                <a:sym typeface="Times New Roman"/>
              </a:endParaRPr>
            </a:p>
          </p:txBody>
        </p:sp>
        <p:sp>
          <p:nvSpPr>
            <p:cNvPr id="230" name="Shape 230"/>
            <p:cNvSpPr txBox="1"/>
            <p:nvPr/>
          </p:nvSpPr>
          <p:spPr>
            <a:xfrm>
              <a:off x="5365975" y="5092575"/>
              <a:ext cx="1768800" cy="29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Red de Tuberia</a:t>
              </a:r>
              <a:r>
                <a:rPr lang="en-US"/>
                <a:t> </a:t>
              </a:r>
              <a:endParaRPr/>
            </a:p>
          </p:txBody>
        </p:sp>
        <p:sp>
          <p:nvSpPr>
            <p:cNvPr id="231" name="Shape 231"/>
            <p:cNvSpPr txBox="1"/>
            <p:nvPr/>
          </p:nvSpPr>
          <p:spPr>
            <a:xfrm>
              <a:off x="8389536" y="5092568"/>
              <a:ext cx="1984800" cy="9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imes New Roman"/>
                  <a:ea typeface="Times New Roman"/>
                  <a:cs typeface="Times New Roman"/>
                  <a:sym typeface="Times New Roman"/>
                </a:rPr>
                <a:t>Tanque de Almacenamiento </a:t>
              </a:r>
              <a:endParaRPr sz="1800">
                <a:latin typeface="Times New Roman"/>
                <a:ea typeface="Times New Roman"/>
                <a:cs typeface="Times New Roman"/>
                <a:sym typeface="Times New Roman"/>
              </a:endParaRPr>
            </a:p>
          </p:txBody>
        </p:sp>
        <p:sp>
          <p:nvSpPr>
            <p:cNvPr id="232" name="Shape 232"/>
            <p:cNvSpPr txBox="1"/>
            <p:nvPr/>
          </p:nvSpPr>
          <p:spPr>
            <a:xfrm>
              <a:off x="6810125" y="5481080"/>
              <a:ext cx="1351500" cy="72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imes New Roman"/>
                  <a:ea typeface="Times New Roman"/>
                  <a:cs typeface="Times New Roman"/>
                  <a:sym typeface="Times New Roman"/>
                </a:rPr>
                <a:t>Trampa de Sedimento</a:t>
              </a:r>
              <a:endParaRPr sz="1800">
                <a:latin typeface="Times New Roman"/>
                <a:ea typeface="Times New Roman"/>
                <a:cs typeface="Times New Roman"/>
                <a:sym typeface="Times New Roman"/>
              </a:endParaRPr>
            </a:p>
          </p:txBody>
        </p:sp>
        <p:cxnSp>
          <p:nvCxnSpPr>
            <p:cNvPr id="233" name="Shape 233"/>
            <p:cNvCxnSpPr/>
            <p:nvPr/>
          </p:nvCxnSpPr>
          <p:spPr>
            <a:xfrm>
              <a:off x="9667650" y="4298675"/>
              <a:ext cx="236700" cy="388500"/>
            </a:xfrm>
            <a:prstGeom prst="straightConnector1">
              <a:avLst/>
            </a:prstGeom>
            <a:noFill/>
            <a:ln cap="flat" cmpd="sng" w="9525">
              <a:solidFill>
                <a:schemeClr val="dk2"/>
              </a:solidFill>
              <a:prstDash val="solid"/>
              <a:round/>
              <a:headEnd len="med" w="med" type="none"/>
              <a:tailEnd len="med" w="med" type="triangle"/>
            </a:ln>
          </p:spPr>
        </p:cxnSp>
        <p:sp>
          <p:nvSpPr>
            <p:cNvPr id="234" name="Shape 234"/>
            <p:cNvSpPr txBox="1"/>
            <p:nvPr/>
          </p:nvSpPr>
          <p:spPr>
            <a:xfrm>
              <a:off x="8389550" y="3943950"/>
              <a:ext cx="2419200" cy="478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800">
                  <a:latin typeface="Times New Roman"/>
                  <a:ea typeface="Times New Roman"/>
                  <a:cs typeface="Times New Roman"/>
                  <a:sym typeface="Times New Roman"/>
                </a:rPr>
                <a:t>Conexión para distribución</a:t>
              </a:r>
              <a:r>
                <a:rPr lang="en-US"/>
                <a:t>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9" name="Shape 239"/>
        <p:cNvGrpSpPr/>
        <p:nvPr/>
      </p:nvGrpSpPr>
      <p:grpSpPr>
        <a:xfrm>
          <a:off x="0" y="0"/>
          <a:ext cx="0" cy="0"/>
          <a:chOff x="0" y="0"/>
          <a:chExt cx="0" cy="0"/>
        </a:xfrm>
      </p:grpSpPr>
      <p:sp>
        <p:nvSpPr>
          <p:cNvPr id="240" name="Shape 240"/>
          <p:cNvSpPr/>
          <p:nvPr/>
        </p:nvSpPr>
        <p:spPr>
          <a:xfrm>
            <a:off x="3734088" y="560600"/>
            <a:ext cx="4723800" cy="690000"/>
          </a:xfrm>
          <a:prstGeom prst="rect">
            <a:avLst/>
          </a:prstGeom>
          <a:gradFill>
            <a:gsLst>
              <a:gs pos="0">
                <a:srgbClr val="DB0000"/>
              </a:gs>
              <a:gs pos="100000">
                <a:srgbClr val="540303"/>
              </a:gs>
            </a:gsLst>
            <a:path path="circle">
              <a:fillToRect b="50%" l="50%" r="50%" t="50%"/>
            </a:path>
            <a:tileRect/>
          </a:gra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Shape 241"/>
          <p:cNvSpPr txBox="1"/>
          <p:nvPr>
            <p:ph type="title"/>
          </p:nvPr>
        </p:nvSpPr>
        <p:spPr>
          <a:xfrm>
            <a:off x="3734101" y="472700"/>
            <a:ext cx="4723800" cy="7779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chemeClr val="accent6"/>
              </a:buClr>
              <a:buSzPts val="3600"/>
              <a:buFont typeface="Times New Roman"/>
              <a:buNone/>
            </a:pPr>
            <a:r>
              <a:rPr b="0" i="0" lang="en-US" sz="3600" u="none" cap="none" strike="noStrike">
                <a:solidFill>
                  <a:srgbClr val="FFFFFF"/>
                </a:solidFill>
                <a:latin typeface="Times New Roman"/>
                <a:ea typeface="Times New Roman"/>
                <a:cs typeface="Times New Roman"/>
                <a:sym typeface="Times New Roman"/>
              </a:rPr>
              <a:t>Sistema de Reciclaje</a:t>
            </a:r>
            <a:endParaRPr b="0" i="0" sz="3600" u="none" cap="none" strike="noStrike">
              <a:solidFill>
                <a:srgbClr val="FFFFFF"/>
              </a:solidFill>
              <a:latin typeface="Times New Roman"/>
              <a:ea typeface="Times New Roman"/>
              <a:cs typeface="Times New Roman"/>
              <a:sym typeface="Times New Roman"/>
            </a:endParaRPr>
          </a:p>
        </p:txBody>
      </p:sp>
      <p:sp>
        <p:nvSpPr>
          <p:cNvPr id="242" name="Shape 242"/>
          <p:cNvSpPr/>
          <p:nvPr/>
        </p:nvSpPr>
        <p:spPr>
          <a:xfrm>
            <a:off x="4553413" y="1657225"/>
            <a:ext cx="2884200" cy="1281900"/>
          </a:xfrm>
          <a:prstGeom prst="rect">
            <a:avLst/>
          </a:prstGeom>
          <a:solidFill>
            <a:srgbClr val="FFFFFF"/>
          </a:solidFill>
          <a:ln cap="flat" cmpd="sng" w="28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400" u="none" cap="none" strike="noStrike">
                <a:solidFill>
                  <a:srgbClr val="000000"/>
                </a:solidFill>
                <a:latin typeface="Times New Roman"/>
                <a:ea typeface="Times New Roman"/>
                <a:cs typeface="Times New Roman"/>
                <a:sym typeface="Times New Roman"/>
              </a:rPr>
              <a:t>Entrada</a:t>
            </a:r>
            <a:endParaRPr b="0" i="0" sz="2400" u="none" cap="none" strike="noStrike">
              <a:solidFill>
                <a:srgbClr val="000000"/>
              </a:solidFill>
              <a:latin typeface="Times New Roman"/>
              <a:ea typeface="Times New Roman"/>
              <a:cs typeface="Times New Roman"/>
              <a:sym typeface="Times New Roman"/>
            </a:endParaRPr>
          </a:p>
        </p:txBody>
      </p:sp>
      <p:sp>
        <p:nvSpPr>
          <p:cNvPr id="243" name="Shape 243"/>
          <p:cNvSpPr/>
          <p:nvPr/>
        </p:nvSpPr>
        <p:spPr>
          <a:xfrm>
            <a:off x="7820325" y="3217325"/>
            <a:ext cx="2477700" cy="1281900"/>
          </a:xfrm>
          <a:prstGeom prst="rect">
            <a:avLst/>
          </a:prstGeom>
          <a:solidFill>
            <a:srgbClr val="FFFFFF"/>
          </a:solidFill>
          <a:ln cap="flat" cmpd="sng" w="28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400" u="none" cap="none" strike="noStrike">
                <a:solidFill>
                  <a:srgbClr val="000000"/>
                </a:solidFill>
                <a:latin typeface="Times New Roman"/>
                <a:ea typeface="Times New Roman"/>
                <a:cs typeface="Times New Roman"/>
                <a:sym typeface="Times New Roman"/>
              </a:rPr>
              <a:t>Filtración de sedimento</a:t>
            </a:r>
            <a:endParaRPr b="0" i="0" sz="2400" u="none" cap="none" strike="noStrike">
              <a:solidFill>
                <a:srgbClr val="000000"/>
              </a:solidFill>
              <a:latin typeface="Times New Roman"/>
              <a:ea typeface="Times New Roman"/>
              <a:cs typeface="Times New Roman"/>
              <a:sym typeface="Times New Roman"/>
            </a:endParaRPr>
          </a:p>
        </p:txBody>
      </p:sp>
      <p:sp>
        <p:nvSpPr>
          <p:cNvPr id="244" name="Shape 244"/>
          <p:cNvSpPr/>
          <p:nvPr/>
        </p:nvSpPr>
        <p:spPr>
          <a:xfrm>
            <a:off x="4553400" y="4703700"/>
            <a:ext cx="2884200" cy="1281900"/>
          </a:xfrm>
          <a:prstGeom prst="rect">
            <a:avLst/>
          </a:prstGeom>
          <a:solidFill>
            <a:srgbClr val="FFFFF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i="0" lang="en-US" sz="2400" u="none" cap="none" strike="noStrike">
                <a:solidFill>
                  <a:srgbClr val="000000"/>
                </a:solidFill>
                <a:latin typeface="Times New Roman"/>
                <a:ea typeface="Times New Roman"/>
                <a:cs typeface="Times New Roman"/>
                <a:sym typeface="Times New Roman"/>
              </a:rPr>
              <a:t>Tanque de Almacenamiento</a:t>
            </a:r>
            <a:endParaRPr i="0" sz="2400" u="none" cap="none" strike="noStrike">
              <a:solidFill>
                <a:srgbClr val="000000"/>
              </a:solidFill>
              <a:latin typeface="Times New Roman"/>
              <a:ea typeface="Times New Roman"/>
              <a:cs typeface="Times New Roman"/>
              <a:sym typeface="Times New Roman"/>
            </a:endParaRPr>
          </a:p>
        </p:txBody>
      </p:sp>
      <p:sp>
        <p:nvSpPr>
          <p:cNvPr id="245" name="Shape 245"/>
          <p:cNvSpPr/>
          <p:nvPr/>
        </p:nvSpPr>
        <p:spPr>
          <a:xfrm rot="-5400000">
            <a:off x="2944525" y="4443725"/>
            <a:ext cx="912900" cy="1571400"/>
          </a:xfrm>
          <a:prstGeom prst="bentArrow">
            <a:avLst>
              <a:gd fmla="val 25000" name="adj1"/>
              <a:gd fmla="val 25000" name="adj2"/>
              <a:gd fmla="val 25000" name="adj3"/>
              <a:gd fmla="val 43773" name="adj4"/>
            </a:avLst>
          </a:prstGeom>
          <a:solidFill>
            <a:srgbClr val="FF0000"/>
          </a:solid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246" name="Shape 246"/>
          <p:cNvSpPr/>
          <p:nvPr/>
        </p:nvSpPr>
        <p:spPr>
          <a:xfrm>
            <a:off x="1731600" y="3242225"/>
            <a:ext cx="2477700" cy="1281900"/>
          </a:xfrm>
          <a:prstGeom prst="rect">
            <a:avLst/>
          </a:prstGeom>
          <a:solidFill>
            <a:srgbClr val="FFFFFF"/>
          </a:solidFill>
          <a:ln cap="flat" cmpd="sng" w="28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400" u="none" cap="none" strike="noStrike">
                <a:solidFill>
                  <a:srgbClr val="000000"/>
                </a:solidFill>
                <a:latin typeface="Times New Roman"/>
                <a:ea typeface="Times New Roman"/>
                <a:cs typeface="Times New Roman"/>
                <a:sym typeface="Times New Roman"/>
              </a:rPr>
              <a:t>Bomba salida para usar o salida y uso por  gravedad</a:t>
            </a:r>
            <a:endParaRPr b="0" i="0" sz="2400" u="none" cap="none" strike="noStrike">
              <a:solidFill>
                <a:srgbClr val="000000"/>
              </a:solidFill>
              <a:latin typeface="Times New Roman"/>
              <a:ea typeface="Times New Roman"/>
              <a:cs typeface="Times New Roman"/>
              <a:sym typeface="Times New Roman"/>
            </a:endParaRPr>
          </a:p>
        </p:txBody>
      </p:sp>
      <p:pic>
        <p:nvPicPr>
          <p:cNvPr id="247" name="Shape 247"/>
          <p:cNvPicPr preferRelativeResize="0"/>
          <p:nvPr/>
        </p:nvPicPr>
        <p:blipFill rotWithShape="1">
          <a:blip r:embed="rId3">
            <a:alphaModFix/>
          </a:blip>
          <a:srcRect b="0" l="0" r="0" t="0"/>
          <a:stretch/>
        </p:blipFill>
        <p:spPr>
          <a:xfrm>
            <a:off x="0" y="6379724"/>
            <a:ext cx="1544715" cy="478271"/>
          </a:xfrm>
          <a:prstGeom prst="rect">
            <a:avLst/>
          </a:prstGeom>
          <a:noFill/>
          <a:ln>
            <a:noFill/>
          </a:ln>
        </p:spPr>
      </p:pic>
      <p:pic>
        <p:nvPicPr>
          <p:cNvPr id="248" name="Shape 248"/>
          <p:cNvPicPr preferRelativeResize="0"/>
          <p:nvPr/>
        </p:nvPicPr>
        <p:blipFill rotWithShape="1">
          <a:blip r:embed="rId4">
            <a:alphaModFix/>
          </a:blip>
          <a:srcRect b="0" l="0" r="0" t="0"/>
          <a:stretch/>
        </p:blipFill>
        <p:spPr>
          <a:xfrm>
            <a:off x="8728400" y="606900"/>
            <a:ext cx="579075" cy="597400"/>
          </a:xfrm>
          <a:prstGeom prst="rect">
            <a:avLst/>
          </a:prstGeom>
          <a:noFill/>
          <a:ln>
            <a:noFill/>
          </a:ln>
        </p:spPr>
      </p:pic>
      <p:pic>
        <p:nvPicPr>
          <p:cNvPr id="249" name="Shape 249"/>
          <p:cNvPicPr preferRelativeResize="0"/>
          <p:nvPr/>
        </p:nvPicPr>
        <p:blipFill rotWithShape="1">
          <a:blip r:embed="rId4">
            <a:alphaModFix/>
          </a:blip>
          <a:srcRect b="0" l="0" r="0" t="0"/>
          <a:stretch/>
        </p:blipFill>
        <p:spPr>
          <a:xfrm>
            <a:off x="2884521" y="606896"/>
            <a:ext cx="579075" cy="597400"/>
          </a:xfrm>
          <a:prstGeom prst="rect">
            <a:avLst/>
          </a:prstGeom>
          <a:noFill/>
          <a:ln>
            <a:noFill/>
          </a:ln>
        </p:spPr>
      </p:pic>
      <p:sp>
        <p:nvSpPr>
          <p:cNvPr id="250" name="Shape 250"/>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7</a:t>
            </a:r>
            <a:endParaRPr b="1" sz="1800"/>
          </a:p>
        </p:txBody>
      </p:sp>
      <p:sp>
        <p:nvSpPr>
          <p:cNvPr id="251" name="Shape 251"/>
          <p:cNvSpPr/>
          <p:nvPr/>
        </p:nvSpPr>
        <p:spPr>
          <a:xfrm>
            <a:off x="2507175" y="1798025"/>
            <a:ext cx="1702200" cy="995100"/>
          </a:xfrm>
          <a:prstGeom prst="bentArrow">
            <a:avLst>
              <a:gd fmla="val 25000" name="adj1"/>
              <a:gd fmla="val 26773" name="adj2"/>
              <a:gd fmla="val 21369" name="adj3"/>
              <a:gd fmla="val 44623" name="adj4"/>
            </a:avLst>
          </a:prstGeom>
          <a:solidFill>
            <a:srgbClr val="FF0000"/>
          </a:solid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252" name="Shape 252"/>
          <p:cNvSpPr/>
          <p:nvPr/>
        </p:nvSpPr>
        <p:spPr>
          <a:xfrm rot="5400000">
            <a:off x="8160525" y="1462075"/>
            <a:ext cx="997200" cy="1677600"/>
          </a:xfrm>
          <a:prstGeom prst="bentArrow">
            <a:avLst>
              <a:gd fmla="val 25000" name="adj1"/>
              <a:gd fmla="val 26773" name="adj2"/>
              <a:gd fmla="val 21369" name="adj3"/>
              <a:gd fmla="val 50002" name="adj4"/>
            </a:avLst>
          </a:prstGeom>
          <a:solidFill>
            <a:srgbClr val="FF0000"/>
          </a:solid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253" name="Shape 253"/>
          <p:cNvSpPr/>
          <p:nvPr/>
        </p:nvSpPr>
        <p:spPr>
          <a:xfrm rot="10800000">
            <a:off x="7935925" y="4773050"/>
            <a:ext cx="1488000" cy="937500"/>
          </a:xfrm>
          <a:prstGeom prst="bentArrow">
            <a:avLst>
              <a:gd fmla="val 25000" name="adj1"/>
              <a:gd fmla="val 23379" name="adj2"/>
              <a:gd fmla="val 25000" name="adj3"/>
              <a:gd fmla="val 45059" name="adj4"/>
            </a:avLst>
          </a:prstGeom>
          <a:solidFill>
            <a:srgbClr val="FF0000"/>
          </a:solid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00000"/>
        </a:solidFill>
      </p:bgPr>
    </p:bg>
    <p:spTree>
      <p:nvGrpSpPr>
        <p:cNvPr id="258" name="Shape 258"/>
        <p:cNvGrpSpPr/>
        <p:nvPr/>
      </p:nvGrpSpPr>
      <p:grpSpPr>
        <a:xfrm>
          <a:off x="0" y="0"/>
          <a:ext cx="0" cy="0"/>
          <a:chOff x="0" y="0"/>
          <a:chExt cx="0" cy="0"/>
        </a:xfrm>
      </p:grpSpPr>
      <p:sp>
        <p:nvSpPr>
          <p:cNvPr id="259" name="Shape 259"/>
          <p:cNvSpPr/>
          <p:nvPr/>
        </p:nvSpPr>
        <p:spPr>
          <a:xfrm>
            <a:off x="2424600" y="406900"/>
            <a:ext cx="7342800" cy="765900"/>
          </a:xfrm>
          <a:prstGeom prst="rect">
            <a:avLst/>
          </a:prstGeom>
          <a:solidFill>
            <a:srgbClr val="00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Shape 260"/>
          <p:cNvSpPr txBox="1"/>
          <p:nvPr>
            <p:ph type="title"/>
          </p:nvPr>
        </p:nvSpPr>
        <p:spPr>
          <a:xfrm>
            <a:off x="2694600" y="444850"/>
            <a:ext cx="6802800" cy="690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entury Schoolbook"/>
              <a:buNone/>
            </a:pPr>
            <a:r>
              <a:rPr lang="en-US">
                <a:solidFill>
                  <a:srgbClr val="FFFFFF"/>
                </a:solidFill>
                <a:latin typeface="Times New Roman"/>
                <a:ea typeface="Times New Roman"/>
                <a:cs typeface="Times New Roman"/>
                <a:sym typeface="Times New Roman"/>
              </a:rPr>
              <a:t>Datos Pluviométricos para San José</a:t>
            </a:r>
            <a:endParaRPr i="0" u="none" cap="none" strike="noStrike">
              <a:solidFill>
                <a:srgbClr val="FFFFFF"/>
              </a:solidFill>
              <a:latin typeface="Times New Roman"/>
              <a:ea typeface="Times New Roman"/>
              <a:cs typeface="Times New Roman"/>
              <a:sym typeface="Times New Roman"/>
            </a:endParaRPr>
          </a:p>
        </p:txBody>
      </p:sp>
      <p:pic>
        <p:nvPicPr>
          <p:cNvPr id="261" name="Shape 261"/>
          <p:cNvPicPr preferRelativeResize="0"/>
          <p:nvPr/>
        </p:nvPicPr>
        <p:blipFill rotWithShape="1">
          <a:blip r:embed="rId3">
            <a:alphaModFix/>
          </a:blip>
          <a:srcRect b="0" l="0" r="0" t="0"/>
          <a:stretch/>
        </p:blipFill>
        <p:spPr>
          <a:xfrm>
            <a:off x="0" y="6379724"/>
            <a:ext cx="1544715" cy="478271"/>
          </a:xfrm>
          <a:prstGeom prst="rect">
            <a:avLst/>
          </a:prstGeom>
          <a:noFill/>
          <a:ln>
            <a:noFill/>
          </a:ln>
        </p:spPr>
      </p:pic>
      <p:sp>
        <p:nvSpPr>
          <p:cNvPr id="262" name="Shape 262"/>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8</a:t>
            </a:r>
            <a:endParaRPr b="1" sz="1800"/>
          </a:p>
        </p:txBody>
      </p:sp>
      <p:pic>
        <p:nvPicPr>
          <p:cNvPr id="263" name="Shape 263"/>
          <p:cNvPicPr preferRelativeResize="0"/>
          <p:nvPr/>
        </p:nvPicPr>
        <p:blipFill>
          <a:blip r:embed="rId4">
            <a:alphaModFix/>
          </a:blip>
          <a:stretch>
            <a:fillRect/>
          </a:stretch>
        </p:blipFill>
        <p:spPr>
          <a:xfrm>
            <a:off x="2746450" y="1543375"/>
            <a:ext cx="6699125" cy="473135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68" name="Shape 268"/>
        <p:cNvGrpSpPr/>
        <p:nvPr/>
      </p:nvGrpSpPr>
      <p:grpSpPr>
        <a:xfrm>
          <a:off x="0" y="0"/>
          <a:ext cx="0" cy="0"/>
          <a:chOff x="0" y="0"/>
          <a:chExt cx="0" cy="0"/>
        </a:xfrm>
      </p:grpSpPr>
      <p:pic>
        <p:nvPicPr>
          <p:cNvPr id="269" name="Shape 269"/>
          <p:cNvPicPr preferRelativeResize="0"/>
          <p:nvPr/>
        </p:nvPicPr>
        <p:blipFill rotWithShape="1">
          <a:blip r:embed="rId3">
            <a:alphaModFix/>
          </a:blip>
          <a:srcRect b="0" l="0" r="0" t="0"/>
          <a:stretch/>
        </p:blipFill>
        <p:spPr>
          <a:xfrm>
            <a:off x="7374763" y="1752938"/>
            <a:ext cx="3973961" cy="4135896"/>
          </a:xfrm>
          <a:prstGeom prst="rect">
            <a:avLst/>
          </a:prstGeom>
          <a:noFill/>
          <a:ln>
            <a:noFill/>
          </a:ln>
        </p:spPr>
      </p:pic>
      <p:sp>
        <p:nvSpPr>
          <p:cNvPr id="270" name="Shape 270"/>
          <p:cNvSpPr txBox="1"/>
          <p:nvPr/>
        </p:nvSpPr>
        <p:spPr>
          <a:xfrm>
            <a:off x="919450" y="1777975"/>
            <a:ext cx="3481800" cy="31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2400" u="none" cap="none" strike="noStrike">
                <a:solidFill>
                  <a:srgbClr val="FFFFFF"/>
                </a:solidFill>
                <a:latin typeface="Times New Roman"/>
                <a:ea typeface="Times New Roman"/>
                <a:cs typeface="Times New Roman"/>
                <a:sym typeface="Times New Roman"/>
              </a:rPr>
              <a:t>Área de techos de edificio: </a:t>
            </a:r>
            <a:r>
              <a:rPr b="1" i="0" lang="en-US" sz="2400" u="none" cap="none" strike="noStrike">
                <a:solidFill>
                  <a:srgbClr val="FFFFFF"/>
                </a:solidFill>
                <a:latin typeface="Times New Roman"/>
                <a:ea typeface="Times New Roman"/>
                <a:cs typeface="Times New Roman"/>
                <a:sym typeface="Times New Roman"/>
              </a:rPr>
              <a:t>300m</a:t>
            </a:r>
            <a:r>
              <a:rPr b="1" baseline="30000" i="0" lang="en-US" sz="2400" u="none" cap="none" strike="noStrike">
                <a:solidFill>
                  <a:srgbClr val="FFFFFF"/>
                </a:solidFill>
                <a:latin typeface="Times New Roman"/>
                <a:ea typeface="Times New Roman"/>
                <a:cs typeface="Times New Roman"/>
                <a:sym typeface="Times New Roman"/>
              </a:rPr>
              <a:t>2</a:t>
            </a:r>
            <a:endParaRPr b="1" i="0" sz="2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b="0" i="0" sz="2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2400" u="none" cap="none" strike="noStrike">
                <a:solidFill>
                  <a:srgbClr val="FFFFFF"/>
                </a:solidFill>
                <a:latin typeface="Times New Roman"/>
                <a:ea typeface="Times New Roman"/>
                <a:cs typeface="Times New Roman"/>
                <a:sym typeface="Times New Roman"/>
              </a:rPr>
              <a:t>Área de recolección de agua en </a:t>
            </a:r>
            <a:r>
              <a:rPr lang="en-US" sz="2400">
                <a:solidFill>
                  <a:srgbClr val="FFFFFF"/>
                </a:solidFill>
                <a:latin typeface="Times New Roman"/>
                <a:ea typeface="Times New Roman"/>
                <a:cs typeface="Times New Roman"/>
                <a:sym typeface="Times New Roman"/>
              </a:rPr>
              <a:t>la</a:t>
            </a:r>
            <a:r>
              <a:rPr b="0" i="0" lang="en-US" sz="2400" u="none" cap="none" strike="noStrike">
                <a:solidFill>
                  <a:srgbClr val="FFFFFF"/>
                </a:solidFill>
                <a:latin typeface="Times New Roman"/>
                <a:ea typeface="Times New Roman"/>
                <a:cs typeface="Times New Roman"/>
                <a:sym typeface="Times New Roman"/>
              </a:rPr>
              <a:t> torre: </a:t>
            </a:r>
            <a:r>
              <a:rPr b="1" i="0" lang="en-US" sz="2400" u="none" cap="none" strike="noStrike">
                <a:solidFill>
                  <a:srgbClr val="FFFFFF"/>
                </a:solidFill>
                <a:latin typeface="Times New Roman"/>
                <a:ea typeface="Times New Roman"/>
                <a:cs typeface="Times New Roman"/>
                <a:sym typeface="Times New Roman"/>
              </a:rPr>
              <a:t>144m</a:t>
            </a:r>
            <a:r>
              <a:rPr b="1" baseline="30000" i="0" lang="en-US" sz="2400" u="none" cap="none" strike="noStrike">
                <a:solidFill>
                  <a:srgbClr val="FFFFFF"/>
                </a:solidFill>
                <a:latin typeface="Times New Roman"/>
                <a:ea typeface="Times New Roman"/>
                <a:cs typeface="Times New Roman"/>
                <a:sym typeface="Times New Roman"/>
              </a:rPr>
              <a:t>2</a:t>
            </a:r>
            <a:endParaRPr b="1" i="0" sz="2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t/>
            </a:r>
            <a:endParaRPr b="0" i="0" sz="2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0" i="0" lang="en-US" sz="2400" u="none" cap="none" strike="noStrike">
                <a:solidFill>
                  <a:srgbClr val="FFFFFF"/>
                </a:solidFill>
                <a:latin typeface="Times New Roman"/>
                <a:ea typeface="Times New Roman"/>
                <a:cs typeface="Times New Roman"/>
                <a:sym typeface="Times New Roman"/>
              </a:rPr>
              <a:t>Área de recolección de agua en la plaza:</a:t>
            </a:r>
            <a:r>
              <a:rPr b="1" i="0" lang="en-US" sz="2400" u="none" cap="none" strike="noStrike">
                <a:solidFill>
                  <a:srgbClr val="FFFFFF"/>
                </a:solidFill>
                <a:latin typeface="Times New Roman"/>
                <a:ea typeface="Times New Roman"/>
                <a:cs typeface="Times New Roman"/>
                <a:sym typeface="Times New Roman"/>
              </a:rPr>
              <a:t> 496m</a:t>
            </a:r>
            <a:r>
              <a:rPr b="1" baseline="30000" i="0" lang="en-US" sz="2400" u="none" cap="none" strike="noStrike">
                <a:solidFill>
                  <a:srgbClr val="FFFFFF"/>
                </a:solidFill>
                <a:latin typeface="Times New Roman"/>
                <a:ea typeface="Times New Roman"/>
                <a:cs typeface="Times New Roman"/>
                <a:sym typeface="Times New Roman"/>
              </a:rPr>
              <a:t>2</a:t>
            </a:r>
            <a:endParaRPr b="1" baseline="30000" i="0" sz="3000" u="none" cap="none" strike="noStrike">
              <a:highlight>
                <a:srgbClr val="FFFFFF"/>
              </a:highlight>
              <a:latin typeface="Times New Roman"/>
              <a:ea typeface="Times New Roman"/>
              <a:cs typeface="Times New Roman"/>
              <a:sym typeface="Times New Roman"/>
            </a:endParaRPr>
          </a:p>
        </p:txBody>
      </p:sp>
      <p:pic>
        <p:nvPicPr>
          <p:cNvPr id="271" name="Shape 271"/>
          <p:cNvPicPr preferRelativeResize="0"/>
          <p:nvPr/>
        </p:nvPicPr>
        <p:blipFill rotWithShape="1">
          <a:blip r:embed="rId4">
            <a:alphaModFix/>
          </a:blip>
          <a:srcRect b="0" l="0" r="0" t="0"/>
          <a:stretch/>
        </p:blipFill>
        <p:spPr>
          <a:xfrm>
            <a:off x="0" y="6379724"/>
            <a:ext cx="1544715" cy="478271"/>
          </a:xfrm>
          <a:prstGeom prst="rect">
            <a:avLst/>
          </a:prstGeom>
          <a:noFill/>
          <a:ln>
            <a:noFill/>
          </a:ln>
        </p:spPr>
      </p:pic>
      <p:pic>
        <p:nvPicPr>
          <p:cNvPr id="272" name="Shape 272"/>
          <p:cNvPicPr preferRelativeResize="0"/>
          <p:nvPr/>
        </p:nvPicPr>
        <p:blipFill rotWithShape="1">
          <a:blip r:embed="rId5">
            <a:alphaModFix/>
          </a:blip>
          <a:srcRect b="29098" l="0" r="0" t="0"/>
          <a:stretch/>
        </p:blipFill>
        <p:spPr>
          <a:xfrm>
            <a:off x="5010650" y="1752925"/>
            <a:ext cx="2364115" cy="2281633"/>
          </a:xfrm>
          <a:prstGeom prst="rect">
            <a:avLst/>
          </a:prstGeom>
          <a:noFill/>
          <a:ln>
            <a:noFill/>
          </a:ln>
        </p:spPr>
      </p:pic>
      <p:pic>
        <p:nvPicPr>
          <p:cNvPr id="273" name="Shape 273"/>
          <p:cNvPicPr preferRelativeResize="0"/>
          <p:nvPr/>
        </p:nvPicPr>
        <p:blipFill>
          <a:blip r:embed="rId6">
            <a:alphaModFix/>
          </a:blip>
          <a:stretch>
            <a:fillRect/>
          </a:stretch>
        </p:blipFill>
        <p:spPr>
          <a:xfrm>
            <a:off x="5010650" y="3918174"/>
            <a:ext cx="2364114" cy="1971101"/>
          </a:xfrm>
          <a:prstGeom prst="rect">
            <a:avLst/>
          </a:prstGeom>
          <a:noFill/>
          <a:ln>
            <a:noFill/>
          </a:ln>
        </p:spPr>
      </p:pic>
      <p:sp>
        <p:nvSpPr>
          <p:cNvPr id="274" name="Shape 274"/>
          <p:cNvSpPr/>
          <p:nvPr/>
        </p:nvSpPr>
        <p:spPr>
          <a:xfrm>
            <a:off x="3016650" y="443375"/>
            <a:ext cx="6158700" cy="743100"/>
          </a:xfrm>
          <a:prstGeom prst="rect">
            <a:avLst/>
          </a:prstGeom>
          <a:gradFill>
            <a:gsLst>
              <a:gs pos="0">
                <a:srgbClr val="DB0000"/>
              </a:gs>
              <a:gs pos="100000">
                <a:srgbClr val="540303"/>
              </a:gs>
            </a:gsLst>
            <a:lin ang="5400012" scaled="0"/>
          </a:gra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5" name="Shape 275"/>
          <p:cNvSpPr txBox="1"/>
          <p:nvPr>
            <p:ph type="title"/>
          </p:nvPr>
        </p:nvSpPr>
        <p:spPr>
          <a:xfrm>
            <a:off x="3138775" y="516275"/>
            <a:ext cx="5712600" cy="597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accent1"/>
              </a:buClr>
              <a:buSzPts val="3800"/>
              <a:buFont typeface="Times New Roman"/>
              <a:buNone/>
            </a:pPr>
            <a:r>
              <a:rPr lang="en-US">
                <a:solidFill>
                  <a:srgbClr val="FFFFFF"/>
                </a:solidFill>
                <a:latin typeface="Times New Roman"/>
                <a:ea typeface="Times New Roman"/>
                <a:cs typeface="Times New Roman"/>
                <a:sym typeface="Times New Roman"/>
              </a:rPr>
              <a:t>Infrastructura ya Existe</a:t>
            </a:r>
            <a:endParaRPr>
              <a:solidFill>
                <a:srgbClr val="FFFFFF"/>
              </a:solidFill>
              <a:latin typeface="Times New Roman"/>
              <a:ea typeface="Times New Roman"/>
              <a:cs typeface="Times New Roman"/>
              <a:sym typeface="Times New Roman"/>
            </a:endParaRPr>
          </a:p>
        </p:txBody>
      </p:sp>
      <p:sp>
        <p:nvSpPr>
          <p:cNvPr id="276" name="Shape 276"/>
          <p:cNvSpPr txBox="1"/>
          <p:nvPr/>
        </p:nvSpPr>
        <p:spPr>
          <a:xfrm>
            <a:off x="11501125" y="6381000"/>
            <a:ext cx="608700" cy="4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9</a:t>
            </a:r>
            <a:endParaRPr b="1" sz="1800"/>
          </a:p>
        </p:txBody>
      </p:sp>
      <p:sp>
        <p:nvSpPr>
          <p:cNvPr id="277" name="Shape 277"/>
          <p:cNvSpPr txBox="1"/>
          <p:nvPr/>
        </p:nvSpPr>
        <p:spPr>
          <a:xfrm>
            <a:off x="919450" y="5145725"/>
            <a:ext cx="2613300" cy="743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3000"/>
              <a:buFont typeface="Arial"/>
              <a:buNone/>
            </a:pPr>
            <a:r>
              <a:rPr b="1" lang="en-US" sz="2400">
                <a:solidFill>
                  <a:schemeClr val="dk1"/>
                </a:solidFill>
                <a:highlight>
                  <a:schemeClr val="lt1"/>
                </a:highlight>
                <a:latin typeface="Times New Roman"/>
                <a:ea typeface="Times New Roman"/>
                <a:cs typeface="Times New Roman"/>
                <a:sym typeface="Times New Roman"/>
              </a:rPr>
              <a:t>Área total: 940m</a:t>
            </a:r>
            <a:r>
              <a:rPr b="1" baseline="30000" lang="en-US" sz="3000">
                <a:solidFill>
                  <a:schemeClr val="dk1"/>
                </a:solidFill>
                <a:highlight>
                  <a:schemeClr val="lt1"/>
                </a:highlight>
                <a:latin typeface="Times New Roman"/>
                <a:ea typeface="Times New Roman"/>
                <a:cs typeface="Times New Roman"/>
                <a:sym typeface="Times New Roman"/>
              </a:rPr>
              <a:t>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ace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