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70" r:id="rId2"/>
    <p:sldId id="315" r:id="rId3"/>
    <p:sldId id="272" r:id="rId4"/>
    <p:sldId id="277" r:id="rId5"/>
    <p:sldId id="257" r:id="rId6"/>
    <p:sldId id="307" r:id="rId7"/>
    <p:sldId id="260" r:id="rId8"/>
    <p:sldId id="311" r:id="rId9"/>
    <p:sldId id="308" r:id="rId10"/>
    <p:sldId id="291" r:id="rId11"/>
    <p:sldId id="289" r:id="rId12"/>
    <p:sldId id="316" r:id="rId13"/>
    <p:sldId id="329" r:id="rId14"/>
    <p:sldId id="295" r:id="rId15"/>
    <p:sldId id="296" r:id="rId16"/>
    <p:sldId id="298" r:id="rId17"/>
    <p:sldId id="337" r:id="rId18"/>
    <p:sldId id="331" r:id="rId19"/>
    <p:sldId id="313" r:id="rId20"/>
    <p:sldId id="305" r:id="rId21"/>
    <p:sldId id="319" r:id="rId22"/>
    <p:sldId id="320" r:id="rId23"/>
    <p:sldId id="325" r:id="rId24"/>
    <p:sldId id="326" r:id="rId25"/>
    <p:sldId id="321" r:id="rId26"/>
    <p:sldId id="330" r:id="rId27"/>
    <p:sldId id="322" r:id="rId28"/>
    <p:sldId id="323" r:id="rId29"/>
    <p:sldId id="324" r:id="rId30"/>
    <p:sldId id="327" r:id="rId31"/>
    <p:sldId id="336" r:id="rId32"/>
    <p:sldId id="335" r:id="rId33"/>
    <p:sldId id="328" r:id="rId34"/>
    <p:sldId id="333" r:id="rId35"/>
    <p:sldId id="262" r:id="rId36"/>
    <p:sldId id="271" r:id="rId37"/>
    <p:sldId id="332" r:id="rId38"/>
  </p:sldIdLst>
  <p:sldSz cx="12192000" cy="6858000"/>
  <p:notesSz cx="6894513" cy="9180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5" autoAdjust="0"/>
    <p:restoredTop sz="71408" autoAdjust="0"/>
  </p:normalViewPr>
  <p:slideViewPr>
    <p:cSldViewPr snapToGrid="0">
      <p:cViewPr varScale="1">
        <p:scale>
          <a:sx n="80" d="100"/>
          <a:sy n="80" d="100"/>
        </p:scale>
        <p:origin x="12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7675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5250" y="0"/>
            <a:ext cx="2987675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56703-903F-4D32-949A-DFAADD22067B}" type="datetimeFigureOut">
              <a:rPr lang="en-US" smtClean="0"/>
              <a:t>4/23/2015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20138"/>
            <a:ext cx="2987675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5250" y="8720138"/>
            <a:ext cx="2987675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35A94-6214-49D5-A9A3-05C8F3F8C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90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7622" cy="460620"/>
          </a:xfrm>
          <a:prstGeom prst="rect">
            <a:avLst/>
          </a:prstGeom>
        </p:spPr>
        <p:txBody>
          <a:bodyPr vert="horz" lIns="91851" tIns="45926" rIns="91851" bIns="459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5295" y="0"/>
            <a:ext cx="2987622" cy="460620"/>
          </a:xfrm>
          <a:prstGeom prst="rect">
            <a:avLst/>
          </a:prstGeom>
        </p:spPr>
        <p:txBody>
          <a:bodyPr vert="horz" lIns="91851" tIns="45926" rIns="91851" bIns="45926" rtlCol="0"/>
          <a:lstStyle>
            <a:lvl1pPr algn="r">
              <a:defRPr sz="1200"/>
            </a:lvl1pPr>
          </a:lstStyle>
          <a:p>
            <a:fld id="{1FC1DB49-FAD3-4EF7-AA88-7213B2330FC8}" type="datetimeFigureOut">
              <a:rPr lang="en-US" smtClean="0"/>
              <a:t>4/23/2015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7763"/>
            <a:ext cx="5510213" cy="3098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51" tIns="45926" rIns="91851" bIns="459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9452" y="4418122"/>
            <a:ext cx="5515610" cy="3614827"/>
          </a:xfrm>
          <a:prstGeom prst="rect">
            <a:avLst/>
          </a:prstGeom>
        </p:spPr>
        <p:txBody>
          <a:bodyPr vert="horz" lIns="91851" tIns="45926" rIns="91851" bIns="459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19895"/>
            <a:ext cx="2987622" cy="460619"/>
          </a:xfrm>
          <a:prstGeom prst="rect">
            <a:avLst/>
          </a:prstGeom>
        </p:spPr>
        <p:txBody>
          <a:bodyPr vert="horz" lIns="91851" tIns="45926" rIns="91851" bIns="459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5295" y="8719895"/>
            <a:ext cx="2987622" cy="460619"/>
          </a:xfrm>
          <a:prstGeom prst="rect">
            <a:avLst/>
          </a:prstGeom>
        </p:spPr>
        <p:txBody>
          <a:bodyPr vert="horz" lIns="91851" tIns="45926" rIns="91851" bIns="45926" rtlCol="0" anchor="b"/>
          <a:lstStyle>
            <a:lvl1pPr algn="r">
              <a:defRPr sz="1200"/>
            </a:lvl1pPr>
          </a:lstStyle>
          <a:p>
            <a:fld id="{4CD35362-AED4-4798-A5C4-58C7C3759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52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</a:t>
            </a:r>
            <a:r>
              <a:rPr lang="en-US" baseline="0" dirty="0" smtClean="0"/>
              <a:t>  http://apod.nasa.gov/apod/image/1209/airglow_hackmann_1400.jpg</a:t>
            </a:r>
          </a:p>
          <a:p>
            <a:r>
              <a:rPr lang="en-US" baseline="0" dirty="0" smtClean="0"/>
              <a:t>Luis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58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Danielle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78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Finkel’s</a:t>
            </a:r>
            <a:r>
              <a:rPr lang="en-US" dirty="0" smtClean="0"/>
              <a:t> comments:</a:t>
            </a:r>
            <a:r>
              <a:rPr lang="en-US" baseline="0" dirty="0" smtClean="0"/>
              <a:t> “done geometrically” “matched coordinates”</a:t>
            </a:r>
          </a:p>
          <a:p>
            <a:r>
              <a:rPr lang="en-US" baseline="0" dirty="0" smtClean="0"/>
              <a:t>Luis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26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Luis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29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Luis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70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Danielle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25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Danielle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74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Danielle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7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Finkel’s</a:t>
            </a:r>
            <a:r>
              <a:rPr lang="en-US" dirty="0" smtClean="0"/>
              <a:t> comment</a:t>
            </a:r>
            <a:r>
              <a:rPr lang="en-US" baseline="0" dirty="0" smtClean="0"/>
              <a:t> here: ‘Tell us more on the other data” NASA AIRS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Parameters</a:t>
            </a:r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Map on background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Transparent Background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Transparent Images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Labels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Title</a:t>
            </a:r>
          </a:p>
          <a:p>
            <a:pPr algn="l"/>
            <a:endParaRPr lang="en-US" dirty="0" smtClean="0">
              <a:solidFill>
                <a:schemeClr val="bg1"/>
              </a:solidFill>
            </a:endParaRPr>
          </a:p>
          <a:p>
            <a:pPr algn="l"/>
            <a:r>
              <a:rPr lang="en-US" dirty="0" smtClean="0"/>
              <a:t>Danielle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76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</a:t>
            </a:r>
          </a:p>
          <a:p>
            <a:r>
              <a:rPr lang="en-US" dirty="0" smtClean="0"/>
              <a:t>Aurora: http://abrokenlaptop.files.wordpress.com/2013/04/aurora-borealis-manitoba-canada.jpg</a:t>
            </a:r>
          </a:p>
          <a:p>
            <a:r>
              <a:rPr lang="en-US" dirty="0" smtClean="0"/>
              <a:t>Luis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002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bg1"/>
                </a:solidFill>
              </a:rPr>
              <a:t>MAYBE ADD IMAGE OF WHAT HISTOGRAM LOOKS LIKE? SO SOMETHING LIKE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PIC 1 – PIC 2 + HISTOGRAM = RESULT ???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/>
              <a:t>Luis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07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r>
              <a:rPr lang="en-US" dirty="0" smtClean="0"/>
              <a:t>WPI:  https://www.wpi.edu/Images/CMS/Marketing/WPI_Inst_Prim_FulClr.png</a:t>
            </a:r>
          </a:p>
          <a:p>
            <a:r>
              <a:rPr lang="en-US" dirty="0" smtClean="0"/>
              <a:t>SRI:</a:t>
            </a:r>
            <a:r>
              <a:rPr lang="en-US" baseline="0" dirty="0" smtClean="0"/>
              <a:t>  http://www.iri.upc.edu/people/jsola/JoanSola/fitxers/sri_logo.gif</a:t>
            </a:r>
          </a:p>
          <a:p>
            <a:endParaRPr lang="en-US" dirty="0" smtClean="0"/>
          </a:p>
          <a:p>
            <a:r>
              <a:rPr lang="en-US" dirty="0" smtClean="0"/>
              <a:t>Goal 1: Display a mosaic</a:t>
            </a:r>
            <a:r>
              <a:rPr lang="en-US" baseline="0" dirty="0" smtClean="0"/>
              <a:t> of images on a map</a:t>
            </a:r>
          </a:p>
          <a:p>
            <a:r>
              <a:rPr lang="en-US" baseline="0" dirty="0" smtClean="0"/>
              <a:t>Goal 2: Analyze and identify ionospheric wave features from images</a:t>
            </a:r>
          </a:p>
          <a:p>
            <a:r>
              <a:rPr lang="en-US" baseline="0" dirty="0" smtClean="0"/>
              <a:t>Luis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36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Luis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43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Danielle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668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Danielle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008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Danielle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91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Danielle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29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Finkel’s</a:t>
            </a:r>
            <a:r>
              <a:rPr lang="en-US" dirty="0" smtClean="0"/>
              <a:t> comments: “point out which ones look better (\ Cut, -- Cut), and which</a:t>
            </a:r>
            <a:r>
              <a:rPr lang="en-US" baseline="0" dirty="0" smtClean="0"/>
              <a:t> look really meh (/ Cut)”</a:t>
            </a:r>
          </a:p>
          <a:p>
            <a:r>
              <a:rPr lang="en-US" dirty="0" smtClean="0"/>
              <a:t>Danielle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053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Danielle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824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Danielle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433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Luis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558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Luis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10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Space Image:</a:t>
            </a:r>
            <a:r>
              <a:rPr lang="en-US" baseline="0" dirty="0" smtClean="0"/>
              <a:t> http://media.showmeapp.com/files/103696/pictures/thumbs/250914/last_thumb1341934762.jpg</a:t>
            </a:r>
          </a:p>
          <a:p>
            <a:r>
              <a:rPr lang="en-US" baseline="0" dirty="0" smtClean="0"/>
              <a:t>Layers Image: </a:t>
            </a:r>
            <a:r>
              <a:rPr lang="en-US" dirty="0" smtClean="0"/>
              <a:t>http://static.trunity.net/files/155501_155600/155561/atmslayers_ions.jpg</a:t>
            </a:r>
            <a:endParaRPr lang="en-US" baseline="0" dirty="0" smtClean="0"/>
          </a:p>
          <a:p>
            <a:r>
              <a:rPr lang="en-US" dirty="0" smtClean="0"/>
              <a:t>Danielle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321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Luis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924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Luis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037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Luis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49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Danielle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37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Ionospheric Waves are atmospheric manifestations of gravity waves.</a:t>
            </a:r>
          </a:p>
          <a:p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Image: http://ericparrott.com/wp-content/uploads/2010/09/Pondripples.jpg</a:t>
            </a:r>
          </a:p>
          <a:p>
            <a:r>
              <a:rPr lang="en-US" b="0" dirty="0" smtClean="0"/>
              <a:t>Danielle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62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Luis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7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Luis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38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Luis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11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</a:t>
            </a:r>
          </a:p>
          <a:p>
            <a:r>
              <a:rPr lang="en-US" dirty="0" smtClean="0"/>
              <a:t>Aurora: http://abrokenlaptop.files.wordpress.com/2013/04/aurora-borealis-manitoba-canada.jpg</a:t>
            </a:r>
          </a:p>
          <a:p>
            <a:r>
              <a:rPr lang="en-US" dirty="0" smtClean="0"/>
              <a:t>Danielle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01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 – Albers Equal Area</a:t>
            </a:r>
          </a:p>
          <a:p>
            <a:r>
              <a:rPr lang="en-US" dirty="0" smtClean="0"/>
              <a:t>http://matplotlib.org/basemap/users/aea.html</a:t>
            </a:r>
          </a:p>
          <a:p>
            <a:endParaRPr lang="en-US" dirty="0" smtClean="0"/>
          </a:p>
          <a:p>
            <a:r>
              <a:rPr lang="en-US" dirty="0" smtClean="0"/>
              <a:t>Center – Lambert Conformal</a:t>
            </a:r>
          </a:p>
          <a:p>
            <a:r>
              <a:rPr lang="en-US" dirty="0" smtClean="0"/>
              <a:t>http://matplotlib.org/basemap/users/lcc.html</a:t>
            </a:r>
          </a:p>
          <a:p>
            <a:endParaRPr lang="en-US" dirty="0" smtClean="0"/>
          </a:p>
          <a:p>
            <a:r>
              <a:rPr lang="en-US" dirty="0" smtClean="0"/>
              <a:t>Right</a:t>
            </a:r>
            <a:r>
              <a:rPr lang="en-US" baseline="0" dirty="0" smtClean="0"/>
              <a:t> – North Polar Stereographical Projection</a:t>
            </a:r>
          </a:p>
          <a:p>
            <a:r>
              <a:rPr lang="en-US" dirty="0" smtClean="0"/>
              <a:t>http://matplotlib.org/basemap/users/pstere.html</a:t>
            </a:r>
          </a:p>
          <a:p>
            <a:endParaRPr lang="en-US" dirty="0" smtClean="0"/>
          </a:p>
          <a:p>
            <a:r>
              <a:rPr lang="en-US" dirty="0" smtClean="0"/>
              <a:t>Danielle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35362-AED4-4798-A5C4-58C7C37598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78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0B14-2AB1-4B9E-8917-D65BF1241751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49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FB22-4EB6-49D1-9C19-F01F9648E8C9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61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AC35-424D-4905-8B61-97AD468B4065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23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B038-2EAF-4877-8AEF-9C9539067FD1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97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5D46-C76C-4453-88FA-13778D5B3A21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59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9344-D5AC-42B6-BE41-93A99DE23612}" type="datetime1">
              <a:rPr lang="en-US" smtClean="0"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0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A2DFC-970C-402D-A436-8185D1498897}" type="datetime1">
              <a:rPr lang="en-US" smtClean="0"/>
              <a:t>4/23/2015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88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F7C6-E52C-4667-A422-06DB4CEC80EA}" type="datetime1">
              <a:rPr lang="en-US" smtClean="0"/>
              <a:t>4/23/2015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41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83465-9ACB-4732-91B5-0AD3BDB32D3E}" type="datetime1">
              <a:rPr lang="en-US" smtClean="0"/>
              <a:t>4/23/2015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9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B8DB-787C-4B82-A058-526F007C0EA2}" type="datetime1">
              <a:rPr lang="en-US" smtClean="0"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16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0A33-3128-4D53-9649-81225634D093}" type="datetime1">
              <a:rPr lang="en-US" smtClean="0"/>
              <a:t>4/23/2015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32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0AC54-DFA7-42F7-B269-C083F0233741}" type="datetime1">
              <a:rPr lang="en-US" smtClean="0"/>
              <a:t>4/23/2015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D4059-1AE0-469D-9972-486C939F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9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pod.nasa.gov/apod/image/1209/airglow_hackmann_1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836" y="-624839"/>
            <a:ext cx="12504476" cy="833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85028" y="259559"/>
            <a:ext cx="804474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Mid-latitude </a:t>
            </a:r>
            <a:r>
              <a:rPr lang="en-US" sz="5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All-sky-imager N</a:t>
            </a:r>
            <a:r>
              <a:rPr lang="en-US" sz="5400" b="1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etwork</a:t>
            </a:r>
            <a:r>
              <a:rPr lang="en-US" sz="5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for </a:t>
            </a:r>
            <a:r>
              <a:rPr lang="en-US" sz="5400" b="1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Geophysical </a:t>
            </a:r>
            <a:r>
              <a:rPr lang="en-US" sz="5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Observation 2</a:t>
            </a:r>
            <a:endParaRPr lang="en-US" sz="5400" b="1" cap="none" spc="0" dirty="0" smtClean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3946" y="3541831"/>
            <a:ext cx="33948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u="sng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Presented by</a:t>
            </a:r>
            <a:r>
              <a:rPr lang="en-US" sz="4400" b="1" cap="none" spc="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23946" y="4238779"/>
            <a:ext cx="6967570" cy="769442"/>
            <a:chOff x="3283366" y="4562096"/>
            <a:chExt cx="6967570" cy="769442"/>
          </a:xfrm>
        </p:grpSpPr>
        <p:sp>
          <p:nvSpPr>
            <p:cNvPr id="9" name="Rectangle 8"/>
            <p:cNvSpPr/>
            <p:nvPr/>
          </p:nvSpPr>
          <p:spPr>
            <a:xfrm>
              <a:off x="7720500" y="4562097"/>
              <a:ext cx="253043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4400" b="1" cap="none" spc="0" dirty="0" smtClean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Luis Vinke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83366" y="4562096"/>
              <a:ext cx="459395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4400" b="1" cap="none" spc="0" dirty="0" smtClean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Danielle Riccardi &amp;</a:t>
              </a:r>
            </a:p>
          </p:txBody>
        </p:sp>
      </p:grp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9753600" y="6188242"/>
            <a:ext cx="2438400" cy="66975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04/23/2015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6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10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9460" y="132212"/>
            <a:ext cx="12414490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STEP 1: CREATE MAP PROJECTION USING PYTHON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4903" y="5771575"/>
            <a:ext cx="7302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Lambert Conformal Conic Projection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t="9996" r="18263" b="9597"/>
          <a:stretch/>
        </p:blipFill>
        <p:spPr>
          <a:xfrm>
            <a:off x="2444903" y="989284"/>
            <a:ext cx="7302195" cy="460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9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11</a:t>
            </a:fld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9460" y="132212"/>
            <a:ext cx="12414490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STEP 2: CALCULATE INTERSECTION POINTS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1447677"/>
            <a:ext cx="4362926" cy="33757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75" y="1431387"/>
            <a:ext cx="4223147" cy="33757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190361" y="4969252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Approach 2: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Matching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Coordinates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75775" y="5215473"/>
            <a:ext cx="42231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Approach 1: Geometrically</a:t>
            </a:r>
          </a:p>
        </p:txBody>
      </p:sp>
    </p:spTree>
    <p:extLst>
      <p:ext uri="{BB962C8B-B14F-4D97-AF65-F5344CB8AC3E}">
        <p14:creationId xmlns:p14="http://schemas.microsoft.com/office/powerpoint/2010/main" val="389812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12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 t="10415" r="18568" b="10315"/>
          <a:stretch/>
        </p:blipFill>
        <p:spPr>
          <a:xfrm>
            <a:off x="2442972" y="1143000"/>
            <a:ext cx="7306056" cy="4572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9460" y="132212"/>
            <a:ext cx="12414490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STEP 2: CALCULATE INTERSECTION POINTS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4903" y="5771575"/>
            <a:ext cx="7302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Result: Intersection Points</a:t>
            </a:r>
          </a:p>
        </p:txBody>
      </p:sp>
    </p:spTree>
    <p:extLst>
      <p:ext uri="{BB962C8B-B14F-4D97-AF65-F5344CB8AC3E}">
        <p14:creationId xmlns:p14="http://schemas.microsoft.com/office/powerpoint/2010/main" val="376054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13</a:t>
            </a:fld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39460" y="132212"/>
            <a:ext cx="12414490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STEP 3: CONVERT IPs TO PIXEL COORDINATES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485158" y="881675"/>
            <a:ext cx="8517482" cy="1216242"/>
            <a:chOff x="1485158" y="881675"/>
            <a:chExt cx="8517482" cy="1216242"/>
          </a:xfrm>
        </p:grpSpPr>
        <p:sp>
          <p:nvSpPr>
            <p:cNvPr id="8" name="Rectangle 7"/>
            <p:cNvSpPr/>
            <p:nvPr/>
          </p:nvSpPr>
          <p:spPr>
            <a:xfrm>
              <a:off x="8051539" y="1270297"/>
              <a:ext cx="1450406" cy="8276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[12, 328]</a:t>
              </a:r>
            </a:p>
            <a:p>
              <a:r>
                <a:rPr lang="en-US" sz="2400" dirty="0" smtClean="0">
                  <a:solidFill>
                    <a:schemeClr val="bg1"/>
                  </a:solidFill>
                </a:rPr>
                <a:t>[395, 453]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1485158" y="881675"/>
              <a:ext cx="8517482" cy="1216242"/>
              <a:chOff x="1485158" y="881675"/>
              <a:chExt cx="8517482" cy="1216242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>
                <a:off x="5941148" y="1539652"/>
                <a:ext cx="2032425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5941147" y="1892902"/>
                <a:ext cx="2032425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>
              <a:xfrm>
                <a:off x="1485158" y="881675"/>
                <a:ext cx="8517482" cy="1216242"/>
                <a:chOff x="1485158" y="881675"/>
                <a:chExt cx="8517482" cy="1216242"/>
              </a:xfrm>
            </p:grpSpPr>
            <p:sp>
              <p:nvSpPr>
                <p:cNvPr id="7" name="Rectangle 6"/>
                <p:cNvSpPr/>
                <p:nvPr/>
              </p:nvSpPr>
              <p:spPr>
                <a:xfrm>
                  <a:off x="1485158" y="1270297"/>
                  <a:ext cx="8016785" cy="827620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sv-SE" sz="2400" dirty="0" smtClean="0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IP1 = </a:t>
                  </a:r>
                  <a:r>
                    <a:rPr lang="sv-SE" sz="2400" b="0" i="0" u="none" strike="noStrike" dirty="0" smtClean="0">
                      <a:solidFill>
                        <a:schemeClr val="bg1"/>
                      </a:solidFill>
                      <a:effectLst/>
                      <a:latin typeface="Calibri" panose="020F0502020204030204" pitchFamily="34" charset="0"/>
                    </a:rPr>
                    <a:t>[1691743.973, 2404715.008</a:t>
                  </a:r>
                  <a:r>
                    <a:rPr lang="sv-SE" sz="2400" dirty="0" smtClean="0">
                      <a:solidFill>
                        <a:schemeClr val="bg1"/>
                      </a:solidFill>
                    </a:rPr>
                    <a:t>] </a:t>
                  </a:r>
                </a:p>
                <a:p>
                  <a:r>
                    <a:rPr lang="sv-SE" sz="2400" dirty="0" smtClean="0">
                      <a:solidFill>
                        <a:schemeClr val="bg1"/>
                      </a:solidFill>
                    </a:rPr>
                    <a:t>IP2 = [</a:t>
                  </a:r>
                  <a:r>
                    <a:rPr lang="sv-SE" sz="2400" dirty="0" smtClean="0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303</a:t>
                  </a:r>
                  <a:r>
                    <a:rPr lang="sv-SE" sz="2400" b="0" i="0" u="none" strike="noStrike" dirty="0" smtClean="0">
                      <a:solidFill>
                        <a:schemeClr val="bg1"/>
                      </a:solidFill>
                      <a:effectLst/>
                      <a:latin typeface="Calibri" panose="020F0502020204030204" pitchFamily="34" charset="0"/>
                    </a:rPr>
                    <a:t>4931.511, 2062597.157]</a:t>
                  </a: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2858637" y="881675"/>
                  <a:ext cx="2405036" cy="4634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chemeClr val="bg1"/>
                      </a:solidFill>
                    </a:rPr>
                    <a:t>Map Coordinates</a:t>
                  </a:r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7597604" y="881676"/>
                  <a:ext cx="2405036" cy="4634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chemeClr val="bg1"/>
                      </a:solidFill>
                    </a:rPr>
                    <a:t>Pixel Coordinates</a:t>
                  </a:r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34" name="Group 33"/>
          <p:cNvGrpSpPr/>
          <p:nvPr/>
        </p:nvGrpSpPr>
        <p:grpSpPr>
          <a:xfrm>
            <a:off x="2751981" y="2246152"/>
            <a:ext cx="7865847" cy="3503559"/>
            <a:chOff x="2751981" y="2097917"/>
            <a:chExt cx="7865847" cy="350355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1981" y="2112663"/>
              <a:ext cx="2618347" cy="348881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2415" y="2097917"/>
              <a:ext cx="3635413" cy="3503559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5822527" y="3244334"/>
            <a:ext cx="546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Luis</a:t>
            </a:r>
          </a:p>
        </p:txBody>
      </p:sp>
    </p:spTree>
    <p:extLst>
      <p:ext uri="{BB962C8B-B14F-4D97-AF65-F5344CB8AC3E}">
        <p14:creationId xmlns:p14="http://schemas.microsoft.com/office/powerpoint/2010/main" val="33758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smtClean="0">
                <a:solidFill>
                  <a:schemeClr val="bg1"/>
                </a:solidFill>
              </a:rPr>
              <a:t>14</a:t>
            </a:fld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3"/>
          <a:stretch/>
        </p:blipFill>
        <p:spPr>
          <a:xfrm>
            <a:off x="1986287" y="810883"/>
            <a:ext cx="7889233" cy="2721261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1986287" y="3401602"/>
            <a:ext cx="9095727" cy="3481848"/>
            <a:chOff x="1803092" y="2769100"/>
            <a:chExt cx="9095727" cy="348184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026" y="2769100"/>
              <a:ext cx="4665793" cy="348184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9126" y="2788579"/>
              <a:ext cx="4543864" cy="341844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092" y="3138797"/>
              <a:ext cx="2729020" cy="2729020"/>
            </a:xfrm>
            <a:prstGeom prst="rect">
              <a:avLst/>
            </a:prstGeom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139460" y="132212"/>
            <a:ext cx="12414490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STEP 4: CREATE MASKS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00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smtClean="0">
                <a:solidFill>
                  <a:schemeClr val="bg1"/>
                </a:solidFill>
              </a:rPr>
              <a:t>15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9460" y="132212"/>
            <a:ext cx="12414490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STEP 5: DISPLAY MOSAIC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6" t="16504" r="10080" b="15638"/>
          <a:stretch/>
        </p:blipFill>
        <p:spPr>
          <a:xfrm>
            <a:off x="1414273" y="810883"/>
            <a:ext cx="9363455" cy="5852161"/>
          </a:xfrm>
        </p:spPr>
      </p:pic>
    </p:spTree>
    <p:extLst>
      <p:ext uri="{BB962C8B-B14F-4D97-AF65-F5344CB8AC3E}">
        <p14:creationId xmlns:p14="http://schemas.microsoft.com/office/powerpoint/2010/main" val="246110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8" y="1690688"/>
            <a:ext cx="5482482" cy="3875225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9460" y="132212"/>
            <a:ext cx="12414490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STEP 5: DISPLAY MOSAIC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396" y="1690688"/>
            <a:ext cx="5482482" cy="38752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16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96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17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3" r="3986" b="3518"/>
          <a:stretch/>
        </p:blipFill>
        <p:spPr>
          <a:xfrm>
            <a:off x="1975901" y="926572"/>
            <a:ext cx="8240199" cy="531408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9460" y="132212"/>
            <a:ext cx="12414490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STEP 5: DISPLAY MOSAIC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75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18</a:t>
            </a:fld>
            <a:endParaRPr lang="en-US" sz="1400" b="1">
              <a:solidFill>
                <a:schemeClr val="bg1"/>
              </a:solidFill>
            </a:endParaRPr>
          </a:p>
        </p:txBody>
      </p:sp>
      <p:pic>
        <p:nvPicPr>
          <p:cNvPr id="7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31" y="1701000"/>
            <a:ext cx="5475247" cy="3509628"/>
          </a:xfr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9460" y="132212"/>
            <a:ext cx="12414490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STEP 5: DISPLAY MOSAIC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7" t="6215" r="18211" b="4878"/>
          <a:stretch/>
        </p:blipFill>
        <p:spPr>
          <a:xfrm>
            <a:off x="6208888" y="1701000"/>
            <a:ext cx="5437253" cy="350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1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461" y="132212"/>
            <a:ext cx="10298502" cy="678671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MAIN OBJECTIVES – GOAL 2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19</a:t>
            </a:fld>
            <a:endParaRPr lang="en-US" sz="1400" b="1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40188" y="1372798"/>
            <a:ext cx="9311625" cy="4661044"/>
            <a:chOff x="1528674" y="1695306"/>
            <a:chExt cx="9311625" cy="4661044"/>
          </a:xfrm>
        </p:grpSpPr>
        <p:sp>
          <p:nvSpPr>
            <p:cNvPr id="10" name="TextBox 9"/>
            <p:cNvSpPr txBox="1"/>
            <p:nvPr/>
          </p:nvSpPr>
          <p:spPr>
            <a:xfrm>
              <a:off x="6813521" y="5279132"/>
              <a:ext cx="30882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Image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Analysis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528674" y="1695306"/>
              <a:ext cx="3390900" cy="4590049"/>
              <a:chOff x="339774" y="1831082"/>
              <a:chExt cx="3390900" cy="4590049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91085" y="5343913"/>
                <a:ext cx="308827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schemeClr val="bg1"/>
                    </a:solidFill>
                  </a:rPr>
                  <a:t>Image Enhancement</a:t>
                </a:r>
                <a:endParaRPr lang="en-US" sz="32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9774" y="1831082"/>
                <a:ext cx="3390900" cy="3448050"/>
              </a:xfrm>
              <a:prstGeom prst="rect">
                <a:avLst/>
              </a:prstGeom>
            </p:spPr>
          </p:pic>
        </p:grpSp>
        <p:pic>
          <p:nvPicPr>
            <p:cNvPr id="2050" name="Picture 2" descr="http://upload.wikimedia.org/wikipedia/commons/thumb/8/89/Sine_wave_voltages.svg/2000px-Sine_wave_voltages.sv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5022" y="1934585"/>
              <a:ext cx="4965277" cy="311074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150565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461" y="132212"/>
            <a:ext cx="10298502" cy="678671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MISSION STATEMENT AND SPONSORS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0818" y="1480051"/>
            <a:ext cx="7102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1998663" algn="l"/>
              </a:tabLst>
            </a:pPr>
            <a:r>
              <a:rPr lang="en-US" sz="4400" b="1" u="sng" dirty="0" smtClean="0">
                <a:solidFill>
                  <a:schemeClr val="bg1"/>
                </a:solidFill>
              </a:rPr>
              <a:t>GOAL 1</a:t>
            </a:r>
            <a:r>
              <a:rPr lang="en-US" sz="4400" b="1" dirty="0" smtClean="0">
                <a:solidFill>
                  <a:schemeClr val="bg1"/>
                </a:solidFill>
              </a:rPr>
              <a:t>:</a:t>
            </a:r>
            <a:r>
              <a:rPr lang="en-US" sz="4400" dirty="0" smtClean="0">
                <a:solidFill>
                  <a:schemeClr val="bg1"/>
                </a:solidFill>
              </a:rPr>
              <a:t> Display a mosaic of</a:t>
            </a:r>
          </a:p>
          <a:p>
            <a:pPr lvl="0">
              <a:tabLst>
                <a:tab pos="1998663" algn="l"/>
              </a:tabLst>
            </a:pPr>
            <a:r>
              <a:rPr lang="en-US" sz="4400" dirty="0">
                <a:solidFill>
                  <a:schemeClr val="bg1"/>
                </a:solidFill>
              </a:rPr>
              <a:t>	</a:t>
            </a:r>
            <a:r>
              <a:rPr lang="en-US" sz="4400" dirty="0" smtClean="0">
                <a:solidFill>
                  <a:schemeClr val="bg1"/>
                </a:solidFill>
              </a:rPr>
              <a:t>images on a map.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www.iri.upc.edu/people/jsola/JoanSola/fitxers/sri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3475493"/>
            <a:ext cx="348615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wpi.edu/Images/CMS/Marketing/WPI_Inst_Prim_FulCl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2" b="25838"/>
          <a:stretch/>
        </p:blipFill>
        <p:spPr bwMode="auto">
          <a:xfrm>
            <a:off x="7523747" y="1354566"/>
            <a:ext cx="4471327" cy="169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2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0818" y="3721255"/>
            <a:ext cx="73128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1890713" algn="l"/>
              </a:tabLst>
            </a:pPr>
            <a:r>
              <a:rPr lang="en-US" sz="4400" b="1" u="sng" dirty="0" smtClean="0">
                <a:solidFill>
                  <a:schemeClr val="bg1"/>
                </a:solidFill>
              </a:rPr>
              <a:t>GOAL 2</a:t>
            </a:r>
            <a:r>
              <a:rPr lang="en-US" sz="4400" b="1" dirty="0" smtClean="0">
                <a:solidFill>
                  <a:schemeClr val="bg1"/>
                </a:solidFill>
              </a:rPr>
              <a:t>:</a:t>
            </a:r>
            <a:r>
              <a:rPr lang="en-US" sz="4400" dirty="0" smtClean="0">
                <a:solidFill>
                  <a:schemeClr val="bg1"/>
                </a:solidFill>
              </a:rPr>
              <a:t> Analyze and identify</a:t>
            </a:r>
          </a:p>
          <a:p>
            <a:pPr lvl="0">
              <a:tabLst>
                <a:tab pos="1890713" algn="l"/>
              </a:tabLst>
            </a:pPr>
            <a:r>
              <a:rPr lang="en-US" sz="4400" dirty="0">
                <a:solidFill>
                  <a:schemeClr val="bg1"/>
                </a:solidFill>
              </a:rPr>
              <a:t>	</a:t>
            </a:r>
            <a:r>
              <a:rPr lang="en-US" sz="4400" dirty="0" smtClean="0">
                <a:solidFill>
                  <a:schemeClr val="bg1"/>
                </a:solidFill>
              </a:rPr>
              <a:t> ionospheric wave</a:t>
            </a:r>
          </a:p>
          <a:p>
            <a:pPr lvl="0">
              <a:tabLst>
                <a:tab pos="1890713" algn="l"/>
              </a:tabLst>
            </a:pPr>
            <a:r>
              <a:rPr lang="en-US" sz="4400" dirty="0">
                <a:solidFill>
                  <a:schemeClr val="bg1"/>
                </a:solidFill>
              </a:rPr>
              <a:t>	</a:t>
            </a:r>
            <a:r>
              <a:rPr lang="en-US" sz="4400" dirty="0" smtClean="0">
                <a:solidFill>
                  <a:schemeClr val="bg1"/>
                </a:solidFill>
              </a:rPr>
              <a:t> features from images.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56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628" y="2121047"/>
            <a:ext cx="3606257" cy="34497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084" y="6001165"/>
            <a:ext cx="1855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03:45:41 UTC</a:t>
            </a:r>
          </a:p>
        </p:txBody>
      </p:sp>
      <p:sp>
        <p:nvSpPr>
          <p:cNvPr id="7" name="Rectangle 6"/>
          <p:cNvSpPr/>
          <p:nvPr/>
        </p:nvSpPr>
        <p:spPr>
          <a:xfrm>
            <a:off x="4830967" y="6001165"/>
            <a:ext cx="1855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03:51:14 UTC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82577" y="3291928"/>
            <a:ext cx="60625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9" name="Rectangle 8"/>
          <p:cNvSpPr/>
          <p:nvPr/>
        </p:nvSpPr>
        <p:spPr>
          <a:xfrm>
            <a:off x="3488936" y="3291928"/>
            <a:ext cx="44435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-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Content Placeholder 3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525" y="2123518"/>
            <a:ext cx="3284661" cy="335828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228607" y="6001165"/>
            <a:ext cx="1855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03:45:41 UTC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21" y="2121047"/>
            <a:ext cx="3606257" cy="3509393"/>
          </a:xfr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39460" y="132212"/>
            <a:ext cx="12414490" cy="1469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STEP 1: IMAGE SUBTRACTION AND HISTOGRAM EQUALIZATION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20</a:t>
            </a:fld>
            <a:endParaRPr lang="en-US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91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39460" y="132212"/>
            <a:ext cx="12414490" cy="1469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STEP 2: WAVE DIRECTION ANALYSIS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1409700"/>
            <a:ext cx="4762500" cy="47625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4807131" y="2573384"/>
            <a:ext cx="2142309" cy="2103119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21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45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39460" y="132212"/>
            <a:ext cx="12414490" cy="1469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STEP 2: SAMPLE IMAGE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00299" y="1409700"/>
            <a:ext cx="9791402" cy="4762500"/>
            <a:chOff x="1085850" y="1276350"/>
            <a:chExt cx="9791402" cy="47625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850" y="1276350"/>
              <a:ext cx="4762500" cy="47625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347" y="1276648"/>
              <a:ext cx="4761905" cy="4761905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22</a:t>
            </a:fld>
            <a:endParaRPr lang="en-US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48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39460" y="132212"/>
            <a:ext cx="12414490" cy="1469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STEP 2: PLOT PIXEL INTENSITIES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 t="5612" r="8868" b="5372"/>
          <a:stretch/>
        </p:blipFill>
        <p:spPr>
          <a:xfrm>
            <a:off x="2680248" y="1188720"/>
            <a:ext cx="6831505" cy="54273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23</a:t>
            </a:fld>
            <a:endParaRPr lang="en-US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7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39460" y="132212"/>
            <a:ext cx="12414490" cy="1469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STEP 2: CLEAN PIXEL INTENSITIES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5850" r="9048" b="6329"/>
          <a:stretch/>
        </p:blipFill>
        <p:spPr>
          <a:xfrm>
            <a:off x="2664750" y="1186504"/>
            <a:ext cx="6862501" cy="540117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24</a:t>
            </a:fld>
            <a:endParaRPr lang="en-US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4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39460" y="132212"/>
            <a:ext cx="12414490" cy="1469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STEP 2: PLOT BOTH IMAGE PIXEL INTENSITIES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t="7033" r="51719" b="50392"/>
          <a:stretch/>
        </p:blipFill>
        <p:spPr>
          <a:xfrm>
            <a:off x="1000613" y="1175658"/>
            <a:ext cx="10190775" cy="55639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307977" y="4963886"/>
            <a:ext cx="2338252" cy="954107"/>
            <a:chOff x="7850777" y="4794069"/>
            <a:chExt cx="2338252" cy="954107"/>
          </a:xfrm>
        </p:grpSpPr>
        <p:sp>
          <p:nvSpPr>
            <p:cNvPr id="14" name="TextBox 13"/>
            <p:cNvSpPr txBox="1"/>
            <p:nvPr/>
          </p:nvSpPr>
          <p:spPr>
            <a:xfrm>
              <a:off x="7850777" y="4794069"/>
              <a:ext cx="2338252" cy="95410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 smtClean="0"/>
                <a:t>Image 1</a:t>
              </a:r>
            </a:p>
            <a:p>
              <a:pPr algn="r"/>
              <a:r>
                <a:rPr lang="en-US" sz="2800" b="1" dirty="0" smtClean="0"/>
                <a:t>Image 2</a:t>
              </a:r>
              <a:endParaRPr lang="en-US" sz="2800" b="1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8059783" y="5068389"/>
              <a:ext cx="718457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8059783" y="5460275"/>
              <a:ext cx="718457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979566" y="6356350"/>
            <a:ext cx="2743200" cy="365125"/>
          </a:xfrm>
        </p:spPr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25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39460" y="132212"/>
            <a:ext cx="12414490" cy="1469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STEP 2: PLOT ALL SAMPLES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t="7033" r="9142" b="6377"/>
          <a:stretch/>
        </p:blipFill>
        <p:spPr>
          <a:xfrm>
            <a:off x="860402" y="1175658"/>
            <a:ext cx="10471196" cy="549946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905795" y="2939144"/>
            <a:ext cx="1737360" cy="646331"/>
            <a:chOff x="7850777" y="4794069"/>
            <a:chExt cx="2338252" cy="907150"/>
          </a:xfrm>
        </p:grpSpPr>
        <p:sp>
          <p:nvSpPr>
            <p:cNvPr id="8" name="TextBox 7"/>
            <p:cNvSpPr txBox="1"/>
            <p:nvPr/>
          </p:nvSpPr>
          <p:spPr>
            <a:xfrm>
              <a:off x="7850777" y="4794069"/>
              <a:ext cx="2338252" cy="9071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/>
                <a:t>Image 1</a:t>
              </a:r>
            </a:p>
            <a:p>
              <a:pPr algn="r"/>
              <a:r>
                <a:rPr lang="en-US" b="1" dirty="0" smtClean="0"/>
                <a:t>Image 2</a:t>
              </a:r>
              <a:endParaRPr lang="en-US" b="1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8059783" y="5068389"/>
              <a:ext cx="718457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8059783" y="5460275"/>
              <a:ext cx="718457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43734" y="6356350"/>
            <a:ext cx="2743200" cy="365125"/>
          </a:xfrm>
        </p:spPr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26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3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39460" y="132212"/>
            <a:ext cx="12414490" cy="1469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STEP 2: CALCULATE VALUES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t="7033" r="51719" b="50392"/>
          <a:stretch/>
        </p:blipFill>
        <p:spPr>
          <a:xfrm>
            <a:off x="1000613" y="1175658"/>
            <a:ext cx="10190775" cy="5563975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5400000">
            <a:off x="3004457" y="2437711"/>
            <a:ext cx="809897" cy="697376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5400000">
            <a:off x="2782389" y="2622193"/>
            <a:ext cx="809897" cy="697376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8307977" y="4963886"/>
            <a:ext cx="2338252" cy="954107"/>
            <a:chOff x="7850777" y="4794069"/>
            <a:chExt cx="2338252" cy="954107"/>
          </a:xfrm>
        </p:grpSpPr>
        <p:sp>
          <p:nvSpPr>
            <p:cNvPr id="4" name="TextBox 3"/>
            <p:cNvSpPr txBox="1"/>
            <p:nvPr/>
          </p:nvSpPr>
          <p:spPr>
            <a:xfrm>
              <a:off x="7850777" y="4794069"/>
              <a:ext cx="2338252" cy="95410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 smtClean="0"/>
                <a:t>Image 1</a:t>
              </a:r>
            </a:p>
            <a:p>
              <a:pPr algn="r"/>
              <a:r>
                <a:rPr lang="en-US" sz="2800" b="1" dirty="0" smtClean="0"/>
                <a:t>Image 2</a:t>
              </a:r>
              <a:endParaRPr lang="en-US" sz="2800" b="1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8059783" y="5068389"/>
              <a:ext cx="718457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059783" y="5460275"/>
              <a:ext cx="718457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931440" y="6356350"/>
            <a:ext cx="2743200" cy="365125"/>
          </a:xfrm>
        </p:spPr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27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1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39460" y="132212"/>
            <a:ext cx="12414490" cy="1469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STEP 2: CALCULATE VALUES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099640" y="1977957"/>
            <a:ext cx="2950884" cy="2902087"/>
            <a:chOff x="1838382" y="2146189"/>
            <a:chExt cx="2950884" cy="290208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94" t="14498" r="59677" b="81386"/>
            <a:stretch/>
          </p:blipFill>
          <p:spPr>
            <a:xfrm>
              <a:off x="1838382" y="2146189"/>
              <a:ext cx="2950884" cy="168622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2222286" y="4463501"/>
              <a:ext cx="21830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Positive</a:t>
              </a:r>
            </a:p>
          </p:txBody>
        </p:sp>
        <p:sp>
          <p:nvSpPr>
            <p:cNvPr id="16" name="Left Arrow 15"/>
            <p:cNvSpPr/>
            <p:nvPr/>
          </p:nvSpPr>
          <p:spPr>
            <a:xfrm>
              <a:off x="2808516" y="2232472"/>
              <a:ext cx="1093138" cy="642020"/>
            </a:xfrm>
            <a:prstGeom prst="leftArrow">
              <a:avLst/>
            </a:prstGeom>
            <a:solidFill>
              <a:srgbClr val="00B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367451" y="1977957"/>
            <a:ext cx="2390502" cy="3005571"/>
            <a:chOff x="7093131" y="2128131"/>
            <a:chExt cx="2390502" cy="3005571"/>
          </a:xfrm>
        </p:grpSpPr>
        <p:grpSp>
          <p:nvGrpSpPr>
            <p:cNvPr id="3" name="Group 2"/>
            <p:cNvGrpSpPr/>
            <p:nvPr/>
          </p:nvGrpSpPr>
          <p:grpSpPr>
            <a:xfrm>
              <a:off x="7093131" y="2128131"/>
              <a:ext cx="2390502" cy="3005571"/>
              <a:chOff x="7981406" y="2884588"/>
              <a:chExt cx="1950084" cy="2622473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24" t="27671" r="84325" b="67768"/>
              <a:stretch/>
            </p:blipFill>
            <p:spPr>
              <a:xfrm>
                <a:off x="7981406" y="2884588"/>
                <a:ext cx="1950084" cy="148704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8049425" y="4922286"/>
                <a:ext cx="17607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schemeClr val="bg1"/>
                    </a:solidFill>
                  </a:rPr>
                  <a:t>Negative</a:t>
                </a:r>
              </a:p>
            </p:txBody>
          </p:sp>
        </p:grpSp>
        <p:sp>
          <p:nvSpPr>
            <p:cNvPr id="19" name="Left Arrow 18"/>
            <p:cNvSpPr/>
            <p:nvPr/>
          </p:nvSpPr>
          <p:spPr>
            <a:xfrm rot="10800000">
              <a:off x="7799559" y="2338251"/>
              <a:ext cx="912330" cy="642020"/>
            </a:xfrm>
            <a:prstGeom prst="leftArrow">
              <a:avLst/>
            </a:prstGeom>
            <a:solidFill>
              <a:srgbClr val="FFFF00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28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9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39460" y="132212"/>
            <a:ext cx="12414490" cy="1469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STEP 2: DRAW VECTORS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1" t="8245" r="18155" b="6089"/>
          <a:stretch/>
        </p:blipFill>
        <p:spPr>
          <a:xfrm>
            <a:off x="3474720" y="1280160"/>
            <a:ext cx="5242560" cy="510009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29</a:t>
            </a:fld>
            <a:endParaRPr lang="en-US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8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461" y="132212"/>
            <a:ext cx="10298502" cy="678671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EARTH’S ATMOSPHERE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100" name="Picture 4" descr="http://media.showmeapp.com/files/103696/pictures/thumbs/250914/last_thumb13419347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15" y="1217909"/>
            <a:ext cx="6308551" cy="473141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3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3455" y="1365634"/>
            <a:ext cx="1429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6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EXOSPHERE</a:t>
            </a:r>
            <a:endParaRPr lang="en-US" b="1" dirty="0">
              <a:solidFill>
                <a:srgbClr val="FFFF65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static.trunity.net/files/155501_155600/155561/atmslayers_io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545" y="1217908"/>
            <a:ext cx="5124254" cy="473141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84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39460" y="132212"/>
            <a:ext cx="12414490" cy="1469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STEP 2: DRAW VECTORS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1" t="8245" r="18155" b="6089"/>
          <a:stretch/>
        </p:blipFill>
        <p:spPr>
          <a:xfrm>
            <a:off x="1319348" y="1280160"/>
            <a:ext cx="4807132" cy="467650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6" t="30426" r="46667" b="47560"/>
          <a:stretch/>
        </p:blipFill>
        <p:spPr>
          <a:xfrm>
            <a:off x="7306368" y="1280160"/>
            <a:ext cx="3512489" cy="28346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30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1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39460" y="132212"/>
            <a:ext cx="12414490" cy="1469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STEP 2: CALCULATIONS - RESAMPLE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31</a:t>
            </a:fld>
            <a:endParaRPr lang="en-US" sz="1400" b="1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4" t="10182" r="18927" b="9757"/>
          <a:stretch/>
        </p:blipFill>
        <p:spPr>
          <a:xfrm>
            <a:off x="3593024" y="1255363"/>
            <a:ext cx="5005952" cy="505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0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32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9461" y="132212"/>
            <a:ext cx="10298502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STEP 3 – CALCULATE WAVE FEATURES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178" y="1126166"/>
            <a:ext cx="8893645" cy="48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2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39460" y="132212"/>
            <a:ext cx="12414490" cy="1469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RESULTS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1" t="8245" r="18155" b="6089"/>
          <a:stretch/>
        </p:blipFill>
        <p:spPr>
          <a:xfrm>
            <a:off x="7368435" y="1601687"/>
            <a:ext cx="4505117" cy="4382695"/>
          </a:xfrm>
          <a:prstGeom prst="rect">
            <a:avLst/>
          </a:prstGeom>
        </p:spPr>
      </p:pic>
      <p:pic>
        <p:nvPicPr>
          <p:cNvPr id="7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6" t="16504" r="10080" b="15638"/>
          <a:stretch/>
        </p:blipFill>
        <p:spPr>
          <a:xfrm>
            <a:off x="241110" y="1601687"/>
            <a:ext cx="7012311" cy="4382695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33</a:t>
            </a:fld>
            <a:endParaRPr lang="en-US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6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39461" y="132212"/>
            <a:ext cx="10298502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THANK YOU!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34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228432" y="733158"/>
            <a:ext cx="7735137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Mid-latitude All-sky-imager Network for Geophysical Observation 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637808" y="2012775"/>
            <a:ext cx="2868687" cy="3975712"/>
            <a:chOff x="2713545" y="1894485"/>
            <a:chExt cx="2868687" cy="3975712"/>
          </a:xfrm>
        </p:grpSpPr>
        <p:sp>
          <p:nvSpPr>
            <p:cNvPr id="9" name="TextBox 8"/>
            <p:cNvSpPr txBox="1"/>
            <p:nvPr/>
          </p:nvSpPr>
          <p:spPr>
            <a:xfrm>
              <a:off x="2725329" y="5346977"/>
              <a:ext cx="2856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Danielle Riccardi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pic>
          <p:nvPicPr>
            <p:cNvPr id="2050" name="Picture 2" descr="https://scontent.xx.fbcdn.net/hphotos-xpa1/v/t1.0-9/10647020_10152647313659092_8360902936050000495_n.jpg?oh=98b17a37a61a989b536c4e5b3ce9c705&amp;oe=5596746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772" b="21630"/>
            <a:stretch/>
          </p:blipFill>
          <p:spPr bwMode="auto">
            <a:xfrm>
              <a:off x="2713545" y="1894485"/>
              <a:ext cx="2868687" cy="285154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2431809" y="2012775"/>
            <a:ext cx="2856903" cy="3975712"/>
            <a:chOff x="2431809" y="2012775"/>
            <a:chExt cx="2856903" cy="3975712"/>
          </a:xfrm>
        </p:grpSpPr>
        <p:sp>
          <p:nvSpPr>
            <p:cNvPr id="10" name="TextBox 9"/>
            <p:cNvSpPr txBox="1"/>
            <p:nvPr/>
          </p:nvSpPr>
          <p:spPr>
            <a:xfrm>
              <a:off x="2431809" y="5465267"/>
              <a:ext cx="2856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Luis Vinke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pic>
          <p:nvPicPr>
            <p:cNvPr id="3076" name="Picture 4" descr="https://media.licdn.com/media/p/1/005/064/160/1daaf2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1809" y="2012775"/>
              <a:ext cx="2856903" cy="285690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223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646607"/>
              </p:ext>
            </p:extLst>
          </p:nvPr>
        </p:nvGraphicFramePr>
        <p:xfrm>
          <a:off x="947035" y="1993904"/>
          <a:ext cx="10153747" cy="3928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0130"/>
                <a:gridCol w="1623774"/>
                <a:gridCol w="1859482"/>
                <a:gridCol w="5290361"/>
              </a:tblGrid>
              <a:tr h="3928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Location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Latitude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Longitude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Location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</a:tr>
              <a:tr h="3928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1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45.298377,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-108.918643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Bridger, MT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</a:tr>
              <a:tr h="3928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2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41.888844,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-91.498607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Eastern Iowa Observatory, IA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</a:tr>
              <a:tr h="3928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3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42.611913,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-71.484704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Millstone Hill Observatory, MA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</a:tr>
              <a:tr h="3928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4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35.201148,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-82.874855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Pisgah Astronomical Observatory, NC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</a:tr>
              <a:tr h="3928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5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33.292046,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-89.386532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Rainwater Observatory, French Camp, MS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</a:tr>
              <a:tr h="3928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6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38.12713,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-96.138625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Madison, KS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</a:tr>
              <a:tr h="3928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7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30.6714,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-104.0225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McDonald Observatory, TX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</a:tr>
              <a:tr h="3928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8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38.185269,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-111.179774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Capitol Reef Field Station, UT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</a:tr>
              <a:tr h="3928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9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40.8,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</a:rPr>
                        <a:t>-121.47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Hat Creek Observatory, CA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1425" marR="141425" marT="0" marB="0" anchor="ctr"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39461" y="132212"/>
            <a:ext cx="10298502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APPENDIX A – SPECIFIC LOCATIONS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35</a:t>
            </a:fld>
            <a:endParaRPr lang="en-US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40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39461" y="132212"/>
            <a:ext cx="10298502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THANK YOU!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36</a:t>
            </a:fld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725329" y="1497480"/>
            <a:ext cx="6553871" cy="5041432"/>
            <a:chOff x="2800632" y="1057724"/>
            <a:chExt cx="6553871" cy="50414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1" t="2570" r="12209"/>
            <a:stretch/>
          </p:blipFill>
          <p:spPr>
            <a:xfrm>
              <a:off x="6554452" y="1065007"/>
              <a:ext cx="2743200" cy="451092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3468" r="16060" b="-133"/>
            <a:stretch/>
          </p:blipFill>
          <p:spPr>
            <a:xfrm>
              <a:off x="2857485" y="1057724"/>
              <a:ext cx="2743199" cy="4518212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2800632" y="5575936"/>
              <a:ext cx="2856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Danielle Riccardi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97600" y="5575936"/>
              <a:ext cx="2856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Luis Vinke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2228432" y="733158"/>
            <a:ext cx="7735137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Mid-latitude All-sky-imager Network for Geophysical Observation 2</a:t>
            </a:r>
          </a:p>
        </p:txBody>
      </p:sp>
    </p:spTree>
    <p:extLst>
      <p:ext uri="{BB962C8B-B14F-4D97-AF65-F5344CB8AC3E}">
        <p14:creationId xmlns:p14="http://schemas.microsoft.com/office/powerpoint/2010/main" val="3397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39461" y="132212"/>
            <a:ext cx="10298502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THANK YOU!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37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228432" y="733158"/>
            <a:ext cx="7735137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Mid-latitude All-sky-imager Network for Geophysical Observation 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653307" y="1875437"/>
            <a:ext cx="2868687" cy="4403187"/>
            <a:chOff x="2713545" y="1894485"/>
            <a:chExt cx="2868687" cy="4403187"/>
          </a:xfrm>
        </p:grpSpPr>
        <p:sp>
          <p:nvSpPr>
            <p:cNvPr id="9" name="TextBox 8"/>
            <p:cNvSpPr txBox="1"/>
            <p:nvPr/>
          </p:nvSpPr>
          <p:spPr>
            <a:xfrm>
              <a:off x="2725329" y="5774452"/>
              <a:ext cx="2856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Danielle Riccardi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pic>
          <p:nvPicPr>
            <p:cNvPr id="2050" name="Picture 2" descr="https://scontent.xx.fbcdn.net/hphotos-xpa1/v/t1.0-9/10647020_10152647313659092_8360902936050000495_n.jpg?oh=98b17a37a61a989b536c4e5b3ce9c705&amp;oe=5596746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772"/>
            <a:stretch/>
          </p:blipFill>
          <p:spPr bwMode="auto">
            <a:xfrm>
              <a:off x="2713545" y="1894485"/>
              <a:ext cx="2868687" cy="36385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2420025" y="1875437"/>
            <a:ext cx="2868687" cy="4403187"/>
            <a:chOff x="6410513" y="1894485"/>
            <a:chExt cx="2868687" cy="4403187"/>
          </a:xfrm>
        </p:grpSpPr>
        <p:sp>
          <p:nvSpPr>
            <p:cNvPr id="10" name="TextBox 9"/>
            <p:cNvSpPr txBox="1"/>
            <p:nvPr/>
          </p:nvSpPr>
          <p:spPr>
            <a:xfrm>
              <a:off x="6422297" y="5774452"/>
              <a:ext cx="2856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Luis Vinke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pic>
          <p:nvPicPr>
            <p:cNvPr id="2054" name="Picture 6" descr="https://scontent.xx.fbcdn.net/hphotos-xfp1/v/t1.0-9/10959778_871114162952630_8549990609801176618_n.jpg?oh=3d0651e965d53695d1cca86527612c52&amp;oe=5585D76B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31" t="21819" r="28765" b="12553"/>
            <a:stretch/>
          </p:blipFill>
          <p:spPr bwMode="auto">
            <a:xfrm>
              <a:off x="6410513" y="1894485"/>
              <a:ext cx="2868687" cy="36575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30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461" y="132212"/>
            <a:ext cx="11860034" cy="678671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IONOSPHERIC WAVES</a:t>
            </a:r>
            <a:endParaRPr lang="en-US" sz="4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4</a:t>
            </a:fld>
            <a:endParaRPr lang="en-US" sz="1400" b="1">
              <a:solidFill>
                <a:schemeClr val="bg1"/>
              </a:solidFill>
            </a:endParaRPr>
          </a:p>
        </p:txBody>
      </p:sp>
      <p:pic>
        <p:nvPicPr>
          <p:cNvPr id="1030" name="Picture 6" descr="http://ericparrott.com/wp-content/uploads/2010/09/Pondrippl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3" b="12141"/>
          <a:stretch/>
        </p:blipFill>
        <p:spPr bwMode="auto">
          <a:xfrm>
            <a:off x="2048544" y="1090863"/>
            <a:ext cx="8170277" cy="490252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24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mir.com.my/rb/photography/hardwares/classics/olympusom1n2/shared/zuiko/images/Quinn8mm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055" y="2619376"/>
            <a:ext cx="1819275" cy="18440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9" name="Right Arrow 8"/>
          <p:cNvSpPr/>
          <p:nvPr/>
        </p:nvSpPr>
        <p:spPr>
          <a:xfrm>
            <a:off x="3401470" y="3145314"/>
            <a:ext cx="1397000" cy="1062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Picture 11" descr="Comparison shots of Brooklyn Bridge using the fisheye (right) and the regular iPhone lens ..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2" r="-1"/>
          <a:stretch/>
        </p:blipFill>
        <p:spPr bwMode="auto">
          <a:xfrm>
            <a:off x="8903367" y="4022455"/>
            <a:ext cx="2907631" cy="218186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ight Arrow 12"/>
          <p:cNvSpPr/>
          <p:nvPr/>
        </p:nvSpPr>
        <p:spPr>
          <a:xfrm rot="2647354">
            <a:off x="7196881" y="3768175"/>
            <a:ext cx="1397000" cy="1062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333" y="5656432"/>
            <a:ext cx="2313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Sky-Imager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7650" y="5656432"/>
            <a:ext cx="238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Fisheye Lens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36118" y="6241207"/>
            <a:ext cx="1617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Result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39461" y="132212"/>
            <a:ext cx="10298502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ATMOSPHERIC IMAGING: PRINCIPLES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5</a:t>
            </a:fld>
            <a:endParaRPr lang="en-US" sz="1400" b="1">
              <a:solidFill>
                <a:schemeClr val="bg1"/>
              </a:solidFill>
            </a:endParaRPr>
          </a:p>
        </p:txBody>
      </p:sp>
      <p:pic>
        <p:nvPicPr>
          <p:cNvPr id="19" name="Picture 18" descr="Comparison shots of Brooklyn Bridge using the fisheye (right) and the regular iPhone lens ..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r="50965"/>
          <a:stretch/>
        </p:blipFill>
        <p:spPr bwMode="auto">
          <a:xfrm>
            <a:off x="8899457" y="1051797"/>
            <a:ext cx="2911541" cy="218186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546244" y="3348800"/>
            <a:ext cx="1617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Vs.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/>
          <p:nvPr/>
        </p:nvPicPr>
        <p:blipFill>
          <a:blip r:embed="rId5"/>
          <a:stretch>
            <a:fillRect/>
          </a:stretch>
        </p:blipFill>
        <p:spPr>
          <a:xfrm>
            <a:off x="384423" y="1869900"/>
            <a:ext cx="2836774" cy="35425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206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3"/>
          <a:srcRect l="3365" r="10096"/>
          <a:stretch/>
        </p:blipFill>
        <p:spPr bwMode="auto">
          <a:xfrm>
            <a:off x="1690688" y="1157298"/>
            <a:ext cx="8810625" cy="4735909"/>
          </a:xfrm>
          <a:prstGeom prst="rect">
            <a:avLst/>
          </a:prstGeom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9461" y="132212"/>
            <a:ext cx="10298502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SRI’s ALL-SKY IMAGING NETWORK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6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3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l="15710" t="2442" r="2180" b="2170"/>
          <a:stretch/>
        </p:blipFill>
        <p:spPr>
          <a:xfrm>
            <a:off x="2286000" y="1494971"/>
            <a:ext cx="2315030" cy="2307772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4"/>
          <a:srcRect l="18225" t="3929" r="1788" b="2885"/>
          <a:stretch/>
        </p:blipFill>
        <p:spPr>
          <a:xfrm>
            <a:off x="6618514" y="1509485"/>
            <a:ext cx="2293257" cy="2307771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5"/>
          <a:srcRect l="18219" t="3255" r="1553" b="1956"/>
          <a:stretch/>
        </p:blipFill>
        <p:spPr>
          <a:xfrm>
            <a:off x="6618515" y="4252686"/>
            <a:ext cx="2307772" cy="2293258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767259" y="2114549"/>
            <a:ext cx="1397000" cy="1062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flipH="1">
            <a:off x="4767259" y="5079206"/>
            <a:ext cx="1397000" cy="1062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299" y="2589938"/>
            <a:ext cx="204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Original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95581" y="2589938"/>
            <a:ext cx="2471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Star Detection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95581" y="5348613"/>
            <a:ext cx="2471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Star Removal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1299" y="4917726"/>
            <a:ext cx="18161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Uniformly Spaced Grid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5400000">
            <a:off x="7435848" y="3668712"/>
            <a:ext cx="682626" cy="6651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39461" y="132212"/>
            <a:ext cx="10298502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REQUIRED IMAGE PROCESSING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7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3"/>
          <a:srcRect l="15710" t="2442" r="2180" b="2170"/>
          <a:stretch/>
        </p:blipFill>
        <p:spPr>
          <a:xfrm>
            <a:off x="2286000" y="1498146"/>
            <a:ext cx="2315030" cy="2307772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/>
          <p:nvPr/>
        </p:nvPicPr>
        <p:blipFill rotWithShape="1">
          <a:blip r:embed="rId4"/>
          <a:srcRect l="18225" t="3929" r="1788" b="2885"/>
          <a:stretch/>
        </p:blipFill>
        <p:spPr>
          <a:xfrm>
            <a:off x="6618514" y="1512660"/>
            <a:ext cx="2293257" cy="2307771"/>
          </a:xfrm>
          <a:prstGeom prst="rect">
            <a:avLst/>
          </a:prstGeom>
          <a:ln>
            <a:noFill/>
          </a:ln>
        </p:spPr>
      </p:pic>
      <p:pic>
        <p:nvPicPr>
          <p:cNvPr id="20" name="Picture 19"/>
          <p:cNvPicPr/>
          <p:nvPr/>
        </p:nvPicPr>
        <p:blipFill rotWithShape="1">
          <a:blip r:embed="rId5"/>
          <a:srcRect l="18219" t="3255" r="1553" b="1956"/>
          <a:stretch/>
        </p:blipFill>
        <p:spPr>
          <a:xfrm>
            <a:off x="6618515" y="4255861"/>
            <a:ext cx="2307772" cy="2293258"/>
          </a:xfrm>
          <a:prstGeom prst="rect">
            <a:avLst/>
          </a:prstGeom>
          <a:ln>
            <a:noFill/>
          </a:ln>
        </p:spPr>
      </p:pic>
      <p:pic>
        <p:nvPicPr>
          <p:cNvPr id="22" name="Picture 21" descr="C:\Users\WPI\Pictures\MQP\MANGO1_UniformlySpacedGrid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4252686"/>
            <a:ext cx="2311965" cy="22932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530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  <p:bldP spid="13" grpId="0"/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461" y="132212"/>
            <a:ext cx="10298502" cy="678671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MAIN OBJECTIVES – GOAL 1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534" y="4990749"/>
            <a:ext cx="3889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Continental US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Geographical Map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58688" y="5283225"/>
            <a:ext cx="3373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Image Overlapping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13838" y="4988017"/>
            <a:ext cx="3678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Display mosaic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on map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8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geology.com/state-map/maps/usa-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34" y="1991361"/>
            <a:ext cx="3512093" cy="234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geology.com/state-map/maps/usa-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958" y="1991361"/>
            <a:ext cx="3512093" cy="234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ight Arrow 20"/>
          <p:cNvSpPr/>
          <p:nvPr/>
        </p:nvSpPr>
        <p:spPr>
          <a:xfrm>
            <a:off x="3877425" y="5320163"/>
            <a:ext cx="862598" cy="4988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8146992" y="5320162"/>
            <a:ext cx="862598" cy="4988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 rot="2030562">
            <a:off x="4291039" y="2105654"/>
            <a:ext cx="3762375" cy="2133600"/>
            <a:chOff x="0" y="0"/>
            <a:chExt cx="3762375" cy="2133600"/>
          </a:xfrm>
        </p:grpSpPr>
        <p:pic>
          <p:nvPicPr>
            <p:cNvPr id="23" name="Picture 22" descr="C:\Users\wpi\Desktop\WPI-SRI MQP - MANGO SYSTEM1\SERVER\myproject\MANGO\app\static\Sites\All Sites Images\SRI Internation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33600" cy="213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23" descr="C:\Users\wpi\Desktop\WPI-SRI MQP - MANGO SYSTEM1\SERVER\myproject\MANGO\app\static\Sites\Capitol Reef Field Station\images\M035552A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54"/>
            <a:stretch/>
          </p:blipFill>
          <p:spPr bwMode="auto">
            <a:xfrm>
              <a:off x="1885950" y="0"/>
              <a:ext cx="1876425" cy="21336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5561139" y="2236331"/>
            <a:ext cx="1222176" cy="1872246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 rot="2030562">
            <a:off x="8626901" y="2738195"/>
            <a:ext cx="1154416" cy="654656"/>
            <a:chOff x="0" y="0"/>
            <a:chExt cx="3762375" cy="2133600"/>
          </a:xfrm>
        </p:grpSpPr>
        <p:pic>
          <p:nvPicPr>
            <p:cNvPr id="30" name="Picture 29" descr="C:\Users\wpi\Desktop\WPI-SRI MQP - MANGO SYSTEM1\SERVER\myproject\MANGO\app\static\Sites\All Sites Images\SRI International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33600" cy="213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Picture 30" descr="C:\Users\wpi\Desktop\WPI-SRI MQP - MANGO SYSTEM1\SERVER\myproject\MANGO\app\static\Sites\Capitol Reef Field Station\images\M035552A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54"/>
            <a:stretch/>
          </p:blipFill>
          <p:spPr bwMode="auto">
            <a:xfrm>
              <a:off x="1885950" y="0"/>
              <a:ext cx="1876425" cy="21336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8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4059-1AE0-469D-9972-486C939F5FAA}" type="slidenum">
              <a:rPr lang="en-US" sz="1400" b="1" smtClean="0">
                <a:solidFill>
                  <a:schemeClr val="bg1"/>
                </a:solidFill>
              </a:rPr>
              <a:t>9</a:t>
            </a:fld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39461" y="132212"/>
            <a:ext cx="10298502" cy="678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GEOGRAPHICAL MAP PROJECTIONS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85100" y="4991392"/>
            <a:ext cx="3866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Geostationary Projection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3" t="9464" r="19154" b="9331"/>
          <a:stretch/>
        </p:blipFill>
        <p:spPr>
          <a:xfrm>
            <a:off x="458999" y="1238765"/>
            <a:ext cx="5023738" cy="33022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7" t="9730" r="17435" b="9330"/>
          <a:stretch/>
        </p:blipFill>
        <p:spPr>
          <a:xfrm>
            <a:off x="6151684" y="1238765"/>
            <a:ext cx="5532896" cy="330224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37836" y="4991392"/>
            <a:ext cx="3866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Gall Stereographic Projection</a:t>
            </a:r>
          </a:p>
        </p:txBody>
      </p:sp>
    </p:spTree>
    <p:extLst>
      <p:ext uri="{BB962C8B-B14F-4D97-AF65-F5344CB8AC3E}">
        <p14:creationId xmlns:p14="http://schemas.microsoft.com/office/powerpoint/2010/main" val="284313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4479</TotalTime>
  <Words>720</Words>
  <Application>Microsoft Office PowerPoint</Application>
  <PresentationFormat>Widescreen</PresentationFormat>
  <Paragraphs>280</Paragraphs>
  <Slides>37</Slides>
  <Notes>33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MISSION STATEMENT AND SPONSORS</vt:lpstr>
      <vt:lpstr>EARTH’S ATMOSPHERE</vt:lpstr>
      <vt:lpstr>IONOSPHERIC WAVES</vt:lpstr>
      <vt:lpstr>PowerPoint Presentation</vt:lpstr>
      <vt:lpstr>PowerPoint Presentation</vt:lpstr>
      <vt:lpstr>PowerPoint Presentation</vt:lpstr>
      <vt:lpstr>MAIN OBJECTIVES – GOAL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OBJECTIVES – GOAL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 Vinke</dc:creator>
  <cp:lastModifiedBy>lmvinke</cp:lastModifiedBy>
  <cp:revision>130</cp:revision>
  <cp:lastPrinted>2015-02-27T00:11:13Z</cp:lastPrinted>
  <dcterms:created xsi:type="dcterms:W3CDTF">2014-12-09T01:36:50Z</dcterms:created>
  <dcterms:modified xsi:type="dcterms:W3CDTF">2015-04-23T12:48:14Z</dcterms:modified>
</cp:coreProperties>
</file>