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5143500" type="screen16x9"/>
  <p:notesSz cx="6858000" cy="9144000"/>
  <p:embeddedFontLst>
    <p:embeddedFont>
      <p:font typeface="Merriweather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Junker" initials="" lastIdx="1" clrIdx="0"/>
  <p:cmAuthor id="1" name="Aurora Bas" initials="" lastIdx="2" clrIdx="1"/>
  <p:cmAuthor id="2" name="Nicole Burn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02T19:52:51.665" idx="1">
    <p:pos x="6000" y="0"/>
    <p:text>maybe use swiss clock to be relevant?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3T10:16:49.750" idx="1">
    <p:pos x="3044" y="948"/>
    <p:text>verbally state what these are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2T19:26:01.967" idx="2">
    <p:pos x="6000" y="0"/>
    <p:text>Living for this</p:text>
  </p:cm>
  <p:cm authorId="2" dt="2018-10-02T19:26:01.967" idx="1">
    <p:pos x="6000" y="100"/>
    <p:text>ahhhhhhh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305fa6e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305fa6e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we’ve identified the different organizations involved in the approval process, we can begin to see how they interact.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first stage there are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Developers which are comprised of....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 approval…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main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to end user, however may be limited to us ein own countries and end user may have to decide whether to use test or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OECD, opens up to many more countries, and once guidelines OECD member countries must use the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Union Network of Laboratories for the Validation of Alternative Methods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2deb8003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2deb8003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Won’t get perfect test on first shot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focus on continual improvement of test in optimization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parameters will help later on - based on validation requirements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305fa6e83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305fa6e83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 can be national organizations or international ones like ECVAM or OECD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appoint Validation Manager or team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knowledge on test, and validation studies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slide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2deb8003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2deb8003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ECVAM has developed a modular approach to test validation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7 modules define specific characteristics of the method to be tested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Test definition: design and reasoning behind test and SOP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Repeatability, Transferability, Reproducibility: variation in results within original lab and other labs, as well as how transferable the results are between labs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Predictive capacity: how accurate the test is and how well it serves its intended purpose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Applicability domain: how applicable the test method is. Any other possible applications may make it more favorable and relevant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Performance standards: compilation of test performance data to allow for quicker approval of similar future tests or changes to the original test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05fa6e83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305fa6e83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panel of independent peer reviewers is established to evaluate the results of the validation study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Peer reviewers must be experts with experience in the relevant fields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Must have no conflicts of interest with the outcome of the study, such as financial gain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panel compiles a report on the study and comments on whether or not the method fulfills its intended purpose, does not have to be unanimous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test method is not acceptable, more work must be done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test method is acceptable it can be declared as validated for its intended purpose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Once validated, any regulatory body may choose to individually accept the test method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widespread use and standardization, it can be proposed to be an OECD guideline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Unanimous decision among OECD experts from all member countries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statement to nanomaterials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 that concludes the approval process. Now we’ll go over some of the specifics of nanomaterial assessments.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305fa6e83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305fa6e83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High surface area to volume ratio, higher reactivity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Small size can be more hazardous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Hard to test low doses over long periods of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Size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Surface chemistry, corona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Core material chemistry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Environment, affect reaction and corona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Morphology, shape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305fa6e8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305fa6e83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Aurora</a:t>
            </a:r>
            <a:endParaRPr/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Parameters: make these priorities, as stated previously -&gt; should save time later on in the validation by focusing on these during development</a:t>
            </a:r>
            <a:endParaRPr/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NC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305fa6e83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305fa6e83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Aurora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305fa6e83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305fa6e83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305fa6e83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305fa6e83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deb80036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deb80036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Aurora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305fa6e8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305fa6e8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305fa6e83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305fa6e83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305fa6e83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305fa6e83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305fa6e83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305fa6e83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305fa6e8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305fa6e8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2deb8003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2deb8003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Aurora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Books have been written, but researchers won’t have the time to read through a 200-page instruction manual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Our report is 23 pages, much more reasonable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Updated version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OECD standard would reduce animal testing in 36 countries (at least)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305fa6e8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305fa6e83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part- meet with AMI and confirm interviews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part- interviews and follow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part- writing and presentations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05fa6e8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05fa6e8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Constant- test developer talked about the lack of communication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Hofmann and Studer- NC’s role in approval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Aicher- explained the difficulties surrounding nanomaterials specifically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Eskes- clarified the whole process and helped us explain it better and more concisely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90b99d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90b99d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Briefly describe the organizational interplay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05fa6e83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05fa6e83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 of OECD test Guidelines program, projects they work with are accepted based on the relevance and need of a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may know 3Rs refinement, reduction, replacement of animal tests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305fa6e83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305fa6e83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Union Network of Laboratories for the Validation of Alternative Methods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GLP and MAD aid in the sharing of data between member countries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305fa6e8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305fa6e8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136500" y="546225"/>
            <a:ext cx="88710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Assessing the Validation and Standardization of Alternatives to Animal Experimentation</a:t>
            </a:r>
            <a:endParaRPr sz="3000"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6754100" y="3469700"/>
            <a:ext cx="2039100" cy="15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By: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Aurora Bas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Nicole Burns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Andrew Gulotta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James Junker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25" y="2036525"/>
            <a:ext cx="3006849" cy="6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25" y="2571750"/>
            <a:ext cx="1659830" cy="128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General Process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900" y="1452485"/>
            <a:ext cx="5578250" cy="35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3247200" y="266300"/>
            <a:ext cx="2649600" cy="857400"/>
          </a:xfrm>
          <a:prstGeom prst="roundRect">
            <a:avLst>
              <a:gd name="adj" fmla="val 16667"/>
            </a:avLst>
          </a:prstGeom>
          <a:solidFill>
            <a:srgbClr val="3139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F3F3"/>
                </a:solidFill>
              </a:rPr>
              <a:t>Phase 1</a:t>
            </a:r>
            <a:endParaRPr u="sng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Research and Development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3890100" y="1454700"/>
            <a:ext cx="1363800" cy="681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Optimization</a:t>
            </a:r>
            <a:endParaRPr>
              <a:solidFill>
                <a:srgbClr val="F3F3F3"/>
              </a:solidFill>
            </a:endParaRPr>
          </a:p>
        </p:txBody>
      </p:sp>
      <p:cxnSp>
        <p:nvCxnSpPr>
          <p:cNvPr id="152" name="Google Shape;152;p23"/>
          <p:cNvCxnSpPr>
            <a:stCxn id="150" idx="2"/>
            <a:endCxn id="151" idx="0"/>
          </p:cNvCxnSpPr>
          <p:nvPr/>
        </p:nvCxnSpPr>
        <p:spPr>
          <a:xfrm>
            <a:off x="4572000" y="1123700"/>
            <a:ext cx="0" cy="33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p23"/>
          <p:cNvSpPr/>
          <p:nvPr/>
        </p:nvSpPr>
        <p:spPr>
          <a:xfrm>
            <a:off x="2480925" y="2506575"/>
            <a:ext cx="1032900" cy="545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</a:rPr>
              <a:t>Relevancy</a:t>
            </a:r>
            <a:endParaRPr sz="1000">
              <a:solidFill>
                <a:srgbClr val="F3F3F3"/>
              </a:solidFill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055550" y="2506575"/>
            <a:ext cx="1032900" cy="545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</a:rPr>
              <a:t>Accuracy</a:t>
            </a:r>
            <a:endParaRPr sz="1000">
              <a:solidFill>
                <a:srgbClr val="F3F3F3"/>
              </a:solidFill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5630175" y="2506575"/>
            <a:ext cx="1032900" cy="545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</a:rPr>
              <a:t>Reproducibility</a:t>
            </a:r>
            <a:endParaRPr sz="1000">
              <a:solidFill>
                <a:srgbClr val="F3F3F3"/>
              </a:solidFill>
            </a:endParaRPr>
          </a:p>
        </p:txBody>
      </p:sp>
      <p:cxnSp>
        <p:nvCxnSpPr>
          <p:cNvPr id="156" name="Google Shape;156;p23"/>
          <p:cNvCxnSpPr>
            <a:endCxn id="153" idx="0"/>
          </p:cNvCxnSpPr>
          <p:nvPr/>
        </p:nvCxnSpPr>
        <p:spPr>
          <a:xfrm flipH="1">
            <a:off x="2997375" y="2259975"/>
            <a:ext cx="1594200" cy="24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3"/>
          <p:cNvCxnSpPr>
            <a:endCxn id="155" idx="0"/>
          </p:cNvCxnSpPr>
          <p:nvPr/>
        </p:nvCxnSpPr>
        <p:spPr>
          <a:xfrm>
            <a:off x="4565625" y="2259975"/>
            <a:ext cx="1581000" cy="24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3"/>
          <p:cNvCxnSpPr>
            <a:stCxn id="151" idx="2"/>
            <a:endCxn id="154" idx="0"/>
          </p:cNvCxnSpPr>
          <p:nvPr/>
        </p:nvCxnSpPr>
        <p:spPr>
          <a:xfrm>
            <a:off x="4572000" y="2136600"/>
            <a:ext cx="0" cy="3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3"/>
          <p:cNvSpPr/>
          <p:nvPr/>
        </p:nvSpPr>
        <p:spPr>
          <a:xfrm>
            <a:off x="3653062" y="3740700"/>
            <a:ext cx="1837875" cy="1194950"/>
          </a:xfrm>
          <a:prstGeom prst="flowChartDecision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Optimized test and SOP?</a:t>
            </a:r>
            <a:endParaRPr sz="1200">
              <a:solidFill>
                <a:srgbClr val="F3F3F3"/>
              </a:solidFill>
            </a:endParaRPr>
          </a:p>
        </p:txBody>
      </p:sp>
      <p:cxnSp>
        <p:nvCxnSpPr>
          <p:cNvPr id="160" name="Google Shape;160;p23"/>
          <p:cNvCxnSpPr>
            <a:stCxn id="154" idx="2"/>
            <a:endCxn id="159" idx="0"/>
          </p:cNvCxnSpPr>
          <p:nvPr/>
        </p:nvCxnSpPr>
        <p:spPr>
          <a:xfrm>
            <a:off x="4572000" y="3051975"/>
            <a:ext cx="0" cy="6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23"/>
          <p:cNvCxnSpPr>
            <a:stCxn id="153" idx="2"/>
          </p:cNvCxnSpPr>
          <p:nvPr/>
        </p:nvCxnSpPr>
        <p:spPr>
          <a:xfrm rot="-5400000" flipH="1">
            <a:off x="3599325" y="2450025"/>
            <a:ext cx="377100" cy="1581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3"/>
          <p:cNvCxnSpPr>
            <a:stCxn id="155" idx="2"/>
          </p:cNvCxnSpPr>
          <p:nvPr/>
        </p:nvCxnSpPr>
        <p:spPr>
          <a:xfrm rot="5400000">
            <a:off x="5170725" y="2453175"/>
            <a:ext cx="377100" cy="1574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3"/>
          <p:cNvCxnSpPr>
            <a:stCxn id="159" idx="1"/>
          </p:cNvCxnSpPr>
          <p:nvPr/>
        </p:nvCxnSpPr>
        <p:spPr>
          <a:xfrm rot="10800000">
            <a:off x="3389962" y="4338175"/>
            <a:ext cx="26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3"/>
          <p:cNvSpPr txBox="1"/>
          <p:nvPr/>
        </p:nvSpPr>
        <p:spPr>
          <a:xfrm>
            <a:off x="3104575" y="4159750"/>
            <a:ext cx="376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</a:rPr>
              <a:t>No</a:t>
            </a:r>
            <a:endParaRPr sz="1000" b="1">
              <a:solidFill>
                <a:srgbClr val="FF0000"/>
              </a:solidFill>
            </a:endParaRPr>
          </a:p>
        </p:txBody>
      </p:sp>
      <p:cxnSp>
        <p:nvCxnSpPr>
          <p:cNvPr id="165" name="Google Shape;165;p23"/>
          <p:cNvCxnSpPr/>
          <p:nvPr/>
        </p:nvCxnSpPr>
        <p:spPr>
          <a:xfrm rot="5400000" flipH="1">
            <a:off x="1354050" y="2522975"/>
            <a:ext cx="2539200" cy="1078200"/>
          </a:xfrm>
          <a:prstGeom prst="bentConnector3">
            <a:avLst>
              <a:gd name="adj1" fmla="val -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3"/>
          <p:cNvCxnSpPr>
            <a:endCxn id="151" idx="1"/>
          </p:cNvCxnSpPr>
          <p:nvPr/>
        </p:nvCxnSpPr>
        <p:spPr>
          <a:xfrm>
            <a:off x="2084700" y="1792350"/>
            <a:ext cx="18054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3"/>
          <p:cNvCxnSpPr/>
          <p:nvPr/>
        </p:nvCxnSpPr>
        <p:spPr>
          <a:xfrm rot="10800000">
            <a:off x="5490937" y="4338175"/>
            <a:ext cx="26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3"/>
          <p:cNvSpPr txBox="1"/>
          <p:nvPr/>
        </p:nvSpPr>
        <p:spPr>
          <a:xfrm>
            <a:off x="5705325" y="4159750"/>
            <a:ext cx="4413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DA00"/>
                </a:solidFill>
              </a:rPr>
              <a:t>Yes</a:t>
            </a:r>
            <a:endParaRPr sz="1000" b="1">
              <a:solidFill>
                <a:srgbClr val="00DA00"/>
              </a:solidFill>
            </a:endParaRPr>
          </a:p>
        </p:txBody>
      </p:sp>
      <p:cxnSp>
        <p:nvCxnSpPr>
          <p:cNvPr id="169" name="Google Shape;169;p23"/>
          <p:cNvCxnSpPr/>
          <p:nvPr/>
        </p:nvCxnSpPr>
        <p:spPr>
          <a:xfrm>
            <a:off x="6033250" y="4331725"/>
            <a:ext cx="1227300" cy="1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23"/>
          <p:cNvSpPr/>
          <p:nvPr/>
        </p:nvSpPr>
        <p:spPr>
          <a:xfrm>
            <a:off x="7260550" y="3799075"/>
            <a:ext cx="1078200" cy="1078200"/>
          </a:xfrm>
          <a:prstGeom prst="flowChartConnector">
            <a:avLst/>
          </a:prstGeom>
          <a:solidFill>
            <a:srgbClr val="3139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Phase 2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81650" y="485275"/>
            <a:ext cx="3704400" cy="1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Breakdown of Validation Study</a:t>
            </a: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301" y="300275"/>
            <a:ext cx="3509252" cy="45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3614100" y="155850"/>
            <a:ext cx="1915800" cy="720900"/>
          </a:xfrm>
          <a:prstGeom prst="roundRect">
            <a:avLst>
              <a:gd name="adj" fmla="val 16667"/>
            </a:avLst>
          </a:prstGeom>
          <a:solidFill>
            <a:srgbClr val="3139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F3F3"/>
                </a:solidFill>
              </a:rPr>
              <a:t>Phase 2</a:t>
            </a:r>
            <a:endParaRPr u="sng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Validation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743975" y="1084550"/>
            <a:ext cx="1656050" cy="753350"/>
          </a:xfrm>
          <a:prstGeom prst="flowChartProcess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Modular Approach</a:t>
            </a:r>
            <a:endParaRPr>
              <a:solidFill>
                <a:srgbClr val="F3F3F3"/>
              </a:solidFill>
            </a:endParaRPr>
          </a:p>
        </p:txBody>
      </p:sp>
      <p:cxnSp>
        <p:nvCxnSpPr>
          <p:cNvPr id="185" name="Google Shape;185;p25"/>
          <p:cNvCxnSpPr>
            <a:stCxn id="183" idx="2"/>
            <a:endCxn id="184" idx="0"/>
          </p:cNvCxnSpPr>
          <p:nvPr/>
        </p:nvCxnSpPr>
        <p:spPr>
          <a:xfrm>
            <a:off x="4572000" y="876750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6" name="Google Shape;186;p25"/>
          <p:cNvSpPr/>
          <p:nvPr/>
        </p:nvSpPr>
        <p:spPr>
          <a:xfrm>
            <a:off x="646725" y="2227575"/>
            <a:ext cx="886225" cy="603950"/>
          </a:xfrm>
          <a:prstGeom prst="flowChart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Test</a:t>
            </a:r>
            <a:endParaRPr sz="8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Definition</a:t>
            </a:r>
            <a:endParaRPr sz="800">
              <a:solidFill>
                <a:srgbClr val="F3F3F3"/>
              </a:solidFill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1807450" y="2227575"/>
            <a:ext cx="886225" cy="603950"/>
          </a:xfrm>
          <a:prstGeom prst="flowChart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Intra-laboratory Repeatability</a:t>
            </a:r>
            <a:endParaRPr sz="800">
              <a:solidFill>
                <a:srgbClr val="F3F3F3"/>
              </a:solidFill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2968175" y="2227575"/>
            <a:ext cx="886225" cy="603950"/>
          </a:xfrm>
          <a:prstGeom prst="flowChart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Inter-laboratory Transferability</a:t>
            </a:r>
            <a:endParaRPr sz="800">
              <a:solidFill>
                <a:srgbClr val="F3F3F3"/>
              </a:solidFill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4128888" y="2227575"/>
            <a:ext cx="886225" cy="603950"/>
          </a:xfrm>
          <a:prstGeom prst="flowChart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Inter-laboratory Reproducibility</a:t>
            </a:r>
            <a:endParaRPr sz="800">
              <a:solidFill>
                <a:srgbClr val="F3F3F3"/>
              </a:solidFill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5289625" y="2227575"/>
            <a:ext cx="886225" cy="603950"/>
          </a:xfrm>
          <a:prstGeom prst="flowChart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Predictive Capacity</a:t>
            </a:r>
            <a:endParaRPr sz="800">
              <a:solidFill>
                <a:srgbClr val="F3F3F3"/>
              </a:solidFill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6450350" y="2227575"/>
            <a:ext cx="886225" cy="603950"/>
          </a:xfrm>
          <a:prstGeom prst="flowChart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Applicability Domain</a:t>
            </a:r>
            <a:endParaRPr sz="800">
              <a:solidFill>
                <a:srgbClr val="F3F3F3"/>
              </a:solidFill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7611075" y="2227575"/>
            <a:ext cx="886225" cy="603950"/>
          </a:xfrm>
          <a:prstGeom prst="flowChartProcess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</a:rPr>
              <a:t>Performance Standards</a:t>
            </a:r>
            <a:endParaRPr sz="800">
              <a:solidFill>
                <a:srgbClr val="F3F3F3"/>
              </a:solidFill>
            </a:endParaRPr>
          </a:p>
        </p:txBody>
      </p:sp>
      <p:cxnSp>
        <p:nvCxnSpPr>
          <p:cNvPr id="193" name="Google Shape;193;p25"/>
          <p:cNvCxnSpPr>
            <a:stCxn id="184" idx="2"/>
            <a:endCxn id="189" idx="0"/>
          </p:cNvCxnSpPr>
          <p:nvPr/>
        </p:nvCxnSpPr>
        <p:spPr>
          <a:xfrm>
            <a:off x="4572000" y="1837900"/>
            <a:ext cx="0" cy="38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" name="Google Shape;194;p25"/>
          <p:cNvCxnSpPr/>
          <p:nvPr/>
        </p:nvCxnSpPr>
        <p:spPr>
          <a:xfrm>
            <a:off x="1095375" y="1995500"/>
            <a:ext cx="69639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5"/>
          <p:cNvCxnSpPr>
            <a:endCxn id="186" idx="0"/>
          </p:cNvCxnSpPr>
          <p:nvPr/>
        </p:nvCxnSpPr>
        <p:spPr>
          <a:xfrm flipH="1">
            <a:off x="1089838" y="1990575"/>
            <a:ext cx="900" cy="23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96;p25"/>
          <p:cNvCxnSpPr/>
          <p:nvPr/>
        </p:nvCxnSpPr>
        <p:spPr>
          <a:xfrm flipH="1">
            <a:off x="2251775" y="1996675"/>
            <a:ext cx="9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p25"/>
          <p:cNvCxnSpPr/>
          <p:nvPr/>
        </p:nvCxnSpPr>
        <p:spPr>
          <a:xfrm>
            <a:off x="3411288" y="1994175"/>
            <a:ext cx="0" cy="2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5"/>
          <p:cNvCxnSpPr/>
          <p:nvPr/>
        </p:nvCxnSpPr>
        <p:spPr>
          <a:xfrm>
            <a:off x="5731538" y="1996575"/>
            <a:ext cx="1200" cy="23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25"/>
          <p:cNvCxnSpPr/>
          <p:nvPr/>
        </p:nvCxnSpPr>
        <p:spPr>
          <a:xfrm flipH="1">
            <a:off x="6893463" y="1997775"/>
            <a:ext cx="1500" cy="22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5"/>
          <p:cNvCxnSpPr/>
          <p:nvPr/>
        </p:nvCxnSpPr>
        <p:spPr>
          <a:xfrm flipH="1">
            <a:off x="8054188" y="1997775"/>
            <a:ext cx="300" cy="22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25"/>
          <p:cNvSpPr/>
          <p:nvPr/>
        </p:nvSpPr>
        <p:spPr>
          <a:xfrm>
            <a:off x="3459863" y="3526450"/>
            <a:ext cx="2243775" cy="1448225"/>
          </a:xfrm>
          <a:prstGeom prst="flowChartDecision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</a:rPr>
              <a:t>Pass Validation Management Group Review?</a:t>
            </a:r>
            <a:endParaRPr sz="1000">
              <a:solidFill>
                <a:srgbClr val="F3F3F3"/>
              </a:solidFill>
            </a:endParaRPr>
          </a:p>
        </p:txBody>
      </p:sp>
      <p:cxnSp>
        <p:nvCxnSpPr>
          <p:cNvPr id="202" name="Google Shape;202;p25"/>
          <p:cNvCxnSpPr>
            <a:stCxn id="189" idx="2"/>
            <a:endCxn id="201" idx="0"/>
          </p:cNvCxnSpPr>
          <p:nvPr/>
        </p:nvCxnSpPr>
        <p:spPr>
          <a:xfrm>
            <a:off x="4572000" y="2831525"/>
            <a:ext cx="9900" cy="6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" name="Google Shape;203;p25"/>
          <p:cNvCxnSpPr/>
          <p:nvPr/>
        </p:nvCxnSpPr>
        <p:spPr>
          <a:xfrm>
            <a:off x="3411288" y="2831525"/>
            <a:ext cx="1160700" cy="324600"/>
          </a:xfrm>
          <a:prstGeom prst="bentConnector3">
            <a:avLst>
              <a:gd name="adj1" fmla="val -15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5"/>
          <p:cNvCxnSpPr>
            <a:stCxn id="187" idx="2"/>
          </p:cNvCxnSpPr>
          <p:nvPr/>
        </p:nvCxnSpPr>
        <p:spPr>
          <a:xfrm rot="-5400000" flipH="1">
            <a:off x="2668463" y="2413625"/>
            <a:ext cx="324900" cy="1160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5"/>
          <p:cNvCxnSpPr>
            <a:stCxn id="186" idx="2"/>
          </p:cNvCxnSpPr>
          <p:nvPr/>
        </p:nvCxnSpPr>
        <p:spPr>
          <a:xfrm rot="-5400000" flipH="1">
            <a:off x="1509388" y="2411975"/>
            <a:ext cx="324900" cy="1164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5"/>
          <p:cNvCxnSpPr>
            <a:stCxn id="190" idx="2"/>
          </p:cNvCxnSpPr>
          <p:nvPr/>
        </p:nvCxnSpPr>
        <p:spPr>
          <a:xfrm rot="5400000">
            <a:off x="4991738" y="2415425"/>
            <a:ext cx="324900" cy="1157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/>
          <p:cNvCxnSpPr>
            <a:stCxn id="191" idx="2"/>
          </p:cNvCxnSpPr>
          <p:nvPr/>
        </p:nvCxnSpPr>
        <p:spPr>
          <a:xfrm rot="5400000">
            <a:off x="6150663" y="2413625"/>
            <a:ext cx="324900" cy="1160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5"/>
          <p:cNvCxnSpPr>
            <a:stCxn id="192" idx="2"/>
          </p:cNvCxnSpPr>
          <p:nvPr/>
        </p:nvCxnSpPr>
        <p:spPr>
          <a:xfrm rot="5400000">
            <a:off x="7309738" y="2411975"/>
            <a:ext cx="324900" cy="1164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5"/>
          <p:cNvCxnSpPr>
            <a:stCxn id="201" idx="3"/>
          </p:cNvCxnSpPr>
          <p:nvPr/>
        </p:nvCxnSpPr>
        <p:spPr>
          <a:xfrm>
            <a:off x="5703638" y="4250563"/>
            <a:ext cx="3102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5"/>
          <p:cNvCxnSpPr/>
          <p:nvPr/>
        </p:nvCxnSpPr>
        <p:spPr>
          <a:xfrm>
            <a:off x="3149663" y="4250563"/>
            <a:ext cx="3102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5"/>
          <p:cNvSpPr txBox="1"/>
          <p:nvPr/>
        </p:nvSpPr>
        <p:spPr>
          <a:xfrm>
            <a:off x="5968400" y="4073675"/>
            <a:ext cx="4413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DA00"/>
                </a:solidFill>
              </a:rPr>
              <a:t>Yes</a:t>
            </a:r>
            <a:endParaRPr sz="1000" b="1">
              <a:solidFill>
                <a:srgbClr val="00DA00"/>
              </a:solidFill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2844325" y="4073675"/>
            <a:ext cx="376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</a:rPr>
              <a:t>No</a:t>
            </a:r>
            <a:endParaRPr sz="1000" b="1">
              <a:solidFill>
                <a:srgbClr val="FF0000"/>
              </a:solidFill>
            </a:endParaRPr>
          </a:p>
        </p:txBody>
      </p:sp>
      <p:cxnSp>
        <p:nvCxnSpPr>
          <p:cNvPr id="213" name="Google Shape;213;p25"/>
          <p:cNvCxnSpPr/>
          <p:nvPr/>
        </p:nvCxnSpPr>
        <p:spPr>
          <a:xfrm>
            <a:off x="6331750" y="4250550"/>
            <a:ext cx="85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25"/>
          <p:cNvSpPr/>
          <p:nvPr/>
        </p:nvSpPr>
        <p:spPr>
          <a:xfrm>
            <a:off x="7189150" y="3721525"/>
            <a:ext cx="1061400" cy="1061400"/>
          </a:xfrm>
          <a:prstGeom prst="flowChartConnector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Peer Review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951925" y="3719850"/>
            <a:ext cx="1061400" cy="1061400"/>
          </a:xfrm>
          <a:prstGeom prst="flowChartConnector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3F3F3"/>
              </a:solidFill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924175" y="4073675"/>
            <a:ext cx="11169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Optimization</a:t>
            </a:r>
            <a:endParaRPr sz="1200">
              <a:solidFill>
                <a:srgbClr val="F3F3F3"/>
              </a:solidFill>
            </a:endParaRPr>
          </a:p>
        </p:txBody>
      </p:sp>
      <p:cxnSp>
        <p:nvCxnSpPr>
          <p:cNvPr id="217" name="Google Shape;217;p25"/>
          <p:cNvCxnSpPr/>
          <p:nvPr/>
        </p:nvCxnSpPr>
        <p:spPr>
          <a:xfrm rot="10800000">
            <a:off x="2013325" y="4250550"/>
            <a:ext cx="85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p25"/>
          <p:cNvSpPr txBox="1"/>
          <p:nvPr/>
        </p:nvSpPr>
        <p:spPr>
          <a:xfrm>
            <a:off x="646725" y="3240550"/>
            <a:ext cx="39990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Definition: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Scientific purpose of the test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Standard operating procedure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646725" y="3240550"/>
            <a:ext cx="45654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Variability in results: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Intra-laboratory: within the same laboratory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Inter-laboratory: between separate laboratories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648413" y="3240550"/>
            <a:ext cx="5081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Predictive Capacity: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Accuracy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 what degree does the test predict the proper result?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648425" y="3240550"/>
            <a:ext cx="49224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Applicability Domain: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useful is the test’s application?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Does the test have any other possible applications?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646725" y="3240550"/>
            <a:ext cx="45654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Standards: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Compilation of test performance data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Allows for faster validation of similar future tests</a:t>
            </a: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/>
        </p:nvSpPr>
        <p:spPr>
          <a:xfrm>
            <a:off x="272775" y="532513"/>
            <a:ext cx="1675550" cy="863750"/>
          </a:xfrm>
          <a:prstGeom prst="flowChartProcess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Peer Review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2324925" y="412388"/>
            <a:ext cx="1831400" cy="1104025"/>
          </a:xfrm>
          <a:prstGeom prst="flowChartDecision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</a:rPr>
              <a:t>Test Method Performance Acceptable?</a:t>
            </a:r>
            <a:endParaRPr sz="1000">
              <a:solidFill>
                <a:srgbClr val="F3F3F3"/>
              </a:solidFill>
            </a:endParaRPr>
          </a:p>
        </p:txBody>
      </p:sp>
      <p:cxnSp>
        <p:nvCxnSpPr>
          <p:cNvPr id="230" name="Google Shape;230;p26"/>
          <p:cNvCxnSpPr>
            <a:stCxn id="228" idx="3"/>
            <a:endCxn id="229" idx="1"/>
          </p:cNvCxnSpPr>
          <p:nvPr/>
        </p:nvCxnSpPr>
        <p:spPr>
          <a:xfrm>
            <a:off x="1948325" y="964388"/>
            <a:ext cx="37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26"/>
          <p:cNvCxnSpPr>
            <a:stCxn id="229" idx="2"/>
          </p:cNvCxnSpPr>
          <p:nvPr/>
        </p:nvCxnSpPr>
        <p:spPr>
          <a:xfrm>
            <a:off x="3240625" y="1516413"/>
            <a:ext cx="0" cy="35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Google Shape;232;p26"/>
          <p:cNvSpPr txBox="1"/>
          <p:nvPr/>
        </p:nvSpPr>
        <p:spPr>
          <a:xfrm>
            <a:off x="3052225" y="1800675"/>
            <a:ext cx="376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</a:rPr>
              <a:t>No</a:t>
            </a:r>
            <a:endParaRPr sz="1000" b="1">
              <a:solidFill>
                <a:srgbClr val="FF0000"/>
              </a:solidFill>
            </a:endParaRPr>
          </a:p>
        </p:txBody>
      </p:sp>
      <p:cxnSp>
        <p:nvCxnSpPr>
          <p:cNvPr id="233" name="Google Shape;233;p26"/>
          <p:cNvCxnSpPr>
            <a:stCxn id="232" idx="2"/>
          </p:cNvCxnSpPr>
          <p:nvPr/>
        </p:nvCxnSpPr>
        <p:spPr>
          <a:xfrm rot="5400000">
            <a:off x="2203975" y="1697325"/>
            <a:ext cx="631500" cy="1441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6"/>
          <p:cNvCxnSpPr/>
          <p:nvPr/>
        </p:nvCxnSpPr>
        <p:spPr>
          <a:xfrm rot="10800000">
            <a:off x="1641225" y="2733975"/>
            <a:ext cx="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26"/>
          <p:cNvSpPr/>
          <p:nvPr/>
        </p:nvSpPr>
        <p:spPr>
          <a:xfrm>
            <a:off x="579850" y="2203275"/>
            <a:ext cx="1061400" cy="1061400"/>
          </a:xfrm>
          <a:prstGeom prst="flowChartConnector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3F3F3"/>
              </a:solidFill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552100" y="2539075"/>
            <a:ext cx="11169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Optimization</a:t>
            </a:r>
            <a:endParaRPr sz="1200">
              <a:solidFill>
                <a:srgbClr val="F3F3F3"/>
              </a:solidFill>
            </a:endParaRPr>
          </a:p>
        </p:txBody>
      </p:sp>
      <p:cxnSp>
        <p:nvCxnSpPr>
          <p:cNvPr id="237" name="Google Shape;237;p26"/>
          <p:cNvCxnSpPr>
            <a:stCxn id="229" idx="3"/>
          </p:cNvCxnSpPr>
          <p:nvPr/>
        </p:nvCxnSpPr>
        <p:spPr>
          <a:xfrm>
            <a:off x="4156325" y="964400"/>
            <a:ext cx="24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26"/>
          <p:cNvSpPr txBox="1"/>
          <p:nvPr/>
        </p:nvSpPr>
        <p:spPr>
          <a:xfrm>
            <a:off x="4351350" y="781025"/>
            <a:ext cx="4413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DA00"/>
                </a:solidFill>
              </a:rPr>
              <a:t>Yes</a:t>
            </a:r>
            <a:endParaRPr sz="1000" b="1">
              <a:solidFill>
                <a:srgbClr val="00DA00"/>
              </a:solidFill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5734500" y="504950"/>
            <a:ext cx="2220900" cy="918900"/>
          </a:xfrm>
          <a:prstGeom prst="flowChartAlternateProcess">
            <a:avLst/>
          </a:prstGeom>
          <a:solidFill>
            <a:srgbClr val="3139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F3F3"/>
                </a:solidFill>
              </a:rPr>
              <a:t>Phase 3</a:t>
            </a:r>
            <a:endParaRPr u="sng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Regulatory Acceptance</a:t>
            </a:r>
            <a:endParaRPr>
              <a:solidFill>
                <a:srgbClr val="F3F3F3"/>
              </a:solidFill>
            </a:endParaRPr>
          </a:p>
        </p:txBody>
      </p:sp>
      <p:cxnSp>
        <p:nvCxnSpPr>
          <p:cNvPr id="240" name="Google Shape;240;p26"/>
          <p:cNvCxnSpPr>
            <a:endCxn id="239" idx="1"/>
          </p:cNvCxnSpPr>
          <p:nvPr/>
        </p:nvCxnSpPr>
        <p:spPr>
          <a:xfrm>
            <a:off x="4760400" y="964400"/>
            <a:ext cx="97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26"/>
          <p:cNvSpPr/>
          <p:nvPr/>
        </p:nvSpPr>
        <p:spPr>
          <a:xfrm>
            <a:off x="5929250" y="1941738"/>
            <a:ext cx="1831400" cy="1104025"/>
          </a:xfrm>
          <a:prstGeom prst="flowChartDecision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</a:rPr>
              <a:t>Acceptance by all OECD members?</a:t>
            </a:r>
            <a:endParaRPr sz="1000">
              <a:solidFill>
                <a:srgbClr val="F3F3F3"/>
              </a:solidFill>
            </a:endParaRPr>
          </a:p>
        </p:txBody>
      </p:sp>
      <p:cxnSp>
        <p:nvCxnSpPr>
          <p:cNvPr id="242" name="Google Shape;242;p26"/>
          <p:cNvCxnSpPr>
            <a:stCxn id="239" idx="2"/>
            <a:endCxn id="241" idx="0"/>
          </p:cNvCxnSpPr>
          <p:nvPr/>
        </p:nvCxnSpPr>
        <p:spPr>
          <a:xfrm>
            <a:off x="6844950" y="1423850"/>
            <a:ext cx="0" cy="5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26"/>
          <p:cNvCxnSpPr>
            <a:stCxn id="241" idx="2"/>
          </p:cNvCxnSpPr>
          <p:nvPr/>
        </p:nvCxnSpPr>
        <p:spPr>
          <a:xfrm>
            <a:off x="6844950" y="3045763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6"/>
          <p:cNvSpPr txBox="1"/>
          <p:nvPr/>
        </p:nvSpPr>
        <p:spPr>
          <a:xfrm>
            <a:off x="6624300" y="3180450"/>
            <a:ext cx="4413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DA00"/>
                </a:solidFill>
              </a:rPr>
              <a:t>Yes</a:t>
            </a:r>
            <a:endParaRPr sz="1000" b="1">
              <a:solidFill>
                <a:srgbClr val="00DA00"/>
              </a:solidFill>
            </a:endParaRPr>
          </a:p>
        </p:txBody>
      </p:sp>
      <p:cxnSp>
        <p:nvCxnSpPr>
          <p:cNvPr id="245" name="Google Shape;245;p26"/>
          <p:cNvCxnSpPr>
            <a:stCxn id="244" idx="2"/>
          </p:cNvCxnSpPr>
          <p:nvPr/>
        </p:nvCxnSpPr>
        <p:spPr>
          <a:xfrm>
            <a:off x="6844950" y="3482250"/>
            <a:ext cx="0" cy="3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26"/>
          <p:cNvSpPr/>
          <p:nvPr/>
        </p:nvSpPr>
        <p:spPr>
          <a:xfrm>
            <a:off x="5838338" y="3844650"/>
            <a:ext cx="2013228" cy="688392"/>
          </a:xfrm>
          <a:prstGeom prst="flowChartTerminator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OECD Test Guideline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47" name="Google Shape;2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Nanomaterials</a:t>
            </a:r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solidFill>
            <a:srgbClr val="EFEFEF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Five Variables of Nanomaterial Testing: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Size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Surface Chemistry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Core Material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Environment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Morphology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4" name="Google Shape;254;p27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solidFill>
            <a:srgbClr val="EFEFEF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Alternative methods should allow for individual testing of all variables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 combination of multiple methods may be needed for proper hazard assessment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Many regulators do not have much background knowledge about nanomaterials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248" y="2622750"/>
            <a:ext cx="2147351" cy="19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grpSp>
        <p:nvGrpSpPr>
          <p:cNvPr id="262" name="Google Shape;262;p28"/>
          <p:cNvGrpSpPr/>
          <p:nvPr/>
        </p:nvGrpSpPr>
        <p:grpSpPr>
          <a:xfrm>
            <a:off x="3775550" y="1826276"/>
            <a:ext cx="3171602" cy="1698625"/>
            <a:chOff x="3636100" y="1514350"/>
            <a:chExt cx="3171602" cy="1698625"/>
          </a:xfrm>
        </p:grpSpPr>
        <p:sp>
          <p:nvSpPr>
            <p:cNvPr id="263" name="Google Shape;263;p28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" name="Google Shape;264;p28"/>
            <p:cNvGrpSpPr/>
            <p:nvPr/>
          </p:nvGrpSpPr>
          <p:grpSpPr>
            <a:xfrm>
              <a:off x="3636100" y="1514350"/>
              <a:ext cx="2590500" cy="1697540"/>
              <a:chOff x="3636100" y="1514350"/>
              <a:chExt cx="2590500" cy="1697540"/>
            </a:xfrm>
          </p:grpSpPr>
          <p:grpSp>
            <p:nvGrpSpPr>
              <p:cNvPr id="265" name="Google Shape;265;p28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66" name="Google Shape;266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67" name="Google Shape;267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8" name="Google Shape;268;p28"/>
              <p:cNvSpPr txBox="1"/>
              <p:nvPr/>
            </p:nvSpPr>
            <p:spPr>
              <a:xfrm>
                <a:off x="3636100" y="1514350"/>
                <a:ext cx="2590500" cy="1118400"/>
              </a:xfrm>
              <a:prstGeom prst="rect">
                <a:avLst/>
              </a:prstGeom>
              <a:noFill/>
              <a:ln w="19050" cap="flat" cmpd="sng">
                <a:solidFill>
                  <a:srgbClr val="66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When presenting to regulators: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Roboto"/>
                  <a:buAutoNum type="arabicPeriod"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Lay out and explain endpoint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Roboto"/>
                  <a:buAutoNum type="arabicPeriod"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Simplify data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Roboto"/>
                  <a:buAutoNum type="arabicPeriod"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Explain why your test is better than existing methods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69" name="Google Shape;269;p28"/>
          <p:cNvGrpSpPr/>
          <p:nvPr/>
        </p:nvGrpSpPr>
        <p:grpSpPr>
          <a:xfrm>
            <a:off x="6065856" y="3391520"/>
            <a:ext cx="1814373" cy="1583096"/>
            <a:chOff x="5679413" y="3079467"/>
            <a:chExt cx="2253600" cy="1506419"/>
          </a:xfrm>
        </p:grpSpPr>
        <p:cxnSp>
          <p:nvCxnSpPr>
            <p:cNvPr id="270" name="Google Shape;270;p28"/>
            <p:cNvCxnSpPr/>
            <p:nvPr/>
          </p:nvCxnSpPr>
          <p:spPr>
            <a:xfrm rot="10800000">
              <a:off x="6806235" y="3079467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1" name="Google Shape;271;p28"/>
            <p:cNvSpPr txBox="1"/>
            <p:nvPr/>
          </p:nvSpPr>
          <p:spPr>
            <a:xfrm>
              <a:off x="5679413" y="3561986"/>
              <a:ext cx="2253600" cy="1023900"/>
            </a:xfrm>
            <a:prstGeom prst="rect">
              <a:avLst/>
            </a:prstGeom>
            <a:noFill/>
            <a:ln w="19050" cap="flat" cmpd="sng">
              <a:solidFill>
                <a:srgbClr val="E116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Regulators: simplify what steps need to be taken case-by-case to move the process forward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203275" y="1938525"/>
            <a:ext cx="2827175" cy="1960064"/>
            <a:chOff x="63825" y="1626599"/>
            <a:chExt cx="2827175" cy="1960064"/>
          </a:xfrm>
        </p:grpSpPr>
        <p:sp>
          <p:nvSpPr>
            <p:cNvPr id="273" name="Google Shape;273;p2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" name="Google Shape;274;p28"/>
            <p:cNvGrpSpPr/>
            <p:nvPr/>
          </p:nvGrpSpPr>
          <p:grpSpPr>
            <a:xfrm>
              <a:off x="63825" y="1626599"/>
              <a:ext cx="1726800" cy="1960064"/>
              <a:chOff x="63825" y="1626599"/>
              <a:chExt cx="1726800" cy="1960064"/>
            </a:xfrm>
          </p:grpSpPr>
          <p:sp>
            <p:nvSpPr>
              <p:cNvPr id="275" name="Google Shape;275;p28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20XX</a:t>
                </a:r>
                <a:endParaRPr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76" name="Google Shape;276;p28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77" name="Google Shape;277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78" name="Google Shape;278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9" name="Google Shape;279;p28"/>
              <p:cNvSpPr txBox="1"/>
              <p:nvPr/>
            </p:nvSpPr>
            <p:spPr>
              <a:xfrm>
                <a:off x="63825" y="1626599"/>
                <a:ext cx="1726800" cy="1076100"/>
              </a:xfrm>
              <a:prstGeom prst="rect">
                <a:avLst/>
              </a:prstGeom>
              <a:noFill/>
              <a:ln w="19050" cap="flat" cmpd="sng">
                <a:solidFill>
                  <a:srgbClr val="66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Design Phase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Roboto"/>
                  <a:buAutoNum type="arabicPeriod"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Relevant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Roboto"/>
                  <a:buAutoNum type="arabicPeriod"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Accurate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Roboto"/>
                  <a:buAutoNum type="arabicPeriod"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Reproducible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80" name="Google Shape;280;p28"/>
          <p:cNvGrpSpPr/>
          <p:nvPr/>
        </p:nvGrpSpPr>
        <p:grpSpPr>
          <a:xfrm>
            <a:off x="2351925" y="3014522"/>
            <a:ext cx="2636877" cy="1847378"/>
            <a:chOff x="2212475" y="2702596"/>
            <a:chExt cx="2636877" cy="1847378"/>
          </a:xfrm>
        </p:grpSpPr>
        <p:sp>
          <p:nvSpPr>
            <p:cNvPr id="281" name="Google Shape;281;p2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28"/>
            <p:cNvGrpSpPr/>
            <p:nvPr/>
          </p:nvGrpSpPr>
          <p:grpSpPr>
            <a:xfrm>
              <a:off x="2212475" y="2702596"/>
              <a:ext cx="1365600" cy="1847378"/>
              <a:chOff x="2212475" y="2702596"/>
              <a:chExt cx="1365600" cy="1847378"/>
            </a:xfrm>
          </p:grpSpPr>
          <p:sp>
            <p:nvSpPr>
              <p:cNvPr id="283" name="Google Shape;283;p28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20XX</a:t>
                </a:r>
                <a:endParaRPr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84" name="Google Shape;284;p28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85" name="Google Shape;285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86" name="Google Shape;286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7" name="Google Shape;287;p28"/>
              <p:cNvSpPr txBox="1"/>
              <p:nvPr/>
            </p:nvSpPr>
            <p:spPr>
              <a:xfrm>
                <a:off x="2212475" y="3586674"/>
                <a:ext cx="1365600" cy="963300"/>
              </a:xfrm>
              <a:prstGeom prst="rect">
                <a:avLst/>
              </a:prstGeom>
              <a:noFill/>
              <a:ln w="19050" cap="flat" cmpd="sng">
                <a:solidFill>
                  <a:srgbClr val="E1165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Contact National Coordinator for guidance during the process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88" name="Google Shape;288;p28"/>
          <p:cNvGrpSpPr/>
          <p:nvPr/>
        </p:nvGrpSpPr>
        <p:grpSpPr>
          <a:xfrm>
            <a:off x="4947766" y="3111991"/>
            <a:ext cx="1999386" cy="412910"/>
            <a:chOff x="4808316" y="2800065"/>
            <a:chExt cx="1999386" cy="412910"/>
          </a:xfrm>
        </p:grpSpPr>
        <p:sp>
          <p:nvSpPr>
            <p:cNvPr id="289" name="Google Shape;289;p28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28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291" name="Google Shape;291;p28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92" name="Google Shape;292;p2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3" name="Google Shape;293;p28"/>
          <p:cNvSpPr/>
          <p:nvPr/>
        </p:nvSpPr>
        <p:spPr>
          <a:xfrm>
            <a:off x="6977600" y="3391525"/>
            <a:ext cx="1913400" cy="133800"/>
          </a:xfrm>
          <a:prstGeom prst="rect">
            <a:avLst/>
          </a:prstGeom>
          <a:solidFill>
            <a:srgbClr val="840D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8"/>
          <p:cNvGrpSpPr/>
          <p:nvPr/>
        </p:nvGrpSpPr>
        <p:grpSpPr>
          <a:xfrm>
            <a:off x="1020475" y="3111991"/>
            <a:ext cx="2009975" cy="412910"/>
            <a:chOff x="881025" y="2800065"/>
            <a:chExt cx="2009975" cy="412910"/>
          </a:xfrm>
        </p:grpSpPr>
        <p:sp>
          <p:nvSpPr>
            <p:cNvPr id="295" name="Google Shape;295;p2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" name="Google Shape;296;p28"/>
            <p:cNvGrpSpPr/>
            <p:nvPr/>
          </p:nvGrpSpPr>
          <p:grpSpPr>
            <a:xfrm>
              <a:off x="881025" y="2800065"/>
              <a:ext cx="92400" cy="411825"/>
              <a:chOff x="845575" y="2563700"/>
              <a:chExt cx="92400" cy="411825"/>
            </a:xfrm>
          </p:grpSpPr>
          <p:cxnSp>
            <p:nvCxnSpPr>
              <p:cNvPr id="297" name="Google Shape;297;p28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98" name="Google Shape;298;p2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" name="Google Shape;299;p28"/>
          <p:cNvGrpSpPr/>
          <p:nvPr/>
        </p:nvGrpSpPr>
        <p:grpSpPr>
          <a:xfrm>
            <a:off x="4947021" y="3112282"/>
            <a:ext cx="2021379" cy="412910"/>
            <a:chOff x="4808316" y="2800065"/>
            <a:chExt cx="1999386" cy="412910"/>
          </a:xfrm>
        </p:grpSpPr>
        <p:sp>
          <p:nvSpPr>
            <p:cNvPr id="300" name="Google Shape;300;p28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28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302" name="Google Shape;302;p28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03" name="Google Shape;303;p2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4" name="Google Shape;304;p28"/>
          <p:cNvGrpSpPr/>
          <p:nvPr/>
        </p:nvGrpSpPr>
        <p:grpSpPr>
          <a:xfrm>
            <a:off x="1020475" y="3111991"/>
            <a:ext cx="2009975" cy="413016"/>
            <a:chOff x="881025" y="2800065"/>
            <a:chExt cx="2009975" cy="413016"/>
          </a:xfrm>
        </p:grpSpPr>
        <p:sp>
          <p:nvSpPr>
            <p:cNvPr id="305" name="Google Shape;305;p2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28"/>
            <p:cNvGrpSpPr/>
            <p:nvPr/>
          </p:nvGrpSpPr>
          <p:grpSpPr>
            <a:xfrm>
              <a:off x="881025" y="2800065"/>
              <a:ext cx="92400" cy="413016"/>
              <a:chOff x="845575" y="2563700"/>
              <a:chExt cx="92400" cy="413016"/>
            </a:xfrm>
          </p:grpSpPr>
          <p:cxnSp>
            <p:nvCxnSpPr>
              <p:cNvPr id="307" name="Google Shape;307;p28"/>
              <p:cNvCxnSpPr/>
              <p:nvPr/>
            </p:nvCxnSpPr>
            <p:spPr>
              <a:xfrm>
                <a:off x="892370" y="2617316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08" name="Google Shape;308;p2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9" name="Google Shape;309;p28"/>
          <p:cNvGrpSpPr/>
          <p:nvPr/>
        </p:nvGrpSpPr>
        <p:grpSpPr>
          <a:xfrm>
            <a:off x="2988523" y="3391393"/>
            <a:ext cx="2000279" cy="411825"/>
            <a:chOff x="2849073" y="3079467"/>
            <a:chExt cx="2000279" cy="411825"/>
          </a:xfrm>
        </p:grpSpPr>
        <p:sp>
          <p:nvSpPr>
            <p:cNvPr id="310" name="Google Shape;310;p2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28"/>
            <p:cNvGrpSpPr/>
            <p:nvPr/>
          </p:nvGrpSpPr>
          <p:grpSpPr>
            <a:xfrm rot="10800000">
              <a:off x="2849073" y="3079467"/>
              <a:ext cx="92400" cy="411825"/>
              <a:chOff x="2070100" y="2563700"/>
              <a:chExt cx="92400" cy="411825"/>
            </a:xfrm>
          </p:grpSpPr>
          <p:cxnSp>
            <p:nvCxnSpPr>
              <p:cNvPr id="312" name="Google Shape;312;p28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13" name="Google Shape;313;p28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4" name="Google Shape;314;p28"/>
          <p:cNvSpPr/>
          <p:nvPr/>
        </p:nvSpPr>
        <p:spPr>
          <a:xfrm rot="10800000">
            <a:off x="6926836" y="3710819"/>
            <a:ext cx="92400" cy="92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4294967295"/>
          </p:nvPr>
        </p:nvSpPr>
        <p:spPr>
          <a:xfrm>
            <a:off x="311725" y="1415400"/>
            <a:ext cx="38511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A Huge Thank You to: </a:t>
            </a:r>
            <a:endParaRPr i="1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★"/>
            </a:pPr>
            <a:r>
              <a:rPr lang="en">
                <a:solidFill>
                  <a:srgbClr val="000000"/>
                </a:solidFill>
              </a:rPr>
              <a:t>AMI and the University of Fribourg for being gracious hosts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Char char="★"/>
            </a:pPr>
            <a:r>
              <a:rPr lang="en">
                <a:solidFill>
                  <a:srgbClr val="000000"/>
                </a:solidFill>
              </a:rPr>
              <a:t>Prof. Rothen, Dr. Drasler, Dr. Lehner, everyone else at AMI</a:t>
            </a:r>
            <a:endParaRPr sz="6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★"/>
            </a:pPr>
            <a:r>
              <a:rPr lang="en">
                <a:solidFill>
                  <a:srgbClr val="000000"/>
                </a:solidFill>
              </a:rPr>
              <a:t>Our Interviewees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22" name="Google Shape;3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25" y="3916500"/>
            <a:ext cx="3715801" cy="8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875" y="3510900"/>
            <a:ext cx="2093141" cy="16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 txBox="1">
            <a:spLocks noGrp="1"/>
          </p:cNvSpPr>
          <p:nvPr>
            <p:ph type="body" idx="4294967295"/>
          </p:nvPr>
        </p:nvSpPr>
        <p:spPr>
          <a:xfrm>
            <a:off x="4612250" y="1835525"/>
            <a:ext cx="3851100" cy="19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★"/>
            </a:pPr>
            <a:r>
              <a:rPr lang="en">
                <a:solidFill>
                  <a:srgbClr val="000000"/>
                </a:solidFill>
              </a:rPr>
              <a:t>Prof.’s Dirk Albrecht and John Orr, our primary advisors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Char char="★"/>
            </a:pPr>
            <a:r>
              <a:rPr lang="en">
                <a:solidFill>
                  <a:srgbClr val="000000"/>
                </a:solidFill>
              </a:rPr>
              <a:t>Prof. Nancy Burnham for setting up this communication/project with AMI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Char char="★"/>
            </a:pPr>
            <a:r>
              <a:rPr lang="en">
                <a:solidFill>
                  <a:srgbClr val="000000"/>
                </a:solidFill>
              </a:rPr>
              <a:t>The Worcester Polytechnic Institute</a:t>
            </a:r>
            <a:endParaRPr sz="6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Char char="★"/>
            </a:pPr>
            <a:r>
              <a:rPr lang="en">
                <a:solidFill>
                  <a:srgbClr val="000000"/>
                </a:solidFill>
              </a:rPr>
              <a:t>Our Audience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5" name="Google Shape;32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0"/>
          <p:cNvPicPr preferRelativeResize="0"/>
          <p:nvPr/>
        </p:nvPicPr>
        <p:blipFill rotWithShape="1">
          <a:blip r:embed="rId3">
            <a:alphaModFix/>
          </a:blip>
          <a:srcRect l="14778" t="8905" r="14912" b="9322"/>
          <a:stretch/>
        </p:blipFill>
        <p:spPr>
          <a:xfrm>
            <a:off x="4347300" y="731563"/>
            <a:ext cx="4746199" cy="3680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0" y="1634400"/>
            <a:ext cx="4225550" cy="35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>
            <a:spLocks noGrp="1"/>
          </p:cNvSpPr>
          <p:nvPr>
            <p:ph type="title"/>
          </p:nvPr>
        </p:nvSpPr>
        <p:spPr>
          <a:xfrm>
            <a:off x="311725" y="424725"/>
            <a:ext cx="85206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sources…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If you’d like to learn more, here are a few helpful documents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339" name="Google Shape;339;p3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Guidance Document on the Validation and International Acceptance of New or Updated Test Methods for Hazards Assessment</a:t>
            </a:r>
            <a:endParaRPr sz="1200">
              <a:solidFill>
                <a:srgbClr val="000000"/>
              </a:solidFill>
            </a:endParaRPr>
          </a:p>
          <a:p>
            <a:pPr marL="914400" lvl="1" indent="-2921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OECD Series on Testing and Assessment Number 34</a:t>
            </a:r>
            <a:endParaRPr sz="10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Workshop on acceleration of the validation and regulatory acceptance of alternative methods and implementation of testing strategies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Identifying Tools Available for Risk Management Measure and Uncertainties Driving Nano-Specific Data Needs</a:t>
            </a:r>
            <a:endParaRPr sz="1200">
              <a:solidFill>
                <a:srgbClr val="000000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000">
                <a:solidFill>
                  <a:srgbClr val="000000"/>
                </a:solidFill>
              </a:rPr>
              <a:t>Series on the Safety of Manufactured Nanomaterials</a:t>
            </a:r>
            <a:br>
              <a:rPr lang="en" sz="1000">
                <a:solidFill>
                  <a:srgbClr val="000000"/>
                </a:solidFill>
              </a:rPr>
            </a:br>
            <a:r>
              <a:rPr lang="en" sz="1000">
                <a:solidFill>
                  <a:srgbClr val="000000"/>
                </a:solidFill>
              </a:rPr>
              <a:t>No. 88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340" name="Google Shape;340;p3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Evaluation of in vitro methods for human hazard assessment applied in the OECD Testing Programme for the Safety of Manufactured Nanomaterials</a:t>
            </a:r>
            <a:endParaRPr sz="1200">
              <a:solidFill>
                <a:srgbClr val="000000"/>
              </a:solidFill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Series on the Safety of Manufactured Nanomaterials No. 85</a:t>
            </a:r>
            <a:endParaRPr sz="10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Investigating the Different Types of Risk Assessments of Manufactured Nanomaterials </a:t>
            </a:r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6167075" y="1473250"/>
            <a:ext cx="2809800" cy="26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We have produced a written report with the intention to pursue publication in the ALTEX Journal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250350" y="1462700"/>
            <a:ext cx="2615400" cy="26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Ethical, practical, financial, global impact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0" y="608665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8020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857104" y="608451"/>
            <a:ext cx="3284400" cy="669000"/>
          </a:xfrm>
          <a:prstGeom prst="chevron">
            <a:avLst>
              <a:gd name="adj" fmla="val 50000"/>
            </a:avLst>
          </a:prstGeom>
          <a:solidFill>
            <a:srgbClr val="E116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Final Product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944139" y="608451"/>
            <a:ext cx="3387600" cy="669000"/>
          </a:xfrm>
          <a:prstGeom prst="chevron">
            <a:avLst>
              <a:gd name="adj" fmla="val 50000"/>
            </a:avLst>
          </a:prstGeom>
          <a:solidFill>
            <a:srgbClr val="B61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67200" y="1474100"/>
            <a:ext cx="2400900" cy="2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Investigate and simplify the process for approval and standardization of alternatives to animal experimentation with a focus on nanomaterials</a:t>
            </a:r>
            <a:endParaRPr sz="16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62" y="3950156"/>
            <a:ext cx="2809826" cy="73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974" y="3059475"/>
            <a:ext cx="2529600" cy="1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25" y="4012750"/>
            <a:ext cx="3006849" cy="6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00" y="678524"/>
            <a:ext cx="8320399" cy="37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625" y="0"/>
            <a:ext cx="713678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437" y="559249"/>
            <a:ext cx="7093125" cy="41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1500"/>
            <a:ext cx="8839204" cy="388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4449750" y="132725"/>
            <a:ext cx="4547400" cy="48690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Relevancy of our Project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4640250" y="435325"/>
            <a:ext cx="4166400" cy="41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Spoke with the Swiss authorities responsible for approving and standardizing these alternative methods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Presents up-to-date information in a concise and easy to understand manner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information compiled may help reduce test approval time to below the usual 10-15 year period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If published, report will potentially have influence not just within Switzerland, but over 36 OECD member states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00" y="1583350"/>
            <a:ext cx="2117350" cy="21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8714"/>
            <a:ext cx="9143999" cy="21072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r="25810"/>
          <a:stretch/>
        </p:blipFill>
        <p:spPr>
          <a:xfrm>
            <a:off x="6529647" y="3943475"/>
            <a:ext cx="2614349" cy="1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950" y="3075825"/>
            <a:ext cx="2953901" cy="94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5">
            <a:alphaModFix/>
          </a:blip>
          <a:srcRect b="-7215"/>
          <a:stretch/>
        </p:blipFill>
        <p:spPr>
          <a:xfrm>
            <a:off x="4789975" y="2102900"/>
            <a:ext cx="3753526" cy="10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6">
            <a:alphaModFix/>
          </a:blip>
          <a:srcRect l="6226" t="18999" r="8361" b="17689"/>
          <a:stretch/>
        </p:blipFill>
        <p:spPr>
          <a:xfrm>
            <a:off x="4311600" y="1282675"/>
            <a:ext cx="1209750" cy="8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-540100" y="-43075"/>
            <a:ext cx="43335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Interviews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>
                <a:solidFill>
                  <a:srgbClr val="000000"/>
                </a:solidFill>
              </a:rPr>
              <a:t>Dr. Samuel Constant: COO of Epithelix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>
                <a:solidFill>
                  <a:srgbClr val="000000"/>
                </a:solidFill>
              </a:rPr>
              <a:t>Drs. Markus Hofmann and Christoph Studer: Current and former National Coordinators of the OECD Test Guideline Program for the Swiss Federal Office of Public Health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>
                <a:solidFill>
                  <a:srgbClr val="000000"/>
                </a:solidFill>
              </a:rPr>
              <a:t>Dr. Lothar Aicher: Regulatory Toxicologist at the Swiss Center for Applied Human Toxicology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Char char="❖"/>
            </a:pPr>
            <a:r>
              <a:rPr lang="en" sz="1200">
                <a:solidFill>
                  <a:srgbClr val="000000"/>
                </a:solidFill>
              </a:rPr>
              <a:t>Dr. Chantra Eskes: Director of the Swiss 3R Competence Center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Organizations Involved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900" y="1452485"/>
            <a:ext cx="5578250" cy="35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Regulatory Resources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solidFill>
            <a:srgbClr val="EFEFEF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National Coordinator:</a:t>
            </a:r>
            <a:endParaRPr b="1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Can organize all parties in the approval process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Is capable of expediting steps in certain situations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Only works with a limited number of projects at a time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solidFill>
            <a:srgbClr val="EFEFEF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3Rs Competence Center:</a:t>
            </a:r>
            <a:endParaRPr b="1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Educates on 3R principles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Provides a place of networking for researchers, regulators, and industry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Provides grants to support projects involving the 3Rs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Regulatory Resources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solidFill>
            <a:srgbClr val="EFEFEF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ECVAM: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Main center for validation of alternative methods in Europe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Can oversee and organize validation as a sponsor or management group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Organizes 3rd party GLP-certified laboratories for validation under EU-NETVAL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solidFill>
            <a:srgbClr val="EFEFEF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OECD: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Defines GLP and MAD policies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Maintains useful guidance documents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Can organize peer review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Has final say in the instatement of test guidelines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Widespread reach (36 member countries)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1904550" y="1952100"/>
            <a:ext cx="53349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Process</a:t>
            </a:r>
            <a:endParaRPr sz="6000"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C2D7DA28E4041B6A7A0BDF497E88B" ma:contentTypeVersion="16" ma:contentTypeDescription="Create a new document." ma:contentTypeScope="" ma:versionID="96e9049f924b0ced18d8920032318ff9">
  <xsd:schema xmlns:xsd="http://www.w3.org/2001/XMLSchema" xmlns:xs="http://www.w3.org/2001/XMLSchema" xmlns:p="http://schemas.microsoft.com/office/2006/metadata/properties" xmlns:ns1="http://schemas.microsoft.com/sharepoint/v3" xmlns:ns3="d7186fe4-49aa-4e1d-ab17-9e2ac446a68f" xmlns:ns4="4c05dffc-2138-45e1-a49a-5c7c267e2aeb" targetNamespace="http://schemas.microsoft.com/office/2006/metadata/properties" ma:root="true" ma:fieldsID="66a02a9674ecc7d490077971abcb3572" ns1:_="" ns3:_="" ns4:_="">
    <xsd:import namespace="http://schemas.microsoft.com/sharepoint/v3"/>
    <xsd:import namespace="d7186fe4-49aa-4e1d-ab17-9e2ac446a68f"/>
    <xsd:import namespace="4c05dffc-2138-45e1-a49a-5c7c267e2a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86fe4-49aa-4e1d-ab17-9e2ac446a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5dffc-2138-45e1-a49a-5c7c267e2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2D2FFC-27C3-4EBE-9758-CCBB496FA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7186fe4-49aa-4e1d-ab17-9e2ac446a68f"/>
    <ds:schemaRef ds:uri="4c05dffc-2138-45e1-a49a-5c7c267e2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CC3F71-C52F-499A-A491-B273C1D969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1EDB7-7B62-48A4-BDC4-5113E42E102C}">
  <ds:schemaRefs>
    <ds:schemaRef ds:uri="http://purl.org/dc/elements/1.1/"/>
    <ds:schemaRef ds:uri="http://schemas.microsoft.com/office/2006/metadata/properties"/>
    <ds:schemaRef ds:uri="d7186fe4-49aa-4e1d-ab17-9e2ac446a68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05dffc-2138-45e1-a49a-5c7c267e2ae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1466</Words>
  <Application>Microsoft Office PowerPoint</Application>
  <PresentationFormat>On-screen Show (16:9)</PresentationFormat>
  <Paragraphs>251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Merriweather</vt:lpstr>
      <vt:lpstr>Roboto</vt:lpstr>
      <vt:lpstr>Paradigm</vt:lpstr>
      <vt:lpstr>Assessing the Validation and Standardization of Alternatives to Animal Experimentation</vt:lpstr>
      <vt:lpstr>PowerPoint Presentation</vt:lpstr>
      <vt:lpstr>Relevancy of our Project</vt:lpstr>
      <vt:lpstr>Methodology</vt:lpstr>
      <vt:lpstr>Methodology</vt:lpstr>
      <vt:lpstr>Organizations Involved</vt:lpstr>
      <vt:lpstr>Regulatory Resources</vt:lpstr>
      <vt:lpstr>Regulatory Resources</vt:lpstr>
      <vt:lpstr>The Process</vt:lpstr>
      <vt:lpstr>General Process</vt:lpstr>
      <vt:lpstr>PowerPoint Presentation</vt:lpstr>
      <vt:lpstr>Breakdown of Validation Study</vt:lpstr>
      <vt:lpstr>PowerPoint Presentation</vt:lpstr>
      <vt:lpstr>PowerPoint Presentation</vt:lpstr>
      <vt:lpstr>Nanomaterials</vt:lpstr>
      <vt:lpstr>Recommendations</vt:lpstr>
      <vt:lpstr>Acknowledgments </vt:lpstr>
      <vt:lpstr>Questions </vt:lpstr>
      <vt:lpstr>Other sources… If you’d like to learn more, here are a few helpful documents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Validation and Standardization of Alternatives to Animal Experimentation</dc:title>
  <dc:creator>Ostapowicz-Critz, Lori J.</dc:creator>
  <cp:lastModifiedBy>Ostapowicz-Critz, Lori J.</cp:lastModifiedBy>
  <cp:revision>1</cp:revision>
  <dcterms:modified xsi:type="dcterms:W3CDTF">2021-12-20T20:44:59Z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0x010100877C2D7DA28E4041B6A7A0BDF497E88B</vt:lpwstr>
  </property>
</Properties>
</file>