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Robot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Brennan - Good afternoon everyone, we are the team responsible for updating Nantucket’s Greenhouse Gas inventory.</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a5b0547d85_2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a5b0547d85_2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Tyler &amp; Brennan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a5b0547d85_2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a5b0547d85_2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Callan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a5b0547d85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a5b0547d85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Jared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a7a173f4df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a7a173f4df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Jared</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a5b0547d85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a5b0547d85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a5b0547d85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a5b0547d85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Brennan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a5b0547d85_2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a5b0547d85_2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Jared</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aff77bdcb8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aff77bdcb8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 of the sampling data is 86% of respondents live on Nantucket while 10% live on Nantucket seasonally </a:t>
            </a:r>
            <a:endParaRPr/>
          </a:p>
          <a:p>
            <a:pPr indent="0" lvl="0" marL="0" rtl="0" algn="l">
              <a:spcBef>
                <a:spcPts val="0"/>
              </a:spcBef>
              <a:spcAft>
                <a:spcPts val="0"/>
              </a:spcAft>
              <a:buNone/>
            </a:pPr>
            <a:r>
              <a:rPr lang="en"/>
              <a:t>68% of respondents own a home while 26% rent a home on Nantucket </a:t>
            </a:r>
            <a:endParaRPr/>
          </a:p>
          <a:p>
            <a:pPr indent="0" lvl="0" marL="0" rtl="0" algn="l">
              <a:spcBef>
                <a:spcPts val="0"/>
              </a:spcBef>
              <a:spcAft>
                <a:spcPts val="0"/>
              </a:spcAft>
              <a:buNone/>
            </a:pPr>
            <a:r>
              <a:rPr lang="en"/>
              <a:t>Please note that this sampling data many not truly represent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a5b0547d85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a5b0547d85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Callan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a5b0547d85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a5b0547d85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a5b0547d85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a5b0547d85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 of us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a5b0547d85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a5b0547d85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a5b0547d85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a5b0547d85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a5b0547d85_2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a5b0547d85_2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a5b0547d85_2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a5b0547d85_2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a5b0547d85_2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a5b0547d85_2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Tyler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a5b0547d85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a5b0547d85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Tyler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a5b0547d85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a5b0547d85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Tyler - </a:t>
            </a:r>
            <a:r>
              <a:rPr lang="en" sz="1800">
                <a:solidFill>
                  <a:srgbClr val="737373"/>
                </a:solidFill>
                <a:latin typeface="Roboto"/>
                <a:ea typeface="Roboto"/>
                <a:cs typeface="Roboto"/>
                <a:sym typeface="Roboto"/>
              </a:rPr>
              <a:t>A tool for communities to quantify their emissions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a5b0547d85_3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a5b0547d85_3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Brennan - The previous inventory was conducted in 2009, but the tools and protocols that they had at the time forced them to make some very general assumptions. For instance, in the case of purchased electricity and how that electricity is generated, they used a national US average, which much more heavily favored coal for electricity generation compared to the much greener generation that is in Massachusetts. It was limited assumptions like these that unfortunately led the inventory and the subsequent climate action plan to not be accepted by the town.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a7a173f4df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a7a173f4df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Jared:</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a5b0547d85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a5b0547d85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Jared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a5b0547d85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a5b0547d85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Brennan &amp; Jared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2.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4.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6.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8.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ctrTitle"/>
          </p:nvPr>
        </p:nvSpPr>
        <p:spPr>
          <a:xfrm>
            <a:off x="460950" y="1651875"/>
            <a:ext cx="8222100" cy="149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Updating Nantucket’s GHG Inventory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2"/>
          <p:cNvSpPr txBox="1"/>
          <p:nvPr>
            <p:ph idx="2" type="body"/>
          </p:nvPr>
        </p:nvSpPr>
        <p:spPr>
          <a:xfrm>
            <a:off x="4915925" y="1033850"/>
            <a:ext cx="3837000" cy="17307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en" sz="2200"/>
              <a:t>Analyzed and interpreted key findings revealed by the inventory</a:t>
            </a:r>
            <a:endParaRPr sz="2200"/>
          </a:p>
        </p:txBody>
      </p:sp>
      <p:sp>
        <p:nvSpPr>
          <p:cNvPr id="144" name="Google Shape;144;p22"/>
          <p:cNvSpPr txBox="1"/>
          <p:nvPr>
            <p:ph type="title"/>
          </p:nvPr>
        </p:nvSpPr>
        <p:spPr>
          <a:xfrm>
            <a:off x="252650" y="1033850"/>
            <a:ext cx="4045200" cy="1482300"/>
          </a:xfrm>
          <a:prstGeom prst="rect">
            <a:avLst/>
          </a:prstGeom>
        </p:spPr>
        <p:txBody>
          <a:bodyPr anchorCtr="0" anchor="b" bIns="91425" lIns="91425" spcFirstLastPara="1" rIns="91425" wrap="square" tIns="91425">
            <a:noAutofit/>
          </a:bodyPr>
          <a:lstStyle/>
          <a:p>
            <a:pPr indent="0" lvl="0" marL="0" rtl="0" algn="ctr">
              <a:lnSpc>
                <a:spcPct val="115000"/>
              </a:lnSpc>
              <a:spcBef>
                <a:spcPts val="0"/>
              </a:spcBef>
              <a:spcAft>
                <a:spcPts val="1600"/>
              </a:spcAft>
              <a:buNone/>
            </a:pPr>
            <a:r>
              <a:rPr lang="en" sz="2200"/>
              <a:t>Sourced pertinent data to create the baseline inventory</a:t>
            </a:r>
            <a:endParaRPr sz="3500"/>
          </a:p>
        </p:txBody>
      </p:sp>
      <p:pic>
        <p:nvPicPr>
          <p:cNvPr id="145" name="Google Shape;145;p22"/>
          <p:cNvPicPr preferRelativeResize="0"/>
          <p:nvPr/>
        </p:nvPicPr>
        <p:blipFill rotWithShape="1">
          <a:blip r:embed="rId3">
            <a:alphaModFix/>
          </a:blip>
          <a:srcRect b="25953" l="0" r="0" t="0"/>
          <a:stretch/>
        </p:blipFill>
        <p:spPr>
          <a:xfrm>
            <a:off x="288838" y="2228100"/>
            <a:ext cx="3972825" cy="2462225"/>
          </a:xfrm>
          <a:prstGeom prst="rect">
            <a:avLst/>
          </a:prstGeom>
          <a:noFill/>
          <a:ln>
            <a:noFill/>
          </a:ln>
        </p:spPr>
      </p:pic>
      <p:pic>
        <p:nvPicPr>
          <p:cNvPr id="146" name="Google Shape;146;p22"/>
          <p:cNvPicPr preferRelativeResize="0"/>
          <p:nvPr/>
        </p:nvPicPr>
        <p:blipFill>
          <a:blip r:embed="rId4">
            <a:alphaModFix/>
          </a:blip>
          <a:stretch>
            <a:fillRect/>
          </a:stretch>
        </p:blipFill>
        <p:spPr>
          <a:xfrm>
            <a:off x="5329733" y="2411025"/>
            <a:ext cx="3009379" cy="2462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3"/>
          <p:cNvSpPr txBox="1"/>
          <p:nvPr>
            <p:ph idx="2" type="body"/>
          </p:nvPr>
        </p:nvSpPr>
        <p:spPr>
          <a:xfrm>
            <a:off x="4928775" y="381300"/>
            <a:ext cx="3837000" cy="36951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t/>
            </a:r>
            <a:endParaRPr sz="2200"/>
          </a:p>
        </p:txBody>
      </p:sp>
      <p:sp>
        <p:nvSpPr>
          <p:cNvPr id="152" name="Google Shape;152;p23"/>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lgn="ctr">
              <a:lnSpc>
                <a:spcPct val="115000"/>
              </a:lnSpc>
              <a:spcBef>
                <a:spcPts val="0"/>
              </a:spcBef>
              <a:spcAft>
                <a:spcPts val="1600"/>
              </a:spcAft>
              <a:buNone/>
            </a:pPr>
            <a:r>
              <a:rPr lang="en" sz="2200"/>
              <a:t>Gauge public opinion about GHG emissions and emissions reduction strategies</a:t>
            </a:r>
            <a:endParaRPr sz="3500"/>
          </a:p>
        </p:txBody>
      </p:sp>
      <p:pic>
        <p:nvPicPr>
          <p:cNvPr id="153" name="Google Shape;153;p23"/>
          <p:cNvPicPr preferRelativeResize="0"/>
          <p:nvPr/>
        </p:nvPicPr>
        <p:blipFill>
          <a:blip r:embed="rId3">
            <a:alphaModFix/>
          </a:blip>
          <a:stretch>
            <a:fillRect/>
          </a:stretch>
        </p:blipFill>
        <p:spPr>
          <a:xfrm>
            <a:off x="4880625" y="330126"/>
            <a:ext cx="4013525" cy="398894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4"/>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Findings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25"/>
          <p:cNvPicPr preferRelativeResize="0"/>
          <p:nvPr/>
        </p:nvPicPr>
        <p:blipFill rotWithShape="1">
          <a:blip r:embed="rId3">
            <a:alphaModFix/>
          </a:blip>
          <a:srcRect b="0" l="0" r="0" t="18910"/>
          <a:stretch/>
        </p:blipFill>
        <p:spPr>
          <a:xfrm>
            <a:off x="2980663" y="937625"/>
            <a:ext cx="3338275" cy="2679199"/>
          </a:xfrm>
          <a:prstGeom prst="rect">
            <a:avLst/>
          </a:prstGeom>
          <a:noFill/>
          <a:ln>
            <a:noFill/>
          </a:ln>
        </p:spPr>
      </p:pic>
      <p:sp>
        <p:nvSpPr>
          <p:cNvPr id="164" name="Google Shape;164;p25"/>
          <p:cNvSpPr txBox="1"/>
          <p:nvPr/>
        </p:nvSpPr>
        <p:spPr>
          <a:xfrm>
            <a:off x="3898199" y="1944850"/>
            <a:ext cx="1347600" cy="41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700">
                <a:latin typeface="Roboto"/>
                <a:ea typeface="Roboto"/>
                <a:cs typeface="Roboto"/>
                <a:sym typeface="Roboto"/>
              </a:rPr>
              <a:t>Total</a:t>
            </a:r>
            <a:endParaRPr sz="1700">
              <a:latin typeface="Roboto"/>
              <a:ea typeface="Roboto"/>
              <a:cs typeface="Roboto"/>
              <a:sym typeface="Roboto"/>
            </a:endParaRPr>
          </a:p>
          <a:p>
            <a:pPr indent="0" lvl="0" marL="0" rtl="0" algn="ctr">
              <a:spcBef>
                <a:spcPts val="0"/>
              </a:spcBef>
              <a:spcAft>
                <a:spcPts val="0"/>
              </a:spcAft>
              <a:buNone/>
            </a:pPr>
            <a:r>
              <a:rPr b="1" lang="en" sz="1700">
                <a:latin typeface="Roboto"/>
                <a:ea typeface="Roboto"/>
                <a:cs typeface="Roboto"/>
                <a:sym typeface="Roboto"/>
              </a:rPr>
              <a:t>141,484 </a:t>
            </a:r>
            <a:endParaRPr b="1" sz="1700">
              <a:latin typeface="Roboto"/>
              <a:ea typeface="Roboto"/>
              <a:cs typeface="Roboto"/>
              <a:sym typeface="Roboto"/>
            </a:endParaRPr>
          </a:p>
          <a:p>
            <a:pPr indent="0" lvl="0" marL="0" rtl="0" algn="ctr">
              <a:spcBef>
                <a:spcPts val="0"/>
              </a:spcBef>
              <a:spcAft>
                <a:spcPts val="0"/>
              </a:spcAft>
              <a:buNone/>
            </a:pPr>
            <a:r>
              <a:rPr lang="en" sz="1700">
                <a:latin typeface="Roboto"/>
                <a:ea typeface="Roboto"/>
                <a:cs typeface="Roboto"/>
                <a:sym typeface="Roboto"/>
              </a:rPr>
              <a:t>MT CO</a:t>
            </a:r>
            <a:r>
              <a:rPr baseline="-25000" lang="en" sz="1700">
                <a:latin typeface="Roboto"/>
                <a:ea typeface="Roboto"/>
                <a:cs typeface="Roboto"/>
                <a:sym typeface="Roboto"/>
              </a:rPr>
              <a:t>2</a:t>
            </a:r>
            <a:r>
              <a:rPr lang="en" sz="1700">
                <a:latin typeface="Roboto"/>
                <a:ea typeface="Roboto"/>
                <a:cs typeface="Roboto"/>
                <a:sym typeface="Roboto"/>
              </a:rPr>
              <a:t>e</a:t>
            </a:r>
            <a:endParaRPr sz="1700">
              <a:latin typeface="Roboto"/>
              <a:ea typeface="Roboto"/>
              <a:cs typeface="Roboto"/>
              <a:sym typeface="Roboto"/>
            </a:endParaRPr>
          </a:p>
        </p:txBody>
      </p:sp>
      <p:pic>
        <p:nvPicPr>
          <p:cNvPr id="165" name="Google Shape;165;p25"/>
          <p:cNvPicPr preferRelativeResize="0"/>
          <p:nvPr/>
        </p:nvPicPr>
        <p:blipFill>
          <a:blip r:embed="rId4">
            <a:alphaModFix/>
          </a:blip>
          <a:stretch>
            <a:fillRect/>
          </a:stretch>
        </p:blipFill>
        <p:spPr>
          <a:xfrm>
            <a:off x="59131" y="2571750"/>
            <a:ext cx="2734819" cy="1946950"/>
          </a:xfrm>
          <a:prstGeom prst="rect">
            <a:avLst/>
          </a:prstGeom>
          <a:noFill/>
          <a:ln>
            <a:noFill/>
          </a:ln>
        </p:spPr>
      </p:pic>
      <p:sp>
        <p:nvSpPr>
          <p:cNvPr id="166" name="Google Shape;166;p25"/>
          <p:cNvSpPr txBox="1"/>
          <p:nvPr>
            <p:ph type="title"/>
          </p:nvPr>
        </p:nvSpPr>
        <p:spPr>
          <a:xfrm>
            <a:off x="2570063" y="261775"/>
            <a:ext cx="4159500" cy="11367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1600"/>
              </a:spcAft>
              <a:buNone/>
            </a:pPr>
            <a:r>
              <a:rPr b="1" lang="en" sz="1600"/>
              <a:t>Nantucket’s Emissions (MT CO</a:t>
            </a:r>
            <a:r>
              <a:rPr b="1" baseline="-25000" lang="en" sz="1600"/>
              <a:t>2</a:t>
            </a:r>
            <a:r>
              <a:rPr b="1" lang="en" sz="1600"/>
              <a:t>e) by Sector</a:t>
            </a:r>
            <a:endParaRPr b="1" sz="1600"/>
          </a:p>
        </p:txBody>
      </p:sp>
      <p:pic>
        <p:nvPicPr>
          <p:cNvPr id="167" name="Google Shape;167;p25"/>
          <p:cNvPicPr preferRelativeResize="0"/>
          <p:nvPr/>
        </p:nvPicPr>
        <p:blipFill rotWithShape="1">
          <a:blip r:embed="rId5">
            <a:alphaModFix/>
          </a:blip>
          <a:srcRect b="0" l="5571" r="0" t="0"/>
          <a:stretch/>
        </p:blipFill>
        <p:spPr>
          <a:xfrm>
            <a:off x="6449050" y="2497475"/>
            <a:ext cx="2589599" cy="2021225"/>
          </a:xfrm>
          <a:prstGeom prst="rect">
            <a:avLst/>
          </a:prstGeom>
          <a:noFill/>
          <a:ln>
            <a:noFill/>
          </a:ln>
        </p:spPr>
      </p:pic>
      <p:sp>
        <p:nvSpPr>
          <p:cNvPr id="168" name="Google Shape;168;p25"/>
          <p:cNvSpPr txBox="1"/>
          <p:nvPr>
            <p:ph type="title"/>
          </p:nvPr>
        </p:nvSpPr>
        <p:spPr>
          <a:xfrm>
            <a:off x="6204750" y="4345425"/>
            <a:ext cx="3017100" cy="10449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1600"/>
              </a:spcAft>
              <a:buNone/>
            </a:pPr>
            <a:r>
              <a:rPr b="1" lang="en" sz="1200"/>
              <a:t>Natick’s Emissions (MT CO</a:t>
            </a:r>
            <a:r>
              <a:rPr b="1" baseline="-25000" lang="en" sz="1200"/>
              <a:t>2</a:t>
            </a:r>
            <a:r>
              <a:rPr b="1" lang="en" sz="1200"/>
              <a:t>e) by Sector</a:t>
            </a:r>
            <a:endParaRPr sz="1200"/>
          </a:p>
        </p:txBody>
      </p:sp>
      <p:sp>
        <p:nvSpPr>
          <p:cNvPr id="169" name="Google Shape;169;p25"/>
          <p:cNvSpPr txBox="1"/>
          <p:nvPr/>
        </p:nvSpPr>
        <p:spPr>
          <a:xfrm>
            <a:off x="6987225" y="3252675"/>
            <a:ext cx="1272900" cy="41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Roboto"/>
                <a:ea typeface="Roboto"/>
                <a:cs typeface="Roboto"/>
                <a:sym typeface="Roboto"/>
              </a:rPr>
              <a:t>Total</a:t>
            </a:r>
            <a:endParaRPr sz="1300">
              <a:latin typeface="Roboto"/>
              <a:ea typeface="Roboto"/>
              <a:cs typeface="Roboto"/>
              <a:sym typeface="Roboto"/>
            </a:endParaRPr>
          </a:p>
          <a:p>
            <a:pPr indent="0" lvl="0" marL="0" rtl="0" algn="ctr">
              <a:spcBef>
                <a:spcPts val="0"/>
              </a:spcBef>
              <a:spcAft>
                <a:spcPts val="0"/>
              </a:spcAft>
              <a:buNone/>
            </a:pPr>
            <a:r>
              <a:rPr b="1" lang="en" sz="1300">
                <a:latin typeface="Roboto"/>
                <a:ea typeface="Roboto"/>
                <a:cs typeface="Roboto"/>
                <a:sym typeface="Roboto"/>
              </a:rPr>
              <a:t>328</a:t>
            </a:r>
            <a:r>
              <a:rPr b="1" lang="en" sz="1300">
                <a:latin typeface="Roboto"/>
                <a:ea typeface="Roboto"/>
                <a:cs typeface="Roboto"/>
                <a:sym typeface="Roboto"/>
              </a:rPr>
              <a:t>,088 </a:t>
            </a:r>
            <a:endParaRPr b="1" sz="1300">
              <a:latin typeface="Roboto"/>
              <a:ea typeface="Roboto"/>
              <a:cs typeface="Roboto"/>
              <a:sym typeface="Roboto"/>
            </a:endParaRPr>
          </a:p>
          <a:p>
            <a:pPr indent="0" lvl="0" marL="0" rtl="0" algn="ctr">
              <a:spcBef>
                <a:spcPts val="0"/>
              </a:spcBef>
              <a:spcAft>
                <a:spcPts val="0"/>
              </a:spcAft>
              <a:buNone/>
            </a:pPr>
            <a:r>
              <a:rPr lang="en" sz="1300">
                <a:latin typeface="Roboto"/>
                <a:ea typeface="Roboto"/>
                <a:cs typeface="Roboto"/>
                <a:sym typeface="Roboto"/>
              </a:rPr>
              <a:t>MT CO</a:t>
            </a:r>
            <a:r>
              <a:rPr baseline="-25000" lang="en" sz="1300">
                <a:latin typeface="Roboto"/>
                <a:ea typeface="Roboto"/>
                <a:cs typeface="Roboto"/>
                <a:sym typeface="Roboto"/>
              </a:rPr>
              <a:t>2</a:t>
            </a:r>
            <a:r>
              <a:rPr lang="en" sz="1300">
                <a:latin typeface="Roboto"/>
                <a:ea typeface="Roboto"/>
                <a:cs typeface="Roboto"/>
                <a:sym typeface="Roboto"/>
              </a:rPr>
              <a:t>e</a:t>
            </a:r>
            <a:endParaRPr sz="1300">
              <a:latin typeface="Roboto"/>
              <a:ea typeface="Roboto"/>
              <a:cs typeface="Roboto"/>
              <a:sym typeface="Roboto"/>
            </a:endParaRPr>
          </a:p>
        </p:txBody>
      </p:sp>
      <p:sp>
        <p:nvSpPr>
          <p:cNvPr id="170" name="Google Shape;170;p25"/>
          <p:cNvSpPr txBox="1"/>
          <p:nvPr/>
        </p:nvSpPr>
        <p:spPr>
          <a:xfrm>
            <a:off x="733500" y="3252675"/>
            <a:ext cx="1272900" cy="41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Roboto"/>
                <a:ea typeface="Roboto"/>
                <a:cs typeface="Roboto"/>
                <a:sym typeface="Roboto"/>
              </a:rPr>
              <a:t>Total</a:t>
            </a:r>
            <a:endParaRPr sz="1300">
              <a:latin typeface="Roboto"/>
              <a:ea typeface="Roboto"/>
              <a:cs typeface="Roboto"/>
              <a:sym typeface="Roboto"/>
            </a:endParaRPr>
          </a:p>
          <a:p>
            <a:pPr indent="0" lvl="0" marL="0" rtl="0" algn="ctr">
              <a:spcBef>
                <a:spcPts val="0"/>
              </a:spcBef>
              <a:spcAft>
                <a:spcPts val="0"/>
              </a:spcAft>
              <a:buNone/>
            </a:pPr>
            <a:r>
              <a:rPr b="1" lang="en" sz="1300">
                <a:latin typeface="Roboto"/>
                <a:ea typeface="Roboto"/>
                <a:cs typeface="Roboto"/>
                <a:sym typeface="Roboto"/>
              </a:rPr>
              <a:t>284</a:t>
            </a:r>
            <a:r>
              <a:rPr b="1" lang="en" sz="1300">
                <a:latin typeface="Roboto"/>
                <a:ea typeface="Roboto"/>
                <a:cs typeface="Roboto"/>
                <a:sym typeface="Roboto"/>
              </a:rPr>
              <a:t>,078 </a:t>
            </a:r>
            <a:endParaRPr b="1" sz="1300">
              <a:latin typeface="Roboto"/>
              <a:ea typeface="Roboto"/>
              <a:cs typeface="Roboto"/>
              <a:sym typeface="Roboto"/>
            </a:endParaRPr>
          </a:p>
          <a:p>
            <a:pPr indent="0" lvl="0" marL="0" rtl="0" algn="ctr">
              <a:spcBef>
                <a:spcPts val="0"/>
              </a:spcBef>
              <a:spcAft>
                <a:spcPts val="0"/>
              </a:spcAft>
              <a:buNone/>
            </a:pPr>
            <a:r>
              <a:rPr lang="en" sz="1300">
                <a:latin typeface="Roboto"/>
                <a:ea typeface="Roboto"/>
                <a:cs typeface="Roboto"/>
                <a:sym typeface="Roboto"/>
              </a:rPr>
              <a:t>MT CO</a:t>
            </a:r>
            <a:r>
              <a:rPr baseline="-25000" lang="en" sz="1300">
                <a:latin typeface="Roboto"/>
                <a:ea typeface="Roboto"/>
                <a:cs typeface="Roboto"/>
                <a:sym typeface="Roboto"/>
              </a:rPr>
              <a:t>2</a:t>
            </a:r>
            <a:r>
              <a:rPr lang="en" sz="1300">
                <a:latin typeface="Roboto"/>
                <a:ea typeface="Roboto"/>
                <a:cs typeface="Roboto"/>
                <a:sym typeface="Roboto"/>
              </a:rPr>
              <a:t>e</a:t>
            </a:r>
            <a:endParaRPr sz="1300">
              <a:latin typeface="Roboto"/>
              <a:ea typeface="Roboto"/>
              <a:cs typeface="Roboto"/>
              <a:sym typeface="Roboto"/>
            </a:endParaRPr>
          </a:p>
        </p:txBody>
      </p:sp>
      <p:sp>
        <p:nvSpPr>
          <p:cNvPr id="171" name="Google Shape;171;p25"/>
          <p:cNvSpPr txBox="1"/>
          <p:nvPr>
            <p:ph type="title"/>
          </p:nvPr>
        </p:nvSpPr>
        <p:spPr>
          <a:xfrm>
            <a:off x="-142686" y="4281750"/>
            <a:ext cx="3265800" cy="10449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1600"/>
              </a:spcAft>
              <a:buNone/>
            </a:pPr>
            <a:r>
              <a:rPr b="1" lang="en" sz="1200"/>
              <a:t>Arlington</a:t>
            </a:r>
            <a:r>
              <a:rPr b="1" lang="en" sz="1200"/>
              <a:t>s Emissions (MT CO</a:t>
            </a:r>
            <a:r>
              <a:rPr b="1" baseline="-25000" lang="en" sz="1200"/>
              <a:t>2</a:t>
            </a:r>
            <a:r>
              <a:rPr b="1" lang="en" sz="1200"/>
              <a:t>e) by Sector</a:t>
            </a:r>
            <a:endParaRPr sz="1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Stationary Energy</a:t>
            </a:r>
            <a:endParaRPr/>
          </a:p>
        </p:txBody>
      </p:sp>
      <p:sp>
        <p:nvSpPr>
          <p:cNvPr id="177" name="Google Shape;177;p26"/>
          <p:cNvSpPr txBox="1"/>
          <p:nvPr/>
        </p:nvSpPr>
        <p:spPr>
          <a:xfrm>
            <a:off x="457868" y="4567075"/>
            <a:ext cx="4118400" cy="29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Roboto"/>
                <a:ea typeface="Roboto"/>
                <a:cs typeface="Roboto"/>
                <a:sym typeface="Roboto"/>
              </a:rPr>
              <a:t>Percentage of Stationary Energy Emissions by Subsector</a:t>
            </a:r>
            <a:endParaRPr sz="1100">
              <a:latin typeface="Roboto"/>
              <a:ea typeface="Roboto"/>
              <a:cs typeface="Roboto"/>
              <a:sym typeface="Roboto"/>
            </a:endParaRPr>
          </a:p>
        </p:txBody>
      </p:sp>
      <p:sp>
        <p:nvSpPr>
          <p:cNvPr id="178" name="Google Shape;178;p26"/>
          <p:cNvSpPr txBox="1"/>
          <p:nvPr/>
        </p:nvSpPr>
        <p:spPr>
          <a:xfrm>
            <a:off x="4984950" y="4567075"/>
            <a:ext cx="4118400" cy="29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Roboto"/>
                <a:ea typeface="Roboto"/>
                <a:cs typeface="Roboto"/>
                <a:sym typeface="Roboto"/>
              </a:rPr>
              <a:t>Percentage of Building Energy Emissions by Source Energy</a:t>
            </a:r>
            <a:endParaRPr sz="1100">
              <a:latin typeface="Roboto"/>
              <a:ea typeface="Roboto"/>
              <a:cs typeface="Roboto"/>
              <a:sym typeface="Roboto"/>
            </a:endParaRPr>
          </a:p>
        </p:txBody>
      </p:sp>
      <p:pic>
        <p:nvPicPr>
          <p:cNvPr id="179" name="Google Shape;179;p26"/>
          <p:cNvPicPr preferRelativeResize="0"/>
          <p:nvPr/>
        </p:nvPicPr>
        <p:blipFill rotWithShape="1">
          <a:blip r:embed="rId3">
            <a:alphaModFix/>
          </a:blip>
          <a:srcRect b="7696" l="9169" r="3333" t="16170"/>
          <a:stretch/>
        </p:blipFill>
        <p:spPr>
          <a:xfrm>
            <a:off x="5229813" y="1899125"/>
            <a:ext cx="3628675" cy="2667950"/>
          </a:xfrm>
          <a:prstGeom prst="rect">
            <a:avLst/>
          </a:prstGeom>
          <a:noFill/>
          <a:ln>
            <a:noFill/>
          </a:ln>
        </p:spPr>
      </p:pic>
      <p:pic>
        <p:nvPicPr>
          <p:cNvPr id="180" name="Google Shape;180;p26"/>
          <p:cNvPicPr preferRelativeResize="0"/>
          <p:nvPr/>
        </p:nvPicPr>
        <p:blipFill rotWithShape="1">
          <a:blip r:embed="rId4">
            <a:alphaModFix/>
          </a:blip>
          <a:srcRect b="8746" l="3442" r="10713" t="14122"/>
          <a:stretch/>
        </p:blipFill>
        <p:spPr>
          <a:xfrm>
            <a:off x="471900" y="1991338"/>
            <a:ext cx="4149199" cy="2483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Transportation</a:t>
            </a:r>
            <a:endParaRPr/>
          </a:p>
        </p:txBody>
      </p:sp>
      <p:sp>
        <p:nvSpPr>
          <p:cNvPr id="186" name="Google Shape;186;p27"/>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87" name="Google Shape;187;p27"/>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88" name="Google Shape;188;p27"/>
          <p:cNvPicPr preferRelativeResize="0"/>
          <p:nvPr/>
        </p:nvPicPr>
        <p:blipFill>
          <a:blip r:embed="rId3">
            <a:alphaModFix/>
          </a:blip>
          <a:stretch>
            <a:fillRect/>
          </a:stretch>
        </p:blipFill>
        <p:spPr>
          <a:xfrm>
            <a:off x="471896" y="1919071"/>
            <a:ext cx="3821725" cy="2710200"/>
          </a:xfrm>
          <a:prstGeom prst="rect">
            <a:avLst/>
          </a:prstGeom>
          <a:noFill/>
          <a:ln>
            <a:noFill/>
          </a:ln>
        </p:spPr>
      </p:pic>
      <p:pic>
        <p:nvPicPr>
          <p:cNvPr id="189" name="Google Shape;189;p27"/>
          <p:cNvPicPr preferRelativeResize="0"/>
          <p:nvPr/>
        </p:nvPicPr>
        <p:blipFill>
          <a:blip r:embed="rId4">
            <a:alphaModFix/>
          </a:blip>
          <a:stretch>
            <a:fillRect/>
          </a:stretch>
        </p:blipFill>
        <p:spPr>
          <a:xfrm>
            <a:off x="4694097" y="1915311"/>
            <a:ext cx="3999900" cy="2713964"/>
          </a:xfrm>
          <a:prstGeom prst="rect">
            <a:avLst/>
          </a:prstGeom>
          <a:noFill/>
          <a:ln>
            <a:noFill/>
          </a:ln>
        </p:spPr>
      </p:pic>
      <p:sp>
        <p:nvSpPr>
          <p:cNvPr id="190" name="Google Shape;190;p27"/>
          <p:cNvSpPr txBox="1"/>
          <p:nvPr/>
        </p:nvSpPr>
        <p:spPr>
          <a:xfrm>
            <a:off x="439350" y="4661300"/>
            <a:ext cx="4082700" cy="2679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sz="1200">
                <a:latin typeface="Roboto"/>
                <a:ea typeface="Roboto"/>
                <a:cs typeface="Roboto"/>
                <a:sym typeface="Roboto"/>
              </a:rPr>
              <a:t>Transportation Emissions (MT CO</a:t>
            </a:r>
            <a:r>
              <a:rPr baseline="-25000" lang="en" sz="1200">
                <a:latin typeface="Roboto"/>
                <a:ea typeface="Roboto"/>
                <a:cs typeface="Roboto"/>
                <a:sym typeface="Roboto"/>
              </a:rPr>
              <a:t>2</a:t>
            </a:r>
            <a:r>
              <a:rPr lang="en" sz="1200">
                <a:latin typeface="Roboto"/>
                <a:ea typeface="Roboto"/>
                <a:cs typeface="Roboto"/>
                <a:sym typeface="Roboto"/>
              </a:rPr>
              <a:t>e) by Sector</a:t>
            </a:r>
            <a:endParaRPr>
              <a:latin typeface="Roboto"/>
              <a:ea typeface="Roboto"/>
              <a:cs typeface="Roboto"/>
              <a:sym typeface="Roboto"/>
            </a:endParaRPr>
          </a:p>
        </p:txBody>
      </p:sp>
      <p:sp>
        <p:nvSpPr>
          <p:cNvPr id="191" name="Google Shape;191;p27"/>
          <p:cNvSpPr txBox="1"/>
          <p:nvPr/>
        </p:nvSpPr>
        <p:spPr>
          <a:xfrm>
            <a:off x="4661300" y="4693450"/>
            <a:ext cx="4082700" cy="2679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sz="1200">
                <a:latin typeface="Roboto"/>
                <a:ea typeface="Roboto"/>
                <a:cs typeface="Roboto"/>
                <a:sym typeface="Roboto"/>
              </a:rPr>
              <a:t>Transportation Emissions (MT CO</a:t>
            </a:r>
            <a:r>
              <a:rPr baseline="-25000" lang="en" sz="1200">
                <a:latin typeface="Roboto"/>
                <a:ea typeface="Roboto"/>
                <a:cs typeface="Roboto"/>
                <a:sym typeface="Roboto"/>
              </a:rPr>
              <a:t>2</a:t>
            </a:r>
            <a:r>
              <a:rPr lang="en" sz="1200">
                <a:latin typeface="Roboto"/>
                <a:ea typeface="Roboto"/>
                <a:cs typeface="Roboto"/>
                <a:sym typeface="Roboto"/>
              </a:rPr>
              <a:t>e) by Fuel Type</a:t>
            </a:r>
            <a:endParaRPr>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Waste</a:t>
            </a:r>
            <a:endParaRPr/>
          </a:p>
        </p:txBody>
      </p:sp>
      <p:pic>
        <p:nvPicPr>
          <p:cNvPr id="197" name="Google Shape;197;p28"/>
          <p:cNvPicPr preferRelativeResize="0"/>
          <p:nvPr/>
        </p:nvPicPr>
        <p:blipFill>
          <a:blip r:embed="rId3">
            <a:alphaModFix/>
          </a:blip>
          <a:stretch>
            <a:fillRect/>
          </a:stretch>
        </p:blipFill>
        <p:spPr>
          <a:xfrm>
            <a:off x="535100" y="2114775"/>
            <a:ext cx="3416868" cy="2549900"/>
          </a:xfrm>
          <a:prstGeom prst="rect">
            <a:avLst/>
          </a:prstGeom>
          <a:noFill/>
          <a:ln>
            <a:noFill/>
          </a:ln>
        </p:spPr>
      </p:pic>
      <p:pic>
        <p:nvPicPr>
          <p:cNvPr id="198" name="Google Shape;198;p28"/>
          <p:cNvPicPr preferRelativeResize="0"/>
          <p:nvPr/>
        </p:nvPicPr>
        <p:blipFill>
          <a:blip r:embed="rId4">
            <a:alphaModFix/>
          </a:blip>
          <a:stretch>
            <a:fillRect/>
          </a:stretch>
        </p:blipFill>
        <p:spPr>
          <a:xfrm>
            <a:off x="4429800" y="1879050"/>
            <a:ext cx="4216062" cy="28846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9"/>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Survey Respondents</a:t>
            </a:r>
            <a:endParaRPr/>
          </a:p>
        </p:txBody>
      </p:sp>
      <p:sp>
        <p:nvSpPr>
          <p:cNvPr id="204" name="Google Shape;204;p29"/>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118 respondents at the time of info gathering</a:t>
            </a:r>
            <a:endParaRPr sz="1500"/>
          </a:p>
          <a:p>
            <a:pPr indent="-323850" lvl="0" marL="457200" rtl="0" algn="l">
              <a:spcBef>
                <a:spcPts val="0"/>
              </a:spcBef>
              <a:spcAft>
                <a:spcPts val="0"/>
              </a:spcAft>
              <a:buSzPts val="1500"/>
              <a:buChar char="●"/>
            </a:pPr>
            <a:r>
              <a:rPr lang="en" sz="1500"/>
              <a:t>Sent to a mailing list from our sponsor</a:t>
            </a:r>
            <a:endParaRPr sz="1500"/>
          </a:p>
          <a:p>
            <a:pPr indent="-323850" lvl="0" marL="457200" rtl="0" algn="l">
              <a:spcBef>
                <a:spcPts val="0"/>
              </a:spcBef>
              <a:spcAft>
                <a:spcPts val="0"/>
              </a:spcAft>
              <a:buSzPts val="1500"/>
              <a:buChar char="●"/>
            </a:pPr>
            <a:r>
              <a:rPr lang="en" sz="1500"/>
              <a:t>Sent to the town staff</a:t>
            </a:r>
            <a:endParaRPr sz="1500"/>
          </a:p>
          <a:p>
            <a:pPr indent="-323850" lvl="0" marL="457200" rtl="0" algn="l">
              <a:spcBef>
                <a:spcPts val="0"/>
              </a:spcBef>
              <a:spcAft>
                <a:spcPts val="0"/>
              </a:spcAft>
              <a:buSzPts val="1500"/>
              <a:buChar char="●"/>
            </a:pPr>
            <a:r>
              <a:rPr lang="en" sz="1500"/>
              <a:t>Posted on ACK Smart Energy Instagram</a:t>
            </a:r>
            <a:endParaRPr sz="1500"/>
          </a:p>
        </p:txBody>
      </p:sp>
      <p:pic>
        <p:nvPicPr>
          <p:cNvPr id="205" name="Google Shape;205;p29"/>
          <p:cNvPicPr preferRelativeResize="0"/>
          <p:nvPr/>
        </p:nvPicPr>
        <p:blipFill>
          <a:blip r:embed="rId3">
            <a:alphaModFix/>
          </a:blip>
          <a:stretch>
            <a:fillRect/>
          </a:stretch>
        </p:blipFill>
        <p:spPr>
          <a:xfrm>
            <a:off x="4276125" y="99625"/>
            <a:ext cx="4020826" cy="2472125"/>
          </a:xfrm>
          <a:prstGeom prst="rect">
            <a:avLst/>
          </a:prstGeom>
          <a:noFill/>
          <a:ln>
            <a:noFill/>
          </a:ln>
        </p:spPr>
      </p:pic>
      <p:pic>
        <p:nvPicPr>
          <p:cNvPr id="206" name="Google Shape;206;p29"/>
          <p:cNvPicPr preferRelativeResize="0"/>
          <p:nvPr/>
        </p:nvPicPr>
        <p:blipFill>
          <a:blip r:embed="rId4">
            <a:alphaModFix/>
          </a:blip>
          <a:stretch>
            <a:fillRect/>
          </a:stretch>
        </p:blipFill>
        <p:spPr>
          <a:xfrm>
            <a:off x="4087250" y="2645225"/>
            <a:ext cx="4209699" cy="24070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0"/>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Conclusions and Recommendations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1"/>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Stationary Energy</a:t>
            </a:r>
            <a:endParaRPr/>
          </a:p>
        </p:txBody>
      </p:sp>
      <p:sp>
        <p:nvSpPr>
          <p:cNvPr id="217" name="Google Shape;217;p31"/>
          <p:cNvSpPr txBox="1"/>
          <p:nvPr>
            <p:ph idx="1" type="body"/>
          </p:nvPr>
        </p:nvSpPr>
        <p:spPr>
          <a:xfrm>
            <a:off x="209050" y="1465800"/>
            <a:ext cx="2808000" cy="31635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Lower energy use all together</a:t>
            </a:r>
            <a:endParaRPr sz="1500"/>
          </a:p>
          <a:p>
            <a:pPr indent="-323850" lvl="0" marL="457200" rtl="0" algn="l">
              <a:spcBef>
                <a:spcPts val="0"/>
              </a:spcBef>
              <a:spcAft>
                <a:spcPts val="0"/>
              </a:spcAft>
              <a:buSzPts val="1500"/>
              <a:buChar char="●"/>
            </a:pPr>
            <a:r>
              <a:rPr lang="en" sz="1500"/>
              <a:t>More island based renewable sources for </a:t>
            </a:r>
            <a:r>
              <a:rPr lang="en" sz="1500"/>
              <a:t>electricity</a:t>
            </a:r>
            <a:endParaRPr sz="1500"/>
          </a:p>
          <a:p>
            <a:pPr indent="-323850" lvl="0" marL="457200" rtl="0" algn="l">
              <a:spcBef>
                <a:spcPts val="0"/>
              </a:spcBef>
              <a:spcAft>
                <a:spcPts val="0"/>
              </a:spcAft>
              <a:buSzPts val="1500"/>
              <a:buChar char="●"/>
            </a:pPr>
            <a:r>
              <a:rPr lang="en" sz="1500"/>
              <a:t>Cleaner heating and cooling systems for homes</a:t>
            </a:r>
            <a:endParaRPr sz="1500"/>
          </a:p>
        </p:txBody>
      </p:sp>
      <p:pic>
        <p:nvPicPr>
          <p:cNvPr id="218" name="Google Shape;218;p31"/>
          <p:cNvPicPr preferRelativeResize="0"/>
          <p:nvPr/>
        </p:nvPicPr>
        <p:blipFill>
          <a:blip r:embed="rId3">
            <a:alphaModFix/>
          </a:blip>
          <a:stretch>
            <a:fillRect/>
          </a:stretch>
        </p:blipFill>
        <p:spPr>
          <a:xfrm>
            <a:off x="3981050" y="93675"/>
            <a:ext cx="4254675" cy="2478075"/>
          </a:xfrm>
          <a:prstGeom prst="rect">
            <a:avLst/>
          </a:prstGeom>
          <a:noFill/>
          <a:ln>
            <a:noFill/>
          </a:ln>
        </p:spPr>
      </p:pic>
      <p:pic>
        <p:nvPicPr>
          <p:cNvPr id="219" name="Google Shape;219;p31"/>
          <p:cNvPicPr preferRelativeResize="0"/>
          <p:nvPr/>
        </p:nvPicPr>
        <p:blipFill>
          <a:blip r:embed="rId4">
            <a:alphaModFix/>
          </a:blip>
          <a:stretch>
            <a:fillRect/>
          </a:stretch>
        </p:blipFill>
        <p:spPr>
          <a:xfrm>
            <a:off x="3683750" y="2571750"/>
            <a:ext cx="4827217" cy="2404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p:nvPr/>
        </p:nvSpPr>
        <p:spPr>
          <a:xfrm>
            <a:off x="7042075" y="876550"/>
            <a:ext cx="1944900" cy="19122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p:nvPr/>
        </p:nvSpPr>
        <p:spPr>
          <a:xfrm>
            <a:off x="7337125" y="1155250"/>
            <a:ext cx="1354800" cy="1354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4"/>
          <p:cNvSpPr/>
          <p:nvPr/>
        </p:nvSpPr>
        <p:spPr>
          <a:xfrm>
            <a:off x="137275" y="876550"/>
            <a:ext cx="1944900" cy="19122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4"/>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Meet the Team</a:t>
            </a:r>
            <a:endParaRPr/>
          </a:p>
        </p:txBody>
      </p:sp>
      <p:sp>
        <p:nvSpPr>
          <p:cNvPr id="76" name="Google Shape;76;p14"/>
          <p:cNvSpPr txBox="1"/>
          <p:nvPr/>
        </p:nvSpPr>
        <p:spPr>
          <a:xfrm>
            <a:off x="7033375" y="2891225"/>
            <a:ext cx="1944900" cy="106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Jared Poulos</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Computer</a:t>
            </a:r>
            <a:r>
              <a:rPr lang="en" sz="1200">
                <a:latin typeface="Roboto"/>
                <a:ea typeface="Roboto"/>
                <a:cs typeface="Roboto"/>
                <a:sym typeface="Roboto"/>
              </a:rPr>
              <a:t> Science Major</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Class of 2022</a:t>
            </a:r>
            <a:endParaRPr sz="1200">
              <a:latin typeface="Roboto"/>
              <a:ea typeface="Roboto"/>
              <a:cs typeface="Roboto"/>
              <a:sym typeface="Roboto"/>
            </a:endParaRPr>
          </a:p>
        </p:txBody>
      </p:sp>
      <p:sp>
        <p:nvSpPr>
          <p:cNvPr id="77" name="Google Shape;77;p14"/>
          <p:cNvSpPr txBox="1"/>
          <p:nvPr/>
        </p:nvSpPr>
        <p:spPr>
          <a:xfrm>
            <a:off x="2297425" y="2930513"/>
            <a:ext cx="2227800" cy="70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Tyler Melo</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Mechanical Engineering Major</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Class of 2022</a:t>
            </a:r>
            <a:endParaRPr sz="1200">
              <a:latin typeface="Roboto"/>
              <a:ea typeface="Roboto"/>
              <a:cs typeface="Roboto"/>
              <a:sym typeface="Roboto"/>
            </a:endParaRPr>
          </a:p>
        </p:txBody>
      </p:sp>
      <p:sp>
        <p:nvSpPr>
          <p:cNvPr id="78" name="Google Shape;78;p14"/>
          <p:cNvSpPr txBox="1"/>
          <p:nvPr/>
        </p:nvSpPr>
        <p:spPr>
          <a:xfrm>
            <a:off x="4959175" y="2891225"/>
            <a:ext cx="1507500" cy="78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Callan Moriarty</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Business</a:t>
            </a:r>
            <a:r>
              <a:rPr lang="en" sz="1200">
                <a:latin typeface="Roboto"/>
                <a:ea typeface="Roboto"/>
                <a:cs typeface="Roboto"/>
                <a:sym typeface="Roboto"/>
              </a:rPr>
              <a:t> Major</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Class of 2022 </a:t>
            </a:r>
            <a:endParaRPr sz="1200">
              <a:latin typeface="Roboto"/>
              <a:ea typeface="Roboto"/>
              <a:cs typeface="Roboto"/>
              <a:sym typeface="Roboto"/>
            </a:endParaRPr>
          </a:p>
          <a:p>
            <a:pPr indent="0" lvl="0" marL="0" rtl="0" algn="ctr">
              <a:spcBef>
                <a:spcPts val="0"/>
              </a:spcBef>
              <a:spcAft>
                <a:spcPts val="0"/>
              </a:spcAft>
              <a:buNone/>
            </a:pPr>
            <a:r>
              <a:t/>
            </a:r>
            <a:endParaRPr sz="1200">
              <a:latin typeface="Roboto"/>
              <a:ea typeface="Roboto"/>
              <a:cs typeface="Roboto"/>
              <a:sym typeface="Roboto"/>
            </a:endParaRPr>
          </a:p>
        </p:txBody>
      </p:sp>
      <p:sp>
        <p:nvSpPr>
          <p:cNvPr id="79" name="Google Shape;79;p14"/>
          <p:cNvSpPr txBox="1"/>
          <p:nvPr/>
        </p:nvSpPr>
        <p:spPr>
          <a:xfrm>
            <a:off x="43525" y="2930513"/>
            <a:ext cx="2132400" cy="70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Brennan Aubuchon</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Computer Science Major</a:t>
            </a:r>
            <a:endParaRPr sz="12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Class of 2022</a:t>
            </a:r>
            <a:endParaRPr sz="1200">
              <a:latin typeface="Roboto"/>
              <a:ea typeface="Roboto"/>
              <a:cs typeface="Roboto"/>
              <a:sym typeface="Roboto"/>
            </a:endParaRPr>
          </a:p>
        </p:txBody>
      </p:sp>
      <p:sp>
        <p:nvSpPr>
          <p:cNvPr id="80" name="Google Shape;80;p14"/>
          <p:cNvSpPr/>
          <p:nvPr/>
        </p:nvSpPr>
        <p:spPr>
          <a:xfrm>
            <a:off x="432325" y="1155250"/>
            <a:ext cx="1354800" cy="1354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1" name="Google Shape;81;p14"/>
          <p:cNvPicPr preferRelativeResize="0"/>
          <p:nvPr/>
        </p:nvPicPr>
        <p:blipFill rotWithShape="1">
          <a:blip r:embed="rId3">
            <a:alphaModFix/>
          </a:blip>
          <a:srcRect b="17930" l="2299" r="2299" t="3391"/>
          <a:stretch/>
        </p:blipFill>
        <p:spPr>
          <a:xfrm>
            <a:off x="7337125" y="1155225"/>
            <a:ext cx="1354799" cy="1354848"/>
          </a:xfrm>
          <a:prstGeom prst="rect">
            <a:avLst/>
          </a:prstGeom>
          <a:noFill/>
          <a:ln>
            <a:noFill/>
          </a:ln>
        </p:spPr>
      </p:pic>
      <p:sp>
        <p:nvSpPr>
          <p:cNvPr id="82" name="Google Shape;82;p14"/>
          <p:cNvSpPr/>
          <p:nvPr/>
        </p:nvSpPr>
        <p:spPr>
          <a:xfrm>
            <a:off x="2438875" y="876550"/>
            <a:ext cx="1944900" cy="19122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4"/>
          <p:cNvSpPr/>
          <p:nvPr/>
        </p:nvSpPr>
        <p:spPr>
          <a:xfrm>
            <a:off x="2733925" y="1155250"/>
            <a:ext cx="1354800" cy="1354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p:nvPr/>
        </p:nvSpPr>
        <p:spPr>
          <a:xfrm>
            <a:off x="4740475" y="876550"/>
            <a:ext cx="1944900" cy="19122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4"/>
          <p:cNvSpPr/>
          <p:nvPr/>
        </p:nvSpPr>
        <p:spPr>
          <a:xfrm>
            <a:off x="5035525" y="1155250"/>
            <a:ext cx="1354800" cy="1354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6" name="Google Shape;86;p14"/>
          <p:cNvPicPr preferRelativeResize="0"/>
          <p:nvPr/>
        </p:nvPicPr>
        <p:blipFill>
          <a:blip r:embed="rId4">
            <a:alphaModFix/>
          </a:blip>
          <a:stretch>
            <a:fillRect/>
          </a:stretch>
        </p:blipFill>
        <p:spPr>
          <a:xfrm>
            <a:off x="414924" y="1145837"/>
            <a:ext cx="1372198" cy="1373626"/>
          </a:xfrm>
          <a:prstGeom prst="rect">
            <a:avLst/>
          </a:prstGeom>
          <a:noFill/>
          <a:ln>
            <a:noFill/>
          </a:ln>
        </p:spPr>
      </p:pic>
      <p:pic>
        <p:nvPicPr>
          <p:cNvPr id="87" name="Google Shape;87;p14"/>
          <p:cNvPicPr preferRelativeResize="0"/>
          <p:nvPr/>
        </p:nvPicPr>
        <p:blipFill>
          <a:blip r:embed="rId5">
            <a:alphaModFix/>
          </a:blip>
          <a:stretch>
            <a:fillRect/>
          </a:stretch>
        </p:blipFill>
        <p:spPr>
          <a:xfrm>
            <a:off x="2733923" y="1155248"/>
            <a:ext cx="1354800" cy="1354800"/>
          </a:xfrm>
          <a:prstGeom prst="rect">
            <a:avLst/>
          </a:prstGeom>
          <a:noFill/>
          <a:ln>
            <a:noFill/>
          </a:ln>
        </p:spPr>
      </p:pic>
      <p:pic>
        <p:nvPicPr>
          <p:cNvPr id="88" name="Google Shape;88;p14"/>
          <p:cNvPicPr preferRelativeResize="0"/>
          <p:nvPr/>
        </p:nvPicPr>
        <p:blipFill rotWithShape="1">
          <a:blip r:embed="rId6">
            <a:alphaModFix/>
          </a:blip>
          <a:srcRect b="0" l="0" r="25283" t="0"/>
          <a:stretch/>
        </p:blipFill>
        <p:spPr>
          <a:xfrm>
            <a:off x="5035525" y="1155250"/>
            <a:ext cx="1354799" cy="13547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2"/>
          <p:cNvSpPr txBox="1"/>
          <p:nvPr>
            <p:ph type="title"/>
          </p:nvPr>
        </p:nvSpPr>
        <p:spPr>
          <a:xfrm>
            <a:off x="165512" y="405061"/>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Transportation</a:t>
            </a:r>
            <a:endParaRPr/>
          </a:p>
        </p:txBody>
      </p:sp>
      <p:sp>
        <p:nvSpPr>
          <p:cNvPr id="225" name="Google Shape;225;p32"/>
          <p:cNvSpPr txBox="1"/>
          <p:nvPr>
            <p:ph idx="1" type="body"/>
          </p:nvPr>
        </p:nvSpPr>
        <p:spPr>
          <a:xfrm>
            <a:off x="-8" y="1358461"/>
            <a:ext cx="2808000" cy="31635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Expand bicycle and pedestrian infrastructure</a:t>
            </a:r>
            <a:endParaRPr sz="1500"/>
          </a:p>
          <a:p>
            <a:pPr indent="-323850" lvl="0" marL="457200" rtl="0" algn="l">
              <a:spcBef>
                <a:spcPts val="0"/>
              </a:spcBef>
              <a:spcAft>
                <a:spcPts val="0"/>
              </a:spcAft>
              <a:buSzPts val="1500"/>
              <a:buChar char="●"/>
            </a:pPr>
            <a:r>
              <a:rPr lang="en" sz="1500"/>
              <a:t>Switch</a:t>
            </a:r>
            <a:r>
              <a:rPr lang="en" sz="1500"/>
              <a:t> to </a:t>
            </a:r>
            <a:r>
              <a:rPr lang="en" sz="1500"/>
              <a:t>electric</a:t>
            </a:r>
            <a:r>
              <a:rPr lang="en" sz="1500"/>
              <a:t> vehicles</a:t>
            </a:r>
            <a:endParaRPr sz="1500"/>
          </a:p>
        </p:txBody>
      </p:sp>
      <p:pic>
        <p:nvPicPr>
          <p:cNvPr id="226" name="Google Shape;226;p32"/>
          <p:cNvPicPr preferRelativeResize="0"/>
          <p:nvPr/>
        </p:nvPicPr>
        <p:blipFill>
          <a:blip r:embed="rId3">
            <a:alphaModFix/>
          </a:blip>
          <a:stretch>
            <a:fillRect/>
          </a:stretch>
        </p:blipFill>
        <p:spPr>
          <a:xfrm>
            <a:off x="4242612" y="304800"/>
            <a:ext cx="3977732" cy="2389450"/>
          </a:xfrm>
          <a:prstGeom prst="rect">
            <a:avLst/>
          </a:prstGeom>
          <a:noFill/>
          <a:ln>
            <a:noFill/>
          </a:ln>
        </p:spPr>
      </p:pic>
      <p:pic>
        <p:nvPicPr>
          <p:cNvPr id="227" name="Google Shape;227;p32"/>
          <p:cNvPicPr preferRelativeResize="0"/>
          <p:nvPr/>
        </p:nvPicPr>
        <p:blipFill>
          <a:blip r:embed="rId4">
            <a:alphaModFix/>
          </a:blip>
          <a:stretch>
            <a:fillRect/>
          </a:stretch>
        </p:blipFill>
        <p:spPr>
          <a:xfrm>
            <a:off x="4206313" y="2831975"/>
            <a:ext cx="4050325" cy="23115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3"/>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Waste</a:t>
            </a:r>
            <a:endParaRPr/>
          </a:p>
        </p:txBody>
      </p:sp>
      <p:sp>
        <p:nvSpPr>
          <p:cNvPr id="233" name="Google Shape;233;p33"/>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Create at home composting kits </a:t>
            </a:r>
            <a:endParaRPr sz="1500"/>
          </a:p>
          <a:p>
            <a:pPr indent="-323850" lvl="0" marL="457200" rtl="0" algn="l">
              <a:spcBef>
                <a:spcPts val="0"/>
              </a:spcBef>
              <a:spcAft>
                <a:spcPts val="0"/>
              </a:spcAft>
              <a:buSzPts val="1500"/>
              <a:buChar char="●"/>
            </a:pPr>
            <a:r>
              <a:rPr lang="en" sz="1500"/>
              <a:t>Do not implement a  “Pay As You Throw” system.</a:t>
            </a:r>
            <a:endParaRPr sz="1500"/>
          </a:p>
        </p:txBody>
      </p:sp>
      <p:pic>
        <p:nvPicPr>
          <p:cNvPr id="234" name="Google Shape;234;p33"/>
          <p:cNvPicPr preferRelativeResize="0"/>
          <p:nvPr/>
        </p:nvPicPr>
        <p:blipFill>
          <a:blip r:embed="rId3">
            <a:alphaModFix/>
          </a:blip>
          <a:stretch>
            <a:fillRect/>
          </a:stretch>
        </p:blipFill>
        <p:spPr>
          <a:xfrm>
            <a:off x="4240228" y="304800"/>
            <a:ext cx="3975655" cy="2364650"/>
          </a:xfrm>
          <a:prstGeom prst="rect">
            <a:avLst/>
          </a:prstGeom>
          <a:noFill/>
          <a:ln>
            <a:noFill/>
          </a:ln>
        </p:spPr>
      </p:pic>
      <p:pic>
        <p:nvPicPr>
          <p:cNvPr id="235" name="Google Shape;235;p33"/>
          <p:cNvPicPr preferRelativeResize="0"/>
          <p:nvPr/>
        </p:nvPicPr>
        <p:blipFill rotWithShape="1">
          <a:blip r:embed="rId4">
            <a:alphaModFix/>
          </a:blip>
          <a:srcRect b="0" l="0" r="0" t="2496"/>
          <a:stretch/>
        </p:blipFill>
        <p:spPr>
          <a:xfrm>
            <a:off x="4322513" y="2669450"/>
            <a:ext cx="3811075" cy="2397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4"/>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Thank you!</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5"/>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5"/>
          <p:cNvSpPr txBox="1"/>
          <p:nvPr>
            <p:ph type="title"/>
          </p:nvPr>
        </p:nvSpPr>
        <p:spPr>
          <a:xfrm>
            <a:off x="241050" y="271600"/>
            <a:ext cx="86619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Nantucket’s Greenhouse Gas Emissions, by Sector</a:t>
            </a:r>
            <a:endParaRPr sz="3000"/>
          </a:p>
        </p:txBody>
      </p:sp>
      <p:pic>
        <p:nvPicPr>
          <p:cNvPr id="94" name="Google Shape;94;p15"/>
          <p:cNvPicPr preferRelativeResize="0"/>
          <p:nvPr/>
        </p:nvPicPr>
        <p:blipFill>
          <a:blip r:embed="rId3">
            <a:alphaModFix/>
          </a:blip>
          <a:stretch>
            <a:fillRect/>
          </a:stretch>
        </p:blipFill>
        <p:spPr>
          <a:xfrm>
            <a:off x="2902863" y="1099775"/>
            <a:ext cx="3338275" cy="3304000"/>
          </a:xfrm>
          <a:prstGeom prst="rect">
            <a:avLst/>
          </a:prstGeom>
          <a:noFill/>
          <a:ln>
            <a:noFill/>
          </a:ln>
        </p:spPr>
      </p:pic>
      <p:sp>
        <p:nvSpPr>
          <p:cNvPr id="95" name="Google Shape;95;p15"/>
          <p:cNvSpPr txBox="1"/>
          <p:nvPr/>
        </p:nvSpPr>
        <p:spPr>
          <a:xfrm>
            <a:off x="2902875" y="2729475"/>
            <a:ext cx="3128100" cy="41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700">
                <a:latin typeface="Roboto"/>
                <a:ea typeface="Roboto"/>
                <a:cs typeface="Roboto"/>
                <a:sym typeface="Roboto"/>
              </a:rPr>
              <a:t>Total</a:t>
            </a:r>
            <a:endParaRPr sz="1700">
              <a:latin typeface="Roboto"/>
              <a:ea typeface="Roboto"/>
              <a:cs typeface="Roboto"/>
              <a:sym typeface="Roboto"/>
            </a:endParaRPr>
          </a:p>
          <a:p>
            <a:pPr indent="0" lvl="0" marL="0" rtl="0" algn="ctr">
              <a:spcBef>
                <a:spcPts val="0"/>
              </a:spcBef>
              <a:spcAft>
                <a:spcPts val="0"/>
              </a:spcAft>
              <a:buNone/>
            </a:pPr>
            <a:r>
              <a:rPr b="1" lang="en" sz="1700">
                <a:latin typeface="Roboto"/>
                <a:ea typeface="Roboto"/>
                <a:cs typeface="Roboto"/>
                <a:sym typeface="Roboto"/>
              </a:rPr>
              <a:t>141,484 </a:t>
            </a:r>
            <a:endParaRPr b="1" sz="1700">
              <a:latin typeface="Roboto"/>
              <a:ea typeface="Roboto"/>
              <a:cs typeface="Roboto"/>
              <a:sym typeface="Roboto"/>
            </a:endParaRPr>
          </a:p>
          <a:p>
            <a:pPr indent="0" lvl="0" marL="0" rtl="0" algn="ctr">
              <a:spcBef>
                <a:spcPts val="0"/>
              </a:spcBef>
              <a:spcAft>
                <a:spcPts val="0"/>
              </a:spcAft>
              <a:buNone/>
            </a:pPr>
            <a:r>
              <a:rPr lang="en" sz="1700">
                <a:latin typeface="Roboto"/>
                <a:ea typeface="Roboto"/>
                <a:cs typeface="Roboto"/>
                <a:sym typeface="Roboto"/>
              </a:rPr>
              <a:t>MT CO</a:t>
            </a:r>
            <a:r>
              <a:rPr baseline="-25000" lang="en" sz="1700">
                <a:latin typeface="Roboto"/>
                <a:ea typeface="Roboto"/>
                <a:cs typeface="Roboto"/>
                <a:sym typeface="Roboto"/>
              </a:rPr>
              <a:t>2</a:t>
            </a:r>
            <a:r>
              <a:rPr lang="en" sz="1700">
                <a:latin typeface="Roboto"/>
                <a:ea typeface="Roboto"/>
                <a:cs typeface="Roboto"/>
                <a:sym typeface="Roboto"/>
              </a:rPr>
              <a:t>e</a:t>
            </a:r>
            <a:endParaRPr sz="1700">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6"/>
          <p:cNvSpPr txBox="1"/>
          <p:nvPr>
            <p:ph type="title"/>
          </p:nvPr>
        </p:nvSpPr>
        <p:spPr>
          <a:xfrm>
            <a:off x="334650" y="526350"/>
            <a:ext cx="8474700" cy="409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t>Background</a:t>
            </a:r>
            <a:endParaRPr sz="4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is a Greenhouse Gas inventory?</a:t>
            </a:r>
            <a:endParaRPr/>
          </a:p>
        </p:txBody>
      </p:sp>
      <p:pic>
        <p:nvPicPr>
          <p:cNvPr id="106" name="Google Shape;106;p17"/>
          <p:cNvPicPr preferRelativeResize="0"/>
          <p:nvPr/>
        </p:nvPicPr>
        <p:blipFill>
          <a:blip r:embed="rId3">
            <a:alphaModFix/>
          </a:blip>
          <a:stretch>
            <a:fillRect/>
          </a:stretch>
        </p:blipFill>
        <p:spPr>
          <a:xfrm>
            <a:off x="1251725" y="1759500"/>
            <a:ext cx="6640575" cy="1624500"/>
          </a:xfrm>
          <a:prstGeom prst="rect">
            <a:avLst/>
          </a:prstGeom>
          <a:noFill/>
          <a:ln>
            <a:noFill/>
          </a:ln>
        </p:spPr>
      </p:pic>
      <p:pic>
        <p:nvPicPr>
          <p:cNvPr id="107" name="Google Shape;107;p17"/>
          <p:cNvPicPr preferRelativeResize="0"/>
          <p:nvPr/>
        </p:nvPicPr>
        <p:blipFill>
          <a:blip r:embed="rId4">
            <a:alphaModFix/>
          </a:blip>
          <a:stretch>
            <a:fillRect/>
          </a:stretch>
        </p:blipFill>
        <p:spPr>
          <a:xfrm>
            <a:off x="4043375" y="4040975"/>
            <a:ext cx="1057275" cy="1057275"/>
          </a:xfrm>
          <a:prstGeom prst="rect">
            <a:avLst/>
          </a:prstGeom>
          <a:noFill/>
          <a:ln>
            <a:noFill/>
          </a:ln>
        </p:spPr>
      </p:pic>
      <p:cxnSp>
        <p:nvCxnSpPr>
          <p:cNvPr id="108" name="Google Shape;108;p17"/>
          <p:cNvCxnSpPr/>
          <p:nvPr/>
        </p:nvCxnSpPr>
        <p:spPr>
          <a:xfrm>
            <a:off x="2455400" y="3443025"/>
            <a:ext cx="1633200" cy="597900"/>
          </a:xfrm>
          <a:prstGeom prst="straightConnector1">
            <a:avLst/>
          </a:prstGeom>
          <a:noFill/>
          <a:ln cap="flat" cmpd="sng" w="28575">
            <a:solidFill>
              <a:schemeClr val="dk2"/>
            </a:solidFill>
            <a:prstDash val="solid"/>
            <a:round/>
            <a:headEnd len="med" w="med" type="none"/>
            <a:tailEnd len="med" w="med" type="triangle"/>
          </a:ln>
        </p:spPr>
      </p:cxnSp>
      <p:cxnSp>
        <p:nvCxnSpPr>
          <p:cNvPr id="109" name="Google Shape;109;p17"/>
          <p:cNvCxnSpPr/>
          <p:nvPr/>
        </p:nvCxnSpPr>
        <p:spPr>
          <a:xfrm flipH="1">
            <a:off x="4898450" y="3404475"/>
            <a:ext cx="1710300" cy="675000"/>
          </a:xfrm>
          <a:prstGeom prst="straightConnector1">
            <a:avLst/>
          </a:prstGeom>
          <a:noFill/>
          <a:ln cap="flat" cmpd="sng" w="28575">
            <a:solidFill>
              <a:schemeClr val="dk2"/>
            </a:solidFill>
            <a:prstDash val="solid"/>
            <a:round/>
            <a:headEnd len="med" w="med" type="none"/>
            <a:tailEnd len="med" w="med" type="triangle"/>
          </a:ln>
        </p:spPr>
      </p:cxnSp>
      <p:cxnSp>
        <p:nvCxnSpPr>
          <p:cNvPr id="110" name="Google Shape;110;p17"/>
          <p:cNvCxnSpPr/>
          <p:nvPr/>
        </p:nvCxnSpPr>
        <p:spPr>
          <a:xfrm>
            <a:off x="4527012" y="3384000"/>
            <a:ext cx="0" cy="65700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Why does Nantucket want to update it?</a:t>
            </a:r>
            <a:endParaRPr/>
          </a:p>
        </p:txBody>
      </p:sp>
      <p:sp>
        <p:nvSpPr>
          <p:cNvPr id="116" name="Google Shape;116;p18"/>
          <p:cNvSpPr txBox="1"/>
          <p:nvPr>
            <p:ph idx="1" type="body"/>
          </p:nvPr>
        </p:nvSpPr>
        <p:spPr>
          <a:xfrm>
            <a:off x="471900" y="2539000"/>
            <a:ext cx="4007100" cy="1722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Previous GHG inventory for Nantucket was developed in 2009</a:t>
            </a:r>
            <a:endParaRPr/>
          </a:p>
          <a:p>
            <a:pPr indent="-342900" lvl="0" marL="457200" rtl="0" algn="l">
              <a:spcBef>
                <a:spcPts val="0"/>
              </a:spcBef>
              <a:spcAft>
                <a:spcPts val="0"/>
              </a:spcAft>
              <a:buSzPts val="1800"/>
              <a:buChar char="●"/>
            </a:pPr>
            <a:r>
              <a:rPr lang="en"/>
              <a:t>Contained more limited assumptions based on national estimates</a:t>
            </a:r>
            <a:endParaRPr/>
          </a:p>
          <a:p>
            <a:pPr indent="0" lvl="0" marL="0" rtl="0" algn="l">
              <a:spcBef>
                <a:spcPts val="1600"/>
              </a:spcBef>
              <a:spcAft>
                <a:spcPts val="1600"/>
              </a:spcAft>
              <a:buNone/>
            </a:pPr>
            <a:r>
              <a:t/>
            </a:r>
            <a:endParaRPr/>
          </a:p>
        </p:txBody>
      </p:sp>
      <p:sp>
        <p:nvSpPr>
          <p:cNvPr id="117" name="Google Shape;117;p18"/>
          <p:cNvSpPr/>
          <p:nvPr/>
        </p:nvSpPr>
        <p:spPr>
          <a:xfrm>
            <a:off x="5543925" y="1787350"/>
            <a:ext cx="2604000" cy="32253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8" name="Google Shape;118;p18"/>
          <p:cNvPicPr preferRelativeResize="0"/>
          <p:nvPr/>
        </p:nvPicPr>
        <p:blipFill>
          <a:blip r:embed="rId3">
            <a:alphaModFix/>
          </a:blip>
          <a:stretch>
            <a:fillRect/>
          </a:stretch>
        </p:blipFill>
        <p:spPr>
          <a:xfrm>
            <a:off x="5705625" y="1910525"/>
            <a:ext cx="2280599" cy="29789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9"/>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Why MAPC?</a:t>
            </a:r>
            <a:endParaRPr/>
          </a:p>
        </p:txBody>
      </p:sp>
      <p:pic>
        <p:nvPicPr>
          <p:cNvPr id="124" name="Google Shape;124;p19"/>
          <p:cNvPicPr preferRelativeResize="0"/>
          <p:nvPr/>
        </p:nvPicPr>
        <p:blipFill>
          <a:blip r:embed="rId3">
            <a:alphaModFix/>
          </a:blip>
          <a:stretch>
            <a:fillRect/>
          </a:stretch>
        </p:blipFill>
        <p:spPr>
          <a:xfrm>
            <a:off x="1210400" y="1727525"/>
            <a:ext cx="2521025" cy="3263699"/>
          </a:xfrm>
          <a:prstGeom prst="rect">
            <a:avLst/>
          </a:prstGeom>
          <a:noFill/>
          <a:ln>
            <a:noFill/>
          </a:ln>
        </p:spPr>
      </p:pic>
      <p:pic>
        <p:nvPicPr>
          <p:cNvPr id="125" name="Google Shape;125;p19"/>
          <p:cNvPicPr preferRelativeResize="0"/>
          <p:nvPr/>
        </p:nvPicPr>
        <p:blipFill>
          <a:blip r:embed="rId4">
            <a:alphaModFix/>
          </a:blip>
          <a:stretch>
            <a:fillRect/>
          </a:stretch>
        </p:blipFill>
        <p:spPr>
          <a:xfrm>
            <a:off x="5285600" y="1725816"/>
            <a:ext cx="2521025" cy="326710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0"/>
          <p:cNvSpPr txBox="1"/>
          <p:nvPr>
            <p:ph type="title"/>
          </p:nvPr>
        </p:nvSpPr>
        <p:spPr>
          <a:xfrm>
            <a:off x="490250" y="488250"/>
            <a:ext cx="8474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Main Goal:</a:t>
            </a:r>
            <a:endParaRPr/>
          </a:p>
          <a:p>
            <a:pPr indent="0" lvl="0" marL="0" rtl="0" algn="l">
              <a:spcBef>
                <a:spcPts val="0"/>
              </a:spcBef>
              <a:spcAft>
                <a:spcPts val="0"/>
              </a:spcAft>
              <a:buNone/>
            </a:pPr>
            <a:r>
              <a:rPr lang="en" sz="2400"/>
              <a:t>To develop a baseline inventory of Nantucket’s greenhouse gas (GHG) emissions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1"/>
          <p:cNvSpPr txBox="1"/>
          <p:nvPr>
            <p:ph idx="2" type="body"/>
          </p:nvPr>
        </p:nvSpPr>
        <p:spPr>
          <a:xfrm>
            <a:off x="4928775" y="381300"/>
            <a:ext cx="3837000" cy="35664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en" sz="2200"/>
              <a:t>Determine how MAPC protocols should be modified</a:t>
            </a:r>
            <a:endParaRPr sz="2200"/>
          </a:p>
        </p:txBody>
      </p:sp>
      <p:sp>
        <p:nvSpPr>
          <p:cNvPr id="136" name="Google Shape;136;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lgn="ctr">
              <a:lnSpc>
                <a:spcPct val="115000"/>
              </a:lnSpc>
              <a:spcBef>
                <a:spcPts val="0"/>
              </a:spcBef>
              <a:spcAft>
                <a:spcPts val="1600"/>
              </a:spcAft>
              <a:buNone/>
            </a:pPr>
            <a:r>
              <a:rPr lang="en" sz="2200"/>
              <a:t>Review MAPC guidelines and usage in other communities</a:t>
            </a:r>
            <a:endParaRPr sz="3500"/>
          </a:p>
        </p:txBody>
      </p:sp>
      <p:pic>
        <p:nvPicPr>
          <p:cNvPr id="137" name="Google Shape;137;p21"/>
          <p:cNvPicPr preferRelativeResize="0"/>
          <p:nvPr/>
        </p:nvPicPr>
        <p:blipFill>
          <a:blip r:embed="rId3">
            <a:alphaModFix/>
          </a:blip>
          <a:stretch>
            <a:fillRect/>
          </a:stretch>
        </p:blipFill>
        <p:spPr>
          <a:xfrm>
            <a:off x="874838" y="2715475"/>
            <a:ext cx="2826525" cy="2056299"/>
          </a:xfrm>
          <a:prstGeom prst="rect">
            <a:avLst/>
          </a:prstGeom>
          <a:noFill/>
          <a:ln>
            <a:noFill/>
          </a:ln>
        </p:spPr>
      </p:pic>
      <p:pic>
        <p:nvPicPr>
          <p:cNvPr id="138" name="Google Shape;138;p21"/>
          <p:cNvPicPr preferRelativeResize="0"/>
          <p:nvPr/>
        </p:nvPicPr>
        <p:blipFill>
          <a:blip r:embed="rId4">
            <a:alphaModFix/>
          </a:blip>
          <a:stretch>
            <a:fillRect/>
          </a:stretch>
        </p:blipFill>
        <p:spPr>
          <a:xfrm>
            <a:off x="5933137" y="2616500"/>
            <a:ext cx="1828275" cy="23693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