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5143500" cx="9144000"/>
  <p:notesSz cx="6858000" cy="9144000"/>
  <p:embeddedFontLst>
    <p:embeddedFont>
      <p:font typeface="Catamaran"/>
      <p:regular r:id="rId40"/>
      <p:bold r:id="rId41"/>
    </p:embeddedFont>
    <p:embeddedFont>
      <p:font typeface="Fira Sans Extra Condensed Medium"/>
      <p:regular r:id="rId42"/>
      <p:bold r:id="rId43"/>
      <p:italic r:id="rId44"/>
      <p:boldItalic r:id="rId45"/>
    </p:embeddedFont>
    <p:embeddedFont>
      <p:font typeface="Livvic"/>
      <p:regular r:id="rId46"/>
      <p:bold r:id="rId47"/>
      <p:italic r:id="rId48"/>
      <p:boldItalic r:id="rId49"/>
    </p:embeddedFont>
    <p:embeddedFont>
      <p:font typeface="Catamaran Light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01BB959-83EC-4003-A592-91CD565F86A6}">
  <a:tblStyle styleId="{E01BB959-83EC-4003-A592-91CD565F86A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tamaran-regular.fntdata"/><Relationship Id="rId42" Type="http://schemas.openxmlformats.org/officeDocument/2006/relationships/font" Target="fonts/FiraSansExtraCondensedMedium-regular.fntdata"/><Relationship Id="rId41" Type="http://schemas.openxmlformats.org/officeDocument/2006/relationships/font" Target="fonts/Catamaran-bold.fntdata"/><Relationship Id="rId44" Type="http://schemas.openxmlformats.org/officeDocument/2006/relationships/font" Target="fonts/FiraSansExtraCondensedMedium-italic.fntdata"/><Relationship Id="rId43" Type="http://schemas.openxmlformats.org/officeDocument/2006/relationships/font" Target="fonts/FiraSansExtraCondensedMedium-bold.fntdata"/><Relationship Id="rId46" Type="http://schemas.openxmlformats.org/officeDocument/2006/relationships/font" Target="fonts/Livvic-regular.fntdata"/><Relationship Id="rId45" Type="http://schemas.openxmlformats.org/officeDocument/2006/relationships/font" Target="fonts/FiraSansExtraCondensedMedium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Livvic-italic.fntdata"/><Relationship Id="rId47" Type="http://schemas.openxmlformats.org/officeDocument/2006/relationships/font" Target="fonts/Livvic-bold.fntdata"/><Relationship Id="rId49" Type="http://schemas.openxmlformats.org/officeDocument/2006/relationships/font" Target="fonts/Livvic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CatamaranLight-bold.fntdata"/><Relationship Id="rId50" Type="http://schemas.openxmlformats.org/officeDocument/2006/relationships/font" Target="fonts/CatamaranLight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742f8699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742f8699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5d9132f1b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5d9132f1b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Steve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5d9132f1b8_1_10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5d9132f1b8_1_10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76b6cd1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276b6cd1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 - went into the field about 3-4 days a week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5f115fe6f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5f115fe6f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5f115fe6f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5f115fe6f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5f115fe6f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5f115fe6f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5d9132f1b8_1_10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5d9132f1b8_1_1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Steve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5d9132f1b8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5d9132f1b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Steve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5d9132f1b8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5d9132f1b8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Steve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612a947b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612a947b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Steve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d9132f1b8_1_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5d9132f1b8_1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5d9132f1b8_1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5d9132f1b8_1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5d9132f1b8_1_1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5d9132f1b8_1_1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 &amp; his recommendations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5d9132f1b8_1_1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5d9132f1b8_1_1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Bridget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5d9132f1b8_1_1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5d9132f1b8_1_1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5d9132f1b8_1_10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5d9132f1b8_1_10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Bridget</a:t>
            </a:r>
            <a:br>
              <a:rPr lang="en"/>
            </a:b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40eb4c18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40eb4c18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Bridget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5d9132f1b8_1_1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5d9132f1b8_1_1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Bridget</a:t>
            </a:r>
            <a:br>
              <a:rPr lang="en"/>
            </a:br>
            <a:r>
              <a:rPr lang="en"/>
              <a:t>Our final recommendation is less so how do we make the patacon connection work, </a:t>
            </a:r>
            <a:r>
              <a:rPr lang="en"/>
              <a:t>it's</a:t>
            </a:r>
            <a:r>
              <a:rPr lang="en"/>
              <a:t> more of a YES or NO. and we say no!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5d9132f1b8_1_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5d9132f1b8_1_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5d9132f1b8_1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5d9132f1b8_1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Bridget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2742f8699a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2742f8699a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414e5dd36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414e5dd36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Bridget:</a:t>
            </a:r>
            <a:endParaRPr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tamaran"/>
              <a:buChar char="●"/>
            </a:pP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For many Panamanians living in rural and depressed neighborhoods outside the city, a steady supply of potable (drinking) water is not guaranteed. This is true for Kuna Nega…</a:t>
            </a:r>
            <a:endParaRPr sz="12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</a:pP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Water is delivered about 2x a week</a:t>
            </a:r>
            <a:endParaRPr sz="12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</a:pP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And this is not because of a lack of water supply - its due to distribution challenges</a:t>
            </a:r>
            <a:endParaRPr sz="12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</a:pP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Low pressure and low flow rates mean the water can’t reach its destination</a:t>
            </a:r>
            <a:endParaRPr sz="12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794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tamaran"/>
              <a:buChar char="●"/>
            </a:pP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This situation could easily be fixed if there was enough funding for more powerful pumping equipment and proper maintenance - but the government underfunds</a:t>
            </a:r>
            <a:endParaRPr sz="12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794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tamaran"/>
              <a:buChar char="●"/>
            </a:pP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Not having water holds back residents in Kuna Nega economically, but can often also lead to poor health outcomes, premature deaths, &amp; diminished quality of life</a:t>
            </a:r>
            <a:endParaRPr sz="12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</a:pP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Our project is particularly interesting because its potential to impact the over 11 thousand residents of Corregimiento Kuna Nega. </a:t>
            </a:r>
            <a:endParaRPr sz="12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2742f8699a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2742f8699a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5d9132f1b8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5d9132f1b8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41caf6449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41caf6449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414e5dd361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414e5dd361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2742f8699a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2742f8699a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Bridget: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742f8699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2742f8699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Bridget: </a:t>
            </a:r>
            <a:endParaRPr sz="12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794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tamaran"/>
              <a:buChar char="●"/>
            </a:pP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We worked with IDAAN - </a:t>
            </a:r>
            <a:r>
              <a:rPr lang="en" sz="1200">
                <a:solidFill>
                  <a:srgbClr val="434343"/>
                </a:solidFill>
                <a:latin typeface="Catamaran"/>
                <a:ea typeface="Catamaran"/>
                <a:cs typeface="Catamaran"/>
                <a:sym typeface="Catamaran"/>
              </a:rPr>
              <a:t>Government Agency in charge of Aqueducts and Sewers - to evaluate the current water network in Kuna Nega</a:t>
            </a:r>
            <a:endParaRPr sz="1200">
              <a:solidFill>
                <a:srgbClr val="434343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</a:pPr>
            <a:r>
              <a:rPr lang="en" sz="1200">
                <a:solidFill>
                  <a:srgbClr val="434343"/>
                </a:solidFill>
                <a:latin typeface="Catamaran"/>
                <a:ea typeface="Catamaran"/>
                <a:cs typeface="Catamaran"/>
                <a:sym typeface="Catamaran"/>
              </a:rPr>
              <a:t>using modeling software called EPANET, developed by the EPA, we would map out entire network. we can identify where things in the system are going wrong using simulations</a:t>
            </a:r>
            <a:endParaRPr sz="1200">
              <a:solidFill>
                <a:srgbClr val="434343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atamaran"/>
              <a:buChar char="■"/>
            </a:pPr>
            <a:r>
              <a:rPr lang="en" sz="1200">
                <a:solidFill>
                  <a:srgbClr val="434343"/>
                </a:solidFill>
                <a:latin typeface="Catamaran"/>
                <a:ea typeface="Catamaran"/>
                <a:cs typeface="Catamaran"/>
                <a:sym typeface="Catamaran"/>
              </a:rPr>
              <a:t>Do to this we needed a whole lot of data; general things, like where is the water infrastructure located in relation to each other, as well as very specific things like each pipe’s diameter in the network</a:t>
            </a:r>
            <a:endParaRPr sz="1200">
              <a:solidFill>
                <a:srgbClr val="434343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atamaran"/>
              <a:buChar char="○"/>
            </a:pPr>
            <a:r>
              <a:rPr lang="en" sz="1200">
                <a:solidFill>
                  <a:srgbClr val="434343"/>
                </a:solidFill>
                <a:latin typeface="Catamaran"/>
                <a:ea typeface="Catamaran"/>
                <a:cs typeface="Catamaran"/>
                <a:sym typeface="Catamaran"/>
              </a:rPr>
              <a:t>Once complete, we used our model to</a:t>
            </a:r>
            <a:endParaRPr sz="1200">
              <a:solidFill>
                <a:srgbClr val="434343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atamaran"/>
              <a:buChar char="■"/>
            </a:pPr>
            <a:r>
              <a:rPr lang="en" sz="1200">
                <a:solidFill>
                  <a:srgbClr val="434343"/>
                </a:solidFill>
                <a:latin typeface="Catamaran"/>
                <a:ea typeface="Catamaran"/>
                <a:cs typeface="Catamaran"/>
                <a:sym typeface="Catamaran"/>
              </a:rPr>
              <a:t>Propose a new schedule for equitable water distribution</a:t>
            </a:r>
            <a:endParaRPr sz="1200">
              <a:solidFill>
                <a:srgbClr val="434343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atamaran"/>
              <a:buChar char="■"/>
            </a:pPr>
            <a:r>
              <a:rPr lang="en" sz="1200">
                <a:solidFill>
                  <a:srgbClr val="434343"/>
                </a:solidFill>
                <a:latin typeface="Catamaran"/>
                <a:ea typeface="Catamaran"/>
                <a:cs typeface="Catamaran"/>
                <a:sym typeface="Catamaran"/>
              </a:rPr>
              <a:t>Suggested optimization changes - MENTION PATACON</a:t>
            </a:r>
            <a:endParaRPr sz="1800">
              <a:solidFill>
                <a:srgbClr val="434343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5d9132f1b8_1_10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5d9132f1b8_1_10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612a947b6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612a947b6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 mi long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3.5 sq mi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2742f8699a_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2742f8699a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Emphasize poverty and proximity to landfill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5d9132f1b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5d9132f1b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Emphasize poor storage pic &amp; health outcomes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35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38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6" name="Google Shape;76;p12"/>
          <p:cNvSpPr txBox="1"/>
          <p:nvPr>
            <p:ph hasCustomPrompt="1"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30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0" name="Google Shape;80;p13"/>
          <p:cNvSpPr txBox="1"/>
          <p:nvPr>
            <p:ph idx="1" type="subTitle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13"/>
          <p:cNvSpPr txBox="1"/>
          <p:nvPr>
            <p:ph idx="2" type="ctrTitle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2" name="Google Shape;82;p13"/>
          <p:cNvSpPr txBox="1"/>
          <p:nvPr>
            <p:ph idx="3" type="subTitle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13"/>
          <p:cNvSpPr txBox="1"/>
          <p:nvPr>
            <p:ph idx="4" type="ctrTitle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4" name="Google Shape;84;p13"/>
          <p:cNvSpPr txBox="1"/>
          <p:nvPr>
            <p:ph idx="5" type="subTitle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13"/>
          <p:cNvSpPr txBox="1"/>
          <p:nvPr>
            <p:ph idx="6" type="ctrTitle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6" name="Google Shape;86;p13"/>
          <p:cNvSpPr txBox="1"/>
          <p:nvPr>
            <p:ph idx="7" type="ctrTitle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" name="Google Shape;87;p13"/>
          <p:cNvSpPr txBox="1"/>
          <p:nvPr>
            <p:ph idx="8" type="subTitle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13"/>
          <p:cNvSpPr txBox="1"/>
          <p:nvPr>
            <p:ph idx="9" type="ctrTitle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9" name="Google Shape;89;p13"/>
          <p:cNvSpPr txBox="1"/>
          <p:nvPr>
            <p:ph idx="13" type="subTitle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13"/>
          <p:cNvSpPr txBox="1"/>
          <p:nvPr>
            <p:ph idx="14" type="ctrTitle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13"/>
          <p:cNvSpPr txBox="1"/>
          <p:nvPr>
            <p:ph idx="15" type="subTitle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3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2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idx="1" type="subTitle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p15"/>
          <p:cNvSpPr txBox="1"/>
          <p:nvPr>
            <p:ph idx="2" type="subTitle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p15"/>
          <p:cNvSpPr txBox="1"/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0" name="Google Shape;100;p15"/>
          <p:cNvSpPr txBox="1"/>
          <p:nvPr>
            <p:ph idx="3" type="ctrTitle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1" name="Google Shape;101;p15"/>
          <p:cNvSpPr txBox="1"/>
          <p:nvPr>
            <p:ph idx="4" type="ctrTitle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2" name="Google Shape;102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5">
  <p:cSld name="CUSTOM_3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idx="1" type="subTitle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6" name="Google Shape;106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4">
  <p:cSld name="CUSTOM_33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idx="1" type="subTitle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2" type="subTitle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0" name="Google Shape;110;p17"/>
          <p:cNvSpPr txBox="1"/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1" name="Google Shape;111;p17"/>
          <p:cNvSpPr txBox="1"/>
          <p:nvPr>
            <p:ph idx="3" type="ctrTitle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2" name="Google Shape;112;p17"/>
          <p:cNvSpPr txBox="1"/>
          <p:nvPr>
            <p:ph idx="4" type="subTitle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3" name="Google Shape;113;p17"/>
          <p:cNvSpPr txBox="1"/>
          <p:nvPr>
            <p:ph idx="5" type="ctrTitle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4" name="Google Shape;114;p17"/>
          <p:cNvSpPr txBox="1"/>
          <p:nvPr>
            <p:ph idx="6"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5" name="Google Shape;115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34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8" name="Google Shape;118;p18"/>
          <p:cNvSpPr txBox="1"/>
          <p:nvPr>
            <p:ph idx="1" type="subTitle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9" name="Google Shape;119;p18"/>
          <p:cNvSpPr txBox="1"/>
          <p:nvPr>
            <p:ph idx="2" type="ctrTitle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0" name="Google Shape;120;p18"/>
          <p:cNvSpPr txBox="1"/>
          <p:nvPr>
            <p:ph idx="3" type="subTitle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1" name="Google Shape;121;p18"/>
          <p:cNvSpPr txBox="1"/>
          <p:nvPr>
            <p:ph idx="4" type="ctrTitle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2" name="Google Shape;122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6">
  <p:cSld name="CUSTOM_11_1_2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19"/>
          <p:cNvSpPr txBox="1"/>
          <p:nvPr>
            <p:ph idx="1" type="subTitle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>
  <p:cSld name="CUSTOM_25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9" name="Google Shape;129;p20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0" name="Google Shape;130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6" name="Google Shape;16;p3"/>
          <p:cNvSpPr txBox="1"/>
          <p:nvPr>
            <p:ph hasCustomPrompt="1" idx="2" type="title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/>
          <p:nvPr>
            <p:ph idx="3" type="ctrTitle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3"/>
          <p:cNvSpPr txBox="1"/>
          <p:nvPr>
            <p:ph idx="4" type="subTitle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5" type="title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idx="6" type="ctrTitle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1" name="Google Shape;21;p3"/>
          <p:cNvSpPr txBox="1"/>
          <p:nvPr>
            <p:ph idx="7" type="subTitle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2" name="Google Shape;22;p3"/>
          <p:cNvSpPr txBox="1"/>
          <p:nvPr>
            <p:ph hasCustomPrompt="1" idx="8" type="title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/>
          <p:nvPr>
            <p:ph idx="9" type="ctrTitle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4" name="Google Shape;24;p3"/>
          <p:cNvSpPr txBox="1"/>
          <p:nvPr>
            <p:ph idx="13" type="ctrTitle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5" name="Google Shape;25;p3"/>
          <p:cNvSpPr txBox="1"/>
          <p:nvPr>
            <p:ph idx="14" type="subTitle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" name="Google Shape;26;p3"/>
          <p:cNvSpPr txBox="1"/>
          <p:nvPr>
            <p:ph hasCustomPrompt="1" idx="15" type="title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/>
          <p:nvPr>
            <p:ph idx="16" type="ctrTitle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8" name="Google Shape;28;p3"/>
          <p:cNvSpPr txBox="1"/>
          <p:nvPr>
            <p:ph idx="17" type="subTitle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" name="Google Shape;29;p3"/>
          <p:cNvSpPr txBox="1"/>
          <p:nvPr>
            <p:ph hasCustomPrompt="1" idx="18" type="title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25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3" name="Google Shape;133;p21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4" name="Google Shape;134;p21"/>
          <p:cNvSpPr txBox="1"/>
          <p:nvPr>
            <p:ph idx="2" type="subTitle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8" name="Google Shape;13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9" name="Google Shape;13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3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/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" type="subTitle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27_1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1" type="subTitle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8" name="Google Shape;38;p5"/>
          <p:cNvSpPr txBox="1"/>
          <p:nvPr>
            <p:ph idx="2" type="ctrTitle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9" name="Google Shape;39;p5"/>
          <p:cNvSpPr txBox="1"/>
          <p:nvPr>
            <p:ph idx="3" type="subTitle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0" name="Google Shape;40;p5"/>
          <p:cNvSpPr txBox="1"/>
          <p:nvPr>
            <p:ph idx="4" type="ctrTitle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5"/>
          <p:cNvSpPr txBox="1"/>
          <p:nvPr>
            <p:ph idx="5" type="subTitle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" name="Google Shape;42;p5"/>
          <p:cNvSpPr txBox="1"/>
          <p:nvPr>
            <p:ph idx="6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3" name="Google Shape;43;p5"/>
          <p:cNvSpPr txBox="1"/>
          <p:nvPr>
            <p:ph idx="7" type="ctrTitle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4" name="Google Shape;44;p5"/>
          <p:cNvSpPr txBox="1"/>
          <p:nvPr>
            <p:ph idx="8" type="subTitle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5" name="Google Shape;45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27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/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" type="subTitle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9" name="Google Shape;49;p6"/>
          <p:cNvSpPr txBox="1"/>
          <p:nvPr>
            <p:ph idx="2" type="ctrTitle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3" type="subTitle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1" name="Google Shape;51;p6"/>
          <p:cNvSpPr txBox="1"/>
          <p:nvPr>
            <p:ph idx="4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2" name="Google Shape;52;p6"/>
          <p:cNvSpPr txBox="1"/>
          <p:nvPr>
            <p:ph idx="5" type="ctrTitle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6" type="subTitle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4" name="Google Shape;54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14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1" type="subTitle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8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>
            <p:ph idx="1" type="subTitle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2" type="subTitle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16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idx="1" type="subTitle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4">
  <p:cSld name="CUSTOM_16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idx="1" type="subTitle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5" Type="http://schemas.openxmlformats.org/officeDocument/2006/relationships/image" Target="../media/image4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3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Relationship Id="rId4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g"/><Relationship Id="rId4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yt3.ggpht.com/a-/AAuE7mBExhG4f_3coXsI9u11bwLBrK6dw9JX6A3t8A=s900-mo-c-c0xffffffff-rj-k-no" TargetMode="External"/><Relationship Id="rId4" Type="http://schemas.openxmlformats.org/officeDocument/2006/relationships/hyperlink" Target="https://waterfm.com/pix/stories/2015/02/hydraulic-epanet.jpg" TargetMode="External"/><Relationship Id="rId5" Type="http://schemas.openxmlformats.org/officeDocument/2006/relationships/hyperlink" Target="https://www.epa.gov/water-research/epanet" TargetMode="External"/><Relationship Id="rId6" Type="http://schemas.openxmlformats.org/officeDocument/2006/relationships/hyperlink" Target="http://www.nexpanama.com/wp-content/uploads/2019/09/tuberia_idaan.jpeg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 rotWithShape="1">
          <a:blip r:embed="rId3">
            <a:alphaModFix/>
          </a:blip>
          <a:srcRect b="485" l="0" r="0" t="475"/>
          <a:stretch/>
        </p:blipFill>
        <p:spPr>
          <a:xfrm flipH="1">
            <a:off x="2214590" y="0"/>
            <a:ext cx="6929408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/>
          <p:nvPr/>
        </p:nvSpPr>
        <p:spPr>
          <a:xfrm rot="5400000">
            <a:off x="1489625" y="-234000"/>
            <a:ext cx="3718800" cy="54450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4"/>
          <p:cNvSpPr txBox="1"/>
          <p:nvPr>
            <p:ph idx="1" type="subTitle"/>
          </p:nvPr>
        </p:nvSpPr>
        <p:spPr>
          <a:xfrm>
            <a:off x="883375" y="3244500"/>
            <a:ext cx="5078100" cy="11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3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Bridget Gillis – Civil Engineering </a:t>
            </a:r>
            <a:endParaRPr sz="143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3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Steven Defreitas – Biomedical Engineering and Interactive Media </a:t>
            </a:r>
            <a:endParaRPr sz="143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3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Nicholas Thornton – Mechanical Engineering </a:t>
            </a:r>
            <a:endParaRPr sz="143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43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49" name="Google Shape;149;p24"/>
          <p:cNvSpPr txBox="1"/>
          <p:nvPr>
            <p:ph type="ctrTitle"/>
          </p:nvPr>
        </p:nvSpPr>
        <p:spPr>
          <a:xfrm>
            <a:off x="883925" y="959500"/>
            <a:ext cx="4930200" cy="205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22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IDAAN Hydraulics Modeling Optimization</a:t>
            </a:r>
            <a:endParaRPr b="1" sz="422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50" name="Google Shape;150;p24"/>
          <p:cNvSpPr/>
          <p:nvPr/>
        </p:nvSpPr>
        <p:spPr>
          <a:xfrm flipH="1" rot="-5400000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3"/>
          <p:cNvPicPr preferRelativeResize="0"/>
          <p:nvPr/>
        </p:nvPicPr>
        <p:blipFill rotWithShape="1">
          <a:blip r:embed="rId3">
            <a:alphaModFix/>
          </a:blip>
          <a:srcRect b="0" l="0" r="0" t="11111"/>
          <a:stretch/>
        </p:blipFill>
        <p:spPr>
          <a:xfrm>
            <a:off x="668200" y="1966625"/>
            <a:ext cx="4261023" cy="28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3"/>
          <p:cNvSpPr/>
          <p:nvPr/>
        </p:nvSpPr>
        <p:spPr>
          <a:xfrm>
            <a:off x="5204000" y="544600"/>
            <a:ext cx="3797100" cy="438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55" name="Google Shape;255;p33"/>
          <p:cNvSpPr txBox="1"/>
          <p:nvPr>
            <p:ph idx="1" type="subTitle"/>
          </p:nvPr>
        </p:nvSpPr>
        <p:spPr>
          <a:xfrm>
            <a:off x="5340175" y="682200"/>
            <a:ext cx="3497400" cy="41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Char char="●"/>
            </a:pPr>
            <a:r>
              <a:rPr b="1" lang="en" sz="1800">
                <a:latin typeface="Catamaran"/>
                <a:ea typeface="Catamaran"/>
                <a:cs typeface="Catamaran"/>
                <a:sym typeface="Catamaran"/>
              </a:rPr>
              <a:t>Political</a:t>
            </a:r>
            <a:endParaRPr b="1" sz="1800"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1" marL="91440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Char char="○"/>
            </a:pP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Constitutional Rights</a:t>
            </a:r>
            <a:endParaRPr b="1" sz="1800"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Char char="●"/>
            </a:pPr>
            <a:r>
              <a:rPr b="1" lang="en" sz="1800">
                <a:latin typeface="Catamaran"/>
                <a:ea typeface="Catamaran"/>
                <a:cs typeface="Catamaran"/>
                <a:sym typeface="Catamaran"/>
              </a:rPr>
              <a:t>Economic</a:t>
            </a:r>
            <a:endParaRPr sz="1800"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1" marL="91440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Char char="○"/>
            </a:pP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Low payback rates</a:t>
            </a:r>
            <a:endParaRPr sz="1800"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Char char="●"/>
            </a:pPr>
            <a:r>
              <a:rPr b="1" lang="en" sz="1800">
                <a:latin typeface="Catamaran"/>
                <a:ea typeface="Catamaran"/>
                <a:cs typeface="Catamaran"/>
                <a:sym typeface="Catamaran"/>
              </a:rPr>
              <a:t>Geography</a:t>
            </a:r>
            <a:endParaRPr b="1" sz="1800"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1" marL="91440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Char char="○"/>
            </a:pP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Mountainous &amp; Landfill</a:t>
            </a:r>
            <a:endParaRPr sz="180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56" name="Google Shape;256;p33"/>
          <p:cNvSpPr/>
          <p:nvPr/>
        </p:nvSpPr>
        <p:spPr>
          <a:xfrm>
            <a:off x="0" y="192050"/>
            <a:ext cx="9001200" cy="1386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3"/>
          <p:cNvSpPr/>
          <p:nvPr/>
        </p:nvSpPr>
        <p:spPr>
          <a:xfrm rot="-5400000">
            <a:off x="2269963" y="-341112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3"/>
          <p:cNvSpPr txBox="1"/>
          <p:nvPr/>
        </p:nvSpPr>
        <p:spPr>
          <a:xfrm>
            <a:off x="1406875" y="749238"/>
            <a:ext cx="2783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CURRENT PROBLEMS</a:t>
            </a:r>
            <a:endParaRPr b="1" sz="24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59" name="Google Shape;259;p33"/>
          <p:cNvSpPr txBox="1"/>
          <p:nvPr>
            <p:ph idx="12" type="sldNum"/>
          </p:nvPr>
        </p:nvSpPr>
        <p:spPr>
          <a:xfrm>
            <a:off x="8595309" y="481080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4"/>
          <p:cNvPicPr preferRelativeResize="0"/>
          <p:nvPr/>
        </p:nvPicPr>
        <p:blipFill rotWithShape="1">
          <a:blip r:embed="rId4">
            <a:alphaModFix/>
          </a:blip>
          <a:srcRect b="12501" l="0" r="0" t="12501"/>
          <a:stretch/>
        </p:blipFill>
        <p:spPr>
          <a:xfrm>
            <a:off x="0" y="25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4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4"/>
          <p:cNvSpPr/>
          <p:nvPr/>
        </p:nvSpPr>
        <p:spPr>
          <a:xfrm>
            <a:off x="720000" y="540000"/>
            <a:ext cx="4552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4"/>
          <p:cNvSpPr txBox="1"/>
          <p:nvPr>
            <p:ph type="ctrTitle"/>
          </p:nvPr>
        </p:nvSpPr>
        <p:spPr>
          <a:xfrm>
            <a:off x="769725" y="1310050"/>
            <a:ext cx="4621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METHODOLOGY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8" name="Google Shape;268;p34"/>
          <p:cNvSpPr txBox="1"/>
          <p:nvPr>
            <p:ph idx="2" type="title"/>
          </p:nvPr>
        </p:nvSpPr>
        <p:spPr>
          <a:xfrm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200" y="541750"/>
            <a:ext cx="7195802" cy="404765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5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5"/>
          <p:cNvSpPr/>
          <p:nvPr/>
        </p:nvSpPr>
        <p:spPr>
          <a:xfrm flipH="1" rot="-5400000">
            <a:off x="2419500" y="859250"/>
            <a:ext cx="3259800" cy="41979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5"/>
          <p:cNvSpPr txBox="1"/>
          <p:nvPr>
            <p:ph type="ctrTitle"/>
          </p:nvPr>
        </p:nvSpPr>
        <p:spPr>
          <a:xfrm rot="-5400000">
            <a:off x="-858800" y="2074675"/>
            <a:ext cx="39195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MAPPING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7" name="Google Shape;277;p35"/>
          <p:cNvSpPr txBox="1"/>
          <p:nvPr/>
        </p:nvSpPr>
        <p:spPr>
          <a:xfrm>
            <a:off x="8738700" y="4189200"/>
            <a:ext cx="40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[4]</a:t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78" name="Google Shape;278;p35"/>
          <p:cNvSpPr txBox="1"/>
          <p:nvPr>
            <p:ph idx="1" type="subTitle"/>
          </p:nvPr>
        </p:nvSpPr>
        <p:spPr>
          <a:xfrm>
            <a:off x="2006850" y="3145500"/>
            <a:ext cx="6732000" cy="14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Locate Pipes</a:t>
            </a:r>
            <a:endParaRPr b="1" sz="20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Diameter</a:t>
            </a:r>
            <a:endParaRPr b="1" sz="20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Material</a:t>
            </a:r>
            <a:endParaRPr b="1" sz="20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79" name="Google Shape;279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0" name="Google Shape;28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6850" y="563875"/>
            <a:ext cx="4595868" cy="2271575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1" name="Google Shape;281;p35"/>
          <p:cNvPicPr preferRelativeResize="0"/>
          <p:nvPr/>
        </p:nvPicPr>
        <p:blipFill rotWithShape="1">
          <a:blip r:embed="rId5">
            <a:alphaModFix/>
          </a:blip>
          <a:srcRect b="28845" l="12214" r="26713" t="0"/>
          <a:stretch/>
        </p:blipFill>
        <p:spPr>
          <a:xfrm>
            <a:off x="6713581" y="563875"/>
            <a:ext cx="2376165" cy="2271575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2" name="Google Shape;282;p35"/>
          <p:cNvSpPr txBox="1"/>
          <p:nvPr>
            <p:ph idx="1" type="subTitle"/>
          </p:nvPr>
        </p:nvSpPr>
        <p:spPr>
          <a:xfrm>
            <a:off x="3799900" y="3145500"/>
            <a:ext cx="3344700" cy="14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Tank Dimensions</a:t>
            </a:r>
            <a:endParaRPr b="1" sz="20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Pump Curve</a:t>
            </a:r>
            <a:endParaRPr b="1" sz="20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200" y="541750"/>
            <a:ext cx="7195802" cy="404765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6"/>
          <p:cNvSpPr/>
          <p:nvPr/>
        </p:nvSpPr>
        <p:spPr>
          <a:xfrm flipH="1" rot="-5400000">
            <a:off x="3489750" y="-990650"/>
            <a:ext cx="4037100" cy="71157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6"/>
          <p:cNvSpPr txBox="1"/>
          <p:nvPr>
            <p:ph type="ctrTitle"/>
          </p:nvPr>
        </p:nvSpPr>
        <p:spPr>
          <a:xfrm rot="-5400000">
            <a:off x="-550275" y="2122800"/>
            <a:ext cx="3359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MEASUREMENTS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1" name="Google Shape;291;p36"/>
          <p:cNvSpPr txBox="1"/>
          <p:nvPr/>
        </p:nvSpPr>
        <p:spPr>
          <a:xfrm>
            <a:off x="8738700" y="4189200"/>
            <a:ext cx="40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[4]</a:t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92" name="Google Shape;292;p36"/>
          <p:cNvSpPr txBox="1"/>
          <p:nvPr>
            <p:ph idx="1" type="subTitle"/>
          </p:nvPr>
        </p:nvSpPr>
        <p:spPr>
          <a:xfrm>
            <a:off x="2021325" y="3783425"/>
            <a:ext cx="20055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Pressure</a:t>
            </a:r>
            <a:endParaRPr b="1" sz="22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93" name="Google Shape;293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4" name="Google Shape;29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2580" y="541750"/>
            <a:ext cx="2034446" cy="2855800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5" name="Google Shape;295;p36"/>
          <p:cNvPicPr preferRelativeResize="0"/>
          <p:nvPr/>
        </p:nvPicPr>
        <p:blipFill rotWithShape="1">
          <a:blip r:embed="rId5">
            <a:alphaModFix/>
          </a:blip>
          <a:srcRect b="0" l="0" r="16065" t="0"/>
          <a:stretch/>
        </p:blipFill>
        <p:spPr>
          <a:xfrm>
            <a:off x="4501367" y="545100"/>
            <a:ext cx="1870650" cy="2849100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6" name="Google Shape;296;p36"/>
          <p:cNvSpPr txBox="1"/>
          <p:nvPr>
            <p:ph idx="1" type="subTitle"/>
          </p:nvPr>
        </p:nvSpPr>
        <p:spPr>
          <a:xfrm>
            <a:off x="4410975" y="3783425"/>
            <a:ext cx="20055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Flow Rate</a:t>
            </a:r>
            <a:endParaRPr b="1" sz="22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297" name="Google Shape;297;p36"/>
          <p:cNvPicPr preferRelativeResize="0"/>
          <p:nvPr/>
        </p:nvPicPr>
        <p:blipFill rotWithShape="1">
          <a:blip r:embed="rId6">
            <a:alphaModFix/>
          </a:blip>
          <a:srcRect b="20125" l="16053" r="21140" t="12566"/>
          <a:stretch/>
        </p:blipFill>
        <p:spPr>
          <a:xfrm>
            <a:off x="6816352" y="535226"/>
            <a:ext cx="2005500" cy="2868837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8" name="Google Shape;298;p36"/>
          <p:cNvSpPr txBox="1"/>
          <p:nvPr>
            <p:ph idx="1" type="subTitle"/>
          </p:nvPr>
        </p:nvSpPr>
        <p:spPr>
          <a:xfrm>
            <a:off x="6800625" y="3783425"/>
            <a:ext cx="20055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Elevation</a:t>
            </a:r>
            <a:endParaRPr b="1" sz="22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200" y="541750"/>
            <a:ext cx="7195802" cy="404765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7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7"/>
          <p:cNvSpPr/>
          <p:nvPr/>
        </p:nvSpPr>
        <p:spPr>
          <a:xfrm flipH="1" rot="-5400000">
            <a:off x="3430725" y="1287575"/>
            <a:ext cx="1818600" cy="47847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7"/>
          <p:cNvSpPr txBox="1"/>
          <p:nvPr>
            <p:ph type="ctrTitle"/>
          </p:nvPr>
        </p:nvSpPr>
        <p:spPr>
          <a:xfrm rot="-5400000">
            <a:off x="-578600" y="2116625"/>
            <a:ext cx="3359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EPANET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7" name="Google Shape;307;p37"/>
          <p:cNvSpPr txBox="1"/>
          <p:nvPr/>
        </p:nvSpPr>
        <p:spPr>
          <a:xfrm>
            <a:off x="8738700" y="4189200"/>
            <a:ext cx="40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[4]</a:t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08" name="Google Shape;308;p37"/>
          <p:cNvSpPr txBox="1"/>
          <p:nvPr>
            <p:ph idx="1" type="subTitle"/>
          </p:nvPr>
        </p:nvSpPr>
        <p:spPr>
          <a:xfrm>
            <a:off x="2006850" y="3036600"/>
            <a:ext cx="6732000" cy="14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EPANET Inputs:</a:t>
            </a:r>
            <a:endParaRPr sz="14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The elevation of each junction</a:t>
            </a:r>
            <a:endParaRPr sz="14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The length, diameter, and roughness coefficient of each pipe</a:t>
            </a:r>
            <a:endParaRPr sz="14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The volume, base area, and elevation of each tank </a:t>
            </a:r>
            <a:endParaRPr sz="14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The pump curve of each pump</a:t>
            </a:r>
            <a:endParaRPr sz="14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09" name="Google Shape;309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0" name="Google Shape;31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3579" y="541751"/>
            <a:ext cx="5460420" cy="2494849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200" y="541750"/>
            <a:ext cx="7195802" cy="404765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8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8"/>
          <p:cNvSpPr/>
          <p:nvPr/>
        </p:nvSpPr>
        <p:spPr>
          <a:xfrm flipH="1" rot="-5400000">
            <a:off x="2198700" y="1080050"/>
            <a:ext cx="3261000" cy="37575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8"/>
          <p:cNvSpPr txBox="1"/>
          <p:nvPr>
            <p:ph type="ctrTitle"/>
          </p:nvPr>
        </p:nvSpPr>
        <p:spPr>
          <a:xfrm rot="-5400000">
            <a:off x="-632050" y="2122800"/>
            <a:ext cx="36018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DEMAND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9" name="Google Shape;319;p38"/>
          <p:cNvSpPr txBox="1"/>
          <p:nvPr/>
        </p:nvSpPr>
        <p:spPr>
          <a:xfrm>
            <a:off x="8738700" y="4189200"/>
            <a:ext cx="40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[4]</a:t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20" name="Google Shape;320;p38"/>
          <p:cNvSpPr txBox="1"/>
          <p:nvPr>
            <p:ph idx="1" type="subTitle"/>
          </p:nvPr>
        </p:nvSpPr>
        <p:spPr>
          <a:xfrm>
            <a:off x="2008275" y="3279825"/>
            <a:ext cx="2151600" cy="11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Demand: House Count</a:t>
            </a:r>
            <a:endParaRPr b="1"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21" name="Google Shape;321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2" name="Google Shape;32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450" y="607275"/>
            <a:ext cx="2744020" cy="2431275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3" name="Google Shape;32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8276" y="607275"/>
            <a:ext cx="4229324" cy="2431279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4" name="Google Shape;324;p38"/>
          <p:cNvSpPr txBox="1"/>
          <p:nvPr>
            <p:ph idx="1" type="subTitle"/>
          </p:nvPr>
        </p:nvSpPr>
        <p:spPr>
          <a:xfrm>
            <a:off x="3900975" y="3279825"/>
            <a:ext cx="1892700" cy="11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Scripts</a:t>
            </a:r>
            <a:endParaRPr b="1"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9"/>
          <p:cNvPicPr preferRelativeResize="0"/>
          <p:nvPr/>
        </p:nvPicPr>
        <p:blipFill rotWithShape="1">
          <a:blip r:embed="rId4">
            <a:alphaModFix/>
          </a:blip>
          <a:srcRect b="12501" l="0" r="0" t="12501"/>
          <a:stretch/>
        </p:blipFill>
        <p:spPr>
          <a:xfrm>
            <a:off x="0" y="25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9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9"/>
          <p:cNvSpPr/>
          <p:nvPr/>
        </p:nvSpPr>
        <p:spPr>
          <a:xfrm>
            <a:off x="720000" y="540000"/>
            <a:ext cx="4552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9"/>
          <p:cNvSpPr txBox="1"/>
          <p:nvPr>
            <p:ph type="ctrTitle"/>
          </p:nvPr>
        </p:nvSpPr>
        <p:spPr>
          <a:xfrm>
            <a:off x="769725" y="1310050"/>
            <a:ext cx="4621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FINDINGS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3" name="Google Shape;333;p39"/>
          <p:cNvSpPr txBox="1"/>
          <p:nvPr>
            <p:ph idx="2" type="title"/>
          </p:nvPr>
        </p:nvSpPr>
        <p:spPr>
          <a:xfrm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"/>
          <p:cNvSpPr/>
          <p:nvPr/>
        </p:nvSpPr>
        <p:spPr>
          <a:xfrm>
            <a:off x="4572000" y="5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0"/>
          <p:cNvSpPr/>
          <p:nvPr/>
        </p:nvSpPr>
        <p:spPr>
          <a:xfrm>
            <a:off x="4986200" y="1993100"/>
            <a:ext cx="3727800" cy="2714700"/>
          </a:xfrm>
          <a:prstGeom prst="rect">
            <a:avLst/>
          </a:prstGeom>
          <a:solidFill>
            <a:srgbClr val="A9B9D3">
              <a:alpha val="267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1" name="Google Shape;341;p40"/>
          <p:cNvSpPr txBox="1"/>
          <p:nvPr/>
        </p:nvSpPr>
        <p:spPr>
          <a:xfrm>
            <a:off x="4986200" y="471475"/>
            <a:ext cx="3727800" cy="1282800"/>
          </a:xfrm>
          <a:prstGeom prst="rect">
            <a:avLst/>
          </a:prstGeom>
          <a:solidFill>
            <a:srgbClr val="A9B9D3">
              <a:alpha val="267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HOUSE COUNT</a:t>
            </a:r>
            <a:endParaRPr sz="20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42" name="Google Shape;342;p40"/>
          <p:cNvSpPr txBox="1"/>
          <p:nvPr/>
        </p:nvSpPr>
        <p:spPr>
          <a:xfrm>
            <a:off x="4986200" y="1993088"/>
            <a:ext cx="3727800" cy="27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Focus on </a:t>
            </a:r>
            <a:r>
              <a:rPr b="1" lang="en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demand by node</a:t>
            </a:r>
            <a:endParaRPr b="1"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5 residents </a:t>
            </a:r>
            <a:r>
              <a:rPr lang="en" sz="18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/ hom</a:t>
            </a:r>
            <a:r>
              <a:rPr lang="en" sz="18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</a:t>
            </a:r>
            <a:endParaRPr sz="18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100 gallons </a:t>
            </a:r>
            <a:r>
              <a:rPr lang="en" sz="18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/ day</a:t>
            </a:r>
            <a:endParaRPr sz="18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Domicile </a:t>
            </a:r>
            <a:r>
              <a:rPr b="1" lang="en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leakage rates included</a:t>
            </a:r>
            <a:r>
              <a:rPr lang="en" sz="18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 in metrics</a:t>
            </a:r>
            <a:endParaRPr sz="18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graphicFrame>
        <p:nvGraphicFramePr>
          <p:cNvPr id="343" name="Google Shape;343;p40"/>
          <p:cNvGraphicFramePr/>
          <p:nvPr/>
        </p:nvGraphicFramePr>
        <p:xfrm>
          <a:off x="268963" y="498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{E01BB959-83EC-4003-A592-91CD565F86A6}</a:tableStyleId>
              </a:tblPr>
              <a:tblGrid>
                <a:gridCol w="634325"/>
                <a:gridCol w="948950"/>
                <a:gridCol w="948875"/>
                <a:gridCol w="1533050"/>
              </a:tblGrid>
              <a:tr h="289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Node</a:t>
                      </a:r>
                      <a:endParaRPr b="1"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Length (ft)</a:t>
                      </a:r>
                      <a:endParaRPr b="1"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Houses (#)</a:t>
                      </a:r>
                      <a:endParaRPr b="1"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Node Demand (GPM)</a:t>
                      </a:r>
                      <a:endParaRPr b="1"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DBDBD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1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781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241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83.68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3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1273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0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0.00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4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2337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16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5.56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5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1675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1.74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6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416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11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3.82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7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1376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225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78.13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8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3065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58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20.14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9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192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0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0.00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10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1475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168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58.33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11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1758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50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17.36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12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559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57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19.79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13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495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79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27.43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14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3492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79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27.43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15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412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12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4.17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16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305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29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10.07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 17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332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14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4.86</a:t>
                      </a:r>
                      <a:endParaRPr sz="10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9" name="Google Shape;349;p4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493" y="307146"/>
            <a:ext cx="3494657" cy="2096007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0" name="Google Shape;350;p41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489" y="2734038"/>
            <a:ext cx="3494657" cy="210220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1" name="Google Shape;351;p41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6861" y="2733957"/>
            <a:ext cx="3494657" cy="2102389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352" name="Google Shape;352;p41"/>
          <p:cNvSpPr/>
          <p:nvPr/>
        </p:nvSpPr>
        <p:spPr>
          <a:xfrm>
            <a:off x="4736850" y="1814073"/>
            <a:ext cx="3494700" cy="589200"/>
          </a:xfrm>
          <a:prstGeom prst="rect">
            <a:avLst/>
          </a:prstGeom>
          <a:solidFill>
            <a:srgbClr val="A9B9D3">
              <a:alpha val="267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1"/>
          <p:cNvSpPr txBox="1"/>
          <p:nvPr/>
        </p:nvSpPr>
        <p:spPr>
          <a:xfrm>
            <a:off x="4736850" y="307150"/>
            <a:ext cx="3494700" cy="1282800"/>
          </a:xfrm>
          <a:prstGeom prst="rect">
            <a:avLst/>
          </a:prstGeom>
          <a:solidFill>
            <a:srgbClr val="A9B9D3">
              <a:alpha val="267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CHIVO CHIVO PUMP STATION DATA</a:t>
            </a:r>
            <a:endParaRPr b="1" sz="20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54" name="Google Shape;354;p41"/>
          <p:cNvSpPr txBox="1"/>
          <p:nvPr/>
        </p:nvSpPr>
        <p:spPr>
          <a:xfrm>
            <a:off x="4736850" y="1814070"/>
            <a:ext cx="34947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Collected 9/23/2022</a:t>
            </a:r>
            <a:endParaRPr sz="18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0" name="Google Shape;360;p4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500" y="307150"/>
            <a:ext cx="3494700" cy="20960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361" name="Google Shape;361;p42"/>
          <p:cNvSpPr txBox="1"/>
          <p:nvPr/>
        </p:nvSpPr>
        <p:spPr>
          <a:xfrm>
            <a:off x="1190537" y="1711362"/>
            <a:ext cx="410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T    W    Th     F    Sa    Su    M     T     W   Th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362" name="Google Shape;362;p42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500" y="2737150"/>
            <a:ext cx="3494650" cy="2088967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363" name="Google Shape;363;p42"/>
          <p:cNvSpPr txBox="1"/>
          <p:nvPr/>
        </p:nvSpPr>
        <p:spPr>
          <a:xfrm>
            <a:off x="1297925" y="4239450"/>
            <a:ext cx="305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tamaran Light"/>
                <a:ea typeface="Catamaran Light"/>
                <a:cs typeface="Catamaran Light"/>
                <a:sym typeface="Catamaran Light"/>
              </a:rPr>
              <a:t>W   Th    F   Sa   Su   M   T     W   Th   F    Sa    Su   M</a:t>
            </a:r>
            <a:endParaRPr sz="11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364" name="Google Shape;364;p42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4638" y="2737150"/>
            <a:ext cx="3494650" cy="20960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365" name="Google Shape;365;p42"/>
          <p:cNvSpPr txBox="1"/>
          <p:nvPr/>
        </p:nvSpPr>
        <p:spPr>
          <a:xfrm>
            <a:off x="5056188" y="4133500"/>
            <a:ext cx="317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W   Th     F      Sa     Su    M      T      W    Th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66" name="Google Shape;366;p42"/>
          <p:cNvSpPr/>
          <p:nvPr/>
        </p:nvSpPr>
        <p:spPr>
          <a:xfrm>
            <a:off x="4736850" y="1814073"/>
            <a:ext cx="3494700" cy="589200"/>
          </a:xfrm>
          <a:prstGeom prst="rect">
            <a:avLst/>
          </a:prstGeom>
          <a:solidFill>
            <a:srgbClr val="A9B9D3">
              <a:alpha val="267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2"/>
          <p:cNvSpPr txBox="1"/>
          <p:nvPr/>
        </p:nvSpPr>
        <p:spPr>
          <a:xfrm>
            <a:off x="4736850" y="307150"/>
            <a:ext cx="3494700" cy="1282800"/>
          </a:xfrm>
          <a:prstGeom prst="rect">
            <a:avLst/>
          </a:prstGeom>
          <a:solidFill>
            <a:srgbClr val="A9B9D3">
              <a:alpha val="267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JUNCTION PRESSURE DATA</a:t>
            </a:r>
            <a:endParaRPr sz="20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68" name="Google Shape;368;p42"/>
          <p:cNvSpPr txBox="1"/>
          <p:nvPr/>
        </p:nvSpPr>
        <p:spPr>
          <a:xfrm>
            <a:off x="4736850" y="1814070"/>
            <a:ext cx="34947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Collected 9/13/2022 - 9/26/2022</a:t>
            </a:r>
            <a:endParaRPr sz="18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 rotWithShape="1">
          <a:blip r:embed="rId4">
            <a:alphaModFix/>
          </a:blip>
          <a:srcRect b="12501" l="0" r="0" t="12501"/>
          <a:stretch/>
        </p:blipFill>
        <p:spPr>
          <a:xfrm>
            <a:off x="0" y="25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5"/>
          <p:cNvSpPr/>
          <p:nvPr/>
        </p:nvSpPr>
        <p:spPr>
          <a:xfrm>
            <a:off x="720000" y="540000"/>
            <a:ext cx="4552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5"/>
          <p:cNvSpPr txBox="1"/>
          <p:nvPr>
            <p:ph type="ctrTitle"/>
          </p:nvPr>
        </p:nvSpPr>
        <p:spPr>
          <a:xfrm>
            <a:off x="769725" y="1310050"/>
            <a:ext cx="4621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INTRODUCTION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0" name="Google Shape;160;p25"/>
          <p:cNvSpPr txBox="1"/>
          <p:nvPr>
            <p:ph idx="2" type="title"/>
          </p:nvPr>
        </p:nvSpPr>
        <p:spPr>
          <a:xfrm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3"/>
          <p:cNvPicPr preferRelativeResize="0"/>
          <p:nvPr/>
        </p:nvPicPr>
        <p:blipFill rotWithShape="1">
          <a:blip r:embed="rId4">
            <a:alphaModFix/>
          </a:blip>
          <a:srcRect b="12501" l="0" r="0" t="12501"/>
          <a:stretch/>
        </p:blipFill>
        <p:spPr>
          <a:xfrm>
            <a:off x="0" y="25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3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3"/>
          <p:cNvSpPr/>
          <p:nvPr/>
        </p:nvSpPr>
        <p:spPr>
          <a:xfrm>
            <a:off x="720000" y="540000"/>
            <a:ext cx="4552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3"/>
          <p:cNvSpPr txBox="1"/>
          <p:nvPr>
            <p:ph type="ctrTitle"/>
          </p:nvPr>
        </p:nvSpPr>
        <p:spPr>
          <a:xfrm>
            <a:off x="769725" y="1310050"/>
            <a:ext cx="4621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CONCLUSIONS &amp; RECOMMENDATIONS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7" name="Google Shape;377;p43"/>
          <p:cNvSpPr txBox="1"/>
          <p:nvPr>
            <p:ph idx="2" type="title"/>
          </p:nvPr>
        </p:nvSpPr>
        <p:spPr>
          <a:xfrm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05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4"/>
          <p:cNvSpPr txBox="1"/>
          <p:nvPr>
            <p:ph type="ctrTitle"/>
          </p:nvPr>
        </p:nvSpPr>
        <p:spPr>
          <a:xfrm>
            <a:off x="2365950" y="163325"/>
            <a:ext cx="4412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FINAL EPANET MODEL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3" name="Google Shape;383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4" name="Google Shape;384;p44"/>
          <p:cNvPicPr preferRelativeResize="0"/>
          <p:nvPr/>
        </p:nvPicPr>
        <p:blipFill rotWithShape="1">
          <a:blip r:embed="rId3">
            <a:alphaModFix/>
          </a:blip>
          <a:srcRect b="0" l="0" r="0" t="1409"/>
          <a:stretch/>
        </p:blipFill>
        <p:spPr>
          <a:xfrm>
            <a:off x="256325" y="863150"/>
            <a:ext cx="8631351" cy="388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4"/>
          <p:cNvSpPr txBox="1"/>
          <p:nvPr/>
        </p:nvSpPr>
        <p:spPr>
          <a:xfrm>
            <a:off x="6197650" y="3562275"/>
            <a:ext cx="2690100" cy="1187700"/>
          </a:xfrm>
          <a:prstGeom prst="rect">
            <a:avLst/>
          </a:prstGeom>
          <a:solidFill>
            <a:srgbClr val="A9B9D3">
              <a:alpha val="2678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Patacón Connection</a:t>
            </a:r>
            <a:endParaRPr b="1"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Santa Librada Rural Tank</a:t>
            </a:r>
            <a:endParaRPr b="1"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Villa Cardenas Pipes</a:t>
            </a:r>
            <a:endParaRPr b="1"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"/>
          <p:cNvSpPr/>
          <p:nvPr/>
        </p:nvSpPr>
        <p:spPr>
          <a:xfrm>
            <a:off x="108088" y="539325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5"/>
          <p:cNvSpPr txBox="1"/>
          <p:nvPr>
            <p:ph idx="6" type="ctrTitle"/>
          </p:nvPr>
        </p:nvSpPr>
        <p:spPr>
          <a:xfrm rot="5400000">
            <a:off x="6443625" y="1881500"/>
            <a:ext cx="3397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 FOR OUR MODEL</a:t>
            </a:r>
            <a:endParaRPr/>
          </a:p>
        </p:txBody>
      </p:sp>
      <p:sp>
        <p:nvSpPr>
          <p:cNvPr id="392" name="Google Shape;392;p45"/>
          <p:cNvSpPr/>
          <p:nvPr/>
        </p:nvSpPr>
        <p:spPr>
          <a:xfrm>
            <a:off x="108076" y="2836325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5"/>
          <p:cNvSpPr txBox="1"/>
          <p:nvPr>
            <p:ph idx="2" type="subTitle"/>
          </p:nvPr>
        </p:nvSpPr>
        <p:spPr>
          <a:xfrm>
            <a:off x="426388" y="1129025"/>
            <a:ext cx="1960200" cy="6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Collect </a:t>
            </a:r>
            <a:r>
              <a:rPr b="1" lang="en" sz="1100">
                <a:latin typeface="Catamaran"/>
                <a:ea typeface="Catamaran"/>
                <a:cs typeface="Catamaran"/>
                <a:sym typeface="Catamaran"/>
              </a:rPr>
              <a:t>population count</a:t>
            </a:r>
            <a:r>
              <a:rPr lang="en" sz="1100"/>
              <a:t> of Corregimiento Kuna Nega</a:t>
            </a:r>
            <a:endParaRPr sz="1100"/>
          </a:p>
        </p:txBody>
      </p:sp>
      <p:sp>
        <p:nvSpPr>
          <p:cNvPr id="394" name="Google Shape;394;p45"/>
          <p:cNvSpPr txBox="1"/>
          <p:nvPr>
            <p:ph idx="3" type="ctrTitle"/>
          </p:nvPr>
        </p:nvSpPr>
        <p:spPr>
          <a:xfrm>
            <a:off x="280738" y="602925"/>
            <a:ext cx="23709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CENSUS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5" name="Google Shape;395;p45"/>
          <p:cNvSpPr txBox="1"/>
          <p:nvPr>
            <p:ph idx="4" type="subTitle"/>
          </p:nvPr>
        </p:nvSpPr>
        <p:spPr>
          <a:xfrm>
            <a:off x="426388" y="3352325"/>
            <a:ext cx="22149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More data input would mean a </a:t>
            </a:r>
            <a:r>
              <a:rPr b="1" lang="en" sz="1100">
                <a:latin typeface="Catamaran"/>
                <a:ea typeface="Catamaran"/>
                <a:cs typeface="Catamaran"/>
                <a:sym typeface="Catamaran"/>
              </a:rPr>
              <a:t>more accurate model</a:t>
            </a:r>
            <a:endParaRPr b="1" sz="11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96" name="Google Shape;396;p45"/>
          <p:cNvSpPr txBox="1"/>
          <p:nvPr>
            <p:ph idx="5" type="ctrTitle"/>
          </p:nvPr>
        </p:nvSpPr>
        <p:spPr>
          <a:xfrm>
            <a:off x="202738" y="2899925"/>
            <a:ext cx="25269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MORE DATA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7" name="Google Shape;397;p45"/>
          <p:cNvSpPr txBox="1"/>
          <p:nvPr/>
        </p:nvSpPr>
        <p:spPr>
          <a:xfrm>
            <a:off x="2990372" y="2825275"/>
            <a:ext cx="4600500" cy="13389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-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Elevation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-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Leakage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-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Flow &amp; Pressures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-"/>
            </a:pPr>
            <a:r>
              <a:rPr b="1" lang="en">
                <a:latin typeface="Catamaran"/>
                <a:ea typeface="Catamaran"/>
                <a:cs typeface="Catamaran"/>
                <a:sym typeface="Catamaran"/>
              </a:rPr>
              <a:t>Excavation </a:t>
            </a: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of piping necessary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98" name="Google Shape;398;p45"/>
          <p:cNvSpPr txBox="1"/>
          <p:nvPr/>
        </p:nvSpPr>
        <p:spPr>
          <a:xfrm>
            <a:off x="2990372" y="522125"/>
            <a:ext cx="4600500" cy="1262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-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Accurate </a:t>
            </a:r>
            <a:r>
              <a:rPr b="1" lang="en">
                <a:latin typeface="Catamaran"/>
                <a:ea typeface="Catamaran"/>
                <a:cs typeface="Catamaran"/>
                <a:sym typeface="Catamaran"/>
              </a:rPr>
              <a:t>population count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-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2020 Census cancelled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-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Too time consuming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6"/>
          <p:cNvSpPr/>
          <p:nvPr/>
        </p:nvSpPr>
        <p:spPr>
          <a:xfrm>
            <a:off x="6362250" y="50"/>
            <a:ext cx="2781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6"/>
          <p:cNvSpPr txBox="1"/>
          <p:nvPr>
            <p:ph type="ctrTitle"/>
          </p:nvPr>
        </p:nvSpPr>
        <p:spPr>
          <a:xfrm>
            <a:off x="6593875" y="330500"/>
            <a:ext cx="2511600" cy="121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OPTIMIZED SCHEDULE</a:t>
            </a:r>
            <a:endParaRPr/>
          </a:p>
        </p:txBody>
      </p:sp>
      <p:sp>
        <p:nvSpPr>
          <p:cNvPr id="405" name="Google Shape;405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6" name="Google Shape;40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42" y="2779234"/>
            <a:ext cx="5943600" cy="2164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7" name="Google Shape;40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42" y="151479"/>
            <a:ext cx="5943600" cy="246286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8" name="Google Shape;408;p46"/>
          <p:cNvSpPr txBox="1"/>
          <p:nvPr/>
        </p:nvSpPr>
        <p:spPr>
          <a:xfrm>
            <a:off x="6428625" y="1817775"/>
            <a:ext cx="2511600" cy="30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●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Equal supply </a:t>
            </a:r>
            <a:r>
              <a:rPr b="1" lang="en">
                <a:latin typeface="Catamaran"/>
                <a:ea typeface="Catamaran"/>
                <a:cs typeface="Catamaran"/>
                <a:sym typeface="Catamaran"/>
              </a:rPr>
              <a:t>per person</a:t>
            </a: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 on average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●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If stored, </a:t>
            </a:r>
            <a:r>
              <a:rPr b="1" lang="en">
                <a:latin typeface="Catamaran"/>
                <a:ea typeface="Catamaran"/>
                <a:cs typeface="Catamaran"/>
                <a:sym typeface="Catamaran"/>
              </a:rPr>
              <a:t>each rotation </a:t>
            </a: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block </a:t>
            </a: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supplies</a:t>
            </a: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 </a:t>
            </a:r>
            <a:r>
              <a:rPr b="1" lang="en">
                <a:latin typeface="Catamaran"/>
                <a:ea typeface="Catamaran"/>
                <a:cs typeface="Catamaran"/>
                <a:sym typeface="Catamaran"/>
              </a:rPr>
              <a:t>3 days of water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●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Valve operation between </a:t>
            </a:r>
            <a:r>
              <a:rPr b="1" lang="en">
                <a:latin typeface="Catamaran"/>
                <a:ea typeface="Catamaran"/>
                <a:cs typeface="Catamaran"/>
                <a:sym typeface="Catamaran"/>
              </a:rPr>
              <a:t>8am - 8 pm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7"/>
          <p:cNvSpPr txBox="1"/>
          <p:nvPr>
            <p:ph idx="1" type="subTitle"/>
          </p:nvPr>
        </p:nvSpPr>
        <p:spPr>
          <a:xfrm flipH="1">
            <a:off x="489355" y="3135603"/>
            <a:ext cx="16503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organization could </a:t>
            </a:r>
            <a:r>
              <a:rPr b="1" lang="en" sz="1100">
                <a:latin typeface="Catamaran"/>
                <a:ea typeface="Catamaran"/>
                <a:cs typeface="Catamaran"/>
                <a:sym typeface="Catamaran"/>
              </a:rPr>
              <a:t>keep track of leakage</a:t>
            </a:r>
            <a:endParaRPr b="1" sz="110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14" name="Google Shape;414;p47"/>
          <p:cNvSpPr/>
          <p:nvPr/>
        </p:nvSpPr>
        <p:spPr>
          <a:xfrm>
            <a:off x="125842" y="536454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7"/>
          <p:cNvSpPr txBox="1"/>
          <p:nvPr>
            <p:ph idx="6" type="ctrTitle"/>
          </p:nvPr>
        </p:nvSpPr>
        <p:spPr>
          <a:xfrm rot="5400000">
            <a:off x="6443625" y="1881500"/>
            <a:ext cx="3397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 FOR IDAAN</a:t>
            </a:r>
            <a:endParaRPr/>
          </a:p>
        </p:txBody>
      </p:sp>
      <p:sp>
        <p:nvSpPr>
          <p:cNvPr id="416" name="Google Shape;416;p47"/>
          <p:cNvSpPr/>
          <p:nvPr/>
        </p:nvSpPr>
        <p:spPr>
          <a:xfrm flipH="1">
            <a:off x="125830" y="2571750"/>
            <a:ext cx="22149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7"/>
          <p:cNvSpPr txBox="1"/>
          <p:nvPr>
            <p:ph type="ctrTitle"/>
          </p:nvPr>
        </p:nvSpPr>
        <p:spPr>
          <a:xfrm>
            <a:off x="309730" y="2635350"/>
            <a:ext cx="18471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LEAKAGE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8" name="Google Shape;418;p47"/>
          <p:cNvSpPr txBox="1"/>
          <p:nvPr>
            <p:ph idx="2" type="subTitle"/>
          </p:nvPr>
        </p:nvSpPr>
        <p:spPr>
          <a:xfrm>
            <a:off x="503845" y="1132679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Work would be overseen by a third party, that would </a:t>
            </a:r>
            <a:r>
              <a:rPr b="1" lang="en" sz="1100">
                <a:latin typeface="Catamaran"/>
                <a:ea typeface="Catamaran"/>
                <a:cs typeface="Catamaran"/>
                <a:sym typeface="Catamaran"/>
              </a:rPr>
              <a:t>approve pay based on performance</a:t>
            </a:r>
            <a:endParaRPr b="1" sz="110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19" name="Google Shape;419;p47"/>
          <p:cNvSpPr txBox="1"/>
          <p:nvPr>
            <p:ph idx="3" type="ctrTitle"/>
          </p:nvPr>
        </p:nvSpPr>
        <p:spPr>
          <a:xfrm>
            <a:off x="125842" y="536454"/>
            <a:ext cx="2716200" cy="60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PERFORMANCE-BASED CONTRACTS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0" name="Google Shape;420;p47"/>
          <p:cNvSpPr txBox="1"/>
          <p:nvPr/>
        </p:nvSpPr>
        <p:spPr>
          <a:xfrm>
            <a:off x="2975527" y="2599425"/>
            <a:ext cx="4600500" cy="1262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-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Would </a:t>
            </a:r>
            <a:r>
              <a:rPr b="1" lang="en">
                <a:latin typeface="Catamaran"/>
                <a:ea typeface="Catamaran"/>
                <a:cs typeface="Catamaran"/>
                <a:sym typeface="Catamaran"/>
              </a:rPr>
              <a:t>improve distribution</a:t>
            </a: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 to users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421" name="Google Shape;421;p47"/>
          <p:cNvSpPr txBox="1"/>
          <p:nvPr/>
        </p:nvSpPr>
        <p:spPr>
          <a:xfrm>
            <a:off x="2975527" y="536454"/>
            <a:ext cx="4600500" cy="1262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-"/>
            </a:pPr>
            <a:r>
              <a:rPr b="1" lang="en">
                <a:latin typeface="Catamaran"/>
                <a:ea typeface="Catamaran"/>
                <a:cs typeface="Catamaran"/>
                <a:sym typeface="Catamaran"/>
              </a:rPr>
              <a:t>Maintenance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-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Would provide incentives for current infrastructure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7" name="Google Shape;42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788" y="707025"/>
            <a:ext cx="5378225" cy="4206050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8" name="Google Shape;428;p48"/>
          <p:cNvSpPr txBox="1"/>
          <p:nvPr/>
        </p:nvSpPr>
        <p:spPr>
          <a:xfrm>
            <a:off x="1695538" y="216575"/>
            <a:ext cx="5612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Most Likely Patacon Connection Route</a:t>
            </a:r>
            <a:endParaRPr b="1" sz="17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9"/>
          <p:cNvSpPr txBox="1"/>
          <p:nvPr>
            <p:ph idx="6" type="ctrTitle"/>
          </p:nvPr>
        </p:nvSpPr>
        <p:spPr>
          <a:xfrm rot="5400000">
            <a:off x="5986853" y="2343729"/>
            <a:ext cx="43281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 FOR PATACON CONNECTION</a:t>
            </a:r>
            <a:endParaRPr/>
          </a:p>
        </p:txBody>
      </p:sp>
      <p:sp>
        <p:nvSpPr>
          <p:cNvPr id="434" name="Google Shape;434;p49"/>
          <p:cNvSpPr/>
          <p:nvPr/>
        </p:nvSpPr>
        <p:spPr>
          <a:xfrm>
            <a:off x="144475" y="2666925"/>
            <a:ext cx="28584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9"/>
          <p:cNvSpPr/>
          <p:nvPr/>
        </p:nvSpPr>
        <p:spPr>
          <a:xfrm flipH="1">
            <a:off x="172500" y="522275"/>
            <a:ext cx="28584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9"/>
          <p:cNvSpPr txBox="1"/>
          <p:nvPr>
            <p:ph type="ctrTitle"/>
          </p:nvPr>
        </p:nvSpPr>
        <p:spPr>
          <a:xfrm>
            <a:off x="125125" y="585875"/>
            <a:ext cx="28584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REALLOCATE RESOURCES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9"/>
          <p:cNvSpPr txBox="1"/>
          <p:nvPr>
            <p:ph idx="5" type="ctrTitle"/>
          </p:nvPr>
        </p:nvSpPr>
        <p:spPr>
          <a:xfrm>
            <a:off x="172500" y="2730513"/>
            <a:ext cx="28110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 PROBLEM OF PRESSURE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9"/>
          <p:cNvSpPr txBox="1"/>
          <p:nvPr/>
        </p:nvSpPr>
        <p:spPr>
          <a:xfrm>
            <a:off x="3255199" y="2666925"/>
            <a:ext cx="4320000" cy="1042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The Patacón Connection would provide more flow, but </a:t>
            </a:r>
            <a:r>
              <a:rPr b="1" lang="en">
                <a:latin typeface="Catamaran"/>
                <a:ea typeface="Catamaran"/>
                <a:cs typeface="Catamaran"/>
                <a:sym typeface="Catamaran"/>
              </a:rPr>
              <a:t>more pressure is needed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39" name="Google Shape;439;p49"/>
          <p:cNvSpPr txBox="1"/>
          <p:nvPr/>
        </p:nvSpPr>
        <p:spPr>
          <a:xfrm>
            <a:off x="3255199" y="522275"/>
            <a:ext cx="4320000" cy="1042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-"/>
            </a:pPr>
            <a:r>
              <a:rPr b="1" lang="en">
                <a:latin typeface="Catamaran"/>
                <a:ea typeface="Catamaran"/>
                <a:cs typeface="Catamaran"/>
                <a:sym typeface="Catamaran"/>
              </a:rPr>
              <a:t>Investigate </a:t>
            </a:r>
            <a:r>
              <a:rPr lang="en">
                <a:latin typeface="Catamaran Light"/>
                <a:ea typeface="Catamaran Light"/>
                <a:cs typeface="Catamaran Light"/>
                <a:sym typeface="Catamaran Light"/>
              </a:rPr>
              <a:t>Santa Librada Rural Tank before considering Patacón Connection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440" name="Google Shape;440;p49"/>
          <p:cNvSpPr txBox="1"/>
          <p:nvPr>
            <p:ph idx="2" type="subTitle"/>
          </p:nvPr>
        </p:nvSpPr>
        <p:spPr>
          <a:xfrm>
            <a:off x="679803" y="1156279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Use existing funds to </a:t>
            </a:r>
            <a:r>
              <a:rPr b="1" lang="en" sz="1100">
                <a:latin typeface="Catamaran"/>
                <a:ea typeface="Catamaran"/>
                <a:cs typeface="Catamaran"/>
                <a:sym typeface="Catamaran"/>
              </a:rPr>
              <a:t>improve deteriorating infrastructure</a:t>
            </a:r>
            <a:r>
              <a:rPr lang="en" sz="1100"/>
              <a:t> instead of spearheading new projects</a:t>
            </a:r>
            <a:endParaRPr b="1" sz="110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41" name="Google Shape;441;p49"/>
          <p:cNvSpPr txBox="1"/>
          <p:nvPr>
            <p:ph idx="2" type="subTitle"/>
          </p:nvPr>
        </p:nvSpPr>
        <p:spPr>
          <a:xfrm>
            <a:off x="769028" y="3334679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Instead of supplementing flow, </a:t>
            </a:r>
            <a:r>
              <a:rPr b="1" lang="en" sz="1100">
                <a:latin typeface="Catamaran"/>
                <a:ea typeface="Catamaran"/>
                <a:cs typeface="Catamaran"/>
                <a:sym typeface="Catamaran"/>
              </a:rPr>
              <a:t>increase pressure</a:t>
            </a:r>
            <a:r>
              <a:rPr lang="en" sz="1100"/>
              <a:t> in the system</a:t>
            </a:r>
            <a:endParaRPr b="1" sz="1100"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0"/>
          <p:cNvPicPr preferRelativeResize="0"/>
          <p:nvPr/>
        </p:nvPicPr>
        <p:blipFill rotWithShape="1">
          <a:blip r:embed="rId4">
            <a:alphaModFix/>
          </a:blip>
          <a:srcRect b="12501" l="0" r="0" t="12501"/>
          <a:stretch/>
        </p:blipFill>
        <p:spPr>
          <a:xfrm>
            <a:off x="0" y="25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0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50"/>
          <p:cNvSpPr/>
          <p:nvPr/>
        </p:nvSpPr>
        <p:spPr>
          <a:xfrm>
            <a:off x="720000" y="540000"/>
            <a:ext cx="4552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50"/>
          <p:cNvSpPr txBox="1"/>
          <p:nvPr>
            <p:ph type="ctrTitle"/>
          </p:nvPr>
        </p:nvSpPr>
        <p:spPr>
          <a:xfrm>
            <a:off x="769725" y="1310050"/>
            <a:ext cx="4621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ACKNOWLEDGEMENTS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50" name="Google Shape;450;p50"/>
          <p:cNvSpPr txBox="1"/>
          <p:nvPr>
            <p:ph idx="2" type="title"/>
          </p:nvPr>
        </p:nvSpPr>
        <p:spPr>
          <a:xfrm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06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1"/>
          <p:cNvSpPr/>
          <p:nvPr/>
        </p:nvSpPr>
        <p:spPr>
          <a:xfrm>
            <a:off x="7349600" y="665100"/>
            <a:ext cx="1329600" cy="44784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51"/>
          <p:cNvSpPr/>
          <p:nvPr/>
        </p:nvSpPr>
        <p:spPr>
          <a:xfrm>
            <a:off x="5501325" y="773400"/>
            <a:ext cx="2271300" cy="750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457" name="Google Shape;457;p51"/>
          <p:cNvSpPr/>
          <p:nvPr/>
        </p:nvSpPr>
        <p:spPr>
          <a:xfrm>
            <a:off x="0" y="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51"/>
          <p:cNvSpPr/>
          <p:nvPr/>
        </p:nvSpPr>
        <p:spPr>
          <a:xfrm>
            <a:off x="729900" y="773400"/>
            <a:ext cx="2401200" cy="750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DBDBD"/>
              </a:solidFill>
            </a:endParaRPr>
          </a:p>
        </p:txBody>
      </p:sp>
      <p:sp>
        <p:nvSpPr>
          <p:cNvPr id="459" name="Google Shape;459;p51"/>
          <p:cNvSpPr txBox="1"/>
          <p:nvPr>
            <p:ph type="ctrTitle"/>
          </p:nvPr>
        </p:nvSpPr>
        <p:spPr>
          <a:xfrm>
            <a:off x="3288906" y="128772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460" name="Google Shape;460;p51"/>
          <p:cNvSpPr txBox="1"/>
          <p:nvPr>
            <p:ph idx="1" type="subTitle"/>
          </p:nvPr>
        </p:nvSpPr>
        <p:spPr>
          <a:xfrm>
            <a:off x="1329600" y="1584827"/>
            <a:ext cx="2110500" cy="12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800"/>
              <a:buFont typeface="Catamaran"/>
              <a:buChar char="●"/>
            </a:pPr>
            <a:r>
              <a:rPr b="1" lang="en" sz="1300">
                <a:latin typeface="Catamaran"/>
                <a:ea typeface="Catamaran"/>
                <a:cs typeface="Catamaran"/>
                <a:sym typeface="Catamaran"/>
              </a:rPr>
              <a:t>Professor Chiarelli</a:t>
            </a:r>
            <a:endParaRPr b="1" sz="1300">
              <a:latin typeface="Catamaran"/>
              <a:ea typeface="Catamaran"/>
              <a:cs typeface="Catamaran"/>
              <a:sym typeface="Catamaran"/>
            </a:endParaRPr>
          </a:p>
          <a:p>
            <a:pPr indent="-27940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800"/>
              <a:buFont typeface="Catamaran"/>
              <a:buChar char="●"/>
            </a:pPr>
            <a:r>
              <a:rPr b="1" lang="en" sz="1300">
                <a:latin typeface="Catamaran"/>
                <a:ea typeface="Catamaran"/>
                <a:cs typeface="Catamaran"/>
                <a:sym typeface="Catamaran"/>
              </a:rPr>
              <a:t>Professor Burrier</a:t>
            </a:r>
            <a:endParaRPr b="1" sz="1300">
              <a:latin typeface="Catamaran"/>
              <a:ea typeface="Catamaran"/>
              <a:cs typeface="Catamaran"/>
              <a:sym typeface="Catamaran"/>
            </a:endParaRPr>
          </a:p>
          <a:p>
            <a:pPr indent="-27940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800"/>
              <a:buFont typeface="Catamaran"/>
              <a:buChar char="●"/>
            </a:pPr>
            <a:r>
              <a:rPr b="1" lang="en" sz="1300">
                <a:latin typeface="Catamaran"/>
                <a:ea typeface="Catamaran"/>
                <a:cs typeface="Catamaran"/>
                <a:sym typeface="Catamaran"/>
              </a:rPr>
              <a:t>Gray Hauff</a:t>
            </a:r>
            <a:endParaRPr b="1" sz="13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61" name="Google Shape;461;p51"/>
          <p:cNvSpPr txBox="1"/>
          <p:nvPr>
            <p:ph idx="3" type="subTitle"/>
          </p:nvPr>
        </p:nvSpPr>
        <p:spPr>
          <a:xfrm>
            <a:off x="3515100" y="1584825"/>
            <a:ext cx="3936900" cy="32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tamaran"/>
              <a:buChar char="●"/>
            </a:pPr>
            <a:r>
              <a:rPr b="1"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Kevin Batista</a:t>
            </a:r>
            <a:r>
              <a:rPr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Head of Distribution and Loss</a:t>
            </a:r>
            <a:endParaRPr sz="13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7940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tamaran"/>
              <a:buChar char="●"/>
            </a:pPr>
            <a:r>
              <a:rPr b="1"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Javier Sanchez</a:t>
            </a:r>
            <a:r>
              <a:rPr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Head of Optimizations</a:t>
            </a:r>
            <a:endParaRPr sz="13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7940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tamaran"/>
              <a:buChar char="●"/>
            </a:pPr>
            <a:r>
              <a:rPr b="1"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Juan Li</a:t>
            </a:r>
            <a:r>
              <a:rPr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Electromechanical engineer</a:t>
            </a:r>
            <a:endParaRPr sz="13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7940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tamaran"/>
              <a:buChar char="●"/>
            </a:pPr>
            <a:r>
              <a:rPr b="1"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Sharmain Murillo</a:t>
            </a:r>
            <a:r>
              <a:rPr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Engineer</a:t>
            </a:r>
            <a:endParaRPr sz="13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7940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tamaran"/>
              <a:buChar char="●"/>
            </a:pPr>
            <a:r>
              <a:rPr b="1"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Kambip Chiari</a:t>
            </a:r>
            <a:r>
              <a:rPr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Engineer</a:t>
            </a:r>
            <a:endParaRPr sz="13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7940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tamaran"/>
              <a:buChar char="●"/>
            </a:pPr>
            <a:r>
              <a:rPr b="1"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Enrique Ortega</a:t>
            </a:r>
            <a:r>
              <a:rPr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Sanitation Engineer</a:t>
            </a:r>
            <a:endParaRPr sz="13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7940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tamaran"/>
              <a:buChar char="●"/>
            </a:pPr>
            <a:r>
              <a:rPr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The many engineers who provided us with field transportation &amp; aided with data collection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462" name="Google Shape;462;p51"/>
          <p:cNvPicPr preferRelativeResize="0"/>
          <p:nvPr/>
        </p:nvPicPr>
        <p:blipFill rotWithShape="1">
          <a:blip r:embed="rId3">
            <a:alphaModFix/>
          </a:blip>
          <a:srcRect b="20977" l="0" r="0" t="17916"/>
          <a:stretch/>
        </p:blipFill>
        <p:spPr>
          <a:xfrm>
            <a:off x="1253825" y="856800"/>
            <a:ext cx="1223450" cy="583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63" name="Google Shape;46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3375" y="815100"/>
            <a:ext cx="667200" cy="6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1"/>
          <p:cNvSpPr/>
          <p:nvPr/>
        </p:nvSpPr>
        <p:spPr>
          <a:xfrm>
            <a:off x="729900" y="3003975"/>
            <a:ext cx="2449800" cy="750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465" name="Google Shape;46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163" y="3087375"/>
            <a:ext cx="2352675" cy="583812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1"/>
          <p:cNvSpPr txBox="1"/>
          <p:nvPr/>
        </p:nvSpPr>
        <p:spPr>
          <a:xfrm>
            <a:off x="1329600" y="3892125"/>
            <a:ext cx="20451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tamaran"/>
              <a:buChar char="●"/>
            </a:pPr>
            <a:r>
              <a:rPr b="1"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Rick Montanari</a:t>
            </a:r>
            <a:r>
              <a:rPr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VP</a:t>
            </a:r>
            <a:endParaRPr sz="13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85750" lvl="0" marL="4572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tamaran"/>
              <a:buChar char="●"/>
            </a:pPr>
            <a:r>
              <a:rPr b="1"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Valmy Guerrero</a:t>
            </a:r>
            <a:r>
              <a:rPr lang="en" sz="13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Operations</a:t>
            </a:r>
            <a:endParaRPr sz="13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52"/>
          <p:cNvPicPr preferRelativeResize="0"/>
          <p:nvPr/>
        </p:nvPicPr>
        <p:blipFill rotWithShape="1">
          <a:blip r:embed="rId3">
            <a:alphaModFix/>
          </a:blip>
          <a:srcRect b="179" l="0" r="0" t="189"/>
          <a:stretch/>
        </p:blipFill>
        <p:spPr>
          <a:xfrm>
            <a:off x="3981435" y="0"/>
            <a:ext cx="51625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2"/>
          <p:cNvSpPr/>
          <p:nvPr/>
        </p:nvSpPr>
        <p:spPr>
          <a:xfrm rot="5400000">
            <a:off x="1428875" y="205200"/>
            <a:ext cx="3358800" cy="5026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52"/>
          <p:cNvSpPr txBox="1"/>
          <p:nvPr>
            <p:ph type="ctrTitle"/>
          </p:nvPr>
        </p:nvSpPr>
        <p:spPr>
          <a:xfrm>
            <a:off x="830350" y="2254075"/>
            <a:ext cx="2922600" cy="8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</a:rPr>
              <a:t>QUESTIONS?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474" name="Google Shape;474;p52"/>
          <p:cNvSpPr txBox="1"/>
          <p:nvPr>
            <p:ph idx="12" type="sldNum"/>
          </p:nvPr>
        </p:nvSpPr>
        <p:spPr>
          <a:xfrm>
            <a:off x="0" y="4749900"/>
            <a:ext cx="395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5" name="Google Shape;475;p52"/>
          <p:cNvSpPr txBox="1"/>
          <p:nvPr>
            <p:ph idx="4294967295" type="title"/>
          </p:nvPr>
        </p:nvSpPr>
        <p:spPr>
          <a:xfrm>
            <a:off x="8447990" y="4565700"/>
            <a:ext cx="696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07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76" name="Google Shape;476;p52"/>
          <p:cNvSpPr txBox="1"/>
          <p:nvPr/>
        </p:nvSpPr>
        <p:spPr>
          <a:xfrm>
            <a:off x="8748926" y="0"/>
            <a:ext cx="3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[5]</a:t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idx="4" type="ctrTitle"/>
          </p:nvPr>
        </p:nvSpPr>
        <p:spPr>
          <a:xfrm>
            <a:off x="3347100" y="485024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ISSUE</a:t>
            </a:r>
            <a:endParaRPr/>
          </a:p>
        </p:txBody>
      </p:sp>
      <p:sp>
        <p:nvSpPr>
          <p:cNvPr id="166" name="Google Shape;166;p26"/>
          <p:cNvSpPr txBox="1"/>
          <p:nvPr>
            <p:ph idx="1" type="subTitle"/>
          </p:nvPr>
        </p:nvSpPr>
        <p:spPr>
          <a:xfrm>
            <a:off x="218400" y="1340150"/>
            <a:ext cx="4353600" cy="27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tamaran"/>
              <a:buChar char="●"/>
            </a:pPr>
            <a:r>
              <a:rPr b="1" lang="en" sz="14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Irregular water supply </a:t>
            </a:r>
            <a:r>
              <a:rPr lang="en" sz="14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in Corregimiento Kuna Nega (~ 2 days a week)</a:t>
            </a:r>
            <a:endParaRPr sz="1400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1" marL="9144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</a:pPr>
            <a:r>
              <a:rPr lang="en" sz="14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Poor water pressure and flow issues</a:t>
            </a:r>
            <a:endParaRPr sz="1400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tamaran"/>
              <a:buChar char="●"/>
            </a:pPr>
            <a:r>
              <a:rPr b="1" lang="en" sz="14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Limited government funds</a:t>
            </a:r>
            <a:r>
              <a:rPr lang="en" sz="14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 hold back progress</a:t>
            </a:r>
            <a:endParaRPr sz="1400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tamaran"/>
              <a:buChar char="●"/>
            </a:pPr>
            <a:r>
              <a:rPr lang="en" sz="14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Leads to </a:t>
            </a:r>
            <a:r>
              <a:rPr b="1" lang="en" sz="14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poor health outcomes</a:t>
            </a:r>
            <a:r>
              <a:rPr lang="en" sz="14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, premature deaths, and a diminished quality of life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6"/>
          <p:cNvSpPr/>
          <p:nvPr/>
        </p:nvSpPr>
        <p:spPr>
          <a:xfrm>
            <a:off x="4867875" y="1800500"/>
            <a:ext cx="159300" cy="1867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6"/>
          <p:cNvSpPr/>
          <p:nvPr/>
        </p:nvSpPr>
        <p:spPr>
          <a:xfrm rot="5400000">
            <a:off x="6997800" y="1761050"/>
            <a:ext cx="159300" cy="397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6"/>
          <p:cNvSpPr txBox="1"/>
          <p:nvPr/>
        </p:nvSpPr>
        <p:spPr>
          <a:xfrm>
            <a:off x="4972050" y="1733750"/>
            <a:ext cx="4092000" cy="20010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Water is a central part of life: necessary for sanitation, domestic chores, and, of course, drinking. The people’s health and dignity are at stake.</a:t>
            </a:r>
            <a:endParaRPr b="1" sz="13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0" y="4924200"/>
            <a:ext cx="7032600" cy="219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2111550" y="0"/>
            <a:ext cx="7032600" cy="219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172" name="Google Shape;172;p26"/>
          <p:cNvSpPr/>
          <p:nvPr/>
        </p:nvSpPr>
        <p:spPr>
          <a:xfrm rot="5400000">
            <a:off x="5646950" y="-3214400"/>
            <a:ext cx="141900" cy="688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6"/>
          <p:cNvSpPr/>
          <p:nvPr/>
        </p:nvSpPr>
        <p:spPr>
          <a:xfrm rot="5400000">
            <a:off x="3356725" y="1507125"/>
            <a:ext cx="126600" cy="689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/>
          <p:nvPr/>
        </p:nvSpPr>
        <p:spPr>
          <a:xfrm>
            <a:off x="0" y="892550"/>
            <a:ext cx="8426400" cy="42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3"/>
          <p:cNvSpPr txBox="1"/>
          <p:nvPr>
            <p:ph idx="1" type="body"/>
          </p:nvPr>
        </p:nvSpPr>
        <p:spPr>
          <a:xfrm>
            <a:off x="0" y="1104350"/>
            <a:ext cx="8138700" cy="4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03200" lvl="0" marL="2413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"/>
              <a:buAutoNum type="arabicPeriod"/>
            </a:pPr>
            <a:r>
              <a:rPr lang="en" u="sng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https://yt3.ggpht.com/a-/AAuE7mBExhG4f_3coXsI9u11bwLBrK6dw9JX6A3t8A=s900-mo-c-c0xffffffff-rj-k-no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03200" lvl="0" marL="2413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"/>
              <a:buAutoNum type="arabicPeriod"/>
            </a:pPr>
            <a:r>
              <a:rPr lang="en" u="sng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https://waterfm.com/pix/stories/2015/02/hydraulic-epanet.jpg</a:t>
            </a:r>
            <a:endParaRPr/>
          </a:p>
          <a:p>
            <a:pPr indent="-203200" lvl="0" marL="2413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"/>
              <a:buAutoNum type="arabicPeriod"/>
            </a:pPr>
            <a:r>
              <a:rPr lang="en" u="sng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https://www.epa.gov/water-research/epanet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03200" lvl="0" marL="2413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AutoNum type="arabicPeriod"/>
            </a:pPr>
            <a:r>
              <a:rPr lang="en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http://www.nexpanama.com/wp-content/uploads/2019/09/tuberia_idaan.jpeg</a:t>
            </a:r>
            <a:endParaRPr/>
          </a:p>
          <a:p>
            <a:pPr indent="-203200" lvl="0" marL="2413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AutoNum type="arabicPeriod"/>
            </a:pPr>
            <a:r>
              <a:rPr lang="en">
                <a:solidFill>
                  <a:schemeClr val="lt1"/>
                </a:solidFill>
              </a:rPr>
              <a:t>P</a:t>
            </a:r>
            <a:r>
              <a:rPr lang="en">
                <a:solidFill>
                  <a:schemeClr val="lt1"/>
                </a:solidFill>
              </a:rPr>
              <a:t>resentation template by Slidesgo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83" name="Google Shape;483;p53"/>
          <p:cNvSpPr txBox="1"/>
          <p:nvPr>
            <p:ph type="ctrTitle"/>
          </p:nvPr>
        </p:nvSpPr>
        <p:spPr>
          <a:xfrm>
            <a:off x="3347109" y="13674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REFERENCES</a:t>
            </a:r>
            <a:endParaRPr/>
          </a:p>
        </p:txBody>
      </p:sp>
      <p:sp>
        <p:nvSpPr>
          <p:cNvPr id="484" name="Google Shape;484;p53"/>
          <p:cNvSpPr/>
          <p:nvPr/>
        </p:nvSpPr>
        <p:spPr>
          <a:xfrm>
            <a:off x="8910350" y="-75"/>
            <a:ext cx="233700" cy="51435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53"/>
          <p:cNvSpPr txBox="1"/>
          <p:nvPr>
            <p:ph idx="12" type="sldNum"/>
          </p:nvPr>
        </p:nvSpPr>
        <p:spPr>
          <a:xfrm>
            <a:off x="8649509" y="48130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6" name="Google Shape;486;p53"/>
          <p:cNvSpPr txBox="1"/>
          <p:nvPr>
            <p:ph idx="4294967295" type="title"/>
          </p:nvPr>
        </p:nvSpPr>
        <p:spPr>
          <a:xfrm>
            <a:off x="7730402" y="4565625"/>
            <a:ext cx="696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08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4"/>
          <p:cNvSpPr txBox="1"/>
          <p:nvPr>
            <p:ph type="ctrTitle"/>
          </p:nvPr>
        </p:nvSpPr>
        <p:spPr>
          <a:xfrm rot="5400000">
            <a:off x="6923109" y="23279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  <p:sp>
        <p:nvSpPr>
          <p:cNvPr id="492" name="Google Shape;492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3" name="Google Shape;493;p54"/>
          <p:cNvSpPr txBox="1"/>
          <p:nvPr>
            <p:ph idx="4294967295" type="title"/>
          </p:nvPr>
        </p:nvSpPr>
        <p:spPr>
          <a:xfrm rot="5400000">
            <a:off x="7800002" y="3122050"/>
            <a:ext cx="696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09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494" name="Google Shape;49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00" y="1292700"/>
            <a:ext cx="7448550" cy="34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4"/>
          <p:cNvSpPr txBox="1"/>
          <p:nvPr/>
        </p:nvSpPr>
        <p:spPr>
          <a:xfrm>
            <a:off x="1364275" y="340100"/>
            <a:ext cx="5313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WATER MODELING MATHEMATICS: Hazen-Williams Equation</a:t>
            </a:r>
            <a:endParaRPr b="1" sz="2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/>
          <p:nvPr>
            <p:ph type="ctrTitle"/>
          </p:nvPr>
        </p:nvSpPr>
        <p:spPr>
          <a:xfrm rot="5400000">
            <a:off x="6923109" y="23279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  <p:sp>
        <p:nvSpPr>
          <p:cNvPr id="501" name="Google Shape;501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2" name="Google Shape;502;p55"/>
          <p:cNvSpPr txBox="1"/>
          <p:nvPr>
            <p:ph idx="4294967295" type="title"/>
          </p:nvPr>
        </p:nvSpPr>
        <p:spPr>
          <a:xfrm rot="5400000">
            <a:off x="7800002" y="3122050"/>
            <a:ext cx="696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09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503" name="Google Shape;503;p55"/>
          <p:cNvPicPr preferRelativeResize="0"/>
          <p:nvPr/>
        </p:nvPicPr>
        <p:blipFill rotWithShape="1">
          <a:blip r:embed="rId3">
            <a:alphaModFix/>
          </a:blip>
          <a:srcRect b="6198" l="16255" r="34633" t="30614"/>
          <a:stretch/>
        </p:blipFill>
        <p:spPr>
          <a:xfrm>
            <a:off x="2286012" y="578900"/>
            <a:ext cx="4003498" cy="219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5"/>
          <p:cNvPicPr preferRelativeResize="0"/>
          <p:nvPr/>
        </p:nvPicPr>
        <p:blipFill rotWithShape="1">
          <a:blip r:embed="rId4">
            <a:alphaModFix/>
          </a:blip>
          <a:srcRect b="6929" l="17051" r="34890" t="32760"/>
          <a:stretch/>
        </p:blipFill>
        <p:spPr>
          <a:xfrm>
            <a:off x="2286024" y="2855400"/>
            <a:ext cx="4003476" cy="219887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55"/>
          <p:cNvSpPr txBox="1"/>
          <p:nvPr/>
        </p:nvSpPr>
        <p:spPr>
          <a:xfrm>
            <a:off x="701850" y="1495788"/>
            <a:ext cx="1336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BEFORE</a:t>
            </a:r>
            <a:endParaRPr b="1" sz="1500">
              <a:solidFill>
                <a:schemeClr val="accen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06" name="Google Shape;506;p55"/>
          <p:cNvSpPr txBox="1"/>
          <p:nvPr/>
        </p:nvSpPr>
        <p:spPr>
          <a:xfrm>
            <a:off x="701850" y="3639238"/>
            <a:ext cx="1336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AFTER</a:t>
            </a:r>
            <a:endParaRPr b="1" sz="1500">
              <a:solidFill>
                <a:schemeClr val="accen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07" name="Google Shape;507;p55"/>
          <p:cNvSpPr txBox="1"/>
          <p:nvPr/>
        </p:nvSpPr>
        <p:spPr>
          <a:xfrm>
            <a:off x="1499925" y="8675"/>
            <a:ext cx="531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ArcGIS MODELING</a:t>
            </a:r>
            <a:endParaRPr b="1" sz="2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6"/>
          <p:cNvSpPr txBox="1"/>
          <p:nvPr>
            <p:ph type="ctrTitle"/>
          </p:nvPr>
        </p:nvSpPr>
        <p:spPr>
          <a:xfrm rot="5400000">
            <a:off x="6923109" y="23279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  <p:sp>
        <p:nvSpPr>
          <p:cNvPr id="513" name="Google Shape;513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p56"/>
          <p:cNvSpPr txBox="1"/>
          <p:nvPr>
            <p:ph idx="4294967295" type="title"/>
          </p:nvPr>
        </p:nvSpPr>
        <p:spPr>
          <a:xfrm rot="5400000">
            <a:off x="7800002" y="3122050"/>
            <a:ext cx="696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09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15" name="Google Shape;515;p56"/>
          <p:cNvSpPr txBox="1"/>
          <p:nvPr/>
        </p:nvSpPr>
        <p:spPr>
          <a:xfrm>
            <a:off x="1660350" y="529600"/>
            <a:ext cx="5313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POLLUTION OF WATER INFRASTRUCTURE IN CORREGIMIENTO KUNA NEGA</a:t>
            </a:r>
            <a:endParaRPr b="1" sz="2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516" name="Google Shape;516;p56"/>
          <p:cNvPicPr preferRelativeResize="0"/>
          <p:nvPr/>
        </p:nvPicPr>
        <p:blipFill rotWithShape="1">
          <a:blip r:embed="rId3">
            <a:alphaModFix/>
          </a:blip>
          <a:srcRect b="0" l="0" r="0" t="29922"/>
          <a:stretch/>
        </p:blipFill>
        <p:spPr>
          <a:xfrm>
            <a:off x="162675" y="1732688"/>
            <a:ext cx="4806950" cy="25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6"/>
          <p:cNvPicPr preferRelativeResize="0"/>
          <p:nvPr/>
        </p:nvPicPr>
        <p:blipFill rotWithShape="1">
          <a:blip r:embed="rId4">
            <a:alphaModFix/>
          </a:blip>
          <a:srcRect b="12503" l="23867" r="0" t="17800"/>
          <a:stretch/>
        </p:blipFill>
        <p:spPr>
          <a:xfrm>
            <a:off x="5262625" y="1714188"/>
            <a:ext cx="2117575" cy="256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/>
          <p:nvPr/>
        </p:nvSpPr>
        <p:spPr>
          <a:xfrm>
            <a:off x="-38250" y="653550"/>
            <a:ext cx="7253100" cy="200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7"/>
          <p:cNvPicPr preferRelativeResize="0"/>
          <p:nvPr/>
        </p:nvPicPr>
        <p:blipFill rotWithShape="1">
          <a:blip r:embed="rId3">
            <a:alphaModFix/>
          </a:blip>
          <a:srcRect b="35708" l="0" r="0" t="25260"/>
          <a:stretch/>
        </p:blipFill>
        <p:spPr>
          <a:xfrm>
            <a:off x="555450" y="227675"/>
            <a:ext cx="6748198" cy="3112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>
            <p:ph type="ctrTitle"/>
          </p:nvPr>
        </p:nvSpPr>
        <p:spPr>
          <a:xfrm rot="5400000">
            <a:off x="6344105" y="1670725"/>
            <a:ext cx="3481200" cy="10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DISTRIBUTION SYSTEM </a:t>
            </a:r>
            <a:r>
              <a:rPr lang="en"/>
              <a:t>LOCATION</a:t>
            </a:r>
            <a:endParaRPr/>
          </a:p>
        </p:txBody>
      </p:sp>
      <p:sp>
        <p:nvSpPr>
          <p:cNvPr id="181" name="Google Shape;181;p27"/>
          <p:cNvSpPr/>
          <p:nvPr/>
        </p:nvSpPr>
        <p:spPr>
          <a:xfrm>
            <a:off x="4304050" y="793725"/>
            <a:ext cx="406800" cy="406800"/>
          </a:xfrm>
          <a:prstGeom prst="rect">
            <a:avLst/>
          </a:prstGeom>
          <a:solidFill>
            <a:schemeClr val="accent3">
              <a:alpha val="58430"/>
            </a:scheme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7"/>
          <p:cNvSpPr/>
          <p:nvPr/>
        </p:nvSpPr>
        <p:spPr>
          <a:xfrm>
            <a:off x="5749000" y="1099000"/>
            <a:ext cx="1695300" cy="10560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7"/>
          <p:cNvSpPr txBox="1"/>
          <p:nvPr>
            <p:ph idx="4294967295" type="subTitle"/>
          </p:nvPr>
        </p:nvSpPr>
        <p:spPr>
          <a:xfrm flipH="1">
            <a:off x="5673100" y="1216600"/>
            <a:ext cx="16188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Corregimiento Kuna Nega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Panama City Metropolitan Area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84" name="Google Shape;184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5" name="Google Shape;18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049" y="1200525"/>
            <a:ext cx="3035174" cy="284174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86" name="Google Shape;186;p27"/>
          <p:cNvCxnSpPr/>
          <p:nvPr/>
        </p:nvCxnSpPr>
        <p:spPr>
          <a:xfrm flipH="1" rot="10800000">
            <a:off x="782800" y="797100"/>
            <a:ext cx="3532200" cy="40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7" name="Google Shape;187;p27"/>
          <p:cNvCxnSpPr/>
          <p:nvPr/>
        </p:nvCxnSpPr>
        <p:spPr>
          <a:xfrm flipH="1" rot="10800000">
            <a:off x="3829900" y="797100"/>
            <a:ext cx="886200" cy="396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8" name="Google Shape;188;p27"/>
          <p:cNvCxnSpPr/>
          <p:nvPr/>
        </p:nvCxnSpPr>
        <p:spPr>
          <a:xfrm flipH="1" rot="10800000">
            <a:off x="3825875" y="1197075"/>
            <a:ext cx="885900" cy="2832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p27"/>
          <p:cNvSpPr/>
          <p:nvPr/>
        </p:nvSpPr>
        <p:spPr>
          <a:xfrm>
            <a:off x="2044825" y="1838250"/>
            <a:ext cx="819600" cy="550500"/>
          </a:xfrm>
          <a:prstGeom prst="rect">
            <a:avLst/>
          </a:prstGeom>
          <a:solidFill>
            <a:srgbClr val="A9B9D3">
              <a:alpha val="26789"/>
            </a:srgbClr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4061" y="3024251"/>
            <a:ext cx="3183338" cy="1804473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91" name="Google Shape;191;p27"/>
          <p:cNvCxnSpPr/>
          <p:nvPr/>
        </p:nvCxnSpPr>
        <p:spPr>
          <a:xfrm>
            <a:off x="2868550" y="1839500"/>
            <a:ext cx="4626000" cy="11838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27"/>
          <p:cNvCxnSpPr/>
          <p:nvPr/>
        </p:nvCxnSpPr>
        <p:spPr>
          <a:xfrm>
            <a:off x="2058050" y="2385900"/>
            <a:ext cx="2258400" cy="244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27"/>
          <p:cNvCxnSpPr/>
          <p:nvPr/>
        </p:nvCxnSpPr>
        <p:spPr>
          <a:xfrm>
            <a:off x="2058050" y="1857725"/>
            <a:ext cx="2240100" cy="116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/>
          <p:nvPr/>
        </p:nvSpPr>
        <p:spPr>
          <a:xfrm>
            <a:off x="272300" y="968200"/>
            <a:ext cx="4402200" cy="36762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8"/>
          <p:cNvPicPr preferRelativeResize="0"/>
          <p:nvPr/>
        </p:nvPicPr>
        <p:blipFill rotWithShape="1">
          <a:blip r:embed="rId3">
            <a:alphaModFix/>
          </a:blip>
          <a:srcRect b="0" l="27241" r="23956" t="0"/>
          <a:stretch/>
        </p:blipFill>
        <p:spPr>
          <a:xfrm>
            <a:off x="5381624" y="0"/>
            <a:ext cx="37623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8"/>
          <p:cNvSpPr/>
          <p:nvPr/>
        </p:nvSpPr>
        <p:spPr>
          <a:xfrm>
            <a:off x="4819650" y="1577400"/>
            <a:ext cx="43245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0" y="4884300"/>
            <a:ext cx="272400" cy="2592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8"/>
          <p:cNvSpPr txBox="1"/>
          <p:nvPr>
            <p:ph idx="1" type="subTitle"/>
          </p:nvPr>
        </p:nvSpPr>
        <p:spPr>
          <a:xfrm flipH="1">
            <a:off x="387350" y="1322200"/>
            <a:ext cx="4172100" cy="29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National Institute </a:t>
            </a: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of</a:t>
            </a: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 Aqueducts and Sewers</a:t>
            </a: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 (IDAAN)</a:t>
            </a:r>
            <a:endParaRPr sz="18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>
                <a:latin typeface="Catamaran"/>
                <a:ea typeface="Catamaran"/>
                <a:cs typeface="Catamaran"/>
                <a:sym typeface="Catamaran"/>
              </a:rPr>
              <a:t>Evaluate current network</a:t>
            </a: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 in Corregimiento Kuna Nega using EPANET software</a:t>
            </a:r>
            <a:endParaRPr sz="18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	Field Data</a:t>
            </a:r>
            <a:endParaRPr sz="18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Propose a schedule</a:t>
            </a:r>
            <a:r>
              <a:rPr lang="en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for equitable water distribution</a:t>
            </a:r>
            <a:endParaRPr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>
                <a:latin typeface="Catamaran"/>
                <a:ea typeface="Catamaran"/>
                <a:cs typeface="Catamaran"/>
                <a:sym typeface="Catamaran"/>
              </a:rPr>
              <a:t>Suggest optimization changes</a:t>
            </a: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 for the future</a:t>
            </a:r>
            <a:endParaRPr sz="18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03" name="Google Shape;203;p28"/>
          <p:cNvSpPr txBox="1"/>
          <p:nvPr>
            <p:ph type="title"/>
          </p:nvPr>
        </p:nvSpPr>
        <p:spPr>
          <a:xfrm>
            <a:off x="504225" y="71500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GOALS</a:t>
            </a:r>
            <a:endParaRPr/>
          </a:p>
        </p:txBody>
      </p:sp>
      <p:pic>
        <p:nvPicPr>
          <p:cNvPr id="204" name="Google Shape;20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6200" y="1732200"/>
            <a:ext cx="1663776" cy="166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9651" y="4236600"/>
            <a:ext cx="41719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/>
          <p:nvPr/>
        </p:nvSpPr>
        <p:spPr>
          <a:xfrm>
            <a:off x="6299800" y="3026150"/>
            <a:ext cx="435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[1]</a:t>
            </a:r>
            <a:endParaRPr sz="15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8647950" y="4559325"/>
            <a:ext cx="4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[3]</a:t>
            </a:r>
            <a:endParaRPr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208" name="Google Shape;20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3700" y="1749550"/>
            <a:ext cx="2207900" cy="16290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/>
        </p:nvSpPr>
        <p:spPr>
          <a:xfrm>
            <a:off x="8694303" y="3033801"/>
            <a:ext cx="46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[2]</a:t>
            </a:r>
            <a:endParaRPr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10" name="Google Shape;210;p28"/>
          <p:cNvSpPr/>
          <p:nvPr/>
        </p:nvSpPr>
        <p:spPr>
          <a:xfrm>
            <a:off x="0" y="0"/>
            <a:ext cx="272400" cy="2592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8"/>
          <p:cNvSpPr/>
          <p:nvPr/>
        </p:nvSpPr>
        <p:spPr>
          <a:xfrm>
            <a:off x="8871600" y="0"/>
            <a:ext cx="272400" cy="2592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8"/>
          <p:cNvSpPr/>
          <p:nvPr/>
        </p:nvSpPr>
        <p:spPr>
          <a:xfrm>
            <a:off x="8871600" y="4884300"/>
            <a:ext cx="272400" cy="2592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9"/>
          <p:cNvPicPr preferRelativeResize="0"/>
          <p:nvPr/>
        </p:nvPicPr>
        <p:blipFill rotWithShape="1">
          <a:blip r:embed="rId4">
            <a:alphaModFix/>
          </a:blip>
          <a:srcRect b="12501" l="0" r="0" t="12501"/>
          <a:stretch/>
        </p:blipFill>
        <p:spPr>
          <a:xfrm>
            <a:off x="0" y="25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9"/>
          <p:cNvSpPr/>
          <p:nvPr/>
        </p:nvSpPr>
        <p:spPr>
          <a:xfrm>
            <a:off x="720000" y="540000"/>
            <a:ext cx="4552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9"/>
          <p:cNvSpPr txBox="1"/>
          <p:nvPr>
            <p:ph type="ctrTitle"/>
          </p:nvPr>
        </p:nvSpPr>
        <p:spPr>
          <a:xfrm>
            <a:off x="769725" y="1310050"/>
            <a:ext cx="4621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BACKGROUND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2" name="Google Shape;222;p29"/>
          <p:cNvSpPr txBox="1"/>
          <p:nvPr>
            <p:ph idx="2" type="title"/>
          </p:nvPr>
        </p:nvSpPr>
        <p:spPr>
          <a:xfrm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13" y="232363"/>
            <a:ext cx="8251984" cy="4678778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/>
          <p:nvPr/>
        </p:nvSpPr>
        <p:spPr>
          <a:xfrm>
            <a:off x="5204000" y="544600"/>
            <a:ext cx="3797100" cy="438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34" name="Google Shape;234;p31"/>
          <p:cNvSpPr txBox="1"/>
          <p:nvPr>
            <p:ph idx="1" type="subTitle"/>
          </p:nvPr>
        </p:nvSpPr>
        <p:spPr>
          <a:xfrm>
            <a:off x="5353850" y="834850"/>
            <a:ext cx="3497400" cy="38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Char char="●"/>
            </a:pP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Rapid </a:t>
            </a:r>
            <a:r>
              <a:rPr b="1" lang="en" sz="1800">
                <a:latin typeface="Catamaran"/>
                <a:ea typeface="Catamaran"/>
                <a:cs typeface="Catamaran"/>
                <a:sym typeface="Catamaran"/>
              </a:rPr>
              <a:t>population growth</a:t>
            </a: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 increases demand</a:t>
            </a:r>
            <a:endParaRPr sz="1800"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Char char="●"/>
            </a:pP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Restricted water supply encourages </a:t>
            </a:r>
            <a:r>
              <a:rPr b="1" lang="en" sz="1800">
                <a:latin typeface="Catamaran"/>
                <a:ea typeface="Catamaran"/>
                <a:cs typeface="Catamaran"/>
                <a:sym typeface="Catamaran"/>
              </a:rPr>
              <a:t>unsafe water storage</a:t>
            </a:r>
            <a:endParaRPr b="1" sz="1800"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Char char="●"/>
            </a:pPr>
            <a:r>
              <a:rPr b="1" lang="en" sz="1800">
                <a:latin typeface="Catamaran"/>
                <a:ea typeface="Catamaran"/>
                <a:cs typeface="Catamaran"/>
                <a:sym typeface="Catamaran"/>
              </a:rPr>
              <a:t>Rotational </a:t>
            </a: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vs </a:t>
            </a:r>
            <a:r>
              <a:rPr b="1" lang="en" sz="1800">
                <a:latin typeface="Catamaran"/>
                <a:ea typeface="Catamaran"/>
                <a:cs typeface="Catamaran"/>
                <a:sym typeface="Catamaran"/>
              </a:rPr>
              <a:t>Demand </a:t>
            </a:r>
            <a:r>
              <a:rPr lang="en" sz="1800">
                <a:latin typeface="Catamaran"/>
                <a:ea typeface="Catamaran"/>
                <a:cs typeface="Catamaran"/>
                <a:sym typeface="Catamaran"/>
              </a:rPr>
              <a:t>Supply</a:t>
            </a:r>
            <a:endParaRPr sz="140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35" name="Google Shape;235;p31"/>
          <p:cNvSpPr/>
          <p:nvPr/>
        </p:nvSpPr>
        <p:spPr>
          <a:xfrm>
            <a:off x="0" y="192050"/>
            <a:ext cx="9001200" cy="1386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1"/>
          <p:cNvPicPr preferRelativeResize="0"/>
          <p:nvPr/>
        </p:nvPicPr>
        <p:blipFill rotWithShape="1">
          <a:blip r:embed="rId3">
            <a:alphaModFix/>
          </a:blip>
          <a:srcRect b="0" l="12732" r="2894" t="0"/>
          <a:stretch/>
        </p:blipFill>
        <p:spPr>
          <a:xfrm>
            <a:off x="668200" y="1970175"/>
            <a:ext cx="4261026" cy="284062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668188" y="4410600"/>
            <a:ext cx="6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[5]</a:t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38" name="Google Shape;238;p31"/>
          <p:cNvSpPr/>
          <p:nvPr/>
        </p:nvSpPr>
        <p:spPr>
          <a:xfrm rot="-5400000">
            <a:off x="2269963" y="-341112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1"/>
          <p:cNvSpPr txBox="1"/>
          <p:nvPr/>
        </p:nvSpPr>
        <p:spPr>
          <a:xfrm>
            <a:off x="1406875" y="749238"/>
            <a:ext cx="2783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POPULATION &amp; DEMAND</a:t>
            </a:r>
            <a:endParaRPr b="1" sz="24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40" name="Google Shape;240;p31"/>
          <p:cNvSpPr txBox="1"/>
          <p:nvPr>
            <p:ph idx="12" type="sldNum"/>
          </p:nvPr>
        </p:nvSpPr>
        <p:spPr>
          <a:xfrm>
            <a:off x="8595309" y="481080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6" name="Google Shape;246;p32"/>
          <p:cNvPicPr preferRelativeResize="0"/>
          <p:nvPr/>
        </p:nvPicPr>
        <p:blipFill rotWithShape="1">
          <a:blip r:embed="rId3">
            <a:alphaModFix/>
          </a:blip>
          <a:srcRect b="31212" l="19356" r="18624" t="11924"/>
          <a:stretch/>
        </p:blipFill>
        <p:spPr>
          <a:xfrm>
            <a:off x="142875" y="808313"/>
            <a:ext cx="2424565" cy="1544763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7" name="Google Shape;2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1123" y="808313"/>
            <a:ext cx="6270003" cy="352687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878" y="2543088"/>
            <a:ext cx="2424576" cy="179208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