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Montserrat"/>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CC945B-F24C-4762-ABF8-6D6EB7920D0B}">
  <a:tblStyle styleId="{DFCC945B-F24C-4762-ABF8-6D6EB7920D0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4.xml"/><Relationship Id="rId42" Type="http://schemas.openxmlformats.org/officeDocument/2006/relationships/font" Target="fonts/Lato-regular.fntdata"/><Relationship Id="rId41" Type="http://schemas.openxmlformats.org/officeDocument/2006/relationships/font" Target="fonts/Montserrat-boldItalic.fntdata"/><Relationship Id="rId22" Type="http://schemas.openxmlformats.org/officeDocument/2006/relationships/slide" Target="slides/slide16.xml"/><Relationship Id="rId44" Type="http://schemas.openxmlformats.org/officeDocument/2006/relationships/font" Target="fonts/Lato-italic.fntdata"/><Relationship Id="rId21" Type="http://schemas.openxmlformats.org/officeDocument/2006/relationships/slide" Target="slides/slide15.xml"/><Relationship Id="rId43" Type="http://schemas.openxmlformats.org/officeDocument/2006/relationships/font" Target="fonts/Lato-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Montserrat-bold.fntdata"/><Relationship Id="rId16" Type="http://schemas.openxmlformats.org/officeDocument/2006/relationships/slide" Target="slides/slide10.xml"/><Relationship Id="rId38" Type="http://schemas.openxmlformats.org/officeDocument/2006/relationships/font" Target="fonts/Montserra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445f7782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445f7782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368a996c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68a996c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This equation is the equation which forms the polarization curve covered in the previous slide. The real cell voltage is Ecell. En is the theoretical ideal voltage of the cell without </a:t>
            </a:r>
            <a:r>
              <a:rPr lang="en" sz="1600"/>
              <a:t>considering</a:t>
            </a:r>
            <a:r>
              <a:rPr lang="en" sz="1600"/>
              <a:t> any losses. Delta E act, E ohm, and E conc are the three various forms of losses considered in our mathematical model. The activation loss, ohmic loss, and concentration loss respectively.</a:t>
            </a:r>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a5b1303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a5b1303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In our mathematical model, this equation calculates the nernst voltage. The most important parameters here are gibbs free energy change (which is given by the equation below), and the entropy change term which is very important. Many papers do not consider this term due to its negligible effect on voltage, but we decided to include it as we </a:t>
            </a:r>
            <a:r>
              <a:rPr lang="en" sz="1600"/>
              <a:t>intend to measure changes with temperature. Finally</a:t>
            </a:r>
            <a:r>
              <a:rPr lang="en" sz="1600"/>
              <a:t>, the nernst term which accounts for concentration differences. The next three slides will cover our modeling equations used for the losses</a:t>
            </a:r>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68a996cc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68a996cc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 Activation losses occurs as a result of the electrochemical reactions taking place inside the cell, with a proportion of the voltage generated being lost and instead used to drive chemical reactions for electron transfer. As shown previous on the example full polarization curve, activation losses are the foremost losses to occur at lower current densities.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68a996cc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68a996cc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 Also </a:t>
            </a:r>
            <a:r>
              <a:rPr lang="en"/>
              <a:t>called resistive losses, Ohmic losses are incurred from the resistance to flow of electrons through the numerous plates (anode, cathode, dividing layers) and the ionic resistance of the electrolyte, all of which are partially material related. It is also so named for its linear behavior and adherence to Ohm’s law. These losses are most significant at intermediate current densities, and will not display linear behavior at lower or higher current densities.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b9ff4c2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3b9ff4c2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 Mass transport of concentration losses are the result of changes in concentration of reactants at the surface of electrodes as fuel is used. The reduction in concentration during fuel utilization is a result of failure to transport sufficient reactant to the surface of the electrode, either due to a imbalance between transport rate and rate of reaction or product buildup at the cell exit pathway. It is therefore less efficient to move larger portions of mass or current through the cell at a time, as it will yield lower overall voltage due to higher concentration loss.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bb3a6a3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3bb3a6a3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4375e4b51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4375e4b51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4375e4b51d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4375e4b51d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4375e4b51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4375e4b51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The two softwares used for this project, in addition to the mathematical models, are Aspen Plus and IDAES. Aspen plus was founded in the 1980s as a modeling tool for large scale energy systems such as power plants or chemical plants. It contains a graphical user interface in which users can form of flowsheets, input various components and materials, and simulate a chemical process. IDAES was founded in the late 2010s as a framework software for studying and innovating in the renewable energy sector. It does not have a graphical user interface, and in this project it is used as a coding framework to run mathematical equations and approximate cell voltage.</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375e4b51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4375e4b51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368a996cc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368a996cc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Sam - The work in Aspen consisted of reconstructing the fuel cell model developed in last year’s project, and developing a novel electrolysis cell model. The flowsheets for these models from Aspen are shown here. The most important components in these flowsheets are the RGibbs reactor in the SOFC model, and the RStoic reactor in the SOEC model. These components where the reactions take place in the flowsheet. Therefore, to obtain a Gibbs free energy change we need to gather the gibbs free energy data of each material stream before and after the reaction point. Then, this data for Gibbs free energy change can be input into our mathematical models to obtain Aspen specific polarization curves, and to assess the validity of each model.</a:t>
            </a:r>
            <a:endParaRPr sz="17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42bf6e765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42bf6e765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4778478c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4778478c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We were able to construct an RSOC curve from our mathematical results, and find that based solely on the modeling equations, the SOEC has a lower voltage requirement at higher temperatures. This result is supported by other studies. Transitioning into SOFC operation, at low current densities, SOFC voltage is higher with lower temperatures, but as ohmic and concentration losses become more significant, the performance of the cell at higher temperatures improves. This behavior is expected, but slightly less pronounced in our models than in other studies.</a:t>
            </a:r>
            <a:endParaRPr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4b6bdd00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44b6bdd00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A great advantage of using the mathematical models is the ability to isolate losses, or quickly assess the effects of various parameter changes. As seen here, isolating the losses from our modeling equations shows us that the activation loss and ohmic loss are both approximated linearly, with the ohmic loss having a steeper slope. The concentration loss however, is approximated logarithmically. Therefore, it increases significantly as we approach the limiting current density. We were also able to assess the effects of partial pressure changes within the mathematical model. We found that in SOFC mode, increasing the water partial pressure relative to the hydrogen partial pressure will increase voltage. </a:t>
            </a:r>
            <a:r>
              <a:rPr lang="en" sz="1600"/>
              <a:t>Similarly, in SOEC mode, we found that increasing the hydrogen partial pressure relative to the water partial pressure will decrease voltage. </a:t>
            </a:r>
            <a:endParaRPr sz="16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3a63bf8ae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3a63bf8ae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Here are our results from inputting the data from the Aspen simulation into the mathematical model. We found that SOFC voltage increases with temperature, but is generally much lower than expected, around 0.8 volts instead of 1.0. For SOFC voltage efficiency, we found that higher temperatures give higher voltage </a:t>
            </a:r>
            <a:r>
              <a:rPr lang="en" sz="1600"/>
              <a:t>efficiencies</a:t>
            </a:r>
            <a:r>
              <a:rPr lang="en" sz="1600"/>
              <a:t>, and that running the cell at lower current densities is very important. For the SOEC simulation, we found that the Aspen flowsheet approximated the voltage much better than the SOFC, and that higher temperature led to </a:t>
            </a:r>
            <a:r>
              <a:rPr lang="en" sz="1600"/>
              <a:t>better performance and efficiency. The SOEC voltage efficiency also remained much higher than the SOFC efficiency at high current densities.</a:t>
            </a:r>
            <a:endParaRPr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4375e4b51d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4375e4b51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 </a:t>
            </a:r>
            <a:r>
              <a:rPr lang="en">
                <a:solidFill>
                  <a:schemeClr val="dk1"/>
                </a:solidFill>
              </a:rPr>
              <a:t>Here are our results from inputting the data from the IDAES code into the mathematical model. We found that like with the Aspen simulations, SOFC voltage increases with temperature, but initial output is closer to 1. For SOFC voltage efficiency, we found that higher temperatures give higher voltage efficiencies, and that running the cell at lower current densities is very important. For the SOEC simulation, lower temperature led to better performance and efficiency. The SOEC voltage efficiency still remained much higher at high current densities than that of SOFCs.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44b6bdd00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44b6bdd00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Here are two graphs, corresponding to SOFC and SOEC modes, with all of our results compared. In SOFC mode, we see that the previous group predicted a higher voltage, and lower activation loss and concentration loss than our model. We can also see the large difference in voltage with the Aspen SOFC, suggesting the flowsheet needs to be improved or redesigned. The SOEC results showed much closer voltage to what we expected, with the mathematical model giving a lower voltage than either Aspen or IDAES. The results here suggest the Aspen SOEC model flowsheet is an accurate approximation of the cell.</a:t>
            </a:r>
            <a:endParaRPr sz="16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4375e4b51d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4375e4b51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44778478c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44778478c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4375e4b51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4375e4b51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42bf6e765e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42bf6e765e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42bf6e765e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42bf6e765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fe0670d3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fe0670d3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2bf6e765e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2bf6e765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42bf6e765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42bf6e765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375e4b51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375e4b5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375e4b51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4375e4b51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The soec functions by separating a conductive anode and </a:t>
            </a:r>
            <a:r>
              <a:rPr lang="en" sz="1600"/>
              <a:t>cathode</a:t>
            </a:r>
            <a:r>
              <a:rPr lang="en" sz="1600"/>
              <a:t> by an insulating electrolyte. The reaction that takes place is the electrolysis of water into hydrogen and oxygen. The electrolyte allows the oxygen ions to flow through, and forces a current (electrons) to flow through the conductive anode and cathode and an external conductor. This reaction is the reverse reaction of a fuel cell, therefore it requires electricity instead of producing it.</a:t>
            </a:r>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b9ff4c2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b9ff4c2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Sam - The polarization curve is a commonly used metric to measure SOEC and SOFC </a:t>
            </a:r>
            <a:r>
              <a:rPr lang="en" sz="1600"/>
              <a:t>performance</a:t>
            </a:r>
            <a:r>
              <a:rPr lang="en" sz="1600"/>
              <a:t>. It compares voltage and current density - which is used to allow for the comparison of different sized cells. The ideal cell voltage can be seen on the bottom of the graph (this is the </a:t>
            </a:r>
            <a:r>
              <a:rPr lang="en" sz="1600"/>
              <a:t>voltage</a:t>
            </a:r>
            <a:r>
              <a:rPr lang="en" sz="1600"/>
              <a:t> without any losses considered). The polarization curve with losses contains three main zones. At low current densities, activation loss is most significant. At intermediate current densities, ohmic losses dominate and exhibit linear behavior due to ohms law. Finally, at high current densities, concentration loss is the greatest. These losses and their equations will be described in the next section.</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42bf6e765e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42bf6e765e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19.png"/><Relationship Id="rId6"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mailto:gr-fuelcellmqp@wpi.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oi-org.ezpv7-web-p-u01.wpi.edu/10.1016/j.ijhydene.2017.03.186" TargetMode="External"/><Relationship Id="rId4" Type="http://schemas.openxmlformats.org/officeDocument/2006/relationships/hyperlink" Target="https://convion.fi/technology/" TargetMode="External"/><Relationship Id="rId5" Type="http://schemas.openxmlformats.org/officeDocument/2006/relationships/hyperlink" Target="https://doi-org.ezpv7-web-p-u01.wpi.edu/10.1016/j.ijhydene.2017.01.189" TargetMode="External"/><Relationship Id="rId6" Type="http://schemas.openxmlformats.org/officeDocument/2006/relationships/hyperlink" Target="https://doi-org.ezpv7-web-p-u01.wpi.edu/10.1016/j.ces.2013.10.025" TargetMode="External"/><Relationship Id="rId7" Type="http://schemas.openxmlformats.org/officeDocument/2006/relationships/hyperlink" Target="https://doi.org/10.1016/j.enconman.2006.11.0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974200" y="908275"/>
            <a:ext cx="6169800" cy="120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0937"/>
              <a:buNone/>
            </a:pPr>
            <a:r>
              <a:rPr b="1" lang="en" sz="3200"/>
              <a:t>A Design and Analysis of Solid Oxide Electrolysis Cells</a:t>
            </a:r>
            <a:endParaRPr b="1" sz="3200"/>
          </a:p>
        </p:txBody>
      </p:sp>
      <p:sp>
        <p:nvSpPr>
          <p:cNvPr id="135" name="Google Shape;135;p13"/>
          <p:cNvSpPr txBox="1"/>
          <p:nvPr>
            <p:ph idx="1" type="subTitle"/>
          </p:nvPr>
        </p:nvSpPr>
        <p:spPr>
          <a:xfrm>
            <a:off x="2974200" y="2053275"/>
            <a:ext cx="5833800" cy="4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By Stephen Davis, Sam Krimmel, and Alexander Kochling</a:t>
            </a:r>
            <a:endParaRPr sz="1800"/>
          </a:p>
        </p:txBody>
      </p:sp>
      <p:pic>
        <p:nvPicPr>
          <p:cNvPr id="136" name="Google Shape;136;p13"/>
          <p:cNvPicPr preferRelativeResize="0"/>
          <p:nvPr/>
        </p:nvPicPr>
        <p:blipFill>
          <a:blip r:embed="rId3">
            <a:alphaModFix/>
          </a:blip>
          <a:stretch>
            <a:fillRect/>
          </a:stretch>
        </p:blipFill>
        <p:spPr>
          <a:xfrm>
            <a:off x="6016062" y="2693238"/>
            <a:ext cx="1700587" cy="738087"/>
          </a:xfrm>
          <a:prstGeom prst="rect">
            <a:avLst/>
          </a:prstGeom>
          <a:noFill/>
          <a:ln>
            <a:noFill/>
          </a:ln>
        </p:spPr>
      </p:pic>
      <p:pic>
        <p:nvPicPr>
          <p:cNvPr id="137" name="Google Shape;137;p13"/>
          <p:cNvPicPr preferRelativeResize="0"/>
          <p:nvPr/>
        </p:nvPicPr>
        <p:blipFill>
          <a:blip r:embed="rId4">
            <a:alphaModFix/>
          </a:blip>
          <a:stretch>
            <a:fillRect/>
          </a:stretch>
        </p:blipFill>
        <p:spPr>
          <a:xfrm>
            <a:off x="3622462" y="2659024"/>
            <a:ext cx="1830598" cy="772300"/>
          </a:xfrm>
          <a:prstGeom prst="rect">
            <a:avLst/>
          </a:prstGeom>
          <a:noFill/>
          <a:ln>
            <a:noFill/>
          </a:ln>
        </p:spPr>
      </p:pic>
      <p:sp>
        <p:nvSpPr>
          <p:cNvPr id="138" name="Google Shape;138;p13"/>
          <p:cNvSpPr txBox="1"/>
          <p:nvPr>
            <p:ph idx="1" type="subTitle"/>
          </p:nvPr>
        </p:nvSpPr>
        <p:spPr>
          <a:xfrm>
            <a:off x="4587300" y="3818850"/>
            <a:ext cx="2607600" cy="45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August 17, 2022</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457900" y="811200"/>
            <a:ext cx="5410800" cy="3521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Three Methods:</a:t>
            </a:r>
            <a:endParaRPr b="1"/>
          </a:p>
          <a:p>
            <a:pPr indent="-406400" lvl="0" marL="914400" rtl="0" algn="l">
              <a:spcBef>
                <a:spcPts val="0"/>
              </a:spcBef>
              <a:spcAft>
                <a:spcPts val="0"/>
              </a:spcAft>
              <a:buSzPts val="2800"/>
              <a:buChar char="➢"/>
            </a:pPr>
            <a:r>
              <a:rPr lang="en"/>
              <a:t>Mathematical Model</a:t>
            </a:r>
            <a:endParaRPr/>
          </a:p>
          <a:p>
            <a:pPr indent="-406400" lvl="0" marL="914400" rtl="0" algn="l">
              <a:spcBef>
                <a:spcPts val="0"/>
              </a:spcBef>
              <a:spcAft>
                <a:spcPts val="0"/>
              </a:spcAft>
              <a:buSzPts val="2800"/>
              <a:buChar char="➢"/>
            </a:pPr>
            <a:r>
              <a:rPr lang="en"/>
              <a:t>Aspen Plus Model</a:t>
            </a:r>
            <a:endParaRPr/>
          </a:p>
          <a:p>
            <a:pPr indent="-406400" lvl="0" marL="914400" rtl="0" algn="l">
              <a:spcBef>
                <a:spcPts val="0"/>
              </a:spcBef>
              <a:spcAft>
                <a:spcPts val="0"/>
              </a:spcAft>
              <a:buSzPts val="2800"/>
              <a:buChar char="➢"/>
            </a:pPr>
            <a:r>
              <a:rPr lang="en"/>
              <a:t>IDAES Coding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SOEC Mathematical Model</a:t>
            </a:r>
            <a:endParaRPr b="1"/>
          </a:p>
        </p:txBody>
      </p:sp>
      <p:sp>
        <p:nvSpPr>
          <p:cNvPr id="215" name="Google Shape;215;p23"/>
          <p:cNvSpPr txBox="1"/>
          <p:nvPr>
            <p:ph idx="1" type="body"/>
          </p:nvPr>
        </p:nvSpPr>
        <p:spPr>
          <a:xfrm>
            <a:off x="1297500" y="2347750"/>
            <a:ext cx="7152900" cy="20619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en"/>
              <a:t>E</a:t>
            </a:r>
            <a:r>
              <a:rPr baseline="-25000" lang="en"/>
              <a:t>n</a:t>
            </a:r>
            <a:r>
              <a:rPr lang="en"/>
              <a:t> - A</a:t>
            </a:r>
            <a:r>
              <a:rPr lang="en"/>
              <a:t> theoretical cell voltage without considering losses, often called Nernst voltage</a:t>
            </a:r>
            <a:endParaRPr/>
          </a:p>
          <a:p>
            <a:pPr indent="-311150" lvl="0" marL="457200" rtl="0" algn="l">
              <a:lnSpc>
                <a:spcPct val="150000"/>
              </a:lnSpc>
              <a:spcBef>
                <a:spcPts val="0"/>
              </a:spcBef>
              <a:spcAft>
                <a:spcPts val="0"/>
              </a:spcAft>
              <a:buSzPts val="1300"/>
              <a:buChar char="●"/>
            </a:pPr>
            <a:r>
              <a:rPr lang="en"/>
              <a:t>ΔE</a:t>
            </a:r>
            <a:r>
              <a:rPr baseline="-25000" lang="en"/>
              <a:t>act</a:t>
            </a:r>
            <a:r>
              <a:rPr lang="en"/>
              <a:t> - Loss due to the activation energy required to initiate the chemical reaction</a:t>
            </a:r>
            <a:endParaRPr/>
          </a:p>
          <a:p>
            <a:pPr indent="-311150" lvl="0" marL="457200" rtl="0" algn="l">
              <a:lnSpc>
                <a:spcPct val="150000"/>
              </a:lnSpc>
              <a:spcBef>
                <a:spcPts val="0"/>
              </a:spcBef>
              <a:spcAft>
                <a:spcPts val="0"/>
              </a:spcAft>
              <a:buSzPts val="1300"/>
              <a:buChar char="●"/>
            </a:pPr>
            <a:r>
              <a:rPr lang="en"/>
              <a:t>ΔE</a:t>
            </a:r>
            <a:r>
              <a:rPr baseline="-25000" lang="en"/>
              <a:t>ohm</a:t>
            </a:r>
            <a:r>
              <a:rPr lang="en"/>
              <a:t> - Loss due to the ionic and electrical resistance of cell components</a:t>
            </a:r>
            <a:endParaRPr/>
          </a:p>
          <a:p>
            <a:pPr indent="-311150" lvl="0" marL="457200" rtl="0" algn="l">
              <a:lnSpc>
                <a:spcPct val="150000"/>
              </a:lnSpc>
              <a:spcBef>
                <a:spcPts val="0"/>
              </a:spcBef>
              <a:spcAft>
                <a:spcPts val="0"/>
              </a:spcAft>
              <a:buSzPts val="1300"/>
              <a:buChar char="●"/>
            </a:pPr>
            <a:r>
              <a:rPr lang="en"/>
              <a:t>ΔE</a:t>
            </a:r>
            <a:r>
              <a:rPr baseline="-25000" lang="en"/>
              <a:t>conc</a:t>
            </a:r>
            <a:r>
              <a:rPr lang="en"/>
              <a:t> - Loss caused by the inefficiencies in mass transport</a:t>
            </a:r>
            <a:endParaRPr/>
          </a:p>
        </p:txBody>
      </p:sp>
      <p:sp>
        <p:nvSpPr>
          <p:cNvPr id="216" name="Google Shape;216;p23"/>
          <p:cNvSpPr txBox="1"/>
          <p:nvPr/>
        </p:nvSpPr>
        <p:spPr>
          <a:xfrm>
            <a:off x="2459225" y="1378825"/>
            <a:ext cx="2612700" cy="3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300">
                <a:solidFill>
                  <a:schemeClr val="lt1"/>
                </a:solidFill>
                <a:latin typeface="Lato"/>
                <a:ea typeface="Lato"/>
                <a:cs typeface="Lato"/>
                <a:sym typeface="Lato"/>
              </a:rPr>
              <a:t>E</a:t>
            </a:r>
            <a:r>
              <a:rPr baseline="-25000" lang="en" sz="1300">
                <a:solidFill>
                  <a:schemeClr val="lt1"/>
                </a:solidFill>
                <a:latin typeface="Lato"/>
                <a:ea typeface="Lato"/>
                <a:cs typeface="Lato"/>
                <a:sym typeface="Lato"/>
              </a:rPr>
              <a:t>cell</a:t>
            </a:r>
            <a:r>
              <a:rPr lang="en" sz="1300">
                <a:solidFill>
                  <a:schemeClr val="lt1"/>
                </a:solidFill>
                <a:latin typeface="Lato"/>
                <a:ea typeface="Lato"/>
                <a:cs typeface="Lato"/>
                <a:sym typeface="Lato"/>
              </a:rPr>
              <a:t> = E</a:t>
            </a:r>
            <a:r>
              <a:rPr baseline="-25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 + ΔE</a:t>
            </a:r>
            <a:r>
              <a:rPr baseline="-25000" lang="en" sz="1300">
                <a:solidFill>
                  <a:schemeClr val="lt1"/>
                </a:solidFill>
                <a:latin typeface="Lato"/>
                <a:ea typeface="Lato"/>
                <a:cs typeface="Lato"/>
                <a:sym typeface="Lato"/>
              </a:rPr>
              <a:t>act</a:t>
            </a:r>
            <a:r>
              <a:rPr lang="en" sz="1300">
                <a:solidFill>
                  <a:schemeClr val="lt1"/>
                </a:solidFill>
                <a:latin typeface="Lato"/>
                <a:ea typeface="Lato"/>
                <a:cs typeface="Lato"/>
                <a:sym typeface="Lato"/>
              </a:rPr>
              <a:t> + ΔE</a:t>
            </a:r>
            <a:r>
              <a:rPr baseline="-25000" lang="en" sz="1300">
                <a:solidFill>
                  <a:schemeClr val="lt1"/>
                </a:solidFill>
                <a:latin typeface="Lato"/>
                <a:ea typeface="Lato"/>
                <a:cs typeface="Lato"/>
                <a:sym typeface="Lato"/>
              </a:rPr>
              <a:t>ohm</a:t>
            </a:r>
            <a:r>
              <a:rPr lang="en" sz="1300">
                <a:solidFill>
                  <a:schemeClr val="lt1"/>
                </a:solidFill>
                <a:latin typeface="Lato"/>
                <a:ea typeface="Lato"/>
                <a:cs typeface="Lato"/>
                <a:sym typeface="Lato"/>
              </a:rPr>
              <a:t> + ΔE</a:t>
            </a:r>
            <a:r>
              <a:rPr baseline="-25000" lang="en" sz="1300">
                <a:solidFill>
                  <a:schemeClr val="lt1"/>
                </a:solidFill>
                <a:latin typeface="Lato"/>
                <a:ea typeface="Lato"/>
                <a:cs typeface="Lato"/>
                <a:sym typeface="Lato"/>
              </a:rPr>
              <a:t>conc</a:t>
            </a:r>
            <a:r>
              <a:rPr lang="en" sz="1300">
                <a:solidFill>
                  <a:schemeClr val="lt1"/>
                </a:solidFill>
                <a:latin typeface="Lato"/>
                <a:ea typeface="Lato"/>
                <a:cs typeface="Lato"/>
                <a:sym typeface="Lato"/>
              </a:rPr>
              <a:t> </a:t>
            </a:r>
            <a:endParaRPr>
              <a:latin typeface="Lato"/>
              <a:ea typeface="Lato"/>
              <a:cs typeface="Lato"/>
              <a:sym typeface="Lato"/>
            </a:endParaRPr>
          </a:p>
        </p:txBody>
      </p:sp>
      <p:sp>
        <p:nvSpPr>
          <p:cNvPr id="217" name="Google Shape;217;p23"/>
          <p:cNvSpPr txBox="1"/>
          <p:nvPr/>
        </p:nvSpPr>
        <p:spPr>
          <a:xfrm>
            <a:off x="5462050" y="1401925"/>
            <a:ext cx="12579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Menon. et al., 2013</a:t>
            </a:r>
            <a:endParaRPr sz="1100">
              <a:latin typeface="Lato"/>
              <a:ea typeface="Lato"/>
              <a:cs typeface="Lato"/>
              <a:sym typeface="Lato"/>
            </a:endParaRPr>
          </a:p>
        </p:txBody>
      </p:sp>
      <p:cxnSp>
        <p:nvCxnSpPr>
          <p:cNvPr id="218" name="Google Shape;218;p23"/>
          <p:cNvCxnSpPr/>
          <p:nvPr/>
        </p:nvCxnSpPr>
        <p:spPr>
          <a:xfrm>
            <a:off x="4818250" y="1565750"/>
            <a:ext cx="643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2" name="Shape 222"/>
        <p:cNvGrpSpPr/>
        <p:nvPr/>
      </p:nvGrpSpPr>
      <p:grpSpPr>
        <a:xfrm>
          <a:off x="0" y="0"/>
          <a:ext cx="0" cy="0"/>
          <a:chOff x="0" y="0"/>
          <a:chExt cx="0" cy="0"/>
        </a:xfrm>
      </p:grpSpPr>
      <p:sp>
        <p:nvSpPr>
          <p:cNvPr id="223" name="Google Shape;223;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Nernst Voltage</a:t>
            </a:r>
            <a:endParaRPr b="1"/>
          </a:p>
        </p:txBody>
      </p:sp>
      <p:sp>
        <p:nvSpPr>
          <p:cNvPr id="224" name="Google Shape;224;p24"/>
          <p:cNvSpPr txBox="1"/>
          <p:nvPr>
            <p:ph idx="1" type="body"/>
          </p:nvPr>
        </p:nvSpPr>
        <p:spPr>
          <a:xfrm>
            <a:off x="1297500" y="1418475"/>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theoretical maximum voltage produced by the chemical reaction in the SOEC</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solidFill>
                <a:schemeClr val="dk1"/>
              </a:solidFill>
            </a:endParaRPr>
          </a:p>
        </p:txBody>
      </p:sp>
      <p:pic>
        <p:nvPicPr>
          <p:cNvPr id="225" name="Google Shape;225;p24"/>
          <p:cNvPicPr preferRelativeResize="0"/>
          <p:nvPr/>
        </p:nvPicPr>
        <p:blipFill rotWithShape="1">
          <a:blip r:embed="rId3">
            <a:alphaModFix/>
          </a:blip>
          <a:srcRect b="0" l="0" r="970" t="0"/>
          <a:stretch/>
        </p:blipFill>
        <p:spPr>
          <a:xfrm>
            <a:off x="2498925" y="2805998"/>
            <a:ext cx="2845051" cy="193150"/>
          </a:xfrm>
          <a:prstGeom prst="rect">
            <a:avLst/>
          </a:prstGeom>
          <a:noFill/>
          <a:ln>
            <a:noFill/>
          </a:ln>
        </p:spPr>
      </p:pic>
      <p:pic>
        <p:nvPicPr>
          <p:cNvPr id="226" name="Google Shape;226;p24"/>
          <p:cNvPicPr preferRelativeResize="0"/>
          <p:nvPr/>
        </p:nvPicPr>
        <p:blipFill rotWithShape="1">
          <a:blip r:embed="rId4">
            <a:alphaModFix/>
          </a:blip>
          <a:srcRect b="1931" l="0" r="0" t="0"/>
          <a:stretch/>
        </p:blipFill>
        <p:spPr>
          <a:xfrm>
            <a:off x="1945800" y="1979750"/>
            <a:ext cx="3951299" cy="658450"/>
          </a:xfrm>
          <a:prstGeom prst="rect">
            <a:avLst/>
          </a:prstGeom>
          <a:noFill/>
          <a:ln>
            <a:noFill/>
          </a:ln>
        </p:spPr>
      </p:pic>
      <p:sp>
        <p:nvSpPr>
          <p:cNvPr id="227" name="Google Shape;227;p24"/>
          <p:cNvSpPr txBox="1"/>
          <p:nvPr/>
        </p:nvSpPr>
        <p:spPr>
          <a:xfrm>
            <a:off x="6288800" y="2139625"/>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O’Hayre</a:t>
            </a:r>
            <a:r>
              <a:rPr lang="en" sz="1000">
                <a:solidFill>
                  <a:schemeClr val="lt1"/>
                </a:solidFill>
                <a:latin typeface="Lato"/>
                <a:ea typeface="Lato"/>
                <a:cs typeface="Lato"/>
                <a:sym typeface="Lato"/>
              </a:rPr>
              <a:t>. et al., 2016</a:t>
            </a:r>
            <a:endParaRPr sz="1100">
              <a:latin typeface="Lato"/>
              <a:ea typeface="Lato"/>
              <a:cs typeface="Lato"/>
              <a:sym typeface="Lato"/>
            </a:endParaRPr>
          </a:p>
        </p:txBody>
      </p:sp>
      <p:cxnSp>
        <p:nvCxnSpPr>
          <p:cNvPr id="228" name="Google Shape;228;p24"/>
          <p:cNvCxnSpPr/>
          <p:nvPr/>
        </p:nvCxnSpPr>
        <p:spPr>
          <a:xfrm>
            <a:off x="5949800" y="2308975"/>
            <a:ext cx="339000" cy="0"/>
          </a:xfrm>
          <a:prstGeom prst="straightConnector1">
            <a:avLst/>
          </a:prstGeom>
          <a:noFill/>
          <a:ln cap="flat" cmpd="sng" w="9525">
            <a:solidFill>
              <a:schemeClr val="dk2"/>
            </a:solidFill>
            <a:prstDash val="solid"/>
            <a:round/>
            <a:headEnd len="med" w="med" type="none"/>
            <a:tailEnd len="med" w="med" type="triangle"/>
          </a:ln>
        </p:spPr>
      </p:cxnSp>
      <p:sp>
        <p:nvSpPr>
          <p:cNvPr id="229" name="Google Shape;229;p24"/>
          <p:cNvSpPr txBox="1"/>
          <p:nvPr/>
        </p:nvSpPr>
        <p:spPr>
          <a:xfrm>
            <a:off x="5682975" y="2733225"/>
            <a:ext cx="16563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Jørgensen &amp; Fath, 2008</a:t>
            </a:r>
            <a:endParaRPr sz="1100">
              <a:latin typeface="Lato"/>
              <a:ea typeface="Lato"/>
              <a:cs typeface="Lato"/>
              <a:sym typeface="Lato"/>
            </a:endParaRPr>
          </a:p>
        </p:txBody>
      </p:sp>
      <p:cxnSp>
        <p:nvCxnSpPr>
          <p:cNvPr id="230" name="Google Shape;230;p24"/>
          <p:cNvCxnSpPr/>
          <p:nvPr/>
        </p:nvCxnSpPr>
        <p:spPr>
          <a:xfrm>
            <a:off x="5343975" y="2902575"/>
            <a:ext cx="339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1289150" y="608300"/>
            <a:ext cx="7038900" cy="6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Activation</a:t>
            </a:r>
            <a:r>
              <a:rPr b="1" lang="en"/>
              <a:t> Losses</a:t>
            </a:r>
            <a:endParaRPr b="1"/>
          </a:p>
        </p:txBody>
      </p:sp>
      <p:sp>
        <p:nvSpPr>
          <p:cNvPr id="236" name="Google Shape;236;p25"/>
          <p:cNvSpPr txBox="1"/>
          <p:nvPr>
            <p:ph idx="1" type="body"/>
          </p:nvPr>
        </p:nvSpPr>
        <p:spPr>
          <a:xfrm>
            <a:off x="1066525" y="1668263"/>
            <a:ext cx="5981100" cy="9777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The activation energy required to initiate the reaction results in a quantifiable loss</a:t>
            </a:r>
            <a:endParaRPr sz="1100"/>
          </a:p>
          <a:p>
            <a:pPr indent="-298450" lvl="0" marL="457200" rtl="0" algn="l">
              <a:spcBef>
                <a:spcPts val="0"/>
              </a:spcBef>
              <a:spcAft>
                <a:spcPts val="0"/>
              </a:spcAft>
              <a:buSzPts val="1100"/>
              <a:buChar char="●"/>
            </a:pPr>
            <a:r>
              <a:rPr lang="en" sz="1100"/>
              <a:t>L</a:t>
            </a:r>
            <a:r>
              <a:rPr lang="en" sz="1100"/>
              <a:t>ow current density → Higher activation losses</a:t>
            </a:r>
            <a:endParaRPr sz="1100"/>
          </a:p>
          <a:p>
            <a:pPr indent="-298450" lvl="1" marL="914400" rtl="0" algn="l">
              <a:spcBef>
                <a:spcPts val="0"/>
              </a:spcBef>
              <a:spcAft>
                <a:spcPts val="0"/>
              </a:spcAft>
              <a:buSzPts val="1100"/>
              <a:buChar char="○"/>
            </a:pPr>
            <a:r>
              <a:rPr lang="en"/>
              <a:t>Meaning it takes more activation energy for the reactions to occur at lower current densities, which causes a more severe drop in output voltage</a:t>
            </a:r>
            <a:endParaRPr/>
          </a:p>
        </p:txBody>
      </p:sp>
      <p:pic>
        <p:nvPicPr>
          <p:cNvPr id="237" name="Google Shape;237;p25"/>
          <p:cNvPicPr preferRelativeResize="0"/>
          <p:nvPr/>
        </p:nvPicPr>
        <p:blipFill rotWithShape="1">
          <a:blip r:embed="rId3">
            <a:alphaModFix/>
          </a:blip>
          <a:srcRect b="0" l="0" r="78672" t="0"/>
          <a:stretch/>
        </p:blipFill>
        <p:spPr>
          <a:xfrm>
            <a:off x="7225700" y="1373100"/>
            <a:ext cx="1213501" cy="2932750"/>
          </a:xfrm>
          <a:prstGeom prst="rect">
            <a:avLst/>
          </a:prstGeom>
          <a:noFill/>
          <a:ln>
            <a:noFill/>
          </a:ln>
        </p:spPr>
      </p:pic>
      <p:pic>
        <p:nvPicPr>
          <p:cNvPr id="238" name="Google Shape;238;p25"/>
          <p:cNvPicPr preferRelativeResize="0"/>
          <p:nvPr/>
        </p:nvPicPr>
        <p:blipFill rotWithShape="1">
          <a:blip r:embed="rId4">
            <a:alphaModFix/>
          </a:blip>
          <a:srcRect b="0" l="0" r="318" t="0"/>
          <a:stretch/>
        </p:blipFill>
        <p:spPr>
          <a:xfrm>
            <a:off x="340100" y="3006387"/>
            <a:ext cx="4531851" cy="535450"/>
          </a:xfrm>
          <a:prstGeom prst="rect">
            <a:avLst/>
          </a:prstGeom>
          <a:noFill/>
          <a:ln>
            <a:noFill/>
          </a:ln>
        </p:spPr>
      </p:pic>
      <p:pic>
        <p:nvPicPr>
          <p:cNvPr id="239" name="Google Shape;239;p25"/>
          <p:cNvPicPr preferRelativeResize="0"/>
          <p:nvPr/>
        </p:nvPicPr>
        <p:blipFill>
          <a:blip r:embed="rId5">
            <a:alphaModFix/>
          </a:blip>
          <a:stretch>
            <a:fillRect/>
          </a:stretch>
        </p:blipFill>
        <p:spPr>
          <a:xfrm>
            <a:off x="1690975" y="3708963"/>
            <a:ext cx="1830102" cy="452476"/>
          </a:xfrm>
          <a:prstGeom prst="rect">
            <a:avLst/>
          </a:prstGeom>
          <a:noFill/>
          <a:ln>
            <a:noFill/>
          </a:ln>
        </p:spPr>
      </p:pic>
      <p:sp>
        <p:nvSpPr>
          <p:cNvPr id="240" name="Google Shape;240;p25"/>
          <p:cNvSpPr txBox="1"/>
          <p:nvPr/>
        </p:nvSpPr>
        <p:spPr>
          <a:xfrm>
            <a:off x="5444900" y="3104750"/>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Hauck et al., 2017</a:t>
            </a:r>
            <a:endParaRPr sz="1100">
              <a:latin typeface="Lato"/>
              <a:ea typeface="Lato"/>
              <a:cs typeface="Lato"/>
              <a:sym typeface="Lato"/>
            </a:endParaRPr>
          </a:p>
        </p:txBody>
      </p:sp>
      <p:cxnSp>
        <p:nvCxnSpPr>
          <p:cNvPr id="241" name="Google Shape;241;p25"/>
          <p:cNvCxnSpPr/>
          <p:nvPr/>
        </p:nvCxnSpPr>
        <p:spPr>
          <a:xfrm>
            <a:off x="5105900" y="3274100"/>
            <a:ext cx="339000" cy="0"/>
          </a:xfrm>
          <a:prstGeom prst="straightConnector1">
            <a:avLst/>
          </a:prstGeom>
          <a:noFill/>
          <a:ln cap="flat" cmpd="sng" w="9525">
            <a:solidFill>
              <a:schemeClr val="dk2"/>
            </a:solidFill>
            <a:prstDash val="solid"/>
            <a:round/>
            <a:headEnd len="med" w="med" type="none"/>
            <a:tailEnd len="med" w="med" type="triangle"/>
          </a:ln>
        </p:spPr>
      </p:cxnSp>
      <p:sp>
        <p:nvSpPr>
          <p:cNvPr id="242" name="Google Shape;242;p25"/>
          <p:cNvSpPr txBox="1"/>
          <p:nvPr/>
        </p:nvSpPr>
        <p:spPr>
          <a:xfrm>
            <a:off x="4015100" y="3765863"/>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Hauck et al., 2017</a:t>
            </a:r>
            <a:endParaRPr sz="1100">
              <a:latin typeface="Lato"/>
              <a:ea typeface="Lato"/>
              <a:cs typeface="Lato"/>
              <a:sym typeface="Lato"/>
            </a:endParaRPr>
          </a:p>
        </p:txBody>
      </p:sp>
      <p:cxnSp>
        <p:nvCxnSpPr>
          <p:cNvPr id="243" name="Google Shape;243;p25"/>
          <p:cNvCxnSpPr/>
          <p:nvPr/>
        </p:nvCxnSpPr>
        <p:spPr>
          <a:xfrm>
            <a:off x="3676100" y="3935213"/>
            <a:ext cx="339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1316275" y="732575"/>
            <a:ext cx="7038900" cy="6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Ohmic Losses</a:t>
            </a:r>
            <a:endParaRPr b="1"/>
          </a:p>
        </p:txBody>
      </p:sp>
      <p:pic>
        <p:nvPicPr>
          <p:cNvPr id="249" name="Google Shape;249;p26"/>
          <p:cNvPicPr preferRelativeResize="0"/>
          <p:nvPr/>
        </p:nvPicPr>
        <p:blipFill rotWithShape="1">
          <a:blip r:embed="rId3">
            <a:alphaModFix/>
          </a:blip>
          <a:srcRect b="0" l="21677" r="28976" t="0"/>
          <a:stretch/>
        </p:blipFill>
        <p:spPr>
          <a:xfrm>
            <a:off x="6170575" y="1459600"/>
            <a:ext cx="2698025" cy="3217350"/>
          </a:xfrm>
          <a:prstGeom prst="rect">
            <a:avLst/>
          </a:prstGeom>
          <a:noFill/>
          <a:ln>
            <a:noFill/>
          </a:ln>
        </p:spPr>
      </p:pic>
      <p:sp>
        <p:nvSpPr>
          <p:cNvPr id="250" name="Google Shape;250;p26"/>
          <p:cNvSpPr txBox="1"/>
          <p:nvPr/>
        </p:nvSpPr>
        <p:spPr>
          <a:xfrm>
            <a:off x="764725" y="1578700"/>
            <a:ext cx="4914000" cy="13275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Ohmic losses are made up of the loss from the resistance of the conductive materials and the loss due to the ionic resistance of the electrolyte</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Ohmic loss generally displays a linear relationship with current density (Ohm’s Law)</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Ohmic losses are most significant at intermediate current densities</a:t>
            </a:r>
            <a:endParaRPr sz="1100">
              <a:solidFill>
                <a:schemeClr val="lt1"/>
              </a:solidFill>
              <a:latin typeface="Lato"/>
              <a:ea typeface="Lato"/>
              <a:cs typeface="Lato"/>
              <a:sym typeface="Lato"/>
            </a:endParaRPr>
          </a:p>
        </p:txBody>
      </p:sp>
      <p:pic>
        <p:nvPicPr>
          <p:cNvPr id="251" name="Google Shape;251;p26"/>
          <p:cNvPicPr preferRelativeResize="0"/>
          <p:nvPr/>
        </p:nvPicPr>
        <p:blipFill>
          <a:blip r:embed="rId4">
            <a:alphaModFix/>
          </a:blip>
          <a:stretch>
            <a:fillRect/>
          </a:stretch>
        </p:blipFill>
        <p:spPr>
          <a:xfrm>
            <a:off x="618863" y="3044711"/>
            <a:ext cx="3205097" cy="548575"/>
          </a:xfrm>
          <a:prstGeom prst="rect">
            <a:avLst/>
          </a:prstGeom>
          <a:noFill/>
          <a:ln>
            <a:noFill/>
          </a:ln>
        </p:spPr>
      </p:pic>
      <p:sp>
        <p:nvSpPr>
          <p:cNvPr id="252" name="Google Shape;252;p26"/>
          <p:cNvSpPr txBox="1"/>
          <p:nvPr/>
        </p:nvSpPr>
        <p:spPr>
          <a:xfrm>
            <a:off x="4395088" y="3149650"/>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Hauck et al., 2017</a:t>
            </a:r>
            <a:endParaRPr sz="1100">
              <a:latin typeface="Lato"/>
              <a:ea typeface="Lato"/>
              <a:cs typeface="Lato"/>
              <a:sym typeface="Lato"/>
            </a:endParaRPr>
          </a:p>
        </p:txBody>
      </p:sp>
      <p:cxnSp>
        <p:nvCxnSpPr>
          <p:cNvPr id="253" name="Google Shape;253;p26"/>
          <p:cNvCxnSpPr/>
          <p:nvPr/>
        </p:nvCxnSpPr>
        <p:spPr>
          <a:xfrm>
            <a:off x="4056088" y="3319000"/>
            <a:ext cx="339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250050" y="644500"/>
            <a:ext cx="7038900" cy="57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Concentration Losses</a:t>
            </a:r>
            <a:endParaRPr b="1"/>
          </a:p>
        </p:txBody>
      </p:sp>
      <p:sp>
        <p:nvSpPr>
          <p:cNvPr id="259" name="Google Shape;259;p27"/>
          <p:cNvSpPr txBox="1"/>
          <p:nvPr>
            <p:ph idx="1" type="body"/>
          </p:nvPr>
        </p:nvSpPr>
        <p:spPr>
          <a:xfrm>
            <a:off x="1106375" y="1509075"/>
            <a:ext cx="5065200" cy="976200"/>
          </a:xfrm>
          <a:prstGeom prst="rect">
            <a:avLst/>
          </a:prstGeom>
        </p:spPr>
        <p:txBody>
          <a:bodyPr anchorCtr="0" anchor="t" bIns="91425" lIns="91425" spcFirstLastPara="1" rIns="91425" wrap="square" tIns="91425">
            <a:normAutofit fontScale="77500"/>
          </a:bodyPr>
          <a:lstStyle/>
          <a:p>
            <a:pPr indent="-292576" lvl="0" marL="457200" rtl="0" algn="l">
              <a:spcBef>
                <a:spcPts val="0"/>
              </a:spcBef>
              <a:spcAft>
                <a:spcPts val="0"/>
              </a:spcAft>
              <a:buSzPct val="100000"/>
              <a:buChar char="●"/>
            </a:pPr>
            <a:r>
              <a:rPr lang="en"/>
              <a:t>At high current density, concentration losses are the most significant (due to high current density = high mass transport)</a:t>
            </a:r>
            <a:endParaRPr/>
          </a:p>
          <a:p>
            <a:pPr indent="-282733" lvl="1" marL="914400" rtl="0" algn="l">
              <a:spcBef>
                <a:spcPts val="0"/>
              </a:spcBef>
              <a:spcAft>
                <a:spcPts val="0"/>
              </a:spcAft>
              <a:buSzPct val="100000"/>
              <a:buChar char="○"/>
            </a:pPr>
            <a:r>
              <a:rPr lang="en"/>
              <a:t>This that it is less efficient to move larger portions of mass (or current) through the fuel cell at a time, which causes a lower overall voltage yield (or higher concentration losses).</a:t>
            </a:r>
            <a:endParaRPr/>
          </a:p>
        </p:txBody>
      </p:sp>
      <p:pic>
        <p:nvPicPr>
          <p:cNvPr id="260" name="Google Shape;260;p27"/>
          <p:cNvPicPr preferRelativeResize="0"/>
          <p:nvPr/>
        </p:nvPicPr>
        <p:blipFill rotWithShape="1">
          <a:blip r:embed="rId3">
            <a:alphaModFix/>
          </a:blip>
          <a:srcRect b="8057" l="70721" r="5519" t="4461"/>
          <a:stretch/>
        </p:blipFill>
        <p:spPr>
          <a:xfrm>
            <a:off x="6860125" y="1659225"/>
            <a:ext cx="1321825" cy="2980325"/>
          </a:xfrm>
          <a:prstGeom prst="rect">
            <a:avLst/>
          </a:prstGeom>
          <a:noFill/>
          <a:ln>
            <a:noFill/>
          </a:ln>
        </p:spPr>
      </p:pic>
      <p:pic>
        <p:nvPicPr>
          <p:cNvPr id="261" name="Google Shape;261;p27"/>
          <p:cNvPicPr preferRelativeResize="0"/>
          <p:nvPr/>
        </p:nvPicPr>
        <p:blipFill rotWithShape="1">
          <a:blip r:embed="rId4">
            <a:alphaModFix/>
          </a:blip>
          <a:srcRect b="0" l="0" r="645" t="0"/>
          <a:stretch/>
        </p:blipFill>
        <p:spPr>
          <a:xfrm>
            <a:off x="1428750" y="2774150"/>
            <a:ext cx="2553475" cy="621873"/>
          </a:xfrm>
          <a:prstGeom prst="rect">
            <a:avLst/>
          </a:prstGeom>
          <a:noFill/>
          <a:ln>
            <a:noFill/>
          </a:ln>
        </p:spPr>
      </p:pic>
      <p:pic>
        <p:nvPicPr>
          <p:cNvPr id="262" name="Google Shape;262;p27"/>
          <p:cNvPicPr preferRelativeResize="0"/>
          <p:nvPr/>
        </p:nvPicPr>
        <p:blipFill rotWithShape="1">
          <a:blip r:embed="rId5">
            <a:alphaModFix/>
          </a:blip>
          <a:srcRect b="2333" l="0" r="0" t="22387"/>
          <a:stretch/>
        </p:blipFill>
        <p:spPr>
          <a:xfrm>
            <a:off x="1496300" y="3490950"/>
            <a:ext cx="2418385" cy="446850"/>
          </a:xfrm>
          <a:prstGeom prst="rect">
            <a:avLst/>
          </a:prstGeom>
          <a:noFill/>
          <a:ln>
            <a:noFill/>
          </a:ln>
        </p:spPr>
      </p:pic>
      <p:sp>
        <p:nvSpPr>
          <p:cNvPr id="263" name="Google Shape;263;p27"/>
          <p:cNvSpPr txBox="1"/>
          <p:nvPr/>
        </p:nvSpPr>
        <p:spPr>
          <a:xfrm>
            <a:off x="4560775" y="2915738"/>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O’Hayre. et al., 2016</a:t>
            </a:r>
            <a:endParaRPr sz="1100">
              <a:latin typeface="Lato"/>
              <a:ea typeface="Lato"/>
              <a:cs typeface="Lato"/>
              <a:sym typeface="Lato"/>
            </a:endParaRPr>
          </a:p>
        </p:txBody>
      </p:sp>
      <p:cxnSp>
        <p:nvCxnSpPr>
          <p:cNvPr id="264" name="Google Shape;264;p27"/>
          <p:cNvCxnSpPr/>
          <p:nvPr/>
        </p:nvCxnSpPr>
        <p:spPr>
          <a:xfrm>
            <a:off x="4221775" y="3085088"/>
            <a:ext cx="339000" cy="0"/>
          </a:xfrm>
          <a:prstGeom prst="straightConnector1">
            <a:avLst/>
          </a:prstGeom>
          <a:noFill/>
          <a:ln cap="flat" cmpd="sng" w="9525">
            <a:solidFill>
              <a:schemeClr val="dk2"/>
            </a:solidFill>
            <a:prstDash val="solid"/>
            <a:round/>
            <a:headEnd len="med" w="med" type="none"/>
            <a:tailEnd len="med" w="med" type="triangle"/>
          </a:ln>
        </p:spPr>
      </p:cxnSp>
      <p:sp>
        <p:nvSpPr>
          <p:cNvPr id="265" name="Google Shape;265;p27"/>
          <p:cNvSpPr txBox="1"/>
          <p:nvPr/>
        </p:nvSpPr>
        <p:spPr>
          <a:xfrm>
            <a:off x="4225250" y="3545025"/>
            <a:ext cx="1429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1000">
                <a:solidFill>
                  <a:schemeClr val="lt1"/>
                </a:solidFill>
                <a:latin typeface="Lato"/>
                <a:ea typeface="Lato"/>
                <a:cs typeface="Lato"/>
                <a:sym typeface="Lato"/>
              </a:rPr>
              <a:t>O’Hayre. et al., 2016</a:t>
            </a:r>
            <a:endParaRPr sz="1100">
              <a:latin typeface="Lato"/>
              <a:ea typeface="Lato"/>
              <a:cs typeface="Lato"/>
              <a:sym typeface="Lato"/>
            </a:endParaRPr>
          </a:p>
        </p:txBody>
      </p:sp>
      <p:cxnSp>
        <p:nvCxnSpPr>
          <p:cNvPr id="266" name="Google Shape;266;p27"/>
          <p:cNvCxnSpPr/>
          <p:nvPr/>
        </p:nvCxnSpPr>
        <p:spPr>
          <a:xfrm>
            <a:off x="3886250" y="3714375"/>
            <a:ext cx="339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ph type="title"/>
          </p:nvPr>
        </p:nvSpPr>
        <p:spPr>
          <a:xfrm>
            <a:off x="2903250" y="725525"/>
            <a:ext cx="333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Simulation Constants</a:t>
            </a:r>
            <a:endParaRPr b="1"/>
          </a:p>
        </p:txBody>
      </p:sp>
      <p:graphicFrame>
        <p:nvGraphicFramePr>
          <p:cNvPr id="272" name="Google Shape;272;p28"/>
          <p:cNvGraphicFramePr/>
          <p:nvPr/>
        </p:nvGraphicFramePr>
        <p:xfrm>
          <a:off x="1821400" y="2155775"/>
          <a:ext cx="3000000" cy="3000000"/>
        </p:xfrm>
        <a:graphic>
          <a:graphicData uri="http://schemas.openxmlformats.org/drawingml/2006/table">
            <a:tbl>
              <a:tblPr>
                <a:noFill/>
                <a:tableStyleId>{DFCC945B-F24C-4762-ABF8-6D6EB7920D0B}</a:tableStyleId>
              </a:tblPr>
              <a:tblGrid>
                <a:gridCol w="2495300"/>
                <a:gridCol w="601000"/>
                <a:gridCol w="1029600"/>
                <a:gridCol w="1375300"/>
              </a:tblGrid>
              <a:tr h="198625">
                <a:tc>
                  <a:txBody>
                    <a:bodyPr/>
                    <a:lstStyle/>
                    <a:p>
                      <a:pPr indent="0" lvl="0" marL="0" rtl="0" algn="l">
                        <a:lnSpc>
                          <a:spcPct val="115000"/>
                        </a:lnSpc>
                        <a:spcBef>
                          <a:spcPts val="0"/>
                        </a:spcBef>
                        <a:spcAft>
                          <a:spcPts val="0"/>
                        </a:spcAft>
                        <a:buNone/>
                      </a:pPr>
                      <a:r>
                        <a:rPr b="1" lang="en" sz="800">
                          <a:solidFill>
                            <a:schemeClr val="lt1"/>
                          </a:solidFill>
                        </a:rPr>
                        <a:t>Constant Description</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800">
                          <a:solidFill>
                            <a:schemeClr val="lt1"/>
                          </a:solidFill>
                        </a:rPr>
                        <a:t>Symbol</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800">
                          <a:solidFill>
                            <a:schemeClr val="lt1"/>
                          </a:solidFill>
                        </a:rPr>
                        <a:t>Value</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800">
                          <a:solidFill>
                            <a:schemeClr val="lt1"/>
                          </a:solidFill>
                        </a:rPr>
                        <a:t>Units</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Universal gas constant</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R</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8.314</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J/K mol</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Faraday's constant</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F</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96485</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C/mol</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Reference pressure</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P_ref</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1</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atm</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Reference temperature</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T_0</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298.15</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K</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Moles</a:t>
                      </a:r>
                      <a:r>
                        <a:rPr lang="en" sz="800">
                          <a:solidFill>
                            <a:schemeClr val="lt1"/>
                          </a:solidFill>
                        </a:rPr>
                        <a:t> of charge electrons transferred in reaction</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n_e</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2</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mol</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rtl="0" algn="l">
                        <a:lnSpc>
                          <a:spcPct val="115000"/>
                        </a:lnSpc>
                        <a:spcBef>
                          <a:spcPts val="0"/>
                        </a:spcBef>
                        <a:spcAft>
                          <a:spcPts val="0"/>
                        </a:spcAft>
                        <a:buNone/>
                      </a:pPr>
                      <a:r>
                        <a:rPr lang="en" sz="800">
                          <a:solidFill>
                            <a:schemeClr val="lt1"/>
                          </a:solidFill>
                        </a:rPr>
                        <a:t>Entropy change of reaction at STP</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d_s</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solidFill>
                            <a:schemeClr val="lt1"/>
                          </a:solidFill>
                        </a:rPr>
                        <a:t>44.34</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solidFill>
                            <a:schemeClr val="lt1"/>
                          </a:solidFill>
                        </a:rPr>
                        <a:t>J/K</a:t>
                      </a:r>
                      <a:endParaRPr sz="8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2805600" y="233350"/>
            <a:ext cx="353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Simulation Parameters</a:t>
            </a:r>
            <a:endParaRPr b="1"/>
          </a:p>
        </p:txBody>
      </p:sp>
      <p:graphicFrame>
        <p:nvGraphicFramePr>
          <p:cNvPr id="278" name="Google Shape;278;p29"/>
          <p:cNvGraphicFramePr/>
          <p:nvPr/>
        </p:nvGraphicFramePr>
        <p:xfrm>
          <a:off x="1600200" y="1069525"/>
          <a:ext cx="3000000" cy="3000000"/>
        </p:xfrm>
        <a:graphic>
          <a:graphicData uri="http://schemas.openxmlformats.org/drawingml/2006/table">
            <a:tbl>
              <a:tblPr>
                <a:noFill/>
                <a:tableStyleId>{DFCC945B-F24C-4762-ABF8-6D6EB7920D0B}</a:tableStyleId>
              </a:tblPr>
              <a:tblGrid>
                <a:gridCol w="2085975"/>
                <a:gridCol w="857250"/>
                <a:gridCol w="695325"/>
                <a:gridCol w="733425"/>
                <a:gridCol w="1571625"/>
              </a:tblGrid>
              <a:tr h="12700">
                <a:tc>
                  <a:txBody>
                    <a:bodyPr/>
                    <a:lstStyle/>
                    <a:p>
                      <a:pPr indent="0" lvl="0" marL="0" rtl="0" algn="l">
                        <a:lnSpc>
                          <a:spcPct val="115000"/>
                        </a:lnSpc>
                        <a:spcBef>
                          <a:spcPts val="0"/>
                        </a:spcBef>
                        <a:spcAft>
                          <a:spcPts val="0"/>
                        </a:spcAft>
                        <a:buNone/>
                      </a:pPr>
                      <a:r>
                        <a:rPr b="1" lang="en" sz="1000">
                          <a:solidFill>
                            <a:schemeClr val="lt1"/>
                          </a:solidFill>
                        </a:rPr>
                        <a:t>Parameters</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solidFill>
                            <a:schemeClr val="lt1"/>
                          </a:solidFill>
                        </a:rPr>
                        <a:t>Symbol</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solidFill>
                            <a:schemeClr val="lt1"/>
                          </a:solidFill>
                        </a:rPr>
                        <a:t>Value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solidFill>
                            <a:schemeClr val="lt1"/>
                          </a:solidFill>
                        </a:rPr>
                        <a:t>Units</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solidFill>
                            <a:schemeClr val="lt1"/>
                          </a:solidFill>
                        </a:rPr>
                        <a:t>Reference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Input anolyte pressure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H2_p</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0.5</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Chehadeh et al., 2022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Output anolyte pressure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H2O_p</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0.5</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Chehadeh et al., 2022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Catholyte pressure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O2_p</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0.21</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Chehadeh et al., 2022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Transfer coefficient</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0.5</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O’Hayre et al., 2016</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SOEC Resistance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R_ohm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0.057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ohm*cm^2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Hauck et al., 2017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Limiting current density</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i_L</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0.65</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A/cm^2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Chehadeh et al., 2022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Electrolyte thickness</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thick_e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0.00125</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Hauck et al., 2017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Electrolyte ionic conductivity</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ion_e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333.3</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1/(ohm*cm)</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Hauck et al., 2017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Pre-exponential factor: fuel side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gam_f</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205100</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A/cm^2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Ni et al., 2007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Pre-exponential factor: oxygen side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gam_o</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1344000</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A/cm^2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Ni et al., 2007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Activation energy: fuel side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e_f</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120000</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J/mol</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Ni et al., 2007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000">
                          <a:solidFill>
                            <a:schemeClr val="lt1"/>
                          </a:solidFill>
                        </a:rPr>
                        <a:t>Activation energy: oxygen side</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e_o</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100000</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J/mol</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Ni et al., 2007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Fuel utilization factor (SOFC)</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fuel_u</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1.0</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Chehadeh et al., 2022</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000">
                          <a:solidFill>
                            <a:schemeClr val="lt1"/>
                          </a:solidFill>
                        </a:rPr>
                        <a:t>Steam utilization factor (SOEC)</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steam_u</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lt1"/>
                          </a:solidFill>
                        </a:rPr>
                        <a:t>0.6</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lt1"/>
                          </a:solidFill>
                        </a:rPr>
                        <a:t>AlZahrani &amp; Dincer, 2017</a:t>
                      </a:r>
                      <a:endParaRPr sz="1000">
                        <a:solidFill>
                          <a:schemeClr val="lt1"/>
                        </a:solidFill>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type="title"/>
          </p:nvPr>
        </p:nvSpPr>
        <p:spPr>
          <a:xfrm>
            <a:off x="1297500" y="268500"/>
            <a:ext cx="7038900" cy="65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Assumptions</a:t>
            </a:r>
            <a:endParaRPr b="1"/>
          </a:p>
        </p:txBody>
      </p:sp>
      <p:sp>
        <p:nvSpPr>
          <p:cNvPr id="284" name="Google Shape;284;p30"/>
          <p:cNvSpPr txBox="1"/>
          <p:nvPr>
            <p:ph idx="1" type="body"/>
          </p:nvPr>
        </p:nvSpPr>
        <p:spPr>
          <a:xfrm>
            <a:off x="401025" y="3332300"/>
            <a:ext cx="3823500" cy="1432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Fuel utilization is 1 (100%, meaning all hydrogen and oxygen supplied is used).</a:t>
            </a:r>
            <a:endParaRPr sz="1100"/>
          </a:p>
          <a:p>
            <a:pPr indent="-298450" lvl="0" marL="457200" rtl="0" algn="l">
              <a:spcBef>
                <a:spcPts val="0"/>
              </a:spcBef>
              <a:spcAft>
                <a:spcPts val="0"/>
              </a:spcAft>
              <a:buSzPts val="1100"/>
              <a:buChar char="●"/>
            </a:pPr>
            <a:r>
              <a:rPr lang="en" sz="1100"/>
              <a:t>All the gasses supplied to the SOEC system are pure. An oxygen partial pressure of 0.21 is used to simulate percentage of oxygen within air, but no other gasses from air are considered.</a:t>
            </a:r>
            <a:endParaRPr sz="1100"/>
          </a:p>
        </p:txBody>
      </p:sp>
      <p:sp>
        <p:nvSpPr>
          <p:cNvPr id="285" name="Google Shape;285;p30"/>
          <p:cNvSpPr txBox="1"/>
          <p:nvPr>
            <p:ph idx="2" type="body"/>
          </p:nvPr>
        </p:nvSpPr>
        <p:spPr>
          <a:xfrm>
            <a:off x="4765100" y="3327650"/>
            <a:ext cx="4042800" cy="1049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System is isothermal, and all components are thermally insulated</a:t>
            </a:r>
            <a:endParaRPr sz="1200"/>
          </a:p>
          <a:p>
            <a:pPr indent="-304800" lvl="0" marL="457200" rtl="0" algn="l">
              <a:spcBef>
                <a:spcPts val="0"/>
              </a:spcBef>
              <a:spcAft>
                <a:spcPts val="0"/>
              </a:spcAft>
              <a:buSzPts val="1200"/>
              <a:buChar char="●"/>
            </a:pPr>
            <a:r>
              <a:rPr lang="en" sz="1200"/>
              <a:t>The H</a:t>
            </a:r>
            <a:r>
              <a:rPr baseline="-25000" lang="en" sz="1200"/>
              <a:t>2</a:t>
            </a:r>
            <a:r>
              <a:rPr lang="en" sz="1200"/>
              <a:t>O supplied to the SOEC system is pure.</a:t>
            </a:r>
            <a:endParaRPr sz="1200"/>
          </a:p>
          <a:p>
            <a:pPr indent="-304800" lvl="0" marL="457200" rtl="0" algn="l">
              <a:spcBef>
                <a:spcPts val="0"/>
              </a:spcBef>
              <a:spcAft>
                <a:spcPts val="0"/>
              </a:spcAft>
              <a:buSzPts val="1200"/>
              <a:buChar char="●"/>
            </a:pPr>
            <a:r>
              <a:rPr lang="en" sz="1200"/>
              <a:t>The steam utilization factor is 0.6</a:t>
            </a:r>
            <a:endParaRPr sz="1200"/>
          </a:p>
        </p:txBody>
      </p:sp>
      <p:sp>
        <p:nvSpPr>
          <p:cNvPr id="286" name="Google Shape;286;p30"/>
          <p:cNvSpPr txBox="1"/>
          <p:nvPr>
            <p:ph idx="1" type="body"/>
          </p:nvPr>
        </p:nvSpPr>
        <p:spPr>
          <a:xfrm>
            <a:off x="401025" y="2914675"/>
            <a:ext cx="3823500" cy="339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500"/>
              <a:t>Fuel Cell Model</a:t>
            </a:r>
            <a:endParaRPr sz="1500"/>
          </a:p>
        </p:txBody>
      </p:sp>
      <p:sp>
        <p:nvSpPr>
          <p:cNvPr id="287" name="Google Shape;287;p30"/>
          <p:cNvSpPr txBox="1"/>
          <p:nvPr>
            <p:ph idx="1" type="body"/>
          </p:nvPr>
        </p:nvSpPr>
        <p:spPr>
          <a:xfrm>
            <a:off x="4765100" y="2919325"/>
            <a:ext cx="4042800" cy="330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607"/>
              <a:t>Electrolysis Cell Model</a:t>
            </a:r>
            <a:endParaRPr sz="1607"/>
          </a:p>
        </p:txBody>
      </p:sp>
      <p:sp>
        <p:nvSpPr>
          <p:cNvPr id="288" name="Google Shape;288;p30"/>
          <p:cNvSpPr txBox="1"/>
          <p:nvPr>
            <p:ph idx="1" type="body"/>
          </p:nvPr>
        </p:nvSpPr>
        <p:spPr>
          <a:xfrm>
            <a:off x="2185175" y="1370650"/>
            <a:ext cx="5098500" cy="1432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Cell structure is planar</a:t>
            </a:r>
            <a:endParaRPr sz="1100"/>
          </a:p>
          <a:p>
            <a:pPr indent="-298450" lvl="0" marL="457200" rtl="0" algn="l">
              <a:spcBef>
                <a:spcPts val="0"/>
              </a:spcBef>
              <a:spcAft>
                <a:spcPts val="0"/>
              </a:spcAft>
              <a:buSzPts val="1100"/>
              <a:buChar char="●"/>
            </a:pPr>
            <a:r>
              <a:rPr lang="en" sz="1100"/>
              <a:t>Current density is uniform throughout the cell</a:t>
            </a:r>
            <a:endParaRPr sz="1100"/>
          </a:p>
          <a:p>
            <a:pPr indent="-298450" lvl="0" marL="457200" rtl="0" algn="l">
              <a:spcBef>
                <a:spcPts val="0"/>
              </a:spcBef>
              <a:spcAft>
                <a:spcPts val="0"/>
              </a:spcAft>
              <a:buSzPts val="1100"/>
              <a:buChar char="●"/>
            </a:pPr>
            <a:r>
              <a:rPr lang="en" sz="1100"/>
              <a:t>Operating temperature is constant through each individual simulation</a:t>
            </a:r>
            <a:endParaRPr sz="1100"/>
          </a:p>
          <a:p>
            <a:pPr indent="-298450" lvl="0" marL="457200" rtl="0" algn="l">
              <a:spcBef>
                <a:spcPts val="0"/>
              </a:spcBef>
              <a:spcAft>
                <a:spcPts val="0"/>
              </a:spcAft>
              <a:buSzPts val="1100"/>
              <a:buChar char="●"/>
            </a:pPr>
            <a:r>
              <a:rPr lang="en" sz="1100"/>
              <a:t>System is steady-state and in thermal equilibrium</a:t>
            </a:r>
            <a:endParaRPr sz="1100"/>
          </a:p>
          <a:p>
            <a:pPr indent="-298450" lvl="0" marL="457200" rtl="0" algn="l">
              <a:spcBef>
                <a:spcPts val="0"/>
              </a:spcBef>
              <a:spcAft>
                <a:spcPts val="0"/>
              </a:spcAft>
              <a:buSzPts val="1100"/>
              <a:buChar char="●"/>
            </a:pPr>
            <a:r>
              <a:rPr lang="en" sz="1100"/>
              <a:t>Materials do not degrade</a:t>
            </a:r>
            <a:endParaRPr sz="1100"/>
          </a:p>
          <a:p>
            <a:pPr indent="-298450" lvl="0" marL="457200" rtl="0" algn="l">
              <a:spcBef>
                <a:spcPts val="0"/>
              </a:spcBef>
              <a:spcAft>
                <a:spcPts val="0"/>
              </a:spcAft>
              <a:buSzPts val="1100"/>
              <a:buChar char="●"/>
            </a:pPr>
            <a:r>
              <a:rPr lang="en" sz="1100"/>
              <a:t>The fuel supplied to the system is an ideal gas after heating</a:t>
            </a:r>
            <a:endParaRPr sz="1100"/>
          </a:p>
          <a:p>
            <a:pPr indent="-298450" lvl="0" marL="457200" rtl="0" algn="l">
              <a:spcBef>
                <a:spcPts val="0"/>
              </a:spcBef>
              <a:spcAft>
                <a:spcPts val="0"/>
              </a:spcAft>
              <a:buSzPts val="1100"/>
              <a:buChar char="●"/>
            </a:pPr>
            <a:r>
              <a:rPr lang="en" sz="1100"/>
              <a:t>Cell resistance is constant</a:t>
            </a:r>
            <a:endParaRPr sz="1100"/>
          </a:p>
        </p:txBody>
      </p:sp>
      <p:sp>
        <p:nvSpPr>
          <p:cNvPr id="289" name="Google Shape;289;p30"/>
          <p:cNvSpPr txBox="1"/>
          <p:nvPr>
            <p:ph idx="1" type="body"/>
          </p:nvPr>
        </p:nvSpPr>
        <p:spPr>
          <a:xfrm>
            <a:off x="3137541" y="978125"/>
            <a:ext cx="2401500" cy="339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600"/>
              <a:t>General </a:t>
            </a:r>
            <a:r>
              <a:rPr lang="en" sz="1600"/>
              <a:t>Assumptions</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Software Platforms</a:t>
            </a:r>
            <a:endParaRPr b="1"/>
          </a:p>
        </p:txBody>
      </p:sp>
      <p:sp>
        <p:nvSpPr>
          <p:cNvPr id="295" name="Google Shape;295;p31"/>
          <p:cNvSpPr txBox="1"/>
          <p:nvPr>
            <p:ph idx="1" type="body"/>
          </p:nvPr>
        </p:nvSpPr>
        <p:spPr>
          <a:xfrm>
            <a:off x="0" y="1567550"/>
            <a:ext cx="4572000" cy="35760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sz="1800"/>
              <a:t>Aspen Plus</a:t>
            </a:r>
            <a:endParaRPr sz="1800"/>
          </a:p>
          <a:p>
            <a:pPr indent="0" lvl="0" marL="0" rtl="0" algn="l">
              <a:spcBef>
                <a:spcPts val="1200"/>
              </a:spcBef>
              <a:spcAft>
                <a:spcPts val="0"/>
              </a:spcAft>
              <a:buNone/>
            </a:pPr>
            <a:r>
              <a:t/>
            </a:r>
            <a:endParaRPr sz="1800"/>
          </a:p>
          <a:p>
            <a:pPr indent="-342900" lvl="0" marL="457200" rtl="0" algn="l">
              <a:spcBef>
                <a:spcPts val="1200"/>
              </a:spcBef>
              <a:spcAft>
                <a:spcPts val="0"/>
              </a:spcAft>
              <a:buSzPts val="1800"/>
              <a:buChar char="●"/>
            </a:pPr>
            <a:r>
              <a:rPr lang="en" sz="1800"/>
              <a:t>Founded in the 1980s as a modeling tool for energy systems</a:t>
            </a:r>
            <a:endParaRPr sz="1800"/>
          </a:p>
          <a:p>
            <a:pPr indent="-342900" lvl="0" marL="457200" rtl="0" algn="l">
              <a:spcBef>
                <a:spcPts val="0"/>
              </a:spcBef>
              <a:spcAft>
                <a:spcPts val="0"/>
              </a:spcAft>
              <a:buSzPts val="1800"/>
              <a:buChar char="●"/>
            </a:pPr>
            <a:r>
              <a:rPr lang="en" sz="1800"/>
              <a:t>Integrated  flowsheet framework  for both SOFC and SOEC models</a:t>
            </a:r>
            <a:endParaRPr sz="1800"/>
          </a:p>
        </p:txBody>
      </p:sp>
      <p:sp>
        <p:nvSpPr>
          <p:cNvPr id="296" name="Google Shape;296;p31"/>
          <p:cNvSpPr txBox="1"/>
          <p:nvPr>
            <p:ph idx="2" type="body"/>
          </p:nvPr>
        </p:nvSpPr>
        <p:spPr>
          <a:xfrm>
            <a:off x="4572000" y="1567550"/>
            <a:ext cx="4572000" cy="35760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lang="en" sz="1800"/>
              <a:t> </a:t>
            </a:r>
            <a:r>
              <a:rPr lang="en" sz="1800"/>
              <a:t>IDAES</a:t>
            </a:r>
            <a:endParaRPr sz="1800"/>
          </a:p>
          <a:p>
            <a:pPr indent="0" lvl="0" marL="0" rtl="0" algn="l">
              <a:spcBef>
                <a:spcPts val="1200"/>
              </a:spcBef>
              <a:spcAft>
                <a:spcPts val="0"/>
              </a:spcAft>
              <a:buNone/>
            </a:pPr>
            <a:r>
              <a:t/>
            </a:r>
            <a:endParaRPr sz="1800"/>
          </a:p>
          <a:p>
            <a:pPr indent="-342900" lvl="0" marL="457200" rtl="0" algn="l">
              <a:spcBef>
                <a:spcPts val="1200"/>
              </a:spcBef>
              <a:spcAft>
                <a:spcPts val="0"/>
              </a:spcAft>
              <a:buSzPts val="1800"/>
              <a:buChar char="●"/>
            </a:pPr>
            <a:r>
              <a:rPr lang="en" sz="1800"/>
              <a:t>Founded in the late 2010s as a framework software for renewable energy innovations</a:t>
            </a:r>
            <a:endParaRPr sz="1800"/>
          </a:p>
          <a:p>
            <a:pPr indent="-342900" lvl="0" marL="457200" rtl="0" algn="l">
              <a:spcBef>
                <a:spcPts val="0"/>
              </a:spcBef>
              <a:spcAft>
                <a:spcPts val="0"/>
              </a:spcAft>
              <a:buSzPts val="1800"/>
              <a:buChar char="●"/>
            </a:pPr>
            <a:r>
              <a:rPr lang="en" sz="1800"/>
              <a:t>Does not possess integrated graphical interface or component framework like Aspen</a:t>
            </a:r>
            <a:endParaRPr sz="1800"/>
          </a:p>
        </p:txBody>
      </p:sp>
      <p:pic>
        <p:nvPicPr>
          <p:cNvPr id="297" name="Google Shape;297;p31"/>
          <p:cNvPicPr preferRelativeResize="0"/>
          <p:nvPr/>
        </p:nvPicPr>
        <p:blipFill>
          <a:blip r:embed="rId3">
            <a:alphaModFix/>
          </a:blip>
          <a:stretch>
            <a:fillRect/>
          </a:stretch>
        </p:blipFill>
        <p:spPr>
          <a:xfrm>
            <a:off x="98025" y="1623575"/>
            <a:ext cx="817650" cy="817650"/>
          </a:xfrm>
          <a:prstGeom prst="rect">
            <a:avLst/>
          </a:prstGeom>
          <a:noFill/>
          <a:ln>
            <a:noFill/>
          </a:ln>
        </p:spPr>
      </p:pic>
      <p:pic>
        <p:nvPicPr>
          <p:cNvPr id="298" name="Google Shape;298;p31"/>
          <p:cNvPicPr preferRelativeResize="0"/>
          <p:nvPr/>
        </p:nvPicPr>
        <p:blipFill>
          <a:blip r:embed="rId4">
            <a:alphaModFix/>
          </a:blip>
          <a:stretch>
            <a:fillRect/>
          </a:stretch>
        </p:blipFill>
        <p:spPr>
          <a:xfrm>
            <a:off x="4572000" y="1518563"/>
            <a:ext cx="1027675" cy="102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516275" y="1214888"/>
            <a:ext cx="4587000" cy="517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Presentation Overview</a:t>
            </a:r>
            <a:endParaRPr b="1"/>
          </a:p>
        </p:txBody>
      </p:sp>
      <p:sp>
        <p:nvSpPr>
          <p:cNvPr id="144" name="Google Shape;144;p14"/>
          <p:cNvSpPr txBox="1"/>
          <p:nvPr>
            <p:ph idx="4294967295" type="body"/>
          </p:nvPr>
        </p:nvSpPr>
        <p:spPr>
          <a:xfrm>
            <a:off x="700800" y="1819009"/>
            <a:ext cx="3676800" cy="21096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Problem Statement, Goals, and Objectives</a:t>
            </a:r>
            <a:endParaRPr/>
          </a:p>
          <a:p>
            <a:pPr indent="-311150" lvl="0" marL="457200" rtl="0" algn="l">
              <a:lnSpc>
                <a:spcPct val="200000"/>
              </a:lnSpc>
              <a:spcBef>
                <a:spcPts val="0"/>
              </a:spcBef>
              <a:spcAft>
                <a:spcPts val="0"/>
              </a:spcAft>
              <a:buSzPts val="1300"/>
              <a:buChar char="➢"/>
            </a:pPr>
            <a:r>
              <a:rPr lang="en"/>
              <a:t>Background</a:t>
            </a:r>
            <a:endParaRPr/>
          </a:p>
          <a:p>
            <a:pPr indent="-311150" lvl="0" marL="457200" rtl="0" algn="l">
              <a:lnSpc>
                <a:spcPct val="200000"/>
              </a:lnSpc>
              <a:spcBef>
                <a:spcPts val="0"/>
              </a:spcBef>
              <a:spcAft>
                <a:spcPts val="0"/>
              </a:spcAft>
              <a:buSzPts val="1300"/>
              <a:buChar char="➢"/>
            </a:pPr>
            <a:r>
              <a:rPr lang="en"/>
              <a:t>Methodology</a:t>
            </a:r>
            <a:endParaRPr/>
          </a:p>
          <a:p>
            <a:pPr indent="-311150" lvl="0" marL="457200" rtl="0" algn="l">
              <a:lnSpc>
                <a:spcPct val="200000"/>
              </a:lnSpc>
              <a:spcBef>
                <a:spcPts val="0"/>
              </a:spcBef>
              <a:spcAft>
                <a:spcPts val="0"/>
              </a:spcAft>
              <a:buSzPts val="1300"/>
              <a:buChar char="➢"/>
            </a:pPr>
            <a:r>
              <a:rPr lang="en"/>
              <a:t>Results and Discussion</a:t>
            </a:r>
            <a:endParaRPr/>
          </a:p>
          <a:p>
            <a:pPr indent="-311150" lvl="0" marL="457200" rtl="0" algn="l">
              <a:lnSpc>
                <a:spcPct val="200000"/>
              </a:lnSpc>
              <a:spcBef>
                <a:spcPts val="0"/>
              </a:spcBef>
              <a:spcAft>
                <a:spcPts val="0"/>
              </a:spcAft>
              <a:buSzPts val="1300"/>
              <a:buChar char="➢"/>
            </a:pPr>
            <a:r>
              <a:rPr lang="en"/>
              <a:t>Conclusion and </a:t>
            </a:r>
            <a:r>
              <a:rPr lang="en"/>
              <a:t>Recommendations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1052550" y="143200"/>
            <a:ext cx="7038900" cy="60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ASPEN Simulation Flowsheets</a:t>
            </a:r>
            <a:endParaRPr b="1"/>
          </a:p>
        </p:txBody>
      </p:sp>
      <p:pic>
        <p:nvPicPr>
          <p:cNvPr id="304" name="Google Shape;304;p32"/>
          <p:cNvPicPr preferRelativeResize="0"/>
          <p:nvPr/>
        </p:nvPicPr>
        <p:blipFill>
          <a:blip r:embed="rId3">
            <a:alphaModFix/>
          </a:blip>
          <a:stretch>
            <a:fillRect/>
          </a:stretch>
        </p:blipFill>
        <p:spPr>
          <a:xfrm>
            <a:off x="2309625" y="1244375"/>
            <a:ext cx="4524751" cy="2143324"/>
          </a:xfrm>
          <a:prstGeom prst="rect">
            <a:avLst/>
          </a:prstGeom>
          <a:noFill/>
          <a:ln cap="flat" cmpd="sng" w="9525">
            <a:solidFill>
              <a:schemeClr val="lt2"/>
            </a:solidFill>
            <a:prstDash val="solid"/>
            <a:round/>
            <a:headEnd len="sm" w="sm" type="none"/>
            <a:tailEnd len="sm" w="sm" type="none"/>
          </a:ln>
        </p:spPr>
      </p:pic>
      <p:pic>
        <p:nvPicPr>
          <p:cNvPr id="305" name="Google Shape;305;p32"/>
          <p:cNvPicPr preferRelativeResize="0"/>
          <p:nvPr/>
        </p:nvPicPr>
        <p:blipFill rotWithShape="1">
          <a:blip r:embed="rId4">
            <a:alphaModFix/>
          </a:blip>
          <a:srcRect b="7978" l="0" r="0" t="0"/>
          <a:stretch/>
        </p:blipFill>
        <p:spPr>
          <a:xfrm>
            <a:off x="2146400" y="3835050"/>
            <a:ext cx="4851198" cy="901825"/>
          </a:xfrm>
          <a:prstGeom prst="rect">
            <a:avLst/>
          </a:prstGeom>
          <a:noFill/>
          <a:ln cap="flat" cmpd="sng" w="9525">
            <a:solidFill>
              <a:schemeClr val="lt2"/>
            </a:solidFill>
            <a:prstDash val="solid"/>
            <a:round/>
            <a:headEnd len="sm" w="sm" type="none"/>
            <a:tailEnd len="sm" w="sm" type="none"/>
          </a:ln>
        </p:spPr>
      </p:pic>
      <p:sp>
        <p:nvSpPr>
          <p:cNvPr id="306" name="Google Shape;306;p32"/>
          <p:cNvSpPr txBox="1"/>
          <p:nvPr/>
        </p:nvSpPr>
        <p:spPr>
          <a:xfrm>
            <a:off x="3643050" y="867825"/>
            <a:ext cx="18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SOFC Model</a:t>
            </a:r>
            <a:endParaRPr>
              <a:solidFill>
                <a:schemeClr val="lt1"/>
              </a:solidFill>
              <a:latin typeface="Lato"/>
              <a:ea typeface="Lato"/>
              <a:cs typeface="Lato"/>
              <a:sym typeface="Lato"/>
            </a:endParaRPr>
          </a:p>
        </p:txBody>
      </p:sp>
      <p:sp>
        <p:nvSpPr>
          <p:cNvPr id="307" name="Google Shape;307;p32"/>
          <p:cNvSpPr txBox="1"/>
          <p:nvPr/>
        </p:nvSpPr>
        <p:spPr>
          <a:xfrm>
            <a:off x="3643050" y="3458475"/>
            <a:ext cx="18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SOEC Model</a:t>
            </a:r>
            <a:endParaRPr>
              <a:solidFill>
                <a:schemeClr val="lt1"/>
              </a:solidFill>
              <a:latin typeface="Lato"/>
              <a:ea typeface="Lato"/>
              <a:cs typeface="Lato"/>
              <a:sym typeface="Lato"/>
            </a:endParaRPr>
          </a:p>
        </p:txBody>
      </p:sp>
      <p:sp>
        <p:nvSpPr>
          <p:cNvPr id="308" name="Google Shape;308;p32"/>
          <p:cNvSpPr/>
          <p:nvPr/>
        </p:nvSpPr>
        <p:spPr>
          <a:xfrm>
            <a:off x="3855150" y="1268025"/>
            <a:ext cx="824100" cy="928800"/>
          </a:xfrm>
          <a:prstGeom prst="ellipse">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3965725" y="4004675"/>
            <a:ext cx="500400" cy="578400"/>
          </a:xfrm>
          <a:prstGeom prst="ellipse">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 name="Google Shape;310;p32"/>
          <p:cNvCxnSpPr/>
          <p:nvPr/>
        </p:nvCxnSpPr>
        <p:spPr>
          <a:xfrm flipH="1" rot="10800000">
            <a:off x="3359475" y="2419650"/>
            <a:ext cx="478200" cy="5400"/>
          </a:xfrm>
          <a:prstGeom prst="straightConnector1">
            <a:avLst/>
          </a:prstGeom>
          <a:noFill/>
          <a:ln cap="flat" cmpd="sng" w="9525">
            <a:solidFill>
              <a:srgbClr val="E06666"/>
            </a:solidFill>
            <a:prstDash val="solid"/>
            <a:round/>
            <a:headEnd len="med" w="med" type="none"/>
            <a:tailEnd len="med" w="med" type="triangle"/>
          </a:ln>
        </p:spPr>
      </p:cxnSp>
      <p:cxnSp>
        <p:nvCxnSpPr>
          <p:cNvPr id="311" name="Google Shape;311;p32"/>
          <p:cNvCxnSpPr/>
          <p:nvPr/>
        </p:nvCxnSpPr>
        <p:spPr>
          <a:xfrm rot="10800000">
            <a:off x="3598650" y="1724150"/>
            <a:ext cx="0" cy="378300"/>
          </a:xfrm>
          <a:prstGeom prst="straightConnector1">
            <a:avLst/>
          </a:prstGeom>
          <a:noFill/>
          <a:ln cap="flat" cmpd="sng" w="9525">
            <a:solidFill>
              <a:srgbClr val="E06666"/>
            </a:solidFill>
            <a:prstDash val="solid"/>
            <a:round/>
            <a:headEnd len="med" w="med" type="none"/>
            <a:tailEnd len="med" w="med" type="triangle"/>
          </a:ln>
        </p:spPr>
      </p:cxnSp>
      <p:cxnSp>
        <p:nvCxnSpPr>
          <p:cNvPr id="312" name="Google Shape;312;p32"/>
          <p:cNvCxnSpPr/>
          <p:nvPr/>
        </p:nvCxnSpPr>
        <p:spPr>
          <a:xfrm rot="10800000">
            <a:off x="4907950" y="1795125"/>
            <a:ext cx="11100" cy="401700"/>
          </a:xfrm>
          <a:prstGeom prst="straightConnector1">
            <a:avLst/>
          </a:prstGeom>
          <a:noFill/>
          <a:ln cap="flat" cmpd="sng" w="9525">
            <a:solidFill>
              <a:srgbClr val="E06666"/>
            </a:solidFill>
            <a:prstDash val="solid"/>
            <a:round/>
            <a:headEnd len="med" w="med" type="none"/>
            <a:tailEnd len="med" w="med" type="triangle"/>
          </a:ln>
        </p:spPr>
      </p:cxnSp>
      <p:cxnSp>
        <p:nvCxnSpPr>
          <p:cNvPr id="313" name="Google Shape;313;p32"/>
          <p:cNvCxnSpPr/>
          <p:nvPr/>
        </p:nvCxnSpPr>
        <p:spPr>
          <a:xfrm rot="10800000">
            <a:off x="3855150" y="4364975"/>
            <a:ext cx="0" cy="218100"/>
          </a:xfrm>
          <a:prstGeom prst="straightConnector1">
            <a:avLst/>
          </a:prstGeom>
          <a:noFill/>
          <a:ln cap="flat" cmpd="sng" w="9525">
            <a:solidFill>
              <a:srgbClr val="93C47D"/>
            </a:solidFill>
            <a:prstDash val="solid"/>
            <a:round/>
            <a:headEnd len="med" w="med" type="none"/>
            <a:tailEnd len="med" w="med" type="triangle"/>
          </a:ln>
        </p:spPr>
      </p:cxnSp>
      <p:cxnSp>
        <p:nvCxnSpPr>
          <p:cNvPr id="314" name="Google Shape;314;p32"/>
          <p:cNvCxnSpPr/>
          <p:nvPr/>
        </p:nvCxnSpPr>
        <p:spPr>
          <a:xfrm rot="10800000">
            <a:off x="4572000" y="4417250"/>
            <a:ext cx="0" cy="218100"/>
          </a:xfrm>
          <a:prstGeom prst="straightConnector1">
            <a:avLst/>
          </a:prstGeom>
          <a:noFill/>
          <a:ln cap="flat" cmpd="sng" w="9525">
            <a:solidFill>
              <a:srgbClr val="93C47D"/>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type="title"/>
          </p:nvPr>
        </p:nvSpPr>
        <p:spPr>
          <a:xfrm>
            <a:off x="975300" y="1997400"/>
            <a:ext cx="42204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Results &amp; Discussion</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Mathematical Model Results</a:t>
            </a:r>
            <a:endParaRPr b="1"/>
          </a:p>
        </p:txBody>
      </p:sp>
      <p:pic>
        <p:nvPicPr>
          <p:cNvPr id="325" name="Google Shape;325;p34" title="Chart"/>
          <p:cNvPicPr preferRelativeResize="0"/>
          <p:nvPr/>
        </p:nvPicPr>
        <p:blipFill>
          <a:blip r:embed="rId3">
            <a:alphaModFix/>
          </a:blip>
          <a:stretch>
            <a:fillRect/>
          </a:stretch>
        </p:blipFill>
        <p:spPr>
          <a:xfrm>
            <a:off x="1510500" y="1026525"/>
            <a:ext cx="6123001" cy="3793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Mathematical Model Results Cont.</a:t>
            </a:r>
            <a:endParaRPr b="1"/>
          </a:p>
        </p:txBody>
      </p:sp>
      <p:cxnSp>
        <p:nvCxnSpPr>
          <p:cNvPr id="331" name="Google Shape;331;p35"/>
          <p:cNvCxnSpPr/>
          <p:nvPr/>
        </p:nvCxnSpPr>
        <p:spPr>
          <a:xfrm>
            <a:off x="4538675" y="1033675"/>
            <a:ext cx="0" cy="3828000"/>
          </a:xfrm>
          <a:prstGeom prst="straightConnector1">
            <a:avLst/>
          </a:prstGeom>
          <a:noFill/>
          <a:ln cap="flat" cmpd="sng" w="38100">
            <a:solidFill>
              <a:srgbClr val="82C7A5"/>
            </a:solidFill>
            <a:prstDash val="solid"/>
            <a:round/>
            <a:headEnd len="med" w="med" type="none"/>
            <a:tailEnd len="med" w="med" type="none"/>
          </a:ln>
        </p:spPr>
      </p:cxnSp>
      <p:pic>
        <p:nvPicPr>
          <p:cNvPr id="332" name="Google Shape;332;p35"/>
          <p:cNvPicPr preferRelativeResize="0"/>
          <p:nvPr/>
        </p:nvPicPr>
        <p:blipFill>
          <a:blip r:embed="rId3">
            <a:alphaModFix/>
          </a:blip>
          <a:stretch>
            <a:fillRect/>
          </a:stretch>
        </p:blipFill>
        <p:spPr>
          <a:xfrm>
            <a:off x="125300" y="1576863"/>
            <a:ext cx="4237825" cy="2741625"/>
          </a:xfrm>
          <a:prstGeom prst="rect">
            <a:avLst/>
          </a:prstGeom>
          <a:noFill/>
          <a:ln>
            <a:noFill/>
          </a:ln>
        </p:spPr>
      </p:pic>
      <p:pic>
        <p:nvPicPr>
          <p:cNvPr id="333" name="Google Shape;333;p35" title="Chart"/>
          <p:cNvPicPr preferRelativeResize="0"/>
          <p:nvPr/>
        </p:nvPicPr>
        <p:blipFill>
          <a:blip r:embed="rId4">
            <a:alphaModFix/>
          </a:blip>
          <a:stretch>
            <a:fillRect/>
          </a:stretch>
        </p:blipFill>
        <p:spPr>
          <a:xfrm>
            <a:off x="5165500" y="955550"/>
            <a:ext cx="3170899" cy="1985875"/>
          </a:xfrm>
          <a:prstGeom prst="rect">
            <a:avLst/>
          </a:prstGeom>
          <a:noFill/>
          <a:ln>
            <a:noFill/>
          </a:ln>
        </p:spPr>
      </p:pic>
      <p:pic>
        <p:nvPicPr>
          <p:cNvPr id="334" name="Google Shape;334;p35" title="Chart"/>
          <p:cNvPicPr preferRelativeResize="0"/>
          <p:nvPr/>
        </p:nvPicPr>
        <p:blipFill>
          <a:blip r:embed="rId5">
            <a:alphaModFix/>
          </a:blip>
          <a:stretch>
            <a:fillRect/>
          </a:stretch>
        </p:blipFill>
        <p:spPr>
          <a:xfrm>
            <a:off x="5165500" y="3039625"/>
            <a:ext cx="3170899" cy="19858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Aspen Results</a:t>
            </a:r>
            <a:endParaRPr b="1"/>
          </a:p>
        </p:txBody>
      </p:sp>
      <p:cxnSp>
        <p:nvCxnSpPr>
          <p:cNvPr id="340" name="Google Shape;340;p36"/>
          <p:cNvCxnSpPr/>
          <p:nvPr/>
        </p:nvCxnSpPr>
        <p:spPr>
          <a:xfrm>
            <a:off x="4538675" y="1033675"/>
            <a:ext cx="0" cy="3828000"/>
          </a:xfrm>
          <a:prstGeom prst="straightConnector1">
            <a:avLst/>
          </a:prstGeom>
          <a:noFill/>
          <a:ln cap="flat" cmpd="sng" w="38100">
            <a:solidFill>
              <a:srgbClr val="82C7A5"/>
            </a:solidFill>
            <a:prstDash val="solid"/>
            <a:round/>
            <a:headEnd len="med" w="med" type="none"/>
            <a:tailEnd len="med" w="med" type="none"/>
          </a:ln>
        </p:spPr>
      </p:cxnSp>
      <p:pic>
        <p:nvPicPr>
          <p:cNvPr id="341" name="Google Shape;341;p36" title="Chart"/>
          <p:cNvPicPr preferRelativeResize="0"/>
          <p:nvPr/>
        </p:nvPicPr>
        <p:blipFill>
          <a:blip r:embed="rId3">
            <a:alphaModFix/>
          </a:blip>
          <a:stretch>
            <a:fillRect/>
          </a:stretch>
        </p:blipFill>
        <p:spPr>
          <a:xfrm>
            <a:off x="1150163" y="1043450"/>
            <a:ext cx="2988280" cy="1871476"/>
          </a:xfrm>
          <a:prstGeom prst="rect">
            <a:avLst/>
          </a:prstGeom>
          <a:noFill/>
          <a:ln>
            <a:noFill/>
          </a:ln>
        </p:spPr>
      </p:pic>
      <p:pic>
        <p:nvPicPr>
          <p:cNvPr id="342" name="Google Shape;342;p36" title="Chart"/>
          <p:cNvPicPr preferRelativeResize="0"/>
          <p:nvPr/>
        </p:nvPicPr>
        <p:blipFill>
          <a:blip r:embed="rId4">
            <a:alphaModFix/>
          </a:blip>
          <a:stretch>
            <a:fillRect/>
          </a:stretch>
        </p:blipFill>
        <p:spPr>
          <a:xfrm>
            <a:off x="4902970" y="1043450"/>
            <a:ext cx="2988277" cy="1871480"/>
          </a:xfrm>
          <a:prstGeom prst="rect">
            <a:avLst/>
          </a:prstGeom>
          <a:noFill/>
          <a:ln>
            <a:noFill/>
          </a:ln>
        </p:spPr>
      </p:pic>
      <p:pic>
        <p:nvPicPr>
          <p:cNvPr id="343" name="Google Shape;343;p36" title="Chart"/>
          <p:cNvPicPr preferRelativeResize="0"/>
          <p:nvPr/>
        </p:nvPicPr>
        <p:blipFill>
          <a:blip r:embed="rId5">
            <a:alphaModFix/>
          </a:blip>
          <a:stretch>
            <a:fillRect/>
          </a:stretch>
        </p:blipFill>
        <p:spPr>
          <a:xfrm>
            <a:off x="4902975" y="3019900"/>
            <a:ext cx="2988277" cy="1871480"/>
          </a:xfrm>
          <a:prstGeom prst="rect">
            <a:avLst/>
          </a:prstGeom>
          <a:noFill/>
          <a:ln>
            <a:noFill/>
          </a:ln>
        </p:spPr>
      </p:pic>
      <p:pic>
        <p:nvPicPr>
          <p:cNvPr id="344" name="Google Shape;344;p36" title="Chart"/>
          <p:cNvPicPr preferRelativeResize="0"/>
          <p:nvPr/>
        </p:nvPicPr>
        <p:blipFill>
          <a:blip r:embed="rId6">
            <a:alphaModFix/>
          </a:blip>
          <a:stretch>
            <a:fillRect/>
          </a:stretch>
        </p:blipFill>
        <p:spPr>
          <a:xfrm>
            <a:off x="1144350" y="3019900"/>
            <a:ext cx="2988277" cy="1871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ph type="title"/>
          </p:nvPr>
        </p:nvSpPr>
        <p:spPr>
          <a:xfrm>
            <a:off x="1181950" y="205350"/>
            <a:ext cx="7038900" cy="652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IDAES Results</a:t>
            </a:r>
            <a:endParaRPr b="1"/>
          </a:p>
          <a:p>
            <a:pPr indent="0" lvl="0" marL="0" rtl="0" algn="l">
              <a:spcBef>
                <a:spcPts val="0"/>
              </a:spcBef>
              <a:spcAft>
                <a:spcPts val="0"/>
              </a:spcAft>
              <a:buNone/>
            </a:pPr>
            <a:r>
              <a:t/>
            </a:r>
            <a:endParaRPr/>
          </a:p>
        </p:txBody>
      </p:sp>
      <p:pic>
        <p:nvPicPr>
          <p:cNvPr id="350" name="Google Shape;350;p37" title="Chart"/>
          <p:cNvPicPr preferRelativeResize="0"/>
          <p:nvPr/>
        </p:nvPicPr>
        <p:blipFill>
          <a:blip r:embed="rId3">
            <a:alphaModFix/>
          </a:blip>
          <a:stretch>
            <a:fillRect/>
          </a:stretch>
        </p:blipFill>
        <p:spPr>
          <a:xfrm>
            <a:off x="5226575" y="858587"/>
            <a:ext cx="2994275" cy="1853625"/>
          </a:xfrm>
          <a:prstGeom prst="rect">
            <a:avLst/>
          </a:prstGeom>
          <a:noFill/>
          <a:ln>
            <a:noFill/>
          </a:ln>
        </p:spPr>
      </p:pic>
      <p:pic>
        <p:nvPicPr>
          <p:cNvPr id="351" name="Google Shape;351;p37" title="Chart"/>
          <p:cNvPicPr preferRelativeResize="0"/>
          <p:nvPr/>
        </p:nvPicPr>
        <p:blipFill>
          <a:blip r:embed="rId4">
            <a:alphaModFix/>
          </a:blip>
          <a:stretch>
            <a:fillRect/>
          </a:stretch>
        </p:blipFill>
        <p:spPr>
          <a:xfrm>
            <a:off x="1181950" y="858150"/>
            <a:ext cx="2994275" cy="1854487"/>
          </a:xfrm>
          <a:prstGeom prst="rect">
            <a:avLst/>
          </a:prstGeom>
          <a:noFill/>
          <a:ln>
            <a:noFill/>
          </a:ln>
        </p:spPr>
      </p:pic>
      <p:pic>
        <p:nvPicPr>
          <p:cNvPr id="352" name="Google Shape;352;p37" title="Chart"/>
          <p:cNvPicPr preferRelativeResize="0"/>
          <p:nvPr/>
        </p:nvPicPr>
        <p:blipFill>
          <a:blip r:embed="rId5">
            <a:alphaModFix/>
          </a:blip>
          <a:stretch>
            <a:fillRect/>
          </a:stretch>
        </p:blipFill>
        <p:spPr>
          <a:xfrm>
            <a:off x="1181950" y="3001112"/>
            <a:ext cx="2994275" cy="1854033"/>
          </a:xfrm>
          <a:prstGeom prst="rect">
            <a:avLst/>
          </a:prstGeom>
          <a:noFill/>
          <a:ln>
            <a:noFill/>
          </a:ln>
        </p:spPr>
      </p:pic>
      <p:pic>
        <p:nvPicPr>
          <p:cNvPr id="353" name="Google Shape;353;p37" title="Chart"/>
          <p:cNvPicPr preferRelativeResize="0"/>
          <p:nvPr/>
        </p:nvPicPr>
        <p:blipFill>
          <a:blip r:embed="rId6">
            <a:alphaModFix/>
          </a:blip>
          <a:stretch>
            <a:fillRect/>
          </a:stretch>
        </p:blipFill>
        <p:spPr>
          <a:xfrm>
            <a:off x="5226575" y="3001100"/>
            <a:ext cx="2994275" cy="1854054"/>
          </a:xfrm>
          <a:prstGeom prst="rect">
            <a:avLst/>
          </a:prstGeom>
          <a:noFill/>
          <a:ln>
            <a:noFill/>
          </a:ln>
        </p:spPr>
      </p:pic>
      <p:cxnSp>
        <p:nvCxnSpPr>
          <p:cNvPr id="354" name="Google Shape;354;p37"/>
          <p:cNvCxnSpPr/>
          <p:nvPr/>
        </p:nvCxnSpPr>
        <p:spPr>
          <a:xfrm>
            <a:off x="4708075" y="858575"/>
            <a:ext cx="0" cy="3828000"/>
          </a:xfrm>
          <a:prstGeom prst="straightConnector1">
            <a:avLst/>
          </a:prstGeom>
          <a:noFill/>
          <a:ln cap="flat" cmpd="sng" w="38100">
            <a:solidFill>
              <a:srgbClr val="82C7A5"/>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ph type="title"/>
          </p:nvPr>
        </p:nvSpPr>
        <p:spPr>
          <a:xfrm>
            <a:off x="1181950" y="205350"/>
            <a:ext cx="7038900" cy="652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Comparison of</a:t>
            </a:r>
            <a:r>
              <a:rPr b="1" lang="en"/>
              <a:t> Results</a:t>
            </a:r>
            <a:endParaRPr b="1"/>
          </a:p>
          <a:p>
            <a:pPr indent="0" lvl="0" marL="0" rtl="0" algn="l">
              <a:spcBef>
                <a:spcPts val="0"/>
              </a:spcBef>
              <a:spcAft>
                <a:spcPts val="0"/>
              </a:spcAft>
              <a:buNone/>
            </a:pPr>
            <a:r>
              <a:t/>
            </a:r>
            <a:endParaRPr/>
          </a:p>
        </p:txBody>
      </p:sp>
      <p:cxnSp>
        <p:nvCxnSpPr>
          <p:cNvPr id="360" name="Google Shape;360;p38"/>
          <p:cNvCxnSpPr/>
          <p:nvPr/>
        </p:nvCxnSpPr>
        <p:spPr>
          <a:xfrm>
            <a:off x="4572000" y="858150"/>
            <a:ext cx="0" cy="3828000"/>
          </a:xfrm>
          <a:prstGeom prst="straightConnector1">
            <a:avLst/>
          </a:prstGeom>
          <a:noFill/>
          <a:ln cap="flat" cmpd="sng" w="38100">
            <a:solidFill>
              <a:srgbClr val="82C7A5"/>
            </a:solidFill>
            <a:prstDash val="solid"/>
            <a:round/>
            <a:headEnd len="med" w="med" type="none"/>
            <a:tailEnd len="med" w="med" type="none"/>
          </a:ln>
        </p:spPr>
      </p:cxnSp>
      <p:pic>
        <p:nvPicPr>
          <p:cNvPr id="361" name="Google Shape;361;p38" title="Chart"/>
          <p:cNvPicPr preferRelativeResize="0"/>
          <p:nvPr/>
        </p:nvPicPr>
        <p:blipFill>
          <a:blip r:embed="rId3">
            <a:alphaModFix/>
          </a:blip>
          <a:stretch>
            <a:fillRect/>
          </a:stretch>
        </p:blipFill>
        <p:spPr>
          <a:xfrm>
            <a:off x="91400" y="1620450"/>
            <a:ext cx="4399701" cy="2744075"/>
          </a:xfrm>
          <a:prstGeom prst="rect">
            <a:avLst/>
          </a:prstGeom>
          <a:noFill/>
          <a:ln>
            <a:noFill/>
          </a:ln>
        </p:spPr>
      </p:pic>
      <p:pic>
        <p:nvPicPr>
          <p:cNvPr id="362" name="Google Shape;362;p38" title="Chart"/>
          <p:cNvPicPr preferRelativeResize="0"/>
          <p:nvPr/>
        </p:nvPicPr>
        <p:blipFill>
          <a:blip r:embed="rId4">
            <a:alphaModFix/>
          </a:blip>
          <a:stretch>
            <a:fillRect/>
          </a:stretch>
        </p:blipFill>
        <p:spPr>
          <a:xfrm>
            <a:off x="4652900" y="1620450"/>
            <a:ext cx="4399701" cy="27219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9"/>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Conclusions and </a:t>
            </a:r>
            <a:r>
              <a:rPr b="1" lang="en"/>
              <a:t>Recommendations</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0"/>
          <p:cNvSpPr txBox="1"/>
          <p:nvPr>
            <p:ph type="title"/>
          </p:nvPr>
        </p:nvSpPr>
        <p:spPr>
          <a:xfrm>
            <a:off x="1297500" y="209850"/>
            <a:ext cx="7038900" cy="5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Conclusions</a:t>
            </a:r>
            <a:endParaRPr b="1"/>
          </a:p>
        </p:txBody>
      </p:sp>
      <p:sp>
        <p:nvSpPr>
          <p:cNvPr id="373" name="Google Shape;373;p40"/>
          <p:cNvSpPr txBox="1"/>
          <p:nvPr>
            <p:ph idx="1" type="body"/>
          </p:nvPr>
        </p:nvSpPr>
        <p:spPr>
          <a:xfrm>
            <a:off x="1297500" y="840375"/>
            <a:ext cx="7038900" cy="18180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Mathematical models:</a:t>
            </a:r>
            <a:endParaRPr/>
          </a:p>
          <a:p>
            <a:pPr indent="-298450" lvl="1" marL="914400" rtl="0" algn="l">
              <a:spcBef>
                <a:spcPts val="0"/>
              </a:spcBef>
              <a:spcAft>
                <a:spcPts val="0"/>
              </a:spcAft>
              <a:buSzPts val="1100"/>
              <a:buChar char="◆"/>
            </a:pPr>
            <a:r>
              <a:rPr lang="en"/>
              <a:t>Activation loss, though present, is not as pronounced as we expected</a:t>
            </a:r>
            <a:endParaRPr/>
          </a:p>
          <a:p>
            <a:pPr indent="-298450" lvl="1" marL="914400" rtl="0" algn="l">
              <a:spcBef>
                <a:spcPts val="0"/>
              </a:spcBef>
              <a:spcAft>
                <a:spcPts val="0"/>
              </a:spcAft>
              <a:buSzPts val="1100"/>
              <a:buChar char="◆"/>
            </a:pPr>
            <a:r>
              <a:rPr lang="en"/>
              <a:t>These partial pressure changes improve performance:</a:t>
            </a:r>
            <a:endParaRPr/>
          </a:p>
          <a:p>
            <a:pPr indent="-298450" lvl="2" marL="1371600" rtl="0" algn="l">
              <a:spcBef>
                <a:spcPts val="0"/>
              </a:spcBef>
              <a:spcAft>
                <a:spcPts val="0"/>
              </a:spcAft>
              <a:buSzPts val="1100"/>
              <a:buChar char="●"/>
            </a:pPr>
            <a:r>
              <a:rPr lang="en"/>
              <a:t>For SOFC: increasing H</a:t>
            </a:r>
            <a:r>
              <a:rPr baseline="-25000" lang="en"/>
              <a:t>2</a:t>
            </a:r>
            <a:r>
              <a:rPr lang="en"/>
              <a:t>O partial pressure relative to H</a:t>
            </a:r>
            <a:r>
              <a:rPr baseline="-25000" lang="en"/>
              <a:t>2</a:t>
            </a:r>
            <a:r>
              <a:rPr lang="en"/>
              <a:t>, and decreasing O</a:t>
            </a:r>
            <a:r>
              <a:rPr baseline="-25000" lang="en"/>
              <a:t>2</a:t>
            </a:r>
            <a:r>
              <a:rPr lang="en"/>
              <a:t> partial pressure</a:t>
            </a:r>
            <a:endParaRPr/>
          </a:p>
          <a:p>
            <a:pPr indent="-298450" lvl="2" marL="1371600" rtl="0" algn="l">
              <a:spcBef>
                <a:spcPts val="0"/>
              </a:spcBef>
              <a:spcAft>
                <a:spcPts val="0"/>
              </a:spcAft>
              <a:buSzPts val="1100"/>
              <a:buChar char="●"/>
            </a:pPr>
            <a:r>
              <a:rPr lang="en"/>
              <a:t>For SOEC: increasing H</a:t>
            </a:r>
            <a:r>
              <a:rPr baseline="-25000" lang="en"/>
              <a:t>2</a:t>
            </a:r>
            <a:r>
              <a:rPr lang="en"/>
              <a:t> partial pressure relative to H</a:t>
            </a:r>
            <a:r>
              <a:rPr baseline="-25000" lang="en"/>
              <a:t>2</a:t>
            </a:r>
            <a:r>
              <a:rPr lang="en"/>
              <a:t>O, and increasing O</a:t>
            </a:r>
            <a:r>
              <a:rPr baseline="-25000" lang="en"/>
              <a:t>2</a:t>
            </a:r>
            <a:r>
              <a:rPr lang="en"/>
              <a:t> partial pressure</a:t>
            </a:r>
            <a:endParaRPr/>
          </a:p>
          <a:p>
            <a:pPr indent="-298450" lvl="1" marL="914400" rtl="0" algn="l">
              <a:spcBef>
                <a:spcPts val="0"/>
              </a:spcBef>
              <a:spcAft>
                <a:spcPts val="0"/>
              </a:spcAft>
              <a:buSzPts val="1100"/>
              <a:buChar char="◆"/>
            </a:pPr>
            <a:r>
              <a:rPr lang="en"/>
              <a:t>A higher temperature leads to better SOEC </a:t>
            </a:r>
            <a:r>
              <a:rPr lang="en"/>
              <a:t>performance</a:t>
            </a:r>
            <a:r>
              <a:rPr lang="en"/>
              <a:t>, and has a smaller effect on SOFC performance</a:t>
            </a:r>
            <a:endParaRPr/>
          </a:p>
        </p:txBody>
      </p:sp>
      <p:sp>
        <p:nvSpPr>
          <p:cNvPr id="374" name="Google Shape;374;p40"/>
          <p:cNvSpPr txBox="1"/>
          <p:nvPr/>
        </p:nvSpPr>
        <p:spPr>
          <a:xfrm>
            <a:off x="1417800" y="2571750"/>
            <a:ext cx="6798300" cy="1362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Aspen Simulations:</a:t>
            </a:r>
            <a:endParaRPr sz="13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Higher temperatures improves SOFC performance and SOEC performance</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Voltage efficiency has a limited relationship with temperature, but if recommendations were to be made a temperature of 1173K or 1273K is recommended over 1073K</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The SOEC is an accurate model, but the SOFC may need improvement. These flowsheets could be combined in future work to form an RSOC</a:t>
            </a:r>
            <a:endParaRPr>
              <a:latin typeface="Lato"/>
              <a:ea typeface="Lato"/>
              <a:cs typeface="Lato"/>
              <a:sym typeface="Lato"/>
            </a:endParaRPr>
          </a:p>
        </p:txBody>
      </p:sp>
      <p:sp>
        <p:nvSpPr>
          <p:cNvPr id="375" name="Google Shape;375;p40"/>
          <p:cNvSpPr txBox="1"/>
          <p:nvPr/>
        </p:nvSpPr>
        <p:spPr>
          <a:xfrm>
            <a:off x="1538100" y="3874650"/>
            <a:ext cx="6798300" cy="10242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IDAES Coding:</a:t>
            </a:r>
            <a:endParaRPr sz="1300">
              <a:solidFill>
                <a:schemeClr val="lt1"/>
              </a:solidFill>
              <a:latin typeface="Lato"/>
              <a:ea typeface="Lato"/>
              <a:cs typeface="Lato"/>
              <a:sym typeface="Lato"/>
            </a:endParaRPr>
          </a:p>
          <a:p>
            <a:pPr indent="-285750" lvl="1" marL="914400" rtl="0" algn="l">
              <a:lnSpc>
                <a:spcPct val="115000"/>
              </a:lnSpc>
              <a:spcBef>
                <a:spcPts val="0"/>
              </a:spcBef>
              <a:spcAft>
                <a:spcPts val="0"/>
              </a:spcAft>
              <a:buClr>
                <a:schemeClr val="lt1"/>
              </a:buClr>
              <a:buSzPts val="900"/>
              <a:buFont typeface="Lato"/>
              <a:buChar char="◆"/>
            </a:pPr>
            <a:r>
              <a:rPr lang="en" sz="1200">
                <a:solidFill>
                  <a:schemeClr val="lt1"/>
                </a:solidFill>
                <a:latin typeface="Lato"/>
                <a:ea typeface="Lato"/>
                <a:cs typeface="Lato"/>
                <a:sym typeface="Lato"/>
              </a:rPr>
              <a:t>Temperature relationships with regards to performance and efficiency match Aspen observations, but entropy change term was not considered (resulting in higher initial output voltage and ideal operating temperature of 1273K)</a:t>
            </a:r>
            <a:endParaRPr sz="12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Recommendations</a:t>
            </a:r>
            <a:endParaRPr b="1"/>
          </a:p>
        </p:txBody>
      </p:sp>
      <p:sp>
        <p:nvSpPr>
          <p:cNvPr id="381" name="Google Shape;381;p41"/>
          <p:cNvSpPr txBox="1"/>
          <p:nvPr>
            <p:ph idx="1" type="body"/>
          </p:nvPr>
        </p:nvSpPr>
        <p:spPr>
          <a:xfrm>
            <a:off x="1297500" y="1307750"/>
            <a:ext cx="3403200" cy="317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Software</a:t>
            </a:r>
            <a:endParaRPr/>
          </a:p>
          <a:p>
            <a:pPr indent="-311150" lvl="0" marL="457200" rtl="0" algn="l">
              <a:spcBef>
                <a:spcPts val="1200"/>
              </a:spcBef>
              <a:spcAft>
                <a:spcPts val="0"/>
              </a:spcAft>
              <a:buSzPts val="1300"/>
              <a:buChar char="-"/>
            </a:pPr>
            <a:r>
              <a:rPr lang="en"/>
              <a:t>Consider different model aspect behaviors (</a:t>
            </a:r>
            <a:r>
              <a:rPr lang="en"/>
              <a:t>deterioration</a:t>
            </a:r>
            <a:r>
              <a:rPr lang="en"/>
              <a:t> over time, natural resistance, current buildup, etc.) and other adjusted parameters to simulate realistic conditions to determine how they also </a:t>
            </a:r>
            <a:r>
              <a:rPr lang="en"/>
              <a:t>affect</a:t>
            </a:r>
            <a:r>
              <a:rPr lang="en"/>
              <a:t>  efficiency</a:t>
            </a:r>
            <a:endParaRPr/>
          </a:p>
          <a:p>
            <a:pPr indent="-311150" lvl="0" marL="457200" rtl="0" algn="l">
              <a:spcBef>
                <a:spcPts val="0"/>
              </a:spcBef>
              <a:spcAft>
                <a:spcPts val="0"/>
              </a:spcAft>
              <a:buSzPts val="1300"/>
              <a:buChar char="-"/>
            </a:pPr>
            <a:r>
              <a:rPr lang="en"/>
              <a:t>If IDAES is not further developed, consider </a:t>
            </a:r>
            <a:r>
              <a:rPr lang="en"/>
              <a:t>substituting</a:t>
            </a:r>
            <a:r>
              <a:rPr lang="en"/>
              <a:t> with similar software platforms such as EES, Vali, gPROMS, etc. Alternatively, use solely Aspen Plus for future work.</a:t>
            </a:r>
            <a:endParaRPr/>
          </a:p>
        </p:txBody>
      </p:sp>
      <p:sp>
        <p:nvSpPr>
          <p:cNvPr id="382" name="Google Shape;382;p41"/>
          <p:cNvSpPr txBox="1"/>
          <p:nvPr>
            <p:ph idx="2" type="body"/>
          </p:nvPr>
        </p:nvSpPr>
        <p:spPr>
          <a:xfrm>
            <a:off x="4933225" y="1307750"/>
            <a:ext cx="3403200" cy="317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Resources</a:t>
            </a:r>
            <a:endParaRPr/>
          </a:p>
          <a:p>
            <a:pPr indent="-311150" lvl="0" marL="457200" rtl="0" algn="l">
              <a:spcBef>
                <a:spcPts val="1200"/>
              </a:spcBef>
              <a:spcAft>
                <a:spcPts val="0"/>
              </a:spcAft>
              <a:buSzPts val="1300"/>
              <a:buChar char="-"/>
            </a:pPr>
            <a:r>
              <a:rPr lang="en"/>
              <a:t>Utilize external resources for help with </a:t>
            </a:r>
            <a:r>
              <a:rPr lang="en"/>
              <a:t>model</a:t>
            </a:r>
            <a:r>
              <a:rPr lang="en"/>
              <a:t> parameters and conditions (sponsor, other research groups, etc.)</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Char char="-"/>
            </a:pPr>
            <a:r>
              <a:rPr lang="en"/>
              <a:t>Always feel free to contact us at </a:t>
            </a:r>
            <a:r>
              <a:rPr lang="en" u="sng">
                <a:solidFill>
                  <a:schemeClr val="hlink"/>
                </a:solidFill>
                <a:hlinkClick r:id="rId3"/>
              </a:rPr>
              <a:t>gr-fuelcellmqp@wpi.edu</a:t>
            </a:r>
            <a:r>
              <a:rPr lang="en"/>
              <a:t>, and we’ll try to assist future groups to the best of our abilities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p:nvPr/>
        </p:nvSpPr>
        <p:spPr>
          <a:xfrm>
            <a:off x="4393950" y="1270475"/>
            <a:ext cx="3487500" cy="2744700"/>
          </a:xfrm>
          <a:prstGeom prst="rect">
            <a:avLst/>
          </a:prstGeom>
          <a:solidFill>
            <a:srgbClr val="6D9EEB">
              <a:alpha val="7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txBox="1"/>
          <p:nvPr>
            <p:ph type="title"/>
          </p:nvPr>
        </p:nvSpPr>
        <p:spPr>
          <a:xfrm>
            <a:off x="1726125" y="1128438"/>
            <a:ext cx="2256900" cy="56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Saint-Gobain</a:t>
            </a:r>
            <a:endParaRPr b="1"/>
          </a:p>
        </p:txBody>
      </p:sp>
      <p:sp>
        <p:nvSpPr>
          <p:cNvPr id="151" name="Google Shape;151;p15"/>
          <p:cNvSpPr txBox="1"/>
          <p:nvPr>
            <p:ph idx="1" type="subTitle"/>
          </p:nvPr>
        </p:nvSpPr>
        <p:spPr>
          <a:xfrm>
            <a:off x="1693575" y="1712588"/>
            <a:ext cx="2322000" cy="39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MQP Sponsor Company</a:t>
            </a:r>
            <a:endParaRPr/>
          </a:p>
        </p:txBody>
      </p:sp>
      <p:sp>
        <p:nvSpPr>
          <p:cNvPr id="152" name="Google Shape;152;p15"/>
          <p:cNvSpPr txBox="1"/>
          <p:nvPr>
            <p:ph idx="2" type="body"/>
          </p:nvPr>
        </p:nvSpPr>
        <p:spPr>
          <a:xfrm>
            <a:off x="4258500" y="1309325"/>
            <a:ext cx="3663600" cy="2667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Originally founded in 1665 by Jean-Baptiste Colbert as a mirror manufacturer, the company currently serves as one of the largest world manufacturer of raw materials, high-performance energy systems, and more.</a:t>
            </a:r>
            <a:endParaRPr/>
          </a:p>
          <a:p>
            <a:pPr indent="-311150" lvl="0" marL="457200" rtl="0" algn="l">
              <a:spcBef>
                <a:spcPts val="0"/>
              </a:spcBef>
              <a:spcAft>
                <a:spcPts val="0"/>
              </a:spcAft>
              <a:buSzPts val="1300"/>
              <a:buChar char="●"/>
            </a:pPr>
            <a:r>
              <a:rPr lang="en"/>
              <a:t>There are currently focusing on more environmental-friendly, low-cost, and sustainable sources of energy, one of which is Solid Oxide Cells.</a:t>
            </a:r>
            <a:endParaRPr/>
          </a:p>
        </p:txBody>
      </p:sp>
      <p:pic>
        <p:nvPicPr>
          <p:cNvPr id="153" name="Google Shape;153;p15"/>
          <p:cNvPicPr preferRelativeResize="0"/>
          <p:nvPr/>
        </p:nvPicPr>
        <p:blipFill>
          <a:blip r:embed="rId3">
            <a:alphaModFix/>
          </a:blip>
          <a:stretch>
            <a:fillRect/>
          </a:stretch>
        </p:blipFill>
        <p:spPr>
          <a:xfrm>
            <a:off x="1457400" y="2105588"/>
            <a:ext cx="2794350" cy="1909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2"/>
          <p:cNvSpPr txBox="1"/>
          <p:nvPr>
            <p:ph type="title"/>
          </p:nvPr>
        </p:nvSpPr>
        <p:spPr>
          <a:xfrm>
            <a:off x="809650" y="1357425"/>
            <a:ext cx="4587000" cy="587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t>Special Thank You</a:t>
            </a:r>
            <a:endParaRPr b="1"/>
          </a:p>
        </p:txBody>
      </p:sp>
      <p:sp>
        <p:nvSpPr>
          <p:cNvPr id="388" name="Google Shape;388;p42"/>
          <p:cNvSpPr txBox="1"/>
          <p:nvPr/>
        </p:nvSpPr>
        <p:spPr>
          <a:xfrm>
            <a:off x="1295650" y="2040075"/>
            <a:ext cx="36150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to</a:t>
            </a:r>
            <a:endParaRPr>
              <a:solidFill>
                <a:schemeClr val="lt1"/>
              </a:solidFill>
              <a:latin typeface="Lato"/>
              <a:ea typeface="Lato"/>
              <a:cs typeface="Lato"/>
              <a:sym typeface="Lato"/>
            </a:endParaRPr>
          </a:p>
          <a:p>
            <a:pPr indent="0" lvl="0" marL="0" rtl="0" algn="ctr">
              <a:spcBef>
                <a:spcPts val="0"/>
              </a:spcBef>
              <a:spcAft>
                <a:spcPts val="0"/>
              </a:spcAft>
              <a:buNone/>
            </a:pPr>
            <a:r>
              <a:t/>
            </a:r>
            <a:endParaRPr>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Saint-Gobain Research North America</a:t>
            </a:r>
            <a:endParaRPr>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John Pietras, SGRNA</a:t>
            </a:r>
            <a:endParaRPr>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Dr. Yu Zhong, WPI</a:t>
            </a:r>
            <a:endParaRPr>
              <a:solidFill>
                <a:schemeClr val="lt1"/>
              </a:solidFill>
              <a:latin typeface="Lato"/>
              <a:ea typeface="Lato"/>
              <a:cs typeface="Lato"/>
              <a:sym typeface="Lato"/>
            </a:endParaRPr>
          </a:p>
          <a:p>
            <a:pPr indent="0" lvl="0" marL="0" rtl="0" algn="ctr">
              <a:spcBef>
                <a:spcPts val="0"/>
              </a:spcBef>
              <a:spcAft>
                <a:spcPts val="0"/>
              </a:spcAft>
              <a:buNone/>
            </a:pPr>
            <a:r>
              <a:t/>
            </a:r>
            <a:endParaRPr>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References</a:t>
            </a:r>
            <a:endParaRPr b="1"/>
          </a:p>
        </p:txBody>
      </p:sp>
      <p:sp>
        <p:nvSpPr>
          <p:cNvPr id="394" name="Google Shape;394;p43"/>
          <p:cNvSpPr txBox="1"/>
          <p:nvPr>
            <p:ph idx="1" type="body"/>
          </p:nvPr>
        </p:nvSpPr>
        <p:spPr>
          <a:xfrm>
            <a:off x="1297500" y="938925"/>
            <a:ext cx="7038900" cy="3703500"/>
          </a:xfrm>
          <a:prstGeom prst="rect">
            <a:avLst/>
          </a:prstGeom>
          <a:noFill/>
        </p:spPr>
        <p:txBody>
          <a:bodyPr anchorCtr="0" anchor="t" bIns="91425" lIns="91425" spcFirstLastPara="1" rIns="91425" wrap="square" tIns="91425">
            <a:normAutofit fontScale="85000" lnSpcReduction="20000"/>
          </a:bodyPr>
          <a:lstStyle/>
          <a:p>
            <a:pPr indent="-457200" lvl="0" marL="457200" rtl="0" algn="l">
              <a:spcBef>
                <a:spcPts val="0"/>
              </a:spcBef>
              <a:spcAft>
                <a:spcPts val="0"/>
              </a:spcAft>
              <a:buNone/>
            </a:pPr>
            <a:r>
              <a:rPr lang="en" sz="1200">
                <a:latin typeface="Times New Roman"/>
                <a:ea typeface="Times New Roman"/>
                <a:cs typeface="Times New Roman"/>
                <a:sym typeface="Times New Roman"/>
              </a:rPr>
              <a:t>AlZahrani, A. A., &amp; Dincer, I. (2017). Thermodynamic and electrochemical analyses of a solid oxide electrolyzer for hydrogen production. </a:t>
            </a:r>
            <a:r>
              <a:rPr i="1" lang="en" sz="1200">
                <a:latin typeface="Times New Roman"/>
                <a:ea typeface="Times New Roman"/>
                <a:cs typeface="Times New Roman"/>
                <a:sym typeface="Times New Roman"/>
              </a:rPr>
              <a:t>International Journal of Hydrogen Energy.</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42</a:t>
            </a:r>
            <a:r>
              <a:rPr lang="en" sz="1200">
                <a:latin typeface="Times New Roman"/>
                <a:ea typeface="Times New Roman"/>
                <a:cs typeface="Times New Roman"/>
                <a:sym typeface="Times New Roman"/>
              </a:rPr>
              <a:t>(33), 21404-21413. </a:t>
            </a:r>
            <a:r>
              <a:rPr lang="en" sz="1200">
                <a:uFill>
                  <a:noFill/>
                </a:uFill>
                <a:latin typeface="Times New Roman"/>
                <a:ea typeface="Times New Roman"/>
                <a:cs typeface="Times New Roman"/>
                <a:sym typeface="Times New Roman"/>
                <a:hlinkClick r:id="rId3"/>
              </a:rPr>
              <a:t>https://doi.org/10.1016/j.ijhydene.2017.03.186</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Chehadeh, M., Ourdyl, T., Blechinger-Slocum, D., &amp; Tabandeh, M. (2022). </a:t>
            </a:r>
            <a:r>
              <a:rPr i="1" lang="en" sz="1200">
                <a:latin typeface="Times New Roman"/>
                <a:ea typeface="Times New Roman"/>
                <a:cs typeface="Times New Roman"/>
                <a:sym typeface="Times New Roman"/>
              </a:rPr>
              <a:t>A thermodynamic analysis of solid oxide fuel cells.</a:t>
            </a:r>
            <a:r>
              <a:rPr lang="en" sz="1200">
                <a:latin typeface="Times New Roman"/>
                <a:ea typeface="Times New Roman"/>
                <a:cs typeface="Times New Roman"/>
                <a:sym typeface="Times New Roman"/>
              </a:rPr>
              <a:t> Worcester Polytechnic Institute.</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E. Fontell, T. Hakala, &amp; T. Matikainen (n.d.).  </a:t>
            </a:r>
            <a:r>
              <a:rPr i="1" lang="en" sz="1200">
                <a:latin typeface="Times New Roman"/>
                <a:ea typeface="Times New Roman"/>
                <a:cs typeface="Times New Roman"/>
                <a:sym typeface="Times New Roman"/>
              </a:rPr>
              <a:t>Technology. </a:t>
            </a:r>
            <a:r>
              <a:rPr lang="en" sz="1200">
                <a:latin typeface="Times New Roman"/>
                <a:ea typeface="Times New Roman"/>
                <a:cs typeface="Times New Roman"/>
                <a:sym typeface="Times New Roman"/>
              </a:rPr>
              <a:t>Convion Fuel Cell Systems. </a:t>
            </a:r>
            <a:r>
              <a:rPr lang="en" sz="1200" u="sng">
                <a:solidFill>
                  <a:schemeClr val="hlink"/>
                </a:solidFill>
                <a:latin typeface="Times New Roman"/>
                <a:ea typeface="Times New Roman"/>
                <a:cs typeface="Times New Roman"/>
                <a:sym typeface="Times New Roman"/>
                <a:hlinkClick r:id="rId4"/>
              </a:rPr>
              <a:t>https://convion.fi/technology/</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Hauck, M., Herrmann, S., &amp; Spliethoff, H. (2017). Simulation of a reversible SOFC with Aspen Plus. </a:t>
            </a:r>
            <a:r>
              <a:rPr i="1" lang="en" sz="1200">
                <a:latin typeface="Times New Roman"/>
                <a:ea typeface="Times New Roman"/>
                <a:cs typeface="Times New Roman"/>
                <a:sym typeface="Times New Roman"/>
              </a:rPr>
              <a:t>International Journal of Hydrogen Energy. 42</a:t>
            </a:r>
            <a:r>
              <a:rPr lang="en" sz="1200">
                <a:latin typeface="Times New Roman"/>
                <a:ea typeface="Times New Roman"/>
                <a:cs typeface="Times New Roman"/>
                <a:sym typeface="Times New Roman"/>
              </a:rPr>
              <a:t>(15), 10329-10340. </a:t>
            </a:r>
            <a:r>
              <a:rPr lang="en" sz="1200">
                <a:uFill>
                  <a:noFill/>
                </a:uFill>
                <a:latin typeface="Times New Roman"/>
                <a:ea typeface="Times New Roman"/>
                <a:cs typeface="Times New Roman"/>
                <a:sym typeface="Times New Roman"/>
                <a:hlinkClick r:id="rId5"/>
              </a:rPr>
              <a:t>https://doi.org/10.1016/j.ijhydene.2017.01.189</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Jørgensen, S. E., &amp; Fath, B. D. (2008). </a:t>
            </a:r>
            <a:r>
              <a:rPr i="1" lang="en" sz="1200">
                <a:latin typeface="Times New Roman"/>
                <a:ea typeface="Times New Roman"/>
                <a:cs typeface="Times New Roman"/>
                <a:sym typeface="Times New Roman"/>
              </a:rPr>
              <a:t>Encyclopedia of Ecology. </a:t>
            </a:r>
            <a:r>
              <a:rPr lang="en" sz="1200">
                <a:latin typeface="Times New Roman"/>
                <a:ea typeface="Times New Roman"/>
                <a:cs typeface="Times New Roman"/>
                <a:sym typeface="Times New Roman"/>
              </a:rPr>
              <a:t>Elsevier Science.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Menon, V., Janardhanan, V. M., &amp; Deutschmann, O. (2013). A mathematical model to analyze solid oxide electrolyzer cells (SOECs) for hydrogen production. </a:t>
            </a:r>
            <a:r>
              <a:rPr i="1" lang="en" sz="1200">
                <a:latin typeface="Times New Roman"/>
                <a:ea typeface="Times New Roman"/>
                <a:cs typeface="Times New Roman"/>
                <a:sym typeface="Times New Roman"/>
              </a:rPr>
              <a:t>Chemical Engineering Science</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110</a:t>
            </a:r>
            <a:r>
              <a:rPr lang="en" sz="1200">
                <a:latin typeface="Times New Roman"/>
                <a:ea typeface="Times New Roman"/>
                <a:cs typeface="Times New Roman"/>
                <a:sym typeface="Times New Roman"/>
              </a:rPr>
              <a:t>, 83-93. </a:t>
            </a:r>
            <a:r>
              <a:rPr lang="en" sz="1200">
                <a:uFill>
                  <a:noFill/>
                </a:uFill>
                <a:latin typeface="Times New Roman"/>
                <a:ea typeface="Times New Roman"/>
                <a:cs typeface="Times New Roman"/>
                <a:sym typeface="Times New Roman"/>
                <a:hlinkClick r:id="rId6"/>
              </a:rPr>
              <a:t>https://doi.org/10.1016/j.ces.2013.10.025</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Ni, M., Leung, M. K. H., &amp; Leung, D. Y. C. (2007). Parametric study of solid oxide fuel cell performance. </a:t>
            </a:r>
            <a:r>
              <a:rPr i="1" lang="en" sz="1200">
                <a:latin typeface="Times New Roman"/>
                <a:ea typeface="Times New Roman"/>
                <a:cs typeface="Times New Roman"/>
                <a:sym typeface="Times New Roman"/>
              </a:rPr>
              <a:t>Energy Conversion and Management</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48</a:t>
            </a:r>
            <a:r>
              <a:rPr lang="en" sz="1200">
                <a:latin typeface="Times New Roman"/>
                <a:ea typeface="Times New Roman"/>
                <a:cs typeface="Times New Roman"/>
                <a:sym typeface="Times New Roman"/>
              </a:rPr>
              <a:t>(5), 1525-1535. </a:t>
            </a:r>
            <a:r>
              <a:rPr lang="en" sz="1200" u="sng">
                <a:solidFill>
                  <a:schemeClr val="hlink"/>
                </a:solidFill>
                <a:latin typeface="Times New Roman"/>
                <a:ea typeface="Times New Roman"/>
                <a:cs typeface="Times New Roman"/>
                <a:sym typeface="Times New Roman"/>
                <a:hlinkClick r:id="rId7"/>
              </a:rPr>
              <a:t>https://doi.org/10.1016/j.enconman.2006.11.016</a:t>
            </a:r>
            <a:endParaRPr sz="1200">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spcBef>
                <a:spcPts val="0"/>
              </a:spcBef>
              <a:spcAft>
                <a:spcPts val="0"/>
              </a:spcAft>
              <a:buNone/>
            </a:pPr>
            <a:r>
              <a:rPr lang="en" sz="1200">
                <a:latin typeface="Times New Roman"/>
                <a:ea typeface="Times New Roman"/>
                <a:cs typeface="Times New Roman"/>
                <a:sym typeface="Times New Roman"/>
              </a:rPr>
              <a:t>O’Hayre, R., Cha, S., Colella, W. G., &amp; Prinz, F. B. (2016). </a:t>
            </a:r>
            <a:r>
              <a:rPr i="1" lang="en" sz="1200">
                <a:latin typeface="Times New Roman"/>
                <a:ea typeface="Times New Roman"/>
                <a:cs typeface="Times New Roman"/>
                <a:sym typeface="Times New Roman"/>
              </a:rPr>
              <a:t>Fuel cell fundamentals.</a:t>
            </a:r>
            <a:r>
              <a:rPr lang="en" sz="1200">
                <a:latin typeface="Times New Roman"/>
                <a:ea typeface="Times New Roman"/>
                <a:cs typeface="Times New Roman"/>
                <a:sym typeface="Times New Roman"/>
              </a:rPr>
              <a:t> John Wiley &amp; Sons.</a:t>
            </a:r>
            <a:endParaRPr sz="12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1297500" y="455275"/>
            <a:ext cx="3274500" cy="603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Problem Statement</a:t>
            </a:r>
            <a:endParaRPr b="1"/>
          </a:p>
        </p:txBody>
      </p:sp>
      <p:sp>
        <p:nvSpPr>
          <p:cNvPr id="159" name="Google Shape;159;p16"/>
          <p:cNvSpPr txBox="1"/>
          <p:nvPr>
            <p:ph idx="1" type="body"/>
          </p:nvPr>
        </p:nvSpPr>
        <p:spPr>
          <a:xfrm>
            <a:off x="1297500" y="1363800"/>
            <a:ext cx="6743400" cy="2945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Increasing material strain on the environment and the depletion of natural resources have increased the demand for environmentally-friendly, low-cost, and self-sustainable energy sources.</a:t>
            </a:r>
            <a:endParaRPr sz="1600"/>
          </a:p>
          <a:p>
            <a:pPr indent="-330200" lvl="0" marL="457200" rtl="0" algn="l">
              <a:spcBef>
                <a:spcPts val="0"/>
              </a:spcBef>
              <a:spcAft>
                <a:spcPts val="0"/>
              </a:spcAft>
              <a:buSzPts val="1600"/>
              <a:buChar char="●"/>
            </a:pPr>
            <a:r>
              <a:rPr lang="en" sz="1600"/>
              <a:t>Fuel cell technology is a developing area of research </a:t>
            </a:r>
            <a:r>
              <a:rPr lang="en" sz="1600"/>
              <a:t>designed</a:t>
            </a:r>
            <a:r>
              <a:rPr lang="en" sz="1600"/>
              <a:t> to both combat this problem and meet modern energy needs. While Reversible Solid Oxide Cells have potential to aid the transition to renewable energy, they are currently not cost-effective and suffer from shorter-term degradation when compared to similar technologies.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p:nvPr/>
        </p:nvSpPr>
        <p:spPr>
          <a:xfrm>
            <a:off x="687100" y="2825900"/>
            <a:ext cx="1792500" cy="1385400"/>
          </a:xfrm>
          <a:prstGeom prst="rect">
            <a:avLst/>
          </a:prstGeom>
          <a:solidFill>
            <a:srgbClr val="6D9EEB">
              <a:alpha val="7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1718700" y="912613"/>
            <a:ext cx="5706600" cy="615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ph type="title"/>
          </p:nvPr>
        </p:nvSpPr>
        <p:spPr>
          <a:xfrm>
            <a:off x="3423450" y="205100"/>
            <a:ext cx="2297100" cy="55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Project Goal</a:t>
            </a:r>
            <a:endParaRPr b="1"/>
          </a:p>
        </p:txBody>
      </p:sp>
      <p:sp>
        <p:nvSpPr>
          <p:cNvPr id="167" name="Google Shape;167;p17"/>
          <p:cNvSpPr txBox="1"/>
          <p:nvPr>
            <p:ph idx="1" type="body"/>
          </p:nvPr>
        </p:nvSpPr>
        <p:spPr>
          <a:xfrm>
            <a:off x="1481700" y="912613"/>
            <a:ext cx="6180600" cy="724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Simulate SOFC/SOEC models to better understand their functionality and potentially </a:t>
            </a:r>
            <a:r>
              <a:rPr lang="en">
                <a:solidFill>
                  <a:schemeClr val="dk1"/>
                </a:solidFill>
              </a:rPr>
              <a:t>devise</a:t>
            </a:r>
            <a:r>
              <a:rPr lang="en">
                <a:solidFill>
                  <a:schemeClr val="dk1"/>
                </a:solidFill>
              </a:rPr>
              <a:t> ways to increase their efficiencies.</a:t>
            </a:r>
            <a:endParaRPr>
              <a:solidFill>
                <a:schemeClr val="dk1"/>
              </a:solidFill>
            </a:endParaRPr>
          </a:p>
        </p:txBody>
      </p:sp>
      <p:sp>
        <p:nvSpPr>
          <p:cNvPr id="168" name="Google Shape;168;p17"/>
          <p:cNvSpPr txBox="1"/>
          <p:nvPr>
            <p:ph type="title"/>
          </p:nvPr>
        </p:nvSpPr>
        <p:spPr>
          <a:xfrm>
            <a:off x="3156900" y="1797388"/>
            <a:ext cx="2830200" cy="55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Project Objectives</a:t>
            </a:r>
            <a:endParaRPr b="1"/>
          </a:p>
        </p:txBody>
      </p:sp>
      <p:sp>
        <p:nvSpPr>
          <p:cNvPr id="169" name="Google Shape;169;p17"/>
          <p:cNvSpPr/>
          <p:nvPr/>
        </p:nvSpPr>
        <p:spPr>
          <a:xfrm>
            <a:off x="534700" y="2673500"/>
            <a:ext cx="492000" cy="435300"/>
          </a:xfrm>
          <a:prstGeom prst="rect">
            <a:avLst/>
          </a:prstGeom>
          <a:solidFill>
            <a:srgbClr val="82C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nvSpPr>
        <p:spPr>
          <a:xfrm>
            <a:off x="715475" y="2909150"/>
            <a:ext cx="17925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lt1"/>
                </a:solidFill>
                <a:latin typeface="Lato"/>
                <a:ea typeface="Lato"/>
                <a:cs typeface="Lato"/>
                <a:sym typeface="Lato"/>
              </a:rPr>
              <a:t>             </a:t>
            </a:r>
            <a:r>
              <a:rPr lang="en" sz="1200">
                <a:solidFill>
                  <a:schemeClr val="lt1"/>
                </a:solidFill>
                <a:latin typeface="Lato"/>
                <a:ea typeface="Lato"/>
                <a:cs typeface="Lato"/>
                <a:sym typeface="Lato"/>
              </a:rPr>
              <a:t>Use software platforms to recreate SOFC models from the previous year’s project with updated equations.</a:t>
            </a:r>
            <a:endParaRPr sz="1300">
              <a:latin typeface="Lato"/>
              <a:ea typeface="Lato"/>
              <a:cs typeface="Lato"/>
              <a:sym typeface="Lato"/>
            </a:endParaRPr>
          </a:p>
        </p:txBody>
      </p:sp>
      <p:sp>
        <p:nvSpPr>
          <p:cNvPr id="171" name="Google Shape;171;p17"/>
          <p:cNvSpPr/>
          <p:nvPr/>
        </p:nvSpPr>
        <p:spPr>
          <a:xfrm>
            <a:off x="3732450" y="2938700"/>
            <a:ext cx="1792500" cy="1385400"/>
          </a:xfrm>
          <a:prstGeom prst="rect">
            <a:avLst/>
          </a:prstGeom>
          <a:solidFill>
            <a:srgbClr val="6D9EEB">
              <a:alpha val="7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3580050" y="2786300"/>
            <a:ext cx="492000" cy="435300"/>
          </a:xfrm>
          <a:prstGeom prst="rect">
            <a:avLst/>
          </a:prstGeom>
          <a:solidFill>
            <a:srgbClr val="82C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txBox="1"/>
          <p:nvPr/>
        </p:nvSpPr>
        <p:spPr>
          <a:xfrm>
            <a:off x="3756000" y="3013100"/>
            <a:ext cx="1745400" cy="12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chemeClr val="lt1"/>
                </a:solidFill>
                <a:latin typeface="Lato"/>
                <a:ea typeface="Lato"/>
                <a:cs typeface="Lato"/>
                <a:sym typeface="Lato"/>
              </a:rPr>
              <a:t>          </a:t>
            </a:r>
            <a:r>
              <a:rPr lang="en" sz="1200">
                <a:solidFill>
                  <a:schemeClr val="lt1"/>
                </a:solidFill>
                <a:latin typeface="Lato"/>
                <a:ea typeface="Lato"/>
                <a:cs typeface="Lato"/>
                <a:sym typeface="Lato"/>
              </a:rPr>
              <a:t>  </a:t>
            </a:r>
            <a:r>
              <a:rPr lang="en" sz="1200">
                <a:solidFill>
                  <a:schemeClr val="lt1"/>
                </a:solidFill>
                <a:latin typeface="Lato"/>
                <a:ea typeface="Lato"/>
                <a:cs typeface="Lato"/>
                <a:sym typeface="Lato"/>
              </a:rPr>
              <a:t>Use software platforms to create new SOEC models and test with updated equations.</a:t>
            </a:r>
            <a:endParaRPr sz="1200">
              <a:latin typeface="Lato"/>
              <a:ea typeface="Lato"/>
              <a:cs typeface="Lato"/>
              <a:sym typeface="Lato"/>
            </a:endParaRPr>
          </a:p>
        </p:txBody>
      </p:sp>
      <p:sp>
        <p:nvSpPr>
          <p:cNvPr id="174" name="Google Shape;174;p17"/>
          <p:cNvSpPr/>
          <p:nvPr/>
        </p:nvSpPr>
        <p:spPr>
          <a:xfrm>
            <a:off x="6891200" y="2825900"/>
            <a:ext cx="1792500" cy="1385400"/>
          </a:xfrm>
          <a:prstGeom prst="rect">
            <a:avLst/>
          </a:prstGeom>
          <a:solidFill>
            <a:srgbClr val="6D9EEB">
              <a:alpha val="76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6738800" y="2673500"/>
            <a:ext cx="492000" cy="435300"/>
          </a:xfrm>
          <a:prstGeom prst="rect">
            <a:avLst/>
          </a:prstGeom>
          <a:solidFill>
            <a:srgbClr val="82C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a:off x="6919575" y="2909150"/>
            <a:ext cx="18315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lt1"/>
                </a:solidFill>
                <a:latin typeface="Lato"/>
                <a:ea typeface="Lato"/>
                <a:cs typeface="Lato"/>
                <a:sym typeface="Lato"/>
              </a:rPr>
              <a:t>              </a:t>
            </a:r>
            <a:r>
              <a:rPr lang="en" sz="1200">
                <a:solidFill>
                  <a:schemeClr val="lt1"/>
                </a:solidFill>
                <a:latin typeface="Lato"/>
                <a:ea typeface="Lato"/>
                <a:cs typeface="Lato"/>
                <a:sym typeface="Lato"/>
              </a:rPr>
              <a:t>Discuss and analyse how efficiencies are variable based on the input parameters that are used.</a:t>
            </a:r>
            <a:endParaRPr sz="1200">
              <a:latin typeface="Lato"/>
              <a:ea typeface="Lato"/>
              <a:cs typeface="Lato"/>
              <a:sym typeface="Lato"/>
            </a:endParaRPr>
          </a:p>
        </p:txBody>
      </p:sp>
      <p:sp>
        <p:nvSpPr>
          <p:cNvPr id="177" name="Google Shape;177;p17"/>
          <p:cNvSpPr txBox="1"/>
          <p:nvPr/>
        </p:nvSpPr>
        <p:spPr>
          <a:xfrm>
            <a:off x="553600" y="2629550"/>
            <a:ext cx="45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Lato"/>
                <a:ea typeface="Lato"/>
                <a:cs typeface="Lato"/>
                <a:sym typeface="Lato"/>
              </a:rPr>
              <a:t>1</a:t>
            </a:r>
            <a:endParaRPr b="1" sz="2500">
              <a:latin typeface="Lato"/>
              <a:ea typeface="Lato"/>
              <a:cs typeface="Lato"/>
              <a:sym typeface="Lato"/>
            </a:endParaRPr>
          </a:p>
        </p:txBody>
      </p:sp>
      <p:sp>
        <p:nvSpPr>
          <p:cNvPr id="178" name="Google Shape;178;p17"/>
          <p:cNvSpPr txBox="1"/>
          <p:nvPr/>
        </p:nvSpPr>
        <p:spPr>
          <a:xfrm>
            <a:off x="3598950" y="2742350"/>
            <a:ext cx="45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Lato"/>
                <a:ea typeface="Lato"/>
                <a:cs typeface="Lato"/>
                <a:sym typeface="Lato"/>
              </a:rPr>
              <a:t>2</a:t>
            </a:r>
            <a:endParaRPr b="1" sz="2500">
              <a:latin typeface="Lato"/>
              <a:ea typeface="Lato"/>
              <a:cs typeface="Lato"/>
              <a:sym typeface="Lato"/>
            </a:endParaRPr>
          </a:p>
        </p:txBody>
      </p:sp>
      <p:sp>
        <p:nvSpPr>
          <p:cNvPr id="179" name="Google Shape;179;p17"/>
          <p:cNvSpPr txBox="1"/>
          <p:nvPr/>
        </p:nvSpPr>
        <p:spPr>
          <a:xfrm>
            <a:off x="6749425" y="2629550"/>
            <a:ext cx="45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Lato"/>
                <a:ea typeface="Lato"/>
                <a:cs typeface="Lato"/>
                <a:sym typeface="Lato"/>
              </a:rPr>
              <a:t>3</a:t>
            </a:r>
            <a:endParaRPr b="1" sz="25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8"/>
          <p:cNvSpPr txBox="1"/>
          <p:nvPr>
            <p:ph type="title"/>
          </p:nvPr>
        </p:nvSpPr>
        <p:spPr>
          <a:xfrm>
            <a:off x="1159825" y="1997400"/>
            <a:ext cx="26778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Background</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19"/>
          <p:cNvSpPr txBox="1"/>
          <p:nvPr>
            <p:ph type="title"/>
          </p:nvPr>
        </p:nvSpPr>
        <p:spPr>
          <a:xfrm>
            <a:off x="1084750" y="5686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Solid Oxide Electrolysis Cells (SOEC)</a:t>
            </a:r>
            <a:endParaRPr b="1"/>
          </a:p>
        </p:txBody>
      </p:sp>
      <p:sp>
        <p:nvSpPr>
          <p:cNvPr id="190" name="Google Shape;190;p19"/>
          <p:cNvSpPr txBox="1"/>
          <p:nvPr>
            <p:ph idx="1" type="body"/>
          </p:nvPr>
        </p:nvSpPr>
        <p:spPr>
          <a:xfrm>
            <a:off x="1084750" y="1374125"/>
            <a:ext cx="49941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11150" lvl="0" marL="457200" rtl="0" algn="l">
              <a:spcBef>
                <a:spcPts val="1200"/>
              </a:spcBef>
              <a:spcAft>
                <a:spcPts val="0"/>
              </a:spcAft>
              <a:buSzPts val="1300"/>
              <a:buChar char="●"/>
            </a:pPr>
            <a:r>
              <a:rPr lang="en"/>
              <a:t>An SOEC operates by separating a conductive anode and cathode by an insulating and ionically conductive electrolyte.</a:t>
            </a:r>
            <a:endParaRPr/>
          </a:p>
          <a:p>
            <a:pPr indent="-311150" lvl="0" marL="457200" rtl="0" algn="l">
              <a:spcBef>
                <a:spcPts val="0"/>
              </a:spcBef>
              <a:spcAft>
                <a:spcPts val="0"/>
              </a:spcAft>
              <a:buSzPts val="1300"/>
              <a:buChar char="●"/>
            </a:pPr>
            <a:r>
              <a:rPr lang="en"/>
              <a:t>In solid oxide cells, water electrolysis is used to separate H</a:t>
            </a:r>
            <a:r>
              <a:rPr baseline="-25000" lang="en"/>
              <a:t>2</a:t>
            </a:r>
            <a:r>
              <a:rPr lang="en"/>
              <a:t>O into H</a:t>
            </a:r>
            <a:r>
              <a:rPr baseline="-25000" lang="en"/>
              <a:t>2</a:t>
            </a:r>
            <a:r>
              <a:rPr lang="en"/>
              <a:t> and O</a:t>
            </a:r>
            <a:r>
              <a:rPr baseline="-25000" lang="en"/>
              <a:t>2</a:t>
            </a:r>
            <a:r>
              <a:rPr lang="en"/>
              <a:t>.</a:t>
            </a:r>
            <a:endParaRPr/>
          </a:p>
          <a:p>
            <a:pPr indent="-298450" lvl="1" marL="914400" rtl="0" algn="l">
              <a:spcBef>
                <a:spcPts val="0"/>
              </a:spcBef>
              <a:spcAft>
                <a:spcPts val="0"/>
              </a:spcAft>
              <a:buSzPts val="1100"/>
              <a:buChar char="○"/>
            </a:pPr>
            <a:r>
              <a:rPr lang="en"/>
              <a:t>The chemical reaction for electrolysis of water is represented by the following:</a:t>
            </a:r>
            <a:endParaRPr/>
          </a:p>
          <a:p>
            <a:pPr indent="-298450" lvl="1" marL="914400" rtl="0" algn="l">
              <a:spcBef>
                <a:spcPts val="0"/>
              </a:spcBef>
              <a:spcAft>
                <a:spcPts val="0"/>
              </a:spcAft>
              <a:buSzPts val="1100"/>
              <a:buChar char="○"/>
            </a:pPr>
            <a:r>
              <a:rPr lang="en"/>
              <a:t>2H</a:t>
            </a:r>
            <a:r>
              <a:rPr baseline="-25000" lang="en"/>
              <a:t>2</a:t>
            </a:r>
            <a:r>
              <a:rPr lang="en"/>
              <a:t>O → 2H</a:t>
            </a:r>
            <a:r>
              <a:rPr baseline="-25000" lang="en"/>
              <a:t>2</a:t>
            </a:r>
            <a:r>
              <a:rPr lang="en"/>
              <a:t> + O</a:t>
            </a:r>
            <a:r>
              <a:rPr baseline="-25000" lang="en"/>
              <a:t>2</a:t>
            </a:r>
            <a:endParaRPr/>
          </a:p>
          <a:p>
            <a:pPr indent="-311150" lvl="0" marL="457200" rtl="0" algn="l">
              <a:spcBef>
                <a:spcPts val="0"/>
              </a:spcBef>
              <a:spcAft>
                <a:spcPts val="0"/>
              </a:spcAft>
              <a:buSzPts val="1300"/>
              <a:buChar char="●"/>
            </a:pPr>
            <a:r>
              <a:rPr lang="en"/>
              <a:t>This reaction can then be run in the opposite direction in an RSOC to generate electricity from H</a:t>
            </a:r>
            <a:r>
              <a:rPr baseline="-25000" lang="en"/>
              <a:t>2</a:t>
            </a:r>
            <a:r>
              <a:rPr lang="en"/>
              <a:t> and O</a:t>
            </a:r>
            <a:r>
              <a:rPr baseline="-25000" lang="en"/>
              <a:t>2</a:t>
            </a:r>
            <a:r>
              <a:rPr lang="en"/>
              <a:t>.</a:t>
            </a:r>
            <a:endParaRPr/>
          </a:p>
        </p:txBody>
      </p:sp>
      <p:pic>
        <p:nvPicPr>
          <p:cNvPr id="191" name="Google Shape;191;p19"/>
          <p:cNvPicPr preferRelativeResize="0"/>
          <p:nvPr/>
        </p:nvPicPr>
        <p:blipFill rotWithShape="1">
          <a:blip r:embed="rId3">
            <a:alphaModFix/>
          </a:blip>
          <a:srcRect b="0" l="2657" r="0" t="0"/>
          <a:stretch/>
        </p:blipFill>
        <p:spPr>
          <a:xfrm>
            <a:off x="6321725" y="1714788"/>
            <a:ext cx="2598899" cy="2233875"/>
          </a:xfrm>
          <a:prstGeom prst="rect">
            <a:avLst/>
          </a:prstGeom>
          <a:noFill/>
          <a:ln>
            <a:noFill/>
          </a:ln>
        </p:spPr>
      </p:pic>
      <p:sp>
        <p:nvSpPr>
          <p:cNvPr id="192" name="Google Shape;192;p19"/>
          <p:cNvSpPr txBox="1"/>
          <p:nvPr/>
        </p:nvSpPr>
        <p:spPr>
          <a:xfrm>
            <a:off x="6121175" y="3948625"/>
            <a:ext cx="3000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Lato"/>
                <a:ea typeface="Lato"/>
                <a:cs typeface="Lato"/>
                <a:sym typeface="Lato"/>
              </a:rPr>
              <a:t>E. Fontell, T. Hakala, &amp; T. Matikainen (n.d.).  </a:t>
            </a:r>
            <a:r>
              <a:rPr i="1" lang="en" sz="700">
                <a:solidFill>
                  <a:schemeClr val="lt1"/>
                </a:solidFill>
                <a:latin typeface="Lato"/>
                <a:ea typeface="Lato"/>
                <a:cs typeface="Lato"/>
                <a:sym typeface="Lato"/>
              </a:rPr>
              <a:t>Technology. </a:t>
            </a:r>
            <a:r>
              <a:rPr lang="en" sz="700">
                <a:solidFill>
                  <a:schemeClr val="lt1"/>
                </a:solidFill>
                <a:latin typeface="Lato"/>
                <a:ea typeface="Lato"/>
                <a:cs typeface="Lato"/>
                <a:sym typeface="Lato"/>
              </a:rPr>
              <a:t>Convion Fuel Cell Systems. </a:t>
            </a:r>
            <a:r>
              <a:rPr lang="en" sz="700">
                <a:solidFill>
                  <a:schemeClr val="lt1"/>
                </a:solidFill>
                <a:latin typeface="Lato"/>
                <a:ea typeface="Lato"/>
                <a:cs typeface="Lato"/>
                <a:sym typeface="Lato"/>
              </a:rPr>
              <a:t>https://convion.fi/technology/</a:t>
            </a:r>
            <a:endParaRPr sz="700">
              <a:solidFill>
                <a:schemeClr val="lt1"/>
              </a:solidFill>
              <a:latin typeface="Lato"/>
              <a:ea typeface="Lato"/>
              <a:cs typeface="Lato"/>
              <a:sym typeface="Lato"/>
            </a:endParaRPr>
          </a:p>
          <a:p>
            <a:pPr indent="0" lvl="0" marL="0" rtl="0" algn="l">
              <a:spcBef>
                <a:spcPts val="0"/>
              </a:spcBef>
              <a:spcAft>
                <a:spcPts val="0"/>
              </a:spcAft>
              <a:buNone/>
            </a:pPr>
            <a:r>
              <a:t/>
            </a:r>
            <a:endParaRPr sz="7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SOEC Polarization Curve</a:t>
            </a:r>
            <a:endParaRPr b="1"/>
          </a:p>
        </p:txBody>
      </p:sp>
      <p:pic>
        <p:nvPicPr>
          <p:cNvPr id="198" name="Google Shape;198;p20"/>
          <p:cNvPicPr preferRelativeResize="0"/>
          <p:nvPr/>
        </p:nvPicPr>
        <p:blipFill>
          <a:blip r:embed="rId3">
            <a:alphaModFix/>
          </a:blip>
          <a:stretch>
            <a:fillRect/>
          </a:stretch>
        </p:blipFill>
        <p:spPr>
          <a:xfrm>
            <a:off x="4986600" y="1700738"/>
            <a:ext cx="3678800" cy="2164775"/>
          </a:xfrm>
          <a:prstGeom prst="rect">
            <a:avLst/>
          </a:prstGeom>
          <a:noFill/>
          <a:ln>
            <a:noFill/>
          </a:ln>
        </p:spPr>
      </p:pic>
      <p:sp>
        <p:nvSpPr>
          <p:cNvPr id="199" name="Google Shape;199;p20"/>
          <p:cNvSpPr txBox="1"/>
          <p:nvPr/>
        </p:nvSpPr>
        <p:spPr>
          <a:xfrm>
            <a:off x="861625" y="1729950"/>
            <a:ext cx="39108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Displays the relationship between voltage and current density</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Current density is used to allow for comparison of different sized cells</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Ideal cell voltage - E</a:t>
            </a:r>
            <a:r>
              <a:rPr baseline="-25000" lang="en">
                <a:solidFill>
                  <a:schemeClr val="lt1"/>
                </a:solidFill>
                <a:latin typeface="Lato"/>
                <a:ea typeface="Lato"/>
                <a:cs typeface="Lato"/>
                <a:sym typeface="Lato"/>
              </a:rPr>
              <a:t>n</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Three zones of the polarization curve</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Activation loss</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Ohmic loss</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Concentration loss</a:t>
            </a:r>
            <a:endParaRPr>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1"/>
          <p:cNvSpPr txBox="1"/>
          <p:nvPr>
            <p:ph type="title"/>
          </p:nvPr>
        </p:nvSpPr>
        <p:spPr>
          <a:xfrm>
            <a:off x="1159825" y="1997400"/>
            <a:ext cx="27843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Methodology</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