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Lst>
  <p:sldSz cy="5143500" cx="9144000"/>
  <p:notesSz cx="6858000" cy="9144000"/>
  <p:embeddedFontLst>
    <p:embeddedFont>
      <p:font typeface="Roboto"/>
      <p:regular r:id="rId62"/>
      <p:bold r:id="rId63"/>
      <p:italic r:id="rId64"/>
      <p:boldItalic r:id="rId65"/>
    </p:embeddedFont>
    <p:embeddedFont>
      <p:font typeface="Roboto Medium"/>
      <p:regular r:id="rId66"/>
      <p:bold r:id="rId67"/>
      <p:italic r:id="rId68"/>
      <p:boldItalic r:id="rId69"/>
    </p:embeddedFont>
    <p:embeddedFont>
      <p:font typeface="Pathway Gothic One"/>
      <p:regular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B799874-5F43-4BF1-984C-F9A5BA8FD46F}">
  <a:tblStyle styleId="{5B799874-5F43-4BF1-984C-F9A5BA8FD46F}" styleName="Table_0">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0" Type="http://schemas.openxmlformats.org/officeDocument/2006/relationships/font" Target="fonts/PathwayGothicOne-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regular.fntdata"/><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Roboto-italic.fntdata"/><Relationship Id="rId63" Type="http://schemas.openxmlformats.org/officeDocument/2006/relationships/font" Target="fonts/Roboto-bold.fntdata"/><Relationship Id="rId22" Type="http://schemas.openxmlformats.org/officeDocument/2006/relationships/slide" Target="slides/slide16.xml"/><Relationship Id="rId66" Type="http://schemas.openxmlformats.org/officeDocument/2006/relationships/font" Target="fonts/RobotoMedium-regular.fntdata"/><Relationship Id="rId21" Type="http://schemas.openxmlformats.org/officeDocument/2006/relationships/slide" Target="slides/slide15.xml"/><Relationship Id="rId65" Type="http://schemas.openxmlformats.org/officeDocument/2006/relationships/font" Target="fonts/Roboto-boldItalic.fntdata"/><Relationship Id="rId24" Type="http://schemas.openxmlformats.org/officeDocument/2006/relationships/slide" Target="slides/slide18.xml"/><Relationship Id="rId68" Type="http://schemas.openxmlformats.org/officeDocument/2006/relationships/font" Target="fonts/RobotoMedium-italic.fntdata"/><Relationship Id="rId23" Type="http://schemas.openxmlformats.org/officeDocument/2006/relationships/slide" Target="slides/slide17.xml"/><Relationship Id="rId67" Type="http://schemas.openxmlformats.org/officeDocument/2006/relationships/font" Target="fonts/RobotoMedium-bold.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Medium-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244448cd65_2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244448cd65_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t>
            </a:r>
            <a:r>
              <a:rPr lang="en"/>
              <a:t>oopsa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256fc3ed53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256fc3ed53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Jackson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Explain that they had limited sample pf 100 but unclear how recruited and how representative of the community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256fc3ed53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256fc3ed53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Jackson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256fc3ed53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256fc3ed5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Dillon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256fc3ed53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256fc3ed53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Dillon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226720a808_1_2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226720a808_1_2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244448cd65_3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244448cd65_3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Spencer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236c9186e1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236c9186e1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Jackson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data agree with where interviewees said Somali populations were concentrated.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226720a808_1_29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226720a808_1_29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24fff1a77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24fff1a77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Spencer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24fff1a779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24fff1a779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Spencer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225174091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225174091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24fff1a779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24fff1a779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Dillon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226720a808_1_2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226720a808_1_2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Roopsa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243fdedcf6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243fdedcf6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Roopsa</a:t>
            </a:r>
            <a:endParaRPr/>
          </a:p>
          <a:p>
            <a:pPr indent="0" lvl="0" marL="0" rtl="0" algn="l">
              <a:spcBef>
                <a:spcPts val="0"/>
              </a:spcBef>
              <a:spcAft>
                <a:spcPts val="0"/>
              </a:spcAft>
              <a:buNone/>
            </a:pPr>
            <a:r>
              <a:rPr lang="en"/>
              <a:t>Not a single person surveyed owned their own house</a:t>
            </a:r>
            <a:endParaRPr/>
          </a:p>
          <a:p>
            <a:pPr indent="0" lvl="0" marL="0" rtl="0" algn="l">
              <a:spcBef>
                <a:spcPts val="0"/>
              </a:spcBef>
              <a:spcAft>
                <a:spcPts val="0"/>
              </a:spcAft>
              <a:buNone/>
            </a:pPr>
            <a:r>
              <a:rPr lang="en"/>
              <a:t>More than 90% camden council and housing association</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24fff1a779_2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24fff1a779_2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Dillon</a:t>
            </a:r>
            <a:endParaRPr/>
          </a:p>
          <a:p>
            <a:pPr indent="0" lvl="0" marL="0" rtl="0" algn="l">
              <a:spcBef>
                <a:spcPts val="0"/>
              </a:spcBef>
              <a:spcAft>
                <a:spcPts val="0"/>
              </a:spcAft>
              <a:buNone/>
            </a:pPr>
            <a:r>
              <a:rPr lang="en"/>
              <a:t>54% have 3 or fewer rooms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Add animations</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24509127a7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24509127a7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t>Dillon</a:t>
            </a:r>
            <a:endParaRPr sz="1000"/>
          </a:p>
          <a:p>
            <a:pPr indent="0" lvl="0" marL="0" rtl="0" algn="l">
              <a:lnSpc>
                <a:spcPct val="115000"/>
              </a:lnSpc>
              <a:spcBef>
                <a:spcPts val="0"/>
              </a:spcBef>
              <a:spcAft>
                <a:spcPts val="0"/>
              </a:spcAft>
              <a:buNone/>
            </a:pPr>
            <a:r>
              <a:rPr lang="en" sz="1000"/>
              <a:t>Single-Person Households: Somali - 5%, Camden - 64%</a:t>
            </a:r>
            <a:endParaRPr sz="1000"/>
          </a:p>
          <a:p>
            <a:pPr indent="0" lvl="0" marL="0" rtl="0" algn="l">
              <a:lnSpc>
                <a:spcPct val="115000"/>
              </a:lnSpc>
              <a:spcBef>
                <a:spcPts val="0"/>
              </a:spcBef>
              <a:spcAft>
                <a:spcPts val="0"/>
              </a:spcAft>
              <a:buNone/>
            </a:pPr>
            <a:r>
              <a:rPr lang="en" sz="1000"/>
              <a:t>Multi-Person Households: Somali - 41%, Camden - 19%</a:t>
            </a:r>
            <a:endParaRPr sz="1000"/>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24fff1a779_2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24fff1a779_2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Roopsa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226720a808_1_2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226720a808_1_2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243fdedcf6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1243fdedcf6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Spencer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Data from the 2003 Khan &amp; Jones report.  Open societies names no official figure, but claims “Somalis have the lowest employment rates” out of all migrant groups in the UK.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23603e629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23603e629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Jackson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2363eeb00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2363eeb00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Jackson</a:t>
            </a:r>
            <a:endParaRPr/>
          </a:p>
          <a:p>
            <a:pPr indent="0" lvl="0" marL="0" rtl="0" algn="l">
              <a:spcBef>
                <a:spcPts val="0"/>
              </a:spcBef>
              <a:spcAft>
                <a:spcPts val="0"/>
              </a:spcAft>
              <a:buNone/>
            </a:pPr>
            <a:r>
              <a:rPr lang="en"/>
              <a:t>36% poverty</a:t>
            </a:r>
            <a:endParaRPr/>
          </a:p>
          <a:p>
            <a:pPr indent="0" lvl="0" marL="0" rtl="0" algn="l">
              <a:spcBef>
                <a:spcPts val="0"/>
              </a:spcBef>
              <a:spcAft>
                <a:spcPts val="0"/>
              </a:spcAft>
              <a:buNone/>
            </a:pPr>
            <a:r>
              <a:rPr lang="en"/>
              <a:t>90.6% below average</a:t>
            </a:r>
            <a:endParaRPr/>
          </a:p>
          <a:p>
            <a:pPr indent="0" lvl="0" marL="457200" rtl="0" algn="l">
              <a:lnSpc>
                <a:spcPct val="115000"/>
              </a:lnSpc>
              <a:spcBef>
                <a:spcPts val="0"/>
              </a:spcBef>
              <a:spcAft>
                <a:spcPts val="0"/>
              </a:spcAft>
              <a:buNone/>
            </a:pPr>
            <a:r>
              <a:t/>
            </a:r>
            <a:endParaRPr i="1"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i="1" lang="en" sz="1200">
                <a:solidFill>
                  <a:schemeClr val="dk1"/>
                </a:solidFill>
                <a:latin typeface="Times New Roman"/>
                <a:ea typeface="Times New Roman"/>
                <a:cs typeface="Times New Roman"/>
                <a:sym typeface="Times New Roman"/>
              </a:rPr>
              <a:t>What’s interesting actually is [Camden does] have quite a diverse workforce.  Our lower level, our entry level work, so for example with the caretakers, the cleaners, the security guards, our social workers, they are predominantly black and asian.  But actually the more senior you become, the less diverse it is, and I think that's where the problem is.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244448cd65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244448cd65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Somali community in London has been growing since the 1990s, but we still lack information on what their daily lives look like.  Somalis are often grouped together with other Black communities in England, but their religion and culture make them and the challenges they face distinct.</a:t>
            </a:r>
            <a:endParaRPr/>
          </a:p>
          <a:p>
            <a:pPr indent="0" lvl="0" marL="0" rtl="0" algn="l">
              <a:spcBef>
                <a:spcPts val="0"/>
              </a:spcBef>
              <a:spcAft>
                <a:spcPts val="0"/>
              </a:spcAft>
              <a:buNone/>
            </a:pPr>
            <a:r>
              <a:rPr lang="en"/>
              <a:t>Roopsa</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226720a808_1_2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226720a808_1_2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244448cd65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244448cd65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Spencer</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256fc3ed5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256fc3ed5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Spencer</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256fc3ed53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1256fc3ed53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Spencer</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256fc3ed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1256fc3ed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Spencer</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256fc3ed5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1256fc3ed5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Spencer</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244448cd65_1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1244448cd65_1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Dillon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24fff1a779_2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124fff1a779_2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Dillon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244448cd65_1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244448cd65_1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Dillon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256fc3ed53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256fc3ed53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Dillon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244448cd65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244448cd65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200">
              <a:solidFill>
                <a:srgbClr val="595959"/>
              </a:solidFill>
            </a:endParaRPr>
          </a:p>
          <a:p>
            <a:pPr indent="0" lvl="0" marL="0" rtl="0" algn="ctr">
              <a:spcBef>
                <a:spcPts val="0"/>
              </a:spcBef>
              <a:spcAft>
                <a:spcPts val="0"/>
              </a:spcAft>
              <a:buClr>
                <a:schemeClr val="dk1"/>
              </a:buClr>
              <a:buSzPts val="1100"/>
              <a:buFont typeface="Arial"/>
              <a:buNone/>
            </a:pPr>
            <a:r>
              <a:rPr lang="en" sz="1200">
                <a:solidFill>
                  <a:srgbClr val="595959"/>
                </a:solidFill>
              </a:rPr>
              <a:t>From this report we wish to help identify challenges to help the SYDRC better support the youth and study how challenges are linked</a:t>
            </a:r>
            <a:endParaRPr sz="1200">
              <a:solidFill>
                <a:srgbClr val="595959"/>
              </a:solidFill>
            </a:endParaRPr>
          </a:p>
          <a:p>
            <a:pPr indent="0" lvl="0" marL="457200" rtl="0" algn="l">
              <a:spcBef>
                <a:spcPts val="0"/>
              </a:spcBef>
              <a:spcAft>
                <a:spcPts val="0"/>
              </a:spcAft>
              <a:buClr>
                <a:schemeClr val="dk1"/>
              </a:buClr>
              <a:buSzPts val="1100"/>
              <a:buFont typeface="Arial"/>
              <a:buNone/>
            </a:pPr>
            <a:r>
              <a:rPr lang="en" sz="1200">
                <a:solidFill>
                  <a:srgbClr val="595959"/>
                </a:solidFill>
              </a:rPr>
              <a:t>Help secure more funding for the SYDRC</a:t>
            </a:r>
            <a:endParaRPr sz="1200">
              <a:solidFill>
                <a:srgbClr val="595959"/>
              </a:solidFill>
            </a:endParaRPr>
          </a:p>
          <a:p>
            <a:pPr indent="-304800" lvl="0" marL="457200" rtl="0" algn="l">
              <a:spcBef>
                <a:spcPts val="0"/>
              </a:spcBef>
              <a:spcAft>
                <a:spcPts val="0"/>
              </a:spcAft>
              <a:buClr>
                <a:srgbClr val="595959"/>
              </a:buClr>
              <a:buSzPts val="1200"/>
              <a:buAutoNum type="arabicPeriod"/>
            </a:pPr>
            <a:r>
              <a:rPr lang="en" sz="1200">
                <a:solidFill>
                  <a:srgbClr val="595959"/>
                </a:solidFill>
              </a:rPr>
              <a:t>Inform future policies and services to support the Somali Community</a:t>
            </a:r>
            <a:endParaRPr sz="1200">
              <a:solidFill>
                <a:srgbClr val="595959"/>
              </a:solidFill>
            </a:endParaRPr>
          </a:p>
          <a:p>
            <a:pPr indent="-304800" lvl="0" marL="457200" rtl="0" algn="l">
              <a:spcBef>
                <a:spcPts val="0"/>
              </a:spcBef>
              <a:spcAft>
                <a:spcPts val="0"/>
              </a:spcAft>
              <a:buClr>
                <a:srgbClr val="595959"/>
              </a:buClr>
              <a:buSzPts val="1200"/>
              <a:buAutoNum type="arabicPeriod"/>
            </a:pPr>
            <a:r>
              <a:rPr lang="en" sz="1200">
                <a:solidFill>
                  <a:srgbClr val="595959"/>
                </a:solidFill>
              </a:rPr>
              <a:t>Contribute recent information to the wider body of research of Somalis in London</a:t>
            </a:r>
            <a:endParaRPr sz="1200">
              <a:solidFill>
                <a:srgbClr val="595959"/>
              </a:solidFill>
            </a:endParaRPr>
          </a:p>
          <a:p>
            <a:pPr indent="0" lvl="0" marL="0" rtl="0" algn="l">
              <a:spcBef>
                <a:spcPts val="0"/>
              </a:spcBef>
              <a:spcAft>
                <a:spcPts val="0"/>
              </a:spcAft>
              <a:buNone/>
            </a:pPr>
            <a:r>
              <a:t/>
            </a:r>
            <a:endParaRPr sz="1200">
              <a:solidFill>
                <a:srgbClr val="595959"/>
              </a:solidFill>
            </a:endParaRPr>
          </a:p>
          <a:p>
            <a:pPr indent="0" lvl="0" marL="0" rtl="0" algn="l">
              <a:spcBef>
                <a:spcPts val="0"/>
              </a:spcBef>
              <a:spcAft>
                <a:spcPts val="0"/>
              </a:spcAft>
              <a:buNone/>
            </a:pPr>
            <a:r>
              <a:rPr lang="en" sz="1200">
                <a:solidFill>
                  <a:srgbClr val="595959"/>
                </a:solidFill>
              </a:rPr>
              <a:t>Talk in Past tense ,....objectives were</a:t>
            </a:r>
            <a:endParaRPr sz="1200">
              <a:solidFill>
                <a:srgbClr val="595959"/>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226720a808_1_29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226720a808_1_29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256fc3ed53_0_2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1256fc3ed53_0_2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Dillon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24509127a7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124509127a7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Jackson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244448cd6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1244448cd6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Jackson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2251740838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2251740838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Jackson</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256fc3ed53_0_28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1256fc3ed53_0_28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Dillon</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226720a808_1_29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1226720a808_1_29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1244448cd65_3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1244448cd65_3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Roopsa</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256fc3ed53_0_28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1256fc3ed53_0_28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Roopsa</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256fc3ed53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1256fc3ed53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Spencer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244448cd65_2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244448cd65_2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Roopsa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Survey open for 4 weeks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256fc3ed53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1256fc3ed53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Spencer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is a quote about this from the girls group</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124509127a7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124509127a7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Roopsa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Less than 60% aged 26-35 gave a 5</a:t>
            </a:r>
            <a:endParaRPr/>
          </a:p>
          <a:p>
            <a:pPr indent="0" lvl="0" marL="0" rtl="0" algn="l">
              <a:spcBef>
                <a:spcPts val="0"/>
              </a:spcBef>
              <a:spcAft>
                <a:spcPts val="0"/>
              </a:spcAft>
              <a:buNone/>
            </a:pPr>
            <a:r>
              <a:rPr lang="en"/>
              <a:t>More than 40% gave a 3 or 4</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226720a808_1_29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1226720a808_1_29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24ff5061d0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124ff5061d0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Jackson</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1256fc3ed53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1256fc3ed53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Jackson</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244448cd65_2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1244448cd65_2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Roopsa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243fdedcf6_1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243fdedcf6_1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Spencer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244448cd65_2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244448cd65_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Roopsa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24fff1a779_1_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24fff1a779_1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Roopsa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243fdedcf6_1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243fdedcf6_1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Jackson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AUTOLAYOUT_6">
    <p:spTree>
      <p:nvGrpSpPr>
        <p:cNvPr id="50"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 name="Google Shape;52;p13"/>
          <p:cNvGrpSpPr/>
          <p:nvPr/>
        </p:nvGrpSpPr>
        <p:grpSpPr>
          <a:xfrm>
            <a:off x="0" y="4510813"/>
            <a:ext cx="9144000" cy="150575"/>
            <a:chOff x="0" y="3797750"/>
            <a:chExt cx="9144000" cy="150575"/>
          </a:xfrm>
        </p:grpSpPr>
        <p:cxnSp>
          <p:nvCxnSpPr>
            <p:cNvPr id="53" name="Google Shape;53;p13"/>
            <p:cNvCxnSpPr/>
            <p:nvPr/>
          </p:nvCxnSpPr>
          <p:spPr>
            <a:xfrm>
              <a:off x="0" y="3797750"/>
              <a:ext cx="9144000" cy="0"/>
            </a:xfrm>
            <a:prstGeom prst="straightConnector1">
              <a:avLst/>
            </a:prstGeom>
            <a:noFill/>
            <a:ln cap="flat" cmpd="sng" w="19050">
              <a:solidFill>
                <a:srgbClr val="90A4AE"/>
              </a:solidFill>
              <a:prstDash val="solid"/>
              <a:round/>
              <a:headEnd len="sm" w="sm" type="none"/>
              <a:tailEnd len="sm" w="sm" type="none"/>
            </a:ln>
          </p:spPr>
        </p:cxnSp>
        <p:cxnSp>
          <p:nvCxnSpPr>
            <p:cNvPr id="54" name="Google Shape;54;p13"/>
            <p:cNvCxnSpPr/>
            <p:nvPr/>
          </p:nvCxnSpPr>
          <p:spPr>
            <a:xfrm>
              <a:off x="0" y="3948325"/>
              <a:ext cx="9144000" cy="0"/>
            </a:xfrm>
            <a:prstGeom prst="straightConnector1">
              <a:avLst/>
            </a:prstGeom>
            <a:noFill/>
            <a:ln cap="flat" cmpd="sng" w="19050">
              <a:solidFill>
                <a:srgbClr val="90A4AE"/>
              </a:solidFill>
              <a:prstDash val="solid"/>
              <a:round/>
              <a:headEnd len="sm" w="sm" type="none"/>
              <a:tailEnd len="sm" w="sm" type="none"/>
            </a:ln>
          </p:spPr>
        </p:cxnSp>
        <p:cxnSp>
          <p:nvCxnSpPr>
            <p:cNvPr id="55" name="Google Shape;55;p13"/>
            <p:cNvCxnSpPr/>
            <p:nvPr/>
          </p:nvCxnSpPr>
          <p:spPr>
            <a:xfrm>
              <a:off x="0" y="3873038"/>
              <a:ext cx="9144000" cy="0"/>
            </a:xfrm>
            <a:prstGeom prst="straightConnector1">
              <a:avLst/>
            </a:prstGeom>
            <a:noFill/>
            <a:ln cap="flat" cmpd="sng" w="19050">
              <a:solidFill>
                <a:srgbClr val="90A4AE"/>
              </a:solidFill>
              <a:prstDash val="solid"/>
              <a:round/>
              <a:headEnd len="sm" w="sm" type="none"/>
              <a:tailEnd len="sm" w="sm" type="none"/>
            </a:ln>
          </p:spPr>
        </p:cxnSp>
      </p:grpSp>
      <p:sp>
        <p:nvSpPr>
          <p:cNvPr id="56" name="Google Shape;56;p13"/>
          <p:cNvSpPr txBox="1"/>
          <p:nvPr>
            <p:ph type="title"/>
          </p:nvPr>
        </p:nvSpPr>
        <p:spPr>
          <a:xfrm>
            <a:off x="490250" y="988800"/>
            <a:ext cx="6367800" cy="3165900"/>
          </a:xfrm>
          <a:prstGeom prst="rect">
            <a:avLst/>
          </a:prstGeom>
          <a:noFill/>
        </p:spPr>
        <p:txBody>
          <a:bodyPr anchorCtr="0" anchor="ctr" bIns="91425" lIns="91425" spcFirstLastPara="1" rIns="91425" wrap="square" tIns="91425">
            <a:normAutofit/>
          </a:bodyPr>
          <a:lstStyle>
            <a:lvl1pPr lvl="0" rtl="0" algn="l">
              <a:lnSpc>
                <a:spcPct val="100000"/>
              </a:lnSpc>
              <a:spcBef>
                <a:spcPts val="0"/>
              </a:spcBef>
              <a:spcAft>
                <a:spcPts val="0"/>
              </a:spcAft>
              <a:buClr>
                <a:srgbClr val="FFFFFF"/>
              </a:buClr>
              <a:buSzPts val="4800"/>
              <a:buNone/>
              <a:defRPr sz="4800">
                <a:solidFill>
                  <a:srgbClr val="FFFFFF"/>
                </a:solidFill>
              </a:defRPr>
            </a:lvl1pPr>
            <a:lvl2pPr lvl="1" rtl="0" algn="l">
              <a:lnSpc>
                <a:spcPct val="100000"/>
              </a:lnSpc>
              <a:spcBef>
                <a:spcPts val="0"/>
              </a:spcBef>
              <a:spcAft>
                <a:spcPts val="0"/>
              </a:spcAft>
              <a:buClr>
                <a:srgbClr val="FFFFFF"/>
              </a:buClr>
              <a:buSzPts val="4800"/>
              <a:buNone/>
              <a:defRPr sz="4800">
                <a:solidFill>
                  <a:srgbClr val="FFFFFF"/>
                </a:solidFill>
              </a:defRPr>
            </a:lvl2pPr>
            <a:lvl3pPr lvl="2" rtl="0" algn="l">
              <a:lnSpc>
                <a:spcPct val="100000"/>
              </a:lnSpc>
              <a:spcBef>
                <a:spcPts val="0"/>
              </a:spcBef>
              <a:spcAft>
                <a:spcPts val="0"/>
              </a:spcAft>
              <a:buClr>
                <a:srgbClr val="FFFFFF"/>
              </a:buClr>
              <a:buSzPts val="4800"/>
              <a:buNone/>
              <a:defRPr sz="4800">
                <a:solidFill>
                  <a:srgbClr val="FFFFFF"/>
                </a:solidFill>
              </a:defRPr>
            </a:lvl3pPr>
            <a:lvl4pPr lvl="3" rtl="0" algn="l">
              <a:lnSpc>
                <a:spcPct val="100000"/>
              </a:lnSpc>
              <a:spcBef>
                <a:spcPts val="0"/>
              </a:spcBef>
              <a:spcAft>
                <a:spcPts val="0"/>
              </a:spcAft>
              <a:buClr>
                <a:srgbClr val="FFFFFF"/>
              </a:buClr>
              <a:buSzPts val="4800"/>
              <a:buNone/>
              <a:defRPr sz="4800">
                <a:solidFill>
                  <a:srgbClr val="FFFFFF"/>
                </a:solidFill>
              </a:defRPr>
            </a:lvl4pPr>
            <a:lvl5pPr lvl="4" rtl="0" algn="l">
              <a:lnSpc>
                <a:spcPct val="100000"/>
              </a:lnSpc>
              <a:spcBef>
                <a:spcPts val="0"/>
              </a:spcBef>
              <a:spcAft>
                <a:spcPts val="0"/>
              </a:spcAft>
              <a:buClr>
                <a:srgbClr val="FFFFFF"/>
              </a:buClr>
              <a:buSzPts val="4800"/>
              <a:buNone/>
              <a:defRPr sz="4800">
                <a:solidFill>
                  <a:srgbClr val="FFFFFF"/>
                </a:solidFill>
              </a:defRPr>
            </a:lvl5pPr>
            <a:lvl6pPr lvl="5" rtl="0" algn="l">
              <a:lnSpc>
                <a:spcPct val="100000"/>
              </a:lnSpc>
              <a:spcBef>
                <a:spcPts val="0"/>
              </a:spcBef>
              <a:spcAft>
                <a:spcPts val="0"/>
              </a:spcAft>
              <a:buClr>
                <a:srgbClr val="FFFFFF"/>
              </a:buClr>
              <a:buSzPts val="4800"/>
              <a:buNone/>
              <a:defRPr sz="4800">
                <a:solidFill>
                  <a:srgbClr val="FFFFFF"/>
                </a:solidFill>
              </a:defRPr>
            </a:lvl6pPr>
            <a:lvl7pPr lvl="6" rtl="0" algn="l">
              <a:lnSpc>
                <a:spcPct val="100000"/>
              </a:lnSpc>
              <a:spcBef>
                <a:spcPts val="0"/>
              </a:spcBef>
              <a:spcAft>
                <a:spcPts val="0"/>
              </a:spcAft>
              <a:buClr>
                <a:srgbClr val="FFFFFF"/>
              </a:buClr>
              <a:buSzPts val="4800"/>
              <a:buNone/>
              <a:defRPr sz="4800">
                <a:solidFill>
                  <a:srgbClr val="FFFFFF"/>
                </a:solidFill>
              </a:defRPr>
            </a:lvl7pPr>
            <a:lvl8pPr lvl="7" rtl="0" algn="l">
              <a:lnSpc>
                <a:spcPct val="100000"/>
              </a:lnSpc>
              <a:spcBef>
                <a:spcPts val="0"/>
              </a:spcBef>
              <a:spcAft>
                <a:spcPts val="0"/>
              </a:spcAft>
              <a:buClr>
                <a:srgbClr val="FFFFFF"/>
              </a:buClr>
              <a:buSzPts val="4800"/>
              <a:buNone/>
              <a:defRPr sz="4800">
                <a:solidFill>
                  <a:srgbClr val="FFFFFF"/>
                </a:solidFill>
              </a:defRPr>
            </a:lvl8pPr>
            <a:lvl9pPr lvl="8" rtl="0" algn="l">
              <a:lnSpc>
                <a:spcPct val="100000"/>
              </a:lnSpc>
              <a:spcBef>
                <a:spcPts val="0"/>
              </a:spcBef>
              <a:spcAft>
                <a:spcPts val="0"/>
              </a:spcAft>
              <a:buClr>
                <a:srgbClr val="FFFFFF"/>
              </a:buClr>
              <a:buSzPts val="4800"/>
              <a:buNone/>
              <a:defRPr sz="4800">
                <a:solidFill>
                  <a:srgbClr val="FFFFFF"/>
                </a:solidFill>
              </a:defRPr>
            </a:lvl9pPr>
          </a:lstStyle>
          <a:p/>
        </p:txBody>
      </p:sp>
      <p:sp>
        <p:nvSpPr>
          <p:cNvPr id="57" name="Google Shape;57;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_7">
    <p:spTree>
      <p:nvGrpSpPr>
        <p:cNvPr id="58" name="Shape 58"/>
        <p:cNvGrpSpPr/>
        <p:nvPr/>
      </p:nvGrpSpPr>
      <p:grpSpPr>
        <a:xfrm>
          <a:off x="0" y="0"/>
          <a:ext cx="0" cy="0"/>
          <a:chOff x="0" y="0"/>
          <a:chExt cx="0" cy="0"/>
        </a:xfrm>
      </p:grpSpPr>
      <p:sp>
        <p:nvSpPr>
          <p:cNvPr id="59" name="Google Shape;59;p14"/>
          <p:cNvSpPr/>
          <p:nvPr/>
        </p:nvSpPr>
        <p:spPr>
          <a:xfrm>
            <a:off x="0" y="0"/>
            <a:ext cx="914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552075" y="619500"/>
            <a:ext cx="2910900" cy="3904500"/>
          </a:xfrm>
          <a:prstGeom prst="rect">
            <a:avLst/>
          </a:prstGeom>
          <a:noFill/>
          <a:ln cap="flat" cmpd="sng" w="152400">
            <a:solidFill>
              <a:srgbClr val="37474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txBox="1"/>
          <p:nvPr>
            <p:ph type="title"/>
          </p:nvPr>
        </p:nvSpPr>
        <p:spPr>
          <a:xfrm>
            <a:off x="896275" y="988800"/>
            <a:ext cx="6367800" cy="3165900"/>
          </a:xfrm>
          <a:prstGeom prst="rect">
            <a:avLst/>
          </a:prstGeom>
          <a:noFill/>
        </p:spPr>
        <p:txBody>
          <a:bodyPr anchorCtr="0" anchor="ctr" bIns="91425" lIns="91425" spcFirstLastPara="1" rIns="91425" wrap="square" tIns="91425">
            <a:normAutofit/>
          </a:bodyPr>
          <a:lstStyle>
            <a:lvl1pPr lvl="0" algn="l">
              <a:lnSpc>
                <a:spcPct val="100000"/>
              </a:lnSpc>
              <a:spcBef>
                <a:spcPts val="0"/>
              </a:spcBef>
              <a:spcAft>
                <a:spcPts val="0"/>
              </a:spcAft>
              <a:buClr>
                <a:srgbClr val="FFFFFF"/>
              </a:buClr>
              <a:buSzPts val="4200"/>
              <a:buNone/>
              <a:defRPr sz="4200">
                <a:solidFill>
                  <a:srgbClr val="FFFFFF"/>
                </a:solidFill>
              </a:defRPr>
            </a:lvl1pPr>
            <a:lvl2pPr lvl="1" algn="l">
              <a:lnSpc>
                <a:spcPct val="100000"/>
              </a:lnSpc>
              <a:spcBef>
                <a:spcPts val="0"/>
              </a:spcBef>
              <a:spcAft>
                <a:spcPts val="0"/>
              </a:spcAft>
              <a:buClr>
                <a:srgbClr val="FFFFFF"/>
              </a:buClr>
              <a:buSzPts val="4200"/>
              <a:buNone/>
              <a:defRPr sz="4200">
                <a:solidFill>
                  <a:srgbClr val="FFFFFF"/>
                </a:solidFill>
              </a:defRPr>
            </a:lvl2pPr>
            <a:lvl3pPr lvl="2" algn="l">
              <a:lnSpc>
                <a:spcPct val="100000"/>
              </a:lnSpc>
              <a:spcBef>
                <a:spcPts val="0"/>
              </a:spcBef>
              <a:spcAft>
                <a:spcPts val="0"/>
              </a:spcAft>
              <a:buClr>
                <a:srgbClr val="FFFFFF"/>
              </a:buClr>
              <a:buSzPts val="4200"/>
              <a:buNone/>
              <a:defRPr sz="4200">
                <a:solidFill>
                  <a:srgbClr val="FFFFFF"/>
                </a:solidFill>
              </a:defRPr>
            </a:lvl3pPr>
            <a:lvl4pPr lvl="3" algn="l">
              <a:lnSpc>
                <a:spcPct val="100000"/>
              </a:lnSpc>
              <a:spcBef>
                <a:spcPts val="0"/>
              </a:spcBef>
              <a:spcAft>
                <a:spcPts val="0"/>
              </a:spcAft>
              <a:buClr>
                <a:srgbClr val="FFFFFF"/>
              </a:buClr>
              <a:buSzPts val="4200"/>
              <a:buNone/>
              <a:defRPr sz="4200">
                <a:solidFill>
                  <a:srgbClr val="FFFFFF"/>
                </a:solidFill>
              </a:defRPr>
            </a:lvl4pPr>
            <a:lvl5pPr lvl="4" algn="l">
              <a:lnSpc>
                <a:spcPct val="100000"/>
              </a:lnSpc>
              <a:spcBef>
                <a:spcPts val="0"/>
              </a:spcBef>
              <a:spcAft>
                <a:spcPts val="0"/>
              </a:spcAft>
              <a:buClr>
                <a:srgbClr val="FFFFFF"/>
              </a:buClr>
              <a:buSzPts val="4200"/>
              <a:buNone/>
              <a:defRPr sz="4200">
                <a:solidFill>
                  <a:srgbClr val="FFFFFF"/>
                </a:solidFill>
              </a:defRPr>
            </a:lvl5pPr>
            <a:lvl6pPr lvl="5" algn="l">
              <a:lnSpc>
                <a:spcPct val="100000"/>
              </a:lnSpc>
              <a:spcBef>
                <a:spcPts val="0"/>
              </a:spcBef>
              <a:spcAft>
                <a:spcPts val="0"/>
              </a:spcAft>
              <a:buClr>
                <a:srgbClr val="FFFFFF"/>
              </a:buClr>
              <a:buSzPts val="4200"/>
              <a:buNone/>
              <a:defRPr sz="4200">
                <a:solidFill>
                  <a:srgbClr val="FFFFFF"/>
                </a:solidFill>
              </a:defRPr>
            </a:lvl6pPr>
            <a:lvl7pPr lvl="6" algn="l">
              <a:lnSpc>
                <a:spcPct val="100000"/>
              </a:lnSpc>
              <a:spcBef>
                <a:spcPts val="0"/>
              </a:spcBef>
              <a:spcAft>
                <a:spcPts val="0"/>
              </a:spcAft>
              <a:buClr>
                <a:srgbClr val="FFFFFF"/>
              </a:buClr>
              <a:buSzPts val="4200"/>
              <a:buNone/>
              <a:defRPr sz="4200">
                <a:solidFill>
                  <a:srgbClr val="FFFFFF"/>
                </a:solidFill>
              </a:defRPr>
            </a:lvl7pPr>
            <a:lvl8pPr lvl="7" algn="l">
              <a:lnSpc>
                <a:spcPct val="100000"/>
              </a:lnSpc>
              <a:spcBef>
                <a:spcPts val="0"/>
              </a:spcBef>
              <a:spcAft>
                <a:spcPts val="0"/>
              </a:spcAft>
              <a:buClr>
                <a:srgbClr val="FFFFFF"/>
              </a:buClr>
              <a:buSzPts val="4200"/>
              <a:buNone/>
              <a:defRPr sz="4200">
                <a:solidFill>
                  <a:srgbClr val="FFFFFF"/>
                </a:solidFill>
              </a:defRPr>
            </a:lvl8pPr>
            <a:lvl9pPr lvl="8" algn="l">
              <a:lnSpc>
                <a:spcPct val="100000"/>
              </a:lnSpc>
              <a:spcBef>
                <a:spcPts val="0"/>
              </a:spcBef>
              <a:spcAft>
                <a:spcPts val="0"/>
              </a:spcAft>
              <a:buClr>
                <a:srgbClr val="FFFFFF"/>
              </a:buClr>
              <a:buSzPts val="4200"/>
              <a:buNone/>
              <a:defRPr sz="4200">
                <a:solidFill>
                  <a:srgbClr val="FFFFFF"/>
                </a:solidFill>
              </a:defRPr>
            </a:lvl9pPr>
          </a:lstStyle>
          <a:p/>
        </p:txBody>
      </p:sp>
      <p:sp>
        <p:nvSpPr>
          <p:cNvPr id="62" name="Google Shape;62;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9a959888043be6ee">
  <p:cSld name="BLANK_9a959888043be6ee">
    <p:spTree>
      <p:nvGrpSpPr>
        <p:cNvPr id="63" name="Shape 6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5.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7.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49.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7.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1.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7.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1.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9.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10.png"/><Relationship Id="rId13" Type="http://schemas.openxmlformats.org/officeDocument/2006/relationships/image" Target="../media/image21.png"/><Relationship Id="rId12"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4.png"/><Relationship Id="rId15" Type="http://schemas.openxmlformats.org/officeDocument/2006/relationships/image" Target="../media/image38.png"/><Relationship Id="rId14" Type="http://schemas.openxmlformats.org/officeDocument/2006/relationships/image" Target="../media/image25.png"/><Relationship Id="rId17" Type="http://schemas.openxmlformats.org/officeDocument/2006/relationships/image" Target="../media/image32.png"/><Relationship Id="rId16" Type="http://schemas.openxmlformats.org/officeDocument/2006/relationships/image" Target="../media/image31.png"/><Relationship Id="rId5" Type="http://schemas.openxmlformats.org/officeDocument/2006/relationships/image" Target="../media/image18.png"/><Relationship Id="rId6" Type="http://schemas.openxmlformats.org/officeDocument/2006/relationships/image" Target="../media/image16.png"/><Relationship Id="rId7" Type="http://schemas.openxmlformats.org/officeDocument/2006/relationships/image" Target="../media/image13.png"/><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6"/>
          <p:cNvPicPr preferRelativeResize="0"/>
          <p:nvPr/>
        </p:nvPicPr>
        <p:blipFill>
          <a:blip r:embed="rId3">
            <a:alphaModFix/>
          </a:blip>
          <a:stretch>
            <a:fillRect/>
          </a:stretch>
        </p:blipFill>
        <p:spPr>
          <a:xfrm>
            <a:off x="4346175" y="0"/>
            <a:ext cx="4893375" cy="5143500"/>
          </a:xfrm>
          <a:prstGeom prst="rect">
            <a:avLst/>
          </a:prstGeom>
          <a:noFill/>
          <a:ln>
            <a:noFill/>
          </a:ln>
        </p:spPr>
      </p:pic>
      <p:sp>
        <p:nvSpPr>
          <p:cNvPr id="69" name="Google Shape;69;p16"/>
          <p:cNvSpPr txBox="1"/>
          <p:nvPr>
            <p:ph idx="1" type="subTitle"/>
          </p:nvPr>
        </p:nvSpPr>
        <p:spPr>
          <a:xfrm>
            <a:off x="321425" y="3859600"/>
            <a:ext cx="3659400" cy="10017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rPr lang="en" sz="1750">
                <a:solidFill>
                  <a:schemeClr val="dk1"/>
                </a:solidFill>
                <a:highlight>
                  <a:srgbClr val="FFFFFF"/>
                </a:highlight>
                <a:latin typeface="Roboto"/>
                <a:ea typeface="Roboto"/>
                <a:cs typeface="Roboto"/>
                <a:sym typeface="Roboto"/>
              </a:rPr>
              <a:t>By Spencer Francis, Roopsa Ghosh, Jackson Lombardi, and Dillon McCarthy</a:t>
            </a:r>
            <a:endParaRPr sz="3200">
              <a:latin typeface="Roboto"/>
              <a:ea typeface="Roboto"/>
              <a:cs typeface="Roboto"/>
              <a:sym typeface="Roboto"/>
            </a:endParaRPr>
          </a:p>
        </p:txBody>
      </p:sp>
      <p:pic>
        <p:nvPicPr>
          <p:cNvPr id="70" name="Google Shape;70;p16"/>
          <p:cNvPicPr preferRelativeResize="0"/>
          <p:nvPr/>
        </p:nvPicPr>
        <p:blipFill>
          <a:blip r:embed="rId4">
            <a:alphaModFix/>
          </a:blip>
          <a:stretch>
            <a:fillRect/>
          </a:stretch>
        </p:blipFill>
        <p:spPr>
          <a:xfrm>
            <a:off x="433249" y="666131"/>
            <a:ext cx="3339213" cy="1342686"/>
          </a:xfrm>
          <a:prstGeom prst="rect">
            <a:avLst/>
          </a:prstGeom>
          <a:noFill/>
          <a:ln>
            <a:noFill/>
          </a:ln>
        </p:spPr>
      </p:pic>
      <p:sp>
        <p:nvSpPr>
          <p:cNvPr id="71" name="Google Shape;71;p16"/>
          <p:cNvSpPr txBox="1"/>
          <p:nvPr/>
        </p:nvSpPr>
        <p:spPr>
          <a:xfrm>
            <a:off x="166175" y="3013900"/>
            <a:ext cx="3969900" cy="1062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latin typeface="Roboto Medium"/>
                <a:ea typeface="Roboto Medium"/>
                <a:cs typeface="Roboto Medium"/>
                <a:sym typeface="Roboto Medium"/>
              </a:rPr>
              <a:t>Creating a contemporary profile of </a:t>
            </a:r>
            <a:r>
              <a:rPr lang="en" sz="1900">
                <a:latin typeface="Roboto Medium"/>
                <a:ea typeface="Roboto Medium"/>
                <a:cs typeface="Roboto Medium"/>
                <a:sym typeface="Roboto Medium"/>
              </a:rPr>
              <a:t>the Somali community in Camden</a:t>
            </a:r>
            <a:endParaRPr sz="1900">
              <a:latin typeface="Roboto Medium"/>
              <a:ea typeface="Roboto Medium"/>
              <a:cs typeface="Roboto Medium"/>
              <a:sym typeface="Roboto Medium"/>
            </a:endParaRPr>
          </a:p>
          <a:p>
            <a:pPr indent="0" lvl="0" marL="0" rtl="0" algn="ctr">
              <a:spcBef>
                <a:spcPts val="0"/>
              </a:spcBef>
              <a:spcAft>
                <a:spcPts val="0"/>
              </a:spcAft>
              <a:buNone/>
            </a:pPr>
            <a:r>
              <a:rPr lang="en" sz="1900">
                <a:latin typeface="Roboto Medium"/>
                <a:ea typeface="Roboto Medium"/>
                <a:cs typeface="Roboto Medium"/>
                <a:sym typeface="Roboto Medium"/>
              </a:rPr>
              <a:t>(4/26/22)</a:t>
            </a:r>
            <a:endParaRPr sz="1900">
              <a:latin typeface="Roboto Medium"/>
              <a:ea typeface="Roboto Medium"/>
              <a:cs typeface="Roboto Medium"/>
              <a:sym typeface="Roboto Medium"/>
            </a:endParaRPr>
          </a:p>
        </p:txBody>
      </p:sp>
      <p:sp>
        <p:nvSpPr>
          <p:cNvPr id="72" name="Google Shape;72;p16"/>
          <p:cNvSpPr txBox="1"/>
          <p:nvPr>
            <p:ph type="ctrTitle"/>
          </p:nvPr>
        </p:nvSpPr>
        <p:spPr>
          <a:xfrm>
            <a:off x="-2575" y="2048613"/>
            <a:ext cx="4205700" cy="1001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rgbClr val="E65206"/>
                </a:solidFill>
                <a:latin typeface="Pathway Gothic One"/>
                <a:ea typeface="Pathway Gothic One"/>
                <a:cs typeface="Pathway Gothic One"/>
                <a:sym typeface="Pathway Gothic One"/>
              </a:rPr>
              <a:t>COMMUNITY</a:t>
            </a:r>
            <a:endParaRPr b="1">
              <a:solidFill>
                <a:srgbClr val="E65206"/>
              </a:solidFill>
              <a:latin typeface="Pathway Gothic One"/>
              <a:ea typeface="Pathway Gothic One"/>
              <a:cs typeface="Pathway Gothic One"/>
              <a:sym typeface="Pathway Gothic One"/>
            </a:endParaRPr>
          </a:p>
        </p:txBody>
      </p:sp>
      <p:sp>
        <p:nvSpPr>
          <p:cNvPr id="73" name="Google Shape;73;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5"/>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172" name="Google Shape;172;p25"/>
          <p:cNvSpPr txBox="1"/>
          <p:nvPr>
            <p:ph type="title"/>
          </p:nvPr>
        </p:nvSpPr>
        <p:spPr>
          <a:xfrm>
            <a:off x="408150" y="183150"/>
            <a:ext cx="87360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220">
                <a:solidFill>
                  <a:schemeClr val="lt1"/>
                </a:solidFill>
              </a:rPr>
              <a:t>Khan &amp; Jones (2003) found low attainment </a:t>
            </a:r>
            <a:r>
              <a:rPr b="1" lang="en" sz="2220">
                <a:solidFill>
                  <a:schemeClr val="lt1"/>
                </a:solidFill>
              </a:rPr>
              <a:t>of </a:t>
            </a:r>
            <a:r>
              <a:rPr b="1" lang="en" sz="2220">
                <a:solidFill>
                  <a:schemeClr val="lt1"/>
                </a:solidFill>
              </a:rPr>
              <a:t>higher education</a:t>
            </a:r>
            <a:endParaRPr b="1" sz="2220">
              <a:solidFill>
                <a:schemeClr val="lt1"/>
              </a:solidFill>
            </a:endParaRPr>
          </a:p>
        </p:txBody>
      </p:sp>
      <p:sp>
        <p:nvSpPr>
          <p:cNvPr id="173" name="Google Shape;173;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74" name="Google Shape;174;p25" title="Chart"/>
          <p:cNvPicPr preferRelativeResize="0"/>
          <p:nvPr/>
        </p:nvPicPr>
        <p:blipFill>
          <a:blip r:embed="rId3">
            <a:alphaModFix/>
          </a:blip>
          <a:stretch>
            <a:fillRect/>
          </a:stretch>
        </p:blipFill>
        <p:spPr>
          <a:xfrm>
            <a:off x="1482263" y="1170125"/>
            <a:ext cx="6179475" cy="3820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6"/>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180" name="Google Shape;180;p26"/>
          <p:cNvSpPr txBox="1"/>
          <p:nvPr>
            <p:ph type="title"/>
          </p:nvPr>
        </p:nvSpPr>
        <p:spPr>
          <a:xfrm>
            <a:off x="311700" y="183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Khan and Jones reported 95% unemployment</a:t>
            </a:r>
            <a:endParaRPr b="1">
              <a:solidFill>
                <a:schemeClr val="lt1"/>
              </a:solidFill>
            </a:endParaRPr>
          </a:p>
        </p:txBody>
      </p:sp>
      <p:sp>
        <p:nvSpPr>
          <p:cNvPr id="181" name="Google Shape;181;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82" name="Google Shape;182;p26"/>
          <p:cNvPicPr preferRelativeResize="0"/>
          <p:nvPr/>
        </p:nvPicPr>
        <p:blipFill>
          <a:blip r:embed="rId3">
            <a:alphaModFix/>
          </a:blip>
          <a:stretch>
            <a:fillRect/>
          </a:stretch>
        </p:blipFill>
        <p:spPr>
          <a:xfrm>
            <a:off x="152400" y="1091400"/>
            <a:ext cx="8839203" cy="3296990"/>
          </a:xfrm>
          <a:prstGeom prst="rect">
            <a:avLst/>
          </a:prstGeom>
          <a:noFill/>
          <a:ln>
            <a:noFill/>
          </a:ln>
        </p:spPr>
      </p:pic>
      <p:pic>
        <p:nvPicPr>
          <p:cNvPr id="183" name="Google Shape;183;p26"/>
          <p:cNvPicPr preferRelativeResize="0"/>
          <p:nvPr/>
        </p:nvPicPr>
        <p:blipFill rotWithShape="1">
          <a:blip r:embed="rId4">
            <a:alphaModFix/>
          </a:blip>
          <a:srcRect b="51548" l="1851" r="88177" t="4332"/>
          <a:stretch/>
        </p:blipFill>
        <p:spPr>
          <a:xfrm>
            <a:off x="243550" y="1148725"/>
            <a:ext cx="916951" cy="1571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7"/>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189" name="Google Shape;189;p27"/>
          <p:cNvSpPr txBox="1"/>
          <p:nvPr>
            <p:ph type="title"/>
          </p:nvPr>
        </p:nvSpPr>
        <p:spPr>
          <a:xfrm>
            <a:off x="311700" y="183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Khan and Jones found widespread overcrowding</a:t>
            </a:r>
            <a:endParaRPr b="1">
              <a:solidFill>
                <a:schemeClr val="lt1"/>
              </a:solidFill>
            </a:endParaRPr>
          </a:p>
        </p:txBody>
      </p:sp>
      <p:sp>
        <p:nvSpPr>
          <p:cNvPr id="190" name="Google Shape;190;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1" name="Google Shape;191;p27" title="Chart"/>
          <p:cNvPicPr preferRelativeResize="0"/>
          <p:nvPr/>
        </p:nvPicPr>
        <p:blipFill>
          <a:blip r:embed="rId3">
            <a:alphaModFix/>
          </a:blip>
          <a:stretch>
            <a:fillRect/>
          </a:stretch>
        </p:blipFill>
        <p:spPr>
          <a:xfrm>
            <a:off x="1845713" y="1299055"/>
            <a:ext cx="5452571" cy="33729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8"/>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197" name="Google Shape;197;p28"/>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Religion was an important aspect of respondents’ identities</a:t>
            </a:r>
            <a:endParaRPr b="1">
              <a:solidFill>
                <a:schemeClr val="lt1"/>
              </a:solidFill>
            </a:endParaRPr>
          </a:p>
        </p:txBody>
      </p:sp>
      <p:sp>
        <p:nvSpPr>
          <p:cNvPr id="198" name="Google Shape;198;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9" name="Google Shape;199;p28" title="Chart"/>
          <p:cNvPicPr preferRelativeResize="0"/>
          <p:nvPr/>
        </p:nvPicPr>
        <p:blipFill>
          <a:blip r:embed="rId3">
            <a:alphaModFix/>
          </a:blip>
          <a:stretch>
            <a:fillRect/>
          </a:stretch>
        </p:blipFill>
        <p:spPr>
          <a:xfrm>
            <a:off x="1699100" y="1110400"/>
            <a:ext cx="5745801" cy="35528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9"/>
          <p:cNvSpPr txBox="1"/>
          <p:nvPr>
            <p:ph type="title"/>
          </p:nvPr>
        </p:nvSpPr>
        <p:spPr>
          <a:xfrm>
            <a:off x="896275" y="988800"/>
            <a:ext cx="6367800" cy="316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Demographics</a:t>
            </a:r>
            <a:endParaRPr b="1"/>
          </a:p>
          <a:p>
            <a:pPr indent="0" lvl="0" marL="0" rtl="0" algn="l">
              <a:spcBef>
                <a:spcPts val="0"/>
              </a:spcBef>
              <a:spcAft>
                <a:spcPts val="0"/>
              </a:spcAft>
              <a:buNone/>
            </a:pPr>
            <a:r>
              <a:t/>
            </a:r>
            <a:endParaRPr b="1"/>
          </a:p>
        </p:txBody>
      </p:sp>
      <p:sp>
        <p:nvSpPr>
          <p:cNvPr id="205" name="Google Shape;205;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06" name="Google Shape;206;p29"/>
          <p:cNvSpPr/>
          <p:nvPr/>
        </p:nvSpPr>
        <p:spPr>
          <a:xfrm flipH="1">
            <a:off x="3381300" y="0"/>
            <a:ext cx="5762700" cy="51435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0"/>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pic>
        <p:nvPicPr>
          <p:cNvPr id="212" name="Google Shape;212;p30" title="Chart"/>
          <p:cNvPicPr preferRelativeResize="0"/>
          <p:nvPr/>
        </p:nvPicPr>
        <p:blipFill rotWithShape="1">
          <a:blip r:embed="rId3">
            <a:alphaModFix/>
          </a:blip>
          <a:srcRect b="0" l="22068" r="21589" t="0"/>
          <a:stretch/>
        </p:blipFill>
        <p:spPr>
          <a:xfrm>
            <a:off x="988575" y="1823151"/>
            <a:ext cx="2630601" cy="2889275"/>
          </a:xfrm>
          <a:prstGeom prst="rect">
            <a:avLst/>
          </a:prstGeom>
          <a:noFill/>
          <a:ln>
            <a:noFill/>
          </a:ln>
        </p:spPr>
      </p:pic>
      <p:sp>
        <p:nvSpPr>
          <p:cNvPr id="213" name="Google Shape;213;p30"/>
          <p:cNvSpPr txBox="1"/>
          <p:nvPr/>
        </p:nvSpPr>
        <p:spPr>
          <a:xfrm>
            <a:off x="1246500" y="3067688"/>
            <a:ext cx="98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Male</a:t>
            </a:r>
            <a:endParaRPr>
              <a:solidFill>
                <a:schemeClr val="lt1"/>
              </a:solidFill>
            </a:endParaRPr>
          </a:p>
        </p:txBody>
      </p:sp>
      <p:sp>
        <p:nvSpPr>
          <p:cNvPr id="214" name="Google Shape;214;p30"/>
          <p:cNvSpPr txBox="1"/>
          <p:nvPr/>
        </p:nvSpPr>
        <p:spPr>
          <a:xfrm>
            <a:off x="2344475" y="3067700"/>
            <a:ext cx="98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Fem</a:t>
            </a:r>
            <a:r>
              <a:rPr lang="en">
                <a:solidFill>
                  <a:schemeClr val="lt1"/>
                </a:solidFill>
              </a:rPr>
              <a:t>ale</a:t>
            </a:r>
            <a:endParaRPr>
              <a:solidFill>
                <a:schemeClr val="lt1"/>
              </a:solidFill>
            </a:endParaRPr>
          </a:p>
        </p:txBody>
      </p:sp>
      <p:sp>
        <p:nvSpPr>
          <p:cNvPr id="215" name="Google Shape;215;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6" name="Google Shape;216;p30" title="Chart"/>
          <p:cNvPicPr preferRelativeResize="0"/>
          <p:nvPr/>
        </p:nvPicPr>
        <p:blipFill>
          <a:blip r:embed="rId4">
            <a:alphaModFix/>
          </a:blip>
          <a:stretch>
            <a:fillRect/>
          </a:stretch>
        </p:blipFill>
        <p:spPr>
          <a:xfrm>
            <a:off x="3999426" y="1861550"/>
            <a:ext cx="4548483" cy="2812479"/>
          </a:xfrm>
          <a:prstGeom prst="rect">
            <a:avLst/>
          </a:prstGeom>
          <a:noFill/>
          <a:ln>
            <a:noFill/>
          </a:ln>
        </p:spPr>
      </p:pic>
      <p:sp>
        <p:nvSpPr>
          <p:cNvPr id="217" name="Google Shape;217;p30"/>
          <p:cNvSpPr txBox="1"/>
          <p:nvPr/>
        </p:nvSpPr>
        <p:spPr>
          <a:xfrm>
            <a:off x="638975" y="0"/>
            <a:ext cx="79518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700">
                <a:solidFill>
                  <a:schemeClr val="lt1"/>
                </a:solidFill>
                <a:latin typeface="Roboto"/>
                <a:ea typeface="Roboto"/>
                <a:cs typeface="Roboto"/>
                <a:sym typeface="Roboto"/>
              </a:rPr>
              <a:t>Respondents were evenly distributed between men and women, but lacking in older respondents</a:t>
            </a:r>
            <a:endParaRPr b="1" sz="2700">
              <a:solidFill>
                <a:schemeClr val="lt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1"/>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223" name="Google Shape;223;p31"/>
          <p:cNvSpPr txBox="1"/>
          <p:nvPr>
            <p:ph type="title"/>
          </p:nvPr>
        </p:nvSpPr>
        <p:spPr>
          <a:xfrm>
            <a:off x="4500" y="152400"/>
            <a:ext cx="9144000" cy="508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latin typeface="Roboto"/>
                <a:ea typeface="Roboto"/>
                <a:cs typeface="Roboto"/>
                <a:sym typeface="Roboto"/>
              </a:rPr>
              <a:t>Respondents</a:t>
            </a:r>
            <a:r>
              <a:rPr b="1" lang="en">
                <a:solidFill>
                  <a:schemeClr val="lt1"/>
                </a:solidFill>
                <a:latin typeface="Roboto"/>
                <a:ea typeface="Roboto"/>
                <a:cs typeface="Roboto"/>
                <a:sym typeface="Roboto"/>
              </a:rPr>
              <a:t> lived mostly in Camden Town and Kentish Town</a:t>
            </a:r>
            <a:endParaRPr b="1">
              <a:solidFill>
                <a:schemeClr val="lt1"/>
              </a:solidFill>
              <a:latin typeface="Roboto"/>
              <a:ea typeface="Roboto"/>
              <a:cs typeface="Roboto"/>
              <a:sym typeface="Roboto"/>
            </a:endParaRPr>
          </a:p>
        </p:txBody>
      </p:sp>
      <p:sp>
        <p:nvSpPr>
          <p:cNvPr id="224" name="Google Shape;224;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25" name="Google Shape;225;p31"/>
          <p:cNvPicPr preferRelativeResize="0"/>
          <p:nvPr/>
        </p:nvPicPr>
        <p:blipFill>
          <a:blip r:embed="rId3">
            <a:alphaModFix/>
          </a:blip>
          <a:stretch>
            <a:fillRect/>
          </a:stretch>
        </p:blipFill>
        <p:spPr>
          <a:xfrm>
            <a:off x="445063" y="939000"/>
            <a:ext cx="8262863" cy="4204500"/>
          </a:xfrm>
          <a:prstGeom prst="rect">
            <a:avLst/>
          </a:prstGeom>
          <a:noFill/>
          <a:ln>
            <a:noFill/>
          </a:ln>
        </p:spPr>
      </p:pic>
      <p:pic>
        <p:nvPicPr>
          <p:cNvPr id="226" name="Google Shape;226;p31"/>
          <p:cNvPicPr preferRelativeResize="0"/>
          <p:nvPr/>
        </p:nvPicPr>
        <p:blipFill>
          <a:blip r:embed="rId4">
            <a:alphaModFix/>
          </a:blip>
          <a:stretch>
            <a:fillRect/>
          </a:stretch>
        </p:blipFill>
        <p:spPr>
          <a:xfrm>
            <a:off x="633675" y="3891550"/>
            <a:ext cx="2209050" cy="1251950"/>
          </a:xfrm>
          <a:prstGeom prst="rect">
            <a:avLst/>
          </a:prstGeom>
          <a:noFill/>
          <a:ln>
            <a:noFill/>
          </a:ln>
        </p:spPr>
      </p:pic>
      <p:sp>
        <p:nvSpPr>
          <p:cNvPr id="227" name="Google Shape;227;p31"/>
          <p:cNvSpPr txBox="1"/>
          <p:nvPr/>
        </p:nvSpPr>
        <p:spPr>
          <a:xfrm>
            <a:off x="705250" y="4191450"/>
            <a:ext cx="859200" cy="400200"/>
          </a:xfrm>
          <a:prstGeom prst="rect">
            <a:avLst/>
          </a:prstGeom>
          <a:solidFill>
            <a:schemeClr val="lt2"/>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
              <a:t>Fewer</a:t>
            </a:r>
            <a:endParaRPr/>
          </a:p>
        </p:txBody>
      </p:sp>
      <p:sp>
        <p:nvSpPr>
          <p:cNvPr id="228" name="Google Shape;228;p31"/>
          <p:cNvSpPr txBox="1"/>
          <p:nvPr/>
        </p:nvSpPr>
        <p:spPr>
          <a:xfrm>
            <a:off x="2167650" y="4191450"/>
            <a:ext cx="6138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More</a:t>
            </a:r>
            <a:endParaRPr/>
          </a:p>
        </p:txBody>
      </p:sp>
      <p:sp>
        <p:nvSpPr>
          <p:cNvPr id="229" name="Google Shape;229;p31"/>
          <p:cNvSpPr txBox="1"/>
          <p:nvPr/>
        </p:nvSpPr>
        <p:spPr>
          <a:xfrm>
            <a:off x="1132750" y="3891550"/>
            <a:ext cx="1362300" cy="4002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Respondents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2"/>
          <p:cNvSpPr txBox="1"/>
          <p:nvPr>
            <p:ph type="title"/>
          </p:nvPr>
        </p:nvSpPr>
        <p:spPr>
          <a:xfrm>
            <a:off x="820075" y="988800"/>
            <a:ext cx="6367800" cy="316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Health</a:t>
            </a:r>
            <a:endParaRPr b="1"/>
          </a:p>
          <a:p>
            <a:pPr indent="0" lvl="0" marL="0" rtl="0" algn="l">
              <a:spcBef>
                <a:spcPts val="0"/>
              </a:spcBef>
              <a:spcAft>
                <a:spcPts val="0"/>
              </a:spcAft>
              <a:buNone/>
            </a:pPr>
            <a:r>
              <a:t/>
            </a:r>
            <a:endParaRPr b="1"/>
          </a:p>
        </p:txBody>
      </p:sp>
      <p:sp>
        <p:nvSpPr>
          <p:cNvPr id="235" name="Google Shape;235;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36" name="Google Shape;236;p32"/>
          <p:cNvSpPr/>
          <p:nvPr/>
        </p:nvSpPr>
        <p:spPr>
          <a:xfrm flipH="1">
            <a:off x="3381300" y="0"/>
            <a:ext cx="5762700" cy="51435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3"/>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242" name="Google Shape;242;p33"/>
          <p:cNvSpPr txBox="1"/>
          <p:nvPr>
            <p:ph type="title"/>
          </p:nvPr>
        </p:nvSpPr>
        <p:spPr>
          <a:xfrm>
            <a:off x="431950" y="47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The largest issue reported was scheduling difficulty, which is common across the UK</a:t>
            </a:r>
            <a:endParaRPr b="1">
              <a:solidFill>
                <a:schemeClr val="lt1"/>
              </a:solidFill>
            </a:endParaRPr>
          </a:p>
        </p:txBody>
      </p:sp>
      <p:sp>
        <p:nvSpPr>
          <p:cNvPr id="243" name="Google Shape;243;p33"/>
          <p:cNvSpPr txBox="1"/>
          <p:nvPr>
            <p:ph type="title"/>
          </p:nvPr>
        </p:nvSpPr>
        <p:spPr>
          <a:xfrm>
            <a:off x="311700" y="47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Language barriers have become less of an issue for Somalis in the healthcare system</a:t>
            </a:r>
            <a:endParaRPr b="1">
              <a:solidFill>
                <a:schemeClr val="lt1"/>
              </a:solidFill>
            </a:endParaRPr>
          </a:p>
        </p:txBody>
      </p:sp>
      <p:sp>
        <p:nvSpPr>
          <p:cNvPr id="244" name="Google Shape;244;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45" name="Google Shape;245;p33"/>
          <p:cNvSpPr txBox="1"/>
          <p:nvPr/>
        </p:nvSpPr>
        <p:spPr>
          <a:xfrm>
            <a:off x="2048800" y="2292375"/>
            <a:ext cx="1728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t>22%</a:t>
            </a:r>
            <a:endParaRPr sz="6000"/>
          </a:p>
          <a:p>
            <a:pPr indent="0" lvl="0" marL="0" rtl="0" algn="ctr">
              <a:spcBef>
                <a:spcPts val="0"/>
              </a:spcBef>
              <a:spcAft>
                <a:spcPts val="0"/>
              </a:spcAft>
              <a:buNone/>
            </a:pPr>
            <a:r>
              <a:rPr lang="en" sz="2400"/>
              <a:t>2003</a:t>
            </a:r>
            <a:endParaRPr sz="2400"/>
          </a:p>
        </p:txBody>
      </p:sp>
      <p:sp>
        <p:nvSpPr>
          <p:cNvPr id="246" name="Google Shape;246;p33"/>
          <p:cNvSpPr txBox="1"/>
          <p:nvPr/>
        </p:nvSpPr>
        <p:spPr>
          <a:xfrm>
            <a:off x="3777450" y="2286375"/>
            <a:ext cx="3071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t>→ 9.8%</a:t>
            </a:r>
            <a:endParaRPr sz="6000"/>
          </a:p>
          <a:p>
            <a:pPr indent="0" lvl="0" marL="0" rtl="0" algn="ctr">
              <a:spcBef>
                <a:spcPts val="0"/>
              </a:spcBef>
              <a:spcAft>
                <a:spcPts val="0"/>
              </a:spcAft>
              <a:buNone/>
            </a:pPr>
            <a:r>
              <a:rPr lang="en" sz="2400"/>
              <a:t>2022</a:t>
            </a:r>
            <a:endParaRPr sz="2400"/>
          </a:p>
        </p:txBody>
      </p:sp>
      <p:pic>
        <p:nvPicPr>
          <p:cNvPr id="247" name="Google Shape;247;p33" title="Chart"/>
          <p:cNvPicPr preferRelativeResize="0"/>
          <p:nvPr/>
        </p:nvPicPr>
        <p:blipFill>
          <a:blip r:embed="rId3">
            <a:alphaModFix/>
          </a:blip>
          <a:stretch>
            <a:fillRect/>
          </a:stretch>
        </p:blipFill>
        <p:spPr>
          <a:xfrm>
            <a:off x="1720450" y="1191563"/>
            <a:ext cx="5943600" cy="3667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par>
                                <p:cTn fill="hold" nodeType="withEffect" presetClass="exit" presetID="10" presetSubtype="0">
                                  <p:stCondLst>
                                    <p:cond delay="0"/>
                                  </p:stCondLst>
                                  <p:childTnLst>
                                    <p:animEffect filter="fade" transition="out">
                                      <p:cBhvr>
                                        <p:cTn dur="1000"/>
                                        <p:tgtEl>
                                          <p:spTgt spid="246"/>
                                        </p:tgtEl>
                                      </p:cBhvr>
                                    </p:animEffect>
                                    <p:set>
                                      <p:cBhvr>
                                        <p:cTn dur="1" fill="hold">
                                          <p:stCondLst>
                                            <p:cond delay="1000"/>
                                          </p:stCondLst>
                                        </p:cTn>
                                        <p:tgtEl>
                                          <p:spTgt spid="24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45"/>
                                        </p:tgtEl>
                                      </p:cBhvr>
                                    </p:animEffect>
                                    <p:set>
                                      <p:cBhvr>
                                        <p:cTn dur="1" fill="hold">
                                          <p:stCondLst>
                                            <p:cond delay="1000"/>
                                          </p:stCondLst>
                                        </p:cTn>
                                        <p:tgtEl>
                                          <p:spTgt spid="24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par>
                                <p:cTn fill="hold" nodeType="withEffect" presetClass="exit" presetID="10" presetSubtype="0">
                                  <p:stCondLst>
                                    <p:cond delay="0"/>
                                  </p:stCondLst>
                                  <p:childTnLst>
                                    <p:animEffect filter="fade" transition="out">
                                      <p:cBhvr>
                                        <p:cTn dur="1000"/>
                                        <p:tgtEl>
                                          <p:spTgt spid="243"/>
                                        </p:tgtEl>
                                      </p:cBhvr>
                                    </p:animEffect>
                                    <p:set>
                                      <p:cBhvr>
                                        <p:cTn dur="1" fill="hold">
                                          <p:stCondLst>
                                            <p:cond delay="1000"/>
                                          </p:stCondLst>
                                        </p:cTn>
                                        <p:tgtEl>
                                          <p:spTgt spid="24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4"/>
          <p:cNvSpPr/>
          <p:nvPr/>
        </p:nvSpPr>
        <p:spPr>
          <a:xfrm>
            <a:off x="0" y="0"/>
            <a:ext cx="9144000" cy="10374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4"/>
          <p:cNvSpPr txBox="1"/>
          <p:nvPr>
            <p:ph type="title"/>
          </p:nvPr>
        </p:nvSpPr>
        <p:spPr>
          <a:xfrm>
            <a:off x="311700" y="3123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FFFFFF"/>
                </a:solidFill>
              </a:rPr>
              <a:t>Language barriers could still be reduced</a:t>
            </a:r>
            <a:endParaRPr b="1">
              <a:solidFill>
                <a:srgbClr val="FFFFFF"/>
              </a:solidFill>
            </a:endParaRPr>
          </a:p>
        </p:txBody>
      </p:sp>
      <p:sp>
        <p:nvSpPr>
          <p:cNvPr id="254" name="Google Shape;254;p34"/>
          <p:cNvSpPr txBox="1"/>
          <p:nvPr>
            <p:ph idx="1" type="body"/>
          </p:nvPr>
        </p:nvSpPr>
        <p:spPr>
          <a:xfrm>
            <a:off x="332400" y="1354375"/>
            <a:ext cx="8520600" cy="5727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n">
                <a:solidFill>
                  <a:schemeClr val="dk1"/>
                </a:solidFill>
              </a:rPr>
              <a:t>As Hanad Mohamed, the Director of Equalities for Camden Council explains:</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
        <p:nvSpPr>
          <p:cNvPr id="255" name="Google Shape;255;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56" name="Google Shape;256;p34"/>
          <p:cNvSpPr txBox="1"/>
          <p:nvPr/>
        </p:nvSpPr>
        <p:spPr>
          <a:xfrm>
            <a:off x="280188" y="2120450"/>
            <a:ext cx="8625000" cy="10374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Clr>
                <a:schemeClr val="dk1"/>
              </a:buClr>
              <a:buSzPts val="1100"/>
              <a:buFont typeface="Arial"/>
              <a:buNone/>
            </a:pPr>
            <a:r>
              <a:rPr i="1" lang="en" sz="1800">
                <a:solidFill>
                  <a:schemeClr val="dk1"/>
                </a:solidFill>
              </a:rPr>
              <a:t>“</a:t>
            </a:r>
            <a:r>
              <a:rPr i="1" lang="en" sz="1800">
                <a:solidFill>
                  <a:schemeClr val="dk1"/>
                </a:solidFill>
              </a:rPr>
              <a:t>The system is not really set up to support communities like the Somali community. And one simple thing is translation. </a:t>
            </a:r>
            <a:endParaRPr i="1" sz="1800">
              <a:solidFill>
                <a:schemeClr val="dk2"/>
              </a:solidFill>
            </a:endParaRPr>
          </a:p>
          <a:p>
            <a:pPr indent="0" lvl="0" marL="0" rtl="0" algn="l">
              <a:spcBef>
                <a:spcPts val="0"/>
              </a:spcBef>
              <a:spcAft>
                <a:spcPts val="0"/>
              </a:spcAft>
              <a:buNone/>
            </a:pPr>
            <a:r>
              <a:t/>
            </a:r>
            <a:endParaRPr/>
          </a:p>
        </p:txBody>
      </p:sp>
      <p:sp>
        <p:nvSpPr>
          <p:cNvPr id="257" name="Google Shape;257;p34"/>
          <p:cNvSpPr txBox="1"/>
          <p:nvPr/>
        </p:nvSpPr>
        <p:spPr>
          <a:xfrm>
            <a:off x="238813" y="2974675"/>
            <a:ext cx="8625000" cy="13560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None/>
            </a:pPr>
            <a:r>
              <a:rPr i="1" lang="en" sz="1800">
                <a:solidFill>
                  <a:schemeClr val="dk1"/>
                </a:solidFill>
              </a:rPr>
              <a:t>A good example I always use is, when the public health announcements were happening every day, on 10 D</a:t>
            </a:r>
            <a:r>
              <a:rPr i="1" lang="en" sz="1800">
                <a:solidFill>
                  <a:schemeClr val="dk1"/>
                </a:solidFill>
              </a:rPr>
              <a:t>owning</a:t>
            </a:r>
            <a:r>
              <a:rPr i="1" lang="en" sz="1800">
                <a:solidFill>
                  <a:schemeClr val="dk1"/>
                </a:solidFill>
              </a:rPr>
              <a:t> street, they were all in English.  How were they communicating to people from the Somali community? It was a huge barrier.”</a:t>
            </a:r>
            <a:endParaRPr i="1" sz="1800">
              <a:solidFill>
                <a:schemeClr val="dk2"/>
              </a:solidFill>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7"/>
          <p:cNvPicPr preferRelativeResize="0"/>
          <p:nvPr/>
        </p:nvPicPr>
        <p:blipFill rotWithShape="1">
          <a:blip r:embed="rId3">
            <a:alphaModFix/>
          </a:blip>
          <a:srcRect b="21875" l="0" r="0" t="21875"/>
          <a:stretch/>
        </p:blipFill>
        <p:spPr>
          <a:xfrm>
            <a:off x="0" y="0"/>
            <a:ext cx="9144000" cy="6858092"/>
          </a:xfrm>
          <a:prstGeom prst="rect">
            <a:avLst/>
          </a:prstGeom>
          <a:noFill/>
          <a:ln>
            <a:noFill/>
          </a:ln>
        </p:spPr>
      </p:pic>
      <p:sp>
        <p:nvSpPr>
          <p:cNvPr id="79" name="Google Shape;79;p17"/>
          <p:cNvSpPr txBox="1"/>
          <p:nvPr>
            <p:ph idx="4294967295"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5"/>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263" name="Google Shape;263;p35"/>
          <p:cNvSpPr txBox="1"/>
          <p:nvPr>
            <p:ph type="title"/>
          </p:nvPr>
        </p:nvSpPr>
        <p:spPr>
          <a:xfrm>
            <a:off x="311688" y="1785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Somalis report mostly positive healthcare interactions </a:t>
            </a:r>
            <a:endParaRPr b="1">
              <a:solidFill>
                <a:schemeClr val="lt1"/>
              </a:solidFill>
            </a:endParaRPr>
          </a:p>
        </p:txBody>
      </p:sp>
      <p:sp>
        <p:nvSpPr>
          <p:cNvPr id="264" name="Google Shape;264;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65" name="Google Shape;265;p35" title="Chart"/>
          <p:cNvPicPr preferRelativeResize="0"/>
          <p:nvPr/>
        </p:nvPicPr>
        <p:blipFill rotWithShape="1">
          <a:blip r:embed="rId3">
            <a:alphaModFix/>
          </a:blip>
          <a:srcRect b="70898" l="0" r="0" t="0"/>
          <a:stretch/>
        </p:blipFill>
        <p:spPr>
          <a:xfrm>
            <a:off x="1800250" y="1238400"/>
            <a:ext cx="5543475" cy="996650"/>
          </a:xfrm>
          <a:prstGeom prst="rect">
            <a:avLst/>
          </a:prstGeom>
          <a:noFill/>
          <a:ln>
            <a:noFill/>
          </a:ln>
        </p:spPr>
      </p:pic>
      <p:pic>
        <p:nvPicPr>
          <p:cNvPr id="266" name="Google Shape;266;p35" title="Chart"/>
          <p:cNvPicPr preferRelativeResize="0"/>
          <p:nvPr/>
        </p:nvPicPr>
        <p:blipFill rotWithShape="1">
          <a:blip r:embed="rId3">
            <a:alphaModFix/>
          </a:blip>
          <a:srcRect b="56675" l="0" r="0" t="29100"/>
          <a:stretch/>
        </p:blipFill>
        <p:spPr>
          <a:xfrm>
            <a:off x="1800275" y="2235050"/>
            <a:ext cx="5543475" cy="487125"/>
          </a:xfrm>
          <a:prstGeom prst="rect">
            <a:avLst/>
          </a:prstGeom>
          <a:noFill/>
          <a:ln>
            <a:noFill/>
          </a:ln>
        </p:spPr>
      </p:pic>
      <p:pic>
        <p:nvPicPr>
          <p:cNvPr id="267" name="Google Shape;267;p35" title="Chart"/>
          <p:cNvPicPr preferRelativeResize="0"/>
          <p:nvPr/>
        </p:nvPicPr>
        <p:blipFill rotWithShape="1">
          <a:blip r:embed="rId3">
            <a:alphaModFix/>
          </a:blip>
          <a:srcRect b="42452" l="0" r="0" t="43323"/>
          <a:stretch/>
        </p:blipFill>
        <p:spPr>
          <a:xfrm>
            <a:off x="1800250" y="2722175"/>
            <a:ext cx="5543475" cy="487125"/>
          </a:xfrm>
          <a:prstGeom prst="rect">
            <a:avLst/>
          </a:prstGeom>
          <a:noFill/>
          <a:ln>
            <a:noFill/>
          </a:ln>
        </p:spPr>
      </p:pic>
      <p:pic>
        <p:nvPicPr>
          <p:cNvPr id="268" name="Google Shape;268;p35" title="Chart"/>
          <p:cNvPicPr preferRelativeResize="0"/>
          <p:nvPr/>
        </p:nvPicPr>
        <p:blipFill rotWithShape="1">
          <a:blip r:embed="rId3">
            <a:alphaModFix/>
          </a:blip>
          <a:srcRect b="28228" l="0" r="0" t="57548"/>
          <a:stretch/>
        </p:blipFill>
        <p:spPr>
          <a:xfrm>
            <a:off x="1800250" y="3209300"/>
            <a:ext cx="5543475" cy="487125"/>
          </a:xfrm>
          <a:prstGeom prst="rect">
            <a:avLst/>
          </a:prstGeom>
          <a:noFill/>
          <a:ln>
            <a:noFill/>
          </a:ln>
        </p:spPr>
      </p:pic>
      <p:pic>
        <p:nvPicPr>
          <p:cNvPr id="269" name="Google Shape;269;p35" title="Chart"/>
          <p:cNvPicPr preferRelativeResize="0"/>
          <p:nvPr/>
        </p:nvPicPr>
        <p:blipFill rotWithShape="1">
          <a:blip r:embed="rId3">
            <a:alphaModFix/>
          </a:blip>
          <a:srcRect b="11508" l="0" r="0" t="71769"/>
          <a:stretch/>
        </p:blipFill>
        <p:spPr>
          <a:xfrm>
            <a:off x="1800250" y="3696425"/>
            <a:ext cx="5543475" cy="572700"/>
          </a:xfrm>
          <a:prstGeom prst="rect">
            <a:avLst/>
          </a:prstGeom>
          <a:noFill/>
          <a:ln>
            <a:noFill/>
          </a:ln>
        </p:spPr>
      </p:pic>
      <p:pic>
        <p:nvPicPr>
          <p:cNvPr id="270" name="Google Shape;270;p35" title="Chart"/>
          <p:cNvPicPr preferRelativeResize="0"/>
          <p:nvPr/>
        </p:nvPicPr>
        <p:blipFill rotWithShape="1">
          <a:blip r:embed="rId3">
            <a:alphaModFix/>
          </a:blip>
          <a:srcRect b="0" l="0" r="0" t="88507"/>
          <a:stretch/>
        </p:blipFill>
        <p:spPr>
          <a:xfrm>
            <a:off x="1800275" y="4284550"/>
            <a:ext cx="5543475" cy="39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6"/>
          <p:cNvSpPr txBox="1"/>
          <p:nvPr>
            <p:ph type="title"/>
          </p:nvPr>
        </p:nvSpPr>
        <p:spPr>
          <a:xfrm>
            <a:off x="820075" y="988800"/>
            <a:ext cx="6367800" cy="316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Housing</a:t>
            </a:r>
            <a:endParaRPr b="1"/>
          </a:p>
          <a:p>
            <a:pPr indent="0" lvl="0" marL="0" rtl="0" algn="l">
              <a:spcBef>
                <a:spcPts val="0"/>
              </a:spcBef>
              <a:spcAft>
                <a:spcPts val="0"/>
              </a:spcAft>
              <a:buNone/>
            </a:pPr>
            <a:r>
              <a:t/>
            </a:r>
            <a:endParaRPr b="1"/>
          </a:p>
        </p:txBody>
      </p:sp>
      <p:sp>
        <p:nvSpPr>
          <p:cNvPr id="276" name="Google Shape;276;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77" name="Google Shape;277;p36"/>
          <p:cNvSpPr/>
          <p:nvPr/>
        </p:nvSpPr>
        <p:spPr>
          <a:xfrm flipH="1">
            <a:off x="3381300" y="0"/>
            <a:ext cx="5762700" cy="51435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7"/>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7"/>
          <p:cNvSpPr txBox="1"/>
          <p:nvPr/>
        </p:nvSpPr>
        <p:spPr>
          <a:xfrm>
            <a:off x="1131850" y="3667800"/>
            <a:ext cx="276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84" name="Google Shape;284;p37"/>
          <p:cNvSpPr txBox="1"/>
          <p:nvPr>
            <p:ph type="title"/>
          </p:nvPr>
        </p:nvSpPr>
        <p:spPr>
          <a:xfrm>
            <a:off x="0" y="0"/>
            <a:ext cx="9144000" cy="93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711">
                <a:solidFill>
                  <a:schemeClr val="lt1"/>
                </a:solidFill>
                <a:latin typeface="Roboto"/>
                <a:ea typeface="Roboto"/>
                <a:cs typeface="Roboto"/>
                <a:sym typeface="Roboto"/>
              </a:rPr>
              <a:t>In our sample, most housing is owned by the Camden Council</a:t>
            </a:r>
            <a:endParaRPr b="1" sz="2711">
              <a:solidFill>
                <a:schemeClr val="lt1"/>
              </a:solidFill>
              <a:latin typeface="Roboto"/>
              <a:ea typeface="Roboto"/>
              <a:cs typeface="Roboto"/>
              <a:sym typeface="Roboto"/>
            </a:endParaRPr>
          </a:p>
        </p:txBody>
      </p:sp>
      <p:sp>
        <p:nvSpPr>
          <p:cNvPr id="285" name="Google Shape;285;p37"/>
          <p:cNvSpPr/>
          <p:nvPr/>
        </p:nvSpPr>
        <p:spPr>
          <a:xfrm rot="-5400000">
            <a:off x="8046900" y="4063650"/>
            <a:ext cx="1097100" cy="1062600"/>
          </a:xfrm>
          <a:prstGeom prst="rtTriangle">
            <a:avLst/>
          </a:prstGeom>
          <a:solidFill>
            <a:srgbClr val="E6520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87" name="Google Shape;287;p37" title="Chart"/>
          <p:cNvPicPr preferRelativeResize="0"/>
          <p:nvPr/>
        </p:nvPicPr>
        <p:blipFill>
          <a:blip r:embed="rId3">
            <a:alphaModFix/>
          </a:blip>
          <a:stretch>
            <a:fillRect/>
          </a:stretch>
        </p:blipFill>
        <p:spPr>
          <a:xfrm>
            <a:off x="1480363" y="939000"/>
            <a:ext cx="6183276" cy="3823326"/>
          </a:xfrm>
          <a:prstGeom prst="rect">
            <a:avLst/>
          </a:prstGeom>
          <a:noFill/>
          <a:ln>
            <a:noFill/>
          </a:ln>
        </p:spPr>
      </p:pic>
      <p:sp>
        <p:nvSpPr>
          <p:cNvPr id="288" name="Google Shape;288;p37"/>
          <p:cNvSpPr/>
          <p:nvPr/>
        </p:nvSpPr>
        <p:spPr>
          <a:xfrm>
            <a:off x="6346975" y="3596150"/>
            <a:ext cx="960000" cy="939000"/>
          </a:xfrm>
          <a:prstGeom prst="ellipse">
            <a:avLst/>
          </a:prstGeom>
          <a:noFill/>
          <a:ln cap="flat" cmpd="sng" w="38100">
            <a:solidFill>
              <a:srgbClr val="E6520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8"/>
          <p:cNvSpPr txBox="1"/>
          <p:nvPr/>
        </p:nvSpPr>
        <p:spPr>
          <a:xfrm>
            <a:off x="4780650" y="939000"/>
            <a:ext cx="3849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Number of people living in a home</a:t>
            </a:r>
            <a:endParaRPr b="1"/>
          </a:p>
        </p:txBody>
      </p:sp>
      <p:sp>
        <p:nvSpPr>
          <p:cNvPr id="294" name="Google Shape;294;p38"/>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8"/>
          <p:cNvSpPr txBox="1"/>
          <p:nvPr/>
        </p:nvSpPr>
        <p:spPr>
          <a:xfrm>
            <a:off x="1131850" y="3667800"/>
            <a:ext cx="276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96" name="Google Shape;296;p38"/>
          <p:cNvSpPr txBox="1"/>
          <p:nvPr>
            <p:ph type="title"/>
          </p:nvPr>
        </p:nvSpPr>
        <p:spPr>
          <a:xfrm>
            <a:off x="0" y="0"/>
            <a:ext cx="9144000" cy="93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711">
                <a:solidFill>
                  <a:schemeClr val="lt1"/>
                </a:solidFill>
                <a:latin typeface="Roboto"/>
                <a:ea typeface="Roboto"/>
                <a:cs typeface="Roboto"/>
                <a:sym typeface="Roboto"/>
              </a:rPr>
              <a:t>Responses indicate more people living in households</a:t>
            </a:r>
            <a:endParaRPr b="1" sz="2711">
              <a:solidFill>
                <a:schemeClr val="lt1"/>
              </a:solidFill>
              <a:latin typeface="Roboto"/>
              <a:ea typeface="Roboto"/>
              <a:cs typeface="Roboto"/>
              <a:sym typeface="Roboto"/>
            </a:endParaRPr>
          </a:p>
        </p:txBody>
      </p:sp>
      <p:sp>
        <p:nvSpPr>
          <p:cNvPr id="297" name="Google Shape;297;p38"/>
          <p:cNvSpPr txBox="1"/>
          <p:nvPr/>
        </p:nvSpPr>
        <p:spPr>
          <a:xfrm>
            <a:off x="634201" y="939000"/>
            <a:ext cx="351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Number of people living in a home</a:t>
            </a:r>
            <a:endParaRPr b="1"/>
          </a:p>
        </p:txBody>
      </p:sp>
      <p:sp>
        <p:nvSpPr>
          <p:cNvPr id="298" name="Google Shape;298;p38"/>
          <p:cNvSpPr/>
          <p:nvPr/>
        </p:nvSpPr>
        <p:spPr>
          <a:xfrm rot="-5400000">
            <a:off x="8046900" y="4063650"/>
            <a:ext cx="1097100" cy="1062600"/>
          </a:xfrm>
          <a:prstGeom prst="rtTriangle">
            <a:avLst/>
          </a:prstGeom>
          <a:solidFill>
            <a:srgbClr val="E6520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00" name="Google Shape;300;p38" title="Chart"/>
          <p:cNvPicPr preferRelativeResize="0"/>
          <p:nvPr/>
        </p:nvPicPr>
        <p:blipFill>
          <a:blip r:embed="rId3">
            <a:alphaModFix/>
          </a:blip>
          <a:stretch>
            <a:fillRect/>
          </a:stretch>
        </p:blipFill>
        <p:spPr>
          <a:xfrm>
            <a:off x="567525" y="1652638"/>
            <a:ext cx="3893760" cy="2408640"/>
          </a:xfrm>
          <a:prstGeom prst="rect">
            <a:avLst/>
          </a:prstGeom>
          <a:noFill/>
          <a:ln>
            <a:noFill/>
          </a:ln>
        </p:spPr>
      </p:pic>
      <p:pic>
        <p:nvPicPr>
          <p:cNvPr id="301" name="Google Shape;301;p38" title="Chart"/>
          <p:cNvPicPr preferRelativeResize="0"/>
          <p:nvPr/>
        </p:nvPicPr>
        <p:blipFill>
          <a:blip r:embed="rId4">
            <a:alphaModFix/>
          </a:blip>
          <a:stretch>
            <a:fillRect/>
          </a:stretch>
        </p:blipFill>
        <p:spPr>
          <a:xfrm>
            <a:off x="4780650" y="1612675"/>
            <a:ext cx="3849901" cy="2381518"/>
          </a:xfrm>
          <a:prstGeom prst="rect">
            <a:avLst/>
          </a:prstGeom>
          <a:noFill/>
          <a:ln>
            <a:noFill/>
          </a:ln>
        </p:spPr>
      </p:pic>
      <p:sp>
        <p:nvSpPr>
          <p:cNvPr id="302" name="Google Shape;302;p38"/>
          <p:cNvSpPr txBox="1"/>
          <p:nvPr/>
        </p:nvSpPr>
        <p:spPr>
          <a:xfrm>
            <a:off x="1382500" y="4140600"/>
            <a:ext cx="2263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t>2003</a:t>
            </a:r>
            <a:endParaRPr sz="3600"/>
          </a:p>
        </p:txBody>
      </p:sp>
      <p:sp>
        <p:nvSpPr>
          <p:cNvPr id="303" name="Google Shape;303;p38"/>
          <p:cNvSpPr txBox="1"/>
          <p:nvPr/>
        </p:nvSpPr>
        <p:spPr>
          <a:xfrm>
            <a:off x="5573700" y="4140600"/>
            <a:ext cx="2263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t>2022</a:t>
            </a:r>
            <a:endParaRPr sz="3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100"/>
                                        <p:tgtEl>
                                          <p:spTgt spid="301"/>
                                        </p:tgtEl>
                                      </p:cBhvr>
                                    </p:animEffect>
                                  </p:childTnLst>
                                </p:cTn>
                              </p:par>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9"/>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309" name="Google Shape;309;p39"/>
          <p:cNvSpPr txBox="1"/>
          <p:nvPr>
            <p:ph type="title"/>
          </p:nvPr>
        </p:nvSpPr>
        <p:spPr>
          <a:xfrm>
            <a:off x="311700" y="223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latin typeface="Roboto"/>
                <a:ea typeface="Roboto"/>
                <a:cs typeface="Roboto"/>
                <a:sym typeface="Roboto"/>
              </a:rPr>
              <a:t>Somali respondents had more people per household than the Camden average</a:t>
            </a:r>
            <a:endParaRPr b="1">
              <a:solidFill>
                <a:schemeClr val="lt1"/>
              </a:solidFill>
              <a:latin typeface="Roboto"/>
              <a:ea typeface="Roboto"/>
              <a:cs typeface="Roboto"/>
              <a:sym typeface="Roboto"/>
            </a:endParaRPr>
          </a:p>
        </p:txBody>
      </p:sp>
      <p:sp>
        <p:nvSpPr>
          <p:cNvPr id="310" name="Google Shape;310;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11" name="Google Shape;311;p39" title="Chart"/>
          <p:cNvPicPr preferRelativeResize="0"/>
          <p:nvPr/>
        </p:nvPicPr>
        <p:blipFill>
          <a:blip r:embed="rId3">
            <a:alphaModFix/>
          </a:blip>
          <a:stretch>
            <a:fillRect/>
          </a:stretch>
        </p:blipFill>
        <p:spPr>
          <a:xfrm>
            <a:off x="1418600" y="1157125"/>
            <a:ext cx="6306792" cy="3899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0"/>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317" name="Google Shape;317;p40"/>
          <p:cNvSpPr txBox="1"/>
          <p:nvPr>
            <p:ph type="title"/>
          </p:nvPr>
        </p:nvSpPr>
        <p:spPr>
          <a:xfrm>
            <a:off x="311700" y="850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30% of respondents have housing problems for more than a month</a:t>
            </a:r>
            <a:endParaRPr b="1">
              <a:solidFill>
                <a:schemeClr val="lt1"/>
              </a:solidFill>
            </a:endParaRPr>
          </a:p>
        </p:txBody>
      </p:sp>
      <p:sp>
        <p:nvSpPr>
          <p:cNvPr id="318" name="Google Shape;318;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19" name="Google Shape;319;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20" name="Google Shape;320;p40"/>
          <p:cNvPicPr preferRelativeResize="0"/>
          <p:nvPr/>
        </p:nvPicPr>
        <p:blipFill>
          <a:blip r:embed="rId3">
            <a:alphaModFix/>
          </a:blip>
          <a:stretch>
            <a:fillRect/>
          </a:stretch>
        </p:blipFill>
        <p:spPr>
          <a:xfrm>
            <a:off x="1673055" y="939002"/>
            <a:ext cx="5797883" cy="41445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1"/>
          <p:cNvSpPr txBox="1"/>
          <p:nvPr>
            <p:ph type="title"/>
          </p:nvPr>
        </p:nvSpPr>
        <p:spPr>
          <a:xfrm>
            <a:off x="896275" y="988800"/>
            <a:ext cx="6367800" cy="316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Employment</a:t>
            </a:r>
            <a:endParaRPr b="1"/>
          </a:p>
          <a:p>
            <a:pPr indent="0" lvl="0" marL="0" rtl="0" algn="l">
              <a:spcBef>
                <a:spcPts val="0"/>
              </a:spcBef>
              <a:spcAft>
                <a:spcPts val="0"/>
              </a:spcAft>
              <a:buNone/>
            </a:pPr>
            <a:r>
              <a:t/>
            </a:r>
            <a:endParaRPr b="1"/>
          </a:p>
        </p:txBody>
      </p:sp>
      <p:sp>
        <p:nvSpPr>
          <p:cNvPr id="326" name="Google Shape;326;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27" name="Google Shape;327;p41"/>
          <p:cNvSpPr/>
          <p:nvPr/>
        </p:nvSpPr>
        <p:spPr>
          <a:xfrm flipH="1">
            <a:off x="3381300" y="0"/>
            <a:ext cx="5762700" cy="51435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2"/>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2"/>
          <p:cNvSpPr txBox="1"/>
          <p:nvPr>
            <p:ph type="title"/>
          </p:nvPr>
        </p:nvSpPr>
        <p:spPr>
          <a:xfrm>
            <a:off x="0" y="73200"/>
            <a:ext cx="9144000" cy="64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320">
                <a:solidFill>
                  <a:schemeClr val="lt1"/>
                </a:solidFill>
                <a:latin typeface="Roboto"/>
                <a:ea typeface="Roboto"/>
                <a:cs typeface="Roboto"/>
                <a:sym typeface="Roboto"/>
              </a:rPr>
              <a:t>Of those surveyed, 40% did not have paid employment</a:t>
            </a:r>
            <a:endParaRPr sz="1720">
              <a:solidFill>
                <a:schemeClr val="lt1"/>
              </a:solidFill>
            </a:endParaRPr>
          </a:p>
        </p:txBody>
      </p:sp>
      <p:sp>
        <p:nvSpPr>
          <p:cNvPr id="334" name="Google Shape;334;p42"/>
          <p:cNvSpPr/>
          <p:nvPr/>
        </p:nvSpPr>
        <p:spPr>
          <a:xfrm rot="-5400000">
            <a:off x="8046900" y="4063650"/>
            <a:ext cx="1097100" cy="1062600"/>
          </a:xfrm>
          <a:prstGeom prst="rtTriangle">
            <a:avLst/>
          </a:prstGeom>
          <a:solidFill>
            <a:srgbClr val="E6520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sz="1300">
                <a:solidFill>
                  <a:schemeClr val="lt1"/>
                </a:solidFill>
              </a:rPr>
              <a:t>‹#›</a:t>
            </a:fld>
            <a:endParaRPr b="1" sz="1300">
              <a:solidFill>
                <a:schemeClr val="lt1"/>
              </a:solidFill>
            </a:endParaRPr>
          </a:p>
        </p:txBody>
      </p:sp>
      <p:pic>
        <p:nvPicPr>
          <p:cNvPr id="336" name="Google Shape;336;p42" title="Chart"/>
          <p:cNvPicPr preferRelativeResize="0"/>
          <p:nvPr/>
        </p:nvPicPr>
        <p:blipFill>
          <a:blip r:embed="rId3">
            <a:alphaModFix/>
          </a:blip>
          <a:stretch>
            <a:fillRect/>
          </a:stretch>
        </p:blipFill>
        <p:spPr>
          <a:xfrm>
            <a:off x="1172125" y="939000"/>
            <a:ext cx="6799728" cy="4204500"/>
          </a:xfrm>
          <a:prstGeom prst="rect">
            <a:avLst/>
          </a:prstGeom>
          <a:noFill/>
          <a:ln>
            <a:noFill/>
          </a:ln>
        </p:spPr>
      </p:pic>
      <p:sp>
        <p:nvSpPr>
          <p:cNvPr id="337" name="Google Shape;337;p42"/>
          <p:cNvSpPr txBox="1"/>
          <p:nvPr>
            <p:ph type="title"/>
          </p:nvPr>
        </p:nvSpPr>
        <p:spPr>
          <a:xfrm>
            <a:off x="98825" y="73200"/>
            <a:ext cx="9144000" cy="64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320">
                <a:solidFill>
                  <a:schemeClr val="lt1"/>
                </a:solidFill>
                <a:latin typeface="Roboto"/>
                <a:ea typeface="Roboto"/>
                <a:cs typeface="Roboto"/>
                <a:sym typeface="Roboto"/>
              </a:rPr>
              <a:t>However, of those 40%, only 7.2% were seeking employment.</a:t>
            </a:r>
            <a:endParaRPr sz="1720">
              <a:solidFill>
                <a:schemeClr val="lt1"/>
              </a:solidFill>
            </a:endParaRPr>
          </a:p>
        </p:txBody>
      </p:sp>
      <p:pic>
        <p:nvPicPr>
          <p:cNvPr id="338" name="Google Shape;338;p42" title="Chart"/>
          <p:cNvPicPr preferRelativeResize="0"/>
          <p:nvPr/>
        </p:nvPicPr>
        <p:blipFill rotWithShape="1">
          <a:blip r:embed="rId4">
            <a:alphaModFix/>
          </a:blip>
          <a:srcRect b="22207" l="0" r="0" t="3570"/>
          <a:stretch/>
        </p:blipFill>
        <p:spPr>
          <a:xfrm>
            <a:off x="1172150" y="939000"/>
            <a:ext cx="6799701" cy="3226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33"/>
                                        </p:tgtEl>
                                      </p:cBhvr>
                                    </p:animEffect>
                                    <p:set>
                                      <p:cBhvr>
                                        <p:cTn dur="1" fill="hold">
                                          <p:stCondLst>
                                            <p:cond delay="1000"/>
                                          </p:stCondLst>
                                        </p:cTn>
                                        <p:tgtEl>
                                          <p:spTgt spid="33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3"/>
          <p:cNvSpPr txBox="1"/>
          <p:nvPr>
            <p:ph idx="1" type="body"/>
          </p:nvPr>
        </p:nvSpPr>
        <p:spPr>
          <a:xfrm>
            <a:off x="2585550" y="863550"/>
            <a:ext cx="3774600" cy="3416400"/>
          </a:xfrm>
          <a:prstGeom prst="rect">
            <a:avLst/>
          </a:prstGeom>
        </p:spPr>
        <p:txBody>
          <a:bodyPr anchorCtr="0" anchor="t" bIns="91425" lIns="91425" spcFirstLastPara="1" rIns="91425" wrap="square" tIns="91425">
            <a:normAutofit fontScale="70000" lnSpcReduction="20000"/>
          </a:bodyPr>
          <a:lstStyle/>
          <a:p>
            <a:pPr indent="0" lvl="0" marL="0" rtl="0" algn="l">
              <a:lnSpc>
                <a:spcPct val="100000"/>
              </a:lnSpc>
              <a:spcBef>
                <a:spcPts val="0"/>
              </a:spcBef>
              <a:spcAft>
                <a:spcPts val="0"/>
              </a:spcAft>
              <a:buNone/>
            </a:pPr>
            <a:r>
              <a:rPr lang="en" sz="5250"/>
              <a:t>At least</a:t>
            </a:r>
            <a:endParaRPr sz="5250"/>
          </a:p>
          <a:p>
            <a:pPr indent="0" lvl="0" marL="0" rtl="0" algn="l">
              <a:lnSpc>
                <a:spcPct val="100000"/>
              </a:lnSpc>
              <a:spcBef>
                <a:spcPts val="1200"/>
              </a:spcBef>
              <a:spcAft>
                <a:spcPts val="0"/>
              </a:spcAft>
              <a:buNone/>
            </a:pPr>
            <a:r>
              <a:rPr b="1" lang="en" sz="9600">
                <a:solidFill>
                  <a:schemeClr val="dk1"/>
                </a:solidFill>
              </a:rPr>
              <a:t>90.6</a:t>
            </a:r>
            <a:r>
              <a:rPr b="1" lang="en" sz="9600">
                <a:solidFill>
                  <a:schemeClr val="dk1"/>
                </a:solidFill>
              </a:rPr>
              <a:t>%</a:t>
            </a:r>
            <a:endParaRPr b="1" sz="9600">
              <a:solidFill>
                <a:schemeClr val="dk1"/>
              </a:solidFill>
            </a:endParaRPr>
          </a:p>
          <a:p>
            <a:pPr indent="0" lvl="0" marL="0" rtl="0" algn="l">
              <a:spcBef>
                <a:spcPts val="1200"/>
              </a:spcBef>
              <a:spcAft>
                <a:spcPts val="1200"/>
              </a:spcAft>
              <a:buNone/>
            </a:pPr>
            <a:r>
              <a:rPr lang="en" sz="4800"/>
              <a:t>are below the median household income in Camden</a:t>
            </a:r>
            <a:endParaRPr sz="4800"/>
          </a:p>
        </p:txBody>
      </p:sp>
      <p:sp>
        <p:nvSpPr>
          <p:cNvPr id="344" name="Google Shape;344;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4"/>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pic>
        <p:nvPicPr>
          <p:cNvPr id="350" name="Google Shape;350;p44" title="Annual Household Income (Percentage)"/>
          <p:cNvPicPr preferRelativeResize="0"/>
          <p:nvPr/>
        </p:nvPicPr>
        <p:blipFill rotWithShape="1">
          <a:blip r:embed="rId3">
            <a:alphaModFix/>
          </a:blip>
          <a:srcRect b="11942" l="0" r="0" t="11205"/>
          <a:stretch/>
        </p:blipFill>
        <p:spPr>
          <a:xfrm>
            <a:off x="871775" y="953700"/>
            <a:ext cx="7095300" cy="3371800"/>
          </a:xfrm>
          <a:prstGeom prst="rect">
            <a:avLst/>
          </a:prstGeom>
          <a:noFill/>
          <a:ln>
            <a:noFill/>
          </a:ln>
        </p:spPr>
      </p:pic>
      <p:sp>
        <p:nvSpPr>
          <p:cNvPr id="351" name="Google Shape;351;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352" name="Google Shape;352;p44"/>
          <p:cNvCxnSpPr>
            <a:stCxn id="353" idx="0"/>
          </p:cNvCxnSpPr>
          <p:nvPr/>
        </p:nvCxnSpPr>
        <p:spPr>
          <a:xfrm rot="10800000">
            <a:off x="5558975" y="1189300"/>
            <a:ext cx="0" cy="3136200"/>
          </a:xfrm>
          <a:prstGeom prst="straightConnector1">
            <a:avLst/>
          </a:prstGeom>
          <a:noFill/>
          <a:ln cap="flat" cmpd="sng" w="38100">
            <a:solidFill>
              <a:schemeClr val="dk2"/>
            </a:solidFill>
            <a:prstDash val="solid"/>
            <a:round/>
            <a:headEnd len="med" w="med" type="none"/>
            <a:tailEnd len="med" w="med" type="none"/>
          </a:ln>
        </p:spPr>
      </p:cxnSp>
      <p:cxnSp>
        <p:nvCxnSpPr>
          <p:cNvPr id="354" name="Google Shape;354;p44"/>
          <p:cNvCxnSpPr/>
          <p:nvPr/>
        </p:nvCxnSpPr>
        <p:spPr>
          <a:xfrm flipH="1" rot="10800000">
            <a:off x="4708475" y="1174900"/>
            <a:ext cx="19500" cy="3150600"/>
          </a:xfrm>
          <a:prstGeom prst="straightConnector1">
            <a:avLst/>
          </a:prstGeom>
          <a:noFill/>
          <a:ln cap="flat" cmpd="sng" w="38100">
            <a:solidFill>
              <a:schemeClr val="dk2"/>
            </a:solidFill>
            <a:prstDash val="solid"/>
            <a:round/>
            <a:headEnd len="med" w="med" type="none"/>
            <a:tailEnd len="med" w="med" type="none"/>
          </a:ln>
        </p:spPr>
      </p:cxnSp>
      <p:sp>
        <p:nvSpPr>
          <p:cNvPr id="355" name="Google Shape;355;p44"/>
          <p:cNvSpPr txBox="1"/>
          <p:nvPr/>
        </p:nvSpPr>
        <p:spPr>
          <a:xfrm>
            <a:off x="3245250" y="4263025"/>
            <a:ext cx="1549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UK </a:t>
            </a:r>
            <a:r>
              <a:rPr lang="en"/>
              <a:t>Poverty Line (£16,000)</a:t>
            </a:r>
            <a:endParaRPr/>
          </a:p>
        </p:txBody>
      </p:sp>
      <p:sp>
        <p:nvSpPr>
          <p:cNvPr id="356" name="Google Shape;356;p44"/>
          <p:cNvSpPr txBox="1"/>
          <p:nvPr/>
        </p:nvSpPr>
        <p:spPr>
          <a:xfrm>
            <a:off x="5558975" y="4263025"/>
            <a:ext cx="2134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Camden Median Income (</a:t>
            </a:r>
            <a:r>
              <a:rPr lang="en">
                <a:solidFill>
                  <a:schemeClr val="dk1"/>
                </a:solidFill>
              </a:rPr>
              <a:t>£39,994)</a:t>
            </a:r>
            <a:endParaRPr/>
          </a:p>
        </p:txBody>
      </p:sp>
      <p:sp>
        <p:nvSpPr>
          <p:cNvPr id="357" name="Google Shape;357;p44"/>
          <p:cNvSpPr txBox="1"/>
          <p:nvPr>
            <p:ph type="title"/>
          </p:nvPr>
        </p:nvSpPr>
        <p:spPr>
          <a:xfrm>
            <a:off x="500550" y="177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Household</a:t>
            </a:r>
            <a:r>
              <a:rPr b="1" lang="en">
                <a:solidFill>
                  <a:schemeClr val="lt1"/>
                </a:solidFill>
              </a:rPr>
              <a:t> income of survey respondents</a:t>
            </a:r>
            <a:endParaRPr b="1">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par>
                                <p:cTn fill="hold" nodeType="with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1000"/>
                                        <p:tgtEl>
                                          <p:spTgt spid="3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8"/>
          <p:cNvSpPr/>
          <p:nvPr/>
        </p:nvSpPr>
        <p:spPr>
          <a:xfrm>
            <a:off x="0" y="844200"/>
            <a:ext cx="9144000" cy="3455100"/>
          </a:xfrm>
          <a:prstGeom prst="rect">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8"/>
          <p:cNvSpPr txBox="1"/>
          <p:nvPr>
            <p:ph idx="1" type="subTitle"/>
          </p:nvPr>
        </p:nvSpPr>
        <p:spPr>
          <a:xfrm>
            <a:off x="311700" y="1623450"/>
            <a:ext cx="8520600" cy="1896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300">
                <a:solidFill>
                  <a:schemeClr val="lt1"/>
                </a:solidFill>
                <a:latin typeface="Roboto"/>
                <a:ea typeface="Roboto"/>
                <a:cs typeface="Roboto"/>
                <a:sym typeface="Roboto"/>
              </a:rPr>
              <a:t>Policymakers and Somali community based organizations lack up-to-date information on the Somali community in London.</a:t>
            </a:r>
            <a:endParaRPr b="1" sz="3300">
              <a:solidFill>
                <a:schemeClr val="lt1"/>
              </a:solidFill>
              <a:latin typeface="Roboto"/>
              <a:ea typeface="Roboto"/>
              <a:cs typeface="Roboto"/>
              <a:sym typeface="Roboto"/>
            </a:endParaRPr>
          </a:p>
        </p:txBody>
      </p:sp>
      <p:sp>
        <p:nvSpPr>
          <p:cNvPr id="86" name="Google Shape;86;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5"/>
          <p:cNvSpPr txBox="1"/>
          <p:nvPr>
            <p:ph type="title"/>
          </p:nvPr>
        </p:nvSpPr>
        <p:spPr>
          <a:xfrm>
            <a:off x="634750" y="1261225"/>
            <a:ext cx="8181000" cy="316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    Education</a:t>
            </a:r>
            <a:endParaRPr b="1"/>
          </a:p>
          <a:p>
            <a:pPr indent="0" lvl="0" marL="0" rtl="0" algn="l">
              <a:spcBef>
                <a:spcPts val="0"/>
              </a:spcBef>
              <a:spcAft>
                <a:spcPts val="0"/>
              </a:spcAft>
              <a:buNone/>
            </a:pPr>
            <a:r>
              <a:t/>
            </a:r>
            <a:endParaRPr b="1"/>
          </a:p>
        </p:txBody>
      </p:sp>
      <p:sp>
        <p:nvSpPr>
          <p:cNvPr id="363" name="Google Shape;363;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64" name="Google Shape;364;p45"/>
          <p:cNvSpPr/>
          <p:nvPr/>
        </p:nvSpPr>
        <p:spPr>
          <a:xfrm flipH="1">
            <a:off x="3381300" y="0"/>
            <a:ext cx="5762700" cy="51435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8" name="Shape 368"/>
        <p:cNvGrpSpPr/>
        <p:nvPr/>
      </p:nvGrpSpPr>
      <p:grpSpPr>
        <a:xfrm>
          <a:off x="0" y="0"/>
          <a:ext cx="0" cy="0"/>
          <a:chOff x="0" y="0"/>
          <a:chExt cx="0" cy="0"/>
        </a:xfrm>
      </p:grpSpPr>
      <p:sp>
        <p:nvSpPr>
          <p:cNvPr id="369" name="Google Shape;369;p46"/>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370" name="Google Shape;370;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71" name="Google Shape;371;p46"/>
          <p:cNvSpPr txBox="1"/>
          <p:nvPr>
            <p:ph type="title"/>
          </p:nvPr>
        </p:nvSpPr>
        <p:spPr>
          <a:xfrm>
            <a:off x="311700" y="134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Our survey indicates respondents are highly educated</a:t>
            </a:r>
            <a:endParaRPr b="1">
              <a:solidFill>
                <a:schemeClr val="lt1"/>
              </a:solidFill>
            </a:endParaRPr>
          </a:p>
        </p:txBody>
      </p:sp>
      <p:pic>
        <p:nvPicPr>
          <p:cNvPr id="372" name="Google Shape;372;p46" title="Chart"/>
          <p:cNvPicPr preferRelativeResize="0"/>
          <p:nvPr/>
        </p:nvPicPr>
        <p:blipFill rotWithShape="1">
          <a:blip r:embed="rId3">
            <a:alphaModFix/>
          </a:blip>
          <a:srcRect b="10530" l="0" r="0" t="0"/>
          <a:stretch/>
        </p:blipFill>
        <p:spPr>
          <a:xfrm>
            <a:off x="1482275" y="1017725"/>
            <a:ext cx="6179475" cy="34185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6" name="Shape 376"/>
        <p:cNvGrpSpPr/>
        <p:nvPr/>
      </p:nvGrpSpPr>
      <p:grpSpPr>
        <a:xfrm>
          <a:off x="0" y="0"/>
          <a:ext cx="0" cy="0"/>
          <a:chOff x="0" y="0"/>
          <a:chExt cx="0" cy="0"/>
        </a:xfrm>
      </p:grpSpPr>
      <p:sp>
        <p:nvSpPr>
          <p:cNvPr id="377" name="Google Shape;377;p47"/>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378" name="Google Shape;378;p47"/>
          <p:cNvSpPr txBox="1"/>
          <p:nvPr>
            <p:ph type="title"/>
          </p:nvPr>
        </p:nvSpPr>
        <p:spPr>
          <a:xfrm>
            <a:off x="311700" y="1831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solidFill>
                  <a:schemeClr val="lt1"/>
                </a:solidFill>
              </a:rPr>
              <a:t>Younger generations attained even higher levels of education</a:t>
            </a:r>
            <a:endParaRPr b="1" sz="2220">
              <a:solidFill>
                <a:schemeClr val="lt1"/>
              </a:solidFill>
            </a:endParaRPr>
          </a:p>
        </p:txBody>
      </p:sp>
      <p:sp>
        <p:nvSpPr>
          <p:cNvPr id="379" name="Google Shape;379;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80" name="Google Shape;380;p47" title="Chart"/>
          <p:cNvPicPr preferRelativeResize="0"/>
          <p:nvPr/>
        </p:nvPicPr>
        <p:blipFill>
          <a:blip r:embed="rId3">
            <a:alphaModFix/>
          </a:blip>
          <a:stretch>
            <a:fillRect/>
          </a:stretch>
        </p:blipFill>
        <p:spPr>
          <a:xfrm>
            <a:off x="0" y="1205352"/>
            <a:ext cx="4419600" cy="2732786"/>
          </a:xfrm>
          <a:prstGeom prst="rect">
            <a:avLst/>
          </a:prstGeom>
          <a:noFill/>
          <a:ln>
            <a:noFill/>
          </a:ln>
        </p:spPr>
      </p:pic>
      <p:pic>
        <p:nvPicPr>
          <p:cNvPr id="381" name="Google Shape;381;p47" title="Chart"/>
          <p:cNvPicPr preferRelativeResize="0"/>
          <p:nvPr/>
        </p:nvPicPr>
        <p:blipFill>
          <a:blip r:embed="rId4">
            <a:alphaModFix/>
          </a:blip>
          <a:stretch>
            <a:fillRect/>
          </a:stretch>
        </p:blipFill>
        <p:spPr>
          <a:xfrm>
            <a:off x="4572000" y="1205363"/>
            <a:ext cx="4419600" cy="273278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5" name="Shape 385"/>
        <p:cNvGrpSpPr/>
        <p:nvPr/>
      </p:nvGrpSpPr>
      <p:grpSpPr>
        <a:xfrm>
          <a:off x="0" y="0"/>
          <a:ext cx="0" cy="0"/>
          <a:chOff x="0" y="0"/>
          <a:chExt cx="0" cy="0"/>
        </a:xfrm>
      </p:grpSpPr>
      <p:sp>
        <p:nvSpPr>
          <p:cNvPr id="386" name="Google Shape;386;p48"/>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387" name="Google Shape;387;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88" name="Google Shape;388;p48" title="Chart"/>
          <p:cNvPicPr preferRelativeResize="0"/>
          <p:nvPr/>
        </p:nvPicPr>
        <p:blipFill>
          <a:blip r:embed="rId3">
            <a:alphaModFix/>
          </a:blip>
          <a:stretch>
            <a:fillRect/>
          </a:stretch>
        </p:blipFill>
        <p:spPr>
          <a:xfrm>
            <a:off x="1050875" y="1017725"/>
            <a:ext cx="7042251" cy="3952601"/>
          </a:xfrm>
          <a:prstGeom prst="rect">
            <a:avLst/>
          </a:prstGeom>
          <a:noFill/>
          <a:ln>
            <a:noFill/>
          </a:ln>
        </p:spPr>
      </p:pic>
      <p:sp>
        <p:nvSpPr>
          <p:cNvPr id="389" name="Google Shape;389;p48"/>
          <p:cNvSpPr txBox="1"/>
          <p:nvPr>
            <p:ph type="title"/>
          </p:nvPr>
        </p:nvSpPr>
        <p:spPr>
          <a:xfrm>
            <a:off x="311700" y="80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solidFill>
                  <a:schemeClr val="lt1"/>
                </a:solidFill>
              </a:rPr>
              <a:t>But apprenticeship and vocational rates were low amongst younger </a:t>
            </a:r>
            <a:r>
              <a:rPr b="1" lang="en" sz="2220">
                <a:solidFill>
                  <a:schemeClr val="lt1"/>
                </a:solidFill>
              </a:rPr>
              <a:t>respondents</a:t>
            </a:r>
            <a:endParaRPr b="1" sz="222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3" name="Shape 393"/>
        <p:cNvGrpSpPr/>
        <p:nvPr/>
      </p:nvGrpSpPr>
      <p:grpSpPr>
        <a:xfrm>
          <a:off x="0" y="0"/>
          <a:ext cx="0" cy="0"/>
          <a:chOff x="0" y="0"/>
          <a:chExt cx="0" cy="0"/>
        </a:xfrm>
      </p:grpSpPr>
      <p:sp>
        <p:nvSpPr>
          <p:cNvPr id="394" name="Google Shape;394;p49"/>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395" name="Google Shape;395;p49"/>
          <p:cNvSpPr txBox="1"/>
          <p:nvPr>
            <p:ph type="title"/>
          </p:nvPr>
        </p:nvSpPr>
        <p:spPr>
          <a:xfrm>
            <a:off x="258125" y="183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O</a:t>
            </a:r>
            <a:r>
              <a:rPr b="1" lang="en" sz="2688">
                <a:solidFill>
                  <a:schemeClr val="lt1"/>
                </a:solidFill>
              </a:rPr>
              <a:t>verall, education was equal </a:t>
            </a:r>
            <a:r>
              <a:rPr b="1" lang="en" sz="2688">
                <a:solidFill>
                  <a:schemeClr val="lt1"/>
                </a:solidFill>
              </a:rPr>
              <a:t>between</a:t>
            </a:r>
            <a:r>
              <a:rPr b="1" lang="en" sz="2688">
                <a:solidFill>
                  <a:schemeClr val="lt1"/>
                </a:solidFill>
              </a:rPr>
              <a:t> men and women</a:t>
            </a:r>
            <a:endParaRPr b="1" sz="2688">
              <a:solidFill>
                <a:schemeClr val="lt1"/>
              </a:solidFill>
            </a:endParaRPr>
          </a:p>
        </p:txBody>
      </p:sp>
      <p:sp>
        <p:nvSpPr>
          <p:cNvPr id="396" name="Google Shape;396;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97" name="Google Shape;397;p49" title="Chart"/>
          <p:cNvPicPr preferRelativeResize="0"/>
          <p:nvPr/>
        </p:nvPicPr>
        <p:blipFill rotWithShape="1">
          <a:blip r:embed="rId3">
            <a:alphaModFix/>
          </a:blip>
          <a:srcRect b="10128" l="0" r="0" t="0"/>
          <a:stretch/>
        </p:blipFill>
        <p:spPr>
          <a:xfrm>
            <a:off x="4360950" y="1420075"/>
            <a:ext cx="4783050" cy="2660766"/>
          </a:xfrm>
          <a:prstGeom prst="rect">
            <a:avLst/>
          </a:prstGeom>
          <a:noFill/>
          <a:ln>
            <a:noFill/>
          </a:ln>
        </p:spPr>
      </p:pic>
      <p:pic>
        <p:nvPicPr>
          <p:cNvPr id="398" name="Google Shape;398;p49" title="Chart"/>
          <p:cNvPicPr preferRelativeResize="0"/>
          <p:nvPr/>
        </p:nvPicPr>
        <p:blipFill rotWithShape="1">
          <a:blip r:embed="rId4">
            <a:alphaModFix/>
          </a:blip>
          <a:srcRect b="10586" l="0" r="0" t="0"/>
          <a:stretch/>
        </p:blipFill>
        <p:spPr>
          <a:xfrm>
            <a:off x="0" y="1430315"/>
            <a:ext cx="4783050" cy="264029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2" name="Shape 402"/>
        <p:cNvGrpSpPr/>
        <p:nvPr/>
      </p:nvGrpSpPr>
      <p:grpSpPr>
        <a:xfrm>
          <a:off x="0" y="0"/>
          <a:ext cx="0" cy="0"/>
          <a:chOff x="0" y="0"/>
          <a:chExt cx="0" cy="0"/>
        </a:xfrm>
      </p:grpSpPr>
      <p:sp>
        <p:nvSpPr>
          <p:cNvPr id="403" name="Google Shape;403;p50"/>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404" name="Google Shape;404;p50"/>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But amongst the youngest generation, their male respondents had lower rates of University Completion</a:t>
            </a:r>
            <a:endParaRPr b="1">
              <a:solidFill>
                <a:schemeClr val="lt1"/>
              </a:solidFill>
            </a:endParaRPr>
          </a:p>
        </p:txBody>
      </p:sp>
      <p:sp>
        <p:nvSpPr>
          <p:cNvPr id="405" name="Google Shape;405;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06" name="Google Shape;406;p50" title="Chart"/>
          <p:cNvPicPr preferRelativeResize="0"/>
          <p:nvPr/>
        </p:nvPicPr>
        <p:blipFill rotWithShape="1">
          <a:blip r:embed="rId3">
            <a:alphaModFix/>
          </a:blip>
          <a:srcRect b="0" l="0" r="0" t="11637"/>
          <a:stretch/>
        </p:blipFill>
        <p:spPr>
          <a:xfrm>
            <a:off x="1122400" y="942975"/>
            <a:ext cx="6899199" cy="37695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0" name="Shape 410"/>
        <p:cNvGrpSpPr/>
        <p:nvPr/>
      </p:nvGrpSpPr>
      <p:grpSpPr>
        <a:xfrm>
          <a:off x="0" y="0"/>
          <a:ext cx="0" cy="0"/>
          <a:chOff x="0" y="0"/>
          <a:chExt cx="0" cy="0"/>
        </a:xfrm>
      </p:grpSpPr>
      <p:sp>
        <p:nvSpPr>
          <p:cNvPr id="411" name="Google Shape;411;p51"/>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412" name="Google Shape;412;p51"/>
          <p:cNvSpPr txBox="1"/>
          <p:nvPr>
            <p:ph type="title"/>
          </p:nvPr>
        </p:nvSpPr>
        <p:spPr>
          <a:xfrm>
            <a:off x="311700" y="26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Somali respondents indicated a lower quality school experience compared with the Camden average</a:t>
            </a:r>
            <a:endParaRPr b="1">
              <a:solidFill>
                <a:schemeClr val="lt1"/>
              </a:solidFill>
            </a:endParaRPr>
          </a:p>
        </p:txBody>
      </p:sp>
      <p:sp>
        <p:nvSpPr>
          <p:cNvPr id="413" name="Google Shape;413;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14" name="Google Shape;414;p51" title="Chart"/>
          <p:cNvPicPr preferRelativeResize="0"/>
          <p:nvPr/>
        </p:nvPicPr>
        <p:blipFill rotWithShape="1">
          <a:blip r:embed="rId3">
            <a:alphaModFix/>
          </a:blip>
          <a:srcRect b="0" l="0" r="0" t="0"/>
          <a:stretch/>
        </p:blipFill>
        <p:spPr>
          <a:xfrm>
            <a:off x="4038900" y="1581993"/>
            <a:ext cx="5105100" cy="2270625"/>
          </a:xfrm>
          <a:prstGeom prst="rect">
            <a:avLst/>
          </a:prstGeom>
          <a:noFill/>
          <a:ln>
            <a:noFill/>
          </a:ln>
        </p:spPr>
      </p:pic>
      <p:pic>
        <p:nvPicPr>
          <p:cNvPr id="415" name="Google Shape;415;p51" title="Chart"/>
          <p:cNvPicPr preferRelativeResize="0"/>
          <p:nvPr/>
        </p:nvPicPr>
        <p:blipFill rotWithShape="1">
          <a:blip r:embed="rId4">
            <a:alphaModFix/>
          </a:blip>
          <a:srcRect b="0" l="0" r="0" t="0"/>
          <a:stretch/>
        </p:blipFill>
        <p:spPr>
          <a:xfrm>
            <a:off x="0" y="1560550"/>
            <a:ext cx="5293624" cy="2313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9" name="Shape 419"/>
        <p:cNvGrpSpPr/>
        <p:nvPr/>
      </p:nvGrpSpPr>
      <p:grpSpPr>
        <a:xfrm>
          <a:off x="0" y="0"/>
          <a:ext cx="0" cy="0"/>
          <a:chOff x="0" y="0"/>
          <a:chExt cx="0" cy="0"/>
        </a:xfrm>
      </p:grpSpPr>
      <p:sp>
        <p:nvSpPr>
          <p:cNvPr id="420" name="Google Shape;420;p52"/>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421" name="Google Shape;421;p52"/>
          <p:cNvSpPr txBox="1"/>
          <p:nvPr>
            <p:ph idx="1" type="body"/>
          </p:nvPr>
        </p:nvSpPr>
        <p:spPr>
          <a:xfrm>
            <a:off x="311700" y="3351100"/>
            <a:ext cx="8520600" cy="1575900"/>
          </a:xfrm>
          <a:prstGeom prst="rect">
            <a:avLst/>
          </a:prstGeom>
        </p:spPr>
        <p:txBody>
          <a:bodyPr anchorCtr="0" anchor="t" bIns="91425" lIns="91425" spcFirstLastPara="1" rIns="91425" wrap="square" tIns="91425">
            <a:normAutofit/>
          </a:bodyPr>
          <a:lstStyle/>
          <a:p>
            <a:pPr indent="0" lvl="0" marL="457200" rtl="0" algn="l">
              <a:lnSpc>
                <a:spcPct val="115000"/>
              </a:lnSpc>
              <a:spcBef>
                <a:spcPts val="0"/>
              </a:spcBef>
              <a:spcAft>
                <a:spcPts val="0"/>
              </a:spcAft>
              <a:buClr>
                <a:schemeClr val="dk1"/>
              </a:buClr>
              <a:buSzPts val="1100"/>
              <a:buFont typeface="Arial"/>
              <a:buNone/>
            </a:pPr>
            <a:r>
              <a:rPr i="1" lang="en">
                <a:solidFill>
                  <a:srgbClr val="073763"/>
                </a:solidFill>
                <a:latin typeface="Times New Roman"/>
                <a:ea typeface="Times New Roman"/>
                <a:cs typeface="Times New Roman"/>
                <a:sym typeface="Times New Roman"/>
              </a:rPr>
              <a:t>The biggest effect on the Somali students is the parents [not] understanding the new system.  There are not many Somali teachers in schools, and the lack of the parents understanding the English language to be able to actually clearly understand what the new system means has hindered them.</a:t>
            </a:r>
            <a:endParaRPr>
              <a:solidFill>
                <a:srgbClr val="073763"/>
              </a:solidFill>
            </a:endParaRPr>
          </a:p>
        </p:txBody>
      </p:sp>
      <p:sp>
        <p:nvSpPr>
          <p:cNvPr id="422" name="Google Shape;422;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3" name="Google Shape;423;p52" title="Chart"/>
          <p:cNvPicPr preferRelativeResize="0"/>
          <p:nvPr/>
        </p:nvPicPr>
        <p:blipFill rotWithShape="1">
          <a:blip r:embed="rId3">
            <a:alphaModFix/>
          </a:blip>
          <a:srcRect b="86072" l="0" r="0" t="0"/>
          <a:stretch/>
        </p:blipFill>
        <p:spPr>
          <a:xfrm>
            <a:off x="412750" y="1153325"/>
            <a:ext cx="8318501" cy="716376"/>
          </a:xfrm>
          <a:prstGeom prst="rect">
            <a:avLst/>
          </a:prstGeom>
          <a:noFill/>
          <a:ln>
            <a:noFill/>
          </a:ln>
        </p:spPr>
      </p:pic>
      <p:pic>
        <p:nvPicPr>
          <p:cNvPr id="424" name="Google Shape;424;p52" title="Chart"/>
          <p:cNvPicPr preferRelativeResize="0"/>
          <p:nvPr/>
        </p:nvPicPr>
        <p:blipFill rotWithShape="1">
          <a:blip r:embed="rId3">
            <a:alphaModFix/>
          </a:blip>
          <a:srcRect b="4040" l="0" r="0" t="69357"/>
          <a:stretch/>
        </p:blipFill>
        <p:spPr>
          <a:xfrm>
            <a:off x="412750" y="1869700"/>
            <a:ext cx="8318501" cy="1368275"/>
          </a:xfrm>
          <a:prstGeom prst="rect">
            <a:avLst/>
          </a:prstGeom>
          <a:noFill/>
          <a:ln>
            <a:noFill/>
          </a:ln>
        </p:spPr>
      </p:pic>
      <p:sp>
        <p:nvSpPr>
          <p:cNvPr id="425" name="Google Shape;425;p52"/>
          <p:cNvSpPr txBox="1"/>
          <p:nvPr>
            <p:ph type="title"/>
          </p:nvPr>
        </p:nvSpPr>
        <p:spPr>
          <a:xfrm>
            <a:off x="311700" y="183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Schools lack Somali and black representation</a:t>
            </a:r>
            <a:endParaRPr b="1">
              <a:solidFill>
                <a:schemeClr val="lt1"/>
              </a:solidFill>
            </a:endParaRPr>
          </a:p>
        </p:txBody>
      </p:sp>
      <p:sp>
        <p:nvSpPr>
          <p:cNvPr id="426" name="Google Shape;426;p52"/>
          <p:cNvSpPr txBox="1"/>
          <p:nvPr/>
        </p:nvSpPr>
        <p:spPr>
          <a:xfrm>
            <a:off x="544450" y="3058000"/>
            <a:ext cx="487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t>“</a:t>
            </a:r>
            <a:endParaRPr sz="6000"/>
          </a:p>
        </p:txBody>
      </p:sp>
      <p:sp>
        <p:nvSpPr>
          <p:cNvPr id="427" name="Google Shape;427;p52"/>
          <p:cNvSpPr txBox="1"/>
          <p:nvPr/>
        </p:nvSpPr>
        <p:spPr>
          <a:xfrm>
            <a:off x="4572000" y="4092625"/>
            <a:ext cx="487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t>”</a:t>
            </a:r>
            <a:endParaRPr sz="6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par>
                                <p:cTn fill="hold" nodeType="with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000"/>
                                        <p:tgtEl>
                                          <p:spTgt spid="426"/>
                                        </p:tgtEl>
                                      </p:cBhvr>
                                    </p:animEffect>
                                  </p:childTnLst>
                                </p:cTn>
                              </p:par>
                              <p:par>
                                <p:cTn fill="hold" nodeType="with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1000"/>
                                        <p:tgtEl>
                                          <p:spTgt spid="4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1" name="Shape 431"/>
        <p:cNvGrpSpPr/>
        <p:nvPr/>
      </p:nvGrpSpPr>
      <p:grpSpPr>
        <a:xfrm>
          <a:off x="0" y="0"/>
          <a:ext cx="0" cy="0"/>
          <a:chOff x="0" y="0"/>
          <a:chExt cx="0" cy="0"/>
        </a:xfrm>
      </p:grpSpPr>
      <p:sp>
        <p:nvSpPr>
          <p:cNvPr id="432" name="Google Shape;432;p53"/>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433" name="Google Shape;433;p53"/>
          <p:cNvSpPr txBox="1"/>
          <p:nvPr/>
        </p:nvSpPr>
        <p:spPr>
          <a:xfrm>
            <a:off x="4572000" y="1862250"/>
            <a:ext cx="43539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400">
                <a:solidFill>
                  <a:srgbClr val="073763"/>
                </a:solidFill>
                <a:latin typeface="Times New Roman"/>
                <a:ea typeface="Times New Roman"/>
                <a:cs typeface="Times New Roman"/>
                <a:sym typeface="Times New Roman"/>
              </a:rPr>
              <a:t>It's like starting a race, but the people running your race have run 200m already and you're told to go and chase them.</a:t>
            </a:r>
            <a:endParaRPr i="1" sz="2400">
              <a:solidFill>
                <a:srgbClr val="073763"/>
              </a:solidFill>
              <a:latin typeface="Times New Roman"/>
              <a:ea typeface="Times New Roman"/>
              <a:cs typeface="Times New Roman"/>
              <a:sym typeface="Times New Roman"/>
            </a:endParaRPr>
          </a:p>
        </p:txBody>
      </p:sp>
      <p:sp>
        <p:nvSpPr>
          <p:cNvPr id="434" name="Google Shape;434;p53"/>
          <p:cNvSpPr txBox="1"/>
          <p:nvPr>
            <p:ph idx="1" type="body"/>
          </p:nvPr>
        </p:nvSpPr>
        <p:spPr>
          <a:xfrm>
            <a:off x="311700" y="1539300"/>
            <a:ext cx="42603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t/>
            </a:r>
            <a:endParaRPr i="1" sz="24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i="1" lang="en" sz="2400">
                <a:solidFill>
                  <a:srgbClr val="073763"/>
                </a:solidFill>
                <a:latin typeface="Times New Roman"/>
                <a:ea typeface="Times New Roman"/>
                <a:cs typeface="Times New Roman"/>
                <a:sym typeface="Times New Roman"/>
              </a:rPr>
              <a:t>They suffer from the concept of them being African, so black.  So automatically, these kids aren't seen as bright enough.</a:t>
            </a:r>
            <a:endParaRPr i="1" sz="2400">
              <a:solidFill>
                <a:srgbClr val="073763"/>
              </a:solidFill>
              <a:latin typeface="Times New Roman"/>
              <a:ea typeface="Times New Roman"/>
              <a:cs typeface="Times New Roman"/>
              <a:sym typeface="Times New Roman"/>
            </a:endParaRPr>
          </a:p>
          <a:p>
            <a:pPr indent="0" lvl="0" marL="0" rtl="0" algn="l">
              <a:spcBef>
                <a:spcPts val="0"/>
              </a:spcBef>
              <a:spcAft>
                <a:spcPts val="1200"/>
              </a:spcAft>
              <a:buNone/>
            </a:pPr>
            <a:r>
              <a:rPr lang="en"/>
              <a:t>                                                           </a:t>
            </a:r>
            <a:endParaRPr/>
          </a:p>
        </p:txBody>
      </p:sp>
      <p:sp>
        <p:nvSpPr>
          <p:cNvPr id="435" name="Google Shape;435;p53"/>
          <p:cNvSpPr txBox="1"/>
          <p:nvPr>
            <p:ph type="title"/>
          </p:nvPr>
        </p:nvSpPr>
        <p:spPr>
          <a:xfrm>
            <a:off x="311700" y="-1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Somalis are viewed negatively in schools and face low expectations</a:t>
            </a:r>
            <a:endParaRPr b="1">
              <a:solidFill>
                <a:schemeClr val="lt1"/>
              </a:solidFill>
            </a:endParaRPr>
          </a:p>
        </p:txBody>
      </p:sp>
      <p:sp>
        <p:nvSpPr>
          <p:cNvPr id="436" name="Google Shape;436;p53"/>
          <p:cNvSpPr txBox="1"/>
          <p:nvPr/>
        </p:nvSpPr>
        <p:spPr>
          <a:xfrm>
            <a:off x="3080350" y="2832300"/>
            <a:ext cx="816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t>”</a:t>
            </a:r>
            <a:endParaRPr sz="6000"/>
          </a:p>
        </p:txBody>
      </p:sp>
      <p:sp>
        <p:nvSpPr>
          <p:cNvPr id="437" name="Google Shape;437;p53"/>
          <p:cNvSpPr txBox="1"/>
          <p:nvPr/>
        </p:nvSpPr>
        <p:spPr>
          <a:xfrm>
            <a:off x="0" y="1539300"/>
            <a:ext cx="816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t>“</a:t>
            </a:r>
            <a:endParaRPr sz="6000"/>
          </a:p>
        </p:txBody>
      </p:sp>
      <p:sp>
        <p:nvSpPr>
          <p:cNvPr id="438" name="Google Shape;438;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39" name="Google Shape;439;p53"/>
          <p:cNvSpPr txBox="1"/>
          <p:nvPr/>
        </p:nvSpPr>
        <p:spPr>
          <a:xfrm>
            <a:off x="4283900" y="1539300"/>
            <a:ext cx="816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t>“</a:t>
            </a:r>
            <a:endParaRPr sz="6000"/>
          </a:p>
        </p:txBody>
      </p:sp>
      <p:sp>
        <p:nvSpPr>
          <p:cNvPr id="440" name="Google Shape;440;p53"/>
          <p:cNvSpPr txBox="1"/>
          <p:nvPr/>
        </p:nvSpPr>
        <p:spPr>
          <a:xfrm>
            <a:off x="7244375" y="2760650"/>
            <a:ext cx="816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t>”</a:t>
            </a:r>
            <a:endParaRPr sz="6000"/>
          </a:p>
        </p:txBody>
      </p:sp>
      <p:sp>
        <p:nvSpPr>
          <p:cNvPr id="441" name="Google Shape;441;p53"/>
          <p:cNvSpPr txBox="1"/>
          <p:nvPr/>
        </p:nvSpPr>
        <p:spPr>
          <a:xfrm>
            <a:off x="2301150" y="3839725"/>
            <a:ext cx="454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 Somali teacher in a Camden school</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par>
                                <p:cTn fill="hold" nodeType="with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par>
                                <p:cTn fill="hold" nodeType="with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0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5" name="Shape 445"/>
        <p:cNvGrpSpPr/>
        <p:nvPr/>
      </p:nvGrpSpPr>
      <p:grpSpPr>
        <a:xfrm>
          <a:off x="0" y="0"/>
          <a:ext cx="0" cy="0"/>
          <a:chOff x="0" y="0"/>
          <a:chExt cx="0" cy="0"/>
        </a:xfrm>
      </p:grpSpPr>
      <p:sp>
        <p:nvSpPr>
          <p:cNvPr id="446" name="Google Shape;446;p54"/>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447" name="Google Shape;447;p54"/>
          <p:cNvSpPr txBox="1"/>
          <p:nvPr>
            <p:ph type="title"/>
          </p:nvPr>
        </p:nvSpPr>
        <p:spPr>
          <a:xfrm>
            <a:off x="311700" y="183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Somali Respondents felt less safe in schools.</a:t>
            </a:r>
            <a:endParaRPr b="1">
              <a:solidFill>
                <a:schemeClr val="lt1"/>
              </a:solidFill>
            </a:endParaRPr>
          </a:p>
        </p:txBody>
      </p:sp>
      <p:sp>
        <p:nvSpPr>
          <p:cNvPr id="448" name="Google Shape;448;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49" name="Google Shape;449;p54" title="Chart"/>
          <p:cNvPicPr preferRelativeResize="0"/>
          <p:nvPr/>
        </p:nvPicPr>
        <p:blipFill rotWithShape="1">
          <a:blip r:embed="rId3">
            <a:alphaModFix/>
          </a:blip>
          <a:srcRect b="0" l="6384" r="0" t="0"/>
          <a:stretch/>
        </p:blipFill>
        <p:spPr>
          <a:xfrm>
            <a:off x="1689249" y="966525"/>
            <a:ext cx="5765500" cy="3820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9"/>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92" name="Google Shape;92;p19"/>
          <p:cNvSpPr txBox="1"/>
          <p:nvPr>
            <p:ph type="ctrTitle"/>
          </p:nvPr>
        </p:nvSpPr>
        <p:spPr>
          <a:xfrm>
            <a:off x="576750" y="145950"/>
            <a:ext cx="8567100" cy="64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b="1" lang="en" sz="2500">
                <a:solidFill>
                  <a:schemeClr val="lt1"/>
                </a:solidFill>
                <a:latin typeface="Roboto"/>
                <a:ea typeface="Roboto"/>
                <a:cs typeface="Roboto"/>
                <a:sym typeface="Roboto"/>
              </a:rPr>
              <a:t>Supporting Further Services for the Somali Community</a:t>
            </a:r>
            <a:endParaRPr b="1" sz="2500">
              <a:solidFill>
                <a:schemeClr val="lt1"/>
              </a:solidFill>
              <a:latin typeface="Roboto"/>
              <a:ea typeface="Roboto"/>
              <a:cs typeface="Roboto"/>
              <a:sym typeface="Roboto"/>
            </a:endParaRPr>
          </a:p>
        </p:txBody>
      </p:sp>
      <p:pic>
        <p:nvPicPr>
          <p:cNvPr id="93" name="Google Shape;93;p19"/>
          <p:cNvPicPr preferRelativeResize="0"/>
          <p:nvPr/>
        </p:nvPicPr>
        <p:blipFill>
          <a:blip r:embed="rId3">
            <a:alphaModFix/>
          </a:blip>
          <a:stretch>
            <a:fillRect/>
          </a:stretch>
        </p:blipFill>
        <p:spPr>
          <a:xfrm>
            <a:off x="6660725" y="1119801"/>
            <a:ext cx="1274250" cy="1338500"/>
          </a:xfrm>
          <a:prstGeom prst="rect">
            <a:avLst/>
          </a:prstGeom>
          <a:noFill/>
          <a:ln>
            <a:noFill/>
          </a:ln>
        </p:spPr>
      </p:pic>
      <p:pic>
        <p:nvPicPr>
          <p:cNvPr id="94" name="Google Shape;94;p19"/>
          <p:cNvPicPr preferRelativeResize="0"/>
          <p:nvPr/>
        </p:nvPicPr>
        <p:blipFill rotWithShape="1">
          <a:blip r:embed="rId4">
            <a:alphaModFix/>
          </a:blip>
          <a:srcRect b="16331" l="0" r="0" t="0"/>
          <a:stretch/>
        </p:blipFill>
        <p:spPr>
          <a:xfrm>
            <a:off x="7176499" y="2443658"/>
            <a:ext cx="1274250" cy="1151429"/>
          </a:xfrm>
          <a:prstGeom prst="rect">
            <a:avLst/>
          </a:prstGeom>
          <a:noFill/>
          <a:ln>
            <a:noFill/>
          </a:ln>
        </p:spPr>
      </p:pic>
      <p:pic>
        <p:nvPicPr>
          <p:cNvPr id="95" name="Google Shape;95;p19"/>
          <p:cNvPicPr preferRelativeResize="0"/>
          <p:nvPr/>
        </p:nvPicPr>
        <p:blipFill>
          <a:blip r:embed="rId5">
            <a:alphaModFix/>
          </a:blip>
          <a:stretch>
            <a:fillRect/>
          </a:stretch>
        </p:blipFill>
        <p:spPr>
          <a:xfrm>
            <a:off x="7299363" y="3758950"/>
            <a:ext cx="1028525" cy="1028525"/>
          </a:xfrm>
          <a:prstGeom prst="rect">
            <a:avLst/>
          </a:prstGeom>
          <a:noFill/>
          <a:ln>
            <a:noFill/>
          </a:ln>
        </p:spPr>
      </p:pic>
      <p:sp>
        <p:nvSpPr>
          <p:cNvPr id="96" name="Google Shape;96;p19"/>
          <p:cNvSpPr txBox="1"/>
          <p:nvPr/>
        </p:nvSpPr>
        <p:spPr>
          <a:xfrm>
            <a:off x="596525" y="1215075"/>
            <a:ext cx="6558300" cy="3093900"/>
          </a:xfrm>
          <a:prstGeom prst="rect">
            <a:avLst/>
          </a:prstGeom>
          <a:noFill/>
          <a:ln>
            <a:noFill/>
          </a:ln>
        </p:spPr>
        <p:txBody>
          <a:bodyPr anchorCtr="0" anchor="t" bIns="91425" lIns="91425" spcFirstLastPara="1" rIns="91425" wrap="square" tIns="91425">
            <a:spAutoFit/>
          </a:bodyPr>
          <a:lstStyle/>
          <a:p>
            <a:pPr indent="-400050" lvl="0" marL="457200" rtl="0" algn="l">
              <a:lnSpc>
                <a:spcPct val="100000"/>
              </a:lnSpc>
              <a:spcBef>
                <a:spcPts val="0"/>
              </a:spcBef>
              <a:spcAft>
                <a:spcPts val="0"/>
              </a:spcAft>
              <a:buClr>
                <a:schemeClr val="dk1"/>
              </a:buClr>
              <a:buSzPts val="2700"/>
              <a:buFont typeface="Times New Roman"/>
              <a:buAutoNum type="arabicPeriod"/>
            </a:pPr>
            <a:r>
              <a:rPr lang="en" sz="2700">
                <a:latin typeface="Times New Roman"/>
                <a:ea typeface="Times New Roman"/>
                <a:cs typeface="Times New Roman"/>
                <a:sym typeface="Times New Roman"/>
              </a:rPr>
              <a:t>Understand the challenges and accomplishments</a:t>
            </a:r>
            <a:endParaRPr sz="2700">
              <a:latin typeface="Times New Roman"/>
              <a:ea typeface="Times New Roman"/>
              <a:cs typeface="Times New Roman"/>
              <a:sym typeface="Times New Roman"/>
            </a:endParaRPr>
          </a:p>
          <a:p>
            <a:pPr indent="-400050" lvl="0" marL="457200" rtl="0" algn="l">
              <a:lnSpc>
                <a:spcPct val="100000"/>
              </a:lnSpc>
              <a:spcBef>
                <a:spcPts val="0"/>
              </a:spcBef>
              <a:spcAft>
                <a:spcPts val="0"/>
              </a:spcAft>
              <a:buClr>
                <a:schemeClr val="dk1"/>
              </a:buClr>
              <a:buSzPts val="2700"/>
              <a:buFont typeface="Times New Roman"/>
              <a:buAutoNum type="arabicPeriod"/>
            </a:pPr>
            <a:r>
              <a:rPr lang="en" sz="2700">
                <a:latin typeface="Times New Roman"/>
                <a:ea typeface="Times New Roman"/>
                <a:cs typeface="Times New Roman"/>
                <a:sym typeface="Times New Roman"/>
              </a:rPr>
              <a:t>Collect new quantitative data</a:t>
            </a:r>
            <a:endParaRPr sz="2700">
              <a:latin typeface="Times New Roman"/>
              <a:ea typeface="Times New Roman"/>
              <a:cs typeface="Times New Roman"/>
              <a:sym typeface="Times New Roman"/>
            </a:endParaRPr>
          </a:p>
          <a:p>
            <a:pPr indent="-400050" lvl="0" marL="457200" rtl="0" algn="l">
              <a:lnSpc>
                <a:spcPct val="100000"/>
              </a:lnSpc>
              <a:spcBef>
                <a:spcPts val="0"/>
              </a:spcBef>
              <a:spcAft>
                <a:spcPts val="0"/>
              </a:spcAft>
              <a:buClr>
                <a:schemeClr val="dk1"/>
              </a:buClr>
              <a:buSzPts val="2700"/>
              <a:buFont typeface="Times New Roman"/>
              <a:buAutoNum type="arabicPeriod"/>
            </a:pPr>
            <a:r>
              <a:rPr lang="en" sz="2700">
                <a:latin typeface="Times New Roman"/>
                <a:ea typeface="Times New Roman"/>
                <a:cs typeface="Times New Roman"/>
                <a:sym typeface="Times New Roman"/>
              </a:rPr>
              <a:t>Gather new qualitative data from interviews</a:t>
            </a:r>
            <a:endParaRPr sz="2700">
              <a:latin typeface="Times New Roman"/>
              <a:ea typeface="Times New Roman"/>
              <a:cs typeface="Times New Roman"/>
              <a:sym typeface="Times New Roman"/>
            </a:endParaRPr>
          </a:p>
          <a:p>
            <a:pPr indent="-400050" lvl="0" marL="457200" rtl="0" algn="l">
              <a:lnSpc>
                <a:spcPct val="100000"/>
              </a:lnSpc>
              <a:spcBef>
                <a:spcPts val="0"/>
              </a:spcBef>
              <a:spcAft>
                <a:spcPts val="0"/>
              </a:spcAft>
              <a:buClr>
                <a:schemeClr val="dk1"/>
              </a:buClr>
              <a:buSzPts val="2700"/>
              <a:buFont typeface="Times New Roman"/>
              <a:buAutoNum type="arabicPeriod"/>
            </a:pPr>
            <a:r>
              <a:rPr lang="en" sz="2700">
                <a:latin typeface="Times New Roman"/>
                <a:ea typeface="Times New Roman"/>
                <a:cs typeface="Times New Roman"/>
                <a:sym typeface="Times New Roman"/>
              </a:rPr>
              <a:t>Encapsulate findings in a report and summarise through infographics.</a:t>
            </a:r>
            <a:endParaRPr sz="2700">
              <a:latin typeface="Times New Roman"/>
              <a:ea typeface="Times New Roman"/>
              <a:cs typeface="Times New Roman"/>
              <a:sym typeface="Times New Roman"/>
            </a:endParaRPr>
          </a:p>
        </p:txBody>
      </p:sp>
      <p:pic>
        <p:nvPicPr>
          <p:cNvPr id="97" name="Google Shape;97;p19"/>
          <p:cNvPicPr preferRelativeResize="0"/>
          <p:nvPr/>
        </p:nvPicPr>
        <p:blipFill>
          <a:blip r:embed="rId6">
            <a:alphaModFix/>
          </a:blip>
          <a:stretch>
            <a:fillRect/>
          </a:stretch>
        </p:blipFill>
        <p:spPr>
          <a:xfrm>
            <a:off x="7839150" y="1234950"/>
            <a:ext cx="1108200" cy="1108200"/>
          </a:xfrm>
          <a:prstGeom prst="rect">
            <a:avLst/>
          </a:prstGeom>
          <a:noFill/>
          <a:ln>
            <a:noFill/>
          </a:ln>
        </p:spPr>
      </p:pic>
      <p:sp>
        <p:nvSpPr>
          <p:cNvPr id="98" name="Google Shape;98;p19"/>
          <p:cNvSpPr/>
          <p:nvPr/>
        </p:nvSpPr>
        <p:spPr>
          <a:xfrm rot="-5400000">
            <a:off x="8046900" y="4063650"/>
            <a:ext cx="1097100" cy="1062600"/>
          </a:xfrm>
          <a:prstGeom prst="rtTriangle">
            <a:avLst/>
          </a:prstGeom>
          <a:solidFill>
            <a:srgbClr val="E6520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5"/>
          <p:cNvSpPr txBox="1"/>
          <p:nvPr>
            <p:ph type="title"/>
          </p:nvPr>
        </p:nvSpPr>
        <p:spPr>
          <a:xfrm>
            <a:off x="896275" y="988800"/>
            <a:ext cx="6367800" cy="316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Youth Safety</a:t>
            </a:r>
            <a:endParaRPr b="1"/>
          </a:p>
          <a:p>
            <a:pPr indent="0" lvl="0" marL="0" rtl="0" algn="l">
              <a:spcBef>
                <a:spcPts val="0"/>
              </a:spcBef>
              <a:spcAft>
                <a:spcPts val="0"/>
              </a:spcAft>
              <a:buNone/>
            </a:pPr>
            <a:r>
              <a:t/>
            </a:r>
            <a:endParaRPr b="1"/>
          </a:p>
        </p:txBody>
      </p:sp>
      <p:sp>
        <p:nvSpPr>
          <p:cNvPr id="455" name="Google Shape;455;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56" name="Google Shape;456;p55"/>
          <p:cNvSpPr/>
          <p:nvPr/>
        </p:nvSpPr>
        <p:spPr>
          <a:xfrm flipH="1">
            <a:off x="3381300" y="0"/>
            <a:ext cx="5762700" cy="51435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6"/>
          <p:cNvSpPr txBox="1"/>
          <p:nvPr>
            <p:ph idx="1" type="body"/>
          </p:nvPr>
        </p:nvSpPr>
        <p:spPr>
          <a:xfrm>
            <a:off x="311700" y="1152475"/>
            <a:ext cx="8520600" cy="3343200"/>
          </a:xfrm>
          <a:prstGeom prst="rect">
            <a:avLst/>
          </a:prstGeom>
        </p:spPr>
        <p:txBody>
          <a:bodyPr anchorCtr="0" anchor="t" bIns="91425" lIns="91425" spcFirstLastPara="1" rIns="91425" wrap="square" tIns="91425">
            <a:normAutofit/>
          </a:bodyPr>
          <a:lstStyle/>
          <a:p>
            <a:pPr indent="457200" lvl="0" marL="0" rtl="0" algn="l">
              <a:lnSpc>
                <a:spcPct val="115000"/>
              </a:lnSpc>
              <a:spcBef>
                <a:spcPts val="0"/>
              </a:spcBef>
              <a:spcAft>
                <a:spcPts val="0"/>
              </a:spcAft>
              <a:buNone/>
            </a:pPr>
            <a:r>
              <a:rPr i="1" lang="en" sz="2400">
                <a:solidFill>
                  <a:srgbClr val="073763"/>
                </a:solidFill>
                <a:latin typeface="Times New Roman"/>
                <a:ea typeface="Times New Roman"/>
                <a:cs typeface="Times New Roman"/>
                <a:sym typeface="Times New Roman"/>
              </a:rPr>
              <a:t>Knife crime.  We're losing young boys on a regular basis with knife crime.  The local authorities have a massive role to play whether it's Camden or Tower Hamlet or Ealing or whatever else it may be.</a:t>
            </a:r>
            <a:endParaRPr i="1" sz="2400">
              <a:solidFill>
                <a:srgbClr val="073763"/>
              </a:solidFill>
              <a:latin typeface="Times New Roman"/>
              <a:ea typeface="Times New Roman"/>
              <a:cs typeface="Times New Roman"/>
              <a:sym typeface="Times New Roman"/>
            </a:endParaRPr>
          </a:p>
          <a:p>
            <a:pPr indent="457200" lvl="0" marL="0" rtl="0" algn="l">
              <a:lnSpc>
                <a:spcPct val="115000"/>
              </a:lnSpc>
              <a:spcBef>
                <a:spcPts val="0"/>
              </a:spcBef>
              <a:spcAft>
                <a:spcPts val="0"/>
              </a:spcAft>
              <a:buClr>
                <a:schemeClr val="dk1"/>
              </a:buClr>
              <a:buSzPts val="1100"/>
              <a:buFont typeface="Arial"/>
              <a:buNone/>
            </a:pPr>
            <a:r>
              <a:rPr i="1" lang="en" sz="2400">
                <a:solidFill>
                  <a:srgbClr val="073763"/>
                </a:solidFill>
                <a:latin typeface="Times New Roman"/>
                <a:ea typeface="Times New Roman"/>
                <a:cs typeface="Times New Roman"/>
                <a:sym typeface="Times New Roman"/>
              </a:rPr>
              <a:t>– Abdihafid Jama, Somali Journalist</a:t>
            </a:r>
            <a:endParaRPr i="1" sz="2400">
              <a:solidFill>
                <a:srgbClr val="073763"/>
              </a:solidFill>
              <a:latin typeface="Times New Roman"/>
              <a:ea typeface="Times New Roman"/>
              <a:cs typeface="Times New Roman"/>
              <a:sym typeface="Times New Roman"/>
            </a:endParaRPr>
          </a:p>
        </p:txBody>
      </p:sp>
      <p:sp>
        <p:nvSpPr>
          <p:cNvPr id="462" name="Google Shape;462;p56"/>
          <p:cNvSpPr txBox="1"/>
          <p:nvPr/>
        </p:nvSpPr>
        <p:spPr>
          <a:xfrm>
            <a:off x="1260775" y="2220600"/>
            <a:ext cx="816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t>”</a:t>
            </a:r>
            <a:endParaRPr sz="6000"/>
          </a:p>
        </p:txBody>
      </p:sp>
      <p:sp>
        <p:nvSpPr>
          <p:cNvPr id="463" name="Google Shape;463;p56"/>
          <p:cNvSpPr txBox="1"/>
          <p:nvPr>
            <p:ph idx="1" type="body"/>
          </p:nvPr>
        </p:nvSpPr>
        <p:spPr>
          <a:xfrm>
            <a:off x="1346700" y="2115700"/>
            <a:ext cx="7548000" cy="3343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sz="2400">
                <a:solidFill>
                  <a:srgbClr val="073763"/>
                </a:solidFill>
                <a:latin typeface="Times New Roman"/>
                <a:ea typeface="Times New Roman"/>
                <a:cs typeface="Times New Roman"/>
                <a:sym typeface="Times New Roman"/>
              </a:rPr>
              <a:t>Camden is very much known for this, we’ve really suffered with youth violence.  As victims and as suspects [...] For me, the biggest issue would certainly be youth violence.</a:t>
            </a:r>
            <a:endParaRPr i="1" sz="2400">
              <a:solidFill>
                <a:srgbClr val="073763"/>
              </a:solidFill>
              <a:latin typeface="Times New Roman"/>
              <a:ea typeface="Times New Roman"/>
              <a:cs typeface="Times New Roman"/>
              <a:sym typeface="Times New Roman"/>
            </a:endParaRPr>
          </a:p>
          <a:p>
            <a:pPr indent="0" lvl="0" marL="0" rtl="0" algn="l">
              <a:spcBef>
                <a:spcPts val="0"/>
              </a:spcBef>
              <a:spcAft>
                <a:spcPts val="0"/>
              </a:spcAft>
              <a:buNone/>
            </a:pPr>
            <a:r>
              <a:rPr i="1" lang="en" sz="2400">
                <a:solidFill>
                  <a:srgbClr val="073763"/>
                </a:solidFill>
                <a:latin typeface="Times New Roman"/>
                <a:ea typeface="Times New Roman"/>
                <a:cs typeface="Times New Roman"/>
                <a:sym typeface="Times New Roman"/>
              </a:rPr>
              <a:t>	– Yusuf Deerow</a:t>
            </a:r>
            <a:endParaRPr i="1" sz="2400">
              <a:solidFill>
                <a:srgbClr val="073763"/>
              </a:solidFill>
              <a:latin typeface="Times New Roman"/>
              <a:ea typeface="Times New Roman"/>
              <a:cs typeface="Times New Roman"/>
              <a:sym typeface="Times New Roman"/>
            </a:endParaRPr>
          </a:p>
        </p:txBody>
      </p:sp>
      <p:sp>
        <p:nvSpPr>
          <p:cNvPr id="464" name="Google Shape;464;p56"/>
          <p:cNvSpPr txBox="1"/>
          <p:nvPr/>
        </p:nvSpPr>
        <p:spPr>
          <a:xfrm>
            <a:off x="1131775" y="1860050"/>
            <a:ext cx="816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t>“</a:t>
            </a:r>
            <a:endParaRPr sz="6000"/>
          </a:p>
        </p:txBody>
      </p:sp>
      <p:sp>
        <p:nvSpPr>
          <p:cNvPr id="465" name="Google Shape;465;p56"/>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466" name="Google Shape;466;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67" name="Google Shape;467;p56"/>
          <p:cNvSpPr txBox="1"/>
          <p:nvPr>
            <p:ph type="title"/>
          </p:nvPr>
        </p:nvSpPr>
        <p:spPr>
          <a:xfrm>
            <a:off x="311700" y="183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Interviewees were concerned for young Somali boys.</a:t>
            </a:r>
            <a:endParaRPr b="1">
              <a:solidFill>
                <a:schemeClr val="lt1"/>
              </a:solidFill>
            </a:endParaRPr>
          </a:p>
        </p:txBody>
      </p:sp>
      <p:sp>
        <p:nvSpPr>
          <p:cNvPr id="468" name="Google Shape;468;p56"/>
          <p:cNvSpPr txBox="1"/>
          <p:nvPr/>
        </p:nvSpPr>
        <p:spPr>
          <a:xfrm>
            <a:off x="530100" y="881675"/>
            <a:ext cx="816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t>“</a:t>
            </a:r>
            <a:endParaRPr sz="6000"/>
          </a:p>
        </p:txBody>
      </p:sp>
      <p:sp>
        <p:nvSpPr>
          <p:cNvPr id="469" name="Google Shape;469;p56"/>
          <p:cNvSpPr txBox="1"/>
          <p:nvPr/>
        </p:nvSpPr>
        <p:spPr>
          <a:xfrm>
            <a:off x="8078100" y="2789300"/>
            <a:ext cx="816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t>”</a:t>
            </a:r>
            <a:endParaRPr sz="6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par>
                                <p:cTn fill="hold" nodeType="with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1000"/>
                                        <p:tgtEl>
                                          <p:spTgt spid="469"/>
                                        </p:tgtEl>
                                      </p:cBhvr>
                                    </p:animEffect>
                                  </p:childTnLst>
                                </p:cTn>
                              </p:par>
                              <p:par>
                                <p:cTn fill="hold" nodeType="with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000"/>
                                        <p:tgtEl>
                                          <p:spTgt spid="463"/>
                                        </p:tgtEl>
                                      </p:cBhvr>
                                    </p:animEffect>
                                  </p:childTnLst>
                                </p:cTn>
                              </p:par>
                              <p:par>
                                <p:cTn fill="hold" nodeType="withEffect" presetClass="exit" presetID="10" presetSubtype="0">
                                  <p:stCondLst>
                                    <p:cond delay="0"/>
                                  </p:stCondLst>
                                  <p:childTnLst>
                                    <p:animEffect filter="fade" transition="out">
                                      <p:cBhvr>
                                        <p:cTn dur="1000"/>
                                        <p:tgtEl>
                                          <p:spTgt spid="468"/>
                                        </p:tgtEl>
                                      </p:cBhvr>
                                    </p:animEffect>
                                    <p:set>
                                      <p:cBhvr>
                                        <p:cTn dur="1" fill="hold">
                                          <p:stCondLst>
                                            <p:cond delay="1000"/>
                                          </p:stCondLst>
                                        </p:cTn>
                                        <p:tgtEl>
                                          <p:spTgt spid="46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61"/>
                                        </p:tgtEl>
                                      </p:cBhvr>
                                    </p:animEffect>
                                    <p:set>
                                      <p:cBhvr>
                                        <p:cTn dur="1" fill="hold">
                                          <p:stCondLst>
                                            <p:cond delay="1000"/>
                                          </p:stCondLst>
                                        </p:cTn>
                                        <p:tgtEl>
                                          <p:spTgt spid="46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600"/>
                                        <p:tgtEl>
                                          <p:spTgt spid="462"/>
                                        </p:tgtEl>
                                      </p:cBhvr>
                                    </p:animEffect>
                                    <p:set>
                                      <p:cBhvr>
                                        <p:cTn dur="1" fill="hold">
                                          <p:stCondLst>
                                            <p:cond delay="1600"/>
                                          </p:stCondLst>
                                        </p:cTn>
                                        <p:tgtEl>
                                          <p:spTgt spid="46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7"/>
          <p:cNvSpPr/>
          <p:nvPr/>
        </p:nvSpPr>
        <p:spPr>
          <a:xfrm>
            <a:off x="0" y="700200"/>
            <a:ext cx="9144000" cy="3743100"/>
          </a:xfrm>
          <a:prstGeom prst="rect">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57"/>
          <p:cNvSpPr txBox="1"/>
          <p:nvPr>
            <p:ph type="title"/>
          </p:nvPr>
        </p:nvSpPr>
        <p:spPr>
          <a:xfrm>
            <a:off x="0" y="2017900"/>
            <a:ext cx="9144000" cy="72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711">
                <a:solidFill>
                  <a:schemeClr val="lt1"/>
                </a:solidFill>
              </a:rPr>
              <a:t>There is a clear divide between West and East regions  of Camden on where respondents felt safe</a:t>
            </a:r>
            <a:endParaRPr b="1" sz="2711">
              <a:solidFill>
                <a:schemeClr val="lt1"/>
              </a:solidFill>
            </a:endParaRPr>
          </a:p>
        </p:txBody>
      </p:sp>
      <p:sp>
        <p:nvSpPr>
          <p:cNvPr id="476" name="Google Shape;476;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82" name="Google Shape;482;p58"/>
          <p:cNvPicPr preferRelativeResize="0"/>
          <p:nvPr/>
        </p:nvPicPr>
        <p:blipFill>
          <a:blip r:embed="rId3">
            <a:alphaModFix/>
          </a:blip>
          <a:stretch>
            <a:fillRect/>
          </a:stretch>
        </p:blipFill>
        <p:spPr>
          <a:xfrm>
            <a:off x="0" y="245563"/>
            <a:ext cx="9144003" cy="4652379"/>
          </a:xfrm>
          <a:prstGeom prst="rect">
            <a:avLst/>
          </a:prstGeom>
          <a:noFill/>
          <a:ln>
            <a:noFill/>
          </a:ln>
        </p:spPr>
      </p:pic>
      <p:pic>
        <p:nvPicPr>
          <p:cNvPr id="483" name="Google Shape;483;p58"/>
          <p:cNvPicPr preferRelativeResize="0"/>
          <p:nvPr/>
        </p:nvPicPr>
        <p:blipFill>
          <a:blip r:embed="rId4">
            <a:alphaModFix/>
          </a:blip>
          <a:stretch>
            <a:fillRect/>
          </a:stretch>
        </p:blipFill>
        <p:spPr>
          <a:xfrm>
            <a:off x="0" y="252684"/>
            <a:ext cx="9143999" cy="46452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82"/>
                                        </p:tgtEl>
                                      </p:cBhvr>
                                    </p:animEffect>
                                    <p:set>
                                      <p:cBhvr>
                                        <p:cTn dur="1" fill="hold">
                                          <p:stCondLst>
                                            <p:cond delay="1000"/>
                                          </p:stCondLst>
                                        </p:cTn>
                                        <p:tgtEl>
                                          <p:spTgt spid="482"/>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1000"/>
                                        <p:tgtEl>
                                          <p:spTgt spid="4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descr="Chart" id="489" name="Google Shape;489;p59"/>
          <p:cNvPicPr preferRelativeResize="0"/>
          <p:nvPr/>
        </p:nvPicPr>
        <p:blipFill>
          <a:blip r:embed="rId3">
            <a:alphaModFix/>
          </a:blip>
          <a:stretch>
            <a:fillRect/>
          </a:stretch>
        </p:blipFill>
        <p:spPr>
          <a:xfrm>
            <a:off x="1812175" y="1390075"/>
            <a:ext cx="5519657" cy="3416400"/>
          </a:xfrm>
          <a:prstGeom prst="rect">
            <a:avLst/>
          </a:prstGeom>
          <a:noFill/>
          <a:ln>
            <a:noFill/>
          </a:ln>
        </p:spPr>
      </p:pic>
      <p:pic>
        <p:nvPicPr>
          <p:cNvPr id="490" name="Google Shape;490;p59" title="Chart"/>
          <p:cNvPicPr preferRelativeResize="0"/>
          <p:nvPr/>
        </p:nvPicPr>
        <p:blipFill rotWithShape="1">
          <a:blip r:embed="rId4">
            <a:alphaModFix/>
          </a:blip>
          <a:srcRect b="53319" l="0" r="0" t="0"/>
          <a:stretch/>
        </p:blipFill>
        <p:spPr>
          <a:xfrm>
            <a:off x="1619238" y="2008362"/>
            <a:ext cx="5905524" cy="1704624"/>
          </a:xfrm>
          <a:prstGeom prst="rect">
            <a:avLst/>
          </a:prstGeom>
          <a:noFill/>
          <a:ln>
            <a:noFill/>
          </a:ln>
        </p:spPr>
      </p:pic>
      <p:sp>
        <p:nvSpPr>
          <p:cNvPr id="491" name="Google Shape;491;p59"/>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492" name="Google Shape;492;p59"/>
          <p:cNvSpPr txBox="1"/>
          <p:nvPr>
            <p:ph type="title"/>
          </p:nvPr>
        </p:nvSpPr>
        <p:spPr>
          <a:xfrm>
            <a:off x="322400" y="-3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Youth respondents have high levels of crime in their neighborhoods…</a:t>
            </a:r>
            <a:endParaRPr b="1">
              <a:solidFill>
                <a:schemeClr val="lt1"/>
              </a:solidFill>
            </a:endParaRPr>
          </a:p>
        </p:txBody>
      </p:sp>
      <p:sp>
        <p:nvSpPr>
          <p:cNvPr id="493" name="Google Shape;493;p59"/>
          <p:cNvSpPr txBox="1"/>
          <p:nvPr>
            <p:ph type="title"/>
          </p:nvPr>
        </p:nvSpPr>
        <p:spPr>
          <a:xfrm>
            <a:off x="3052375" y="366300"/>
            <a:ext cx="6192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but most still feel safe</a:t>
            </a:r>
            <a:endParaRPr b="1">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1000"/>
                                        <p:tgtEl>
                                          <p:spTgt spid="490"/>
                                        </p:tgtEl>
                                      </p:cBhvr>
                                    </p:animEffect>
                                  </p:childTnLst>
                                </p:cTn>
                              </p:par>
                              <p:par>
                                <p:cTn fill="hold" nodeType="withEffect" presetClass="exit" presetID="10" presetSubtype="0">
                                  <p:stCondLst>
                                    <p:cond delay="0"/>
                                  </p:stCondLst>
                                  <p:childTnLst>
                                    <p:animEffect filter="fade" transition="out">
                                      <p:cBhvr>
                                        <p:cTn dur="1000"/>
                                        <p:tgtEl>
                                          <p:spTgt spid="489"/>
                                        </p:tgtEl>
                                      </p:cBhvr>
                                    </p:animEffect>
                                    <p:set>
                                      <p:cBhvr>
                                        <p:cTn dur="1" fill="hold">
                                          <p:stCondLst>
                                            <p:cond delay="1000"/>
                                          </p:stCondLst>
                                        </p:cTn>
                                        <p:tgtEl>
                                          <p:spTgt spid="48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1000"/>
                                        <p:tgtEl>
                                          <p:spTgt spid="4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0"/>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499" name="Google Shape;499;p60"/>
          <p:cNvSpPr txBox="1"/>
          <p:nvPr>
            <p:ph type="title"/>
          </p:nvPr>
        </p:nvSpPr>
        <p:spPr>
          <a:xfrm>
            <a:off x="311700" y="485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Young Women indicated they faced higher levels Islamophobia.</a:t>
            </a:r>
            <a:endParaRPr b="1">
              <a:solidFill>
                <a:schemeClr val="lt1"/>
              </a:solidFill>
            </a:endParaRPr>
          </a:p>
        </p:txBody>
      </p:sp>
      <p:sp>
        <p:nvSpPr>
          <p:cNvPr id="500" name="Google Shape;500;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Have you ever been the target of crime, harassment, or violence because you are…</a:t>
            </a:r>
            <a:endParaRPr/>
          </a:p>
        </p:txBody>
      </p:sp>
      <p:sp>
        <p:nvSpPr>
          <p:cNvPr id="501" name="Google Shape;501;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02" name="Google Shape;502;p60" title="Chart"/>
          <p:cNvPicPr preferRelativeResize="0"/>
          <p:nvPr/>
        </p:nvPicPr>
        <p:blipFill rotWithShape="1">
          <a:blip r:embed="rId3">
            <a:alphaModFix/>
          </a:blip>
          <a:srcRect b="0" l="0" r="34691" t="0"/>
          <a:stretch/>
        </p:blipFill>
        <p:spPr>
          <a:xfrm>
            <a:off x="1718200" y="1605050"/>
            <a:ext cx="3539925" cy="3351475"/>
          </a:xfrm>
          <a:prstGeom prst="rect">
            <a:avLst/>
          </a:prstGeom>
          <a:noFill/>
          <a:ln>
            <a:noFill/>
          </a:ln>
        </p:spPr>
      </p:pic>
      <p:pic>
        <p:nvPicPr>
          <p:cNvPr id="503" name="Google Shape;503;p60" title="Chart"/>
          <p:cNvPicPr preferRelativeResize="0"/>
          <p:nvPr/>
        </p:nvPicPr>
        <p:blipFill rotWithShape="1">
          <a:blip r:embed="rId3">
            <a:alphaModFix/>
          </a:blip>
          <a:srcRect b="0" l="65403" r="0" t="0"/>
          <a:stretch/>
        </p:blipFill>
        <p:spPr>
          <a:xfrm>
            <a:off x="5258125" y="1605050"/>
            <a:ext cx="1875201" cy="3351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000"/>
                                        <p:tgtEl>
                                          <p:spTgt spid="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61"/>
          <p:cNvSpPr txBox="1"/>
          <p:nvPr>
            <p:ph type="title"/>
          </p:nvPr>
        </p:nvSpPr>
        <p:spPr>
          <a:xfrm>
            <a:off x="896275" y="988800"/>
            <a:ext cx="6367800" cy="316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Somali Identity</a:t>
            </a:r>
            <a:endParaRPr b="1"/>
          </a:p>
          <a:p>
            <a:pPr indent="0" lvl="0" marL="0" rtl="0" algn="l">
              <a:spcBef>
                <a:spcPts val="0"/>
              </a:spcBef>
              <a:spcAft>
                <a:spcPts val="0"/>
              </a:spcAft>
              <a:buNone/>
            </a:pPr>
            <a:r>
              <a:t/>
            </a:r>
            <a:endParaRPr b="1"/>
          </a:p>
        </p:txBody>
      </p:sp>
      <p:sp>
        <p:nvSpPr>
          <p:cNvPr id="509" name="Google Shape;509;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10" name="Google Shape;510;p61"/>
          <p:cNvSpPr/>
          <p:nvPr/>
        </p:nvSpPr>
        <p:spPr>
          <a:xfrm flipH="1">
            <a:off x="3381300" y="0"/>
            <a:ext cx="5762700" cy="51435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62"/>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516" name="Google Shape;516;p62"/>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Islam is passed down as the key element of Somali identity</a:t>
            </a:r>
            <a:endParaRPr b="1">
              <a:solidFill>
                <a:schemeClr val="lt1"/>
              </a:solidFill>
            </a:endParaRPr>
          </a:p>
        </p:txBody>
      </p:sp>
      <p:sp>
        <p:nvSpPr>
          <p:cNvPr id="517" name="Google Shape;517;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18" name="Google Shape;518;p62"/>
          <p:cNvPicPr preferRelativeResize="0"/>
          <p:nvPr/>
        </p:nvPicPr>
        <p:blipFill rotWithShape="1">
          <a:blip r:embed="rId3">
            <a:alphaModFix/>
          </a:blip>
          <a:srcRect b="0" l="0" r="30776" t="0"/>
          <a:stretch/>
        </p:blipFill>
        <p:spPr>
          <a:xfrm>
            <a:off x="1332853" y="939000"/>
            <a:ext cx="5148977" cy="4117825"/>
          </a:xfrm>
          <a:prstGeom prst="rect">
            <a:avLst/>
          </a:prstGeom>
          <a:noFill/>
          <a:ln>
            <a:noFill/>
          </a:ln>
        </p:spPr>
      </p:pic>
      <p:pic>
        <p:nvPicPr>
          <p:cNvPr id="519" name="Google Shape;519;p62"/>
          <p:cNvPicPr preferRelativeResize="0"/>
          <p:nvPr/>
        </p:nvPicPr>
        <p:blipFill rotWithShape="1">
          <a:blip r:embed="rId3">
            <a:alphaModFix/>
          </a:blip>
          <a:srcRect b="0" l="82128" r="0" t="0"/>
          <a:stretch/>
        </p:blipFill>
        <p:spPr>
          <a:xfrm>
            <a:off x="6481824" y="939000"/>
            <a:ext cx="1329326" cy="41178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25" name="Google Shape;525;p63"/>
          <p:cNvSpPr txBox="1"/>
          <p:nvPr>
            <p:ph idx="1" type="body"/>
          </p:nvPr>
        </p:nvSpPr>
        <p:spPr>
          <a:xfrm>
            <a:off x="141675" y="1152475"/>
            <a:ext cx="8957700" cy="39909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t/>
            </a:r>
            <a:endParaRPr/>
          </a:p>
          <a:p>
            <a:pPr indent="0" lvl="0" marL="457200" rtl="0" algn="l">
              <a:lnSpc>
                <a:spcPct val="115000"/>
              </a:lnSpc>
              <a:spcBef>
                <a:spcPts val="1200"/>
              </a:spcBef>
              <a:spcAft>
                <a:spcPts val="0"/>
              </a:spcAft>
              <a:buNone/>
            </a:pPr>
            <a:r>
              <a:rPr i="1" lang="en" sz="1600">
                <a:solidFill>
                  <a:schemeClr val="dk1"/>
                </a:solidFill>
                <a:latin typeface="Times New Roman"/>
                <a:ea typeface="Times New Roman"/>
                <a:cs typeface="Times New Roman"/>
                <a:sym typeface="Times New Roman"/>
              </a:rPr>
              <a:t>“</a:t>
            </a:r>
            <a:r>
              <a:rPr i="1" lang="en" sz="1600">
                <a:solidFill>
                  <a:schemeClr val="dk1"/>
                </a:solidFill>
                <a:latin typeface="Times New Roman"/>
                <a:ea typeface="Times New Roman"/>
                <a:cs typeface="Times New Roman"/>
                <a:sym typeface="Times New Roman"/>
              </a:rPr>
              <a:t>UK Somalis, they’ve only adapted Islam as their religion, to be their culture and to be their religion.  Only one.  But other countries, like America, have them both.  They have their culture and their religion.”                           </a:t>
            </a:r>
            <a:r>
              <a:rPr b="1" lang="en" sz="1600">
                <a:solidFill>
                  <a:schemeClr val="dk1"/>
                </a:solidFill>
                <a:latin typeface="Times New Roman"/>
                <a:ea typeface="Times New Roman"/>
                <a:cs typeface="Times New Roman"/>
                <a:sym typeface="Times New Roman"/>
              </a:rPr>
              <a:t> —    Somali Father (Focus Group)</a:t>
            </a:r>
            <a:endParaRPr b="1" sz="1600">
              <a:solidFill>
                <a:schemeClr val="dk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i="1" sz="16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rPr i="1" lang="en" sz="1600">
                <a:solidFill>
                  <a:schemeClr val="dk1"/>
                </a:solidFill>
                <a:latin typeface="Times New Roman"/>
                <a:ea typeface="Times New Roman"/>
                <a:cs typeface="Times New Roman"/>
                <a:sym typeface="Times New Roman"/>
              </a:rPr>
              <a:t>“For parents living in western countries outside Somalia, we’re trying to keep our Islamic faith. A religious status to keep our children to pass the Islamic faith.  Other than that, cultures are always evolving…..My culture is not their culture, the way I was raised is completely different from the Somali society today. One thing that parents ensure is passing Islamic faith.”     </a:t>
            </a:r>
            <a:r>
              <a:rPr b="1" i="1" lang="en" sz="1600">
                <a:solidFill>
                  <a:schemeClr val="dk1"/>
                </a:solidFill>
                <a:latin typeface="Times New Roman"/>
                <a:ea typeface="Times New Roman"/>
                <a:cs typeface="Times New Roman"/>
                <a:sym typeface="Times New Roman"/>
              </a:rPr>
              <a:t>—    </a:t>
            </a:r>
            <a:r>
              <a:rPr b="1" lang="en" sz="1600">
                <a:solidFill>
                  <a:schemeClr val="dk1"/>
                </a:solidFill>
                <a:latin typeface="Times New Roman"/>
                <a:ea typeface="Times New Roman"/>
                <a:cs typeface="Times New Roman"/>
                <a:sym typeface="Times New Roman"/>
              </a:rPr>
              <a:t> Somali Father (Focus Group)</a:t>
            </a:r>
            <a:endParaRPr b="1" sz="16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i="1" sz="16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rPr i="1" lang="en" sz="1600">
                <a:solidFill>
                  <a:schemeClr val="dk1"/>
                </a:solidFill>
                <a:latin typeface="Times New Roman"/>
                <a:ea typeface="Times New Roman"/>
                <a:cs typeface="Times New Roman"/>
                <a:sym typeface="Times New Roman"/>
              </a:rPr>
              <a:t>“My kids were born here so they are already British and it is not possible to compare a kid born here and in Somalia they are different but at the same time I am raising them as Muslim. I have three girls and I am teaching them our Muslim culture.” </a:t>
            </a:r>
            <a:r>
              <a:rPr b="1" i="1" lang="en" sz="1600">
                <a:solidFill>
                  <a:schemeClr val="dk1"/>
                </a:solidFill>
                <a:latin typeface="Times New Roman"/>
                <a:ea typeface="Times New Roman"/>
                <a:cs typeface="Times New Roman"/>
                <a:sym typeface="Times New Roman"/>
              </a:rPr>
              <a:t>—      </a:t>
            </a:r>
            <a:r>
              <a:rPr b="1" lang="en" sz="1600">
                <a:solidFill>
                  <a:schemeClr val="dk1"/>
                </a:solidFill>
                <a:latin typeface="Times New Roman"/>
                <a:ea typeface="Times New Roman"/>
                <a:cs typeface="Times New Roman"/>
                <a:sym typeface="Times New Roman"/>
              </a:rPr>
              <a:t>Somali Mother (Focus Group) </a:t>
            </a:r>
            <a:endParaRPr b="1" sz="16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600">
              <a:solidFill>
                <a:schemeClr val="dk1"/>
              </a:solidFill>
              <a:latin typeface="Times New Roman"/>
              <a:ea typeface="Times New Roman"/>
              <a:cs typeface="Times New Roman"/>
              <a:sym typeface="Times New Roman"/>
            </a:endParaRPr>
          </a:p>
        </p:txBody>
      </p:sp>
      <p:sp>
        <p:nvSpPr>
          <p:cNvPr id="526" name="Google Shape;526;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27" name="Google Shape;527;p63"/>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528" name="Google Shape;528;p63"/>
          <p:cNvSpPr txBox="1"/>
          <p:nvPr/>
        </p:nvSpPr>
        <p:spPr>
          <a:xfrm>
            <a:off x="311700" y="0"/>
            <a:ext cx="8787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lt1"/>
                </a:solidFill>
              </a:rPr>
              <a:t>Islam is passed down as the key element of Somali identity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xEl>
                                              <p:pRg end="0" st="0"/>
                                            </p:txEl>
                                          </p:spTgt>
                                        </p:tgtEl>
                                        <p:attrNameLst>
                                          <p:attrName>style.visibility</p:attrName>
                                        </p:attrNameLst>
                                      </p:cBhvr>
                                      <p:to>
                                        <p:strVal val="visible"/>
                                      </p:to>
                                    </p:set>
                                    <p:animEffect filter="fade" transition="in">
                                      <p:cBhvr>
                                        <p:cTn dur="1000"/>
                                        <p:tgtEl>
                                          <p:spTgt spid="5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xEl>
                                              <p:pRg end="1" st="1"/>
                                            </p:txEl>
                                          </p:spTgt>
                                        </p:tgtEl>
                                        <p:attrNameLst>
                                          <p:attrName>style.visibility</p:attrName>
                                        </p:attrNameLst>
                                      </p:cBhvr>
                                      <p:to>
                                        <p:strVal val="visible"/>
                                      </p:to>
                                    </p:set>
                                    <p:animEffect filter="fade" transition="in">
                                      <p:cBhvr>
                                        <p:cTn dur="1000"/>
                                        <p:tgtEl>
                                          <p:spTgt spid="5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xEl>
                                              <p:pRg end="2" st="2"/>
                                            </p:txEl>
                                          </p:spTgt>
                                        </p:tgtEl>
                                        <p:attrNameLst>
                                          <p:attrName>style.visibility</p:attrName>
                                        </p:attrNameLst>
                                      </p:cBhvr>
                                      <p:to>
                                        <p:strVal val="visible"/>
                                      </p:to>
                                    </p:set>
                                    <p:animEffect filter="fade" transition="in">
                                      <p:cBhvr>
                                        <p:cTn dur="1000"/>
                                        <p:tgtEl>
                                          <p:spTgt spid="52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xEl>
                                              <p:pRg end="3" st="3"/>
                                            </p:txEl>
                                          </p:spTgt>
                                        </p:tgtEl>
                                        <p:attrNameLst>
                                          <p:attrName>style.visibility</p:attrName>
                                        </p:attrNameLst>
                                      </p:cBhvr>
                                      <p:to>
                                        <p:strVal val="visible"/>
                                      </p:to>
                                    </p:set>
                                    <p:animEffect filter="fade" transition="in">
                                      <p:cBhvr>
                                        <p:cTn dur="1000"/>
                                        <p:tgtEl>
                                          <p:spTgt spid="52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xEl>
                                              <p:pRg end="4" st="4"/>
                                            </p:txEl>
                                          </p:spTgt>
                                        </p:tgtEl>
                                        <p:attrNameLst>
                                          <p:attrName>style.visibility</p:attrName>
                                        </p:attrNameLst>
                                      </p:cBhvr>
                                      <p:to>
                                        <p:strVal val="visible"/>
                                      </p:to>
                                    </p:set>
                                    <p:animEffect filter="fade" transition="in">
                                      <p:cBhvr>
                                        <p:cTn dur="1000"/>
                                        <p:tgtEl>
                                          <p:spTgt spid="52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xEl>
                                              <p:pRg end="5" st="5"/>
                                            </p:txEl>
                                          </p:spTgt>
                                        </p:tgtEl>
                                        <p:attrNameLst>
                                          <p:attrName>style.visibility</p:attrName>
                                        </p:attrNameLst>
                                      </p:cBhvr>
                                      <p:to>
                                        <p:strVal val="visible"/>
                                      </p:to>
                                    </p:set>
                                    <p:animEffect filter="fade" transition="in">
                                      <p:cBhvr>
                                        <p:cTn dur="1000"/>
                                        <p:tgtEl>
                                          <p:spTgt spid="52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xEl>
                                              <p:pRg end="6" st="6"/>
                                            </p:txEl>
                                          </p:spTgt>
                                        </p:tgtEl>
                                        <p:attrNameLst>
                                          <p:attrName>style.visibility</p:attrName>
                                        </p:attrNameLst>
                                      </p:cBhvr>
                                      <p:to>
                                        <p:strVal val="visible"/>
                                      </p:to>
                                    </p:set>
                                    <p:animEffect filter="fade" transition="in">
                                      <p:cBhvr>
                                        <p:cTn dur="1000"/>
                                        <p:tgtEl>
                                          <p:spTgt spid="52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xEl>
                                              <p:pRg end="7" st="7"/>
                                            </p:txEl>
                                          </p:spTgt>
                                        </p:tgtEl>
                                        <p:attrNameLst>
                                          <p:attrName>style.visibility</p:attrName>
                                        </p:attrNameLst>
                                      </p:cBhvr>
                                      <p:to>
                                        <p:strVal val="visible"/>
                                      </p:to>
                                    </p:set>
                                    <p:animEffect filter="fade" transition="in">
                                      <p:cBhvr>
                                        <p:cTn dur="1000"/>
                                        <p:tgtEl>
                                          <p:spTgt spid="525">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64"/>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534" name="Google Shape;534;p64"/>
          <p:cNvSpPr txBox="1"/>
          <p:nvPr>
            <p:ph type="title"/>
          </p:nvPr>
        </p:nvSpPr>
        <p:spPr>
          <a:xfrm>
            <a:off x="311700" y="183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Older generations are less fluent in English</a:t>
            </a:r>
            <a:endParaRPr b="1">
              <a:solidFill>
                <a:schemeClr val="lt1"/>
              </a:solidFill>
            </a:endParaRPr>
          </a:p>
        </p:txBody>
      </p:sp>
      <p:sp>
        <p:nvSpPr>
          <p:cNvPr id="535" name="Google Shape;535;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36" name="Google Shape;536;p64" title="Chart"/>
          <p:cNvPicPr preferRelativeResize="0"/>
          <p:nvPr/>
        </p:nvPicPr>
        <p:blipFill>
          <a:blip r:embed="rId3">
            <a:alphaModFix/>
          </a:blip>
          <a:stretch>
            <a:fillRect/>
          </a:stretch>
        </p:blipFill>
        <p:spPr>
          <a:xfrm>
            <a:off x="1710612" y="1124650"/>
            <a:ext cx="5722776" cy="35385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20"/>
          <p:cNvPicPr preferRelativeResize="0"/>
          <p:nvPr/>
        </p:nvPicPr>
        <p:blipFill rotWithShape="1">
          <a:blip r:embed="rId3">
            <a:alphaModFix/>
          </a:blip>
          <a:srcRect b="0" l="27665" r="10924" t="0"/>
          <a:stretch/>
        </p:blipFill>
        <p:spPr>
          <a:xfrm>
            <a:off x="4572000" y="1855875"/>
            <a:ext cx="4522298" cy="2161000"/>
          </a:xfrm>
          <a:prstGeom prst="rect">
            <a:avLst/>
          </a:prstGeom>
          <a:noFill/>
          <a:ln>
            <a:noFill/>
          </a:ln>
        </p:spPr>
      </p:pic>
      <p:pic>
        <p:nvPicPr>
          <p:cNvPr id="105" name="Google Shape;105;p20"/>
          <p:cNvPicPr preferRelativeResize="0"/>
          <p:nvPr/>
        </p:nvPicPr>
        <p:blipFill>
          <a:blip r:embed="rId4">
            <a:alphaModFix/>
          </a:blip>
          <a:stretch>
            <a:fillRect/>
          </a:stretch>
        </p:blipFill>
        <p:spPr>
          <a:xfrm>
            <a:off x="60925" y="1290750"/>
            <a:ext cx="4237749" cy="3680151"/>
          </a:xfrm>
          <a:prstGeom prst="rect">
            <a:avLst/>
          </a:prstGeom>
          <a:noFill/>
          <a:ln>
            <a:noFill/>
          </a:ln>
        </p:spPr>
      </p:pic>
      <p:sp>
        <p:nvSpPr>
          <p:cNvPr id="106" name="Google Shape;106;p20"/>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107" name="Google Shape;107;p20"/>
          <p:cNvSpPr txBox="1"/>
          <p:nvPr>
            <p:ph type="ctrTitle"/>
          </p:nvPr>
        </p:nvSpPr>
        <p:spPr>
          <a:xfrm>
            <a:off x="304808" y="-12631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2500">
                <a:solidFill>
                  <a:schemeClr val="lt1"/>
                </a:solidFill>
                <a:latin typeface="Roboto"/>
                <a:ea typeface="Roboto"/>
                <a:cs typeface="Roboto"/>
                <a:sym typeface="Roboto"/>
              </a:rPr>
              <a:t>Collecting Quantitative Data</a:t>
            </a:r>
            <a:endParaRPr b="1" sz="2500">
              <a:solidFill>
                <a:schemeClr val="lt1"/>
              </a:solidFill>
              <a:latin typeface="Roboto"/>
              <a:ea typeface="Roboto"/>
              <a:cs typeface="Roboto"/>
              <a:sym typeface="Roboto"/>
            </a:endParaRPr>
          </a:p>
        </p:txBody>
      </p:sp>
      <p:sp>
        <p:nvSpPr>
          <p:cNvPr id="108" name="Google Shape;108;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65"/>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542" name="Google Shape;542;p65"/>
          <p:cNvSpPr txBox="1"/>
          <p:nvPr>
            <p:ph type="title"/>
          </p:nvPr>
        </p:nvSpPr>
        <p:spPr>
          <a:xfrm>
            <a:off x="354575" y="183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But Younger generations are less fluent in Somali</a:t>
            </a:r>
            <a:endParaRPr b="1">
              <a:solidFill>
                <a:schemeClr val="lt1"/>
              </a:solidFill>
            </a:endParaRPr>
          </a:p>
        </p:txBody>
      </p:sp>
      <p:sp>
        <p:nvSpPr>
          <p:cNvPr id="543" name="Google Shape;543;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44" name="Google Shape;544;p65" title="Chart"/>
          <p:cNvPicPr preferRelativeResize="0"/>
          <p:nvPr/>
        </p:nvPicPr>
        <p:blipFill>
          <a:blip r:embed="rId3">
            <a:alphaModFix/>
          </a:blip>
          <a:stretch>
            <a:fillRect/>
          </a:stretch>
        </p:blipFill>
        <p:spPr>
          <a:xfrm>
            <a:off x="1456263" y="985575"/>
            <a:ext cx="6231468" cy="3853124"/>
          </a:xfrm>
          <a:prstGeom prst="rect">
            <a:avLst/>
          </a:prstGeom>
          <a:noFill/>
          <a:ln>
            <a:noFill/>
          </a:ln>
        </p:spPr>
      </p:pic>
      <p:sp>
        <p:nvSpPr>
          <p:cNvPr id="545" name="Google Shape;545;p65"/>
          <p:cNvSpPr/>
          <p:nvPr/>
        </p:nvSpPr>
        <p:spPr>
          <a:xfrm>
            <a:off x="2528875" y="3093750"/>
            <a:ext cx="439200" cy="3936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65"/>
          <p:cNvSpPr/>
          <p:nvPr/>
        </p:nvSpPr>
        <p:spPr>
          <a:xfrm>
            <a:off x="3827825" y="2881825"/>
            <a:ext cx="439200" cy="3936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65"/>
          <p:cNvSpPr/>
          <p:nvPr/>
        </p:nvSpPr>
        <p:spPr>
          <a:xfrm>
            <a:off x="5126775" y="2715338"/>
            <a:ext cx="439200" cy="3936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65"/>
          <p:cNvSpPr/>
          <p:nvPr/>
        </p:nvSpPr>
        <p:spPr>
          <a:xfrm>
            <a:off x="6425725" y="2618700"/>
            <a:ext cx="439200" cy="3936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6"/>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554" name="Google Shape;554;p66"/>
          <p:cNvSpPr txBox="1"/>
          <p:nvPr>
            <p:ph type="title"/>
          </p:nvPr>
        </p:nvSpPr>
        <p:spPr>
          <a:xfrm>
            <a:off x="376000" y="1235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Religion Remains important to the Somali Identity</a:t>
            </a:r>
            <a:endParaRPr b="1">
              <a:solidFill>
                <a:schemeClr val="lt1"/>
              </a:solidFill>
            </a:endParaRPr>
          </a:p>
          <a:p>
            <a:pPr indent="0" lvl="0" marL="0" rtl="0" algn="l">
              <a:spcBef>
                <a:spcPts val="0"/>
              </a:spcBef>
              <a:spcAft>
                <a:spcPts val="0"/>
              </a:spcAft>
              <a:buNone/>
            </a:pPr>
            <a:r>
              <a:t/>
            </a:r>
            <a:endParaRPr>
              <a:solidFill>
                <a:schemeClr val="lt1"/>
              </a:solidFill>
            </a:endParaRPr>
          </a:p>
        </p:txBody>
      </p:sp>
      <p:sp>
        <p:nvSpPr>
          <p:cNvPr id="555" name="Google Shape;555;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56" name="Google Shape;556;p66" title="Chart"/>
          <p:cNvPicPr preferRelativeResize="0"/>
          <p:nvPr/>
        </p:nvPicPr>
        <p:blipFill rotWithShape="1">
          <a:blip r:embed="rId3">
            <a:alphaModFix/>
          </a:blip>
          <a:srcRect b="0" l="0" r="0" t="12056"/>
          <a:stretch/>
        </p:blipFill>
        <p:spPr>
          <a:xfrm>
            <a:off x="1022175" y="1085500"/>
            <a:ext cx="7099650" cy="3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67"/>
          <p:cNvSpPr txBox="1"/>
          <p:nvPr>
            <p:ph type="title"/>
          </p:nvPr>
        </p:nvSpPr>
        <p:spPr>
          <a:xfrm>
            <a:off x="820075" y="988800"/>
            <a:ext cx="6367800" cy="316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Looking to the Future</a:t>
            </a:r>
            <a:endParaRPr b="1"/>
          </a:p>
          <a:p>
            <a:pPr indent="0" lvl="0" marL="0" rtl="0" algn="l">
              <a:spcBef>
                <a:spcPts val="0"/>
              </a:spcBef>
              <a:spcAft>
                <a:spcPts val="0"/>
              </a:spcAft>
              <a:buNone/>
            </a:pPr>
            <a:r>
              <a:t/>
            </a:r>
            <a:endParaRPr b="1"/>
          </a:p>
        </p:txBody>
      </p:sp>
      <p:sp>
        <p:nvSpPr>
          <p:cNvPr id="562" name="Google Shape;562;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63" name="Google Shape;563;p67"/>
          <p:cNvSpPr/>
          <p:nvPr/>
        </p:nvSpPr>
        <p:spPr>
          <a:xfrm flipH="1">
            <a:off x="3381300" y="0"/>
            <a:ext cx="5762700" cy="51435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68"/>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569" name="Google Shape;569;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70" name="Google Shape;570;p68"/>
          <p:cNvSpPr txBox="1"/>
          <p:nvPr/>
        </p:nvSpPr>
        <p:spPr>
          <a:xfrm>
            <a:off x="0" y="0"/>
            <a:ext cx="9144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lt1"/>
                </a:solidFill>
              </a:rPr>
              <a:t>Survey respondents</a:t>
            </a:r>
            <a:r>
              <a:rPr b="1" lang="en" sz="2500">
                <a:solidFill>
                  <a:schemeClr val="lt1"/>
                </a:solidFill>
              </a:rPr>
              <a:t> opinion on things they wish to see in the community was primarily focused around Culture</a:t>
            </a:r>
            <a:endParaRPr b="1" sz="2500">
              <a:solidFill>
                <a:schemeClr val="lt1"/>
              </a:solidFill>
            </a:endParaRPr>
          </a:p>
        </p:txBody>
      </p:sp>
      <p:graphicFrame>
        <p:nvGraphicFramePr>
          <p:cNvPr id="571" name="Google Shape;571;p68"/>
          <p:cNvGraphicFramePr/>
          <p:nvPr/>
        </p:nvGraphicFramePr>
        <p:xfrm>
          <a:off x="982563" y="1120750"/>
          <a:ext cx="3000000" cy="3000000"/>
        </p:xfrm>
        <a:graphic>
          <a:graphicData uri="http://schemas.openxmlformats.org/drawingml/2006/table">
            <a:tbl>
              <a:tblPr>
                <a:noFill/>
                <a:tableStyleId>{5B799874-5F43-4BF1-984C-F9A5BA8FD46F}</a:tableStyleId>
              </a:tblPr>
              <a:tblGrid>
                <a:gridCol w="5910525"/>
                <a:gridCol w="1268350"/>
              </a:tblGrid>
              <a:tr h="302775">
                <a:tc>
                  <a:txBody>
                    <a:bodyPr/>
                    <a:lstStyle/>
                    <a:p>
                      <a:pPr indent="0" lvl="0" marL="0" rtl="0" algn="l">
                        <a:lnSpc>
                          <a:spcPct val="115000"/>
                        </a:lnSpc>
                        <a:spcBef>
                          <a:spcPts val="0"/>
                        </a:spcBef>
                        <a:spcAft>
                          <a:spcPts val="0"/>
                        </a:spcAft>
                        <a:buNone/>
                      </a:pPr>
                      <a:r>
                        <a:rPr lang="en" sz="1200"/>
                        <a:t>THEME</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200"/>
                        <a:t>COUNT</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02775">
                <a:tc>
                  <a:txBody>
                    <a:bodyPr/>
                    <a:lstStyle/>
                    <a:p>
                      <a:pPr indent="0" lvl="0" marL="0" rtl="0" algn="l">
                        <a:lnSpc>
                          <a:spcPct val="115000"/>
                        </a:lnSpc>
                        <a:spcBef>
                          <a:spcPts val="0"/>
                        </a:spcBef>
                        <a:spcAft>
                          <a:spcPts val="0"/>
                        </a:spcAft>
                        <a:buNone/>
                      </a:pPr>
                      <a:r>
                        <a:rPr lang="en" sz="1200"/>
                        <a:t>Activities related to Somali culture and language</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 sz="1000"/>
                        <a:t>26</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69138"/>
                    </a:solidFill>
                  </a:tcPr>
                </a:tc>
              </a:tr>
              <a:tr h="302775">
                <a:tc>
                  <a:txBody>
                    <a:bodyPr/>
                    <a:lstStyle/>
                    <a:p>
                      <a:pPr indent="0" lvl="0" marL="0" rtl="0" algn="l">
                        <a:lnSpc>
                          <a:spcPct val="115000"/>
                        </a:lnSpc>
                        <a:spcBef>
                          <a:spcPts val="0"/>
                        </a:spcBef>
                        <a:spcAft>
                          <a:spcPts val="0"/>
                        </a:spcAft>
                        <a:buNone/>
                      </a:pPr>
                      <a:r>
                        <a:rPr lang="en" sz="1200"/>
                        <a:t>Sports</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 sz="1000"/>
                        <a:t>24</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89A48"/>
                    </a:solidFill>
                  </a:tcPr>
                </a:tc>
              </a:tr>
              <a:tr h="302775">
                <a:tc>
                  <a:txBody>
                    <a:bodyPr/>
                    <a:lstStyle/>
                    <a:p>
                      <a:pPr indent="0" lvl="0" marL="0" rtl="0" algn="l">
                        <a:lnSpc>
                          <a:spcPct val="115000"/>
                        </a:lnSpc>
                        <a:spcBef>
                          <a:spcPts val="0"/>
                        </a:spcBef>
                        <a:spcAft>
                          <a:spcPts val="0"/>
                        </a:spcAft>
                        <a:buNone/>
                      </a:pPr>
                      <a:r>
                        <a:rPr lang="en" sz="1200"/>
                        <a:t>Youth activities</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17</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B980"/>
                    </a:solidFill>
                  </a:tcPr>
                </a:tc>
              </a:tr>
              <a:tr h="302775">
                <a:tc>
                  <a:txBody>
                    <a:bodyPr/>
                    <a:lstStyle/>
                    <a:p>
                      <a:pPr indent="0" lvl="0" marL="0" rtl="0" algn="l">
                        <a:lnSpc>
                          <a:spcPct val="115000"/>
                        </a:lnSpc>
                        <a:spcBef>
                          <a:spcPts val="0"/>
                        </a:spcBef>
                        <a:spcAft>
                          <a:spcPts val="0"/>
                        </a:spcAft>
                        <a:buNone/>
                      </a:pPr>
                      <a:r>
                        <a:rPr lang="en" sz="1200"/>
                        <a:t>Fitness and health activities</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 sz="1000"/>
                        <a:t>13</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CBA0"/>
                    </a:solidFill>
                  </a:tcPr>
                </a:tc>
              </a:tr>
              <a:tr h="302775">
                <a:tc>
                  <a:txBody>
                    <a:bodyPr/>
                    <a:lstStyle/>
                    <a:p>
                      <a:pPr indent="0" lvl="0" marL="0" rtl="0" algn="l">
                        <a:lnSpc>
                          <a:spcPct val="115000"/>
                        </a:lnSpc>
                        <a:spcBef>
                          <a:spcPts val="0"/>
                        </a:spcBef>
                        <a:spcAft>
                          <a:spcPts val="0"/>
                        </a:spcAft>
                        <a:buNone/>
                      </a:pPr>
                      <a:r>
                        <a:rPr lang="en" sz="1200"/>
                        <a:t>Entertainment</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 sz="1000"/>
                        <a:t>11</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5D3B0"/>
                    </a:solidFill>
                  </a:tcPr>
                </a:tc>
              </a:tr>
              <a:tr h="302775">
                <a:tc>
                  <a:txBody>
                    <a:bodyPr/>
                    <a:lstStyle/>
                    <a:p>
                      <a:pPr indent="0" lvl="0" marL="0" rtl="0" algn="l">
                        <a:lnSpc>
                          <a:spcPct val="115000"/>
                        </a:lnSpc>
                        <a:spcBef>
                          <a:spcPts val="0"/>
                        </a:spcBef>
                        <a:spcAft>
                          <a:spcPts val="0"/>
                        </a:spcAft>
                        <a:buNone/>
                      </a:pPr>
                      <a:r>
                        <a:rPr lang="en" sz="1200"/>
                        <a:t>Travel/Tours</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 sz="1000"/>
                        <a:t>10</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6D8B8"/>
                    </a:solidFill>
                  </a:tcPr>
                </a:tc>
              </a:tr>
              <a:tr h="302775">
                <a:tc>
                  <a:txBody>
                    <a:bodyPr/>
                    <a:lstStyle/>
                    <a:p>
                      <a:pPr indent="0" lvl="0" marL="0" rtl="0" algn="l">
                        <a:lnSpc>
                          <a:spcPct val="115000"/>
                        </a:lnSpc>
                        <a:spcBef>
                          <a:spcPts val="0"/>
                        </a:spcBef>
                        <a:spcAft>
                          <a:spcPts val="0"/>
                        </a:spcAft>
                        <a:buNone/>
                      </a:pPr>
                      <a:r>
                        <a:rPr lang="en" sz="1200"/>
                        <a:t>Career advice/support</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 sz="1000"/>
                        <a:t>10</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6D8B8"/>
                    </a:solidFill>
                  </a:tcPr>
                </a:tc>
              </a:tr>
              <a:tr h="302775">
                <a:tc>
                  <a:txBody>
                    <a:bodyPr/>
                    <a:lstStyle/>
                    <a:p>
                      <a:pPr indent="0" lvl="0" marL="0" rtl="0" algn="l">
                        <a:lnSpc>
                          <a:spcPct val="115000"/>
                        </a:lnSpc>
                        <a:spcBef>
                          <a:spcPts val="0"/>
                        </a:spcBef>
                        <a:spcAft>
                          <a:spcPts val="0"/>
                        </a:spcAft>
                        <a:buNone/>
                      </a:pPr>
                      <a:r>
                        <a:rPr lang="en" sz="1200"/>
                        <a:t>Elderly socials</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 sz="1000"/>
                        <a:t>9</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7DCC0"/>
                    </a:solidFill>
                  </a:tcPr>
                </a:tc>
              </a:tr>
              <a:tr h="302775">
                <a:tc>
                  <a:txBody>
                    <a:bodyPr/>
                    <a:lstStyle/>
                    <a:p>
                      <a:pPr indent="0" lvl="0" marL="0" rtl="0" algn="l">
                        <a:lnSpc>
                          <a:spcPct val="115000"/>
                        </a:lnSpc>
                        <a:spcBef>
                          <a:spcPts val="0"/>
                        </a:spcBef>
                        <a:spcAft>
                          <a:spcPts val="0"/>
                        </a:spcAft>
                        <a:buNone/>
                      </a:pPr>
                      <a:r>
                        <a:rPr lang="en" sz="1200"/>
                        <a:t>Supplementary classes</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 sz="1000"/>
                        <a:t>9</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7DCC0"/>
                    </a:solidFill>
                  </a:tcPr>
                </a:tc>
              </a:tr>
              <a:tr h="302775">
                <a:tc>
                  <a:txBody>
                    <a:bodyPr/>
                    <a:lstStyle/>
                    <a:p>
                      <a:pPr indent="0" lvl="0" marL="0" rtl="0" algn="l">
                        <a:lnSpc>
                          <a:spcPct val="115000"/>
                        </a:lnSpc>
                        <a:spcBef>
                          <a:spcPts val="0"/>
                        </a:spcBef>
                        <a:spcAft>
                          <a:spcPts val="0"/>
                        </a:spcAft>
                        <a:buNone/>
                      </a:pPr>
                      <a:r>
                        <a:rPr lang="en" sz="1200"/>
                        <a:t>After school studies / Tutoring groups</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 sz="1000"/>
                        <a:t>9</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7DCC0"/>
                    </a:solidFill>
                  </a:tcPr>
                </a:tc>
              </a:tr>
              <a:tr h="302775">
                <a:tc>
                  <a:txBody>
                    <a:bodyPr/>
                    <a:lstStyle/>
                    <a:p>
                      <a:pPr indent="0" lvl="0" marL="0" rtl="0" algn="l">
                        <a:lnSpc>
                          <a:spcPct val="115000"/>
                        </a:lnSpc>
                        <a:spcBef>
                          <a:spcPts val="0"/>
                        </a:spcBef>
                        <a:spcAft>
                          <a:spcPts val="0"/>
                        </a:spcAft>
                        <a:buNone/>
                      </a:pPr>
                      <a:r>
                        <a:rPr lang="en" sz="1200"/>
                        <a:t>Counseling</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 sz="1000"/>
                        <a:t>5</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EE0"/>
                    </a:solidFill>
                  </a:tcPr>
                </a:tc>
              </a:tr>
              <a:tr h="302775">
                <a:tc>
                  <a:txBody>
                    <a:bodyPr/>
                    <a:lstStyle/>
                    <a:p>
                      <a:pPr indent="0" lvl="0" marL="0" rtl="0" algn="l">
                        <a:lnSpc>
                          <a:spcPct val="115000"/>
                        </a:lnSpc>
                        <a:spcBef>
                          <a:spcPts val="0"/>
                        </a:spcBef>
                        <a:spcAft>
                          <a:spcPts val="0"/>
                        </a:spcAft>
                        <a:buNone/>
                      </a:pPr>
                      <a:r>
                        <a:rPr lang="en" sz="1200"/>
                        <a:t>Housing workshops or assistance</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 sz="1000"/>
                        <a:t>5</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EE0"/>
                    </a:solidFill>
                  </a:tcPr>
                </a:tc>
              </a:tr>
            </a:tbl>
          </a:graphicData>
        </a:graphic>
      </p:graphicFrame>
      <p:graphicFrame>
        <p:nvGraphicFramePr>
          <p:cNvPr id="572" name="Google Shape;572;p68"/>
          <p:cNvGraphicFramePr/>
          <p:nvPr/>
        </p:nvGraphicFramePr>
        <p:xfrm>
          <a:off x="982575" y="1120750"/>
          <a:ext cx="3000000" cy="3000000"/>
        </p:xfrm>
        <a:graphic>
          <a:graphicData uri="http://schemas.openxmlformats.org/drawingml/2006/table">
            <a:tbl>
              <a:tblPr>
                <a:noFill/>
                <a:tableStyleId>{5B799874-5F43-4BF1-984C-F9A5BA8FD46F}</a:tableStyleId>
              </a:tblPr>
              <a:tblGrid>
                <a:gridCol w="5867300"/>
                <a:gridCol w="1256375"/>
              </a:tblGrid>
              <a:tr h="281150">
                <a:tc>
                  <a:txBody>
                    <a:bodyPr/>
                    <a:lstStyle/>
                    <a:p>
                      <a:pPr indent="0" lvl="0" marL="0" rtl="0" algn="l">
                        <a:lnSpc>
                          <a:spcPct val="115000"/>
                        </a:lnSpc>
                        <a:spcBef>
                          <a:spcPts val="0"/>
                        </a:spcBef>
                        <a:spcAft>
                          <a:spcPts val="0"/>
                        </a:spcAft>
                        <a:buNone/>
                      </a:pPr>
                      <a:r>
                        <a:rPr b="1" lang="en" sz="1100"/>
                        <a:t>Theme</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Count</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1150">
                <a:tc>
                  <a:txBody>
                    <a:bodyPr/>
                    <a:lstStyle/>
                    <a:p>
                      <a:pPr indent="0" lvl="0" marL="0" rtl="0" algn="l">
                        <a:lnSpc>
                          <a:spcPct val="115000"/>
                        </a:lnSpc>
                        <a:spcBef>
                          <a:spcPts val="0"/>
                        </a:spcBef>
                        <a:spcAft>
                          <a:spcPts val="0"/>
                        </a:spcAft>
                        <a:buNone/>
                      </a:pPr>
                      <a:r>
                        <a:rPr lang="en" sz="1100"/>
                        <a:t>Build better relationships with-in the community</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17</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69138"/>
                    </a:solidFill>
                  </a:tcPr>
                </a:tc>
              </a:tr>
              <a:tr h="281150">
                <a:tc>
                  <a:txBody>
                    <a:bodyPr/>
                    <a:lstStyle/>
                    <a:p>
                      <a:pPr indent="0" lvl="0" marL="0" rtl="0" algn="l">
                        <a:lnSpc>
                          <a:spcPct val="115000"/>
                        </a:lnSpc>
                        <a:spcBef>
                          <a:spcPts val="0"/>
                        </a:spcBef>
                        <a:spcAft>
                          <a:spcPts val="0"/>
                        </a:spcAft>
                        <a:buNone/>
                      </a:pPr>
                      <a:r>
                        <a:rPr lang="en" sz="1100"/>
                        <a:t>Housing support</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9</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C89C"/>
                    </a:solidFill>
                  </a:tcPr>
                </a:tc>
              </a:tr>
              <a:tr h="281150">
                <a:tc>
                  <a:txBody>
                    <a:bodyPr/>
                    <a:lstStyle/>
                    <a:p>
                      <a:pPr indent="0" lvl="0" marL="0" rtl="0" algn="l">
                        <a:lnSpc>
                          <a:spcPct val="115000"/>
                        </a:lnSpc>
                        <a:spcBef>
                          <a:spcPts val="0"/>
                        </a:spcBef>
                        <a:spcAft>
                          <a:spcPts val="0"/>
                        </a:spcAft>
                        <a:buNone/>
                      </a:pPr>
                      <a:r>
                        <a:rPr lang="en" sz="1100"/>
                        <a:t>Help and support</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9</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C89C"/>
                    </a:solidFill>
                  </a:tcPr>
                </a:tc>
              </a:tr>
              <a:tr h="281150">
                <a:tc>
                  <a:txBody>
                    <a:bodyPr/>
                    <a:lstStyle/>
                    <a:p>
                      <a:pPr indent="0" lvl="0" marL="0" rtl="0" algn="l">
                        <a:lnSpc>
                          <a:spcPct val="115000"/>
                        </a:lnSpc>
                        <a:spcBef>
                          <a:spcPts val="0"/>
                        </a:spcBef>
                        <a:spcAft>
                          <a:spcPts val="0"/>
                        </a:spcAft>
                        <a:buNone/>
                      </a:pPr>
                      <a:r>
                        <a:rPr lang="en" sz="1100"/>
                        <a:t>Free youth activities</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8</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5CFA8"/>
                    </a:solidFill>
                  </a:tcPr>
                </a:tc>
              </a:tr>
              <a:tr h="281150">
                <a:tc>
                  <a:txBody>
                    <a:bodyPr/>
                    <a:lstStyle/>
                    <a:p>
                      <a:pPr indent="0" lvl="0" marL="0" rtl="0" algn="l">
                        <a:lnSpc>
                          <a:spcPct val="115000"/>
                        </a:lnSpc>
                        <a:spcBef>
                          <a:spcPts val="0"/>
                        </a:spcBef>
                        <a:spcAft>
                          <a:spcPts val="0"/>
                        </a:spcAft>
                        <a:buNone/>
                      </a:pPr>
                      <a:r>
                        <a:rPr lang="en" sz="1100"/>
                        <a:t>Youth safety</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7</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6D6B5"/>
                    </a:solidFill>
                  </a:tcPr>
                </a:tc>
              </a:tr>
              <a:tr h="281150">
                <a:tc>
                  <a:txBody>
                    <a:bodyPr/>
                    <a:lstStyle/>
                    <a:p>
                      <a:pPr indent="0" lvl="0" marL="0" rtl="0" algn="l">
                        <a:lnSpc>
                          <a:spcPct val="115000"/>
                        </a:lnSpc>
                        <a:spcBef>
                          <a:spcPts val="0"/>
                        </a:spcBef>
                        <a:spcAft>
                          <a:spcPts val="0"/>
                        </a:spcAft>
                        <a:buNone/>
                      </a:pPr>
                      <a:r>
                        <a:rPr lang="en" sz="1100"/>
                        <a:t>Resource allocation</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6</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8DDC1"/>
                    </a:solidFill>
                  </a:tcPr>
                </a:tc>
              </a:tr>
              <a:tr h="281150">
                <a:tc>
                  <a:txBody>
                    <a:bodyPr/>
                    <a:lstStyle/>
                    <a:p>
                      <a:pPr indent="0" lvl="0" marL="0" rtl="0" algn="l">
                        <a:lnSpc>
                          <a:spcPct val="115000"/>
                        </a:lnSpc>
                        <a:spcBef>
                          <a:spcPts val="0"/>
                        </a:spcBef>
                        <a:spcAft>
                          <a:spcPts val="0"/>
                        </a:spcAft>
                        <a:buNone/>
                      </a:pPr>
                      <a:r>
                        <a:rPr lang="en" sz="1100"/>
                        <a:t>They’re invisible</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9E4CE"/>
                    </a:solidFill>
                  </a:tcPr>
                </a:tc>
              </a:tr>
              <a:tr h="281150">
                <a:tc>
                  <a:txBody>
                    <a:bodyPr/>
                    <a:lstStyle/>
                    <a:p>
                      <a:pPr indent="0" lvl="0" marL="0" rtl="0" algn="l">
                        <a:lnSpc>
                          <a:spcPct val="115000"/>
                        </a:lnSpc>
                        <a:spcBef>
                          <a:spcPts val="0"/>
                        </a:spcBef>
                        <a:spcAft>
                          <a:spcPts val="0"/>
                        </a:spcAft>
                        <a:buNone/>
                      </a:pPr>
                      <a:r>
                        <a:rPr lang="en" sz="1100"/>
                        <a:t>Raising awareness</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9E4CE"/>
                    </a:solidFill>
                  </a:tcPr>
                </a:tc>
              </a:tr>
              <a:tr h="281150">
                <a:tc>
                  <a:txBody>
                    <a:bodyPr/>
                    <a:lstStyle/>
                    <a:p>
                      <a:pPr indent="0" lvl="0" marL="0" rtl="0" algn="l">
                        <a:lnSpc>
                          <a:spcPct val="115000"/>
                        </a:lnSpc>
                        <a:spcBef>
                          <a:spcPts val="0"/>
                        </a:spcBef>
                        <a:spcAft>
                          <a:spcPts val="0"/>
                        </a:spcAft>
                        <a:buNone/>
                      </a:pPr>
                      <a:r>
                        <a:rPr lang="en" sz="1100"/>
                        <a:t>Cultural awareness and events</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BDA"/>
                    </a:solidFill>
                  </a:tcPr>
                </a:tc>
              </a:tr>
              <a:tr h="281150">
                <a:tc>
                  <a:txBody>
                    <a:bodyPr/>
                    <a:lstStyle/>
                    <a:p>
                      <a:pPr indent="0" lvl="0" marL="0" rtl="0" algn="l">
                        <a:lnSpc>
                          <a:spcPct val="115000"/>
                        </a:lnSpc>
                        <a:spcBef>
                          <a:spcPts val="0"/>
                        </a:spcBef>
                        <a:spcAft>
                          <a:spcPts val="0"/>
                        </a:spcAft>
                        <a:buNone/>
                      </a:pPr>
                      <a:r>
                        <a:rPr lang="en" sz="1100"/>
                        <a:t>Career advice</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EBDA"/>
                    </a:solidFill>
                  </a:tcPr>
                </a:tc>
              </a:tr>
              <a:tr h="281150">
                <a:tc>
                  <a:txBody>
                    <a:bodyPr/>
                    <a:lstStyle/>
                    <a:p>
                      <a:pPr indent="0" lvl="0" marL="0" rtl="0" algn="l">
                        <a:lnSpc>
                          <a:spcPct val="115000"/>
                        </a:lnSpc>
                        <a:spcBef>
                          <a:spcPts val="0"/>
                        </a:spcBef>
                        <a:spcAft>
                          <a:spcPts val="0"/>
                        </a:spcAft>
                        <a:buNone/>
                      </a:pPr>
                      <a:r>
                        <a:rPr lang="en" sz="1100"/>
                        <a:t>Teach children Somali language</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CF2E7"/>
                    </a:solidFill>
                  </a:tcPr>
                </a:tc>
              </a:tr>
              <a:tr h="281150">
                <a:tc>
                  <a:txBody>
                    <a:bodyPr/>
                    <a:lstStyle/>
                    <a:p>
                      <a:pPr indent="0" lvl="0" marL="0" rtl="0" algn="l">
                        <a:lnSpc>
                          <a:spcPct val="115000"/>
                        </a:lnSpc>
                        <a:spcBef>
                          <a:spcPts val="0"/>
                        </a:spcBef>
                        <a:spcAft>
                          <a:spcPts val="0"/>
                        </a:spcAft>
                        <a:buNone/>
                      </a:pPr>
                      <a:r>
                        <a:rPr lang="en" sz="1100"/>
                        <a:t>More staffing at SYDRC / Broaden services / Outreach workers</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CF2E7"/>
                    </a:solidFill>
                  </a:tcPr>
                </a:tc>
              </a:tr>
              <a:tr h="281150">
                <a:tc>
                  <a:txBody>
                    <a:bodyPr/>
                    <a:lstStyle/>
                    <a:p>
                      <a:pPr indent="0" lvl="0" marL="0" rtl="0" algn="l">
                        <a:lnSpc>
                          <a:spcPct val="115000"/>
                        </a:lnSpc>
                        <a:spcBef>
                          <a:spcPts val="0"/>
                        </a:spcBef>
                        <a:spcAft>
                          <a:spcPts val="0"/>
                        </a:spcAft>
                        <a:buNone/>
                      </a:pPr>
                      <a:r>
                        <a:rPr lang="en" sz="1100"/>
                        <a:t>More clarity in needs of community</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a:t>
                      </a:r>
                      <a:endParaRPr sz="1000"/>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CF2E7"/>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571"/>
                                        </p:tgtEl>
                                      </p:cBhvr>
                                    </p:animEffect>
                                    <p:set>
                                      <p:cBhvr>
                                        <p:cTn dur="1" fill="hold">
                                          <p:stCondLst>
                                            <p:cond delay="1000"/>
                                          </p:stCondLst>
                                        </p:cTn>
                                        <p:tgtEl>
                                          <p:spTgt spid="571"/>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1000"/>
                                        <p:tgtEl>
                                          <p:spTgt spid="5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69"/>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578" name="Google Shape;578;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79" name="Google Shape;579;p69"/>
          <p:cNvSpPr txBox="1"/>
          <p:nvPr/>
        </p:nvSpPr>
        <p:spPr>
          <a:xfrm>
            <a:off x="0" y="0"/>
            <a:ext cx="9144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lt1"/>
                </a:solidFill>
              </a:rPr>
              <a:t>There was a strong desire for a more visible community</a:t>
            </a:r>
            <a:endParaRPr b="1" sz="2500">
              <a:solidFill>
                <a:schemeClr val="lt1"/>
              </a:solidFill>
            </a:endParaRPr>
          </a:p>
        </p:txBody>
      </p:sp>
      <p:pic>
        <p:nvPicPr>
          <p:cNvPr id="580" name="Google Shape;580;p69"/>
          <p:cNvPicPr preferRelativeResize="0"/>
          <p:nvPr/>
        </p:nvPicPr>
        <p:blipFill rotWithShape="1">
          <a:blip r:embed="rId3">
            <a:alphaModFix/>
          </a:blip>
          <a:srcRect b="15023" l="0" r="0" t="16030"/>
          <a:stretch/>
        </p:blipFill>
        <p:spPr>
          <a:xfrm>
            <a:off x="1016978" y="939000"/>
            <a:ext cx="7110048" cy="4204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0"/>
          <p:cNvSpPr txBox="1"/>
          <p:nvPr>
            <p:ph type="title"/>
          </p:nvPr>
        </p:nvSpPr>
        <p:spPr>
          <a:xfrm>
            <a:off x="490250" y="988800"/>
            <a:ext cx="6367800" cy="3165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t>Thank you!</a:t>
            </a:r>
            <a:endParaRPr b="1"/>
          </a:p>
        </p:txBody>
      </p:sp>
      <p:sp>
        <p:nvSpPr>
          <p:cNvPr id="586" name="Google Shape;586;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87" name="Google Shape;587;p70"/>
          <p:cNvPicPr preferRelativeResize="0"/>
          <p:nvPr/>
        </p:nvPicPr>
        <p:blipFill>
          <a:blip r:embed="rId3">
            <a:alphaModFix/>
          </a:blip>
          <a:stretch>
            <a:fillRect/>
          </a:stretch>
        </p:blipFill>
        <p:spPr>
          <a:xfrm>
            <a:off x="4672274" y="600756"/>
            <a:ext cx="3339213" cy="1342686"/>
          </a:xfrm>
          <a:prstGeom prst="rect">
            <a:avLst/>
          </a:prstGeom>
          <a:noFill/>
          <a:ln>
            <a:noFill/>
          </a:ln>
        </p:spPr>
      </p:pic>
      <p:sp>
        <p:nvSpPr>
          <p:cNvPr id="588" name="Google Shape;588;p70"/>
          <p:cNvSpPr txBox="1"/>
          <p:nvPr/>
        </p:nvSpPr>
        <p:spPr>
          <a:xfrm>
            <a:off x="4829375" y="2048700"/>
            <a:ext cx="318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Special thanks to our sponsors </a:t>
            </a:r>
            <a:r>
              <a:rPr lang="en">
                <a:solidFill>
                  <a:schemeClr val="lt1"/>
                </a:solidFill>
              </a:rPr>
              <a:t>Abdiwahab Ali, Muna Osman, Yusuf Deerow and the SYDRC team</a:t>
            </a:r>
            <a:endParaRPr>
              <a:solidFill>
                <a:schemeClr val="lt1"/>
              </a:solidFill>
            </a:endParaRPr>
          </a:p>
        </p:txBody>
      </p:sp>
      <p:sp>
        <p:nvSpPr>
          <p:cNvPr id="589" name="Google Shape;589;p70"/>
          <p:cNvSpPr txBox="1"/>
          <p:nvPr/>
        </p:nvSpPr>
        <p:spPr>
          <a:xfrm>
            <a:off x="4829375" y="3290975"/>
            <a:ext cx="3339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And our advisors Dominic Golding and Lorraine Higgins</a:t>
            </a: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ph idx="12" type="sldNum"/>
          </p:nvPr>
        </p:nvSpPr>
        <p:spPr>
          <a:xfrm>
            <a:off x="4297652" y="2374950"/>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4" name="Google Shape;114;p21"/>
          <p:cNvPicPr preferRelativeResize="0"/>
          <p:nvPr/>
        </p:nvPicPr>
        <p:blipFill>
          <a:blip r:embed="rId3">
            <a:alphaModFix/>
          </a:blip>
          <a:stretch>
            <a:fillRect/>
          </a:stretch>
        </p:blipFill>
        <p:spPr>
          <a:xfrm>
            <a:off x="2" y="1"/>
            <a:ext cx="9144000" cy="5143497"/>
          </a:xfrm>
          <a:prstGeom prst="rect">
            <a:avLst/>
          </a:prstGeom>
          <a:noFill/>
          <a:ln>
            <a:noFill/>
          </a:ln>
        </p:spPr>
      </p:pic>
      <p:pic>
        <p:nvPicPr>
          <p:cNvPr id="115" name="Google Shape;115;p21"/>
          <p:cNvPicPr preferRelativeResize="0"/>
          <p:nvPr/>
        </p:nvPicPr>
        <p:blipFill>
          <a:blip r:embed="rId4">
            <a:alphaModFix/>
          </a:blip>
          <a:stretch>
            <a:fillRect/>
          </a:stretch>
        </p:blipFill>
        <p:spPr>
          <a:xfrm>
            <a:off x="2" y="0"/>
            <a:ext cx="9144000" cy="5143500"/>
          </a:xfrm>
          <a:prstGeom prst="rect">
            <a:avLst/>
          </a:prstGeom>
          <a:noFill/>
          <a:ln>
            <a:noFill/>
          </a:ln>
        </p:spPr>
      </p:pic>
      <p:pic>
        <p:nvPicPr>
          <p:cNvPr id="116" name="Google Shape;116;p21"/>
          <p:cNvPicPr preferRelativeResize="0"/>
          <p:nvPr/>
        </p:nvPicPr>
        <p:blipFill>
          <a:blip r:embed="rId5">
            <a:alphaModFix/>
          </a:blip>
          <a:stretch>
            <a:fillRect/>
          </a:stretch>
        </p:blipFill>
        <p:spPr>
          <a:xfrm>
            <a:off x="2" y="0"/>
            <a:ext cx="9144000" cy="5143500"/>
          </a:xfrm>
          <a:prstGeom prst="rect">
            <a:avLst/>
          </a:prstGeom>
          <a:noFill/>
          <a:ln>
            <a:noFill/>
          </a:ln>
        </p:spPr>
      </p:pic>
      <p:pic>
        <p:nvPicPr>
          <p:cNvPr id="117" name="Google Shape;117;p21"/>
          <p:cNvPicPr preferRelativeResize="0"/>
          <p:nvPr/>
        </p:nvPicPr>
        <p:blipFill>
          <a:blip r:embed="rId6">
            <a:alphaModFix/>
          </a:blip>
          <a:stretch>
            <a:fillRect/>
          </a:stretch>
        </p:blipFill>
        <p:spPr>
          <a:xfrm>
            <a:off x="2" y="0"/>
            <a:ext cx="9144000" cy="5143500"/>
          </a:xfrm>
          <a:prstGeom prst="rect">
            <a:avLst/>
          </a:prstGeom>
          <a:noFill/>
          <a:ln>
            <a:noFill/>
          </a:ln>
        </p:spPr>
      </p:pic>
      <p:pic>
        <p:nvPicPr>
          <p:cNvPr id="118" name="Google Shape;118;p21"/>
          <p:cNvPicPr preferRelativeResize="0"/>
          <p:nvPr/>
        </p:nvPicPr>
        <p:blipFill>
          <a:blip r:embed="rId7">
            <a:alphaModFix/>
          </a:blip>
          <a:stretch>
            <a:fillRect/>
          </a:stretch>
        </p:blipFill>
        <p:spPr>
          <a:xfrm>
            <a:off x="2" y="0"/>
            <a:ext cx="9144000" cy="5143500"/>
          </a:xfrm>
          <a:prstGeom prst="rect">
            <a:avLst/>
          </a:prstGeom>
          <a:noFill/>
          <a:ln>
            <a:noFill/>
          </a:ln>
        </p:spPr>
      </p:pic>
      <p:pic>
        <p:nvPicPr>
          <p:cNvPr id="119" name="Google Shape;119;p21"/>
          <p:cNvPicPr preferRelativeResize="0"/>
          <p:nvPr/>
        </p:nvPicPr>
        <p:blipFill>
          <a:blip r:embed="rId8">
            <a:alphaModFix/>
          </a:blip>
          <a:stretch>
            <a:fillRect/>
          </a:stretch>
        </p:blipFill>
        <p:spPr>
          <a:xfrm>
            <a:off x="2" y="0"/>
            <a:ext cx="9144000" cy="5143500"/>
          </a:xfrm>
          <a:prstGeom prst="rect">
            <a:avLst/>
          </a:prstGeom>
          <a:noFill/>
          <a:ln>
            <a:noFill/>
          </a:ln>
        </p:spPr>
      </p:pic>
      <p:pic>
        <p:nvPicPr>
          <p:cNvPr id="120" name="Google Shape;120;p21"/>
          <p:cNvPicPr preferRelativeResize="0"/>
          <p:nvPr/>
        </p:nvPicPr>
        <p:blipFill>
          <a:blip r:embed="rId9">
            <a:alphaModFix/>
          </a:blip>
          <a:stretch>
            <a:fillRect/>
          </a:stretch>
        </p:blipFill>
        <p:spPr>
          <a:xfrm>
            <a:off x="2" y="0"/>
            <a:ext cx="9144000" cy="5143500"/>
          </a:xfrm>
          <a:prstGeom prst="rect">
            <a:avLst/>
          </a:prstGeom>
          <a:noFill/>
          <a:ln>
            <a:noFill/>
          </a:ln>
        </p:spPr>
      </p:pic>
      <p:pic>
        <p:nvPicPr>
          <p:cNvPr id="121" name="Google Shape;121;p21"/>
          <p:cNvPicPr preferRelativeResize="0"/>
          <p:nvPr/>
        </p:nvPicPr>
        <p:blipFill>
          <a:blip r:embed="rId10">
            <a:alphaModFix/>
          </a:blip>
          <a:stretch>
            <a:fillRect/>
          </a:stretch>
        </p:blipFill>
        <p:spPr>
          <a:xfrm>
            <a:off x="2" y="0"/>
            <a:ext cx="9144000" cy="5143500"/>
          </a:xfrm>
          <a:prstGeom prst="rect">
            <a:avLst/>
          </a:prstGeom>
          <a:noFill/>
          <a:ln>
            <a:noFill/>
          </a:ln>
        </p:spPr>
      </p:pic>
      <p:pic>
        <p:nvPicPr>
          <p:cNvPr id="122" name="Google Shape;122;p21"/>
          <p:cNvPicPr preferRelativeResize="0"/>
          <p:nvPr/>
        </p:nvPicPr>
        <p:blipFill>
          <a:blip r:embed="rId11">
            <a:alphaModFix/>
          </a:blip>
          <a:stretch>
            <a:fillRect/>
          </a:stretch>
        </p:blipFill>
        <p:spPr>
          <a:xfrm>
            <a:off x="2" y="0"/>
            <a:ext cx="9144000" cy="5143500"/>
          </a:xfrm>
          <a:prstGeom prst="rect">
            <a:avLst/>
          </a:prstGeom>
          <a:noFill/>
          <a:ln>
            <a:noFill/>
          </a:ln>
        </p:spPr>
      </p:pic>
      <p:pic>
        <p:nvPicPr>
          <p:cNvPr id="123" name="Google Shape;123;p21"/>
          <p:cNvPicPr preferRelativeResize="0"/>
          <p:nvPr/>
        </p:nvPicPr>
        <p:blipFill>
          <a:blip r:embed="rId12">
            <a:alphaModFix/>
          </a:blip>
          <a:stretch>
            <a:fillRect/>
          </a:stretch>
        </p:blipFill>
        <p:spPr>
          <a:xfrm>
            <a:off x="2" y="0"/>
            <a:ext cx="9144000" cy="5143500"/>
          </a:xfrm>
          <a:prstGeom prst="rect">
            <a:avLst/>
          </a:prstGeom>
          <a:noFill/>
          <a:ln>
            <a:noFill/>
          </a:ln>
        </p:spPr>
      </p:pic>
      <p:pic>
        <p:nvPicPr>
          <p:cNvPr id="124" name="Google Shape;124;p21"/>
          <p:cNvPicPr preferRelativeResize="0"/>
          <p:nvPr/>
        </p:nvPicPr>
        <p:blipFill>
          <a:blip r:embed="rId13">
            <a:alphaModFix/>
          </a:blip>
          <a:stretch>
            <a:fillRect/>
          </a:stretch>
        </p:blipFill>
        <p:spPr>
          <a:xfrm>
            <a:off x="2" y="0"/>
            <a:ext cx="9144000" cy="5143500"/>
          </a:xfrm>
          <a:prstGeom prst="rect">
            <a:avLst/>
          </a:prstGeom>
          <a:noFill/>
          <a:ln>
            <a:noFill/>
          </a:ln>
        </p:spPr>
      </p:pic>
      <p:pic>
        <p:nvPicPr>
          <p:cNvPr id="125" name="Google Shape;125;p21"/>
          <p:cNvPicPr preferRelativeResize="0"/>
          <p:nvPr/>
        </p:nvPicPr>
        <p:blipFill>
          <a:blip r:embed="rId14">
            <a:alphaModFix/>
          </a:blip>
          <a:stretch>
            <a:fillRect/>
          </a:stretch>
        </p:blipFill>
        <p:spPr>
          <a:xfrm>
            <a:off x="2" y="0"/>
            <a:ext cx="9144000" cy="5143500"/>
          </a:xfrm>
          <a:prstGeom prst="rect">
            <a:avLst/>
          </a:prstGeom>
          <a:noFill/>
          <a:ln>
            <a:noFill/>
          </a:ln>
        </p:spPr>
      </p:pic>
      <p:pic>
        <p:nvPicPr>
          <p:cNvPr id="126" name="Google Shape;126;p21"/>
          <p:cNvPicPr preferRelativeResize="0"/>
          <p:nvPr/>
        </p:nvPicPr>
        <p:blipFill>
          <a:blip r:embed="rId15">
            <a:alphaModFix/>
          </a:blip>
          <a:stretch>
            <a:fillRect/>
          </a:stretch>
        </p:blipFill>
        <p:spPr>
          <a:xfrm>
            <a:off x="2" y="0"/>
            <a:ext cx="9144000" cy="5143500"/>
          </a:xfrm>
          <a:prstGeom prst="rect">
            <a:avLst/>
          </a:prstGeom>
          <a:noFill/>
          <a:ln>
            <a:noFill/>
          </a:ln>
        </p:spPr>
      </p:pic>
      <p:pic>
        <p:nvPicPr>
          <p:cNvPr id="127" name="Google Shape;127;p21"/>
          <p:cNvPicPr preferRelativeResize="0"/>
          <p:nvPr/>
        </p:nvPicPr>
        <p:blipFill>
          <a:blip r:embed="rId16">
            <a:alphaModFix/>
          </a:blip>
          <a:stretch>
            <a:fillRect/>
          </a:stretch>
        </p:blipFill>
        <p:spPr>
          <a:xfrm>
            <a:off x="2" y="0"/>
            <a:ext cx="9144000" cy="5143500"/>
          </a:xfrm>
          <a:prstGeom prst="rect">
            <a:avLst/>
          </a:prstGeom>
          <a:noFill/>
          <a:ln>
            <a:noFill/>
          </a:ln>
        </p:spPr>
      </p:pic>
      <p:pic>
        <p:nvPicPr>
          <p:cNvPr id="128" name="Google Shape;128;p21"/>
          <p:cNvPicPr preferRelativeResize="0"/>
          <p:nvPr/>
        </p:nvPicPr>
        <p:blipFill>
          <a:blip r:embed="rId17">
            <a:alphaModFix/>
          </a:blip>
          <a:stretch>
            <a:fillRect/>
          </a:stretch>
        </p:blipFill>
        <p:spPr>
          <a:xfrm>
            <a:off x="2"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grpSp>
        <p:nvGrpSpPr>
          <p:cNvPr id="133" name="Google Shape;133;p22"/>
          <p:cNvGrpSpPr/>
          <p:nvPr/>
        </p:nvGrpSpPr>
        <p:grpSpPr>
          <a:xfrm>
            <a:off x="3647100" y="346975"/>
            <a:ext cx="1538100" cy="442513"/>
            <a:chOff x="3802950" y="1145950"/>
            <a:chExt cx="1538100" cy="442513"/>
          </a:xfrm>
        </p:grpSpPr>
        <p:sp>
          <p:nvSpPr>
            <p:cNvPr id="134" name="Google Shape;134;p22"/>
            <p:cNvSpPr txBox="1"/>
            <p:nvPr/>
          </p:nvSpPr>
          <p:spPr>
            <a:xfrm>
              <a:off x="3802950" y="1145963"/>
              <a:ext cx="1538100" cy="442500"/>
            </a:xfrm>
            <a:prstGeom prst="rect">
              <a:avLst/>
            </a:prstGeom>
            <a:solidFill>
              <a:srgbClr val="155B54"/>
            </a:solidFill>
            <a:ln cap="flat" cmpd="sng" w="19050">
              <a:solidFill>
                <a:srgbClr val="155B54"/>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sz="1000">
                <a:solidFill>
                  <a:srgbClr val="FFFFFF"/>
                </a:solidFill>
                <a:latin typeface="Roboto"/>
                <a:ea typeface="Roboto"/>
                <a:cs typeface="Roboto"/>
                <a:sym typeface="Roboto"/>
              </a:endParaRPr>
            </a:p>
          </p:txBody>
        </p:sp>
        <p:sp>
          <p:nvSpPr>
            <p:cNvPr id="135" name="Google Shape;135;p22"/>
            <p:cNvSpPr/>
            <p:nvPr/>
          </p:nvSpPr>
          <p:spPr>
            <a:xfrm>
              <a:off x="3802950" y="1145950"/>
              <a:ext cx="1538100" cy="5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 name="Google Shape;13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7" name="Google Shape;137;p22"/>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138" name="Google Shape;138;p22"/>
          <p:cNvSpPr txBox="1"/>
          <p:nvPr>
            <p:ph type="ctrTitle"/>
          </p:nvPr>
        </p:nvSpPr>
        <p:spPr>
          <a:xfrm>
            <a:off x="304808" y="-12631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2500">
                <a:solidFill>
                  <a:schemeClr val="lt1"/>
                </a:solidFill>
                <a:latin typeface="Roboto"/>
                <a:ea typeface="Roboto"/>
                <a:cs typeface="Roboto"/>
                <a:sym typeface="Roboto"/>
              </a:rPr>
              <a:t>Gathering</a:t>
            </a:r>
            <a:r>
              <a:rPr b="1" lang="en" sz="2500">
                <a:solidFill>
                  <a:schemeClr val="lt1"/>
                </a:solidFill>
                <a:latin typeface="Roboto"/>
                <a:ea typeface="Roboto"/>
                <a:cs typeface="Roboto"/>
                <a:sym typeface="Roboto"/>
              </a:rPr>
              <a:t> Qualitative Data</a:t>
            </a:r>
            <a:endParaRPr b="1" sz="2500">
              <a:solidFill>
                <a:schemeClr val="lt1"/>
              </a:solidFill>
              <a:latin typeface="Roboto"/>
              <a:ea typeface="Roboto"/>
              <a:cs typeface="Roboto"/>
              <a:sym typeface="Roboto"/>
            </a:endParaRPr>
          </a:p>
        </p:txBody>
      </p:sp>
      <p:sp>
        <p:nvSpPr>
          <p:cNvPr id="139" name="Google Shape;139;p22"/>
          <p:cNvSpPr/>
          <p:nvPr/>
        </p:nvSpPr>
        <p:spPr>
          <a:xfrm>
            <a:off x="6418500" y="3555025"/>
            <a:ext cx="1538100" cy="5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 name="Google Shape;140;p22"/>
          <p:cNvPicPr preferRelativeResize="0"/>
          <p:nvPr/>
        </p:nvPicPr>
        <p:blipFill>
          <a:blip r:embed="rId3">
            <a:alphaModFix/>
          </a:blip>
          <a:stretch>
            <a:fillRect/>
          </a:stretch>
        </p:blipFill>
        <p:spPr>
          <a:xfrm>
            <a:off x="1511525" y="1436388"/>
            <a:ext cx="6113697" cy="31433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grpSp>
        <p:nvGrpSpPr>
          <p:cNvPr id="145" name="Google Shape;145;p23"/>
          <p:cNvGrpSpPr/>
          <p:nvPr/>
        </p:nvGrpSpPr>
        <p:grpSpPr>
          <a:xfrm>
            <a:off x="3647100" y="346975"/>
            <a:ext cx="1538100" cy="442513"/>
            <a:chOff x="3802950" y="1145950"/>
            <a:chExt cx="1538100" cy="442513"/>
          </a:xfrm>
        </p:grpSpPr>
        <p:sp>
          <p:nvSpPr>
            <p:cNvPr id="146" name="Google Shape;146;p23"/>
            <p:cNvSpPr txBox="1"/>
            <p:nvPr/>
          </p:nvSpPr>
          <p:spPr>
            <a:xfrm>
              <a:off x="3802950" y="1145963"/>
              <a:ext cx="1538100" cy="442500"/>
            </a:xfrm>
            <a:prstGeom prst="rect">
              <a:avLst/>
            </a:prstGeom>
            <a:solidFill>
              <a:srgbClr val="155B54"/>
            </a:solidFill>
            <a:ln cap="flat" cmpd="sng" w="19050">
              <a:solidFill>
                <a:srgbClr val="155B54"/>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sz="1000">
                <a:solidFill>
                  <a:srgbClr val="FFFFFF"/>
                </a:solidFill>
                <a:latin typeface="Roboto"/>
                <a:ea typeface="Roboto"/>
                <a:cs typeface="Roboto"/>
                <a:sym typeface="Roboto"/>
              </a:endParaRPr>
            </a:p>
          </p:txBody>
        </p:sp>
        <p:sp>
          <p:nvSpPr>
            <p:cNvPr id="147" name="Google Shape;147;p23"/>
            <p:cNvSpPr/>
            <p:nvPr/>
          </p:nvSpPr>
          <p:spPr>
            <a:xfrm>
              <a:off x="3802950" y="1145950"/>
              <a:ext cx="1538100" cy="5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 name="Google Shape;148;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49" name="Google Shape;149;p23"/>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150" name="Google Shape;150;p23"/>
          <p:cNvSpPr txBox="1"/>
          <p:nvPr>
            <p:ph type="ctrTitle"/>
          </p:nvPr>
        </p:nvSpPr>
        <p:spPr>
          <a:xfrm>
            <a:off x="304808" y="-12631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2500">
                <a:solidFill>
                  <a:schemeClr val="lt1"/>
                </a:solidFill>
                <a:latin typeface="Roboto"/>
                <a:ea typeface="Roboto"/>
                <a:cs typeface="Roboto"/>
                <a:sym typeface="Roboto"/>
              </a:rPr>
              <a:t>Gathering Qualitative Data</a:t>
            </a:r>
            <a:endParaRPr b="1" sz="2500">
              <a:solidFill>
                <a:schemeClr val="lt1"/>
              </a:solidFill>
              <a:latin typeface="Roboto"/>
              <a:ea typeface="Roboto"/>
              <a:cs typeface="Roboto"/>
              <a:sym typeface="Roboto"/>
            </a:endParaRPr>
          </a:p>
        </p:txBody>
      </p:sp>
      <p:sp>
        <p:nvSpPr>
          <p:cNvPr id="151" name="Google Shape;151;p23"/>
          <p:cNvSpPr/>
          <p:nvPr/>
        </p:nvSpPr>
        <p:spPr>
          <a:xfrm>
            <a:off x="6418500" y="3555025"/>
            <a:ext cx="1538100" cy="5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 name="Google Shape;152;p23"/>
          <p:cNvPicPr preferRelativeResize="0"/>
          <p:nvPr/>
        </p:nvPicPr>
        <p:blipFill>
          <a:blip r:embed="rId3">
            <a:alphaModFix/>
          </a:blip>
          <a:stretch>
            <a:fillRect/>
          </a:stretch>
        </p:blipFill>
        <p:spPr>
          <a:xfrm>
            <a:off x="1547425" y="1477313"/>
            <a:ext cx="6113701" cy="31859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4"/>
          <p:cNvSpPr/>
          <p:nvPr/>
        </p:nvSpPr>
        <p:spPr>
          <a:xfrm>
            <a:off x="256963" y="1435450"/>
            <a:ext cx="2585952" cy="889596"/>
          </a:xfrm>
          <a:prstGeom prst="flowChartTerminator">
            <a:avLst/>
          </a:prstGeom>
          <a:solidFill>
            <a:srgbClr val="E65206"/>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lt1"/>
                </a:solidFill>
              </a:rPr>
              <a:t>Education</a:t>
            </a:r>
            <a:endParaRPr b="1" sz="2400">
              <a:solidFill>
                <a:schemeClr val="lt1"/>
              </a:solidFill>
            </a:endParaRPr>
          </a:p>
        </p:txBody>
      </p:sp>
      <p:sp>
        <p:nvSpPr>
          <p:cNvPr id="158" name="Google Shape;158;p24"/>
          <p:cNvSpPr/>
          <p:nvPr/>
        </p:nvSpPr>
        <p:spPr>
          <a:xfrm>
            <a:off x="6191612" y="1310375"/>
            <a:ext cx="2585952" cy="889596"/>
          </a:xfrm>
          <a:prstGeom prst="flowChartTerminator">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lt1"/>
                </a:solidFill>
              </a:rPr>
              <a:t>Employment</a:t>
            </a:r>
            <a:endParaRPr b="1" sz="2400">
              <a:solidFill>
                <a:schemeClr val="lt1"/>
              </a:solidFill>
            </a:endParaRPr>
          </a:p>
        </p:txBody>
      </p:sp>
      <p:sp>
        <p:nvSpPr>
          <p:cNvPr id="159" name="Google Shape;159;p24"/>
          <p:cNvSpPr/>
          <p:nvPr/>
        </p:nvSpPr>
        <p:spPr>
          <a:xfrm>
            <a:off x="436538" y="3888250"/>
            <a:ext cx="2585952" cy="889596"/>
          </a:xfrm>
          <a:prstGeom prst="flowChartTerminator">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lt1"/>
                </a:solidFill>
              </a:rPr>
              <a:t>Health</a:t>
            </a:r>
            <a:endParaRPr b="1" sz="2400">
              <a:solidFill>
                <a:schemeClr val="lt1"/>
              </a:solidFill>
            </a:endParaRPr>
          </a:p>
        </p:txBody>
      </p:sp>
      <p:sp>
        <p:nvSpPr>
          <p:cNvPr id="160" name="Google Shape;160;p24"/>
          <p:cNvSpPr/>
          <p:nvPr/>
        </p:nvSpPr>
        <p:spPr>
          <a:xfrm>
            <a:off x="6012037" y="3888250"/>
            <a:ext cx="2585952" cy="889596"/>
          </a:xfrm>
          <a:prstGeom prst="flowChartTerminator">
            <a:avLst/>
          </a:prstGeom>
          <a:solidFill>
            <a:srgbClr val="E65206"/>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lt1"/>
                </a:solidFill>
              </a:rPr>
              <a:t>Housing</a:t>
            </a:r>
            <a:endParaRPr b="1" sz="2400">
              <a:solidFill>
                <a:schemeClr val="lt1"/>
              </a:solidFill>
            </a:endParaRPr>
          </a:p>
        </p:txBody>
      </p:sp>
      <p:pic>
        <p:nvPicPr>
          <p:cNvPr id="161" name="Google Shape;161;p24"/>
          <p:cNvPicPr preferRelativeResize="0"/>
          <p:nvPr/>
        </p:nvPicPr>
        <p:blipFill>
          <a:blip r:embed="rId3">
            <a:alphaModFix/>
          </a:blip>
          <a:stretch>
            <a:fillRect/>
          </a:stretch>
        </p:blipFill>
        <p:spPr>
          <a:xfrm>
            <a:off x="2657962" y="1795348"/>
            <a:ext cx="1827230" cy="2536276"/>
          </a:xfrm>
          <a:prstGeom prst="rect">
            <a:avLst/>
          </a:prstGeom>
          <a:noFill/>
          <a:ln>
            <a:noFill/>
          </a:ln>
          <a:effectLst>
            <a:outerShdw blurRad="157163" rotWithShape="0" algn="bl" dir="5400000" dist="47625">
              <a:srgbClr val="000000">
                <a:alpha val="50000"/>
              </a:srgbClr>
            </a:outerShdw>
          </a:effectLst>
        </p:spPr>
      </p:pic>
      <p:sp>
        <p:nvSpPr>
          <p:cNvPr id="162" name="Google Shape;162;p24"/>
          <p:cNvSpPr/>
          <p:nvPr/>
        </p:nvSpPr>
        <p:spPr>
          <a:xfrm>
            <a:off x="0" y="0"/>
            <a:ext cx="9144000" cy="939000"/>
          </a:xfrm>
          <a:prstGeom prst="rect">
            <a:avLst/>
          </a:prstGeom>
          <a:solidFill>
            <a:srgbClr val="E6520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4"/>
          <p:cNvSpPr txBox="1"/>
          <p:nvPr>
            <p:ph type="ctrTitle"/>
          </p:nvPr>
        </p:nvSpPr>
        <p:spPr>
          <a:xfrm>
            <a:off x="-125" y="0"/>
            <a:ext cx="9144000" cy="939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2580">
                <a:solidFill>
                  <a:schemeClr val="lt1"/>
                </a:solidFill>
                <a:latin typeface="Roboto"/>
                <a:ea typeface="Roboto"/>
                <a:cs typeface="Roboto"/>
                <a:sym typeface="Roboto"/>
              </a:rPr>
              <a:t>Khan and Jones (2003) and Open Society Foundations (2014) offer benchmarks in four areas for the community.</a:t>
            </a:r>
            <a:endParaRPr b="1" sz="1280">
              <a:solidFill>
                <a:schemeClr val="lt1"/>
              </a:solidFill>
              <a:latin typeface="Roboto"/>
              <a:ea typeface="Roboto"/>
              <a:cs typeface="Roboto"/>
              <a:sym typeface="Roboto"/>
            </a:endParaRPr>
          </a:p>
        </p:txBody>
      </p:sp>
      <p:sp>
        <p:nvSpPr>
          <p:cNvPr id="164" name="Google Shape;164;p24"/>
          <p:cNvSpPr/>
          <p:nvPr/>
        </p:nvSpPr>
        <p:spPr>
          <a:xfrm rot="-5400000">
            <a:off x="8064138" y="4063650"/>
            <a:ext cx="1097100" cy="1062600"/>
          </a:xfrm>
          <a:prstGeom prst="rtTriangle">
            <a:avLst/>
          </a:prstGeom>
          <a:solidFill>
            <a:srgbClr val="E6520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66" name="Google Shape;166;p24"/>
          <p:cNvPicPr preferRelativeResize="0"/>
          <p:nvPr/>
        </p:nvPicPr>
        <p:blipFill>
          <a:blip r:embed="rId4">
            <a:alphaModFix/>
          </a:blip>
          <a:stretch>
            <a:fillRect/>
          </a:stretch>
        </p:blipFill>
        <p:spPr>
          <a:xfrm>
            <a:off x="4580475" y="1811750"/>
            <a:ext cx="1729125" cy="2511582"/>
          </a:xfrm>
          <a:prstGeom prst="rect">
            <a:avLst/>
          </a:prstGeom>
          <a:noFill/>
          <a:ln>
            <a:noFill/>
          </a:ln>
          <a:effectLst>
            <a:outerShdw blurRad="57150" rotWithShape="0" algn="bl" dir="5400000" dist="47625">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