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Lexend ExtraBold"/>
      <p:bold r:id="rId37"/>
    </p:embeddedFont>
    <p:embeddedFont>
      <p:font typeface="Lexend SemiBold"/>
      <p:regular r:id="rId38"/>
      <p:bold r:id="rId39"/>
    </p:embeddedFont>
    <p:embeddedFont>
      <p:font typeface="Roboto"/>
      <p:regular r:id="rId40"/>
      <p:bold r:id="rId41"/>
      <p:italic r:id="rId42"/>
      <p:boldItalic r:id="rId43"/>
    </p:embeddedFont>
    <p:embeddedFont>
      <p:font typeface="Lexend"/>
      <p:regular r:id="rId44"/>
      <p:bold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regular.fntdata"/><Relationship Id="rId20" Type="http://schemas.openxmlformats.org/officeDocument/2006/relationships/slide" Target="slides/slide15.xml"/><Relationship Id="rId42" Type="http://schemas.openxmlformats.org/officeDocument/2006/relationships/font" Target="fonts/Roboto-italic.fntdata"/><Relationship Id="rId41" Type="http://schemas.openxmlformats.org/officeDocument/2006/relationships/font" Target="fonts/Roboto-bold.fntdata"/><Relationship Id="rId22" Type="http://schemas.openxmlformats.org/officeDocument/2006/relationships/slide" Target="slides/slide17.xml"/><Relationship Id="rId44" Type="http://schemas.openxmlformats.org/officeDocument/2006/relationships/font" Target="fonts/Lexend-regular.fntdata"/><Relationship Id="rId21" Type="http://schemas.openxmlformats.org/officeDocument/2006/relationships/slide" Target="slides/slide16.xml"/><Relationship Id="rId43" Type="http://schemas.openxmlformats.org/officeDocument/2006/relationships/font" Target="fonts/Roboto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Lexend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LexendExtraBold-bold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LexendSemiBold-bold.fntdata"/><Relationship Id="rId16" Type="http://schemas.openxmlformats.org/officeDocument/2006/relationships/slide" Target="slides/slide11.xml"/><Relationship Id="rId38" Type="http://schemas.openxmlformats.org/officeDocument/2006/relationships/font" Target="fonts/LexendSemiBold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07027e2d4f_2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07027e2d4f_2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1d8aeaa5ca_5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1d8aeaa5ca_5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374946457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374946457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0e90670a84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0e90670a84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2f934d267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2f934d267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1d43f38ff6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1d43f38ff6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1d43f38ff6_2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1d43f38ff6_2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1d43f38ff6_2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1d43f38ff6_2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1d43f38ff6_2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1d43f38ff6_2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1d43f38ff6_2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1d43f38ff6_2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1d43f38ff6_2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1d43f38ff6_2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2f934d267e_2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2f934d267e_2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1d43f38ff6_2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1d43f38ff6_2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3ff181a0b02a5e6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3ff181a0b02a5e6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3ff181a0b02a5e6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3ff181a0b02a5e6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3ff181a0b02a5e6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33ff181a0b02a5e6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1d8aeaa5ca_4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1d8aeaa5ca_4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1d43f38ff6_1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1d43f38ff6_1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1d8aeaa5ca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21d8aeaa5ca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1d8aeaa5c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21d8aeaa5c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1d43f38ff6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1d43f38ff6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2f934d267e_2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22f934d267e_2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01169a795d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01169a795d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1d45318ae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21d45318ae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128cfe405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128cfe405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2f934d267e_2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2f934d267e_2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2f934d267e_2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2f934d267e_2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071481e9d1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071481e9d1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0e90670a8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0e90670a8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3ff181a0b02a5e6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3ff181a0b02a5e6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820ad04a94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820ad04a9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D6DBD4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35.png"/><Relationship Id="rId5" Type="http://schemas.openxmlformats.org/officeDocument/2006/relationships/image" Target="../media/image24.png"/><Relationship Id="rId6" Type="http://schemas.openxmlformats.org/officeDocument/2006/relationships/image" Target="../media/image32.png"/><Relationship Id="rId7" Type="http://schemas.openxmlformats.org/officeDocument/2006/relationships/image" Target="../media/image30.png"/><Relationship Id="rId8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jpg"/><Relationship Id="rId4" Type="http://schemas.openxmlformats.org/officeDocument/2006/relationships/image" Target="../media/image34.png"/><Relationship Id="rId11" Type="http://schemas.openxmlformats.org/officeDocument/2006/relationships/image" Target="../media/image46.png"/><Relationship Id="rId10" Type="http://schemas.openxmlformats.org/officeDocument/2006/relationships/image" Target="../media/image13.png"/><Relationship Id="rId9" Type="http://schemas.openxmlformats.org/officeDocument/2006/relationships/image" Target="../media/image40.jpg"/><Relationship Id="rId5" Type="http://schemas.openxmlformats.org/officeDocument/2006/relationships/image" Target="../media/image36.jpg"/><Relationship Id="rId6" Type="http://schemas.openxmlformats.org/officeDocument/2006/relationships/image" Target="../media/image53.jpg"/><Relationship Id="rId7" Type="http://schemas.openxmlformats.org/officeDocument/2006/relationships/image" Target="../media/image43.png"/><Relationship Id="rId8" Type="http://schemas.openxmlformats.org/officeDocument/2006/relationships/image" Target="../media/image3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9.png"/><Relationship Id="rId4" Type="http://schemas.openxmlformats.org/officeDocument/2006/relationships/image" Target="../media/image60.jpg"/><Relationship Id="rId5" Type="http://schemas.openxmlformats.org/officeDocument/2006/relationships/image" Target="../media/image44.png"/><Relationship Id="rId6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37.png"/><Relationship Id="rId5" Type="http://schemas.openxmlformats.org/officeDocument/2006/relationships/image" Target="../media/image63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75.png"/><Relationship Id="rId5" Type="http://schemas.openxmlformats.org/officeDocument/2006/relationships/image" Target="../media/image51.png"/><Relationship Id="rId6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66.png"/><Relationship Id="rId5" Type="http://schemas.openxmlformats.org/officeDocument/2006/relationships/image" Target="../media/image47.png"/><Relationship Id="rId6" Type="http://schemas.openxmlformats.org/officeDocument/2006/relationships/image" Target="../media/image5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50.png"/><Relationship Id="rId5" Type="http://schemas.openxmlformats.org/officeDocument/2006/relationships/image" Target="../media/image57.png"/><Relationship Id="rId6" Type="http://schemas.openxmlformats.org/officeDocument/2006/relationships/image" Target="../media/image6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62.png"/><Relationship Id="rId5" Type="http://schemas.openxmlformats.org/officeDocument/2006/relationships/image" Target="../media/image6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Relationship Id="rId4" Type="http://schemas.openxmlformats.org/officeDocument/2006/relationships/image" Target="../media/image48.png"/><Relationship Id="rId5" Type="http://schemas.openxmlformats.org/officeDocument/2006/relationships/image" Target="../media/image6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png"/><Relationship Id="rId4" Type="http://schemas.openxmlformats.org/officeDocument/2006/relationships/image" Target="../media/image13.png"/><Relationship Id="rId5" Type="http://schemas.openxmlformats.org/officeDocument/2006/relationships/image" Target="../media/image5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png"/><Relationship Id="rId4" Type="http://schemas.openxmlformats.org/officeDocument/2006/relationships/image" Target="../media/image1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2.png"/><Relationship Id="rId4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8.png"/><Relationship Id="rId4" Type="http://schemas.openxmlformats.org/officeDocument/2006/relationships/image" Target="../media/image13.png"/><Relationship Id="rId5" Type="http://schemas.openxmlformats.org/officeDocument/2006/relationships/image" Target="../media/image76.png"/><Relationship Id="rId6" Type="http://schemas.openxmlformats.org/officeDocument/2006/relationships/image" Target="../media/image78.png"/><Relationship Id="rId7" Type="http://schemas.openxmlformats.org/officeDocument/2006/relationships/image" Target="../media/image72.pn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82.jpg"/><Relationship Id="rId10" Type="http://schemas.openxmlformats.org/officeDocument/2006/relationships/image" Target="../media/image87.jpg"/><Relationship Id="rId13" Type="http://schemas.openxmlformats.org/officeDocument/2006/relationships/image" Target="../media/image77.png"/><Relationship Id="rId12" Type="http://schemas.openxmlformats.org/officeDocument/2006/relationships/image" Target="../media/image70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Relationship Id="rId4" Type="http://schemas.openxmlformats.org/officeDocument/2006/relationships/image" Target="../media/image71.png"/><Relationship Id="rId9" Type="http://schemas.openxmlformats.org/officeDocument/2006/relationships/image" Target="../media/image90.jpg"/><Relationship Id="rId15" Type="http://schemas.openxmlformats.org/officeDocument/2006/relationships/image" Target="../media/image65.jpg"/><Relationship Id="rId14" Type="http://schemas.openxmlformats.org/officeDocument/2006/relationships/image" Target="../media/image81.png"/><Relationship Id="rId5" Type="http://schemas.openxmlformats.org/officeDocument/2006/relationships/image" Target="../media/image61.jpg"/><Relationship Id="rId6" Type="http://schemas.openxmlformats.org/officeDocument/2006/relationships/image" Target="../media/image73.png"/><Relationship Id="rId7" Type="http://schemas.openxmlformats.org/officeDocument/2006/relationships/image" Target="../media/image88.jpg"/><Relationship Id="rId8" Type="http://schemas.openxmlformats.org/officeDocument/2006/relationships/image" Target="../media/image8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1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drive.google.com/file/d/1QQIXSXTCyhsn4Z9h16AbfYOfiDjfuGpn/view" TargetMode="External"/><Relationship Id="rId4" Type="http://schemas.openxmlformats.org/officeDocument/2006/relationships/image" Target="../media/image68.png"/><Relationship Id="rId5" Type="http://schemas.openxmlformats.org/officeDocument/2006/relationships/image" Target="../media/image13.png"/><Relationship Id="rId6" Type="http://schemas.openxmlformats.org/officeDocument/2006/relationships/image" Target="../media/image8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5" Type="http://schemas.openxmlformats.org/officeDocument/2006/relationships/image" Target="../media/image2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Relationship Id="rId4" Type="http://schemas.openxmlformats.org/officeDocument/2006/relationships/image" Target="../media/image7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11" Type="http://schemas.openxmlformats.org/officeDocument/2006/relationships/image" Target="../media/image14.png"/><Relationship Id="rId10" Type="http://schemas.openxmlformats.org/officeDocument/2006/relationships/image" Target="../media/image22.png"/><Relationship Id="rId9" Type="http://schemas.openxmlformats.org/officeDocument/2006/relationships/image" Target="../media/image29.png"/><Relationship Id="rId5" Type="http://schemas.openxmlformats.org/officeDocument/2006/relationships/image" Target="../media/image15.png"/><Relationship Id="rId6" Type="http://schemas.openxmlformats.org/officeDocument/2006/relationships/image" Target="../media/image10.png"/><Relationship Id="rId7" Type="http://schemas.openxmlformats.org/officeDocument/2006/relationships/image" Target="../media/image19.png"/><Relationship Id="rId8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26.png"/><Relationship Id="rId5" Type="http://schemas.openxmlformats.org/officeDocument/2006/relationships/image" Target="../media/image8.png"/><Relationship Id="rId6" Type="http://schemas.openxmlformats.org/officeDocument/2006/relationships/image" Target="../media/image20.png"/><Relationship Id="rId7" Type="http://schemas.openxmlformats.org/officeDocument/2006/relationships/image" Target="../media/image31.png"/><Relationship Id="rId8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6DBD4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17314" r="0" t="0"/>
          <a:stretch/>
        </p:blipFill>
        <p:spPr>
          <a:xfrm>
            <a:off x="0" y="0"/>
            <a:ext cx="55987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6060100" y="2798675"/>
            <a:ext cx="2565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7775C"/>
                </a:solidFill>
                <a:latin typeface="Lexend"/>
                <a:ea typeface="Lexend"/>
                <a:cs typeface="Lexend"/>
                <a:sym typeface="Lexend"/>
              </a:rPr>
              <a:t>Adam Giordani</a:t>
            </a:r>
            <a:endParaRPr sz="1800">
              <a:solidFill>
                <a:srgbClr val="57775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7775C"/>
                </a:solidFill>
                <a:latin typeface="Lexend"/>
                <a:ea typeface="Lexend"/>
                <a:cs typeface="Lexend"/>
                <a:sym typeface="Lexend"/>
              </a:rPr>
              <a:t>Melissa Kelly</a:t>
            </a:r>
            <a:endParaRPr sz="1800">
              <a:solidFill>
                <a:srgbClr val="57775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57775C"/>
                </a:solidFill>
                <a:latin typeface="Lexend"/>
                <a:ea typeface="Lexend"/>
                <a:cs typeface="Lexend"/>
                <a:sym typeface="Lexend"/>
              </a:rPr>
              <a:t>Faith Suwannapong</a:t>
            </a:r>
            <a:endParaRPr sz="1800">
              <a:solidFill>
                <a:srgbClr val="57775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7775C"/>
                </a:solidFill>
                <a:latin typeface="Lexend"/>
                <a:ea typeface="Lexend"/>
                <a:cs typeface="Lexend"/>
                <a:sym typeface="Lexend"/>
              </a:rPr>
              <a:t>27 April 2023</a:t>
            </a:r>
            <a:endParaRPr sz="1500">
              <a:solidFill>
                <a:srgbClr val="57775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 sz="1800">
                <a:solidFill>
                  <a:srgbClr val="57775C"/>
                </a:solidFill>
                <a:latin typeface="Lexend"/>
                <a:ea typeface="Lexend"/>
                <a:cs typeface="Lexend"/>
                <a:sym typeface="Lexend"/>
              </a:rPr>
            </a:br>
            <a:endParaRPr sz="1800">
              <a:solidFill>
                <a:srgbClr val="57775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7775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5534025" y="91475"/>
            <a:ext cx="3610200" cy="2487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3300">
                <a:solidFill>
                  <a:srgbClr val="57775C"/>
                </a:solidFill>
                <a:latin typeface="Lexend"/>
                <a:ea typeface="Lexend"/>
                <a:cs typeface="Lexend"/>
                <a:sym typeface="Lexend"/>
              </a:rPr>
              <a:t>Regenerative Plastics</a:t>
            </a:r>
            <a:r>
              <a:rPr b="1" lang="en" sz="3300">
                <a:solidFill>
                  <a:srgbClr val="57775C"/>
                </a:solidFill>
                <a:latin typeface="Lexend"/>
                <a:ea typeface="Lexend"/>
                <a:cs typeface="Lexend"/>
                <a:sym typeface="Lexend"/>
              </a:rPr>
              <a:t>: </a:t>
            </a:r>
            <a:endParaRPr b="1" sz="3300">
              <a:solidFill>
                <a:srgbClr val="57775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3300">
                <a:solidFill>
                  <a:srgbClr val="57775C"/>
                </a:solidFill>
                <a:latin typeface="Lexend"/>
                <a:ea typeface="Lexend"/>
                <a:cs typeface="Lexend"/>
                <a:sym typeface="Lexend"/>
              </a:rPr>
              <a:t>An Opportunity for </a:t>
            </a:r>
            <a:endParaRPr b="1" sz="3300">
              <a:solidFill>
                <a:srgbClr val="57775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en" sz="3300">
                <a:solidFill>
                  <a:srgbClr val="57775C"/>
                </a:solidFill>
                <a:latin typeface="Lexend"/>
                <a:ea typeface="Lexend"/>
                <a:cs typeface="Lexend"/>
                <a:sym typeface="Lexend"/>
              </a:rPr>
              <a:t>Job Training</a:t>
            </a:r>
            <a:endParaRPr b="1" sz="3300">
              <a:solidFill>
                <a:srgbClr val="57775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6814" y="4126475"/>
            <a:ext cx="1447071" cy="7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85800" y="3890275"/>
            <a:ext cx="1538852" cy="118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6" name="Google Shape;156;p22"/>
          <p:cNvGrpSpPr/>
          <p:nvPr/>
        </p:nvGrpSpPr>
        <p:grpSpPr>
          <a:xfrm>
            <a:off x="361974" y="181425"/>
            <a:ext cx="5710160" cy="608800"/>
            <a:chOff x="344406" y="215439"/>
            <a:chExt cx="5974221" cy="781414"/>
          </a:xfrm>
        </p:grpSpPr>
        <p:sp>
          <p:nvSpPr>
            <p:cNvPr id="157" name="Google Shape;157;p22"/>
            <p:cNvSpPr/>
            <p:nvPr/>
          </p:nvSpPr>
          <p:spPr>
            <a:xfrm>
              <a:off x="687627" y="250947"/>
              <a:ext cx="5631000" cy="686700"/>
            </a:xfrm>
            <a:prstGeom prst="homePlate">
              <a:avLst>
                <a:gd fmla="val 69096" name="adj"/>
              </a:avLst>
            </a:prstGeom>
            <a:solidFill>
              <a:srgbClr val="153F2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2"/>
            <p:cNvSpPr/>
            <p:nvPr/>
          </p:nvSpPr>
          <p:spPr>
            <a:xfrm>
              <a:off x="455212" y="227101"/>
              <a:ext cx="616200" cy="7581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9" name="Google Shape;159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4406" y="215439"/>
              <a:ext cx="616194" cy="7814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0" name="Google Shape;160;p22"/>
          <p:cNvCxnSpPr/>
          <p:nvPr/>
        </p:nvCxnSpPr>
        <p:spPr>
          <a:xfrm flipH="1" rot="10800000">
            <a:off x="895350" y="781063"/>
            <a:ext cx="6615000" cy="210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1" name="Google Shape;161;p22"/>
          <p:cNvCxnSpPr/>
          <p:nvPr/>
        </p:nvCxnSpPr>
        <p:spPr>
          <a:xfrm>
            <a:off x="895350" y="847400"/>
            <a:ext cx="7577100" cy="3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2" name="Google Shape;162;p22"/>
          <p:cNvSpPr txBox="1"/>
          <p:nvPr/>
        </p:nvSpPr>
        <p:spPr>
          <a:xfrm>
            <a:off x="1081050" y="247650"/>
            <a:ext cx="489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4 Key Components in The Project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63" name="Google Shape;163;p22"/>
          <p:cNvPicPr preferRelativeResize="0"/>
          <p:nvPr/>
        </p:nvPicPr>
        <p:blipFill rotWithShape="1">
          <a:blip r:embed="rId4">
            <a:alphaModFix/>
          </a:blip>
          <a:srcRect b="16203" l="0" r="0" t="32955"/>
          <a:stretch/>
        </p:blipFill>
        <p:spPr>
          <a:xfrm>
            <a:off x="489557" y="1177150"/>
            <a:ext cx="8012503" cy="3055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0100" y="1886724"/>
            <a:ext cx="701850" cy="70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0075" y="2687775"/>
            <a:ext cx="822350" cy="82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 rotWithShape="1">
          <a:blip r:embed="rId7">
            <a:alphaModFix/>
          </a:blip>
          <a:srcRect b="7200" l="0" r="0" t="-7200"/>
          <a:stretch/>
        </p:blipFill>
        <p:spPr>
          <a:xfrm>
            <a:off x="4659250" y="1831600"/>
            <a:ext cx="756750" cy="75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16425" y="2840225"/>
            <a:ext cx="701850" cy="701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3"/>
          <p:cNvPicPr preferRelativeResize="0"/>
          <p:nvPr/>
        </p:nvPicPr>
        <p:blipFill rotWithShape="1">
          <a:blip r:embed="rId3">
            <a:alphaModFix/>
          </a:blip>
          <a:srcRect b="4576" l="0" r="14493" t="35679"/>
          <a:stretch/>
        </p:blipFill>
        <p:spPr>
          <a:xfrm>
            <a:off x="641550" y="1492926"/>
            <a:ext cx="3632628" cy="338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 rotWithShape="1">
          <a:blip r:embed="rId4">
            <a:alphaModFix/>
          </a:blip>
          <a:srcRect b="23361" l="24261" r="16765" t="20439"/>
          <a:stretch/>
        </p:blipFill>
        <p:spPr>
          <a:xfrm>
            <a:off x="5841403" y="1502400"/>
            <a:ext cx="2661047" cy="338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 rotWithShape="1">
          <a:blip r:embed="rId5">
            <a:alphaModFix/>
          </a:blip>
          <a:srcRect b="14921" l="0" r="18106" t="31596"/>
          <a:stretch/>
        </p:blipFill>
        <p:spPr>
          <a:xfrm>
            <a:off x="5070605" y="1500775"/>
            <a:ext cx="2330075" cy="3380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 rotWithShape="1">
          <a:blip r:embed="rId6">
            <a:alphaModFix/>
          </a:blip>
          <a:srcRect b="6063" l="0" r="0" t="26934"/>
          <a:stretch/>
        </p:blipFill>
        <p:spPr>
          <a:xfrm>
            <a:off x="2467405" y="1502375"/>
            <a:ext cx="3766829" cy="336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 rotWithShape="1">
          <a:blip r:embed="rId7">
            <a:alphaModFix/>
          </a:blip>
          <a:srcRect b="0" l="0" r="0" t="7295"/>
          <a:stretch/>
        </p:blipFill>
        <p:spPr>
          <a:xfrm>
            <a:off x="641550" y="1502400"/>
            <a:ext cx="2737774" cy="338407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" name="Google Shape;178;p23"/>
          <p:cNvSpPr txBox="1"/>
          <p:nvPr/>
        </p:nvSpPr>
        <p:spPr>
          <a:xfrm>
            <a:off x="724700" y="1100563"/>
            <a:ext cx="233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1. Cleaning the lids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3050773" y="1100563"/>
            <a:ext cx="260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2. Sorting the lids 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0" name="Google Shape;180;p23"/>
          <p:cNvSpPr txBox="1"/>
          <p:nvPr/>
        </p:nvSpPr>
        <p:spPr>
          <a:xfrm>
            <a:off x="4935588" y="1100575"/>
            <a:ext cx="2600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3. Shredding the lids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5638337" y="1100575"/>
            <a:ext cx="306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4. Putting lids in injector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1088950" y="1009375"/>
            <a:ext cx="273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5. Making a plant pot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3315400" y="1100575"/>
            <a:ext cx="3294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6. Disassembling the mold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5056450" y="1100575"/>
            <a:ext cx="3766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7. Removing product from mold</a:t>
            </a:r>
            <a:endParaRPr sz="18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85" name="Google Shape;185;p23"/>
          <p:cNvPicPr preferRelativeResize="0"/>
          <p:nvPr/>
        </p:nvPicPr>
        <p:blipFill rotWithShape="1">
          <a:blip r:embed="rId8">
            <a:alphaModFix/>
          </a:blip>
          <a:srcRect b="8356" l="16072" r="0" t="11752"/>
          <a:stretch/>
        </p:blipFill>
        <p:spPr>
          <a:xfrm>
            <a:off x="3632177" y="1496143"/>
            <a:ext cx="2661050" cy="3377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 rotWithShape="1">
          <a:blip r:embed="rId9">
            <a:alphaModFix/>
          </a:blip>
          <a:srcRect b="27845" l="0" r="0" t="15810"/>
          <a:stretch/>
        </p:blipFill>
        <p:spPr>
          <a:xfrm>
            <a:off x="5241338" y="1502400"/>
            <a:ext cx="3397022" cy="3384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" name="Google Shape;187;p23"/>
          <p:cNvGrpSpPr/>
          <p:nvPr/>
        </p:nvGrpSpPr>
        <p:grpSpPr>
          <a:xfrm>
            <a:off x="361974" y="181425"/>
            <a:ext cx="5577400" cy="608800"/>
            <a:chOff x="344406" y="215439"/>
            <a:chExt cx="5835321" cy="781414"/>
          </a:xfrm>
        </p:grpSpPr>
        <p:sp>
          <p:nvSpPr>
            <p:cNvPr id="188" name="Google Shape;188;p23"/>
            <p:cNvSpPr/>
            <p:nvPr/>
          </p:nvSpPr>
          <p:spPr>
            <a:xfrm>
              <a:off x="687628" y="250961"/>
              <a:ext cx="5492100" cy="686700"/>
            </a:xfrm>
            <a:prstGeom prst="homePlate">
              <a:avLst>
                <a:gd fmla="val 69096" name="adj"/>
              </a:avLst>
            </a:prstGeom>
            <a:solidFill>
              <a:srgbClr val="153F2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455212" y="227101"/>
              <a:ext cx="616200" cy="758100"/>
            </a:xfrm>
            <a:prstGeom prst="ellipse">
              <a:avLst/>
            </a:prstGeom>
            <a:solidFill>
              <a:srgbClr val="D6DB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0" name="Google Shape;190;p2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44406" y="215439"/>
              <a:ext cx="616194" cy="7814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1" name="Google Shape;191;p23"/>
          <p:cNvSpPr txBox="1"/>
          <p:nvPr/>
        </p:nvSpPr>
        <p:spPr>
          <a:xfrm>
            <a:off x="1088950" y="224025"/>
            <a:ext cx="461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1. Organize and Improve </a:t>
            </a: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Assembly Line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192" name="Google Shape;192;p23"/>
          <p:cNvCxnSpPr/>
          <p:nvPr/>
        </p:nvCxnSpPr>
        <p:spPr>
          <a:xfrm flipH="1" rot="10800000">
            <a:off x="895350" y="781063"/>
            <a:ext cx="6615000" cy="210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3" name="Google Shape;193;p23"/>
          <p:cNvCxnSpPr/>
          <p:nvPr/>
        </p:nvCxnSpPr>
        <p:spPr>
          <a:xfrm>
            <a:off x="895350" y="847400"/>
            <a:ext cx="7577100" cy="3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4" name="Google Shape;194;p23"/>
          <p:cNvPicPr preferRelativeResize="0"/>
          <p:nvPr/>
        </p:nvPicPr>
        <p:blipFill rotWithShape="1">
          <a:blip r:embed="rId11">
            <a:alphaModFix/>
          </a:blip>
          <a:srcRect b="14774" l="21295" r="12793" t="10792"/>
          <a:stretch/>
        </p:blipFill>
        <p:spPr>
          <a:xfrm>
            <a:off x="4433100" y="893025"/>
            <a:ext cx="2838359" cy="425047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3"/>
          <p:cNvSpPr txBox="1"/>
          <p:nvPr/>
        </p:nvSpPr>
        <p:spPr>
          <a:xfrm>
            <a:off x="895350" y="2771963"/>
            <a:ext cx="3294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Final recycled product :)</a:t>
            </a:r>
            <a:endParaRPr sz="2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01" name="Google Shape;201;p24"/>
          <p:cNvGrpSpPr/>
          <p:nvPr/>
        </p:nvGrpSpPr>
        <p:grpSpPr>
          <a:xfrm>
            <a:off x="1526531" y="1226046"/>
            <a:ext cx="6487750" cy="3687528"/>
            <a:chOff x="1484688" y="977075"/>
            <a:chExt cx="6433069" cy="3830800"/>
          </a:xfrm>
        </p:grpSpPr>
        <p:pic>
          <p:nvPicPr>
            <p:cNvPr id="202" name="Google Shape;202;p24"/>
            <p:cNvPicPr preferRelativeResize="0"/>
            <p:nvPr/>
          </p:nvPicPr>
          <p:blipFill rotWithShape="1">
            <a:blip r:embed="rId3">
              <a:alphaModFix/>
            </a:blip>
            <a:srcRect b="6050" l="5536" r="4300" t="0"/>
            <a:stretch/>
          </p:blipFill>
          <p:spPr>
            <a:xfrm>
              <a:off x="1484688" y="977075"/>
              <a:ext cx="2759532" cy="3830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24"/>
            <p:cNvPicPr preferRelativeResize="0"/>
            <p:nvPr/>
          </p:nvPicPr>
          <p:blipFill rotWithShape="1">
            <a:blip r:embed="rId4">
              <a:alphaModFix/>
            </a:blip>
            <a:srcRect b="4478" l="3443" r="3749" t="22931"/>
            <a:stretch/>
          </p:blipFill>
          <p:spPr>
            <a:xfrm>
              <a:off x="4244233" y="977075"/>
              <a:ext cx="3673524" cy="38307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4" name="Google Shape;204;p24"/>
          <p:cNvPicPr preferRelativeResize="0"/>
          <p:nvPr/>
        </p:nvPicPr>
        <p:blipFill rotWithShape="1">
          <a:blip r:embed="rId5">
            <a:alphaModFix/>
          </a:blip>
          <a:srcRect b="-3759" l="5551" r="5203" t="3760"/>
          <a:stretch/>
        </p:blipFill>
        <p:spPr>
          <a:xfrm>
            <a:off x="1731437" y="1226038"/>
            <a:ext cx="6077926" cy="3830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" name="Google Shape;205;p24"/>
          <p:cNvGrpSpPr/>
          <p:nvPr/>
        </p:nvGrpSpPr>
        <p:grpSpPr>
          <a:xfrm>
            <a:off x="361975" y="181425"/>
            <a:ext cx="5836216" cy="608800"/>
            <a:chOff x="344406" y="215439"/>
            <a:chExt cx="5974221" cy="781414"/>
          </a:xfrm>
        </p:grpSpPr>
        <p:sp>
          <p:nvSpPr>
            <p:cNvPr id="206" name="Google Shape;206;p24"/>
            <p:cNvSpPr/>
            <p:nvPr/>
          </p:nvSpPr>
          <p:spPr>
            <a:xfrm>
              <a:off x="687627" y="250947"/>
              <a:ext cx="5631000" cy="686700"/>
            </a:xfrm>
            <a:prstGeom prst="homePlate">
              <a:avLst>
                <a:gd fmla="val 69096" name="adj"/>
              </a:avLst>
            </a:prstGeom>
            <a:solidFill>
              <a:srgbClr val="153F2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455212" y="227101"/>
              <a:ext cx="616200" cy="758100"/>
            </a:xfrm>
            <a:prstGeom prst="ellipse">
              <a:avLst/>
            </a:prstGeom>
            <a:solidFill>
              <a:srgbClr val="D6DB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8" name="Google Shape;208;p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4406" y="215439"/>
              <a:ext cx="616194" cy="7814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9" name="Google Shape;209;p24"/>
          <p:cNvSpPr txBox="1"/>
          <p:nvPr/>
        </p:nvSpPr>
        <p:spPr>
          <a:xfrm>
            <a:off x="1081050" y="247650"/>
            <a:ext cx="5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2. </a:t>
            </a: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Co-Design Plastic Products and Package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210" name="Google Shape;210;p24"/>
          <p:cNvCxnSpPr/>
          <p:nvPr/>
        </p:nvCxnSpPr>
        <p:spPr>
          <a:xfrm flipH="1" rot="10800000">
            <a:off x="895350" y="781063"/>
            <a:ext cx="6615000" cy="210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1" name="Google Shape;211;p24"/>
          <p:cNvCxnSpPr/>
          <p:nvPr/>
        </p:nvCxnSpPr>
        <p:spPr>
          <a:xfrm>
            <a:off x="895350" y="847400"/>
            <a:ext cx="7577100" cy="3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2" name="Google Shape;212;p24"/>
          <p:cNvCxnSpPr/>
          <p:nvPr/>
        </p:nvCxnSpPr>
        <p:spPr>
          <a:xfrm flipH="1" rot="10800000">
            <a:off x="5648275" y="728600"/>
            <a:ext cx="902400" cy="96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8" name="Google Shape;218;p25" title="Chart"/>
          <p:cNvPicPr preferRelativeResize="0"/>
          <p:nvPr/>
        </p:nvPicPr>
        <p:blipFill rotWithShape="1">
          <a:blip r:embed="rId3">
            <a:alphaModFix/>
          </a:blip>
          <a:srcRect b="4145" l="2037" r="0" t="3535"/>
          <a:stretch/>
        </p:blipFill>
        <p:spPr>
          <a:xfrm>
            <a:off x="120675" y="1454450"/>
            <a:ext cx="5527599" cy="3220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25"/>
          <p:cNvGrpSpPr/>
          <p:nvPr/>
        </p:nvGrpSpPr>
        <p:grpSpPr>
          <a:xfrm>
            <a:off x="361974" y="181425"/>
            <a:ext cx="5710160" cy="608800"/>
            <a:chOff x="344406" y="215439"/>
            <a:chExt cx="5974221" cy="781414"/>
          </a:xfrm>
        </p:grpSpPr>
        <p:sp>
          <p:nvSpPr>
            <p:cNvPr id="220" name="Google Shape;220;p25"/>
            <p:cNvSpPr/>
            <p:nvPr/>
          </p:nvSpPr>
          <p:spPr>
            <a:xfrm>
              <a:off x="687627" y="250947"/>
              <a:ext cx="5631000" cy="686700"/>
            </a:xfrm>
            <a:prstGeom prst="homePlate">
              <a:avLst>
                <a:gd fmla="val 69096" name="adj"/>
              </a:avLst>
            </a:prstGeom>
            <a:solidFill>
              <a:srgbClr val="153F2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5"/>
            <p:cNvSpPr/>
            <p:nvPr/>
          </p:nvSpPr>
          <p:spPr>
            <a:xfrm>
              <a:off x="455212" y="227101"/>
              <a:ext cx="616200" cy="758100"/>
            </a:xfrm>
            <a:prstGeom prst="ellipse">
              <a:avLst/>
            </a:prstGeom>
            <a:solidFill>
              <a:srgbClr val="D6DB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22" name="Google Shape;222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4406" y="215439"/>
              <a:ext cx="616194" cy="7814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23" name="Google Shape;223;p25"/>
          <p:cNvCxnSpPr/>
          <p:nvPr/>
        </p:nvCxnSpPr>
        <p:spPr>
          <a:xfrm flipH="1" rot="10800000">
            <a:off x="895350" y="781063"/>
            <a:ext cx="6615000" cy="210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4" name="Google Shape;224;p25"/>
          <p:cNvCxnSpPr/>
          <p:nvPr/>
        </p:nvCxnSpPr>
        <p:spPr>
          <a:xfrm>
            <a:off x="895350" y="847400"/>
            <a:ext cx="7577100" cy="3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5" name="Google Shape;225;p25"/>
          <p:cNvCxnSpPr/>
          <p:nvPr/>
        </p:nvCxnSpPr>
        <p:spPr>
          <a:xfrm flipH="1" rot="10800000">
            <a:off x="5648275" y="728600"/>
            <a:ext cx="902400" cy="96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6" name="Google Shape;226;p25"/>
          <p:cNvSpPr txBox="1"/>
          <p:nvPr/>
        </p:nvSpPr>
        <p:spPr>
          <a:xfrm>
            <a:off x="1253950" y="1015050"/>
            <a:ext cx="327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Top 5 Final Products From the Poll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7" name="Google Shape;227;p25"/>
          <p:cNvSpPr txBox="1"/>
          <p:nvPr/>
        </p:nvSpPr>
        <p:spPr>
          <a:xfrm>
            <a:off x="5544675" y="1442950"/>
            <a:ext cx="3546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exend"/>
                <a:ea typeface="Lexend"/>
                <a:cs typeface="Lexend"/>
                <a:sym typeface="Lexend"/>
              </a:rPr>
              <a:t>Suggestions of Potential Products </a:t>
            </a:r>
            <a:endParaRPr sz="15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Lexend"/>
                <a:ea typeface="Lexend"/>
                <a:cs typeface="Lexend"/>
                <a:sym typeface="Lexend"/>
              </a:rPr>
              <a:t>From the Poll </a:t>
            </a:r>
            <a:endParaRPr sz="15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8" name="Google Shape;228;p25"/>
          <p:cNvSpPr txBox="1"/>
          <p:nvPr/>
        </p:nvSpPr>
        <p:spPr>
          <a:xfrm>
            <a:off x="5932016" y="2142100"/>
            <a:ext cx="31359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Lexend"/>
              <a:buChar char="-"/>
            </a:pPr>
            <a:r>
              <a:rPr lang="en" sz="1300">
                <a:latin typeface="Lexend"/>
                <a:ea typeface="Lexend"/>
                <a:cs typeface="Lexend"/>
                <a:sym typeface="Lexend"/>
              </a:rPr>
              <a:t>Photo Frames</a:t>
            </a:r>
            <a:endParaRPr sz="1300">
              <a:latin typeface="Lexend"/>
              <a:ea typeface="Lexend"/>
              <a:cs typeface="Lexend"/>
              <a:sym typeface="Lexen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Lexend"/>
              <a:buChar char="-"/>
            </a:pPr>
            <a:r>
              <a:rPr lang="en" sz="1300">
                <a:latin typeface="Lexend"/>
                <a:ea typeface="Lexend"/>
                <a:cs typeface="Lexend"/>
                <a:sym typeface="Lexend"/>
              </a:rPr>
              <a:t>Supermarket Trolley Token </a:t>
            </a:r>
            <a:endParaRPr sz="1300">
              <a:latin typeface="Lexend"/>
              <a:ea typeface="Lexend"/>
              <a:cs typeface="Lexend"/>
              <a:sym typeface="Lexen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Lexend"/>
              <a:buChar char="-"/>
            </a:pPr>
            <a:r>
              <a:rPr lang="en" sz="1300">
                <a:latin typeface="Lexend"/>
                <a:ea typeface="Lexend"/>
                <a:cs typeface="Lexend"/>
                <a:sym typeface="Lexend"/>
              </a:rPr>
              <a:t>Self-Water Plant Pot</a:t>
            </a:r>
            <a:endParaRPr sz="1300">
              <a:latin typeface="Lexend"/>
              <a:ea typeface="Lexend"/>
              <a:cs typeface="Lexend"/>
              <a:sym typeface="Lexen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Lexend"/>
              <a:buChar char="-"/>
            </a:pPr>
            <a:r>
              <a:rPr lang="en" sz="1300">
                <a:latin typeface="Lexend"/>
                <a:ea typeface="Lexend"/>
                <a:cs typeface="Lexend"/>
                <a:sym typeface="Lexend"/>
              </a:rPr>
              <a:t>Toothbrush</a:t>
            </a:r>
            <a:endParaRPr sz="1300">
              <a:latin typeface="Lexend"/>
              <a:ea typeface="Lexend"/>
              <a:cs typeface="Lexend"/>
              <a:sym typeface="Lexen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Lexend"/>
              <a:buChar char="-"/>
            </a:pPr>
            <a:r>
              <a:rPr lang="en" sz="1300">
                <a:latin typeface="Lexend"/>
                <a:ea typeface="Lexend"/>
                <a:cs typeface="Lexend"/>
                <a:sym typeface="Lexend"/>
              </a:rPr>
              <a:t>Plant Pot Saucer</a:t>
            </a:r>
            <a:endParaRPr sz="1300">
              <a:latin typeface="Lexend"/>
              <a:ea typeface="Lexend"/>
              <a:cs typeface="Lexend"/>
              <a:sym typeface="Lexen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Lexend"/>
              <a:buChar char="-"/>
            </a:pPr>
            <a:r>
              <a:rPr lang="en" sz="1300">
                <a:latin typeface="Lexend"/>
                <a:ea typeface="Lexend"/>
                <a:cs typeface="Lexend"/>
                <a:sym typeface="Lexend"/>
              </a:rPr>
              <a:t>Colanders</a:t>
            </a:r>
            <a:endParaRPr sz="1300">
              <a:latin typeface="Lexend"/>
              <a:ea typeface="Lexend"/>
              <a:cs typeface="Lexend"/>
              <a:sym typeface="Lexend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Lexend"/>
              <a:buChar char="-"/>
            </a:pPr>
            <a:r>
              <a:rPr lang="en" sz="1300">
                <a:latin typeface="Lexend"/>
                <a:ea typeface="Lexend"/>
                <a:cs typeface="Lexend"/>
                <a:sym typeface="Lexend"/>
              </a:rPr>
              <a:t>Sunglasses </a:t>
            </a:r>
            <a:endParaRPr sz="13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9" name="Google Shape;229;p25"/>
          <p:cNvSpPr txBox="1"/>
          <p:nvPr/>
        </p:nvSpPr>
        <p:spPr>
          <a:xfrm>
            <a:off x="1004850" y="247650"/>
            <a:ext cx="5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2. Co-Design Plastic Products and Package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35" name="Google Shape;235;p26"/>
          <p:cNvGrpSpPr/>
          <p:nvPr/>
        </p:nvGrpSpPr>
        <p:grpSpPr>
          <a:xfrm>
            <a:off x="361974" y="181425"/>
            <a:ext cx="5710160" cy="608800"/>
            <a:chOff x="344406" y="215439"/>
            <a:chExt cx="5974221" cy="781414"/>
          </a:xfrm>
        </p:grpSpPr>
        <p:sp>
          <p:nvSpPr>
            <p:cNvPr id="236" name="Google Shape;236;p26"/>
            <p:cNvSpPr/>
            <p:nvPr/>
          </p:nvSpPr>
          <p:spPr>
            <a:xfrm>
              <a:off x="687627" y="250947"/>
              <a:ext cx="5631000" cy="686700"/>
            </a:xfrm>
            <a:prstGeom prst="homePlate">
              <a:avLst>
                <a:gd fmla="val 69096" name="adj"/>
              </a:avLst>
            </a:prstGeom>
            <a:solidFill>
              <a:srgbClr val="153F2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26"/>
            <p:cNvSpPr/>
            <p:nvPr/>
          </p:nvSpPr>
          <p:spPr>
            <a:xfrm>
              <a:off x="455212" y="227101"/>
              <a:ext cx="616200" cy="758100"/>
            </a:xfrm>
            <a:prstGeom prst="ellipse">
              <a:avLst/>
            </a:prstGeom>
            <a:solidFill>
              <a:srgbClr val="D6DB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8" name="Google Shape;238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4406" y="215439"/>
              <a:ext cx="616194" cy="7814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39" name="Google Shape;239;p26"/>
          <p:cNvCxnSpPr/>
          <p:nvPr/>
        </p:nvCxnSpPr>
        <p:spPr>
          <a:xfrm flipH="1" rot="10800000">
            <a:off x="895350" y="781063"/>
            <a:ext cx="6615000" cy="210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" name="Google Shape;240;p26"/>
          <p:cNvCxnSpPr/>
          <p:nvPr/>
        </p:nvCxnSpPr>
        <p:spPr>
          <a:xfrm>
            <a:off x="895350" y="847400"/>
            <a:ext cx="7577100" cy="3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1" name="Google Shape;241;p26"/>
          <p:cNvCxnSpPr/>
          <p:nvPr/>
        </p:nvCxnSpPr>
        <p:spPr>
          <a:xfrm flipH="1" rot="10800000">
            <a:off x="5648275" y="728600"/>
            <a:ext cx="902400" cy="96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42" name="Google Shape;242;p26"/>
          <p:cNvGrpSpPr/>
          <p:nvPr/>
        </p:nvGrpSpPr>
        <p:grpSpPr>
          <a:xfrm>
            <a:off x="2235902" y="1112561"/>
            <a:ext cx="4896000" cy="3809264"/>
            <a:chOff x="2124002" y="1323936"/>
            <a:chExt cx="4896000" cy="3809264"/>
          </a:xfrm>
        </p:grpSpPr>
        <p:pic>
          <p:nvPicPr>
            <p:cNvPr id="243" name="Google Shape;243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24002" y="1323936"/>
              <a:ext cx="4896000" cy="3244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p26"/>
            <p:cNvSpPr txBox="1"/>
            <p:nvPr/>
          </p:nvSpPr>
          <p:spPr>
            <a:xfrm>
              <a:off x="3174600" y="4640600"/>
              <a:ext cx="27948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Lexend"/>
                  <a:ea typeface="Lexend"/>
                  <a:cs typeface="Lexend"/>
                  <a:sym typeface="Lexend"/>
                </a:rPr>
                <a:t>Solidworks </a:t>
              </a:r>
              <a:r>
                <a:rPr lang="en" sz="2000">
                  <a:latin typeface="Lexend"/>
                  <a:ea typeface="Lexend"/>
                  <a:cs typeface="Lexend"/>
                  <a:sym typeface="Lexend"/>
                </a:rPr>
                <a:t>designing</a:t>
              </a:r>
              <a:endParaRPr sz="2000"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sp>
        <p:nvSpPr>
          <p:cNvPr id="245" name="Google Shape;245;p26"/>
          <p:cNvSpPr txBox="1"/>
          <p:nvPr/>
        </p:nvSpPr>
        <p:spPr>
          <a:xfrm>
            <a:off x="1205100" y="2467125"/>
            <a:ext cx="6957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Lexend"/>
                <a:ea typeface="Lexend"/>
                <a:cs typeface="Lexend"/>
                <a:sym typeface="Lexend"/>
              </a:rPr>
              <a:t>The Design Process</a:t>
            </a:r>
            <a:endParaRPr sz="4400"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246" name="Google Shape;246;p26"/>
          <p:cNvGrpSpPr/>
          <p:nvPr/>
        </p:nvGrpSpPr>
        <p:grpSpPr>
          <a:xfrm>
            <a:off x="2344938" y="1112550"/>
            <a:ext cx="4677925" cy="3809275"/>
            <a:chOff x="2344938" y="1112550"/>
            <a:chExt cx="4677925" cy="3809275"/>
          </a:xfrm>
        </p:grpSpPr>
        <p:pic>
          <p:nvPicPr>
            <p:cNvPr id="247" name="Google Shape;247;p26"/>
            <p:cNvPicPr preferRelativeResize="0"/>
            <p:nvPr/>
          </p:nvPicPr>
          <p:blipFill rotWithShape="1">
            <a:blip r:embed="rId5">
              <a:alphaModFix/>
            </a:blip>
            <a:srcRect b="0" l="1526" r="0" t="19858"/>
            <a:stretch/>
          </p:blipFill>
          <p:spPr>
            <a:xfrm>
              <a:off x="2344938" y="1112550"/>
              <a:ext cx="4677925" cy="3267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26"/>
            <p:cNvSpPr txBox="1"/>
            <p:nvPr/>
          </p:nvSpPr>
          <p:spPr>
            <a:xfrm>
              <a:off x="2824200" y="4429225"/>
              <a:ext cx="3719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Lexend"/>
                  <a:ea typeface="Lexend"/>
                  <a:cs typeface="Lexend"/>
                  <a:sym typeface="Lexend"/>
                </a:rPr>
                <a:t>3D </a:t>
              </a:r>
              <a:r>
                <a:rPr lang="en" sz="2000">
                  <a:latin typeface="Lexend"/>
                  <a:ea typeface="Lexend"/>
                  <a:cs typeface="Lexend"/>
                  <a:sym typeface="Lexend"/>
                </a:rPr>
                <a:t>printing</a:t>
              </a:r>
              <a:r>
                <a:rPr lang="en" sz="2000">
                  <a:latin typeface="Lexend"/>
                  <a:ea typeface="Lexend"/>
                  <a:cs typeface="Lexend"/>
                  <a:sym typeface="Lexend"/>
                </a:rPr>
                <a:t> </a:t>
              </a:r>
              <a:r>
                <a:rPr lang="en" sz="2000">
                  <a:latin typeface="Lexend"/>
                  <a:ea typeface="Lexend"/>
                  <a:cs typeface="Lexend"/>
                  <a:sym typeface="Lexend"/>
                </a:rPr>
                <a:t>prototype</a:t>
              </a:r>
              <a:endParaRPr sz="2000"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249" name="Google Shape;249;p26"/>
          <p:cNvGrpSpPr/>
          <p:nvPr/>
        </p:nvGrpSpPr>
        <p:grpSpPr>
          <a:xfrm>
            <a:off x="2469725" y="1112550"/>
            <a:ext cx="4428348" cy="3832700"/>
            <a:chOff x="2469725" y="1112550"/>
            <a:chExt cx="4428348" cy="3832700"/>
          </a:xfrm>
        </p:grpSpPr>
        <p:pic>
          <p:nvPicPr>
            <p:cNvPr id="250" name="Google Shape;250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469725" y="1112550"/>
              <a:ext cx="4428348" cy="3340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26"/>
            <p:cNvSpPr txBox="1"/>
            <p:nvPr/>
          </p:nvSpPr>
          <p:spPr>
            <a:xfrm>
              <a:off x="2824200" y="4452650"/>
              <a:ext cx="3719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Lexend"/>
                  <a:ea typeface="Lexend"/>
                  <a:cs typeface="Lexend"/>
                  <a:sym typeface="Lexend"/>
                </a:rPr>
                <a:t>Correcting design</a:t>
              </a:r>
              <a:endParaRPr sz="2000"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252" name="Google Shape;252;p26"/>
          <p:cNvGrpSpPr/>
          <p:nvPr/>
        </p:nvGrpSpPr>
        <p:grpSpPr>
          <a:xfrm>
            <a:off x="1706513" y="956900"/>
            <a:ext cx="5954774" cy="3943850"/>
            <a:chOff x="1706513" y="985750"/>
            <a:chExt cx="5954774" cy="3943850"/>
          </a:xfrm>
        </p:grpSpPr>
        <p:pic>
          <p:nvPicPr>
            <p:cNvPr id="253" name="Google Shape;253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706513" y="985750"/>
              <a:ext cx="5954774" cy="345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26"/>
            <p:cNvSpPr txBox="1"/>
            <p:nvPr/>
          </p:nvSpPr>
          <p:spPr>
            <a:xfrm>
              <a:off x="2824200" y="4437000"/>
              <a:ext cx="3719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Lexend"/>
                  <a:ea typeface="Lexend"/>
                  <a:cs typeface="Lexend"/>
                  <a:sym typeface="Lexend"/>
                </a:rPr>
                <a:t>Designing mold</a:t>
              </a:r>
              <a:endParaRPr sz="2000"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255" name="Google Shape;255;p26"/>
          <p:cNvGrpSpPr/>
          <p:nvPr/>
        </p:nvGrpSpPr>
        <p:grpSpPr>
          <a:xfrm>
            <a:off x="2235900" y="985741"/>
            <a:ext cx="4896001" cy="3960409"/>
            <a:chOff x="2235900" y="985741"/>
            <a:chExt cx="4896001" cy="3960409"/>
          </a:xfrm>
        </p:grpSpPr>
        <p:pic>
          <p:nvPicPr>
            <p:cNvPr id="256" name="Google Shape;256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235900" y="985741"/>
              <a:ext cx="4896001" cy="34678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" name="Google Shape;257;p26"/>
            <p:cNvSpPr txBox="1"/>
            <p:nvPr/>
          </p:nvSpPr>
          <p:spPr>
            <a:xfrm>
              <a:off x="2824200" y="4453550"/>
              <a:ext cx="3719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Lexend"/>
                  <a:ea typeface="Lexend"/>
                  <a:cs typeface="Lexend"/>
                  <a:sym typeface="Lexend"/>
                </a:rPr>
                <a:t>Creating technical drawings</a:t>
              </a:r>
              <a:endParaRPr sz="2000"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sp>
        <p:nvSpPr>
          <p:cNvPr id="258" name="Google Shape;258;p26"/>
          <p:cNvSpPr txBox="1"/>
          <p:nvPr/>
        </p:nvSpPr>
        <p:spPr>
          <a:xfrm>
            <a:off x="1004850" y="247650"/>
            <a:ext cx="5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2. Co-Design Plastic Products and Package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64" name="Google Shape;264;p27"/>
          <p:cNvGrpSpPr/>
          <p:nvPr/>
        </p:nvGrpSpPr>
        <p:grpSpPr>
          <a:xfrm>
            <a:off x="361974" y="181425"/>
            <a:ext cx="5710160" cy="608800"/>
            <a:chOff x="344406" y="215439"/>
            <a:chExt cx="5974221" cy="781414"/>
          </a:xfrm>
        </p:grpSpPr>
        <p:sp>
          <p:nvSpPr>
            <p:cNvPr id="265" name="Google Shape;265;p27"/>
            <p:cNvSpPr/>
            <p:nvPr/>
          </p:nvSpPr>
          <p:spPr>
            <a:xfrm>
              <a:off x="687627" y="250947"/>
              <a:ext cx="5631000" cy="686700"/>
            </a:xfrm>
            <a:prstGeom prst="homePlate">
              <a:avLst>
                <a:gd fmla="val 69096" name="adj"/>
              </a:avLst>
            </a:prstGeom>
            <a:solidFill>
              <a:srgbClr val="153F2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455212" y="227101"/>
              <a:ext cx="616200" cy="758100"/>
            </a:xfrm>
            <a:prstGeom prst="ellipse">
              <a:avLst/>
            </a:prstGeom>
            <a:solidFill>
              <a:srgbClr val="D6DB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67" name="Google Shape;267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4406" y="215439"/>
              <a:ext cx="616194" cy="7814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68" name="Google Shape;268;p27"/>
          <p:cNvCxnSpPr/>
          <p:nvPr/>
        </p:nvCxnSpPr>
        <p:spPr>
          <a:xfrm flipH="1" rot="10800000">
            <a:off x="895350" y="781063"/>
            <a:ext cx="6615000" cy="210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9" name="Google Shape;269;p27"/>
          <p:cNvCxnSpPr/>
          <p:nvPr/>
        </p:nvCxnSpPr>
        <p:spPr>
          <a:xfrm>
            <a:off x="895350" y="847400"/>
            <a:ext cx="7577100" cy="3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0" name="Google Shape;270;p27"/>
          <p:cNvCxnSpPr/>
          <p:nvPr/>
        </p:nvCxnSpPr>
        <p:spPr>
          <a:xfrm flipH="1" rot="10800000">
            <a:off x="5648275" y="728600"/>
            <a:ext cx="902400" cy="96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1" name="Google Shape;271;p27"/>
          <p:cNvSpPr txBox="1"/>
          <p:nvPr/>
        </p:nvSpPr>
        <p:spPr>
          <a:xfrm>
            <a:off x="1093200" y="2431900"/>
            <a:ext cx="6957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latin typeface="Lexend"/>
                <a:ea typeface="Lexend"/>
                <a:cs typeface="Lexend"/>
                <a:sym typeface="Lexend"/>
              </a:rPr>
              <a:t>The Products</a:t>
            </a:r>
            <a:endParaRPr sz="44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2" name="Google Shape;272;p27"/>
          <p:cNvSpPr txBox="1"/>
          <p:nvPr/>
        </p:nvSpPr>
        <p:spPr>
          <a:xfrm>
            <a:off x="1004850" y="247650"/>
            <a:ext cx="5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2. Co-Design Plastic Products and Package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78" name="Google Shape;278;p28"/>
          <p:cNvGrpSpPr/>
          <p:nvPr/>
        </p:nvGrpSpPr>
        <p:grpSpPr>
          <a:xfrm>
            <a:off x="361974" y="181425"/>
            <a:ext cx="5710160" cy="608800"/>
            <a:chOff x="344406" y="215439"/>
            <a:chExt cx="5974221" cy="781414"/>
          </a:xfrm>
        </p:grpSpPr>
        <p:sp>
          <p:nvSpPr>
            <p:cNvPr id="279" name="Google Shape;279;p28"/>
            <p:cNvSpPr/>
            <p:nvPr/>
          </p:nvSpPr>
          <p:spPr>
            <a:xfrm>
              <a:off x="687627" y="250947"/>
              <a:ext cx="5631000" cy="686700"/>
            </a:xfrm>
            <a:prstGeom prst="homePlate">
              <a:avLst>
                <a:gd fmla="val 69096" name="adj"/>
              </a:avLst>
            </a:prstGeom>
            <a:solidFill>
              <a:srgbClr val="153F2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455212" y="227101"/>
              <a:ext cx="616200" cy="758100"/>
            </a:xfrm>
            <a:prstGeom prst="ellipse">
              <a:avLst/>
            </a:prstGeom>
            <a:solidFill>
              <a:srgbClr val="D6DB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81" name="Google Shape;281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4406" y="215439"/>
              <a:ext cx="616194" cy="7814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82" name="Google Shape;282;p28"/>
          <p:cNvCxnSpPr/>
          <p:nvPr/>
        </p:nvCxnSpPr>
        <p:spPr>
          <a:xfrm flipH="1" rot="10800000">
            <a:off x="895350" y="781063"/>
            <a:ext cx="6615000" cy="210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3" name="Google Shape;283;p28"/>
          <p:cNvCxnSpPr/>
          <p:nvPr/>
        </p:nvCxnSpPr>
        <p:spPr>
          <a:xfrm>
            <a:off x="895350" y="847400"/>
            <a:ext cx="7577100" cy="3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4" name="Google Shape;284;p28"/>
          <p:cNvCxnSpPr/>
          <p:nvPr/>
        </p:nvCxnSpPr>
        <p:spPr>
          <a:xfrm flipH="1" rot="10800000">
            <a:off x="5648275" y="728600"/>
            <a:ext cx="902400" cy="96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85" name="Google Shape;285;p28"/>
          <p:cNvPicPr preferRelativeResize="0"/>
          <p:nvPr/>
        </p:nvPicPr>
        <p:blipFill rotWithShape="1">
          <a:blip r:embed="rId4">
            <a:alphaModFix/>
          </a:blip>
          <a:srcRect b="2305" l="0" r="3091" t="0"/>
          <a:stretch/>
        </p:blipFill>
        <p:spPr>
          <a:xfrm>
            <a:off x="712750" y="1170936"/>
            <a:ext cx="2476475" cy="2801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8"/>
          <p:cNvPicPr preferRelativeResize="0"/>
          <p:nvPr/>
        </p:nvPicPr>
        <p:blipFill rotWithShape="1">
          <a:blip r:embed="rId5">
            <a:alphaModFix/>
          </a:blip>
          <a:srcRect b="19186" l="38784" r="38143" t="18438"/>
          <a:stretch/>
        </p:blipFill>
        <p:spPr>
          <a:xfrm>
            <a:off x="3610525" y="1170925"/>
            <a:ext cx="2146748" cy="280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8"/>
          <p:cNvPicPr preferRelativeResize="0"/>
          <p:nvPr/>
        </p:nvPicPr>
        <p:blipFill rotWithShape="1">
          <a:blip r:embed="rId6">
            <a:alphaModFix/>
          </a:blip>
          <a:srcRect b="20114" l="39030" r="37899" t="19644"/>
          <a:stretch/>
        </p:blipFill>
        <p:spPr>
          <a:xfrm>
            <a:off x="6178575" y="1297961"/>
            <a:ext cx="2146750" cy="267464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8"/>
          <p:cNvSpPr txBox="1"/>
          <p:nvPr/>
        </p:nvSpPr>
        <p:spPr>
          <a:xfrm>
            <a:off x="1093200" y="4227575"/>
            <a:ext cx="6957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Lexend"/>
                <a:ea typeface="Lexend"/>
                <a:cs typeface="Lexend"/>
                <a:sym typeface="Lexend"/>
              </a:rPr>
              <a:t>Self-Watering Plant Pot</a:t>
            </a:r>
            <a:endParaRPr sz="3200"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289" name="Google Shape;289;p28"/>
          <p:cNvGrpSpPr/>
          <p:nvPr/>
        </p:nvGrpSpPr>
        <p:grpSpPr>
          <a:xfrm>
            <a:off x="1401591" y="2429935"/>
            <a:ext cx="6318734" cy="1125865"/>
            <a:chOff x="1401591" y="2429935"/>
            <a:chExt cx="6318734" cy="1125865"/>
          </a:xfrm>
        </p:grpSpPr>
        <p:sp>
          <p:nvSpPr>
            <p:cNvPr id="290" name="Google Shape;290;p28"/>
            <p:cNvSpPr/>
            <p:nvPr/>
          </p:nvSpPr>
          <p:spPr>
            <a:xfrm>
              <a:off x="1401591" y="2429935"/>
              <a:ext cx="1053000" cy="1035300"/>
            </a:xfrm>
            <a:prstGeom prst="ellipse">
              <a:avLst/>
            </a:prstGeom>
            <a:noFill/>
            <a:ln cap="flat" cmpd="sng" w="28575">
              <a:solidFill>
                <a:srgbClr val="98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91" name="Google Shape;291;p28"/>
            <p:cNvCxnSpPr/>
            <p:nvPr/>
          </p:nvCxnSpPr>
          <p:spPr>
            <a:xfrm rot="10800000">
              <a:off x="7389125" y="2978300"/>
              <a:ext cx="331200" cy="577500"/>
            </a:xfrm>
            <a:prstGeom prst="straightConnector1">
              <a:avLst/>
            </a:prstGeom>
            <a:noFill/>
            <a:ln cap="flat" cmpd="sng" w="28575">
              <a:solidFill>
                <a:srgbClr val="980000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</p:grpSp>
      <p:sp>
        <p:nvSpPr>
          <p:cNvPr id="292" name="Google Shape;292;p28"/>
          <p:cNvSpPr txBox="1"/>
          <p:nvPr/>
        </p:nvSpPr>
        <p:spPr>
          <a:xfrm>
            <a:off x="1081050" y="247650"/>
            <a:ext cx="5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2. Co-Design Plastic Products and Package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98" name="Google Shape;298;p29"/>
          <p:cNvGrpSpPr/>
          <p:nvPr/>
        </p:nvGrpSpPr>
        <p:grpSpPr>
          <a:xfrm>
            <a:off x="361974" y="181425"/>
            <a:ext cx="5710160" cy="608800"/>
            <a:chOff x="344406" y="215439"/>
            <a:chExt cx="5974221" cy="781414"/>
          </a:xfrm>
        </p:grpSpPr>
        <p:sp>
          <p:nvSpPr>
            <p:cNvPr id="299" name="Google Shape;299;p29"/>
            <p:cNvSpPr/>
            <p:nvPr/>
          </p:nvSpPr>
          <p:spPr>
            <a:xfrm>
              <a:off x="687627" y="250947"/>
              <a:ext cx="5631000" cy="686700"/>
            </a:xfrm>
            <a:prstGeom prst="homePlate">
              <a:avLst>
                <a:gd fmla="val 69096" name="adj"/>
              </a:avLst>
            </a:prstGeom>
            <a:solidFill>
              <a:srgbClr val="153F2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455212" y="227101"/>
              <a:ext cx="616200" cy="758100"/>
            </a:xfrm>
            <a:prstGeom prst="ellipse">
              <a:avLst/>
            </a:prstGeom>
            <a:solidFill>
              <a:srgbClr val="D6DB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01" name="Google Shape;301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4406" y="215439"/>
              <a:ext cx="616194" cy="7814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02" name="Google Shape;302;p29"/>
          <p:cNvCxnSpPr/>
          <p:nvPr/>
        </p:nvCxnSpPr>
        <p:spPr>
          <a:xfrm flipH="1" rot="10800000">
            <a:off x="895350" y="781063"/>
            <a:ext cx="6615000" cy="210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3" name="Google Shape;303;p29"/>
          <p:cNvCxnSpPr/>
          <p:nvPr/>
        </p:nvCxnSpPr>
        <p:spPr>
          <a:xfrm>
            <a:off x="895350" y="847400"/>
            <a:ext cx="7577100" cy="3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4" name="Google Shape;304;p29"/>
          <p:cNvCxnSpPr/>
          <p:nvPr/>
        </p:nvCxnSpPr>
        <p:spPr>
          <a:xfrm flipH="1" rot="10800000">
            <a:off x="5648275" y="728600"/>
            <a:ext cx="902400" cy="96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5" name="Google Shape;305;p29"/>
          <p:cNvSpPr txBox="1"/>
          <p:nvPr/>
        </p:nvSpPr>
        <p:spPr>
          <a:xfrm>
            <a:off x="3029100" y="4242775"/>
            <a:ext cx="3309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Lexend"/>
                <a:ea typeface="Lexend"/>
                <a:cs typeface="Lexend"/>
                <a:sym typeface="Lexend"/>
              </a:rPr>
              <a:t>Garden Stake</a:t>
            </a:r>
            <a:endParaRPr sz="32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306" name="Google Shape;306;p29"/>
          <p:cNvPicPr preferRelativeResize="0"/>
          <p:nvPr/>
        </p:nvPicPr>
        <p:blipFill rotWithShape="1">
          <a:blip r:embed="rId4">
            <a:alphaModFix/>
          </a:blip>
          <a:srcRect b="9840" l="19888" r="20366" t="12549"/>
          <a:stretch/>
        </p:blipFill>
        <p:spPr>
          <a:xfrm rot="509577">
            <a:off x="1952363" y="1229599"/>
            <a:ext cx="5463071" cy="3423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" name="Google Shape;307;p29"/>
          <p:cNvGrpSpPr/>
          <p:nvPr/>
        </p:nvGrpSpPr>
        <p:grpSpPr>
          <a:xfrm>
            <a:off x="0" y="1645548"/>
            <a:ext cx="9144001" cy="2591750"/>
            <a:chOff x="0" y="1645548"/>
            <a:chExt cx="9144001" cy="2591750"/>
          </a:xfrm>
        </p:grpSpPr>
        <p:pic>
          <p:nvPicPr>
            <p:cNvPr id="308" name="Google Shape;308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498125" y="1840674"/>
              <a:ext cx="4645876" cy="220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0" y="1645548"/>
              <a:ext cx="4498125" cy="2591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0" name="Google Shape;310;p29"/>
          <p:cNvSpPr txBox="1"/>
          <p:nvPr/>
        </p:nvSpPr>
        <p:spPr>
          <a:xfrm>
            <a:off x="1004850" y="247650"/>
            <a:ext cx="5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2. Co-Design Plastic Products and Package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16" name="Google Shape;316;p30"/>
          <p:cNvGrpSpPr/>
          <p:nvPr/>
        </p:nvGrpSpPr>
        <p:grpSpPr>
          <a:xfrm>
            <a:off x="361974" y="181425"/>
            <a:ext cx="5710160" cy="608800"/>
            <a:chOff x="344406" y="215439"/>
            <a:chExt cx="5974221" cy="781414"/>
          </a:xfrm>
        </p:grpSpPr>
        <p:sp>
          <p:nvSpPr>
            <p:cNvPr id="317" name="Google Shape;317;p30"/>
            <p:cNvSpPr/>
            <p:nvPr/>
          </p:nvSpPr>
          <p:spPr>
            <a:xfrm>
              <a:off x="687627" y="250947"/>
              <a:ext cx="5631000" cy="686700"/>
            </a:xfrm>
            <a:prstGeom prst="homePlate">
              <a:avLst>
                <a:gd fmla="val 69096" name="adj"/>
              </a:avLst>
            </a:prstGeom>
            <a:solidFill>
              <a:srgbClr val="153F2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455212" y="227101"/>
              <a:ext cx="616200" cy="758100"/>
            </a:xfrm>
            <a:prstGeom prst="ellipse">
              <a:avLst/>
            </a:prstGeom>
            <a:solidFill>
              <a:srgbClr val="D6DB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19" name="Google Shape;319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4406" y="215439"/>
              <a:ext cx="616194" cy="7814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20" name="Google Shape;320;p30"/>
          <p:cNvCxnSpPr/>
          <p:nvPr/>
        </p:nvCxnSpPr>
        <p:spPr>
          <a:xfrm flipH="1" rot="10800000">
            <a:off x="895350" y="781063"/>
            <a:ext cx="6615000" cy="210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1" name="Google Shape;321;p30"/>
          <p:cNvCxnSpPr/>
          <p:nvPr/>
        </p:nvCxnSpPr>
        <p:spPr>
          <a:xfrm>
            <a:off x="895350" y="847400"/>
            <a:ext cx="7577100" cy="3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2" name="Google Shape;322;p30"/>
          <p:cNvCxnSpPr/>
          <p:nvPr/>
        </p:nvCxnSpPr>
        <p:spPr>
          <a:xfrm flipH="1" rot="10800000">
            <a:off x="5648275" y="728600"/>
            <a:ext cx="902400" cy="96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3" name="Google Shape;323;p30"/>
          <p:cNvSpPr txBox="1"/>
          <p:nvPr/>
        </p:nvSpPr>
        <p:spPr>
          <a:xfrm>
            <a:off x="3029100" y="4242775"/>
            <a:ext cx="3309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Lexend"/>
                <a:ea typeface="Lexend"/>
                <a:cs typeface="Lexend"/>
                <a:sym typeface="Lexend"/>
              </a:rPr>
              <a:t>Plant Label</a:t>
            </a:r>
            <a:endParaRPr sz="32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324" name="Google Shape;32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4961" y="1071585"/>
            <a:ext cx="3034093" cy="30003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5" name="Google Shape;325;p30"/>
          <p:cNvGrpSpPr/>
          <p:nvPr/>
        </p:nvGrpSpPr>
        <p:grpSpPr>
          <a:xfrm>
            <a:off x="148850" y="1405825"/>
            <a:ext cx="8680237" cy="2836950"/>
            <a:chOff x="148850" y="1405825"/>
            <a:chExt cx="8680237" cy="2836950"/>
          </a:xfrm>
        </p:grpSpPr>
        <p:grpSp>
          <p:nvGrpSpPr>
            <p:cNvPr id="326" name="Google Shape;326;p30"/>
            <p:cNvGrpSpPr/>
            <p:nvPr/>
          </p:nvGrpSpPr>
          <p:grpSpPr>
            <a:xfrm>
              <a:off x="148850" y="1405825"/>
              <a:ext cx="8680237" cy="2836950"/>
              <a:chOff x="148850" y="1405825"/>
              <a:chExt cx="8680237" cy="2836950"/>
            </a:xfrm>
          </p:grpSpPr>
          <p:pic>
            <p:nvPicPr>
              <p:cNvPr id="327" name="Google Shape;327;p30"/>
              <p:cNvPicPr preferRelativeResize="0"/>
              <p:nvPr/>
            </p:nvPicPr>
            <p:blipFill rotWithShape="1">
              <a:blip r:embed="rId5">
                <a:alphaModFix/>
              </a:blip>
              <a:srcRect b="16374" l="25358" r="27098" t="19004"/>
              <a:stretch/>
            </p:blipFill>
            <p:spPr>
              <a:xfrm>
                <a:off x="4502863" y="1405825"/>
                <a:ext cx="4326225" cy="28369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8" name="Google Shape;328;p30"/>
              <p:cNvPicPr preferRelativeResize="0"/>
              <p:nvPr/>
            </p:nvPicPr>
            <p:blipFill rotWithShape="1">
              <a:blip r:embed="rId6">
                <a:alphaModFix/>
              </a:blip>
              <a:srcRect b="24677" l="31810" r="23754" t="15887"/>
              <a:stretch/>
            </p:blipFill>
            <p:spPr>
              <a:xfrm>
                <a:off x="148850" y="1405825"/>
                <a:ext cx="4039099" cy="260650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329" name="Google Shape;329;p30"/>
            <p:cNvCxnSpPr/>
            <p:nvPr/>
          </p:nvCxnSpPr>
          <p:spPr>
            <a:xfrm>
              <a:off x="4360762" y="2571753"/>
              <a:ext cx="1540200" cy="0"/>
            </a:xfrm>
            <a:prstGeom prst="straightConnector1">
              <a:avLst/>
            </a:prstGeom>
            <a:noFill/>
            <a:ln cap="flat" cmpd="sng" w="28575">
              <a:solidFill>
                <a:srgbClr val="980000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</p:grpSp>
      <p:sp>
        <p:nvSpPr>
          <p:cNvPr id="330" name="Google Shape;330;p30"/>
          <p:cNvSpPr txBox="1"/>
          <p:nvPr/>
        </p:nvSpPr>
        <p:spPr>
          <a:xfrm>
            <a:off x="1004850" y="247650"/>
            <a:ext cx="5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2. Co-Design Plastic Products and Package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36" name="Google Shape;336;p31"/>
          <p:cNvGrpSpPr/>
          <p:nvPr/>
        </p:nvGrpSpPr>
        <p:grpSpPr>
          <a:xfrm>
            <a:off x="361974" y="181425"/>
            <a:ext cx="5710160" cy="608800"/>
            <a:chOff x="344406" y="215439"/>
            <a:chExt cx="5974221" cy="781414"/>
          </a:xfrm>
        </p:grpSpPr>
        <p:sp>
          <p:nvSpPr>
            <p:cNvPr id="337" name="Google Shape;337;p31"/>
            <p:cNvSpPr/>
            <p:nvPr/>
          </p:nvSpPr>
          <p:spPr>
            <a:xfrm>
              <a:off x="687627" y="250947"/>
              <a:ext cx="5631000" cy="686700"/>
            </a:xfrm>
            <a:prstGeom prst="homePlate">
              <a:avLst>
                <a:gd fmla="val 69096" name="adj"/>
              </a:avLst>
            </a:prstGeom>
            <a:solidFill>
              <a:srgbClr val="153F2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1"/>
            <p:cNvSpPr/>
            <p:nvPr/>
          </p:nvSpPr>
          <p:spPr>
            <a:xfrm>
              <a:off x="455212" y="227101"/>
              <a:ext cx="616200" cy="758100"/>
            </a:xfrm>
            <a:prstGeom prst="ellipse">
              <a:avLst/>
            </a:prstGeom>
            <a:solidFill>
              <a:srgbClr val="D6DB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39" name="Google Shape;339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4406" y="215439"/>
              <a:ext cx="616194" cy="7814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40" name="Google Shape;340;p31"/>
          <p:cNvCxnSpPr/>
          <p:nvPr/>
        </p:nvCxnSpPr>
        <p:spPr>
          <a:xfrm flipH="1" rot="10800000">
            <a:off x="895350" y="781063"/>
            <a:ext cx="6615000" cy="210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1" name="Google Shape;341;p31"/>
          <p:cNvCxnSpPr/>
          <p:nvPr/>
        </p:nvCxnSpPr>
        <p:spPr>
          <a:xfrm>
            <a:off x="895350" y="847400"/>
            <a:ext cx="7577100" cy="3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2" name="Google Shape;342;p31"/>
          <p:cNvCxnSpPr/>
          <p:nvPr/>
        </p:nvCxnSpPr>
        <p:spPr>
          <a:xfrm flipH="1" rot="10800000">
            <a:off x="5648275" y="728600"/>
            <a:ext cx="902400" cy="96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3" name="Google Shape;343;p31"/>
          <p:cNvSpPr txBox="1"/>
          <p:nvPr/>
        </p:nvSpPr>
        <p:spPr>
          <a:xfrm>
            <a:off x="3029100" y="4242775"/>
            <a:ext cx="3309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Lexend"/>
                <a:ea typeface="Lexend"/>
                <a:cs typeface="Lexend"/>
                <a:sym typeface="Lexend"/>
              </a:rPr>
              <a:t>Garden Trowel</a:t>
            </a:r>
            <a:endParaRPr sz="32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344" name="Google Shape;34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8127" y="1514500"/>
            <a:ext cx="3757376" cy="237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1"/>
          <p:cNvPicPr preferRelativeResize="0"/>
          <p:nvPr/>
        </p:nvPicPr>
        <p:blipFill rotWithShape="1">
          <a:blip r:embed="rId5">
            <a:alphaModFix/>
          </a:blip>
          <a:srcRect b="14300" l="23247" r="25181" t="16177"/>
          <a:stretch/>
        </p:blipFill>
        <p:spPr>
          <a:xfrm>
            <a:off x="735525" y="1514500"/>
            <a:ext cx="3757374" cy="2484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1"/>
          <p:cNvSpPr txBox="1"/>
          <p:nvPr/>
        </p:nvSpPr>
        <p:spPr>
          <a:xfrm>
            <a:off x="1004850" y="247650"/>
            <a:ext cx="5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2. Co-Design Plastic Products and Package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0" l="0" r="10128" t="0"/>
          <a:stretch/>
        </p:blipFill>
        <p:spPr>
          <a:xfrm>
            <a:off x="2212800" y="0"/>
            <a:ext cx="69312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/>
          <p:nvPr/>
        </p:nvSpPr>
        <p:spPr>
          <a:xfrm>
            <a:off x="-26050" y="0"/>
            <a:ext cx="2026200" cy="5143500"/>
          </a:xfrm>
          <a:prstGeom prst="rect">
            <a:avLst/>
          </a:prstGeom>
          <a:solidFill>
            <a:srgbClr val="153F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-102250" y="1159050"/>
            <a:ext cx="22212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84</a:t>
            </a:r>
            <a:r>
              <a:rPr lang="en" sz="2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% of </a:t>
            </a:r>
            <a:endParaRPr sz="2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plastic bottle caps </a:t>
            </a:r>
            <a:endParaRPr sz="2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end up in landfills </a:t>
            </a:r>
            <a:endParaRPr sz="2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(Australian National Plan Summary,2021)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2076450" y="0"/>
            <a:ext cx="72900" cy="5143500"/>
          </a:xfrm>
          <a:prstGeom prst="rect">
            <a:avLst/>
          </a:prstGeom>
          <a:solidFill>
            <a:srgbClr val="153F2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52" name="Google Shape;352;p32"/>
          <p:cNvGrpSpPr/>
          <p:nvPr/>
        </p:nvGrpSpPr>
        <p:grpSpPr>
          <a:xfrm>
            <a:off x="361974" y="181425"/>
            <a:ext cx="5710160" cy="608800"/>
            <a:chOff x="344406" y="215439"/>
            <a:chExt cx="5974221" cy="781414"/>
          </a:xfrm>
        </p:grpSpPr>
        <p:sp>
          <p:nvSpPr>
            <p:cNvPr id="353" name="Google Shape;353;p32"/>
            <p:cNvSpPr/>
            <p:nvPr/>
          </p:nvSpPr>
          <p:spPr>
            <a:xfrm>
              <a:off x="687627" y="250947"/>
              <a:ext cx="5631000" cy="686700"/>
            </a:xfrm>
            <a:prstGeom prst="homePlate">
              <a:avLst>
                <a:gd fmla="val 69096" name="adj"/>
              </a:avLst>
            </a:prstGeom>
            <a:solidFill>
              <a:srgbClr val="153F2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455212" y="227101"/>
              <a:ext cx="616200" cy="758100"/>
            </a:xfrm>
            <a:prstGeom prst="ellipse">
              <a:avLst/>
            </a:prstGeom>
            <a:solidFill>
              <a:srgbClr val="D6DB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55" name="Google Shape;355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4406" y="215439"/>
              <a:ext cx="616194" cy="7814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56" name="Google Shape;356;p32"/>
          <p:cNvCxnSpPr/>
          <p:nvPr/>
        </p:nvCxnSpPr>
        <p:spPr>
          <a:xfrm flipH="1" rot="10800000">
            <a:off x="895350" y="781063"/>
            <a:ext cx="6615000" cy="210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7" name="Google Shape;357;p32"/>
          <p:cNvCxnSpPr/>
          <p:nvPr/>
        </p:nvCxnSpPr>
        <p:spPr>
          <a:xfrm>
            <a:off x="895350" y="847400"/>
            <a:ext cx="7577100" cy="3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8" name="Google Shape;358;p32"/>
          <p:cNvCxnSpPr/>
          <p:nvPr/>
        </p:nvCxnSpPr>
        <p:spPr>
          <a:xfrm flipH="1" rot="10800000">
            <a:off x="5648275" y="728600"/>
            <a:ext cx="902400" cy="96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9" name="Google Shape;359;p32"/>
          <p:cNvSpPr txBox="1"/>
          <p:nvPr/>
        </p:nvSpPr>
        <p:spPr>
          <a:xfrm>
            <a:off x="3029100" y="4242775"/>
            <a:ext cx="3309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Lexend"/>
                <a:ea typeface="Lexend"/>
                <a:cs typeface="Lexend"/>
                <a:sym typeface="Lexend"/>
              </a:rPr>
              <a:t>Coaster</a:t>
            </a:r>
            <a:endParaRPr sz="32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360" name="Google Shape;360;p32"/>
          <p:cNvPicPr preferRelativeResize="0"/>
          <p:nvPr/>
        </p:nvPicPr>
        <p:blipFill rotWithShape="1">
          <a:blip r:embed="rId4">
            <a:alphaModFix/>
          </a:blip>
          <a:srcRect b="10101" l="14088" r="11837" t="13317"/>
          <a:stretch/>
        </p:blipFill>
        <p:spPr>
          <a:xfrm>
            <a:off x="5285500" y="1248788"/>
            <a:ext cx="2610056" cy="259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2"/>
          <p:cNvPicPr preferRelativeResize="0"/>
          <p:nvPr/>
        </p:nvPicPr>
        <p:blipFill rotWithShape="1">
          <a:blip r:embed="rId5">
            <a:alphaModFix/>
          </a:blip>
          <a:srcRect b="11517" l="26333" r="26941" t="12662"/>
          <a:stretch/>
        </p:blipFill>
        <p:spPr>
          <a:xfrm>
            <a:off x="1300906" y="1045087"/>
            <a:ext cx="3832293" cy="3000324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2"/>
          <p:cNvSpPr txBox="1"/>
          <p:nvPr/>
        </p:nvSpPr>
        <p:spPr>
          <a:xfrm>
            <a:off x="1004850" y="247650"/>
            <a:ext cx="5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2. Co-Design Plastic Products and Package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3"/>
          <p:cNvSpPr/>
          <p:nvPr/>
        </p:nvSpPr>
        <p:spPr>
          <a:xfrm>
            <a:off x="4287150" y="1157425"/>
            <a:ext cx="4763700" cy="341220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9" name="Google Shape;369;p33"/>
          <p:cNvPicPr preferRelativeResize="0"/>
          <p:nvPr/>
        </p:nvPicPr>
        <p:blipFill rotWithShape="1">
          <a:blip r:embed="rId3">
            <a:alphaModFix/>
          </a:blip>
          <a:srcRect b="0" l="626" r="76903" t="0"/>
          <a:stretch/>
        </p:blipFill>
        <p:spPr>
          <a:xfrm rot="10800000">
            <a:off x="437324" y="23513"/>
            <a:ext cx="1618751" cy="5096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0" name="Google Shape;370;p33"/>
          <p:cNvGrpSpPr/>
          <p:nvPr/>
        </p:nvGrpSpPr>
        <p:grpSpPr>
          <a:xfrm>
            <a:off x="2038374" y="105225"/>
            <a:ext cx="5710160" cy="608800"/>
            <a:chOff x="344406" y="215439"/>
            <a:chExt cx="5974221" cy="781414"/>
          </a:xfrm>
        </p:grpSpPr>
        <p:sp>
          <p:nvSpPr>
            <p:cNvPr id="371" name="Google Shape;371;p33"/>
            <p:cNvSpPr/>
            <p:nvPr/>
          </p:nvSpPr>
          <p:spPr>
            <a:xfrm>
              <a:off x="687627" y="250947"/>
              <a:ext cx="5631000" cy="686700"/>
            </a:xfrm>
            <a:prstGeom prst="homePlate">
              <a:avLst>
                <a:gd fmla="val 69096" name="adj"/>
              </a:avLst>
            </a:prstGeom>
            <a:solidFill>
              <a:srgbClr val="153F2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3"/>
            <p:cNvSpPr/>
            <p:nvPr/>
          </p:nvSpPr>
          <p:spPr>
            <a:xfrm>
              <a:off x="455212" y="227101"/>
              <a:ext cx="616200" cy="758100"/>
            </a:xfrm>
            <a:prstGeom prst="ellipse">
              <a:avLst/>
            </a:prstGeom>
            <a:solidFill>
              <a:srgbClr val="D6DB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73" name="Google Shape;373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4406" y="215439"/>
              <a:ext cx="616194" cy="7814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74" name="Google Shape;374;p33"/>
          <p:cNvCxnSpPr/>
          <p:nvPr/>
        </p:nvCxnSpPr>
        <p:spPr>
          <a:xfrm flipH="1" rot="10800000">
            <a:off x="2571750" y="704863"/>
            <a:ext cx="6615000" cy="210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5" name="Google Shape;375;p33"/>
          <p:cNvCxnSpPr/>
          <p:nvPr/>
        </p:nvCxnSpPr>
        <p:spPr>
          <a:xfrm>
            <a:off x="2571750" y="771200"/>
            <a:ext cx="7577100" cy="3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76" name="Google Shape;376;p33"/>
          <p:cNvPicPr preferRelativeResize="0"/>
          <p:nvPr/>
        </p:nvPicPr>
        <p:blipFill rotWithShape="1">
          <a:blip r:embed="rId3">
            <a:alphaModFix/>
          </a:blip>
          <a:srcRect b="34724" l="626" r="77604" t="34767"/>
          <a:stretch/>
        </p:blipFill>
        <p:spPr>
          <a:xfrm rot="10800000">
            <a:off x="2574475" y="1776049"/>
            <a:ext cx="1568225" cy="1554826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3"/>
          <p:cNvSpPr/>
          <p:nvPr/>
        </p:nvSpPr>
        <p:spPr>
          <a:xfrm>
            <a:off x="372200" y="1776050"/>
            <a:ext cx="1746000" cy="15549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33"/>
          <p:cNvSpPr txBox="1"/>
          <p:nvPr/>
        </p:nvSpPr>
        <p:spPr>
          <a:xfrm>
            <a:off x="2038375" y="989050"/>
            <a:ext cx="125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highlight>
                  <a:srgbClr val="EDEEEC"/>
                </a:highlight>
                <a:latin typeface="Lexend"/>
                <a:ea typeface="Lexend"/>
                <a:cs typeface="Lexend"/>
                <a:sym typeface="Lexend"/>
              </a:rPr>
              <a:t>Packaging</a:t>
            </a:r>
            <a:endParaRPr sz="1600">
              <a:highlight>
                <a:srgbClr val="EDEEEC"/>
              </a:highlight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379" name="Google Shape;379;p33"/>
          <p:cNvGrpSpPr/>
          <p:nvPr/>
        </p:nvGrpSpPr>
        <p:grpSpPr>
          <a:xfrm>
            <a:off x="4102800" y="1363000"/>
            <a:ext cx="4777774" cy="2971750"/>
            <a:chOff x="4102800" y="1363000"/>
            <a:chExt cx="4777774" cy="2971750"/>
          </a:xfrm>
        </p:grpSpPr>
        <p:pic>
          <p:nvPicPr>
            <p:cNvPr id="380" name="Google Shape;380;p33"/>
            <p:cNvPicPr preferRelativeResize="0"/>
            <p:nvPr/>
          </p:nvPicPr>
          <p:blipFill rotWithShape="1">
            <a:blip r:embed="rId5">
              <a:alphaModFix/>
            </a:blip>
            <a:srcRect b="65199" l="0" r="0" t="2658"/>
            <a:stretch/>
          </p:blipFill>
          <p:spPr>
            <a:xfrm>
              <a:off x="4102800" y="1363009"/>
              <a:ext cx="3331500" cy="1507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p33"/>
            <p:cNvPicPr preferRelativeResize="0"/>
            <p:nvPr/>
          </p:nvPicPr>
          <p:blipFill rotWithShape="1">
            <a:blip r:embed="rId5">
              <a:alphaModFix/>
            </a:blip>
            <a:srcRect b="32563" l="5050" r="49774" t="35295"/>
            <a:stretch/>
          </p:blipFill>
          <p:spPr>
            <a:xfrm>
              <a:off x="7375573" y="1363000"/>
              <a:ext cx="1505001" cy="1507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33"/>
            <p:cNvPicPr preferRelativeResize="0"/>
            <p:nvPr/>
          </p:nvPicPr>
          <p:blipFill rotWithShape="1">
            <a:blip r:embed="rId5">
              <a:alphaModFix/>
            </a:blip>
            <a:srcRect b="33093" l="52102" r="0" t="34764"/>
            <a:stretch/>
          </p:blipFill>
          <p:spPr>
            <a:xfrm>
              <a:off x="4287152" y="2784526"/>
              <a:ext cx="1595703" cy="1507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33"/>
            <p:cNvPicPr preferRelativeResize="0"/>
            <p:nvPr/>
          </p:nvPicPr>
          <p:blipFill rotWithShape="1">
            <a:blip r:embed="rId5">
              <a:alphaModFix/>
            </a:blip>
            <a:srcRect b="0" l="-1410" r="1409" t="66028"/>
            <a:stretch/>
          </p:blipFill>
          <p:spPr>
            <a:xfrm>
              <a:off x="5549073" y="2741626"/>
              <a:ext cx="3331500" cy="15931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4" name="Google Shape;384;p33"/>
          <p:cNvSpPr/>
          <p:nvPr/>
        </p:nvSpPr>
        <p:spPr>
          <a:xfrm>
            <a:off x="2905975" y="2244075"/>
            <a:ext cx="854700" cy="840300"/>
          </a:xfrm>
          <a:prstGeom prst="ellipse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5" name="Google Shape;385;p33"/>
          <p:cNvCxnSpPr>
            <a:stCxn id="377" idx="3"/>
            <a:endCxn id="376" idx="3"/>
          </p:cNvCxnSpPr>
          <p:nvPr/>
        </p:nvCxnSpPr>
        <p:spPr>
          <a:xfrm>
            <a:off x="2118200" y="2553500"/>
            <a:ext cx="456300" cy="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86" name="Google Shape;386;p33"/>
          <p:cNvCxnSpPr/>
          <p:nvPr/>
        </p:nvCxnSpPr>
        <p:spPr>
          <a:xfrm>
            <a:off x="3760675" y="2571750"/>
            <a:ext cx="523500" cy="5700"/>
          </a:xfrm>
          <a:prstGeom prst="straightConnector1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87" name="Google Shape;387;p33"/>
          <p:cNvSpPr txBox="1"/>
          <p:nvPr/>
        </p:nvSpPr>
        <p:spPr>
          <a:xfrm>
            <a:off x="3079575" y="989050"/>
            <a:ext cx="1132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highlight>
                  <a:srgbClr val="EDEEEC"/>
                </a:highlight>
                <a:latin typeface="Lexend"/>
                <a:ea typeface="Lexend"/>
                <a:cs typeface="Lexend"/>
                <a:sym typeface="Lexend"/>
              </a:rPr>
              <a:t>—Logo</a:t>
            </a:r>
            <a:endParaRPr/>
          </a:p>
        </p:txBody>
      </p:sp>
      <p:sp>
        <p:nvSpPr>
          <p:cNvPr id="388" name="Google Shape;388;p33"/>
          <p:cNvSpPr txBox="1"/>
          <p:nvPr/>
        </p:nvSpPr>
        <p:spPr>
          <a:xfrm>
            <a:off x="2681250" y="171450"/>
            <a:ext cx="5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2. Co-Design Plastic Products and Package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4" name="Google Shape;394;p34"/>
          <p:cNvPicPr preferRelativeResize="0"/>
          <p:nvPr/>
        </p:nvPicPr>
        <p:blipFill rotWithShape="1">
          <a:blip r:embed="rId3">
            <a:alphaModFix/>
          </a:blip>
          <a:srcRect b="0" l="626" r="76903" t="0"/>
          <a:stretch/>
        </p:blipFill>
        <p:spPr>
          <a:xfrm rot="10800000">
            <a:off x="437324" y="23513"/>
            <a:ext cx="1618751" cy="5096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5" name="Google Shape;395;p34"/>
          <p:cNvGrpSpPr/>
          <p:nvPr/>
        </p:nvGrpSpPr>
        <p:grpSpPr>
          <a:xfrm>
            <a:off x="2190774" y="181425"/>
            <a:ext cx="5710160" cy="608800"/>
            <a:chOff x="344406" y="215439"/>
            <a:chExt cx="5974221" cy="781414"/>
          </a:xfrm>
        </p:grpSpPr>
        <p:sp>
          <p:nvSpPr>
            <p:cNvPr id="396" name="Google Shape;396;p34"/>
            <p:cNvSpPr/>
            <p:nvPr/>
          </p:nvSpPr>
          <p:spPr>
            <a:xfrm>
              <a:off x="687627" y="250947"/>
              <a:ext cx="5631000" cy="686700"/>
            </a:xfrm>
            <a:prstGeom prst="homePlate">
              <a:avLst>
                <a:gd fmla="val 69096" name="adj"/>
              </a:avLst>
            </a:prstGeom>
            <a:solidFill>
              <a:srgbClr val="153F2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4"/>
            <p:cNvSpPr/>
            <p:nvPr/>
          </p:nvSpPr>
          <p:spPr>
            <a:xfrm>
              <a:off x="455212" y="227101"/>
              <a:ext cx="616200" cy="758100"/>
            </a:xfrm>
            <a:prstGeom prst="ellipse">
              <a:avLst/>
            </a:prstGeom>
            <a:solidFill>
              <a:srgbClr val="D6DB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98" name="Google Shape;398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4406" y="215439"/>
              <a:ext cx="616194" cy="7814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99" name="Google Shape;399;p34"/>
          <p:cNvCxnSpPr/>
          <p:nvPr/>
        </p:nvCxnSpPr>
        <p:spPr>
          <a:xfrm flipH="1" rot="10800000">
            <a:off x="2724150" y="795163"/>
            <a:ext cx="5602500" cy="69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0" name="Google Shape;400;p34"/>
          <p:cNvCxnSpPr/>
          <p:nvPr/>
        </p:nvCxnSpPr>
        <p:spPr>
          <a:xfrm>
            <a:off x="2724150" y="847400"/>
            <a:ext cx="7577100" cy="3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01" name="Google Shape;401;p34"/>
          <p:cNvPicPr preferRelativeResize="0"/>
          <p:nvPr/>
        </p:nvPicPr>
        <p:blipFill rotWithShape="1">
          <a:blip r:embed="rId3">
            <a:alphaModFix/>
          </a:blip>
          <a:srcRect b="6754" l="626" r="76903" t="64815"/>
          <a:stretch/>
        </p:blipFill>
        <p:spPr>
          <a:xfrm>
            <a:off x="2470300" y="1725375"/>
            <a:ext cx="3337023" cy="2986899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4"/>
          <p:cNvSpPr txBox="1"/>
          <p:nvPr/>
        </p:nvSpPr>
        <p:spPr>
          <a:xfrm>
            <a:off x="2038375" y="989050"/>
            <a:ext cx="125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highlight>
                  <a:srgbClr val="EDEEEC"/>
                </a:highlight>
                <a:latin typeface="Lexend"/>
                <a:ea typeface="Lexend"/>
                <a:cs typeface="Lexend"/>
                <a:sym typeface="Lexend"/>
              </a:rPr>
              <a:t>Packaging</a:t>
            </a:r>
            <a:endParaRPr sz="1600">
              <a:highlight>
                <a:srgbClr val="EDEEEC"/>
              </a:highlight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3" name="Google Shape;403;p34"/>
          <p:cNvSpPr txBox="1"/>
          <p:nvPr/>
        </p:nvSpPr>
        <p:spPr>
          <a:xfrm>
            <a:off x="3079575" y="989050"/>
            <a:ext cx="1618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highlight>
                  <a:srgbClr val="EDEEEC"/>
                </a:highlight>
                <a:latin typeface="Lexend"/>
                <a:ea typeface="Lexend"/>
                <a:cs typeface="Lexend"/>
                <a:sym typeface="Lexend"/>
              </a:rPr>
              <a:t>—Story Telling</a:t>
            </a:r>
            <a:endParaRPr/>
          </a:p>
        </p:txBody>
      </p:sp>
      <p:sp>
        <p:nvSpPr>
          <p:cNvPr id="404" name="Google Shape;404;p34"/>
          <p:cNvSpPr/>
          <p:nvPr/>
        </p:nvSpPr>
        <p:spPr>
          <a:xfrm>
            <a:off x="393925" y="249550"/>
            <a:ext cx="1586400" cy="15549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5" name="Google Shape;405;p34"/>
          <p:cNvCxnSpPr/>
          <p:nvPr/>
        </p:nvCxnSpPr>
        <p:spPr>
          <a:xfrm flipH="1" rot="10800000">
            <a:off x="5179275" y="3089750"/>
            <a:ext cx="1482900" cy="132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6" name="Google Shape;406;p34"/>
          <p:cNvCxnSpPr/>
          <p:nvPr/>
        </p:nvCxnSpPr>
        <p:spPr>
          <a:xfrm>
            <a:off x="5095525" y="3968250"/>
            <a:ext cx="1296600" cy="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7" name="Google Shape;407;p34"/>
          <p:cNvCxnSpPr/>
          <p:nvPr/>
        </p:nvCxnSpPr>
        <p:spPr>
          <a:xfrm>
            <a:off x="1994925" y="1447200"/>
            <a:ext cx="1097400" cy="2103000"/>
          </a:xfrm>
          <a:prstGeom prst="bentConnector3">
            <a:avLst>
              <a:gd fmla="val 48409" name="adj1"/>
            </a:avLst>
          </a:prstGeom>
          <a:noFill/>
          <a:ln cap="flat" cmpd="sng" w="19050">
            <a:solidFill>
              <a:srgbClr val="98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08" name="Google Shape;408;p34"/>
          <p:cNvSpPr txBox="1"/>
          <p:nvPr/>
        </p:nvSpPr>
        <p:spPr>
          <a:xfrm>
            <a:off x="6674800" y="2881600"/>
            <a:ext cx="234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E7DAB3"/>
                </a:highlight>
                <a:latin typeface="Lexend"/>
                <a:ea typeface="Lexend"/>
                <a:cs typeface="Lexend"/>
                <a:sym typeface="Lexend"/>
              </a:rPr>
              <a:t>Community </a:t>
            </a:r>
            <a:r>
              <a:rPr lang="en">
                <a:highlight>
                  <a:srgbClr val="E7DAB3"/>
                </a:highlight>
                <a:latin typeface="Lexend"/>
                <a:ea typeface="Lexend"/>
                <a:cs typeface="Lexend"/>
                <a:sym typeface="Lexend"/>
              </a:rPr>
              <a:t>Impacts </a:t>
            </a:r>
            <a:endParaRPr>
              <a:highlight>
                <a:srgbClr val="E7DAB3"/>
              </a:highlight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09" name="Google Shape;409;p34"/>
          <p:cNvSpPr txBox="1"/>
          <p:nvPr/>
        </p:nvSpPr>
        <p:spPr>
          <a:xfrm>
            <a:off x="6392125" y="3772425"/>
            <a:ext cx="146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E7DAB3"/>
                </a:highlight>
                <a:latin typeface="Lexend"/>
                <a:ea typeface="Lexend"/>
                <a:cs typeface="Lexend"/>
                <a:sym typeface="Lexend"/>
              </a:rPr>
              <a:t>Uniqueness</a:t>
            </a:r>
            <a:endParaRPr>
              <a:highlight>
                <a:srgbClr val="E7DAB3"/>
              </a:highlight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410" name="Google Shape;410;p34"/>
          <p:cNvCxnSpPr>
            <a:endCxn id="411" idx="1"/>
          </p:cNvCxnSpPr>
          <p:nvPr/>
        </p:nvCxnSpPr>
        <p:spPr>
          <a:xfrm flipH="1" rot="10800000">
            <a:off x="5293575" y="2086700"/>
            <a:ext cx="1787700" cy="66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1" name="Google Shape;411;p34"/>
          <p:cNvSpPr txBox="1"/>
          <p:nvPr/>
        </p:nvSpPr>
        <p:spPr>
          <a:xfrm>
            <a:off x="7081275" y="1886600"/>
            <a:ext cx="234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E7DAB3"/>
                </a:highlight>
                <a:latin typeface="Lexend"/>
                <a:ea typeface="Lexend"/>
                <a:cs typeface="Lexend"/>
                <a:sym typeface="Lexend"/>
              </a:rPr>
              <a:t>Appreciation</a:t>
            </a:r>
            <a:r>
              <a:rPr lang="en">
                <a:highlight>
                  <a:srgbClr val="E7DAB3"/>
                </a:highlight>
                <a:latin typeface="Lexend"/>
                <a:ea typeface="Lexend"/>
                <a:cs typeface="Lexend"/>
                <a:sym typeface="Lexend"/>
              </a:rPr>
              <a:t> </a:t>
            </a:r>
            <a:endParaRPr>
              <a:highlight>
                <a:srgbClr val="E7DAB3"/>
              </a:highlight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2" name="Google Shape;412;p34"/>
          <p:cNvSpPr txBox="1"/>
          <p:nvPr/>
        </p:nvSpPr>
        <p:spPr>
          <a:xfrm>
            <a:off x="2833650" y="247650"/>
            <a:ext cx="5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2. Co-Design Plastic Products and Package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8" name="Google Shape;418;p35"/>
          <p:cNvPicPr preferRelativeResize="0"/>
          <p:nvPr/>
        </p:nvPicPr>
        <p:blipFill rotWithShape="1">
          <a:blip r:embed="rId3">
            <a:alphaModFix/>
          </a:blip>
          <a:srcRect b="0" l="626" r="76903" t="0"/>
          <a:stretch/>
        </p:blipFill>
        <p:spPr>
          <a:xfrm rot="10800000">
            <a:off x="437324" y="23513"/>
            <a:ext cx="1618751" cy="5096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9" name="Google Shape;419;p35"/>
          <p:cNvGrpSpPr/>
          <p:nvPr/>
        </p:nvGrpSpPr>
        <p:grpSpPr>
          <a:xfrm>
            <a:off x="2038374" y="105225"/>
            <a:ext cx="5710160" cy="608800"/>
            <a:chOff x="344406" y="215439"/>
            <a:chExt cx="5974221" cy="781414"/>
          </a:xfrm>
        </p:grpSpPr>
        <p:sp>
          <p:nvSpPr>
            <p:cNvPr id="420" name="Google Shape;420;p35"/>
            <p:cNvSpPr/>
            <p:nvPr/>
          </p:nvSpPr>
          <p:spPr>
            <a:xfrm>
              <a:off x="687627" y="250947"/>
              <a:ext cx="5631000" cy="686700"/>
            </a:xfrm>
            <a:prstGeom prst="homePlate">
              <a:avLst>
                <a:gd fmla="val 69096" name="adj"/>
              </a:avLst>
            </a:prstGeom>
            <a:solidFill>
              <a:srgbClr val="153F2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455212" y="227101"/>
              <a:ext cx="616200" cy="758100"/>
            </a:xfrm>
            <a:prstGeom prst="ellipse">
              <a:avLst/>
            </a:prstGeom>
            <a:solidFill>
              <a:srgbClr val="D6DB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22" name="Google Shape;422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4406" y="215439"/>
              <a:ext cx="616194" cy="7814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23" name="Google Shape;423;p35"/>
          <p:cNvCxnSpPr/>
          <p:nvPr/>
        </p:nvCxnSpPr>
        <p:spPr>
          <a:xfrm flipH="1" rot="10800000">
            <a:off x="2571750" y="704863"/>
            <a:ext cx="6615000" cy="210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4" name="Google Shape;424;p35"/>
          <p:cNvCxnSpPr/>
          <p:nvPr/>
        </p:nvCxnSpPr>
        <p:spPr>
          <a:xfrm>
            <a:off x="2571750" y="771200"/>
            <a:ext cx="7577100" cy="3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25" name="Google Shape;425;p35"/>
          <p:cNvPicPr preferRelativeResize="0"/>
          <p:nvPr/>
        </p:nvPicPr>
        <p:blipFill rotWithShape="1">
          <a:blip r:embed="rId3">
            <a:alphaModFix/>
          </a:blip>
          <a:srcRect b="65279" l="626" r="76903" t="10555"/>
          <a:stretch/>
        </p:blipFill>
        <p:spPr>
          <a:xfrm rot="10800000">
            <a:off x="2571748" y="1637699"/>
            <a:ext cx="3685527" cy="2803926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5"/>
          <p:cNvSpPr txBox="1"/>
          <p:nvPr/>
        </p:nvSpPr>
        <p:spPr>
          <a:xfrm>
            <a:off x="2038375" y="989050"/>
            <a:ext cx="125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highlight>
                  <a:srgbClr val="EDEEEC"/>
                </a:highlight>
                <a:latin typeface="Lexend"/>
                <a:ea typeface="Lexend"/>
                <a:cs typeface="Lexend"/>
                <a:sym typeface="Lexend"/>
              </a:rPr>
              <a:t>Packaging</a:t>
            </a:r>
            <a:endParaRPr sz="1600">
              <a:highlight>
                <a:srgbClr val="EDEEEC"/>
              </a:highlight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7" name="Google Shape;427;p35"/>
          <p:cNvSpPr txBox="1"/>
          <p:nvPr/>
        </p:nvSpPr>
        <p:spPr>
          <a:xfrm>
            <a:off x="3079575" y="989050"/>
            <a:ext cx="1618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highlight>
                  <a:srgbClr val="EDEEEC"/>
                </a:highlight>
                <a:latin typeface="Lexend"/>
                <a:ea typeface="Lexend"/>
                <a:cs typeface="Lexend"/>
                <a:sym typeface="Lexend"/>
              </a:rPr>
              <a:t>—Story Telling</a:t>
            </a:r>
            <a:endParaRPr/>
          </a:p>
        </p:txBody>
      </p:sp>
      <p:sp>
        <p:nvSpPr>
          <p:cNvPr id="428" name="Google Shape;428;p35"/>
          <p:cNvSpPr/>
          <p:nvPr/>
        </p:nvSpPr>
        <p:spPr>
          <a:xfrm>
            <a:off x="392275" y="3330900"/>
            <a:ext cx="1586400" cy="12747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9" name="Google Shape;429;p35"/>
          <p:cNvCxnSpPr/>
          <p:nvPr/>
        </p:nvCxnSpPr>
        <p:spPr>
          <a:xfrm flipH="1">
            <a:off x="1979925" y="2514000"/>
            <a:ext cx="1188600" cy="1463100"/>
          </a:xfrm>
          <a:prstGeom prst="bentConnector3">
            <a:avLst>
              <a:gd fmla="val 48409" name="adj1"/>
            </a:avLst>
          </a:prstGeom>
          <a:noFill/>
          <a:ln cap="flat" cmpd="sng" w="19050">
            <a:solidFill>
              <a:srgbClr val="980000"/>
            </a:solidFill>
            <a:prstDash val="solid"/>
            <a:round/>
            <a:headEnd len="med" w="med" type="stealth"/>
            <a:tailEnd len="med" w="med" type="none"/>
          </a:ln>
        </p:spPr>
      </p:cxnSp>
      <p:cxnSp>
        <p:nvCxnSpPr>
          <p:cNvPr id="430" name="Google Shape;430;p35"/>
          <p:cNvCxnSpPr/>
          <p:nvPr/>
        </p:nvCxnSpPr>
        <p:spPr>
          <a:xfrm>
            <a:off x="4875100" y="4017400"/>
            <a:ext cx="1140600" cy="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1" name="Google Shape;431;p35"/>
          <p:cNvCxnSpPr/>
          <p:nvPr/>
        </p:nvCxnSpPr>
        <p:spPr>
          <a:xfrm>
            <a:off x="5272275" y="3166950"/>
            <a:ext cx="1105500" cy="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2" name="Google Shape;432;p35"/>
          <p:cNvCxnSpPr>
            <a:endCxn id="433" idx="1"/>
          </p:cNvCxnSpPr>
          <p:nvPr/>
        </p:nvCxnSpPr>
        <p:spPr>
          <a:xfrm>
            <a:off x="5477875" y="2038000"/>
            <a:ext cx="1320000" cy="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3" name="Google Shape;433;p35"/>
          <p:cNvSpPr txBox="1"/>
          <p:nvPr/>
        </p:nvSpPr>
        <p:spPr>
          <a:xfrm>
            <a:off x="6797875" y="1852150"/>
            <a:ext cx="2078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highlight>
                  <a:srgbClr val="E7DAB3"/>
                </a:highlight>
                <a:latin typeface="Lexend"/>
                <a:ea typeface="Lexend"/>
                <a:cs typeface="Lexend"/>
                <a:sym typeface="Lexend"/>
              </a:rPr>
              <a:t>Environmental Impacts</a:t>
            </a:r>
            <a:endParaRPr sz="1300">
              <a:highlight>
                <a:srgbClr val="E7DAB3"/>
              </a:highlight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4" name="Google Shape;434;p35"/>
          <p:cNvSpPr txBox="1"/>
          <p:nvPr/>
        </p:nvSpPr>
        <p:spPr>
          <a:xfrm>
            <a:off x="5971850" y="3805375"/>
            <a:ext cx="2817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highlight>
                  <a:srgbClr val="E7DAB3"/>
                </a:highlight>
                <a:latin typeface="Lexend"/>
                <a:ea typeface="Lexend"/>
                <a:cs typeface="Lexend"/>
                <a:sym typeface="Lexend"/>
              </a:rPr>
              <a:t>Attached Additional Information</a:t>
            </a:r>
            <a:endParaRPr sz="1300">
              <a:highlight>
                <a:srgbClr val="E7DAB3"/>
              </a:highlight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5" name="Google Shape;435;p35"/>
          <p:cNvSpPr txBox="1"/>
          <p:nvPr/>
        </p:nvSpPr>
        <p:spPr>
          <a:xfrm>
            <a:off x="6355800" y="2947525"/>
            <a:ext cx="2817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highlight>
                  <a:srgbClr val="E7DAB3"/>
                </a:highlight>
                <a:latin typeface="Lexend"/>
                <a:ea typeface="Lexend"/>
                <a:cs typeface="Lexend"/>
                <a:sym typeface="Lexend"/>
              </a:rPr>
              <a:t>Steps to make the product</a:t>
            </a:r>
            <a:endParaRPr sz="1300">
              <a:highlight>
                <a:srgbClr val="E7DAB3"/>
              </a:highlight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6" name="Google Shape;436;p35"/>
          <p:cNvSpPr txBox="1"/>
          <p:nvPr/>
        </p:nvSpPr>
        <p:spPr>
          <a:xfrm>
            <a:off x="2681250" y="171450"/>
            <a:ext cx="5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2. Co-Design Plastic Products and Package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2" name="Google Shape;442;p36"/>
          <p:cNvPicPr preferRelativeResize="0"/>
          <p:nvPr/>
        </p:nvPicPr>
        <p:blipFill rotWithShape="1">
          <a:blip r:embed="rId3">
            <a:alphaModFix/>
          </a:blip>
          <a:srcRect b="795" l="0" r="0" t="1001"/>
          <a:stretch/>
        </p:blipFill>
        <p:spPr>
          <a:xfrm>
            <a:off x="3254825" y="25688"/>
            <a:ext cx="3674732" cy="5092124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6"/>
          <p:cNvSpPr txBox="1"/>
          <p:nvPr/>
        </p:nvSpPr>
        <p:spPr>
          <a:xfrm>
            <a:off x="378475" y="165150"/>
            <a:ext cx="2817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highlight>
                  <a:srgbClr val="E7DAB3"/>
                </a:highlight>
                <a:latin typeface="Lexend"/>
                <a:ea typeface="Lexend"/>
                <a:cs typeface="Lexend"/>
                <a:sym typeface="Lexend"/>
              </a:rPr>
              <a:t>Attached Additional Information</a:t>
            </a:r>
            <a:endParaRPr sz="1300">
              <a:highlight>
                <a:srgbClr val="E7DAB3"/>
              </a:highlight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9" name="Google Shape;449;p37"/>
          <p:cNvPicPr preferRelativeResize="0"/>
          <p:nvPr/>
        </p:nvPicPr>
        <p:blipFill rotWithShape="1">
          <a:blip r:embed="rId3">
            <a:alphaModFix/>
          </a:blip>
          <a:srcRect b="8612" l="12351" r="14522" t="23192"/>
          <a:stretch/>
        </p:blipFill>
        <p:spPr>
          <a:xfrm>
            <a:off x="280025" y="1349488"/>
            <a:ext cx="2454125" cy="24445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0" name="Google Shape;450;p37"/>
          <p:cNvGrpSpPr/>
          <p:nvPr/>
        </p:nvGrpSpPr>
        <p:grpSpPr>
          <a:xfrm>
            <a:off x="361974" y="181425"/>
            <a:ext cx="5710160" cy="608800"/>
            <a:chOff x="344406" y="215439"/>
            <a:chExt cx="5974221" cy="781414"/>
          </a:xfrm>
        </p:grpSpPr>
        <p:sp>
          <p:nvSpPr>
            <p:cNvPr id="451" name="Google Shape;451;p37"/>
            <p:cNvSpPr/>
            <p:nvPr/>
          </p:nvSpPr>
          <p:spPr>
            <a:xfrm>
              <a:off x="687627" y="250947"/>
              <a:ext cx="5631000" cy="686700"/>
            </a:xfrm>
            <a:prstGeom prst="homePlate">
              <a:avLst>
                <a:gd fmla="val 69096" name="adj"/>
              </a:avLst>
            </a:prstGeom>
            <a:solidFill>
              <a:srgbClr val="153F2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7"/>
            <p:cNvSpPr/>
            <p:nvPr/>
          </p:nvSpPr>
          <p:spPr>
            <a:xfrm>
              <a:off x="455212" y="227101"/>
              <a:ext cx="616200" cy="758100"/>
            </a:xfrm>
            <a:prstGeom prst="ellipse">
              <a:avLst/>
            </a:prstGeom>
            <a:solidFill>
              <a:srgbClr val="D6DB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53" name="Google Shape;453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4406" y="215439"/>
              <a:ext cx="616194" cy="7814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54" name="Google Shape;454;p37"/>
          <p:cNvCxnSpPr/>
          <p:nvPr/>
        </p:nvCxnSpPr>
        <p:spPr>
          <a:xfrm flipH="1" rot="10800000">
            <a:off x="895350" y="781063"/>
            <a:ext cx="6615000" cy="210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5" name="Google Shape;455;p37"/>
          <p:cNvCxnSpPr/>
          <p:nvPr/>
        </p:nvCxnSpPr>
        <p:spPr>
          <a:xfrm>
            <a:off x="895350" y="847400"/>
            <a:ext cx="7577100" cy="3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56" name="Google Shape;456;p37"/>
          <p:cNvPicPr preferRelativeResize="0"/>
          <p:nvPr/>
        </p:nvPicPr>
        <p:blipFill rotWithShape="1">
          <a:blip r:embed="rId5">
            <a:alphaModFix/>
          </a:blip>
          <a:srcRect b="5917" l="17930" r="23145" t="50375"/>
          <a:stretch/>
        </p:blipFill>
        <p:spPr>
          <a:xfrm>
            <a:off x="2810788" y="1534925"/>
            <a:ext cx="2006400" cy="1984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37"/>
          <p:cNvPicPr preferRelativeResize="0"/>
          <p:nvPr/>
        </p:nvPicPr>
        <p:blipFill rotWithShape="1">
          <a:blip r:embed="rId6">
            <a:alphaModFix/>
          </a:blip>
          <a:srcRect b="15922" l="15303" r="25769" t="42567"/>
          <a:stretch/>
        </p:blipFill>
        <p:spPr>
          <a:xfrm>
            <a:off x="4893825" y="1584800"/>
            <a:ext cx="2053486" cy="1928704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37"/>
          <p:cNvSpPr txBox="1"/>
          <p:nvPr/>
        </p:nvSpPr>
        <p:spPr>
          <a:xfrm>
            <a:off x="3716000" y="3550625"/>
            <a:ext cx="372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Lexend"/>
                <a:ea typeface="Lexend"/>
                <a:cs typeface="Lexend"/>
                <a:sym typeface="Lexend"/>
              </a:rPr>
              <a:t>Final Packaged Product</a:t>
            </a:r>
            <a:endParaRPr sz="21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59" name="Google Shape;459;p37"/>
          <p:cNvSpPr txBox="1"/>
          <p:nvPr/>
        </p:nvSpPr>
        <p:spPr>
          <a:xfrm>
            <a:off x="1004850" y="247650"/>
            <a:ext cx="5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2. Co-Design Plastic Products and Package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460" name="Google Shape;460;p37"/>
          <p:cNvPicPr preferRelativeResize="0"/>
          <p:nvPr/>
        </p:nvPicPr>
        <p:blipFill rotWithShape="1">
          <a:blip r:embed="rId7">
            <a:alphaModFix/>
          </a:blip>
          <a:srcRect b="6767" l="12859" r="12851" t="18943"/>
          <a:stretch/>
        </p:blipFill>
        <p:spPr>
          <a:xfrm>
            <a:off x="7023925" y="1584796"/>
            <a:ext cx="2006401" cy="1959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66" name="Google Shape;466;p38"/>
          <p:cNvGrpSpPr/>
          <p:nvPr/>
        </p:nvGrpSpPr>
        <p:grpSpPr>
          <a:xfrm>
            <a:off x="361974" y="181425"/>
            <a:ext cx="4175815" cy="608800"/>
            <a:chOff x="344406" y="215439"/>
            <a:chExt cx="4368921" cy="781414"/>
          </a:xfrm>
        </p:grpSpPr>
        <p:sp>
          <p:nvSpPr>
            <p:cNvPr id="467" name="Google Shape;467;p38"/>
            <p:cNvSpPr/>
            <p:nvPr/>
          </p:nvSpPr>
          <p:spPr>
            <a:xfrm>
              <a:off x="687627" y="250961"/>
              <a:ext cx="4025700" cy="686700"/>
            </a:xfrm>
            <a:prstGeom prst="homePlate">
              <a:avLst>
                <a:gd fmla="val 69096" name="adj"/>
              </a:avLst>
            </a:prstGeom>
            <a:solidFill>
              <a:srgbClr val="153F2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455212" y="227101"/>
              <a:ext cx="616200" cy="758100"/>
            </a:xfrm>
            <a:prstGeom prst="ellipse">
              <a:avLst/>
            </a:prstGeom>
            <a:solidFill>
              <a:srgbClr val="D6DB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69" name="Google Shape;469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4406" y="215439"/>
              <a:ext cx="616194" cy="7814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0" name="Google Shape;470;p38"/>
          <p:cNvSpPr txBox="1"/>
          <p:nvPr/>
        </p:nvSpPr>
        <p:spPr>
          <a:xfrm>
            <a:off x="1081050" y="247650"/>
            <a:ext cx="489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3</a:t>
            </a: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.</a:t>
            </a: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 Hands-On Workshops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471" name="Google Shape;471;p38"/>
          <p:cNvCxnSpPr/>
          <p:nvPr/>
        </p:nvCxnSpPr>
        <p:spPr>
          <a:xfrm flipH="1" rot="10800000">
            <a:off x="895350" y="781063"/>
            <a:ext cx="6615000" cy="210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72" name="Google Shape;472;p38"/>
          <p:cNvCxnSpPr/>
          <p:nvPr/>
        </p:nvCxnSpPr>
        <p:spPr>
          <a:xfrm>
            <a:off x="895350" y="847400"/>
            <a:ext cx="7577100" cy="3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73" name="Google Shape;47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675" y="900388"/>
            <a:ext cx="461700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8"/>
          <p:cNvSpPr txBox="1"/>
          <p:nvPr/>
        </p:nvSpPr>
        <p:spPr>
          <a:xfrm>
            <a:off x="550225" y="900400"/>
            <a:ext cx="3136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2-3 hours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Lexend"/>
                <a:ea typeface="Lexend"/>
                <a:cs typeface="Lexend"/>
                <a:sym typeface="Lexend"/>
              </a:rPr>
              <a:t>8-12 community participants </a:t>
            </a:r>
            <a:endParaRPr sz="12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5" name="Google Shape;475;p38"/>
          <p:cNvSpPr txBox="1"/>
          <p:nvPr/>
        </p:nvSpPr>
        <p:spPr>
          <a:xfrm>
            <a:off x="11925" y="1462675"/>
            <a:ext cx="3371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exend"/>
                <a:ea typeface="Lexend"/>
                <a:cs typeface="Lexend"/>
                <a:sym typeface="Lexend"/>
              </a:rPr>
              <a:t>1. </a:t>
            </a:r>
            <a:r>
              <a:rPr lang="en" sz="1100">
                <a:latin typeface="Lexend"/>
                <a:ea typeface="Lexend"/>
                <a:cs typeface="Lexend"/>
                <a:sym typeface="Lexend"/>
              </a:rPr>
              <a:t>Informative material on plastic recycling</a:t>
            </a:r>
            <a:endParaRPr sz="11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476" name="Google Shape;47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8100" y="781075"/>
            <a:ext cx="6026890" cy="42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8"/>
          <p:cNvSpPr txBox="1"/>
          <p:nvPr/>
        </p:nvSpPr>
        <p:spPr>
          <a:xfrm>
            <a:off x="11925" y="1761775"/>
            <a:ext cx="2732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exend"/>
                <a:ea typeface="Lexend"/>
                <a:cs typeface="Lexend"/>
                <a:sym typeface="Lexend"/>
              </a:rPr>
              <a:t>2. </a:t>
            </a:r>
            <a:r>
              <a:rPr lang="en" sz="1100">
                <a:latin typeface="Lexend"/>
                <a:ea typeface="Lexend"/>
                <a:cs typeface="Lexend"/>
                <a:sym typeface="Lexend"/>
              </a:rPr>
              <a:t>Pre workshop Survey</a:t>
            </a:r>
            <a:endParaRPr sz="11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8" name="Google Shape;478;p38"/>
          <p:cNvSpPr txBox="1"/>
          <p:nvPr/>
        </p:nvSpPr>
        <p:spPr>
          <a:xfrm>
            <a:off x="11925" y="2066575"/>
            <a:ext cx="2732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exend"/>
                <a:ea typeface="Lexend"/>
                <a:cs typeface="Lexend"/>
                <a:sym typeface="Lexend"/>
              </a:rPr>
              <a:t>3</a:t>
            </a:r>
            <a:r>
              <a:rPr lang="en" sz="1100">
                <a:latin typeface="Lexend"/>
                <a:ea typeface="Lexend"/>
                <a:cs typeface="Lexend"/>
                <a:sym typeface="Lexend"/>
              </a:rPr>
              <a:t>. Safety Training </a:t>
            </a:r>
            <a:endParaRPr sz="11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79" name="Google Shape;479;p38"/>
          <p:cNvSpPr txBox="1"/>
          <p:nvPr/>
        </p:nvSpPr>
        <p:spPr>
          <a:xfrm>
            <a:off x="11925" y="2371375"/>
            <a:ext cx="2732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exend"/>
                <a:ea typeface="Lexend"/>
                <a:cs typeface="Lexend"/>
                <a:sym typeface="Lexend"/>
              </a:rPr>
              <a:t>4</a:t>
            </a:r>
            <a:r>
              <a:rPr lang="en" sz="1100">
                <a:latin typeface="Lexend"/>
                <a:ea typeface="Lexend"/>
                <a:cs typeface="Lexend"/>
                <a:sym typeface="Lexend"/>
              </a:rPr>
              <a:t>. Hands-on demonstration and participant involvement in each step of assembly line</a:t>
            </a:r>
            <a:endParaRPr sz="11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0" name="Google Shape;480;p38"/>
          <p:cNvSpPr txBox="1"/>
          <p:nvPr/>
        </p:nvSpPr>
        <p:spPr>
          <a:xfrm>
            <a:off x="11925" y="2980975"/>
            <a:ext cx="2732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exend"/>
                <a:ea typeface="Lexend"/>
                <a:cs typeface="Lexend"/>
                <a:sym typeface="Lexend"/>
              </a:rPr>
              <a:t>5</a:t>
            </a:r>
            <a:r>
              <a:rPr lang="en" sz="1100">
                <a:latin typeface="Lexend"/>
                <a:ea typeface="Lexend"/>
                <a:cs typeface="Lexend"/>
                <a:sym typeface="Lexend"/>
              </a:rPr>
              <a:t>. Post workshop survey</a:t>
            </a:r>
            <a:endParaRPr sz="11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81" name="Google Shape;481;p38"/>
          <p:cNvSpPr txBox="1"/>
          <p:nvPr/>
        </p:nvSpPr>
        <p:spPr>
          <a:xfrm>
            <a:off x="11925" y="3285775"/>
            <a:ext cx="2732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exend"/>
                <a:ea typeface="Lexend"/>
                <a:cs typeface="Lexend"/>
                <a:sym typeface="Lexend"/>
              </a:rPr>
              <a:t>6</a:t>
            </a:r>
            <a:r>
              <a:rPr lang="en" sz="1100">
                <a:latin typeface="Lexend"/>
                <a:ea typeface="Lexend"/>
                <a:cs typeface="Lexend"/>
                <a:sym typeface="Lexend"/>
              </a:rPr>
              <a:t>. Participants leave with a pot</a:t>
            </a:r>
            <a:endParaRPr sz="11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482" name="Google Shape;482;p38"/>
          <p:cNvPicPr preferRelativeResize="0"/>
          <p:nvPr/>
        </p:nvPicPr>
        <p:blipFill rotWithShape="1">
          <a:blip r:embed="rId6">
            <a:alphaModFix/>
          </a:blip>
          <a:srcRect b="0" l="0" r="0" t="51987"/>
          <a:stretch/>
        </p:blipFill>
        <p:spPr>
          <a:xfrm>
            <a:off x="4273775" y="568325"/>
            <a:ext cx="3646550" cy="4452176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483" name="Google Shape;483;p38"/>
          <p:cNvPicPr preferRelativeResize="0"/>
          <p:nvPr/>
        </p:nvPicPr>
        <p:blipFill rotWithShape="1">
          <a:blip r:embed="rId7">
            <a:alphaModFix/>
          </a:blip>
          <a:srcRect b="19847" l="3180" r="-3180" t="2956"/>
          <a:stretch/>
        </p:blipFill>
        <p:spPr>
          <a:xfrm>
            <a:off x="5095950" y="2992275"/>
            <a:ext cx="1931800" cy="198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8"/>
          <p:cNvPicPr preferRelativeResize="0"/>
          <p:nvPr/>
        </p:nvPicPr>
        <p:blipFill rotWithShape="1">
          <a:blip r:embed="rId8">
            <a:alphaModFix/>
          </a:blip>
          <a:srcRect b="8537" l="3029" r="3170" t="14265"/>
          <a:stretch/>
        </p:blipFill>
        <p:spPr>
          <a:xfrm>
            <a:off x="7075775" y="2992275"/>
            <a:ext cx="1812050" cy="198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8"/>
          <p:cNvPicPr preferRelativeResize="0"/>
          <p:nvPr/>
        </p:nvPicPr>
        <p:blipFill rotWithShape="1">
          <a:blip r:embed="rId9">
            <a:alphaModFix/>
          </a:blip>
          <a:srcRect b="0" l="0" r="0" t="19846"/>
          <a:stretch/>
        </p:blipFill>
        <p:spPr>
          <a:xfrm>
            <a:off x="3402200" y="880700"/>
            <a:ext cx="3434301" cy="206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8"/>
          <p:cNvPicPr preferRelativeResize="0"/>
          <p:nvPr/>
        </p:nvPicPr>
        <p:blipFill rotWithShape="1">
          <a:blip r:embed="rId10">
            <a:alphaModFix/>
          </a:blip>
          <a:srcRect b="0" l="0" r="0" t="19846"/>
          <a:stretch/>
        </p:blipFill>
        <p:spPr>
          <a:xfrm>
            <a:off x="6895500" y="880702"/>
            <a:ext cx="1931800" cy="206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8"/>
          <p:cNvPicPr preferRelativeResize="0"/>
          <p:nvPr/>
        </p:nvPicPr>
        <p:blipFill rotWithShape="1">
          <a:blip r:embed="rId11">
            <a:alphaModFix/>
          </a:blip>
          <a:srcRect b="12056" l="0" r="0" t="0"/>
          <a:stretch/>
        </p:blipFill>
        <p:spPr>
          <a:xfrm>
            <a:off x="3352150" y="2992275"/>
            <a:ext cx="1695775" cy="198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8"/>
          <p:cNvPicPr preferRelativeResize="0"/>
          <p:nvPr/>
        </p:nvPicPr>
        <p:blipFill rotWithShape="1">
          <a:blip r:embed="rId12">
            <a:alphaModFix/>
          </a:blip>
          <a:srcRect b="2685" l="1728" r="1155" t="2760"/>
          <a:stretch/>
        </p:blipFill>
        <p:spPr>
          <a:xfrm>
            <a:off x="3120213" y="893025"/>
            <a:ext cx="5883274" cy="40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8"/>
          <p:cNvPicPr preferRelativeResize="0"/>
          <p:nvPr/>
        </p:nvPicPr>
        <p:blipFill rotWithShape="1">
          <a:blip r:embed="rId13">
            <a:alphaModFix/>
          </a:blip>
          <a:srcRect b="1837" l="0" r="0" t="35250"/>
          <a:stretch/>
        </p:blipFill>
        <p:spPr>
          <a:xfrm>
            <a:off x="4679550" y="72988"/>
            <a:ext cx="2800350" cy="4997524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490" name="Google Shape;490;p38"/>
          <p:cNvPicPr preferRelativeResize="0"/>
          <p:nvPr/>
        </p:nvPicPr>
        <p:blipFill rotWithShape="1">
          <a:blip r:embed="rId14">
            <a:alphaModFix/>
          </a:blip>
          <a:srcRect b="0" l="0" r="0" t="21525"/>
          <a:stretch/>
        </p:blipFill>
        <p:spPr>
          <a:xfrm>
            <a:off x="3964000" y="904875"/>
            <a:ext cx="3810152" cy="398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8"/>
          <p:cNvPicPr preferRelativeResize="0"/>
          <p:nvPr/>
        </p:nvPicPr>
        <p:blipFill rotWithShape="1">
          <a:blip r:embed="rId15">
            <a:alphaModFix/>
          </a:blip>
          <a:srcRect b="12800" l="15683" r="13923" t="10916"/>
          <a:stretch/>
        </p:blipFill>
        <p:spPr>
          <a:xfrm>
            <a:off x="3871150" y="1052025"/>
            <a:ext cx="4558175" cy="37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8"/>
          <p:cNvSpPr txBox="1"/>
          <p:nvPr/>
        </p:nvSpPr>
        <p:spPr>
          <a:xfrm>
            <a:off x="3867450" y="1287000"/>
            <a:ext cx="254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Interactive Poll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8" name="Google Shape;498;p39"/>
          <p:cNvPicPr preferRelativeResize="0"/>
          <p:nvPr/>
        </p:nvPicPr>
        <p:blipFill rotWithShape="1">
          <a:blip r:embed="rId3">
            <a:alphaModFix/>
          </a:blip>
          <a:srcRect b="2010" l="0" r="0" t="1808"/>
          <a:stretch/>
        </p:blipFill>
        <p:spPr>
          <a:xfrm>
            <a:off x="560650" y="1447150"/>
            <a:ext cx="3494100" cy="336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9"/>
          <p:cNvPicPr preferRelativeResize="0"/>
          <p:nvPr/>
        </p:nvPicPr>
        <p:blipFill rotWithShape="1">
          <a:blip r:embed="rId4">
            <a:alphaModFix/>
          </a:blip>
          <a:srcRect b="0" l="0" r="0" t="1409"/>
          <a:stretch/>
        </p:blipFill>
        <p:spPr>
          <a:xfrm>
            <a:off x="4508450" y="1271300"/>
            <a:ext cx="3916922" cy="38617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0" name="Google Shape;500;p39"/>
          <p:cNvGrpSpPr/>
          <p:nvPr/>
        </p:nvGrpSpPr>
        <p:grpSpPr>
          <a:xfrm>
            <a:off x="361974" y="181425"/>
            <a:ext cx="4175815" cy="608800"/>
            <a:chOff x="344406" y="215439"/>
            <a:chExt cx="4368921" cy="781414"/>
          </a:xfrm>
        </p:grpSpPr>
        <p:sp>
          <p:nvSpPr>
            <p:cNvPr id="501" name="Google Shape;501;p39"/>
            <p:cNvSpPr/>
            <p:nvPr/>
          </p:nvSpPr>
          <p:spPr>
            <a:xfrm>
              <a:off x="687627" y="250961"/>
              <a:ext cx="4025700" cy="686700"/>
            </a:xfrm>
            <a:prstGeom prst="homePlate">
              <a:avLst>
                <a:gd fmla="val 69096" name="adj"/>
              </a:avLst>
            </a:prstGeom>
            <a:solidFill>
              <a:srgbClr val="153F2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455212" y="227101"/>
              <a:ext cx="616200" cy="758100"/>
            </a:xfrm>
            <a:prstGeom prst="ellipse">
              <a:avLst/>
            </a:prstGeom>
            <a:solidFill>
              <a:srgbClr val="D6DB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03" name="Google Shape;503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4406" y="215439"/>
              <a:ext cx="616194" cy="7814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4" name="Google Shape;504;p39"/>
          <p:cNvSpPr txBox="1"/>
          <p:nvPr/>
        </p:nvSpPr>
        <p:spPr>
          <a:xfrm>
            <a:off x="1081050" y="247650"/>
            <a:ext cx="489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3</a:t>
            </a: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.</a:t>
            </a: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 Hands-On Workshops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505" name="Google Shape;505;p39"/>
          <p:cNvCxnSpPr/>
          <p:nvPr/>
        </p:nvCxnSpPr>
        <p:spPr>
          <a:xfrm flipH="1" rot="10800000">
            <a:off x="895350" y="781063"/>
            <a:ext cx="6615000" cy="210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6" name="Google Shape;506;p39"/>
          <p:cNvCxnSpPr/>
          <p:nvPr/>
        </p:nvCxnSpPr>
        <p:spPr>
          <a:xfrm>
            <a:off x="895350" y="847400"/>
            <a:ext cx="7577100" cy="3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7" name="Google Shape;507;p39"/>
          <p:cNvCxnSpPr/>
          <p:nvPr/>
        </p:nvCxnSpPr>
        <p:spPr>
          <a:xfrm flipH="1">
            <a:off x="4349700" y="1591775"/>
            <a:ext cx="16200" cy="3292500"/>
          </a:xfrm>
          <a:prstGeom prst="straightConnector1">
            <a:avLst/>
          </a:prstGeom>
          <a:noFill/>
          <a:ln cap="flat" cmpd="sng" w="9525">
            <a:solidFill>
              <a:srgbClr val="153F20"/>
            </a:solidFill>
            <a:prstDash val="dashDot"/>
            <a:round/>
            <a:headEnd len="med" w="med" type="none"/>
            <a:tailEnd len="med" w="med" type="none"/>
          </a:ln>
        </p:spPr>
      </p:cxnSp>
      <p:sp>
        <p:nvSpPr>
          <p:cNvPr id="508" name="Google Shape;508;p39"/>
          <p:cNvSpPr txBox="1"/>
          <p:nvPr/>
        </p:nvSpPr>
        <p:spPr>
          <a:xfrm>
            <a:off x="852450" y="893025"/>
            <a:ext cx="7290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highlight>
                  <a:schemeClr val="lt2"/>
                </a:highlight>
                <a:latin typeface="Lexend SemiBold"/>
                <a:ea typeface="Lexend SemiBold"/>
                <a:cs typeface="Lexend SemiBold"/>
                <a:sym typeface="Lexend SemiBold"/>
              </a:rPr>
              <a:t>After the workshop, participants understood the proper way to discard bottle caps</a:t>
            </a:r>
            <a:r>
              <a:rPr lang="en" sz="1300">
                <a:highlight>
                  <a:schemeClr val="lt2"/>
                </a:highlight>
                <a:latin typeface="Lexend"/>
                <a:ea typeface="Lexend"/>
                <a:cs typeface="Lexend"/>
                <a:sym typeface="Lexend"/>
              </a:rPr>
              <a:t> and s</a:t>
            </a:r>
            <a:r>
              <a:rPr lang="en" sz="1300">
                <a:highlight>
                  <a:schemeClr val="lt2"/>
                </a:highlight>
                <a:latin typeface="Lexend"/>
                <a:ea typeface="Lexend"/>
                <a:cs typeface="Lexend"/>
                <a:sym typeface="Lexend"/>
              </a:rPr>
              <a:t>aid they are </a:t>
            </a:r>
            <a:r>
              <a:rPr lang="en" sz="1300">
                <a:highlight>
                  <a:schemeClr val="lt2"/>
                </a:highlight>
                <a:latin typeface="Lexend SemiBold"/>
                <a:ea typeface="Lexend SemiBold"/>
                <a:cs typeface="Lexend SemiBold"/>
                <a:sym typeface="Lexend SemiBold"/>
              </a:rPr>
              <a:t>more likely to recycle plastic bottle caps</a:t>
            </a:r>
            <a:r>
              <a:rPr lang="en" sz="1300">
                <a:highlight>
                  <a:schemeClr val="lt2"/>
                </a:highlight>
                <a:latin typeface="Lexend"/>
                <a:ea typeface="Lexend"/>
                <a:cs typeface="Lexend"/>
                <a:sym typeface="Lexend"/>
              </a:rPr>
              <a:t> afterwards</a:t>
            </a:r>
            <a:endParaRPr sz="1300">
              <a:highlight>
                <a:schemeClr val="lt2"/>
              </a:highlight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40" title="InstructionVideoClip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6151" y="1501150"/>
            <a:ext cx="3939400" cy="295455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5" name="Google Shape;515;p40"/>
          <p:cNvGrpSpPr/>
          <p:nvPr/>
        </p:nvGrpSpPr>
        <p:grpSpPr>
          <a:xfrm>
            <a:off x="361974" y="181425"/>
            <a:ext cx="3675453" cy="608800"/>
            <a:chOff x="344406" y="215439"/>
            <a:chExt cx="3845421" cy="781414"/>
          </a:xfrm>
        </p:grpSpPr>
        <p:sp>
          <p:nvSpPr>
            <p:cNvPr id="516" name="Google Shape;516;p40"/>
            <p:cNvSpPr/>
            <p:nvPr/>
          </p:nvSpPr>
          <p:spPr>
            <a:xfrm>
              <a:off x="687627" y="250961"/>
              <a:ext cx="3502200" cy="686700"/>
            </a:xfrm>
            <a:prstGeom prst="homePlate">
              <a:avLst>
                <a:gd fmla="val 69096" name="adj"/>
              </a:avLst>
            </a:prstGeom>
            <a:solidFill>
              <a:srgbClr val="153F2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455212" y="227101"/>
              <a:ext cx="616200" cy="758100"/>
            </a:xfrm>
            <a:prstGeom prst="ellipse">
              <a:avLst/>
            </a:prstGeom>
            <a:solidFill>
              <a:srgbClr val="D6DB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18" name="Google Shape;518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4406" y="215439"/>
              <a:ext cx="616194" cy="7814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19" name="Google Shape;519;p40"/>
          <p:cNvCxnSpPr/>
          <p:nvPr/>
        </p:nvCxnSpPr>
        <p:spPr>
          <a:xfrm flipH="1" rot="10800000">
            <a:off x="895350" y="781063"/>
            <a:ext cx="6615000" cy="210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0" name="Google Shape;520;p40"/>
          <p:cNvCxnSpPr/>
          <p:nvPr/>
        </p:nvCxnSpPr>
        <p:spPr>
          <a:xfrm>
            <a:off x="895350" y="847400"/>
            <a:ext cx="7577100" cy="3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1" name="Google Shape;521;p40"/>
          <p:cNvSpPr txBox="1"/>
          <p:nvPr/>
        </p:nvSpPr>
        <p:spPr>
          <a:xfrm>
            <a:off x="1004850" y="247650"/>
            <a:ext cx="489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4. </a:t>
            </a: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Training Materials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522" name="Google Shape;52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6700" y="1040350"/>
            <a:ext cx="4255299" cy="3876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8" name="Google Shape;528;p41"/>
          <p:cNvSpPr txBox="1"/>
          <p:nvPr/>
        </p:nvSpPr>
        <p:spPr>
          <a:xfrm>
            <a:off x="1362075" y="1628775"/>
            <a:ext cx="403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9" name="Google Shape;529;p41"/>
          <p:cNvPicPr preferRelativeResize="0"/>
          <p:nvPr/>
        </p:nvPicPr>
        <p:blipFill rotWithShape="1">
          <a:blip r:embed="rId3">
            <a:alphaModFix/>
          </a:blip>
          <a:srcRect b="1786" l="9562" r="7505" t="6149"/>
          <a:stretch/>
        </p:blipFill>
        <p:spPr>
          <a:xfrm>
            <a:off x="1224650" y="85475"/>
            <a:ext cx="6650000" cy="497255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41"/>
          <p:cNvSpPr/>
          <p:nvPr/>
        </p:nvSpPr>
        <p:spPr>
          <a:xfrm>
            <a:off x="347825" y="85500"/>
            <a:ext cx="812100" cy="497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41"/>
          <p:cNvSpPr/>
          <p:nvPr/>
        </p:nvSpPr>
        <p:spPr>
          <a:xfrm>
            <a:off x="7939375" y="84375"/>
            <a:ext cx="812100" cy="497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b="0" l="0" r="8858" t="0"/>
          <a:stretch/>
        </p:blipFill>
        <p:spPr>
          <a:xfrm>
            <a:off x="2247819" y="855825"/>
            <a:ext cx="6896182" cy="42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/>
          <p:nvPr/>
        </p:nvSpPr>
        <p:spPr>
          <a:xfrm>
            <a:off x="8550" y="855825"/>
            <a:ext cx="2173800" cy="4246200"/>
          </a:xfrm>
          <a:prstGeom prst="rect">
            <a:avLst/>
          </a:prstGeom>
          <a:solidFill>
            <a:srgbClr val="57775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 b="0" l="0" r="14544" t="0"/>
          <a:stretch/>
        </p:blipFill>
        <p:spPr>
          <a:xfrm>
            <a:off x="0" y="1816725"/>
            <a:ext cx="3141875" cy="24541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1316900" y="214750"/>
            <a:ext cx="6293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53F20"/>
                </a:solidFill>
                <a:latin typeface="Lexend"/>
                <a:ea typeface="Lexend"/>
                <a:cs typeface="Lexend"/>
                <a:sym typeface="Lexend"/>
              </a:rPr>
              <a:t>Bottle caps</a:t>
            </a:r>
            <a:r>
              <a:rPr lang="en" sz="2200">
                <a:solidFill>
                  <a:srgbClr val="153F20"/>
                </a:solidFill>
                <a:latin typeface="Lexend"/>
                <a:ea typeface="Lexend"/>
                <a:cs typeface="Lexend"/>
                <a:sym typeface="Lexend"/>
              </a:rPr>
              <a:t> pose risks to wildlife </a:t>
            </a:r>
            <a:endParaRPr sz="2200">
              <a:solidFill>
                <a:srgbClr val="153F2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76" name="Google Shape;7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lt1"/>
                </a:solidFill>
              </a:rPr>
              <a:t>‹#›</a:t>
            </a:fld>
            <a:endParaRPr sz="1200">
              <a:solidFill>
                <a:schemeClr val="lt1"/>
              </a:solidFill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0" y="855825"/>
            <a:ext cx="9144000" cy="4287600"/>
          </a:xfrm>
          <a:prstGeom prst="rect">
            <a:avLst/>
          </a:prstGeom>
          <a:solidFill>
            <a:srgbClr val="57775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2552000" y="2761425"/>
            <a:ext cx="40428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EDEEEC"/>
                </a:solidFill>
                <a:latin typeface="Lexend"/>
                <a:ea typeface="Lexend"/>
                <a:cs typeface="Lexend"/>
                <a:sym typeface="Lexend"/>
              </a:rPr>
              <a:t>Content Warning</a:t>
            </a:r>
            <a:endParaRPr b="1" sz="2100">
              <a:solidFill>
                <a:srgbClr val="EDEEE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rgbClr val="EDEEEC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EDEEEC"/>
                </a:solidFill>
                <a:latin typeface="Lexend"/>
                <a:ea typeface="Lexend"/>
                <a:cs typeface="Lexend"/>
                <a:sym typeface="Lexend"/>
              </a:rPr>
              <a:t>The following images contain sensitive content.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6200" y="1657350"/>
            <a:ext cx="1075950" cy="107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7" name="Google Shape;537;p42"/>
          <p:cNvSpPr/>
          <p:nvPr/>
        </p:nvSpPr>
        <p:spPr>
          <a:xfrm>
            <a:off x="1207800" y="3052475"/>
            <a:ext cx="1682100" cy="1625100"/>
          </a:xfrm>
          <a:prstGeom prst="rect">
            <a:avLst/>
          </a:prstGeom>
          <a:solidFill>
            <a:srgbClr val="799B7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42"/>
          <p:cNvSpPr/>
          <p:nvPr/>
        </p:nvSpPr>
        <p:spPr>
          <a:xfrm>
            <a:off x="2889900" y="2583000"/>
            <a:ext cx="1682100" cy="2094900"/>
          </a:xfrm>
          <a:prstGeom prst="rect">
            <a:avLst/>
          </a:prstGeom>
          <a:solidFill>
            <a:srgbClr val="799B7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42"/>
          <p:cNvSpPr/>
          <p:nvPr/>
        </p:nvSpPr>
        <p:spPr>
          <a:xfrm>
            <a:off x="4572000" y="1732600"/>
            <a:ext cx="1682100" cy="2945400"/>
          </a:xfrm>
          <a:prstGeom prst="rect">
            <a:avLst/>
          </a:prstGeom>
          <a:solidFill>
            <a:srgbClr val="799B7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42"/>
          <p:cNvSpPr/>
          <p:nvPr/>
        </p:nvSpPr>
        <p:spPr>
          <a:xfrm>
            <a:off x="6254100" y="1215025"/>
            <a:ext cx="1682100" cy="3462600"/>
          </a:xfrm>
          <a:prstGeom prst="rect">
            <a:avLst/>
          </a:prstGeom>
          <a:solidFill>
            <a:srgbClr val="799B7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42"/>
          <p:cNvSpPr/>
          <p:nvPr/>
        </p:nvSpPr>
        <p:spPr>
          <a:xfrm>
            <a:off x="1774500" y="4384900"/>
            <a:ext cx="548700" cy="517500"/>
          </a:xfrm>
          <a:prstGeom prst="ellipse">
            <a:avLst/>
          </a:prstGeom>
          <a:solidFill>
            <a:srgbClr val="153F2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2" name="Google Shape;542;p42"/>
          <p:cNvSpPr/>
          <p:nvPr/>
        </p:nvSpPr>
        <p:spPr>
          <a:xfrm>
            <a:off x="3456600" y="4384900"/>
            <a:ext cx="548700" cy="517500"/>
          </a:xfrm>
          <a:prstGeom prst="ellipse">
            <a:avLst/>
          </a:prstGeom>
          <a:solidFill>
            <a:srgbClr val="153F2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42"/>
          <p:cNvSpPr/>
          <p:nvPr/>
        </p:nvSpPr>
        <p:spPr>
          <a:xfrm>
            <a:off x="5138700" y="4384900"/>
            <a:ext cx="548700" cy="517500"/>
          </a:xfrm>
          <a:prstGeom prst="ellipse">
            <a:avLst/>
          </a:prstGeom>
          <a:solidFill>
            <a:srgbClr val="153F2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42"/>
          <p:cNvSpPr/>
          <p:nvPr/>
        </p:nvSpPr>
        <p:spPr>
          <a:xfrm>
            <a:off x="6868400" y="4384900"/>
            <a:ext cx="548700" cy="517500"/>
          </a:xfrm>
          <a:prstGeom prst="ellipse">
            <a:avLst/>
          </a:prstGeom>
          <a:solidFill>
            <a:srgbClr val="153F2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p42"/>
          <p:cNvSpPr/>
          <p:nvPr/>
        </p:nvSpPr>
        <p:spPr>
          <a:xfrm flipH="1" rot="10800000">
            <a:off x="1207800" y="2942750"/>
            <a:ext cx="1682100" cy="163200"/>
          </a:xfrm>
          <a:prstGeom prst="rect">
            <a:avLst/>
          </a:prstGeom>
          <a:solidFill>
            <a:srgbClr val="153F2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42"/>
          <p:cNvSpPr/>
          <p:nvPr/>
        </p:nvSpPr>
        <p:spPr>
          <a:xfrm flipH="1" rot="10800000">
            <a:off x="2889900" y="2414150"/>
            <a:ext cx="1682100" cy="163200"/>
          </a:xfrm>
          <a:prstGeom prst="rect">
            <a:avLst/>
          </a:prstGeom>
          <a:solidFill>
            <a:srgbClr val="153F2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42"/>
          <p:cNvSpPr/>
          <p:nvPr/>
        </p:nvSpPr>
        <p:spPr>
          <a:xfrm flipH="1" rot="10800000">
            <a:off x="6254100" y="1051825"/>
            <a:ext cx="1682100" cy="163200"/>
          </a:xfrm>
          <a:prstGeom prst="rect">
            <a:avLst/>
          </a:prstGeom>
          <a:solidFill>
            <a:srgbClr val="153F2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42"/>
          <p:cNvSpPr/>
          <p:nvPr/>
        </p:nvSpPr>
        <p:spPr>
          <a:xfrm flipH="1" rot="10800000">
            <a:off x="4572000" y="1569400"/>
            <a:ext cx="1682100" cy="163200"/>
          </a:xfrm>
          <a:prstGeom prst="rect">
            <a:avLst/>
          </a:prstGeom>
          <a:solidFill>
            <a:srgbClr val="153F2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42"/>
          <p:cNvSpPr txBox="1"/>
          <p:nvPr/>
        </p:nvSpPr>
        <p:spPr>
          <a:xfrm>
            <a:off x="1876350" y="4358950"/>
            <a:ext cx="345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1</a:t>
            </a:r>
            <a:endParaRPr sz="25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0" name="Google Shape;550;p42"/>
          <p:cNvSpPr txBox="1"/>
          <p:nvPr/>
        </p:nvSpPr>
        <p:spPr>
          <a:xfrm>
            <a:off x="3558450" y="4358950"/>
            <a:ext cx="345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2</a:t>
            </a:r>
            <a:endParaRPr sz="25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1" name="Google Shape;551;p42"/>
          <p:cNvSpPr txBox="1"/>
          <p:nvPr/>
        </p:nvSpPr>
        <p:spPr>
          <a:xfrm>
            <a:off x="5240550" y="4358950"/>
            <a:ext cx="3450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3</a:t>
            </a:r>
            <a:endParaRPr sz="25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2" name="Google Shape;552;p42"/>
          <p:cNvSpPr txBox="1"/>
          <p:nvPr/>
        </p:nvSpPr>
        <p:spPr>
          <a:xfrm>
            <a:off x="6970400" y="4358950"/>
            <a:ext cx="446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4</a:t>
            </a:r>
            <a:endParaRPr sz="25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3" name="Google Shape;553;p42"/>
          <p:cNvSpPr txBox="1"/>
          <p:nvPr/>
        </p:nvSpPr>
        <p:spPr>
          <a:xfrm>
            <a:off x="1342500" y="3126550"/>
            <a:ext cx="1412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Get molds for different products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4" name="Google Shape;554;p42"/>
          <p:cNvSpPr txBox="1"/>
          <p:nvPr/>
        </p:nvSpPr>
        <p:spPr>
          <a:xfrm>
            <a:off x="2822550" y="3122550"/>
            <a:ext cx="1816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Run demonstration workshops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5" name="Google Shape;555;p42"/>
          <p:cNvSpPr txBox="1"/>
          <p:nvPr/>
        </p:nvSpPr>
        <p:spPr>
          <a:xfrm>
            <a:off x="6348450" y="2425150"/>
            <a:ext cx="1493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Market products to the community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556" name="Google Shape;556;p42"/>
          <p:cNvGrpSpPr/>
          <p:nvPr/>
        </p:nvGrpSpPr>
        <p:grpSpPr>
          <a:xfrm>
            <a:off x="361974" y="181425"/>
            <a:ext cx="5710160" cy="608800"/>
            <a:chOff x="344406" y="215439"/>
            <a:chExt cx="5974221" cy="781414"/>
          </a:xfrm>
        </p:grpSpPr>
        <p:sp>
          <p:nvSpPr>
            <p:cNvPr id="557" name="Google Shape;557;p42"/>
            <p:cNvSpPr/>
            <p:nvPr/>
          </p:nvSpPr>
          <p:spPr>
            <a:xfrm>
              <a:off x="687627" y="250947"/>
              <a:ext cx="5631000" cy="686700"/>
            </a:xfrm>
            <a:prstGeom prst="homePlate">
              <a:avLst>
                <a:gd fmla="val 69096" name="adj"/>
              </a:avLst>
            </a:prstGeom>
            <a:solidFill>
              <a:srgbClr val="153F20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42"/>
            <p:cNvSpPr/>
            <p:nvPr/>
          </p:nvSpPr>
          <p:spPr>
            <a:xfrm>
              <a:off x="455212" y="227101"/>
              <a:ext cx="616200" cy="758100"/>
            </a:xfrm>
            <a:prstGeom prst="ellipse">
              <a:avLst/>
            </a:prstGeom>
            <a:solidFill>
              <a:srgbClr val="D6DBD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59" name="Google Shape;559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4406" y="215439"/>
              <a:ext cx="616194" cy="7814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60" name="Google Shape;560;p42"/>
          <p:cNvCxnSpPr/>
          <p:nvPr/>
        </p:nvCxnSpPr>
        <p:spPr>
          <a:xfrm flipH="1" rot="10800000">
            <a:off x="895350" y="781063"/>
            <a:ext cx="6615000" cy="210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1" name="Google Shape;561;p42"/>
          <p:cNvCxnSpPr/>
          <p:nvPr/>
        </p:nvCxnSpPr>
        <p:spPr>
          <a:xfrm>
            <a:off x="895350" y="847400"/>
            <a:ext cx="7577100" cy="300"/>
          </a:xfrm>
          <a:prstGeom prst="straightConnector1">
            <a:avLst/>
          </a:prstGeom>
          <a:noFill/>
          <a:ln cap="flat" cmpd="sng" w="19050">
            <a:solidFill>
              <a:srgbClr val="153F2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2" name="Google Shape;562;p42"/>
          <p:cNvSpPr txBox="1"/>
          <p:nvPr/>
        </p:nvSpPr>
        <p:spPr>
          <a:xfrm>
            <a:off x="1004850" y="247650"/>
            <a:ext cx="489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The Hub’s Next Steps for the Initiative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563" name="Google Shape;56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2500" y="1569391"/>
            <a:ext cx="1352750" cy="13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42"/>
          <p:cNvSpPr txBox="1"/>
          <p:nvPr/>
        </p:nvSpPr>
        <p:spPr>
          <a:xfrm>
            <a:off x="4556200" y="1732600"/>
            <a:ext cx="16821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Collect workshop survey data to </a:t>
            </a: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measure</a:t>
            </a: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 impact on </a:t>
            </a:r>
            <a:r>
              <a:rPr lang="en" sz="18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knowledge, behavior, and engagement</a:t>
            </a:r>
            <a:endParaRPr sz="18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0" name="Google Shape;57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0950" y="1584550"/>
            <a:ext cx="2815500" cy="28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3"/>
          <p:cNvSpPr txBox="1"/>
          <p:nvPr/>
        </p:nvSpPr>
        <p:spPr>
          <a:xfrm>
            <a:off x="914875" y="564075"/>
            <a:ext cx="7113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53F20"/>
                </a:solidFill>
                <a:latin typeface="Lexend"/>
                <a:ea typeface="Lexend"/>
                <a:cs typeface="Lexend"/>
                <a:sym typeface="Lexend"/>
              </a:rPr>
              <a:t>Thank you! </a:t>
            </a:r>
            <a:r>
              <a:rPr b="1" lang="en" sz="3600">
                <a:solidFill>
                  <a:srgbClr val="153F20"/>
                </a:solidFill>
                <a:latin typeface="Lexend"/>
                <a:ea typeface="Lexend"/>
                <a:cs typeface="Lexend"/>
                <a:sym typeface="Lexend"/>
              </a:rPr>
              <a:t>Any Questions?</a:t>
            </a:r>
            <a:endParaRPr b="1" sz="3600">
              <a:solidFill>
                <a:srgbClr val="153F2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/>
          <p:nvPr/>
        </p:nvSpPr>
        <p:spPr>
          <a:xfrm>
            <a:off x="-9525" y="1447800"/>
            <a:ext cx="9144000" cy="3410100"/>
          </a:xfrm>
          <a:prstGeom prst="rect">
            <a:avLst/>
          </a:prstGeom>
          <a:solidFill>
            <a:srgbClr val="153F2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 txBox="1"/>
          <p:nvPr>
            <p:ph idx="12" type="sldNum"/>
          </p:nvPr>
        </p:nvSpPr>
        <p:spPr>
          <a:xfrm>
            <a:off x="84724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b="0" l="8792" r="0" t="0"/>
          <a:stretch/>
        </p:blipFill>
        <p:spPr>
          <a:xfrm>
            <a:off x="-9525" y="1602900"/>
            <a:ext cx="4297910" cy="313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4">
            <a:alphaModFix/>
          </a:blip>
          <a:srcRect b="0" l="0" r="14879" t="0"/>
          <a:stretch/>
        </p:blipFill>
        <p:spPr>
          <a:xfrm>
            <a:off x="4391025" y="1602900"/>
            <a:ext cx="4743450" cy="31365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/>
          <p:nvPr/>
        </p:nvSpPr>
        <p:spPr>
          <a:xfrm>
            <a:off x="-9525" y="209550"/>
            <a:ext cx="9144000" cy="1143000"/>
          </a:xfrm>
          <a:prstGeom prst="rect">
            <a:avLst/>
          </a:prstGeom>
          <a:solidFill>
            <a:srgbClr val="153F2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6"/>
          <p:cNvSpPr/>
          <p:nvPr/>
        </p:nvSpPr>
        <p:spPr>
          <a:xfrm>
            <a:off x="3181350" y="3676650"/>
            <a:ext cx="1514400" cy="428700"/>
          </a:xfrm>
          <a:prstGeom prst="rect">
            <a:avLst/>
          </a:prstGeom>
          <a:solidFill>
            <a:srgbClr val="9EC5A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6"/>
          <p:cNvSpPr/>
          <p:nvPr/>
        </p:nvSpPr>
        <p:spPr>
          <a:xfrm rot="5400000">
            <a:off x="4554000" y="3538500"/>
            <a:ext cx="741000" cy="705000"/>
          </a:xfrm>
          <a:prstGeom prst="triangle">
            <a:avLst>
              <a:gd fmla="val 50000" name="adj"/>
            </a:avLst>
          </a:prstGeom>
          <a:solidFill>
            <a:srgbClr val="9EC5A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6"/>
          <p:cNvSpPr txBox="1"/>
          <p:nvPr/>
        </p:nvSpPr>
        <p:spPr>
          <a:xfrm>
            <a:off x="1524000" y="400050"/>
            <a:ext cx="6791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Plastic waste is not biodegradable  </a:t>
            </a:r>
            <a:endParaRPr sz="21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795300" y="728150"/>
            <a:ext cx="7553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but e</a:t>
            </a:r>
            <a:r>
              <a:rPr lang="en" sz="21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ventually gets broken down into microplastics</a:t>
            </a:r>
            <a:endParaRPr sz="21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/>
          <p:nvPr/>
        </p:nvSpPr>
        <p:spPr>
          <a:xfrm>
            <a:off x="0" y="1038225"/>
            <a:ext cx="9144000" cy="4119300"/>
          </a:xfrm>
          <a:prstGeom prst="rect">
            <a:avLst/>
          </a:prstGeom>
          <a:solidFill>
            <a:srgbClr val="153F2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b="3398" l="0" r="0" t="6939"/>
          <a:stretch/>
        </p:blipFill>
        <p:spPr>
          <a:xfrm>
            <a:off x="733425" y="1123950"/>
            <a:ext cx="7762174" cy="393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/>
          <p:nvPr/>
        </p:nvSpPr>
        <p:spPr>
          <a:xfrm>
            <a:off x="0" y="0"/>
            <a:ext cx="9144000" cy="942900"/>
          </a:xfrm>
          <a:prstGeom prst="rect">
            <a:avLst/>
          </a:prstGeom>
          <a:solidFill>
            <a:srgbClr val="153F2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 txBox="1"/>
          <p:nvPr/>
        </p:nvSpPr>
        <p:spPr>
          <a:xfrm>
            <a:off x="228600" y="104775"/>
            <a:ext cx="8724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1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Microplastics are consumed by marine life and work their way up the food chain until they are ingested by humans (Nan, 2020).</a:t>
            </a:r>
            <a:endParaRPr sz="1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/>
          <p:nvPr/>
        </p:nvSpPr>
        <p:spPr>
          <a:xfrm>
            <a:off x="228600" y="0"/>
            <a:ext cx="5079000" cy="5143500"/>
          </a:xfrm>
          <a:prstGeom prst="rect">
            <a:avLst/>
          </a:prstGeom>
          <a:solidFill>
            <a:srgbClr val="20124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100">
                <a:solidFill>
                  <a:schemeClr val="lt1"/>
                </a:solidFill>
              </a:rPr>
              <a:t>‹#›</a:t>
            </a:fld>
            <a:endParaRPr sz="1100">
              <a:solidFill>
                <a:schemeClr val="lt1"/>
              </a:solidFill>
            </a:endParaRPr>
          </a:p>
        </p:txBody>
      </p:sp>
      <p:pic>
        <p:nvPicPr>
          <p:cNvPr id="108" name="Google Shape;108;p18"/>
          <p:cNvPicPr preferRelativeResize="0"/>
          <p:nvPr/>
        </p:nvPicPr>
        <p:blipFill rotWithShape="1">
          <a:blip r:embed="rId3">
            <a:alphaModFix/>
          </a:blip>
          <a:srcRect b="0" l="6287" r="7824" t="0"/>
          <a:stretch/>
        </p:blipFill>
        <p:spPr>
          <a:xfrm>
            <a:off x="236000" y="354163"/>
            <a:ext cx="5078949" cy="443517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>
            <p:ph idx="4294967295" type="title"/>
          </p:nvPr>
        </p:nvSpPr>
        <p:spPr>
          <a:xfrm>
            <a:off x="5480525" y="1110475"/>
            <a:ext cx="3534900" cy="2745300"/>
          </a:xfrm>
          <a:prstGeom prst="rect">
            <a:avLst/>
          </a:prstGeom>
          <a:solidFill>
            <a:schemeClr val="lt2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53F20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153F20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Bottle caps </a:t>
            </a:r>
            <a:endParaRPr sz="3300">
              <a:solidFill>
                <a:srgbClr val="153F20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153F20"/>
                </a:solidFill>
                <a:latin typeface="Lexend"/>
                <a:ea typeface="Lexend"/>
                <a:cs typeface="Lexend"/>
                <a:sym typeface="Lexend"/>
              </a:rPr>
              <a:t>are </a:t>
            </a:r>
            <a:r>
              <a:rPr lang="en" sz="3300">
                <a:solidFill>
                  <a:srgbClr val="153F20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not included</a:t>
            </a:r>
            <a:r>
              <a:rPr lang="en" sz="3300">
                <a:solidFill>
                  <a:srgbClr val="153F20"/>
                </a:solidFill>
                <a:latin typeface="Lexend"/>
                <a:ea typeface="Lexend"/>
                <a:cs typeface="Lexend"/>
                <a:sym typeface="Lexend"/>
              </a:rPr>
              <a:t> in </a:t>
            </a:r>
            <a:r>
              <a:rPr lang="en" sz="3300">
                <a:solidFill>
                  <a:srgbClr val="153F20"/>
                </a:solidFill>
                <a:latin typeface="Lexend ExtraBold"/>
                <a:ea typeface="Lexend ExtraBold"/>
                <a:cs typeface="Lexend ExtraBold"/>
                <a:sym typeface="Lexend ExtraBold"/>
              </a:rPr>
              <a:t>Victoria’s ban!</a:t>
            </a:r>
            <a:endParaRPr sz="3300">
              <a:solidFill>
                <a:srgbClr val="153F20"/>
              </a:solidFill>
              <a:latin typeface="Lexend ExtraBold"/>
              <a:ea typeface="Lexend ExtraBold"/>
              <a:cs typeface="Lexend ExtraBold"/>
              <a:sym typeface="Lexend Extra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/>
          <p:cNvPicPr preferRelativeResize="0"/>
          <p:nvPr/>
        </p:nvPicPr>
        <p:blipFill rotWithShape="1">
          <a:blip r:embed="rId3">
            <a:alphaModFix/>
          </a:blip>
          <a:srcRect b="0" l="0" r="0" t="17648"/>
          <a:stretch/>
        </p:blipFill>
        <p:spPr>
          <a:xfrm>
            <a:off x="2401539" y="0"/>
            <a:ext cx="3409485" cy="157932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6550" y="0"/>
            <a:ext cx="3427450" cy="19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5">
            <a:alphaModFix/>
          </a:blip>
          <a:srcRect b="0" l="4242" r="0" t="20954"/>
          <a:stretch/>
        </p:blipFill>
        <p:spPr>
          <a:xfrm>
            <a:off x="-9450" y="0"/>
            <a:ext cx="3228900" cy="26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6">
            <a:alphaModFix/>
          </a:blip>
          <a:srcRect b="0" l="0" r="6550" t="980"/>
          <a:stretch/>
        </p:blipFill>
        <p:spPr>
          <a:xfrm>
            <a:off x="6729900" y="1960650"/>
            <a:ext cx="2398424" cy="318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72008" y="2442525"/>
            <a:ext cx="2175475" cy="27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8">
            <a:alphaModFix/>
          </a:blip>
          <a:srcRect b="15182" l="0" r="0" t="0"/>
          <a:stretch/>
        </p:blipFill>
        <p:spPr>
          <a:xfrm>
            <a:off x="2636050" y="3099901"/>
            <a:ext cx="1935951" cy="205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5400000">
            <a:off x="216992" y="2755556"/>
            <a:ext cx="2145276" cy="2663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 rotWithShape="1">
          <a:blip r:embed="rId10">
            <a:alphaModFix/>
          </a:blip>
          <a:srcRect b="0" l="17803" r="0" t="0"/>
          <a:stretch/>
        </p:blipFill>
        <p:spPr>
          <a:xfrm>
            <a:off x="4722724" y="0"/>
            <a:ext cx="2024750" cy="244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7475" y="1607252"/>
            <a:ext cx="3427450" cy="203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/>
          <p:nvPr/>
        </p:nvSpPr>
        <p:spPr>
          <a:xfrm>
            <a:off x="3371850" y="1543050"/>
            <a:ext cx="2211900" cy="2016900"/>
          </a:xfrm>
          <a:prstGeom prst="rect">
            <a:avLst/>
          </a:prstGeom>
          <a:solidFill>
            <a:srgbClr val="57775C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Ecological Justice Hub</a:t>
            </a:r>
            <a:endParaRPr b="1" sz="26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0" name="Google Shape;130;p20"/>
          <p:cNvSpPr/>
          <p:nvPr/>
        </p:nvSpPr>
        <p:spPr>
          <a:xfrm>
            <a:off x="7184601" y="162000"/>
            <a:ext cx="1440300" cy="4819500"/>
          </a:xfrm>
          <a:prstGeom prst="rect">
            <a:avLst/>
          </a:prstGeom>
          <a:solidFill>
            <a:srgbClr val="EDEE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1" name="Google Shape;131;p20"/>
          <p:cNvGrpSpPr/>
          <p:nvPr/>
        </p:nvGrpSpPr>
        <p:grpSpPr>
          <a:xfrm>
            <a:off x="7257634" y="579750"/>
            <a:ext cx="1228827" cy="4083252"/>
            <a:chOff x="7333837" y="503575"/>
            <a:chExt cx="1170200" cy="4043625"/>
          </a:xfrm>
        </p:grpSpPr>
        <p:pic>
          <p:nvPicPr>
            <p:cNvPr id="132" name="Google Shape;132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31937" y="503575"/>
              <a:ext cx="994775" cy="4924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52549" y="987950"/>
              <a:ext cx="953549" cy="736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" name="Google Shape;134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613450" y="1724550"/>
              <a:ext cx="736600" cy="736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2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349900" y="3394525"/>
              <a:ext cx="1138077" cy="49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556450" y="2587925"/>
              <a:ext cx="828391" cy="806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20"/>
            <p:cNvPicPr preferRelativeResize="0"/>
            <p:nvPr/>
          </p:nvPicPr>
          <p:blipFill rotWithShape="1">
            <a:blip r:embed="rId8">
              <a:alphaModFix/>
            </a:blip>
            <a:srcRect b="0" l="7199" r="6168" t="0"/>
            <a:stretch/>
          </p:blipFill>
          <p:spPr>
            <a:xfrm>
              <a:off x="7333837" y="4013700"/>
              <a:ext cx="1170200" cy="533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8" name="Google Shape;138;p20"/>
          <p:cNvPicPr preferRelativeResize="0"/>
          <p:nvPr/>
        </p:nvPicPr>
        <p:blipFill rotWithShape="1">
          <a:blip r:embed="rId9">
            <a:alphaModFix/>
          </a:blip>
          <a:srcRect b="1127" l="0" r="0" t="1710"/>
          <a:stretch/>
        </p:blipFill>
        <p:spPr>
          <a:xfrm>
            <a:off x="471450" y="162000"/>
            <a:ext cx="6631039" cy="48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/>
          <p:nvPr/>
        </p:nvSpPr>
        <p:spPr>
          <a:xfrm>
            <a:off x="8759250" y="4695575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21"/>
          <p:cNvSpPr/>
          <p:nvPr/>
        </p:nvSpPr>
        <p:spPr>
          <a:xfrm>
            <a:off x="4443900" y="11000"/>
            <a:ext cx="4700100" cy="5143500"/>
          </a:xfrm>
          <a:prstGeom prst="rect">
            <a:avLst/>
          </a:prstGeom>
          <a:solidFill>
            <a:srgbClr val="EDEEE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500"/>
              <a:t>‹#›</a:t>
            </a:fld>
            <a:endParaRPr sz="1500"/>
          </a:p>
        </p:txBody>
      </p:sp>
      <p:sp>
        <p:nvSpPr>
          <p:cNvPr id="146" name="Google Shape;146;p21"/>
          <p:cNvSpPr/>
          <p:nvPr/>
        </p:nvSpPr>
        <p:spPr>
          <a:xfrm>
            <a:off x="1284850" y="901325"/>
            <a:ext cx="6174600" cy="2523600"/>
          </a:xfrm>
          <a:prstGeom prst="rect">
            <a:avLst/>
          </a:prstGeom>
          <a:solidFill>
            <a:srgbClr val="57775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Our goal in this project was to assist the Ecological Justice Hub in developing a plastic recycling process that can be used to increase community awareness, education, and engagement in recycling.</a:t>
            </a:r>
            <a:endParaRPr sz="240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7" name="Google Shape;147;p21"/>
          <p:cNvSpPr txBox="1"/>
          <p:nvPr/>
        </p:nvSpPr>
        <p:spPr>
          <a:xfrm rot="5400000">
            <a:off x="6495750" y="2165150"/>
            <a:ext cx="3741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57775C"/>
                </a:solidFill>
                <a:latin typeface="Lexend"/>
                <a:ea typeface="Lexend"/>
                <a:cs typeface="Lexend"/>
                <a:sym typeface="Lexend"/>
              </a:rPr>
              <a:t>PROJECT GOAL</a:t>
            </a:r>
            <a:endParaRPr sz="3400">
              <a:solidFill>
                <a:srgbClr val="57775C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3850" y="3778475"/>
            <a:ext cx="1206825" cy="120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4250" y="3778475"/>
            <a:ext cx="1132450" cy="113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8325" y="3815663"/>
            <a:ext cx="1132450" cy="113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