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39"/>
  </p:notesMasterIdLst>
  <p:sldIdLst>
    <p:sldId id="256" r:id="rId2"/>
    <p:sldId id="257" r:id="rId3"/>
    <p:sldId id="258" r:id="rId4"/>
    <p:sldId id="271" r:id="rId5"/>
    <p:sldId id="272" r:id="rId6"/>
    <p:sldId id="273" r:id="rId7"/>
    <p:sldId id="275" r:id="rId8"/>
    <p:sldId id="276" r:id="rId9"/>
    <p:sldId id="277" r:id="rId10"/>
    <p:sldId id="278" r:id="rId11"/>
    <p:sldId id="274" r:id="rId12"/>
    <p:sldId id="280" r:id="rId13"/>
    <p:sldId id="279" r:id="rId14"/>
    <p:sldId id="281" r:id="rId15"/>
    <p:sldId id="282" r:id="rId16"/>
    <p:sldId id="259" r:id="rId17"/>
    <p:sldId id="283" r:id="rId18"/>
    <p:sldId id="284" r:id="rId19"/>
    <p:sldId id="285" r:id="rId20"/>
    <p:sldId id="286" r:id="rId21"/>
    <p:sldId id="287" r:id="rId22"/>
    <p:sldId id="288" r:id="rId23"/>
    <p:sldId id="289" r:id="rId24"/>
    <p:sldId id="290" r:id="rId25"/>
    <p:sldId id="293" r:id="rId26"/>
    <p:sldId id="292" r:id="rId27"/>
    <p:sldId id="294" r:id="rId28"/>
    <p:sldId id="291" r:id="rId29"/>
    <p:sldId id="295" r:id="rId30"/>
    <p:sldId id="296" r:id="rId31"/>
    <p:sldId id="297" r:id="rId32"/>
    <p:sldId id="298" r:id="rId33"/>
    <p:sldId id="299" r:id="rId34"/>
    <p:sldId id="300" r:id="rId35"/>
    <p:sldId id="301" r:id="rId36"/>
    <p:sldId id="302" r:id="rId37"/>
    <p:sldId id="303" r:id="rId38"/>
  </p:sldIdLst>
  <p:sldSz cx="9144000" cy="5143500" type="screen16x9"/>
  <p:notesSz cx="6858000" cy="9144000"/>
  <p:embeddedFontLst>
    <p:embeddedFont>
      <p:font typeface="Amatic SC" panose="020B0604020202020204" charset="-79"/>
      <p:regular r:id="rId40"/>
      <p:bold r:id="rId41"/>
    </p:embeddedFont>
    <p:embeddedFont>
      <p:font typeface="Calibri" panose="020F0502020204030204" pitchFamily="34" charset="0"/>
      <p:regular r:id="rId42"/>
      <p:bold r:id="rId43"/>
      <p:italic r:id="rId44"/>
      <p:boldItalic r:id="rId45"/>
    </p:embeddedFont>
    <p:embeddedFont>
      <p:font typeface="Impact" panose="020B0806030902050204" pitchFamily="34" charset="0"/>
      <p:regular r:id="rId46"/>
    </p:embeddedFont>
    <p:embeddedFont>
      <p:font typeface="MV Boli" panose="02000500030200090000" pitchFamily="2" charset="0"/>
      <p:regular r:id="rId47"/>
    </p:embeddedFont>
    <p:embeddedFont>
      <p:font typeface="Segoe UI" panose="020B0502040204020203" pitchFamily="34" charset="0"/>
      <p:regular r:id="rId48"/>
      <p:bold r:id="rId49"/>
      <p:italic r:id="rId50"/>
      <p:boldItalic r:id="rId51"/>
    </p:embeddedFont>
    <p:embeddedFont>
      <p:font typeface="Yellowtail" panose="020B0604020202020204" charset="0"/>
      <p:regular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B3B"/>
    <a:srgbClr val="5B9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8" d="100"/>
          <a:sy n="108" d="100"/>
        </p:scale>
        <p:origin x="75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g13a611cdf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 name="Google Shape;15;g13a611cdf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611cd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611cd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6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611cd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611cd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12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3a8192387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3a8192387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86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a8192387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a8192387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97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a819238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a819238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27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13a8192387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13a8192387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03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68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611cd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611cd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00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611cd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611cd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21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a8192387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a8192387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611cd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611cd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461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020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a8192387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a8192387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743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282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650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32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21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110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430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40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a819238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a819238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880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a8192387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a8192387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482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a819238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a819238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22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a819238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a819238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549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3a8192387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3a8192387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72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a819238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a819238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234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13a8192387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13a8192387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7706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13a611cdf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13a611cdf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87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3a8192387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3a8192387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80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611cd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611cd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3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3a611cd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3a611cdf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49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a8192387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a8192387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95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a8192387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a8192387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90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a8192387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a8192387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224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descr="1.jpg"/>
          <p:cNvPicPr preferRelativeResize="0"/>
          <p:nvPr/>
        </p:nvPicPr>
        <p:blipFill>
          <a:blip r:embed="rId2">
            <a:alphaModFix/>
          </a:blip>
          <a:stretch>
            <a:fillRect/>
          </a:stretch>
        </p:blipFill>
        <p:spPr>
          <a:xfrm>
            <a:off x="0" y="202"/>
            <a:ext cx="9144000" cy="51430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T4xKThjcKaE" TargetMode="External"/><Relationship Id="rId1" Type="http://schemas.openxmlformats.org/officeDocument/2006/relationships/video" Target="https://www.youtube.com/embed/UJ8XW9AgUrw" TargetMode="Externa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www.youtube.com/embed/O1yRegGlgZs"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ideo" Target="https://www.youtube.com/embed/kBmy-AeIzp0" TargetMode="External"/><Relationship Id="rId5" Type="http://schemas.openxmlformats.org/officeDocument/2006/relationships/image" Target="../media/image16.jpe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hyperlink" Target="https://slidesppt.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file000.flaticon.com/packs/111693-superheroes-and-villains.zi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grpSp>
        <p:nvGrpSpPr>
          <p:cNvPr id="17" name="Google Shape;17;p5"/>
          <p:cNvGrpSpPr/>
          <p:nvPr/>
        </p:nvGrpSpPr>
        <p:grpSpPr>
          <a:xfrm>
            <a:off x="2642232" y="1316647"/>
            <a:ext cx="1846039" cy="1889610"/>
            <a:chOff x="3648982" y="652897"/>
            <a:chExt cx="1846039" cy="1889610"/>
          </a:xfrm>
        </p:grpSpPr>
        <p:sp>
          <p:nvSpPr>
            <p:cNvPr id="18" name="Google Shape;18;p5"/>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19" name="Google Shape;19;p5"/>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20" name="Google Shape;20;p5"/>
          <p:cNvGrpSpPr/>
          <p:nvPr/>
        </p:nvGrpSpPr>
        <p:grpSpPr>
          <a:xfrm>
            <a:off x="2822750" y="1556813"/>
            <a:ext cx="3415137" cy="2151983"/>
            <a:chOff x="4595125" y="492825"/>
            <a:chExt cx="3415137" cy="2151983"/>
          </a:xfrm>
        </p:grpSpPr>
        <p:sp>
          <p:nvSpPr>
            <p:cNvPr id="21" name="Google Shape;21;p5"/>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2" name="Google Shape;22;p5"/>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dirty="0"/>
                <a:t>  </a:t>
              </a:r>
              <a:endParaRPr dirty="0"/>
            </a:p>
          </p:txBody>
        </p:sp>
        <p:grpSp>
          <p:nvGrpSpPr>
            <p:cNvPr id="23" name="Google Shape;23;p5"/>
            <p:cNvGrpSpPr/>
            <p:nvPr/>
          </p:nvGrpSpPr>
          <p:grpSpPr>
            <a:xfrm>
              <a:off x="4919800" y="670375"/>
              <a:ext cx="2818200" cy="1777000"/>
              <a:chOff x="885025" y="638600"/>
              <a:chExt cx="2818200" cy="1777000"/>
            </a:xfrm>
          </p:grpSpPr>
          <p:cxnSp>
            <p:nvCxnSpPr>
              <p:cNvPr id="24" name="Google Shape;24;p5"/>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5" name="Google Shape;25;p5"/>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6" name="Google Shape;26;p5"/>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7" name="Google Shape;27;p5"/>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 name="Google Shape;28;p5"/>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 name="Google Shape;29;p5"/>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 name="Google Shape;30;p5"/>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1" name="Google Shape;31;p5"/>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2" name="Google Shape;32;p5"/>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3" name="Google Shape;33;p5"/>
          <p:cNvGrpSpPr/>
          <p:nvPr/>
        </p:nvGrpSpPr>
        <p:grpSpPr>
          <a:xfrm>
            <a:off x="2822758" y="1434710"/>
            <a:ext cx="362484" cy="321303"/>
            <a:chOff x="3745952" y="1193989"/>
            <a:chExt cx="436150" cy="386600"/>
          </a:xfrm>
        </p:grpSpPr>
        <p:sp>
          <p:nvSpPr>
            <p:cNvPr id="34" name="Google Shape;34;p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5"/>
          <p:cNvGrpSpPr/>
          <p:nvPr/>
        </p:nvGrpSpPr>
        <p:grpSpPr>
          <a:xfrm>
            <a:off x="5958758" y="1589410"/>
            <a:ext cx="362484" cy="321303"/>
            <a:chOff x="3745952" y="1193989"/>
            <a:chExt cx="436150" cy="386600"/>
          </a:xfrm>
        </p:grpSpPr>
        <p:sp>
          <p:nvSpPr>
            <p:cNvPr id="40" name="Google Shape;40;p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2855158" y="3387485"/>
            <a:ext cx="362484" cy="321303"/>
            <a:chOff x="3745952" y="1193989"/>
            <a:chExt cx="436150" cy="386600"/>
          </a:xfrm>
        </p:grpSpPr>
        <p:sp>
          <p:nvSpPr>
            <p:cNvPr id="46" name="Google Shape;46;p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5"/>
          <p:cNvGrpSpPr/>
          <p:nvPr/>
        </p:nvGrpSpPr>
        <p:grpSpPr>
          <a:xfrm>
            <a:off x="5958758" y="3387485"/>
            <a:ext cx="362484" cy="321303"/>
            <a:chOff x="3745952" y="1193989"/>
            <a:chExt cx="436150" cy="386600"/>
          </a:xfrm>
        </p:grpSpPr>
        <p:sp>
          <p:nvSpPr>
            <p:cNvPr id="52" name="Google Shape;52;p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5"/>
          <p:cNvSpPr txBox="1"/>
          <p:nvPr/>
        </p:nvSpPr>
        <p:spPr>
          <a:xfrm rot="-189633">
            <a:off x="2592721" y="2248736"/>
            <a:ext cx="3857868" cy="5789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i="1" dirty="0">
                <a:solidFill>
                  <a:schemeClr val="accent1"/>
                </a:solidFill>
                <a:latin typeface="MV Boli" panose="02000500030200090000" pitchFamily="2" charset="0"/>
                <a:ea typeface="Yellowtail"/>
                <a:cs typeface="MV Boli" panose="02000500030200090000" pitchFamily="2" charset="0"/>
                <a:sym typeface="Yellowtail"/>
              </a:rPr>
              <a:t>Solar City</a:t>
            </a:r>
            <a:endParaRPr sz="4400" b="1" i="1" dirty="0">
              <a:solidFill>
                <a:schemeClr val="accent1"/>
              </a:solidFill>
              <a:latin typeface="MV Boli" panose="02000500030200090000" pitchFamily="2" charset="0"/>
              <a:ea typeface="Yellowtail"/>
              <a:cs typeface="MV Boli" panose="02000500030200090000" pitchFamily="2" charset="0"/>
              <a:sym typeface="Yellowtail"/>
            </a:endParaRPr>
          </a:p>
        </p:txBody>
      </p:sp>
      <p:sp>
        <p:nvSpPr>
          <p:cNvPr id="2" name="Rectangle 1">
            <a:extLst>
              <a:ext uri="{FF2B5EF4-FFF2-40B4-BE49-F238E27FC236}">
                <a16:creationId xmlns:a16="http://schemas.microsoft.com/office/drawing/2014/main" id="{75650984-C166-4390-B22D-F3BDB10F8167}"/>
              </a:ext>
            </a:extLst>
          </p:cNvPr>
          <p:cNvSpPr/>
          <p:nvPr/>
        </p:nvSpPr>
        <p:spPr>
          <a:xfrm rot="21445821">
            <a:off x="406177" y="428751"/>
            <a:ext cx="3108960" cy="72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31" name="Google Shape;131;p5"/>
          <p:cNvGrpSpPr/>
          <p:nvPr/>
        </p:nvGrpSpPr>
        <p:grpSpPr>
          <a:xfrm>
            <a:off x="391365" y="362464"/>
            <a:ext cx="362484" cy="321303"/>
            <a:chOff x="3745952" y="1193989"/>
            <a:chExt cx="436150" cy="386600"/>
          </a:xfrm>
        </p:grpSpPr>
        <p:sp>
          <p:nvSpPr>
            <p:cNvPr id="132" name="Google Shape;132;p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close up of a sign&#10;&#10;Description generated with high confidence">
            <a:extLst>
              <a:ext uri="{FF2B5EF4-FFF2-40B4-BE49-F238E27FC236}">
                <a16:creationId xmlns:a16="http://schemas.microsoft.com/office/drawing/2014/main" id="{07007FC3-3E08-4FB3-A37F-408DBABE1B9F}"/>
              </a:ext>
            </a:extLst>
          </p:cNvPr>
          <p:cNvPicPr>
            <a:picLocks noChangeAspect="1"/>
          </p:cNvPicPr>
          <p:nvPr/>
        </p:nvPicPr>
        <p:blipFill>
          <a:blip r:embed="rId3"/>
          <a:stretch>
            <a:fillRect/>
          </a:stretch>
        </p:blipFill>
        <p:spPr>
          <a:xfrm rot="21387616">
            <a:off x="2088455" y="413934"/>
            <a:ext cx="1107403" cy="599843"/>
          </a:xfrm>
          <a:prstGeom prst="rect">
            <a:avLst/>
          </a:prstGeom>
        </p:spPr>
      </p:pic>
      <p:grpSp>
        <p:nvGrpSpPr>
          <p:cNvPr id="65" name="Google Shape;65;p5"/>
          <p:cNvGrpSpPr/>
          <p:nvPr/>
        </p:nvGrpSpPr>
        <p:grpSpPr>
          <a:xfrm>
            <a:off x="3236908" y="251097"/>
            <a:ext cx="362484" cy="321303"/>
            <a:chOff x="3745952" y="1193989"/>
            <a:chExt cx="436150" cy="386600"/>
          </a:xfrm>
        </p:grpSpPr>
        <p:sp>
          <p:nvSpPr>
            <p:cNvPr id="66" name="Google Shape;66;p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descr="A picture containing clipart&#10;&#10;Description generated with high confidence">
            <a:extLst>
              <a:ext uri="{FF2B5EF4-FFF2-40B4-BE49-F238E27FC236}">
                <a16:creationId xmlns:a16="http://schemas.microsoft.com/office/drawing/2014/main" id="{D02F000B-5A52-457F-B210-09FD44EF633B}"/>
              </a:ext>
            </a:extLst>
          </p:cNvPr>
          <p:cNvPicPr>
            <a:picLocks noChangeAspect="1"/>
          </p:cNvPicPr>
          <p:nvPr/>
        </p:nvPicPr>
        <p:blipFill>
          <a:blip r:embed="rId4"/>
          <a:stretch>
            <a:fillRect/>
          </a:stretch>
        </p:blipFill>
        <p:spPr>
          <a:xfrm>
            <a:off x="7454804" y="342745"/>
            <a:ext cx="1371791" cy="295316"/>
          </a:xfrm>
          <a:prstGeom prst="rect">
            <a:avLst/>
          </a:prstGeom>
        </p:spPr>
      </p:pic>
      <p:sp>
        <p:nvSpPr>
          <p:cNvPr id="7" name="TextBox 6">
            <a:extLst>
              <a:ext uri="{FF2B5EF4-FFF2-40B4-BE49-F238E27FC236}">
                <a16:creationId xmlns:a16="http://schemas.microsoft.com/office/drawing/2014/main" id="{A6664307-993F-47B9-A1DA-161396EFFE89}"/>
              </a:ext>
            </a:extLst>
          </p:cNvPr>
          <p:cNvSpPr txBox="1"/>
          <p:nvPr/>
        </p:nvSpPr>
        <p:spPr>
          <a:xfrm rot="21410277">
            <a:off x="409999" y="666033"/>
            <a:ext cx="1908098" cy="307777"/>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Brought to you by: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11"/>
          <p:cNvGrpSpPr/>
          <p:nvPr/>
        </p:nvGrpSpPr>
        <p:grpSpPr>
          <a:xfrm>
            <a:off x="454859" y="1679946"/>
            <a:ext cx="4250090" cy="2637020"/>
            <a:chOff x="506725" y="603850"/>
            <a:chExt cx="4577725" cy="3186100"/>
          </a:xfrm>
        </p:grpSpPr>
        <p:sp>
          <p:nvSpPr>
            <p:cNvPr id="728" name="Google Shape;728;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29" name="Google Shape;729;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30" name="Google Shape;730;p11"/>
            <p:cNvGrpSpPr/>
            <p:nvPr/>
          </p:nvGrpSpPr>
          <p:grpSpPr>
            <a:xfrm>
              <a:off x="687250" y="749550"/>
              <a:ext cx="4171781" cy="2665500"/>
              <a:chOff x="885025" y="638600"/>
              <a:chExt cx="2818200" cy="2665500"/>
            </a:xfrm>
          </p:grpSpPr>
          <p:cxnSp>
            <p:nvCxnSpPr>
              <p:cNvPr id="731" name="Google Shape;731;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2" name="Google Shape;732;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3" name="Google Shape;733;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4" name="Google Shape;734;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5" name="Google Shape;735;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6" name="Google Shape;736;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7" name="Google Shape;737;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8" name="Google Shape;738;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9" name="Google Shape;739;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0" name="Google Shape;740;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1" name="Google Shape;741;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2" name="Google Shape;742;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3" name="Google Shape;743;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744" name="Google Shape;744;p11"/>
          <p:cNvGrpSpPr/>
          <p:nvPr/>
        </p:nvGrpSpPr>
        <p:grpSpPr>
          <a:xfrm>
            <a:off x="4564380" y="1507944"/>
            <a:ext cx="4267071" cy="2257774"/>
            <a:chOff x="506725" y="603850"/>
            <a:chExt cx="4577725" cy="3186100"/>
          </a:xfrm>
        </p:grpSpPr>
        <p:sp>
          <p:nvSpPr>
            <p:cNvPr id="745" name="Google Shape;745;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46" name="Google Shape;746;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47" name="Google Shape;747;p11"/>
            <p:cNvGrpSpPr/>
            <p:nvPr/>
          </p:nvGrpSpPr>
          <p:grpSpPr>
            <a:xfrm>
              <a:off x="687250" y="749550"/>
              <a:ext cx="4171781" cy="2665500"/>
              <a:chOff x="885025" y="638600"/>
              <a:chExt cx="2818200" cy="2665500"/>
            </a:xfrm>
          </p:grpSpPr>
          <p:cxnSp>
            <p:nvCxnSpPr>
              <p:cNvPr id="748" name="Google Shape;748;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9" name="Google Shape;749;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0" name="Google Shape;750;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1" name="Google Shape;751;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2" name="Google Shape;752;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3" name="Google Shape;753;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4" name="Google Shape;754;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5" name="Google Shape;755;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6" name="Google Shape;756;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7" name="Google Shape;757;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8" name="Google Shape;758;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9" name="Google Shape;759;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60" name="Google Shape;760;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sp>
        <p:nvSpPr>
          <p:cNvPr id="762" name="Google Shape;762;p11"/>
          <p:cNvSpPr txBox="1"/>
          <p:nvPr/>
        </p:nvSpPr>
        <p:spPr>
          <a:xfrm>
            <a:off x="4896314" y="1664291"/>
            <a:ext cx="3518272" cy="27815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solidFill>
                  <a:srgbClr val="E23B3B"/>
                </a:solidFill>
                <a:latin typeface="MV Boli" panose="02000500030200090000" pitchFamily="2" charset="0"/>
                <a:ea typeface="Yellowtail"/>
                <a:cs typeface="MV Boli" panose="02000500030200090000" pitchFamily="2" charset="0"/>
                <a:sym typeface="Yellowtail"/>
              </a:rPr>
              <a:t>Disadvantages</a:t>
            </a:r>
            <a:endParaRPr lang="en-US" sz="1800" b="1" dirty="0">
              <a:solidFill>
                <a:srgbClr val="E23B3B"/>
              </a:solidFill>
              <a:latin typeface="Segoe UI" panose="020B0502040204020203" pitchFamily="34" charset="0"/>
              <a:ea typeface="Yellowtail"/>
              <a:cs typeface="Segoe UI" panose="020B0502040204020203" pitchFamily="34" charset="0"/>
              <a:sym typeface="Yellowtail"/>
            </a:endParaRP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Expensive </a:t>
            </a: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Output can fluctuate </a:t>
            </a: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Supply must meet demand </a:t>
            </a: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Energy cannot be generated at night</a:t>
            </a:r>
            <a:r>
              <a:rPr lang="en-US" sz="2500" dirty="0">
                <a:solidFill>
                  <a:schemeClr val="tx1"/>
                </a:solidFill>
                <a:latin typeface="MV Boli" panose="02000500030200090000" pitchFamily="2" charset="0"/>
                <a:ea typeface="Yellowtail"/>
                <a:cs typeface="MV Boli" panose="02000500030200090000" pitchFamily="2" charset="0"/>
                <a:sym typeface="Yellowtail"/>
              </a:rPr>
              <a:t> </a:t>
            </a:r>
          </a:p>
        </p:txBody>
      </p:sp>
      <p:grpSp>
        <p:nvGrpSpPr>
          <p:cNvPr id="803" name="Google Shape;803;p11"/>
          <p:cNvGrpSpPr/>
          <p:nvPr/>
        </p:nvGrpSpPr>
        <p:grpSpPr>
          <a:xfrm>
            <a:off x="4362858" y="1683995"/>
            <a:ext cx="362484" cy="321303"/>
            <a:chOff x="3745952" y="1193989"/>
            <a:chExt cx="436150" cy="386600"/>
          </a:xfrm>
        </p:grpSpPr>
        <p:sp>
          <p:nvSpPr>
            <p:cNvPr id="804" name="Google Shape;80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11"/>
          <p:cNvGrpSpPr/>
          <p:nvPr/>
        </p:nvGrpSpPr>
        <p:grpSpPr>
          <a:xfrm>
            <a:off x="8494602" y="1456290"/>
            <a:ext cx="362484" cy="321303"/>
            <a:chOff x="3745952" y="1193989"/>
            <a:chExt cx="436150" cy="386600"/>
          </a:xfrm>
        </p:grpSpPr>
        <p:sp>
          <p:nvSpPr>
            <p:cNvPr id="810" name="Google Shape;810;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1"/>
          <p:cNvGrpSpPr/>
          <p:nvPr/>
        </p:nvGrpSpPr>
        <p:grpSpPr>
          <a:xfrm>
            <a:off x="4632265" y="3377660"/>
            <a:ext cx="362484" cy="321303"/>
            <a:chOff x="3745952" y="1193989"/>
            <a:chExt cx="436150" cy="386600"/>
          </a:xfrm>
        </p:grpSpPr>
        <p:sp>
          <p:nvSpPr>
            <p:cNvPr id="816" name="Google Shape;816;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1"/>
          <p:cNvGrpSpPr/>
          <p:nvPr/>
        </p:nvGrpSpPr>
        <p:grpSpPr>
          <a:xfrm>
            <a:off x="543148" y="3835033"/>
            <a:ext cx="362484" cy="321303"/>
            <a:chOff x="3745952" y="1193989"/>
            <a:chExt cx="436150" cy="386600"/>
          </a:xfrm>
        </p:grpSpPr>
        <p:sp>
          <p:nvSpPr>
            <p:cNvPr id="822" name="Google Shape;82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1"/>
          <p:cNvGrpSpPr/>
          <p:nvPr/>
        </p:nvGrpSpPr>
        <p:grpSpPr>
          <a:xfrm>
            <a:off x="533689" y="1695352"/>
            <a:ext cx="362484" cy="321303"/>
            <a:chOff x="3745952" y="1193989"/>
            <a:chExt cx="436150" cy="386600"/>
          </a:xfrm>
        </p:grpSpPr>
        <p:sp>
          <p:nvSpPr>
            <p:cNvPr id="828" name="Google Shape;828;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11"/>
          <p:cNvGrpSpPr/>
          <p:nvPr/>
        </p:nvGrpSpPr>
        <p:grpSpPr>
          <a:xfrm>
            <a:off x="4664009" y="1515329"/>
            <a:ext cx="362484" cy="321303"/>
            <a:chOff x="3745952" y="1193989"/>
            <a:chExt cx="436150" cy="386600"/>
          </a:xfrm>
        </p:grpSpPr>
        <p:sp>
          <p:nvSpPr>
            <p:cNvPr id="834" name="Google Shape;83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1"/>
          <p:cNvGrpSpPr/>
          <p:nvPr/>
        </p:nvGrpSpPr>
        <p:grpSpPr>
          <a:xfrm>
            <a:off x="8506099" y="3364404"/>
            <a:ext cx="362484" cy="321303"/>
            <a:chOff x="3745952" y="1193989"/>
            <a:chExt cx="436150" cy="386600"/>
          </a:xfrm>
        </p:grpSpPr>
        <p:sp>
          <p:nvSpPr>
            <p:cNvPr id="852" name="Google Shape;85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762;p11">
            <a:extLst>
              <a:ext uri="{FF2B5EF4-FFF2-40B4-BE49-F238E27FC236}">
                <a16:creationId xmlns:a16="http://schemas.microsoft.com/office/drawing/2014/main" id="{0EC45DAE-E9B2-412C-A218-778C7E6EAE35}"/>
              </a:ext>
            </a:extLst>
          </p:cNvPr>
          <p:cNvSpPr txBox="1"/>
          <p:nvPr/>
        </p:nvSpPr>
        <p:spPr>
          <a:xfrm>
            <a:off x="835986" y="1985493"/>
            <a:ext cx="3518272" cy="27815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solidFill>
                  <a:srgbClr val="E23B3B"/>
                </a:solidFill>
                <a:latin typeface="MV Boli" panose="02000500030200090000" pitchFamily="2" charset="0"/>
                <a:ea typeface="Yellowtail"/>
                <a:cs typeface="MV Boli" panose="02000500030200090000" pitchFamily="2" charset="0"/>
                <a:sym typeface="Yellowtail"/>
              </a:rPr>
              <a:t>Advantages</a:t>
            </a: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No direct emissions </a:t>
            </a: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Beneficial in remote locations </a:t>
            </a: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Protection against blackouts </a:t>
            </a:r>
          </a:p>
          <a:p>
            <a:pPr lvl="0" algn="l" rtl="0">
              <a:spcBef>
                <a:spcPts val="0"/>
              </a:spcBef>
              <a:spcAft>
                <a:spcPts val="0"/>
              </a:spcAft>
            </a:pPr>
            <a:endParaRPr lang="en-US" sz="1800" dirty="0">
              <a:solidFill>
                <a:schemeClr val="tx1"/>
              </a:solidFill>
              <a:latin typeface="Segoe UI" panose="020B0502040204020203" pitchFamily="34" charset="0"/>
              <a:ea typeface="Yellowtail"/>
              <a:cs typeface="Segoe UI" panose="020B0502040204020203" pitchFamily="34" charset="0"/>
              <a:sym typeface="Yellowtail"/>
            </a:endParaRPr>
          </a:p>
        </p:txBody>
      </p:sp>
      <p:sp>
        <p:nvSpPr>
          <p:cNvPr id="86" name="Google Shape;647;p10">
            <a:extLst>
              <a:ext uri="{FF2B5EF4-FFF2-40B4-BE49-F238E27FC236}">
                <a16:creationId xmlns:a16="http://schemas.microsoft.com/office/drawing/2014/main" id="{050E9B53-52E3-4D56-87BA-9FDE29DF14A5}"/>
              </a:ext>
            </a:extLst>
          </p:cNvPr>
          <p:cNvSpPr/>
          <p:nvPr/>
        </p:nvSpPr>
        <p:spPr>
          <a:xfrm>
            <a:off x="2367210" y="323807"/>
            <a:ext cx="3707525" cy="1102143"/>
          </a:xfrm>
          <a:custGeom>
            <a:avLst/>
            <a:gdLst/>
            <a:ahLst/>
            <a:cxnLst/>
            <a:rect l="l" t="t" r="r" b="b"/>
            <a:pathLst>
              <a:path w="143823" h="38871" extrusionOk="0">
                <a:moveTo>
                  <a:pt x="0" y="3054"/>
                </a:moveTo>
                <a:lnTo>
                  <a:pt x="555" y="38871"/>
                </a:lnTo>
                <a:lnTo>
                  <a:pt x="143823" y="38038"/>
                </a:lnTo>
                <a:lnTo>
                  <a:pt x="139103" y="0"/>
                </a:lnTo>
                <a:close/>
              </a:path>
            </a:pathLst>
          </a:custGeom>
          <a:solidFill>
            <a:schemeClr val="lt2"/>
          </a:solidFill>
          <a:ln>
            <a:noFill/>
          </a:ln>
        </p:spPr>
        <p:txBody>
          <a:bodyPr/>
          <a:lstStyle/>
          <a:p>
            <a:pPr algn="ctr"/>
            <a:endParaRPr lang="en-US" sz="1800" b="1" dirty="0">
              <a:solidFill>
                <a:srgbClr val="0070C0"/>
              </a:solidFill>
              <a:latin typeface="MV Boli" panose="02000500030200090000" pitchFamily="2" charset="0"/>
              <a:cs typeface="MV Boli" panose="02000500030200090000" pitchFamily="2" charset="0"/>
            </a:endParaRPr>
          </a:p>
          <a:p>
            <a:pPr algn="ctr"/>
            <a:r>
              <a:rPr lang="en-US" sz="1800" b="1" dirty="0">
                <a:solidFill>
                  <a:srgbClr val="0070C0"/>
                </a:solidFill>
                <a:latin typeface="MV Boli" panose="02000500030200090000" pitchFamily="2" charset="0"/>
                <a:cs typeface="MV Boli" panose="02000500030200090000" pitchFamily="2" charset="0"/>
              </a:rPr>
              <a:t>Advantages &amp; Disadvantages of Solar Panels</a:t>
            </a:r>
          </a:p>
        </p:txBody>
      </p:sp>
      <p:grpSp>
        <p:nvGrpSpPr>
          <p:cNvPr id="87" name="Google Shape;833;p11">
            <a:extLst>
              <a:ext uri="{FF2B5EF4-FFF2-40B4-BE49-F238E27FC236}">
                <a16:creationId xmlns:a16="http://schemas.microsoft.com/office/drawing/2014/main" id="{70CE5EAA-F55F-48D4-AE7C-B704272E8BF6}"/>
              </a:ext>
            </a:extLst>
          </p:cNvPr>
          <p:cNvGrpSpPr/>
          <p:nvPr/>
        </p:nvGrpSpPr>
        <p:grpSpPr>
          <a:xfrm>
            <a:off x="4342087" y="3937410"/>
            <a:ext cx="362484" cy="321303"/>
            <a:chOff x="3745952" y="1193989"/>
            <a:chExt cx="436150" cy="386600"/>
          </a:xfrm>
        </p:grpSpPr>
        <p:sp>
          <p:nvSpPr>
            <p:cNvPr id="88" name="Google Shape;834;p11">
              <a:extLst>
                <a:ext uri="{FF2B5EF4-FFF2-40B4-BE49-F238E27FC236}">
                  <a16:creationId xmlns:a16="http://schemas.microsoft.com/office/drawing/2014/main" id="{09D7380A-1B9A-46BD-9E7B-D8472979106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5;p11">
              <a:extLst>
                <a:ext uri="{FF2B5EF4-FFF2-40B4-BE49-F238E27FC236}">
                  <a16:creationId xmlns:a16="http://schemas.microsoft.com/office/drawing/2014/main" id="{C88316C5-4F19-4C9E-865A-071B791BEC62}"/>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36;p11">
              <a:extLst>
                <a:ext uri="{FF2B5EF4-FFF2-40B4-BE49-F238E27FC236}">
                  <a16:creationId xmlns:a16="http://schemas.microsoft.com/office/drawing/2014/main" id="{DAA80BBD-9B5B-4FBC-A2B7-A03B4FFEB95B}"/>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37;p11">
              <a:extLst>
                <a:ext uri="{FF2B5EF4-FFF2-40B4-BE49-F238E27FC236}">
                  <a16:creationId xmlns:a16="http://schemas.microsoft.com/office/drawing/2014/main" id="{C0C6121D-E8C3-4B47-8890-C21873357420}"/>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38;p11">
              <a:extLst>
                <a:ext uri="{FF2B5EF4-FFF2-40B4-BE49-F238E27FC236}">
                  <a16:creationId xmlns:a16="http://schemas.microsoft.com/office/drawing/2014/main" id="{D7C468A7-6938-424D-8740-1BE544BCBBCB}"/>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9396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11"/>
          <p:cNvGrpSpPr/>
          <p:nvPr/>
        </p:nvGrpSpPr>
        <p:grpSpPr>
          <a:xfrm>
            <a:off x="240439" y="1204292"/>
            <a:ext cx="4649044" cy="3428722"/>
            <a:chOff x="506725" y="603850"/>
            <a:chExt cx="4577725" cy="3186100"/>
          </a:xfrm>
        </p:grpSpPr>
        <p:sp>
          <p:nvSpPr>
            <p:cNvPr id="728" name="Google Shape;728;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29" name="Google Shape;729;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30" name="Google Shape;730;p11"/>
            <p:cNvGrpSpPr/>
            <p:nvPr/>
          </p:nvGrpSpPr>
          <p:grpSpPr>
            <a:xfrm>
              <a:off x="687250" y="749550"/>
              <a:ext cx="4171781" cy="2665500"/>
              <a:chOff x="885025" y="638600"/>
              <a:chExt cx="2818200" cy="2665500"/>
            </a:xfrm>
          </p:grpSpPr>
          <p:cxnSp>
            <p:nvCxnSpPr>
              <p:cNvPr id="731" name="Google Shape;731;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2" name="Google Shape;732;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3" name="Google Shape;733;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4" name="Google Shape;734;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5" name="Google Shape;735;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6" name="Google Shape;736;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7" name="Google Shape;737;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8" name="Google Shape;738;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9" name="Google Shape;739;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0" name="Google Shape;740;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1" name="Google Shape;741;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2" name="Google Shape;742;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3" name="Google Shape;743;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744" name="Google Shape;744;p11"/>
          <p:cNvGrpSpPr/>
          <p:nvPr/>
        </p:nvGrpSpPr>
        <p:grpSpPr>
          <a:xfrm>
            <a:off x="4198620" y="1347308"/>
            <a:ext cx="4621714" cy="3443564"/>
            <a:chOff x="506725" y="603850"/>
            <a:chExt cx="4577725" cy="3186100"/>
          </a:xfrm>
        </p:grpSpPr>
        <p:sp>
          <p:nvSpPr>
            <p:cNvPr id="745" name="Google Shape;745;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46" name="Google Shape;746;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47" name="Google Shape;747;p11"/>
            <p:cNvGrpSpPr/>
            <p:nvPr/>
          </p:nvGrpSpPr>
          <p:grpSpPr>
            <a:xfrm>
              <a:off x="687250" y="749550"/>
              <a:ext cx="4171781" cy="2665500"/>
              <a:chOff x="885025" y="638600"/>
              <a:chExt cx="2818200" cy="2665500"/>
            </a:xfrm>
          </p:grpSpPr>
          <p:cxnSp>
            <p:nvCxnSpPr>
              <p:cNvPr id="748" name="Google Shape;748;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9" name="Google Shape;749;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0" name="Google Shape;750;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1" name="Google Shape;751;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2" name="Google Shape;752;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3" name="Google Shape;753;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4" name="Google Shape;754;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5" name="Google Shape;755;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6" name="Google Shape;756;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7" name="Google Shape;757;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8" name="Google Shape;758;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9" name="Google Shape;759;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60" name="Google Shape;760;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803" name="Google Shape;803;p11"/>
          <p:cNvGrpSpPr/>
          <p:nvPr/>
        </p:nvGrpSpPr>
        <p:grpSpPr>
          <a:xfrm>
            <a:off x="4249596" y="1435523"/>
            <a:ext cx="362484" cy="321303"/>
            <a:chOff x="3745952" y="1193989"/>
            <a:chExt cx="436150" cy="386600"/>
          </a:xfrm>
        </p:grpSpPr>
        <p:sp>
          <p:nvSpPr>
            <p:cNvPr id="804" name="Google Shape;80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11"/>
          <p:cNvGrpSpPr/>
          <p:nvPr/>
        </p:nvGrpSpPr>
        <p:grpSpPr>
          <a:xfrm>
            <a:off x="8352171" y="1435523"/>
            <a:ext cx="362484" cy="321303"/>
            <a:chOff x="3745952" y="1193989"/>
            <a:chExt cx="436150" cy="386600"/>
          </a:xfrm>
        </p:grpSpPr>
        <p:sp>
          <p:nvSpPr>
            <p:cNvPr id="810" name="Google Shape;810;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1"/>
          <p:cNvGrpSpPr/>
          <p:nvPr/>
        </p:nvGrpSpPr>
        <p:grpSpPr>
          <a:xfrm>
            <a:off x="4365198" y="4293547"/>
            <a:ext cx="362484" cy="321303"/>
            <a:chOff x="3745952" y="1193989"/>
            <a:chExt cx="436150" cy="386600"/>
          </a:xfrm>
        </p:grpSpPr>
        <p:sp>
          <p:nvSpPr>
            <p:cNvPr id="816" name="Google Shape;816;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1"/>
          <p:cNvGrpSpPr/>
          <p:nvPr/>
        </p:nvGrpSpPr>
        <p:grpSpPr>
          <a:xfrm>
            <a:off x="8385476" y="4362167"/>
            <a:ext cx="362484" cy="321303"/>
            <a:chOff x="3745952" y="1193989"/>
            <a:chExt cx="436150" cy="386600"/>
          </a:xfrm>
        </p:grpSpPr>
        <p:sp>
          <p:nvSpPr>
            <p:cNvPr id="822" name="Google Shape;82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1"/>
          <p:cNvGrpSpPr/>
          <p:nvPr/>
        </p:nvGrpSpPr>
        <p:grpSpPr>
          <a:xfrm>
            <a:off x="519917" y="1231325"/>
            <a:ext cx="362484" cy="321303"/>
            <a:chOff x="3745952" y="1193989"/>
            <a:chExt cx="436150" cy="386600"/>
          </a:xfrm>
        </p:grpSpPr>
        <p:sp>
          <p:nvSpPr>
            <p:cNvPr id="828" name="Google Shape;828;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1"/>
          <p:cNvGrpSpPr/>
          <p:nvPr/>
        </p:nvGrpSpPr>
        <p:grpSpPr>
          <a:xfrm>
            <a:off x="589299" y="4203602"/>
            <a:ext cx="362484" cy="321303"/>
            <a:chOff x="3745952" y="1193989"/>
            <a:chExt cx="436150" cy="386600"/>
          </a:xfrm>
        </p:grpSpPr>
        <p:sp>
          <p:nvSpPr>
            <p:cNvPr id="852" name="Google Shape;85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646;p10">
            <a:extLst>
              <a:ext uri="{FF2B5EF4-FFF2-40B4-BE49-F238E27FC236}">
                <a16:creationId xmlns:a16="http://schemas.microsoft.com/office/drawing/2014/main" id="{FF5B3343-320C-4630-894F-8D8D673B1F09}"/>
              </a:ext>
            </a:extLst>
          </p:cNvPr>
          <p:cNvSpPr/>
          <p:nvPr/>
        </p:nvSpPr>
        <p:spPr>
          <a:xfrm>
            <a:off x="2981891" y="420339"/>
            <a:ext cx="1266685" cy="726243"/>
          </a:xfrm>
          <a:custGeom>
            <a:avLst/>
            <a:gdLst/>
            <a:ahLst/>
            <a:cxnLst/>
            <a:rect l="l" t="t" r="r" b="b"/>
            <a:pathLst>
              <a:path w="51088" h="35540" extrusionOk="0">
                <a:moveTo>
                  <a:pt x="1666" y="0"/>
                </a:moveTo>
                <a:lnTo>
                  <a:pt x="0" y="35540"/>
                </a:lnTo>
                <a:lnTo>
                  <a:pt x="51088" y="33041"/>
                </a:lnTo>
                <a:close/>
              </a:path>
            </a:pathLst>
          </a:custGeom>
          <a:solidFill>
            <a:srgbClr val="000000">
              <a:alpha val="44620"/>
            </a:srgbClr>
          </a:solidFill>
          <a:ln>
            <a:noFill/>
          </a:ln>
        </p:spPr>
      </p:sp>
      <p:sp>
        <p:nvSpPr>
          <p:cNvPr id="88" name="Google Shape;647;p10">
            <a:extLst>
              <a:ext uri="{FF2B5EF4-FFF2-40B4-BE49-F238E27FC236}">
                <a16:creationId xmlns:a16="http://schemas.microsoft.com/office/drawing/2014/main" id="{3F6EFE0B-665A-4834-86F7-C038BEA60173}"/>
              </a:ext>
            </a:extLst>
          </p:cNvPr>
          <p:cNvSpPr/>
          <p:nvPr/>
        </p:nvSpPr>
        <p:spPr>
          <a:xfrm>
            <a:off x="3002545" y="323888"/>
            <a:ext cx="3565973" cy="794310"/>
          </a:xfrm>
          <a:custGeom>
            <a:avLst/>
            <a:gdLst/>
            <a:ahLst/>
            <a:cxnLst/>
            <a:rect l="l" t="t" r="r" b="b"/>
            <a:pathLst>
              <a:path w="143823" h="38871" extrusionOk="0">
                <a:moveTo>
                  <a:pt x="0" y="3054"/>
                </a:moveTo>
                <a:lnTo>
                  <a:pt x="555" y="38871"/>
                </a:lnTo>
                <a:lnTo>
                  <a:pt x="143823" y="38038"/>
                </a:lnTo>
                <a:lnTo>
                  <a:pt x="139103" y="0"/>
                </a:lnTo>
                <a:close/>
              </a:path>
            </a:pathLst>
          </a:custGeom>
          <a:solidFill>
            <a:schemeClr val="lt2"/>
          </a:solidFill>
          <a:ln>
            <a:noFill/>
          </a:ln>
        </p:spPr>
      </p:sp>
      <p:sp>
        <p:nvSpPr>
          <p:cNvPr id="89" name="Google Shape;648;p10">
            <a:extLst>
              <a:ext uri="{FF2B5EF4-FFF2-40B4-BE49-F238E27FC236}">
                <a16:creationId xmlns:a16="http://schemas.microsoft.com/office/drawing/2014/main" id="{A0AAC810-CF8A-4596-A455-27C38AF4DCF1}"/>
              </a:ext>
            </a:extLst>
          </p:cNvPr>
          <p:cNvSpPr txBox="1"/>
          <p:nvPr/>
        </p:nvSpPr>
        <p:spPr>
          <a:xfrm>
            <a:off x="3563286" y="858656"/>
            <a:ext cx="3454026" cy="6923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3600" b="1" dirty="0">
                <a:solidFill>
                  <a:srgbClr val="5B96CB"/>
                </a:solidFill>
                <a:latin typeface="MV Boli" panose="02000500030200090000" pitchFamily="2" charset="0"/>
                <a:ea typeface="Impact"/>
                <a:cs typeface="MV Boli" panose="02000500030200090000" pitchFamily="2" charset="0"/>
                <a:sym typeface="Impact"/>
              </a:rPr>
              <a:t>Resources</a:t>
            </a:r>
            <a:endParaRPr sz="3600" b="1" dirty="0">
              <a:solidFill>
                <a:srgbClr val="5B96CB"/>
              </a:solidFill>
              <a:latin typeface="MV Boli" panose="02000500030200090000" pitchFamily="2" charset="0"/>
              <a:ea typeface="Impact"/>
              <a:cs typeface="MV Boli" panose="02000500030200090000" pitchFamily="2" charset="0"/>
              <a:sym typeface="Impact"/>
            </a:endParaRPr>
          </a:p>
          <a:p>
            <a:pPr marL="0" lvl="0" indent="0" algn="l" rtl="0">
              <a:spcBef>
                <a:spcPts val="0"/>
              </a:spcBef>
              <a:spcAft>
                <a:spcPts val="0"/>
              </a:spcAft>
              <a:buNone/>
            </a:pPr>
            <a:endParaRPr sz="6000" dirty="0">
              <a:latin typeface="Impact"/>
              <a:ea typeface="Impact"/>
              <a:cs typeface="Impact"/>
              <a:sym typeface="Impact"/>
            </a:endParaRPr>
          </a:p>
        </p:txBody>
      </p:sp>
      <p:grpSp>
        <p:nvGrpSpPr>
          <p:cNvPr id="90" name="Google Shape;649;p10">
            <a:extLst>
              <a:ext uri="{FF2B5EF4-FFF2-40B4-BE49-F238E27FC236}">
                <a16:creationId xmlns:a16="http://schemas.microsoft.com/office/drawing/2014/main" id="{93DD03CE-3984-462B-A009-956E686B639D}"/>
              </a:ext>
            </a:extLst>
          </p:cNvPr>
          <p:cNvGrpSpPr/>
          <p:nvPr/>
        </p:nvGrpSpPr>
        <p:grpSpPr>
          <a:xfrm>
            <a:off x="2981889" y="405030"/>
            <a:ext cx="177706" cy="151117"/>
            <a:chOff x="3745952" y="1193989"/>
            <a:chExt cx="436150" cy="386600"/>
          </a:xfrm>
        </p:grpSpPr>
        <p:sp>
          <p:nvSpPr>
            <p:cNvPr id="109" name="Google Shape;650;p10">
              <a:extLst>
                <a:ext uri="{FF2B5EF4-FFF2-40B4-BE49-F238E27FC236}">
                  <a16:creationId xmlns:a16="http://schemas.microsoft.com/office/drawing/2014/main" id="{6D9894D7-D550-4646-8CD8-4385C9EC4DDE}"/>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1;p10">
              <a:extLst>
                <a:ext uri="{FF2B5EF4-FFF2-40B4-BE49-F238E27FC236}">
                  <a16:creationId xmlns:a16="http://schemas.microsoft.com/office/drawing/2014/main" id="{35CB4147-4B55-47F5-89C4-47A96CC27379}"/>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2;p10">
              <a:extLst>
                <a:ext uri="{FF2B5EF4-FFF2-40B4-BE49-F238E27FC236}">
                  <a16:creationId xmlns:a16="http://schemas.microsoft.com/office/drawing/2014/main" id="{BE6FCC4C-782E-4C2C-B34F-524ED849AF85}"/>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3;p10">
              <a:extLst>
                <a:ext uri="{FF2B5EF4-FFF2-40B4-BE49-F238E27FC236}">
                  <a16:creationId xmlns:a16="http://schemas.microsoft.com/office/drawing/2014/main" id="{7D9B8212-A8B1-40EC-B6E1-87D1CD81CF29}"/>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54;p10">
              <a:extLst>
                <a:ext uri="{FF2B5EF4-FFF2-40B4-BE49-F238E27FC236}">
                  <a16:creationId xmlns:a16="http://schemas.microsoft.com/office/drawing/2014/main" id="{EF2A5690-8645-495B-9691-C70E5DC0FAE4}"/>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655;p10">
            <a:extLst>
              <a:ext uri="{FF2B5EF4-FFF2-40B4-BE49-F238E27FC236}">
                <a16:creationId xmlns:a16="http://schemas.microsoft.com/office/drawing/2014/main" id="{59B39260-D8E1-4F14-9237-8C1522147D74}"/>
              </a:ext>
            </a:extLst>
          </p:cNvPr>
          <p:cNvGrpSpPr/>
          <p:nvPr/>
        </p:nvGrpSpPr>
        <p:grpSpPr>
          <a:xfrm>
            <a:off x="6319760" y="322842"/>
            <a:ext cx="334108" cy="115592"/>
            <a:chOff x="3826076" y="1215589"/>
            <a:chExt cx="820011" cy="295717"/>
          </a:xfrm>
        </p:grpSpPr>
        <p:sp>
          <p:nvSpPr>
            <p:cNvPr id="104" name="Google Shape;656;p10">
              <a:extLst>
                <a:ext uri="{FF2B5EF4-FFF2-40B4-BE49-F238E27FC236}">
                  <a16:creationId xmlns:a16="http://schemas.microsoft.com/office/drawing/2014/main" id="{D636B56E-2D84-441A-9FF9-64242D9E555A}"/>
                </a:ext>
              </a:extLst>
            </p:cNvPr>
            <p:cNvSpPr/>
            <p:nvPr/>
          </p:nvSpPr>
          <p:spPr>
            <a:xfrm rot="20284693">
              <a:off x="4486982" y="1245638"/>
              <a:ext cx="159105" cy="184501"/>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7;p10">
              <a:extLst>
                <a:ext uri="{FF2B5EF4-FFF2-40B4-BE49-F238E27FC236}">
                  <a16:creationId xmlns:a16="http://schemas.microsoft.com/office/drawing/2014/main" id="{CD9D4B1B-351F-4CFB-AAB4-8F174EB4A56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8;p10">
              <a:extLst>
                <a:ext uri="{FF2B5EF4-FFF2-40B4-BE49-F238E27FC236}">
                  <a16:creationId xmlns:a16="http://schemas.microsoft.com/office/drawing/2014/main" id="{842227E2-CE2A-4A6F-AE5D-B76184082323}"/>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9;p10">
              <a:extLst>
                <a:ext uri="{FF2B5EF4-FFF2-40B4-BE49-F238E27FC236}">
                  <a16:creationId xmlns:a16="http://schemas.microsoft.com/office/drawing/2014/main" id="{0B366D1A-6BED-42EB-B07E-7DAF187E942B}"/>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60;p10">
              <a:extLst>
                <a:ext uri="{FF2B5EF4-FFF2-40B4-BE49-F238E27FC236}">
                  <a16:creationId xmlns:a16="http://schemas.microsoft.com/office/drawing/2014/main" id="{EA3CD752-813F-4BE6-B398-8EB2B620EB49}"/>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679;p10">
            <a:extLst>
              <a:ext uri="{FF2B5EF4-FFF2-40B4-BE49-F238E27FC236}">
                <a16:creationId xmlns:a16="http://schemas.microsoft.com/office/drawing/2014/main" id="{377F1074-0944-4CCF-BFC9-79BAA13ADE86}"/>
              </a:ext>
            </a:extLst>
          </p:cNvPr>
          <p:cNvGrpSpPr/>
          <p:nvPr/>
        </p:nvGrpSpPr>
        <p:grpSpPr>
          <a:xfrm>
            <a:off x="6390806" y="967076"/>
            <a:ext cx="177706" cy="151117"/>
            <a:chOff x="3745952" y="1193989"/>
            <a:chExt cx="436150" cy="386600"/>
          </a:xfrm>
        </p:grpSpPr>
        <p:sp>
          <p:nvSpPr>
            <p:cNvPr id="99" name="Google Shape;680;p10">
              <a:extLst>
                <a:ext uri="{FF2B5EF4-FFF2-40B4-BE49-F238E27FC236}">
                  <a16:creationId xmlns:a16="http://schemas.microsoft.com/office/drawing/2014/main" id="{D38E88CD-5BCB-4433-BA03-6A579E708020}"/>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81;p10">
              <a:extLst>
                <a:ext uri="{FF2B5EF4-FFF2-40B4-BE49-F238E27FC236}">
                  <a16:creationId xmlns:a16="http://schemas.microsoft.com/office/drawing/2014/main" id="{BC974E08-15EC-4D49-BD5F-D1D920FF4AF4}"/>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82;p10">
              <a:extLst>
                <a:ext uri="{FF2B5EF4-FFF2-40B4-BE49-F238E27FC236}">
                  <a16:creationId xmlns:a16="http://schemas.microsoft.com/office/drawing/2014/main" id="{EA6BA189-1DD0-4618-B0D9-E7ADDD74C177}"/>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83;p10">
              <a:extLst>
                <a:ext uri="{FF2B5EF4-FFF2-40B4-BE49-F238E27FC236}">
                  <a16:creationId xmlns:a16="http://schemas.microsoft.com/office/drawing/2014/main" id="{23980CC6-C69F-4B5F-A41E-5AE10D56C6A5}"/>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84;p10">
              <a:extLst>
                <a:ext uri="{FF2B5EF4-FFF2-40B4-BE49-F238E27FC236}">
                  <a16:creationId xmlns:a16="http://schemas.microsoft.com/office/drawing/2014/main" id="{A8C5A479-435C-4E56-9049-DC3F6430F288}"/>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703;p10">
            <a:extLst>
              <a:ext uri="{FF2B5EF4-FFF2-40B4-BE49-F238E27FC236}">
                <a16:creationId xmlns:a16="http://schemas.microsoft.com/office/drawing/2014/main" id="{E6B1C12D-1D4A-4E96-939C-2451D5E7472D}"/>
              </a:ext>
            </a:extLst>
          </p:cNvPr>
          <p:cNvGrpSpPr/>
          <p:nvPr/>
        </p:nvGrpSpPr>
        <p:grpSpPr>
          <a:xfrm>
            <a:off x="3066701" y="951918"/>
            <a:ext cx="177706" cy="151117"/>
            <a:chOff x="3745952" y="1193989"/>
            <a:chExt cx="436150" cy="386600"/>
          </a:xfrm>
        </p:grpSpPr>
        <p:sp>
          <p:nvSpPr>
            <p:cNvPr id="94" name="Google Shape;704;p10">
              <a:extLst>
                <a:ext uri="{FF2B5EF4-FFF2-40B4-BE49-F238E27FC236}">
                  <a16:creationId xmlns:a16="http://schemas.microsoft.com/office/drawing/2014/main" id="{FA8839AB-422D-473C-82BF-ACF82891DAD5}"/>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05;p10">
              <a:extLst>
                <a:ext uri="{FF2B5EF4-FFF2-40B4-BE49-F238E27FC236}">
                  <a16:creationId xmlns:a16="http://schemas.microsoft.com/office/drawing/2014/main" id="{159304A4-2A17-441A-BD36-49C140054D69}"/>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06;p10">
              <a:extLst>
                <a:ext uri="{FF2B5EF4-FFF2-40B4-BE49-F238E27FC236}">
                  <a16:creationId xmlns:a16="http://schemas.microsoft.com/office/drawing/2014/main" id="{FEEC14AE-9857-4BEF-9D47-BEBE0A004F14}"/>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07;p10">
              <a:extLst>
                <a:ext uri="{FF2B5EF4-FFF2-40B4-BE49-F238E27FC236}">
                  <a16:creationId xmlns:a16="http://schemas.microsoft.com/office/drawing/2014/main" id="{593A933A-23DE-4B29-860B-EA25DCC82A37}"/>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08;p10">
              <a:extLst>
                <a:ext uri="{FF2B5EF4-FFF2-40B4-BE49-F238E27FC236}">
                  <a16:creationId xmlns:a16="http://schemas.microsoft.com/office/drawing/2014/main" id="{FF7AFC45-7AF0-4A2E-8A82-0ADF694B8834}"/>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Online Media 1" title="How do solar cells work?">
            <a:hlinkClick r:id="" action="ppaction://media"/>
            <a:extLst>
              <a:ext uri="{FF2B5EF4-FFF2-40B4-BE49-F238E27FC236}">
                <a16:creationId xmlns:a16="http://schemas.microsoft.com/office/drawing/2014/main" id="{475BFE2B-74F3-46E4-8C34-940AB6495049}"/>
              </a:ext>
            </a:extLst>
          </p:cNvPr>
          <p:cNvPicPr>
            <a:picLocks noRot="1" noChangeAspect="1"/>
          </p:cNvPicPr>
          <p:nvPr>
            <a:videoFile r:link="rId1"/>
          </p:nvPr>
        </p:nvPicPr>
        <p:blipFill>
          <a:blip r:embed="rId5"/>
          <a:stretch>
            <a:fillRect/>
          </a:stretch>
        </p:blipFill>
        <p:spPr>
          <a:xfrm>
            <a:off x="395354" y="1724940"/>
            <a:ext cx="3766849" cy="2118853"/>
          </a:xfrm>
          <a:prstGeom prst="rect">
            <a:avLst/>
          </a:prstGeom>
        </p:spPr>
      </p:pic>
      <p:pic>
        <p:nvPicPr>
          <p:cNvPr id="3" name="Online Media 2" title="Renewable Energy 101">
            <a:hlinkClick r:id="" action="ppaction://media"/>
            <a:extLst>
              <a:ext uri="{FF2B5EF4-FFF2-40B4-BE49-F238E27FC236}">
                <a16:creationId xmlns:a16="http://schemas.microsoft.com/office/drawing/2014/main" id="{6D2815BD-5D96-4B0E-9026-B0BA093C2138}"/>
              </a:ext>
            </a:extLst>
          </p:cNvPr>
          <p:cNvPicPr>
            <a:picLocks noRot="1" noChangeAspect="1"/>
          </p:cNvPicPr>
          <p:nvPr>
            <a:videoFile r:link="rId2"/>
          </p:nvPr>
        </p:nvPicPr>
        <p:blipFill>
          <a:blip r:embed="rId6"/>
          <a:stretch>
            <a:fillRect/>
          </a:stretch>
        </p:blipFill>
        <p:spPr>
          <a:xfrm>
            <a:off x="4444985" y="1897205"/>
            <a:ext cx="4262046" cy="2397401"/>
          </a:xfrm>
          <a:prstGeom prst="rect">
            <a:avLst/>
          </a:prstGeom>
        </p:spPr>
      </p:pic>
    </p:spTree>
    <p:extLst>
      <p:ext uri="{BB962C8B-B14F-4D97-AF65-F5344CB8AC3E}">
        <p14:creationId xmlns:p14="http://schemas.microsoft.com/office/powerpoint/2010/main" val="257833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grpSp>
        <p:nvGrpSpPr>
          <p:cNvPr id="3" name="Group 2">
            <a:extLst>
              <a:ext uri="{FF2B5EF4-FFF2-40B4-BE49-F238E27FC236}">
                <a16:creationId xmlns:a16="http://schemas.microsoft.com/office/drawing/2014/main" id="{F4233ABD-B984-4687-92FA-16A84154EFA1}"/>
              </a:ext>
            </a:extLst>
          </p:cNvPr>
          <p:cNvGrpSpPr/>
          <p:nvPr/>
        </p:nvGrpSpPr>
        <p:grpSpPr>
          <a:xfrm>
            <a:off x="892196" y="1544842"/>
            <a:ext cx="7355325" cy="2066492"/>
            <a:chOff x="892196" y="1544842"/>
            <a:chExt cx="7355325" cy="2066492"/>
          </a:xfrm>
        </p:grpSpPr>
        <p:sp>
          <p:nvSpPr>
            <p:cNvPr id="646" name="Google Shape;646;p10"/>
            <p:cNvSpPr/>
            <p:nvPr/>
          </p:nvSpPr>
          <p:spPr>
            <a:xfrm>
              <a:off x="892200" y="1749915"/>
              <a:ext cx="2583776" cy="1544124"/>
            </a:xfrm>
            <a:custGeom>
              <a:avLst/>
              <a:gdLst/>
              <a:ahLst/>
              <a:cxnLst/>
              <a:rect l="l" t="t" r="r" b="b"/>
              <a:pathLst>
                <a:path w="51088" h="35540" extrusionOk="0">
                  <a:moveTo>
                    <a:pt x="1666" y="0"/>
                  </a:moveTo>
                  <a:lnTo>
                    <a:pt x="0" y="35540"/>
                  </a:lnTo>
                  <a:lnTo>
                    <a:pt x="51088" y="33041"/>
                  </a:lnTo>
                  <a:close/>
                </a:path>
              </a:pathLst>
            </a:custGeom>
            <a:solidFill>
              <a:srgbClr val="000000">
                <a:alpha val="44620"/>
              </a:srgbClr>
            </a:solidFill>
            <a:ln>
              <a:noFill/>
            </a:ln>
          </p:spPr>
        </p:sp>
        <p:sp>
          <p:nvSpPr>
            <p:cNvPr id="647" name="Google Shape;647;p10"/>
            <p:cNvSpPr/>
            <p:nvPr/>
          </p:nvSpPr>
          <p:spPr>
            <a:xfrm>
              <a:off x="934330" y="1544842"/>
              <a:ext cx="7273848" cy="1688848"/>
            </a:xfrm>
            <a:custGeom>
              <a:avLst/>
              <a:gdLst/>
              <a:ahLst/>
              <a:cxnLst/>
              <a:rect l="l" t="t" r="r" b="b"/>
              <a:pathLst>
                <a:path w="143823" h="38871" extrusionOk="0">
                  <a:moveTo>
                    <a:pt x="0" y="3054"/>
                  </a:moveTo>
                  <a:lnTo>
                    <a:pt x="555" y="38871"/>
                  </a:lnTo>
                  <a:lnTo>
                    <a:pt x="143823" y="38038"/>
                  </a:lnTo>
                  <a:lnTo>
                    <a:pt x="139103" y="0"/>
                  </a:lnTo>
                  <a:close/>
                </a:path>
              </a:pathLst>
            </a:custGeom>
            <a:solidFill>
              <a:schemeClr val="lt2"/>
            </a:solidFill>
            <a:ln>
              <a:noFill/>
            </a:ln>
          </p:spPr>
        </p:sp>
        <p:sp>
          <p:nvSpPr>
            <p:cNvPr id="648" name="Google Shape;648;p10"/>
            <p:cNvSpPr txBox="1"/>
            <p:nvPr/>
          </p:nvSpPr>
          <p:spPr>
            <a:xfrm>
              <a:off x="1202021" y="2139234"/>
              <a:ext cx="7045500" cy="147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7200" b="1" i="1" dirty="0">
                  <a:solidFill>
                    <a:srgbClr val="5B96CB"/>
                  </a:solidFill>
                  <a:latin typeface="MV Boli" panose="02000500030200090000" pitchFamily="2" charset="0"/>
                  <a:ea typeface="Impact"/>
                  <a:cs typeface="MV Boli" panose="02000500030200090000" pitchFamily="2" charset="0"/>
                  <a:sym typeface="Impact"/>
                </a:rPr>
                <a:t>Lab Procedure</a:t>
              </a:r>
              <a:endParaRPr sz="7200" b="1" i="1" dirty="0">
                <a:solidFill>
                  <a:srgbClr val="5B96CB"/>
                </a:solidFill>
                <a:latin typeface="MV Boli" panose="02000500030200090000" pitchFamily="2" charset="0"/>
                <a:ea typeface="Impact"/>
                <a:cs typeface="MV Boli" panose="02000500030200090000" pitchFamily="2" charset="0"/>
                <a:sym typeface="Impact"/>
              </a:endParaRPr>
            </a:p>
            <a:p>
              <a:pPr marL="0" lvl="0" indent="0" algn="l" rtl="0">
                <a:spcBef>
                  <a:spcPts val="0"/>
                </a:spcBef>
                <a:spcAft>
                  <a:spcPts val="0"/>
                </a:spcAft>
                <a:buNone/>
              </a:pPr>
              <a:endParaRPr sz="6000" i="1" dirty="0">
                <a:latin typeface="Impact"/>
                <a:ea typeface="Impact"/>
                <a:cs typeface="Impact"/>
                <a:sym typeface="Impact"/>
              </a:endParaRPr>
            </a:p>
          </p:txBody>
        </p:sp>
        <p:grpSp>
          <p:nvGrpSpPr>
            <p:cNvPr id="649" name="Google Shape;649;p10"/>
            <p:cNvGrpSpPr/>
            <p:nvPr/>
          </p:nvGrpSpPr>
          <p:grpSpPr>
            <a:xfrm>
              <a:off x="892196" y="1717365"/>
              <a:ext cx="362484" cy="321303"/>
              <a:chOff x="3745952" y="1193989"/>
              <a:chExt cx="436150" cy="386600"/>
            </a:xfrm>
          </p:grpSpPr>
          <p:sp>
            <p:nvSpPr>
              <p:cNvPr id="650" name="Google Shape;650;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0"/>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0"/>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0"/>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10"/>
            <p:cNvGrpSpPr/>
            <p:nvPr/>
          </p:nvGrpSpPr>
          <p:grpSpPr>
            <a:xfrm>
              <a:off x="7025146" y="1632065"/>
              <a:ext cx="362484" cy="321303"/>
              <a:chOff x="3745952" y="1193989"/>
              <a:chExt cx="436150" cy="386600"/>
            </a:xfrm>
          </p:grpSpPr>
          <p:sp>
            <p:nvSpPr>
              <p:cNvPr id="656" name="Google Shape;656;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0"/>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0"/>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0"/>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0"/>
            <p:cNvGrpSpPr/>
            <p:nvPr/>
          </p:nvGrpSpPr>
          <p:grpSpPr>
            <a:xfrm>
              <a:off x="7845683" y="2912377"/>
              <a:ext cx="362484" cy="321303"/>
              <a:chOff x="3745952" y="1193989"/>
              <a:chExt cx="436150" cy="386600"/>
            </a:xfrm>
          </p:grpSpPr>
          <p:sp>
            <p:nvSpPr>
              <p:cNvPr id="680" name="Google Shape;680;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0"/>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0"/>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0"/>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10"/>
            <p:cNvGrpSpPr/>
            <p:nvPr/>
          </p:nvGrpSpPr>
          <p:grpSpPr>
            <a:xfrm>
              <a:off x="1065194" y="2880147"/>
              <a:ext cx="362484" cy="321303"/>
              <a:chOff x="3745952" y="1193989"/>
              <a:chExt cx="436150" cy="386600"/>
            </a:xfrm>
          </p:grpSpPr>
          <p:sp>
            <p:nvSpPr>
              <p:cNvPr id="704" name="Google Shape;704;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0"/>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oogle Shape;20;p5">
            <a:extLst>
              <a:ext uri="{FF2B5EF4-FFF2-40B4-BE49-F238E27FC236}">
                <a16:creationId xmlns:a16="http://schemas.microsoft.com/office/drawing/2014/main" id="{83A52802-5AE3-4393-B14F-7FE48027BD46}"/>
              </a:ext>
            </a:extLst>
          </p:cNvPr>
          <p:cNvGrpSpPr/>
          <p:nvPr/>
        </p:nvGrpSpPr>
        <p:grpSpPr>
          <a:xfrm>
            <a:off x="2621456" y="3610778"/>
            <a:ext cx="3901087" cy="902417"/>
            <a:chOff x="4595125" y="492825"/>
            <a:chExt cx="3415137" cy="2151983"/>
          </a:xfrm>
        </p:grpSpPr>
        <p:sp>
          <p:nvSpPr>
            <p:cNvPr id="31" name="Google Shape;21;p5">
              <a:extLst>
                <a:ext uri="{FF2B5EF4-FFF2-40B4-BE49-F238E27FC236}">
                  <a16:creationId xmlns:a16="http://schemas.microsoft.com/office/drawing/2014/main" id="{00183496-30C0-4832-8C22-E94771E10255}"/>
                </a:ext>
              </a:extLst>
            </p:cNvPr>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32" name="Google Shape;22;p5">
              <a:extLst>
                <a:ext uri="{FF2B5EF4-FFF2-40B4-BE49-F238E27FC236}">
                  <a16:creationId xmlns:a16="http://schemas.microsoft.com/office/drawing/2014/main" id="{DB5C3F8D-A99E-4D2F-AD88-B076033EED96}"/>
                </a:ext>
              </a:extLst>
            </p:cNvPr>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dirty="0"/>
                <a:t>  </a:t>
              </a:r>
              <a:endParaRPr dirty="0"/>
            </a:p>
          </p:txBody>
        </p:sp>
        <p:grpSp>
          <p:nvGrpSpPr>
            <p:cNvPr id="33" name="Google Shape;23;p5">
              <a:extLst>
                <a:ext uri="{FF2B5EF4-FFF2-40B4-BE49-F238E27FC236}">
                  <a16:creationId xmlns:a16="http://schemas.microsoft.com/office/drawing/2014/main" id="{EA69289E-CCA2-4895-945B-8CF160BEA40A}"/>
                </a:ext>
              </a:extLst>
            </p:cNvPr>
            <p:cNvGrpSpPr/>
            <p:nvPr/>
          </p:nvGrpSpPr>
          <p:grpSpPr>
            <a:xfrm>
              <a:off x="4919800" y="670375"/>
              <a:ext cx="2818200" cy="1777000"/>
              <a:chOff x="885025" y="638600"/>
              <a:chExt cx="2818200" cy="1777000"/>
            </a:xfrm>
          </p:grpSpPr>
          <p:cxnSp>
            <p:nvCxnSpPr>
              <p:cNvPr id="34" name="Google Shape;24;p5">
                <a:extLst>
                  <a:ext uri="{FF2B5EF4-FFF2-40B4-BE49-F238E27FC236}">
                    <a16:creationId xmlns:a16="http://schemas.microsoft.com/office/drawing/2014/main" id="{34781DD5-E3B0-489A-BDF6-61C3138E1F91}"/>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5" name="Google Shape;25;p5">
                <a:extLst>
                  <a:ext uri="{FF2B5EF4-FFF2-40B4-BE49-F238E27FC236}">
                    <a16:creationId xmlns:a16="http://schemas.microsoft.com/office/drawing/2014/main" id="{A87C63D9-E303-4E35-90E2-18FB7B64630E}"/>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6" name="Google Shape;26;p5">
                <a:extLst>
                  <a:ext uri="{FF2B5EF4-FFF2-40B4-BE49-F238E27FC236}">
                    <a16:creationId xmlns:a16="http://schemas.microsoft.com/office/drawing/2014/main" id="{0AD42C86-A0AB-44E2-96B2-3443970D804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7" name="Google Shape;27;p5">
                <a:extLst>
                  <a:ext uri="{FF2B5EF4-FFF2-40B4-BE49-F238E27FC236}">
                    <a16:creationId xmlns:a16="http://schemas.microsoft.com/office/drawing/2014/main" id="{DA52B144-74A6-436F-9F6E-817155A888DB}"/>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8" name="Google Shape;28;p5">
                <a:extLst>
                  <a:ext uri="{FF2B5EF4-FFF2-40B4-BE49-F238E27FC236}">
                    <a16:creationId xmlns:a16="http://schemas.microsoft.com/office/drawing/2014/main" id="{8BAC16F8-7DF4-49DF-92E8-A1F5826A61EF}"/>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9" name="Google Shape;29;p5">
                <a:extLst>
                  <a:ext uri="{FF2B5EF4-FFF2-40B4-BE49-F238E27FC236}">
                    <a16:creationId xmlns:a16="http://schemas.microsoft.com/office/drawing/2014/main" id="{166E5E05-4C27-4B87-BA17-120EE7F01437}"/>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40" name="Google Shape;30;p5">
                <a:extLst>
                  <a:ext uri="{FF2B5EF4-FFF2-40B4-BE49-F238E27FC236}">
                    <a16:creationId xmlns:a16="http://schemas.microsoft.com/office/drawing/2014/main" id="{E4238C31-D76A-4517-BB33-62D848AAB2A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41" name="Google Shape;31;p5">
                <a:extLst>
                  <a:ext uri="{FF2B5EF4-FFF2-40B4-BE49-F238E27FC236}">
                    <a16:creationId xmlns:a16="http://schemas.microsoft.com/office/drawing/2014/main" id="{43449C1A-E5BC-4E48-9A65-241003FCA32A}"/>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42" name="Google Shape;32;p5">
                <a:extLst>
                  <a:ext uri="{FF2B5EF4-FFF2-40B4-BE49-F238E27FC236}">
                    <a16:creationId xmlns:a16="http://schemas.microsoft.com/office/drawing/2014/main" id="{CD09614B-F509-44CD-BFF8-223B5D7CA35C}"/>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43" name="Google Shape;570;p9">
            <a:extLst>
              <a:ext uri="{FF2B5EF4-FFF2-40B4-BE49-F238E27FC236}">
                <a16:creationId xmlns:a16="http://schemas.microsoft.com/office/drawing/2014/main" id="{DE801A5A-2AAB-494F-BF9B-27A20E901C0D}"/>
              </a:ext>
            </a:extLst>
          </p:cNvPr>
          <p:cNvGrpSpPr/>
          <p:nvPr/>
        </p:nvGrpSpPr>
        <p:grpSpPr>
          <a:xfrm>
            <a:off x="2688159" y="3589593"/>
            <a:ext cx="362484" cy="321303"/>
            <a:chOff x="3745952" y="1193989"/>
            <a:chExt cx="436150" cy="386600"/>
          </a:xfrm>
        </p:grpSpPr>
        <p:sp>
          <p:nvSpPr>
            <p:cNvPr id="44" name="Google Shape;571;p9">
              <a:extLst>
                <a:ext uri="{FF2B5EF4-FFF2-40B4-BE49-F238E27FC236}">
                  <a16:creationId xmlns:a16="http://schemas.microsoft.com/office/drawing/2014/main" id="{DD707F49-82B3-4AA7-BBE7-12AD20B12500}"/>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2;p9">
              <a:extLst>
                <a:ext uri="{FF2B5EF4-FFF2-40B4-BE49-F238E27FC236}">
                  <a16:creationId xmlns:a16="http://schemas.microsoft.com/office/drawing/2014/main" id="{B55E1A1C-DF77-46CC-AD03-97AF37CBA0D6}"/>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3;p9">
              <a:extLst>
                <a:ext uri="{FF2B5EF4-FFF2-40B4-BE49-F238E27FC236}">
                  <a16:creationId xmlns:a16="http://schemas.microsoft.com/office/drawing/2014/main" id="{57CC86D8-4959-4441-A954-6D4E4BFE9702}"/>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4;p9">
              <a:extLst>
                <a:ext uri="{FF2B5EF4-FFF2-40B4-BE49-F238E27FC236}">
                  <a16:creationId xmlns:a16="http://schemas.microsoft.com/office/drawing/2014/main" id="{6EB7D630-3DF0-4108-8F21-D0B62073D63B}"/>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5;p9">
              <a:extLst>
                <a:ext uri="{FF2B5EF4-FFF2-40B4-BE49-F238E27FC236}">
                  <a16:creationId xmlns:a16="http://schemas.microsoft.com/office/drawing/2014/main" id="{B28C754C-45A1-4C1C-83A3-3CC65FA65FB2}"/>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3928859-E1E7-4A9E-966A-B9193F40DDEC}"/>
              </a:ext>
            </a:extLst>
          </p:cNvPr>
          <p:cNvSpPr txBox="1"/>
          <p:nvPr/>
        </p:nvSpPr>
        <p:spPr>
          <a:xfrm>
            <a:off x="3356989" y="3820487"/>
            <a:ext cx="2735564" cy="369332"/>
          </a:xfrm>
          <a:prstGeom prst="rect">
            <a:avLst/>
          </a:prstGeom>
          <a:noFill/>
        </p:spPr>
        <p:txBody>
          <a:bodyPr wrap="square" rtlCol="0">
            <a:spAutoFit/>
          </a:bodyPr>
          <a:lstStyle/>
          <a:p>
            <a:r>
              <a:rPr lang="en-US" sz="1800" dirty="0">
                <a:latin typeface="Segoe UI" panose="020B0502040204020203" pitchFamily="34" charset="0"/>
                <a:cs typeface="Segoe UI" panose="020B0502040204020203" pitchFamily="34" charset="0"/>
              </a:rPr>
              <a:t>Let’s design a solar city!</a:t>
            </a:r>
          </a:p>
        </p:txBody>
      </p:sp>
    </p:spTree>
    <p:extLst>
      <p:ext uri="{BB962C8B-B14F-4D97-AF65-F5344CB8AC3E}">
        <p14:creationId xmlns:p14="http://schemas.microsoft.com/office/powerpoint/2010/main" val="302158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6"/>
          <p:cNvGrpSpPr/>
          <p:nvPr/>
        </p:nvGrpSpPr>
        <p:grpSpPr>
          <a:xfrm>
            <a:off x="527550" y="362923"/>
            <a:ext cx="3203467" cy="4359281"/>
            <a:chOff x="694125" y="460098"/>
            <a:chExt cx="3203467" cy="4586227"/>
          </a:xfrm>
        </p:grpSpPr>
        <p:sp>
          <p:nvSpPr>
            <p:cNvPr id="142" name="Google Shape;142;p6"/>
            <p:cNvSpPr/>
            <p:nvPr/>
          </p:nvSpPr>
          <p:spPr>
            <a:xfrm>
              <a:off x="694125" y="527550"/>
              <a:ext cx="3151350" cy="4518775"/>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43" name="Google Shape;143;p6"/>
            <p:cNvSpPr/>
            <p:nvPr/>
          </p:nvSpPr>
          <p:spPr>
            <a:xfrm>
              <a:off x="742725" y="492825"/>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44" name="Google Shape;144;p6"/>
            <p:cNvGrpSpPr/>
            <p:nvPr/>
          </p:nvGrpSpPr>
          <p:grpSpPr>
            <a:xfrm>
              <a:off x="891975" y="749550"/>
              <a:ext cx="2818200" cy="3998250"/>
              <a:chOff x="885025" y="638600"/>
              <a:chExt cx="2818200" cy="3998250"/>
            </a:xfrm>
          </p:grpSpPr>
          <p:cxnSp>
            <p:nvCxnSpPr>
              <p:cNvPr id="145" name="Google Shape;145;p6"/>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6" name="Google Shape;146;p6"/>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7" name="Google Shape;147;p6"/>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8" name="Google Shape;148;p6"/>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9" name="Google Shape;149;p6"/>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0" name="Google Shape;150;p6"/>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1" name="Google Shape;151;p6"/>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2" name="Google Shape;152;p6"/>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3" name="Google Shape;153;p6"/>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4" name="Google Shape;154;p6"/>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5" name="Google Shape;155;p6"/>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6" name="Google Shape;156;p6"/>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7" name="Google Shape;157;p6"/>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8" name="Google Shape;158;p6"/>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9" name="Google Shape;159;p6"/>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0" name="Google Shape;160;p6"/>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1" name="Google Shape;161;p6"/>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2" name="Google Shape;162;p6"/>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3" name="Google Shape;163;p6"/>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164" name="Google Shape;164;p6"/>
            <p:cNvGrpSpPr/>
            <p:nvPr/>
          </p:nvGrpSpPr>
          <p:grpSpPr>
            <a:xfrm>
              <a:off x="742733" y="460098"/>
              <a:ext cx="362484" cy="321303"/>
              <a:chOff x="3745952" y="1193989"/>
              <a:chExt cx="436150" cy="386600"/>
            </a:xfrm>
          </p:grpSpPr>
          <p:sp>
            <p:nvSpPr>
              <p:cNvPr id="165" name="Google Shape;165;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6"/>
            <p:cNvGrpSpPr/>
            <p:nvPr/>
          </p:nvGrpSpPr>
          <p:grpSpPr>
            <a:xfrm>
              <a:off x="3444858" y="509223"/>
              <a:ext cx="362484" cy="321303"/>
              <a:chOff x="3745952" y="1193989"/>
              <a:chExt cx="436150" cy="386600"/>
            </a:xfrm>
          </p:grpSpPr>
          <p:sp>
            <p:nvSpPr>
              <p:cNvPr id="171" name="Google Shape;171;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a:off x="694133" y="4426498"/>
              <a:ext cx="362484" cy="321303"/>
              <a:chOff x="3745952" y="1193989"/>
              <a:chExt cx="436150" cy="386600"/>
            </a:xfrm>
          </p:grpSpPr>
          <p:sp>
            <p:nvSpPr>
              <p:cNvPr id="177" name="Google Shape;177;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a:off x="3535108" y="4510348"/>
              <a:ext cx="362484" cy="321303"/>
              <a:chOff x="3745952" y="1193989"/>
              <a:chExt cx="436150" cy="386600"/>
            </a:xfrm>
          </p:grpSpPr>
          <p:sp>
            <p:nvSpPr>
              <p:cNvPr id="183" name="Google Shape;18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Google Shape;188;p6"/>
          <p:cNvSpPr txBox="1"/>
          <p:nvPr/>
        </p:nvSpPr>
        <p:spPr>
          <a:xfrm>
            <a:off x="769089" y="1811222"/>
            <a:ext cx="2720700" cy="34833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434343"/>
                </a:solidFill>
                <a:latin typeface="Segoe UI" panose="020B0502040204020203" pitchFamily="34" charset="0"/>
                <a:ea typeface="Amatic SC"/>
                <a:cs typeface="Segoe UI" panose="020B0502040204020203" pitchFamily="34" charset="0"/>
                <a:sym typeface="Amatic SC"/>
              </a:rPr>
              <a:t>As students are conducting this activity, they are performing some of the classical steps of the Engineering Design Process.</a:t>
            </a:r>
            <a:endParaRPr sz="1600" dirty="0">
              <a:solidFill>
                <a:srgbClr val="434343"/>
              </a:solidFill>
              <a:latin typeface="Segoe UI" panose="020B0502040204020203" pitchFamily="34" charset="0"/>
              <a:ea typeface="Amatic SC"/>
              <a:cs typeface="Segoe UI" panose="020B0502040204020203" pitchFamily="34" charset="0"/>
              <a:sym typeface="Amatic SC"/>
            </a:endParaRPr>
          </a:p>
        </p:txBody>
      </p:sp>
      <p:sp>
        <p:nvSpPr>
          <p:cNvPr id="190" name="Google Shape;190;p6"/>
          <p:cNvSpPr txBox="1"/>
          <p:nvPr/>
        </p:nvSpPr>
        <p:spPr>
          <a:xfrm>
            <a:off x="698466" y="1146429"/>
            <a:ext cx="3070242" cy="62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800" b="1" dirty="0">
                <a:solidFill>
                  <a:srgbClr val="E23B3B"/>
                </a:solidFill>
                <a:latin typeface="MV Boli" panose="02000500030200090000" pitchFamily="2" charset="0"/>
                <a:ea typeface="Yellowtail"/>
                <a:cs typeface="MV Boli" panose="02000500030200090000" pitchFamily="2" charset="0"/>
                <a:sym typeface="Yellowtail"/>
              </a:rPr>
              <a:t>The Engineering Design Process </a:t>
            </a:r>
            <a:endParaRPr sz="2800" b="1" dirty="0">
              <a:solidFill>
                <a:srgbClr val="E23B3B"/>
              </a:solidFill>
              <a:latin typeface="MV Boli" panose="02000500030200090000" pitchFamily="2" charset="0"/>
              <a:ea typeface="Yellowtail"/>
              <a:cs typeface="MV Boli" panose="02000500030200090000" pitchFamily="2" charset="0"/>
              <a:sym typeface="Yellowtail"/>
            </a:endParaRPr>
          </a:p>
        </p:txBody>
      </p:sp>
      <p:pic>
        <p:nvPicPr>
          <p:cNvPr id="3" name="Picture 2">
            <a:extLst>
              <a:ext uri="{FF2B5EF4-FFF2-40B4-BE49-F238E27FC236}">
                <a16:creationId xmlns:a16="http://schemas.microsoft.com/office/drawing/2014/main" id="{5BFD3065-A670-422B-9016-F5E8A3893C83}"/>
              </a:ext>
            </a:extLst>
          </p:cNvPr>
          <p:cNvPicPr>
            <a:picLocks noChangeAspect="1"/>
          </p:cNvPicPr>
          <p:nvPr/>
        </p:nvPicPr>
        <p:blipFill>
          <a:blip r:embed="rId3"/>
          <a:stretch>
            <a:fillRect/>
          </a:stretch>
        </p:blipFill>
        <p:spPr>
          <a:xfrm rot="21141529">
            <a:off x="4450984" y="594244"/>
            <a:ext cx="3789342" cy="3789342"/>
          </a:xfrm>
          <a:prstGeom prst="rect">
            <a:avLst/>
          </a:prstGeom>
        </p:spPr>
      </p:pic>
      <p:grpSp>
        <p:nvGrpSpPr>
          <p:cNvPr id="202" name="Google Shape;202;p6"/>
          <p:cNvGrpSpPr/>
          <p:nvPr/>
        </p:nvGrpSpPr>
        <p:grpSpPr>
          <a:xfrm>
            <a:off x="5966023" y="490328"/>
            <a:ext cx="362484" cy="321303"/>
            <a:chOff x="3745952" y="1193989"/>
            <a:chExt cx="436150" cy="386600"/>
          </a:xfrm>
        </p:grpSpPr>
        <p:sp>
          <p:nvSpPr>
            <p:cNvPr id="203" name="Google Shape;20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900CE797-0F45-41B3-B41D-1AB95C9E9DC8}"/>
              </a:ext>
            </a:extLst>
          </p:cNvPr>
          <p:cNvSpPr txBox="1"/>
          <p:nvPr/>
        </p:nvSpPr>
        <p:spPr>
          <a:xfrm>
            <a:off x="5361023" y="2060154"/>
            <a:ext cx="2113684" cy="1200329"/>
          </a:xfrm>
          <a:prstGeom prst="rect">
            <a:avLst/>
          </a:prstGeom>
          <a:noFill/>
        </p:spPr>
        <p:txBody>
          <a:bodyPr wrap="square" rtlCol="0">
            <a:spAutoFit/>
          </a:bodyPr>
          <a:lstStyle/>
          <a:p>
            <a:pPr algn="ctr"/>
            <a:r>
              <a:rPr lang="en-US" sz="2400" b="1" dirty="0">
                <a:solidFill>
                  <a:srgbClr val="0070C0"/>
                </a:solidFill>
                <a:latin typeface="MV Boli" panose="02000500030200090000" pitchFamily="2" charset="0"/>
                <a:cs typeface="MV Boli" panose="02000500030200090000" pitchFamily="2" charset="0"/>
              </a:rPr>
              <a:t>Engineering</a:t>
            </a:r>
          </a:p>
          <a:p>
            <a:pPr algn="ctr"/>
            <a:r>
              <a:rPr lang="en-US" sz="2400" b="1" dirty="0">
                <a:solidFill>
                  <a:srgbClr val="0070C0"/>
                </a:solidFill>
                <a:latin typeface="MV Boli" panose="02000500030200090000" pitchFamily="2" charset="0"/>
                <a:cs typeface="MV Boli" panose="02000500030200090000" pitchFamily="2" charset="0"/>
              </a:rPr>
              <a:t>Design Process</a:t>
            </a:r>
          </a:p>
        </p:txBody>
      </p:sp>
    </p:spTree>
    <p:extLst>
      <p:ext uri="{BB962C8B-B14F-4D97-AF65-F5344CB8AC3E}">
        <p14:creationId xmlns:p14="http://schemas.microsoft.com/office/powerpoint/2010/main" val="265973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91" name="Google Shape;291;p7"/>
          <p:cNvGrpSpPr/>
          <p:nvPr/>
        </p:nvGrpSpPr>
        <p:grpSpPr>
          <a:xfrm>
            <a:off x="4328635" y="722210"/>
            <a:ext cx="4276315" cy="3939122"/>
            <a:chOff x="4595125" y="492825"/>
            <a:chExt cx="3415137" cy="2151983"/>
          </a:xfrm>
        </p:grpSpPr>
        <p:sp>
          <p:nvSpPr>
            <p:cNvPr id="292" name="Google Shape;292;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93" name="Google Shape;293;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94" name="Google Shape;294;p7"/>
            <p:cNvGrpSpPr/>
            <p:nvPr/>
          </p:nvGrpSpPr>
          <p:grpSpPr>
            <a:xfrm>
              <a:off x="4919800" y="670375"/>
              <a:ext cx="2818200" cy="1777000"/>
              <a:chOff x="885025" y="638600"/>
              <a:chExt cx="2818200" cy="1777000"/>
            </a:xfrm>
          </p:grpSpPr>
          <p:cxnSp>
            <p:nvCxnSpPr>
              <p:cNvPr id="295" name="Google Shape;295;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6" name="Google Shape;296;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7" name="Google Shape;297;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8" name="Google Shape;298;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9" name="Google Shape;299;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0" name="Google Shape;300;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1" name="Google Shape;301;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2" name="Google Shape;302;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3" name="Google Shape;303;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82" name="Google Shape;382;p7"/>
          <p:cNvGrpSpPr/>
          <p:nvPr/>
        </p:nvGrpSpPr>
        <p:grpSpPr>
          <a:xfrm>
            <a:off x="4449360" y="673424"/>
            <a:ext cx="362484" cy="321303"/>
            <a:chOff x="3745952" y="1193989"/>
            <a:chExt cx="436150" cy="386600"/>
          </a:xfrm>
        </p:grpSpPr>
        <p:sp>
          <p:nvSpPr>
            <p:cNvPr id="383" name="Google Shape;383;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56B147E3-52BD-4168-9405-1FA6B5C71E86}"/>
              </a:ext>
            </a:extLst>
          </p:cNvPr>
          <p:cNvGrpSpPr/>
          <p:nvPr/>
        </p:nvGrpSpPr>
        <p:grpSpPr>
          <a:xfrm>
            <a:off x="379056" y="586612"/>
            <a:ext cx="3484067" cy="2254453"/>
            <a:chOff x="708000" y="1012423"/>
            <a:chExt cx="3484067" cy="2254453"/>
          </a:xfrm>
        </p:grpSpPr>
        <p:grpSp>
          <p:nvGrpSpPr>
            <p:cNvPr id="278" name="Google Shape;278;p7"/>
            <p:cNvGrpSpPr/>
            <p:nvPr/>
          </p:nvGrpSpPr>
          <p:grpSpPr>
            <a:xfrm>
              <a:off x="708000" y="1082825"/>
              <a:ext cx="3415137" cy="2151983"/>
              <a:chOff x="4595125" y="492825"/>
              <a:chExt cx="3415137" cy="2151983"/>
            </a:xfrm>
          </p:grpSpPr>
          <p:sp>
            <p:nvSpPr>
              <p:cNvPr id="279" name="Google Shape;279;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80" name="Google Shape;280;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81" name="Google Shape;281;p7"/>
              <p:cNvGrpSpPr/>
              <p:nvPr/>
            </p:nvGrpSpPr>
            <p:grpSpPr>
              <a:xfrm>
                <a:off x="4919800" y="670375"/>
                <a:ext cx="2818200" cy="1777000"/>
                <a:chOff x="885025" y="638600"/>
                <a:chExt cx="2818200" cy="1777000"/>
              </a:xfrm>
            </p:grpSpPr>
            <p:cxnSp>
              <p:nvCxnSpPr>
                <p:cNvPr id="282" name="Google Shape;282;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3" name="Google Shape;283;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4" name="Google Shape;284;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5" name="Google Shape;285;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6" name="Google Shape;286;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7" name="Google Shape;287;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8" name="Google Shape;288;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9" name="Google Shape;289;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0" name="Google Shape;290;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04" name="Google Shape;304;p7"/>
            <p:cNvGrpSpPr/>
            <p:nvPr/>
          </p:nvGrpSpPr>
          <p:grpSpPr>
            <a:xfrm>
              <a:off x="784308" y="1082823"/>
              <a:ext cx="362484" cy="321303"/>
              <a:chOff x="3745952" y="1193989"/>
              <a:chExt cx="436150" cy="386600"/>
            </a:xfrm>
          </p:grpSpPr>
          <p:sp>
            <p:nvSpPr>
              <p:cNvPr id="305" name="Google Shape;305;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a:off x="3760633" y="2945573"/>
              <a:ext cx="362484" cy="321303"/>
              <a:chOff x="3745952" y="1193989"/>
              <a:chExt cx="436150" cy="386600"/>
            </a:xfrm>
          </p:grpSpPr>
          <p:sp>
            <p:nvSpPr>
              <p:cNvPr id="359" name="Google Shape;359;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7"/>
            <p:cNvGrpSpPr/>
            <p:nvPr/>
          </p:nvGrpSpPr>
          <p:grpSpPr>
            <a:xfrm>
              <a:off x="738708" y="2945573"/>
              <a:ext cx="362484" cy="321303"/>
              <a:chOff x="3745952" y="1193989"/>
              <a:chExt cx="436150" cy="386600"/>
            </a:xfrm>
          </p:grpSpPr>
          <p:sp>
            <p:nvSpPr>
              <p:cNvPr id="371" name="Google Shape;371;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7"/>
            <p:cNvGrpSpPr/>
            <p:nvPr/>
          </p:nvGrpSpPr>
          <p:grpSpPr>
            <a:xfrm>
              <a:off x="3829583" y="1012423"/>
              <a:ext cx="362484" cy="321303"/>
              <a:chOff x="3745952" y="1193989"/>
              <a:chExt cx="436150" cy="386600"/>
            </a:xfrm>
          </p:grpSpPr>
          <p:sp>
            <p:nvSpPr>
              <p:cNvPr id="377" name="Google Shape;37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7"/>
            <p:cNvSpPr txBox="1"/>
            <p:nvPr/>
          </p:nvSpPr>
          <p:spPr>
            <a:xfrm>
              <a:off x="999108" y="1942437"/>
              <a:ext cx="2811000" cy="62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4400" b="1" dirty="0">
                  <a:solidFill>
                    <a:srgbClr val="E23B3B"/>
                  </a:solidFill>
                  <a:latin typeface="MV Boli" panose="02000500030200090000" pitchFamily="2" charset="0"/>
                  <a:ea typeface="Yellowtail"/>
                  <a:cs typeface="MV Boli" panose="02000500030200090000" pitchFamily="2" charset="0"/>
                  <a:sym typeface="Yellowtail"/>
                </a:rPr>
                <a:t>Materials</a:t>
              </a:r>
              <a:r>
                <a:rPr lang="es" sz="4400" b="1" dirty="0">
                  <a:solidFill>
                    <a:srgbClr val="E23B3B"/>
                  </a:solidFill>
                  <a:latin typeface="MV Boli" panose="02000500030200090000" pitchFamily="2" charset="0"/>
                  <a:ea typeface="Yellowtail"/>
                  <a:cs typeface="MV Boli" panose="02000500030200090000" pitchFamily="2" charset="0"/>
                  <a:sym typeface="Yellowtail"/>
                </a:rPr>
                <a:t> </a:t>
              </a:r>
              <a:endParaRPr sz="4400" b="1" dirty="0">
                <a:solidFill>
                  <a:srgbClr val="E23B3B"/>
                </a:solidFill>
                <a:latin typeface="MV Boli" panose="02000500030200090000" pitchFamily="2" charset="0"/>
                <a:ea typeface="Yellowtail"/>
                <a:cs typeface="MV Boli" panose="02000500030200090000" pitchFamily="2" charset="0"/>
                <a:sym typeface="Yellowtail"/>
              </a:endParaRPr>
            </a:p>
          </p:txBody>
        </p:sp>
      </p:grpSp>
      <p:sp>
        <p:nvSpPr>
          <p:cNvPr id="401" name="Google Shape;401;p7"/>
          <p:cNvSpPr txBox="1"/>
          <p:nvPr/>
        </p:nvSpPr>
        <p:spPr>
          <a:xfrm>
            <a:off x="4762268" y="850099"/>
            <a:ext cx="3718202" cy="2028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E23B3B"/>
                </a:solidFill>
                <a:latin typeface="MV Boli" panose="02000500030200090000" pitchFamily="2" charset="0"/>
                <a:ea typeface="Amatic SC"/>
                <a:cs typeface="MV Boli" panose="02000500030200090000" pitchFamily="2" charset="0"/>
                <a:sym typeface="Amatic SC"/>
              </a:rPr>
              <a:t>Each group will need:</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Mini solar PV panel</a:t>
            </a:r>
          </a:p>
          <a:p>
            <a:pPr marL="285750" lvl="0" indent="-285750" algn="l" rtl="0">
              <a:spcBef>
                <a:spcPts val="0"/>
              </a:spcBef>
              <a:spcAft>
                <a:spcPts val="0"/>
              </a:spcAft>
              <a:buFont typeface="Arial" panose="020B0604020202020204" pitchFamily="34" charset="0"/>
              <a:buChar char="•"/>
            </a:pPr>
            <a:r>
              <a:rPr lang="es" sz="1800" dirty="0">
                <a:solidFill>
                  <a:srgbClr val="434343"/>
                </a:solidFill>
                <a:latin typeface="Segoe UI" panose="020B0502040204020203" pitchFamily="34" charset="0"/>
                <a:ea typeface="Amatic SC"/>
                <a:cs typeface="Segoe UI" panose="020B0502040204020203" pitchFamily="34" charset="0"/>
                <a:sym typeface="Amatic SC"/>
              </a:rPr>
              <a:t>Piece of foam core board, on which to tape </a:t>
            </a:r>
            <a:r>
              <a:rPr lang="en-US" sz="1800" dirty="0">
                <a:solidFill>
                  <a:srgbClr val="434343"/>
                </a:solidFill>
                <a:latin typeface="Segoe UI" panose="020B0502040204020203" pitchFamily="34" charset="0"/>
                <a:ea typeface="Amatic SC"/>
                <a:cs typeface="Segoe UI" panose="020B0502040204020203" pitchFamily="34" charset="0"/>
                <a:sym typeface="Amatic SC"/>
              </a:rPr>
              <a:t>the solar panel</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2 small alligator clamps </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A single light, such as a small Christmas light or any individual bulb from a hobby/craft/electronics store that can be hooked up in the circuit </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(Optional) Voltmeter </a:t>
            </a:r>
            <a:endParaRPr sz="1800" dirty="0">
              <a:solidFill>
                <a:srgbClr val="434343"/>
              </a:solidFill>
              <a:latin typeface="Segoe UI" panose="020B0502040204020203" pitchFamily="34" charset="0"/>
              <a:ea typeface="Amatic SC"/>
              <a:cs typeface="Segoe UI" panose="020B0502040204020203" pitchFamily="34" charset="0"/>
              <a:sym typeface="Amatic SC"/>
            </a:endParaRPr>
          </a:p>
        </p:txBody>
      </p:sp>
      <p:grpSp>
        <p:nvGrpSpPr>
          <p:cNvPr id="426" name="Google Shape;426;p7"/>
          <p:cNvGrpSpPr/>
          <p:nvPr/>
        </p:nvGrpSpPr>
        <p:grpSpPr>
          <a:xfrm>
            <a:off x="8246739" y="715033"/>
            <a:ext cx="362484" cy="321303"/>
            <a:chOff x="3745952" y="1193989"/>
            <a:chExt cx="436150" cy="386600"/>
          </a:xfrm>
        </p:grpSpPr>
        <p:sp>
          <p:nvSpPr>
            <p:cNvPr id="427" name="Google Shape;42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826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pic>
        <p:nvPicPr>
          <p:cNvPr id="1208" name="Google Shape;1208;p15" descr="imac.png"/>
          <p:cNvPicPr preferRelativeResize="0"/>
          <p:nvPr/>
        </p:nvPicPr>
        <p:blipFill>
          <a:blip r:embed="rId4">
            <a:alphaModFix/>
          </a:blip>
          <a:stretch>
            <a:fillRect/>
          </a:stretch>
        </p:blipFill>
        <p:spPr>
          <a:xfrm>
            <a:off x="719875" y="920087"/>
            <a:ext cx="3844925" cy="3177826"/>
          </a:xfrm>
          <a:prstGeom prst="rect">
            <a:avLst/>
          </a:prstGeom>
          <a:noFill/>
          <a:ln>
            <a:noFill/>
          </a:ln>
        </p:spPr>
      </p:pic>
      <p:sp>
        <p:nvSpPr>
          <p:cNvPr id="1209" name="Google Shape;1209;p15"/>
          <p:cNvSpPr/>
          <p:nvPr/>
        </p:nvSpPr>
        <p:spPr>
          <a:xfrm>
            <a:off x="719988" y="918425"/>
            <a:ext cx="3844800" cy="2306400"/>
          </a:xfrm>
          <a:prstGeom prst="round2SameRect">
            <a:avLst>
              <a:gd name="adj1" fmla="val 3404"/>
              <a:gd name="adj2" fmla="val 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2352450" y="1854825"/>
            <a:ext cx="629700" cy="629700"/>
          </a:xfrm>
          <a:prstGeom prst="ellipse">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txBox="1"/>
          <p:nvPr/>
        </p:nvSpPr>
        <p:spPr>
          <a:xfrm>
            <a:off x="2209925" y="1907825"/>
            <a:ext cx="914700" cy="5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b="1">
                <a:solidFill>
                  <a:srgbClr val="000000"/>
                </a:solidFill>
                <a:latin typeface="Calibri"/>
                <a:ea typeface="Calibri"/>
                <a:cs typeface="Calibri"/>
                <a:sym typeface="Calibri"/>
              </a:rPr>
              <a:t>here your design</a:t>
            </a:r>
            <a:endParaRPr sz="1000" b="1">
              <a:solidFill>
                <a:srgbClr val="000000"/>
              </a:solidFill>
              <a:latin typeface="Calibri"/>
              <a:ea typeface="Calibri"/>
              <a:cs typeface="Calibri"/>
              <a:sym typeface="Calibri"/>
            </a:endParaRPr>
          </a:p>
        </p:txBody>
      </p:sp>
      <p:grpSp>
        <p:nvGrpSpPr>
          <p:cNvPr id="1212" name="Google Shape;1212;p15"/>
          <p:cNvGrpSpPr/>
          <p:nvPr/>
        </p:nvGrpSpPr>
        <p:grpSpPr>
          <a:xfrm rot="321568">
            <a:off x="5083470" y="744932"/>
            <a:ext cx="3414927" cy="2151851"/>
            <a:chOff x="4595125" y="492825"/>
            <a:chExt cx="3415137" cy="2151983"/>
          </a:xfrm>
        </p:grpSpPr>
        <p:sp>
          <p:nvSpPr>
            <p:cNvPr id="1213" name="Google Shape;1213;p15"/>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214" name="Google Shape;1214;p15"/>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215" name="Google Shape;1215;p15"/>
            <p:cNvGrpSpPr/>
            <p:nvPr/>
          </p:nvGrpSpPr>
          <p:grpSpPr>
            <a:xfrm>
              <a:off x="4919800" y="670375"/>
              <a:ext cx="2818200" cy="1777000"/>
              <a:chOff x="885025" y="638600"/>
              <a:chExt cx="2818200" cy="1777000"/>
            </a:xfrm>
          </p:grpSpPr>
          <p:cxnSp>
            <p:nvCxnSpPr>
              <p:cNvPr id="1216" name="Google Shape;1216;p15"/>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17" name="Google Shape;1217;p15"/>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18" name="Google Shape;1218;p15"/>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19" name="Google Shape;1219;p15"/>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0" name="Google Shape;1220;p15"/>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1" name="Google Shape;1221;p15"/>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2" name="Google Shape;1222;p15"/>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3" name="Google Shape;1223;p15"/>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4" name="Google Shape;1224;p15"/>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sp>
        <p:nvSpPr>
          <p:cNvPr id="1225" name="Google Shape;1225;p15"/>
          <p:cNvSpPr txBox="1"/>
          <p:nvPr/>
        </p:nvSpPr>
        <p:spPr>
          <a:xfrm rot="-413937">
            <a:off x="5078720" y="895568"/>
            <a:ext cx="3251917" cy="1390246"/>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s" sz="4000" b="1" i="1" dirty="0">
                <a:solidFill>
                  <a:srgbClr val="0070C0"/>
                </a:solidFill>
                <a:latin typeface="MV Boli" panose="02000500030200090000" pitchFamily="2" charset="0"/>
                <a:ea typeface="Yellowtail"/>
                <a:cs typeface="MV Boli" panose="02000500030200090000" pitchFamily="2" charset="0"/>
                <a:sym typeface="Yellowtail"/>
              </a:rPr>
              <a:t>City Const</a:t>
            </a:r>
            <a:r>
              <a:rPr lang="en-US" sz="4000" b="1" i="1" dirty="0">
                <a:solidFill>
                  <a:srgbClr val="0070C0"/>
                </a:solidFill>
                <a:latin typeface="MV Boli" panose="02000500030200090000" pitchFamily="2" charset="0"/>
                <a:ea typeface="Yellowtail"/>
                <a:cs typeface="MV Boli" panose="02000500030200090000" pitchFamily="2" charset="0"/>
                <a:sym typeface="Yellowtail"/>
              </a:rPr>
              <a:t>r</a:t>
            </a:r>
            <a:r>
              <a:rPr lang="es" sz="4000" b="1" i="1" dirty="0">
                <a:solidFill>
                  <a:srgbClr val="0070C0"/>
                </a:solidFill>
                <a:latin typeface="MV Boli" panose="02000500030200090000" pitchFamily="2" charset="0"/>
                <a:ea typeface="Yellowtail"/>
                <a:cs typeface="MV Boli" panose="02000500030200090000" pitchFamily="2" charset="0"/>
                <a:sym typeface="Yellowtail"/>
              </a:rPr>
              <a:t>uction</a:t>
            </a:r>
            <a:endParaRPr sz="4000" b="1" i="1" dirty="0">
              <a:solidFill>
                <a:srgbClr val="0070C0"/>
              </a:solidFill>
              <a:latin typeface="MV Boli" panose="02000500030200090000" pitchFamily="2" charset="0"/>
              <a:ea typeface="Yellowtail"/>
              <a:cs typeface="MV Boli" panose="02000500030200090000" pitchFamily="2" charset="0"/>
              <a:sym typeface="Yellowtail"/>
            </a:endParaRPr>
          </a:p>
        </p:txBody>
      </p:sp>
      <p:grpSp>
        <p:nvGrpSpPr>
          <p:cNvPr id="1227" name="Google Shape;1227;p15"/>
          <p:cNvGrpSpPr/>
          <p:nvPr/>
        </p:nvGrpSpPr>
        <p:grpSpPr>
          <a:xfrm>
            <a:off x="5821586" y="2779356"/>
            <a:ext cx="1846039" cy="1889610"/>
            <a:chOff x="1055486" y="2709931"/>
            <a:chExt cx="1846039" cy="1889610"/>
          </a:xfrm>
        </p:grpSpPr>
        <p:sp>
          <p:nvSpPr>
            <p:cNvPr id="1228" name="Google Shape;1228;p15"/>
            <p:cNvSpPr/>
            <p:nvPr/>
          </p:nvSpPr>
          <p:spPr>
            <a:xfrm>
              <a:off x="1082725" y="2851509"/>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1229" name="Google Shape;1229;p15"/>
            <p:cNvSpPr/>
            <p:nvPr/>
          </p:nvSpPr>
          <p:spPr>
            <a:xfrm>
              <a:off x="1055486" y="2709931"/>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4CCCC"/>
            </a:solidFill>
            <a:ln>
              <a:noFill/>
            </a:ln>
          </p:spPr>
        </p:sp>
      </p:grpSp>
      <p:sp>
        <p:nvSpPr>
          <p:cNvPr id="1230" name="Google Shape;1230;p15"/>
          <p:cNvSpPr txBox="1"/>
          <p:nvPr/>
        </p:nvSpPr>
        <p:spPr>
          <a:xfrm rot="21405955">
            <a:off x="5878658" y="3075639"/>
            <a:ext cx="1738999" cy="1106754"/>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US" sz="1600" dirty="0">
                <a:solidFill>
                  <a:srgbClr val="333333"/>
                </a:solidFill>
                <a:latin typeface="Segoe UI" panose="020B0502040204020203" pitchFamily="34" charset="0"/>
                <a:ea typeface="Amatic SC"/>
                <a:cs typeface="Segoe UI" panose="020B0502040204020203" pitchFamily="34" charset="0"/>
                <a:sym typeface="Amatic SC"/>
              </a:rPr>
              <a:t>This video shows a close-up of the construction of the houses </a:t>
            </a:r>
            <a:endParaRPr sz="1600" dirty="0">
              <a:solidFill>
                <a:srgbClr val="333333"/>
              </a:solidFill>
              <a:latin typeface="Segoe UI" panose="020B0502040204020203" pitchFamily="34" charset="0"/>
              <a:ea typeface="Amatic SC"/>
              <a:cs typeface="Segoe UI" panose="020B0502040204020203" pitchFamily="34" charset="0"/>
              <a:sym typeface="Amatic SC"/>
            </a:endParaRPr>
          </a:p>
        </p:txBody>
      </p:sp>
      <p:grpSp>
        <p:nvGrpSpPr>
          <p:cNvPr id="1279" name="Google Shape;1279;p15"/>
          <p:cNvGrpSpPr/>
          <p:nvPr/>
        </p:nvGrpSpPr>
        <p:grpSpPr>
          <a:xfrm>
            <a:off x="5286145" y="526387"/>
            <a:ext cx="362484" cy="321303"/>
            <a:chOff x="3745952" y="1193989"/>
            <a:chExt cx="436150" cy="386600"/>
          </a:xfrm>
        </p:grpSpPr>
        <p:sp>
          <p:nvSpPr>
            <p:cNvPr id="1280" name="Google Shape;1280;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5"/>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5"/>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5"/>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5"/>
          <p:cNvGrpSpPr/>
          <p:nvPr/>
        </p:nvGrpSpPr>
        <p:grpSpPr>
          <a:xfrm>
            <a:off x="8100891" y="2688302"/>
            <a:ext cx="362484" cy="321303"/>
            <a:chOff x="3745952" y="1193989"/>
            <a:chExt cx="436150" cy="386600"/>
          </a:xfrm>
        </p:grpSpPr>
        <p:sp>
          <p:nvSpPr>
            <p:cNvPr id="1286" name="Google Shape;1286;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5"/>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5"/>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5"/>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5"/>
          <p:cNvGrpSpPr/>
          <p:nvPr/>
        </p:nvGrpSpPr>
        <p:grpSpPr>
          <a:xfrm>
            <a:off x="8279342" y="879009"/>
            <a:ext cx="362484" cy="321303"/>
            <a:chOff x="3745952" y="1193989"/>
            <a:chExt cx="436150" cy="386600"/>
          </a:xfrm>
        </p:grpSpPr>
        <p:sp>
          <p:nvSpPr>
            <p:cNvPr id="1292" name="Google Shape;1292;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15"/>
          <p:cNvGrpSpPr/>
          <p:nvPr/>
        </p:nvGrpSpPr>
        <p:grpSpPr>
          <a:xfrm>
            <a:off x="5052614" y="2399520"/>
            <a:ext cx="362484" cy="321303"/>
            <a:chOff x="3745952" y="1193989"/>
            <a:chExt cx="436150" cy="386600"/>
          </a:xfrm>
        </p:grpSpPr>
        <p:sp>
          <p:nvSpPr>
            <p:cNvPr id="1298" name="Google Shape;1298;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5"/>
          <p:cNvGrpSpPr/>
          <p:nvPr/>
        </p:nvGrpSpPr>
        <p:grpSpPr>
          <a:xfrm>
            <a:off x="6653608" y="2779360"/>
            <a:ext cx="362484" cy="321303"/>
            <a:chOff x="3745952" y="1193989"/>
            <a:chExt cx="436150" cy="386600"/>
          </a:xfrm>
        </p:grpSpPr>
        <p:sp>
          <p:nvSpPr>
            <p:cNvPr id="1304" name="Google Shape;1304;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Online Media 1" title="Design A Solar City">
            <a:hlinkClick r:id="" action="ppaction://media"/>
            <a:extLst>
              <a:ext uri="{FF2B5EF4-FFF2-40B4-BE49-F238E27FC236}">
                <a16:creationId xmlns:a16="http://schemas.microsoft.com/office/drawing/2014/main" id="{F353C157-53DE-4541-81E1-6AA0CED19EA3}"/>
              </a:ext>
            </a:extLst>
          </p:cNvPr>
          <p:cNvPicPr>
            <a:picLocks noRot="1" noChangeAspect="1"/>
          </p:cNvPicPr>
          <p:nvPr>
            <a:videoFile r:link="rId1"/>
          </p:nvPr>
        </p:nvPicPr>
        <p:blipFill>
          <a:blip r:embed="rId5"/>
          <a:stretch>
            <a:fillRect/>
          </a:stretch>
        </p:blipFill>
        <p:spPr>
          <a:xfrm>
            <a:off x="729168" y="1017500"/>
            <a:ext cx="3842808" cy="2161580"/>
          </a:xfrm>
          <a:prstGeom prst="rect">
            <a:avLst/>
          </a:prstGeom>
        </p:spPr>
      </p:pic>
    </p:spTree>
    <p:extLst>
      <p:ext uri="{BB962C8B-B14F-4D97-AF65-F5344CB8AC3E}">
        <p14:creationId xmlns:p14="http://schemas.microsoft.com/office/powerpoint/2010/main" val="115271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91287" y="928510"/>
            <a:ext cx="1622731" cy="14472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E23B3B"/>
                </a:solidFill>
                <a:latin typeface="MV Boli" panose="02000500030200090000" pitchFamily="2" charset="0"/>
                <a:ea typeface="Yellowtail"/>
                <a:cs typeface="MV Boli" panose="02000500030200090000" pitchFamily="2" charset="0"/>
                <a:sym typeface="Yellowtail"/>
              </a:rPr>
              <a:t>Set-Up</a:t>
            </a:r>
          </a:p>
          <a:p>
            <a:pPr marL="0" lvl="0" indent="0" algn="ctr" rtl="0">
              <a:spcBef>
                <a:spcPts val="0"/>
              </a:spcBef>
              <a:spcAft>
                <a:spcPts val="0"/>
              </a:spcAft>
              <a:buNone/>
            </a:pPr>
            <a:r>
              <a:rPr lang="en-US" sz="1800" dirty="0">
                <a:solidFill>
                  <a:schemeClr val="tx1"/>
                </a:solidFill>
                <a:latin typeface="Segoe UI" panose="020B0502040204020203" pitchFamily="34" charset="0"/>
                <a:ea typeface="Yellowtail"/>
                <a:cs typeface="Segoe UI" panose="020B0502040204020203" pitchFamily="34" charset="0"/>
                <a:sym typeface="Yellowtail"/>
              </a:rPr>
              <a:t>Follow these instructions before Day 1!</a:t>
            </a:r>
            <a:endParaRPr sz="1800" dirty="0">
              <a:solidFill>
                <a:schemeClr val="tx1"/>
              </a:solidFill>
              <a:latin typeface="Segoe UI" panose="020B0502040204020203" pitchFamily="34" charset="0"/>
              <a:ea typeface="Yellowtail"/>
              <a:cs typeface="Segoe UI" panose="020B0502040204020203" pitchFamily="34" charset="0"/>
              <a:sym typeface="Yellowtail"/>
            </a:endParaRP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778024" y="578215"/>
            <a:ext cx="4476911"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Gather materials (Since this is an open-ended activity in which students do most of the designing, as they begin to build, students may think of more materials they require, such as popsicle sticks)</a:t>
            </a:r>
          </a:p>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Pre-cut the foam board to use as the walls and roofs of the buildings. Vary the sizes so that each group’s building has different dimensions </a:t>
            </a:r>
          </a:p>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Collect enough large pieces of cardboard to serve as land plots  </a:t>
            </a:r>
          </a:p>
          <a:p>
            <a:pPr marL="2857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Collect enough lights, make sure they are all working properly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1719785" y="613012"/>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820250" y="807121"/>
            <a:ext cx="1892869"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Day 1</a:t>
            </a:r>
          </a:p>
          <a:p>
            <a:pPr marL="0" lvl="0" indent="0" algn="ctr" rtl="0">
              <a:spcBef>
                <a:spcPts val="0"/>
              </a:spcBef>
              <a:spcAft>
                <a:spcPts val="0"/>
              </a:spcAft>
              <a:buNone/>
            </a:pPr>
            <a:r>
              <a:rPr lang="en-US" sz="2000" dirty="0">
                <a:solidFill>
                  <a:schemeClr val="tx1"/>
                </a:solidFill>
                <a:latin typeface="Segoe UI" panose="020B0502040204020203" pitchFamily="34" charset="0"/>
                <a:ea typeface="Yellowtail"/>
                <a:cs typeface="Segoe UI" panose="020B0502040204020203" pitchFamily="34" charset="0"/>
                <a:sym typeface="Yellowtail"/>
              </a:rPr>
              <a:t>Start the activity in class</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780354" y="880908"/>
            <a:ext cx="4476911" cy="3046988"/>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Anticipatory Activity:</a:t>
            </a:r>
            <a:r>
              <a:rPr lang="en-US" sz="2400" dirty="0">
                <a:latin typeface="Segoe UI" panose="020B0502040204020203" pitchFamily="34" charset="0"/>
                <a:cs typeface="Segoe UI" panose="020B0502040204020203" pitchFamily="34" charset="0"/>
              </a:rPr>
              <a:t> Start with the following introduction and activity.</a:t>
            </a:r>
          </a:p>
          <a:p>
            <a:endParaRPr lang="en-US" sz="2400" b="1" dirty="0">
              <a:latin typeface="Segoe UI" panose="020B0502040204020203" pitchFamily="34" charset="0"/>
              <a:cs typeface="Segoe UI" panose="020B0502040204020203" pitchFamily="34" charset="0"/>
            </a:endParaRPr>
          </a:p>
          <a:p>
            <a:r>
              <a:rPr lang="en-US" sz="2400" b="1" dirty="0">
                <a:latin typeface="Segoe UI" panose="020B0502040204020203" pitchFamily="34" charset="0"/>
                <a:cs typeface="Segoe UI" panose="020B0502040204020203" pitchFamily="34" charset="0"/>
              </a:rPr>
              <a:t>After Demonstration: </a:t>
            </a:r>
            <a:r>
              <a:rPr lang="en-US" sz="2400" dirty="0">
                <a:latin typeface="Segoe UI" panose="020B0502040204020203" pitchFamily="34" charset="0"/>
                <a:cs typeface="Segoe UI" panose="020B0502040204020203" pitchFamily="34" charset="0"/>
              </a:rPr>
              <a:t>Lead a class discussion about where the best place to attach the solar panel would be. </a:t>
            </a:r>
            <a:r>
              <a:rPr lang="en-US" sz="2400" b="1"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55615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44" name="Google Shape;744;p11"/>
          <p:cNvGrpSpPr/>
          <p:nvPr/>
        </p:nvGrpSpPr>
        <p:grpSpPr>
          <a:xfrm>
            <a:off x="4128923" y="1135194"/>
            <a:ext cx="4621714" cy="3454442"/>
            <a:chOff x="506725" y="603850"/>
            <a:chExt cx="4577725" cy="3186100"/>
          </a:xfrm>
        </p:grpSpPr>
        <p:sp>
          <p:nvSpPr>
            <p:cNvPr id="745" name="Google Shape;745;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46" name="Google Shape;746;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47" name="Google Shape;747;p11"/>
            <p:cNvGrpSpPr/>
            <p:nvPr/>
          </p:nvGrpSpPr>
          <p:grpSpPr>
            <a:xfrm>
              <a:off x="687250" y="749550"/>
              <a:ext cx="4171781" cy="2665500"/>
              <a:chOff x="885025" y="638600"/>
              <a:chExt cx="2818200" cy="2665500"/>
            </a:xfrm>
          </p:grpSpPr>
          <p:cxnSp>
            <p:nvCxnSpPr>
              <p:cNvPr id="748" name="Google Shape;748;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9" name="Google Shape;749;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0" name="Google Shape;750;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1" name="Google Shape;751;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2" name="Google Shape;752;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3" name="Google Shape;753;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4" name="Google Shape;754;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5" name="Google Shape;755;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6" name="Google Shape;756;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7" name="Google Shape;757;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8" name="Google Shape;758;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9" name="Google Shape;759;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60" name="Google Shape;760;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sp>
        <p:nvSpPr>
          <p:cNvPr id="762" name="Google Shape;762;p11"/>
          <p:cNvSpPr txBox="1"/>
          <p:nvPr/>
        </p:nvSpPr>
        <p:spPr>
          <a:xfrm>
            <a:off x="4905203" y="1409925"/>
            <a:ext cx="3518272" cy="27815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Introduction</a:t>
            </a:r>
          </a:p>
          <a:p>
            <a:pPr marL="0" lvl="0" indent="0" algn="l" rtl="0">
              <a:spcBef>
                <a:spcPts val="0"/>
              </a:spcBef>
              <a:spcAft>
                <a:spcPts val="0"/>
              </a:spcAft>
              <a:buNone/>
            </a:pPr>
            <a:r>
              <a:rPr lang="en-US" sz="1800" b="1" dirty="0">
                <a:solidFill>
                  <a:schemeClr val="accent1"/>
                </a:solidFill>
                <a:latin typeface="MV Boli" panose="02000500030200090000" pitchFamily="2" charset="0"/>
                <a:ea typeface="Yellowtail"/>
                <a:cs typeface="MV Boli" panose="02000500030200090000" pitchFamily="2" charset="0"/>
                <a:sym typeface="Yellowtail"/>
              </a:rPr>
              <a:t>  </a:t>
            </a:r>
          </a:p>
          <a:p>
            <a:pPr marL="0" lvl="0" indent="0" algn="l" rtl="0">
              <a:spcBef>
                <a:spcPts val="0"/>
              </a:spcBef>
              <a:spcAft>
                <a:spcPts val="0"/>
              </a:spcAft>
              <a:buNone/>
            </a:pPr>
            <a:r>
              <a:rPr lang="en-US" sz="2800" b="1" dirty="0">
                <a:solidFill>
                  <a:schemeClr val="accent1"/>
                </a:solidFill>
                <a:latin typeface="MV Boli" panose="02000500030200090000" pitchFamily="2" charset="0"/>
                <a:ea typeface="Yellowtail"/>
                <a:cs typeface="MV Boli" panose="02000500030200090000" pitchFamily="2" charset="0"/>
                <a:sym typeface="Yellowtail"/>
              </a:rPr>
              <a:t> The Demo </a:t>
            </a:r>
            <a:endParaRPr lang="en-US" sz="1800" b="1" dirty="0">
              <a:solidFill>
                <a:schemeClr val="accent1"/>
              </a:solidFill>
              <a:latin typeface="MV Boli" panose="02000500030200090000" pitchFamily="2" charset="0"/>
              <a:ea typeface="Yellowtail"/>
              <a:cs typeface="MV Boli" panose="02000500030200090000" pitchFamily="2" charset="0"/>
              <a:sym typeface="Yellowtail"/>
            </a:endParaRP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Set up the demo as pictured (voltmeter optional)</a:t>
            </a:r>
          </a:p>
          <a:p>
            <a:pPr marL="285750" lvl="0" indent="-285750" algn="l" rtl="0">
              <a:spcBef>
                <a:spcPts val="0"/>
              </a:spcBef>
              <a:spcAft>
                <a:spcPts val="0"/>
              </a:spcAft>
              <a:buFont typeface="Arial" panose="020B0604020202020204" pitchFamily="34" charset="0"/>
              <a:buChar char="•"/>
            </a:pPr>
            <a:r>
              <a:rPr lang="en-US" sz="1800" dirty="0">
                <a:solidFill>
                  <a:schemeClr val="tx1"/>
                </a:solidFill>
                <a:latin typeface="Segoe UI" panose="020B0502040204020203" pitchFamily="34" charset="0"/>
                <a:ea typeface="Yellowtail"/>
                <a:cs typeface="Segoe UI" panose="020B0502040204020203" pitchFamily="34" charset="0"/>
                <a:sym typeface="Yellowtail"/>
              </a:rPr>
              <a:t>The solar panel connected in series with a light</a:t>
            </a:r>
          </a:p>
        </p:txBody>
      </p:sp>
      <p:grpSp>
        <p:nvGrpSpPr>
          <p:cNvPr id="803" name="Google Shape;803;p11"/>
          <p:cNvGrpSpPr/>
          <p:nvPr/>
        </p:nvGrpSpPr>
        <p:grpSpPr>
          <a:xfrm>
            <a:off x="4264708" y="1186565"/>
            <a:ext cx="362484" cy="321303"/>
            <a:chOff x="3745952" y="1193989"/>
            <a:chExt cx="436150" cy="386600"/>
          </a:xfrm>
        </p:grpSpPr>
        <p:sp>
          <p:nvSpPr>
            <p:cNvPr id="804" name="Google Shape;80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11"/>
          <p:cNvGrpSpPr/>
          <p:nvPr/>
        </p:nvGrpSpPr>
        <p:grpSpPr>
          <a:xfrm>
            <a:off x="8351271" y="1191139"/>
            <a:ext cx="362484" cy="321303"/>
            <a:chOff x="3745952" y="1193989"/>
            <a:chExt cx="436150" cy="386600"/>
          </a:xfrm>
        </p:grpSpPr>
        <p:sp>
          <p:nvSpPr>
            <p:cNvPr id="810" name="Google Shape;810;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1"/>
          <p:cNvGrpSpPr/>
          <p:nvPr/>
        </p:nvGrpSpPr>
        <p:grpSpPr>
          <a:xfrm>
            <a:off x="4209423" y="4154381"/>
            <a:ext cx="362484" cy="321303"/>
            <a:chOff x="3745952" y="1193989"/>
            <a:chExt cx="436150" cy="386600"/>
          </a:xfrm>
        </p:grpSpPr>
        <p:sp>
          <p:nvSpPr>
            <p:cNvPr id="816" name="Google Shape;816;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1"/>
          <p:cNvGrpSpPr/>
          <p:nvPr/>
        </p:nvGrpSpPr>
        <p:grpSpPr>
          <a:xfrm>
            <a:off x="8308253" y="4095401"/>
            <a:ext cx="362484" cy="321303"/>
            <a:chOff x="3745952" y="1193989"/>
            <a:chExt cx="436150" cy="386600"/>
          </a:xfrm>
        </p:grpSpPr>
        <p:sp>
          <p:nvSpPr>
            <p:cNvPr id="822" name="Google Shape;82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close up of a logo&#10;&#10;Description generated with very high confidence">
            <a:extLst>
              <a:ext uri="{FF2B5EF4-FFF2-40B4-BE49-F238E27FC236}">
                <a16:creationId xmlns:a16="http://schemas.microsoft.com/office/drawing/2014/main" id="{2EEDE8AB-2FFD-4C15-BC42-EBFB3126BAF6}"/>
              </a:ext>
            </a:extLst>
          </p:cNvPr>
          <p:cNvPicPr>
            <a:picLocks noChangeAspect="1"/>
          </p:cNvPicPr>
          <p:nvPr/>
        </p:nvPicPr>
        <p:blipFill>
          <a:blip r:embed="rId3"/>
          <a:stretch>
            <a:fillRect/>
          </a:stretch>
        </p:blipFill>
        <p:spPr>
          <a:xfrm>
            <a:off x="775268" y="543772"/>
            <a:ext cx="2562225" cy="4105275"/>
          </a:xfrm>
          <a:prstGeom prst="rect">
            <a:avLst/>
          </a:prstGeom>
        </p:spPr>
      </p:pic>
      <p:grpSp>
        <p:nvGrpSpPr>
          <p:cNvPr id="88" name="Google Shape;803;p11">
            <a:extLst>
              <a:ext uri="{FF2B5EF4-FFF2-40B4-BE49-F238E27FC236}">
                <a16:creationId xmlns:a16="http://schemas.microsoft.com/office/drawing/2014/main" id="{7F55A07C-E635-45F4-88F6-9C3EB6596082}"/>
              </a:ext>
            </a:extLst>
          </p:cNvPr>
          <p:cNvGrpSpPr/>
          <p:nvPr/>
        </p:nvGrpSpPr>
        <p:grpSpPr>
          <a:xfrm>
            <a:off x="783878" y="491089"/>
            <a:ext cx="362484" cy="321303"/>
            <a:chOff x="3745952" y="1193989"/>
            <a:chExt cx="436150" cy="386600"/>
          </a:xfrm>
        </p:grpSpPr>
        <p:sp>
          <p:nvSpPr>
            <p:cNvPr id="89" name="Google Shape;804;p11">
              <a:extLst>
                <a:ext uri="{FF2B5EF4-FFF2-40B4-BE49-F238E27FC236}">
                  <a16:creationId xmlns:a16="http://schemas.microsoft.com/office/drawing/2014/main" id="{45685E37-45C6-4FC2-8FDA-7060520292D9}"/>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05;p11">
              <a:extLst>
                <a:ext uri="{FF2B5EF4-FFF2-40B4-BE49-F238E27FC236}">
                  <a16:creationId xmlns:a16="http://schemas.microsoft.com/office/drawing/2014/main" id="{480B146D-4C2B-487E-B4AA-2FA5D908F231}"/>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06;p11">
              <a:extLst>
                <a:ext uri="{FF2B5EF4-FFF2-40B4-BE49-F238E27FC236}">
                  <a16:creationId xmlns:a16="http://schemas.microsoft.com/office/drawing/2014/main" id="{1B10B5CC-1BEE-4B4F-95B2-3C0BCBCB54FC}"/>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07;p11">
              <a:extLst>
                <a:ext uri="{FF2B5EF4-FFF2-40B4-BE49-F238E27FC236}">
                  <a16:creationId xmlns:a16="http://schemas.microsoft.com/office/drawing/2014/main" id="{3DDD1241-CF12-4C16-8EF2-2DCAFEBA76D1}"/>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08;p11">
              <a:extLst>
                <a:ext uri="{FF2B5EF4-FFF2-40B4-BE49-F238E27FC236}">
                  <a16:creationId xmlns:a16="http://schemas.microsoft.com/office/drawing/2014/main" id="{B24E1983-2E8A-4052-8BCF-55ADB8C617AA}"/>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1421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103" name="Google Shape;727;p11">
            <a:extLst>
              <a:ext uri="{FF2B5EF4-FFF2-40B4-BE49-F238E27FC236}">
                <a16:creationId xmlns:a16="http://schemas.microsoft.com/office/drawing/2014/main" id="{F5876262-7579-43ED-90C6-2387AEF29BE2}"/>
              </a:ext>
            </a:extLst>
          </p:cNvPr>
          <p:cNvGrpSpPr/>
          <p:nvPr/>
        </p:nvGrpSpPr>
        <p:grpSpPr>
          <a:xfrm>
            <a:off x="4960940" y="2802908"/>
            <a:ext cx="3506225" cy="1947203"/>
            <a:chOff x="506725" y="603850"/>
            <a:chExt cx="4577725" cy="3186100"/>
          </a:xfrm>
        </p:grpSpPr>
        <p:sp>
          <p:nvSpPr>
            <p:cNvPr id="104" name="Google Shape;728;p11">
              <a:extLst>
                <a:ext uri="{FF2B5EF4-FFF2-40B4-BE49-F238E27FC236}">
                  <a16:creationId xmlns:a16="http://schemas.microsoft.com/office/drawing/2014/main" id="{AC33AC6D-30FC-455D-A367-AD238C93AC1B}"/>
                </a:ext>
              </a:extLst>
            </p:cNvPr>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105" name="Google Shape;729;p11">
              <a:extLst>
                <a:ext uri="{FF2B5EF4-FFF2-40B4-BE49-F238E27FC236}">
                  <a16:creationId xmlns:a16="http://schemas.microsoft.com/office/drawing/2014/main" id="{CEAF44A7-FD25-4C60-A2BB-51039E36EF65}"/>
                </a:ext>
              </a:extLst>
            </p:cNvPr>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06" name="Google Shape;730;p11">
              <a:extLst>
                <a:ext uri="{FF2B5EF4-FFF2-40B4-BE49-F238E27FC236}">
                  <a16:creationId xmlns:a16="http://schemas.microsoft.com/office/drawing/2014/main" id="{BA75A102-7F27-4928-A1A3-5B1CD64FACD0}"/>
                </a:ext>
              </a:extLst>
            </p:cNvPr>
            <p:cNvGrpSpPr/>
            <p:nvPr/>
          </p:nvGrpSpPr>
          <p:grpSpPr>
            <a:xfrm>
              <a:off x="687250" y="749550"/>
              <a:ext cx="4171781" cy="2665500"/>
              <a:chOff x="885025" y="638600"/>
              <a:chExt cx="2818200" cy="2665500"/>
            </a:xfrm>
          </p:grpSpPr>
          <p:cxnSp>
            <p:nvCxnSpPr>
              <p:cNvPr id="107" name="Google Shape;731;p11">
                <a:extLst>
                  <a:ext uri="{FF2B5EF4-FFF2-40B4-BE49-F238E27FC236}">
                    <a16:creationId xmlns:a16="http://schemas.microsoft.com/office/drawing/2014/main" id="{52227D0A-E964-4445-B3A2-CA671DB6B3A9}"/>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8" name="Google Shape;732;p11">
                <a:extLst>
                  <a:ext uri="{FF2B5EF4-FFF2-40B4-BE49-F238E27FC236}">
                    <a16:creationId xmlns:a16="http://schemas.microsoft.com/office/drawing/2014/main" id="{D19ADF9A-F210-4862-A799-A7AA6BEB8BD1}"/>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9" name="Google Shape;733;p11">
                <a:extLst>
                  <a:ext uri="{FF2B5EF4-FFF2-40B4-BE49-F238E27FC236}">
                    <a16:creationId xmlns:a16="http://schemas.microsoft.com/office/drawing/2014/main" id="{9FDFE603-83B1-4294-8141-00BD76D10BE1}"/>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0" name="Google Shape;734;p11">
                <a:extLst>
                  <a:ext uri="{FF2B5EF4-FFF2-40B4-BE49-F238E27FC236}">
                    <a16:creationId xmlns:a16="http://schemas.microsoft.com/office/drawing/2014/main" id="{850CCC53-554E-4BA2-B6B5-45885D174033}"/>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1" name="Google Shape;735;p11">
                <a:extLst>
                  <a:ext uri="{FF2B5EF4-FFF2-40B4-BE49-F238E27FC236}">
                    <a16:creationId xmlns:a16="http://schemas.microsoft.com/office/drawing/2014/main" id="{35E43255-53EF-46B7-BE29-C301CF695013}"/>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2" name="Google Shape;736;p11">
                <a:extLst>
                  <a:ext uri="{FF2B5EF4-FFF2-40B4-BE49-F238E27FC236}">
                    <a16:creationId xmlns:a16="http://schemas.microsoft.com/office/drawing/2014/main" id="{ECD4CCB4-6203-4633-A270-928D2FE719F8}"/>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3" name="Google Shape;737;p11">
                <a:extLst>
                  <a:ext uri="{FF2B5EF4-FFF2-40B4-BE49-F238E27FC236}">
                    <a16:creationId xmlns:a16="http://schemas.microsoft.com/office/drawing/2014/main" id="{9A3559CD-AB6E-4263-9643-C6B7C12E6AE4}"/>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4" name="Google Shape;738;p11">
                <a:extLst>
                  <a:ext uri="{FF2B5EF4-FFF2-40B4-BE49-F238E27FC236}">
                    <a16:creationId xmlns:a16="http://schemas.microsoft.com/office/drawing/2014/main" id="{8ACB0E39-EA64-4C2F-A60A-AE40D8BCC672}"/>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5" name="Google Shape;739;p11">
                <a:extLst>
                  <a:ext uri="{FF2B5EF4-FFF2-40B4-BE49-F238E27FC236}">
                    <a16:creationId xmlns:a16="http://schemas.microsoft.com/office/drawing/2014/main" id="{328AC519-410C-4C0B-834B-4F6F0391617A}"/>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6" name="Google Shape;740;p11">
                <a:extLst>
                  <a:ext uri="{FF2B5EF4-FFF2-40B4-BE49-F238E27FC236}">
                    <a16:creationId xmlns:a16="http://schemas.microsoft.com/office/drawing/2014/main" id="{4A23648F-4B46-4526-B582-AD9061351B25}"/>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7" name="Google Shape;741;p11">
                <a:extLst>
                  <a:ext uri="{FF2B5EF4-FFF2-40B4-BE49-F238E27FC236}">
                    <a16:creationId xmlns:a16="http://schemas.microsoft.com/office/drawing/2014/main" id="{1EAEDF3A-BF9F-49A7-B74E-2C2798CA4081}"/>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8" name="Google Shape;742;p11">
                <a:extLst>
                  <a:ext uri="{FF2B5EF4-FFF2-40B4-BE49-F238E27FC236}">
                    <a16:creationId xmlns:a16="http://schemas.microsoft.com/office/drawing/2014/main" id="{C97EBA2E-AAE1-404F-87C7-495E34B08092}"/>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9" name="Google Shape;743;p11">
                <a:extLst>
                  <a:ext uri="{FF2B5EF4-FFF2-40B4-BE49-F238E27FC236}">
                    <a16:creationId xmlns:a16="http://schemas.microsoft.com/office/drawing/2014/main" id="{71CBF84C-E9F8-433E-B1EA-02C7FC47BC5D}"/>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86" name="Google Shape;727;p11">
            <a:extLst>
              <a:ext uri="{FF2B5EF4-FFF2-40B4-BE49-F238E27FC236}">
                <a16:creationId xmlns:a16="http://schemas.microsoft.com/office/drawing/2014/main" id="{71CB1F4F-CEC3-47E6-A769-CF3FAE9F2DC9}"/>
              </a:ext>
            </a:extLst>
          </p:cNvPr>
          <p:cNvGrpSpPr/>
          <p:nvPr/>
        </p:nvGrpSpPr>
        <p:grpSpPr>
          <a:xfrm>
            <a:off x="4652545" y="372053"/>
            <a:ext cx="4005652" cy="2309125"/>
            <a:chOff x="506725" y="603850"/>
            <a:chExt cx="4577725" cy="3186100"/>
          </a:xfrm>
        </p:grpSpPr>
        <p:sp>
          <p:nvSpPr>
            <p:cNvPr id="87" name="Google Shape;728;p11">
              <a:extLst>
                <a:ext uri="{FF2B5EF4-FFF2-40B4-BE49-F238E27FC236}">
                  <a16:creationId xmlns:a16="http://schemas.microsoft.com/office/drawing/2014/main" id="{9ECF40B6-FA00-4A71-9E87-41674E6BBAF1}"/>
                </a:ext>
              </a:extLst>
            </p:cNvPr>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88" name="Google Shape;729;p11">
              <a:extLst>
                <a:ext uri="{FF2B5EF4-FFF2-40B4-BE49-F238E27FC236}">
                  <a16:creationId xmlns:a16="http://schemas.microsoft.com/office/drawing/2014/main" id="{71C316D6-92EF-4733-BA22-11D9559C7A5B}"/>
                </a:ext>
              </a:extLst>
            </p:cNvPr>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89" name="Google Shape;730;p11">
              <a:extLst>
                <a:ext uri="{FF2B5EF4-FFF2-40B4-BE49-F238E27FC236}">
                  <a16:creationId xmlns:a16="http://schemas.microsoft.com/office/drawing/2014/main" id="{ACE2DD81-73BE-4B69-B1AA-A13E1307D130}"/>
                </a:ext>
              </a:extLst>
            </p:cNvPr>
            <p:cNvGrpSpPr/>
            <p:nvPr/>
          </p:nvGrpSpPr>
          <p:grpSpPr>
            <a:xfrm>
              <a:off x="687250" y="749550"/>
              <a:ext cx="4171781" cy="2665500"/>
              <a:chOff x="885025" y="638600"/>
              <a:chExt cx="2818200" cy="2665500"/>
            </a:xfrm>
          </p:grpSpPr>
          <p:cxnSp>
            <p:nvCxnSpPr>
              <p:cNvPr id="90" name="Google Shape;731;p11">
                <a:extLst>
                  <a:ext uri="{FF2B5EF4-FFF2-40B4-BE49-F238E27FC236}">
                    <a16:creationId xmlns:a16="http://schemas.microsoft.com/office/drawing/2014/main" id="{63AE6B3A-82BC-48E1-B4B4-EA398FD436AA}"/>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1" name="Google Shape;732;p11">
                <a:extLst>
                  <a:ext uri="{FF2B5EF4-FFF2-40B4-BE49-F238E27FC236}">
                    <a16:creationId xmlns:a16="http://schemas.microsoft.com/office/drawing/2014/main" id="{082BC724-D2F1-47AE-BAC2-69E0C120E16F}"/>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2" name="Google Shape;733;p11">
                <a:extLst>
                  <a:ext uri="{FF2B5EF4-FFF2-40B4-BE49-F238E27FC236}">
                    <a16:creationId xmlns:a16="http://schemas.microsoft.com/office/drawing/2014/main" id="{5720E2F6-6DD0-4269-8AFB-79C70CA2F1D9}"/>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3" name="Google Shape;734;p11">
                <a:extLst>
                  <a:ext uri="{FF2B5EF4-FFF2-40B4-BE49-F238E27FC236}">
                    <a16:creationId xmlns:a16="http://schemas.microsoft.com/office/drawing/2014/main" id="{D65DD6E9-F92A-4C7D-BFDD-F7B26020B73D}"/>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4" name="Google Shape;735;p11">
                <a:extLst>
                  <a:ext uri="{FF2B5EF4-FFF2-40B4-BE49-F238E27FC236}">
                    <a16:creationId xmlns:a16="http://schemas.microsoft.com/office/drawing/2014/main" id="{ACF72303-EEB7-4E72-80C6-34F41FF616D0}"/>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5" name="Google Shape;736;p11">
                <a:extLst>
                  <a:ext uri="{FF2B5EF4-FFF2-40B4-BE49-F238E27FC236}">
                    <a16:creationId xmlns:a16="http://schemas.microsoft.com/office/drawing/2014/main" id="{2EC0C15B-0A74-4A9C-ADE5-429EF4B3B76C}"/>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6" name="Google Shape;737;p11">
                <a:extLst>
                  <a:ext uri="{FF2B5EF4-FFF2-40B4-BE49-F238E27FC236}">
                    <a16:creationId xmlns:a16="http://schemas.microsoft.com/office/drawing/2014/main" id="{BD6A6BAD-7475-470B-8795-321BEA0D4CA1}"/>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7" name="Google Shape;738;p11">
                <a:extLst>
                  <a:ext uri="{FF2B5EF4-FFF2-40B4-BE49-F238E27FC236}">
                    <a16:creationId xmlns:a16="http://schemas.microsoft.com/office/drawing/2014/main" id="{469C0A8D-FCE8-4DD5-AC00-97C761DC89B4}"/>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8" name="Google Shape;739;p11">
                <a:extLst>
                  <a:ext uri="{FF2B5EF4-FFF2-40B4-BE49-F238E27FC236}">
                    <a16:creationId xmlns:a16="http://schemas.microsoft.com/office/drawing/2014/main" id="{E40E5A91-14DA-4F1E-ACC5-AA2DD2685B85}"/>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9" name="Google Shape;740;p11">
                <a:extLst>
                  <a:ext uri="{FF2B5EF4-FFF2-40B4-BE49-F238E27FC236}">
                    <a16:creationId xmlns:a16="http://schemas.microsoft.com/office/drawing/2014/main" id="{CB4BD699-6839-4299-87C0-AB5E27B5EF34}"/>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0" name="Google Shape;741;p11">
                <a:extLst>
                  <a:ext uri="{FF2B5EF4-FFF2-40B4-BE49-F238E27FC236}">
                    <a16:creationId xmlns:a16="http://schemas.microsoft.com/office/drawing/2014/main" id="{24B6ACDC-19AE-4329-A89F-5522C57B7D3C}"/>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1" name="Google Shape;742;p11">
                <a:extLst>
                  <a:ext uri="{FF2B5EF4-FFF2-40B4-BE49-F238E27FC236}">
                    <a16:creationId xmlns:a16="http://schemas.microsoft.com/office/drawing/2014/main" id="{4A2CD283-C7CE-4FF9-B1B0-1DFC2C1C77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2" name="Google Shape;743;p11">
                <a:extLst>
                  <a:ext uri="{FF2B5EF4-FFF2-40B4-BE49-F238E27FC236}">
                    <a16:creationId xmlns:a16="http://schemas.microsoft.com/office/drawing/2014/main" id="{1B57D55F-6B7C-41A3-93EE-B2AFEE66B88E}"/>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727" name="Google Shape;727;p11"/>
          <p:cNvGrpSpPr/>
          <p:nvPr/>
        </p:nvGrpSpPr>
        <p:grpSpPr>
          <a:xfrm>
            <a:off x="320981" y="2409776"/>
            <a:ext cx="4336894" cy="2273884"/>
            <a:chOff x="506725" y="603850"/>
            <a:chExt cx="4577725" cy="3186100"/>
          </a:xfrm>
        </p:grpSpPr>
        <p:sp>
          <p:nvSpPr>
            <p:cNvPr id="728" name="Google Shape;728;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29" name="Google Shape;729;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30" name="Google Shape;730;p11"/>
            <p:cNvGrpSpPr/>
            <p:nvPr/>
          </p:nvGrpSpPr>
          <p:grpSpPr>
            <a:xfrm>
              <a:off x="687250" y="749550"/>
              <a:ext cx="4171781" cy="2665500"/>
              <a:chOff x="885025" y="638600"/>
              <a:chExt cx="2818200" cy="2665500"/>
            </a:xfrm>
          </p:grpSpPr>
          <p:cxnSp>
            <p:nvCxnSpPr>
              <p:cNvPr id="731" name="Google Shape;731;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2" name="Google Shape;732;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3" name="Google Shape;733;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4" name="Google Shape;734;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5" name="Google Shape;735;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6" name="Google Shape;736;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7" name="Google Shape;737;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8" name="Google Shape;738;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9" name="Google Shape;739;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0" name="Google Shape;740;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1" name="Google Shape;741;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2" name="Google Shape;742;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3" name="Google Shape;743;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803" name="Google Shape;803;p11"/>
          <p:cNvGrpSpPr/>
          <p:nvPr/>
        </p:nvGrpSpPr>
        <p:grpSpPr>
          <a:xfrm>
            <a:off x="8309882" y="418762"/>
            <a:ext cx="362484" cy="321303"/>
            <a:chOff x="3745952" y="1193989"/>
            <a:chExt cx="436150" cy="386600"/>
          </a:xfrm>
        </p:grpSpPr>
        <p:sp>
          <p:nvSpPr>
            <p:cNvPr id="804" name="Google Shape;80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1"/>
          <p:cNvGrpSpPr/>
          <p:nvPr/>
        </p:nvGrpSpPr>
        <p:grpSpPr>
          <a:xfrm>
            <a:off x="604610" y="2391543"/>
            <a:ext cx="362484" cy="321303"/>
            <a:chOff x="3745952" y="1193989"/>
            <a:chExt cx="436150" cy="386600"/>
          </a:xfrm>
        </p:grpSpPr>
        <p:sp>
          <p:nvSpPr>
            <p:cNvPr id="816" name="Google Shape;816;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1"/>
          <p:cNvGrpSpPr/>
          <p:nvPr/>
        </p:nvGrpSpPr>
        <p:grpSpPr>
          <a:xfrm>
            <a:off x="5111736" y="2752449"/>
            <a:ext cx="362484" cy="321303"/>
            <a:chOff x="3745952" y="1193989"/>
            <a:chExt cx="436150" cy="386600"/>
          </a:xfrm>
        </p:grpSpPr>
        <p:sp>
          <p:nvSpPr>
            <p:cNvPr id="822" name="Google Shape;82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11"/>
          <p:cNvGrpSpPr/>
          <p:nvPr/>
        </p:nvGrpSpPr>
        <p:grpSpPr>
          <a:xfrm>
            <a:off x="4779698" y="410898"/>
            <a:ext cx="362484" cy="321303"/>
            <a:chOff x="3745952" y="1193989"/>
            <a:chExt cx="436150" cy="386600"/>
          </a:xfrm>
        </p:grpSpPr>
        <p:sp>
          <p:nvSpPr>
            <p:cNvPr id="834" name="Google Shape;83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1"/>
          <p:cNvGrpSpPr/>
          <p:nvPr/>
        </p:nvGrpSpPr>
        <p:grpSpPr>
          <a:xfrm>
            <a:off x="8104681" y="2810981"/>
            <a:ext cx="362484" cy="321303"/>
            <a:chOff x="3745952" y="1193989"/>
            <a:chExt cx="436150" cy="386600"/>
          </a:xfrm>
        </p:grpSpPr>
        <p:sp>
          <p:nvSpPr>
            <p:cNvPr id="840" name="Google Shape;840;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1"/>
          <p:cNvGrpSpPr/>
          <p:nvPr/>
        </p:nvGrpSpPr>
        <p:grpSpPr>
          <a:xfrm>
            <a:off x="4297119" y="2361341"/>
            <a:ext cx="362484" cy="321303"/>
            <a:chOff x="3745952" y="1193989"/>
            <a:chExt cx="436150" cy="386600"/>
          </a:xfrm>
        </p:grpSpPr>
        <p:sp>
          <p:nvSpPr>
            <p:cNvPr id="852" name="Google Shape;85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646;p10">
            <a:extLst>
              <a:ext uri="{FF2B5EF4-FFF2-40B4-BE49-F238E27FC236}">
                <a16:creationId xmlns:a16="http://schemas.microsoft.com/office/drawing/2014/main" id="{06951AA2-3BBC-4530-93FC-7E9F1A488DD1}"/>
              </a:ext>
            </a:extLst>
          </p:cNvPr>
          <p:cNvSpPr/>
          <p:nvPr/>
        </p:nvSpPr>
        <p:spPr>
          <a:xfrm>
            <a:off x="485803" y="1213659"/>
            <a:ext cx="1266685" cy="726242"/>
          </a:xfrm>
          <a:custGeom>
            <a:avLst/>
            <a:gdLst/>
            <a:ahLst/>
            <a:cxnLst/>
            <a:rect l="l" t="t" r="r" b="b"/>
            <a:pathLst>
              <a:path w="51088" h="35540" extrusionOk="0">
                <a:moveTo>
                  <a:pt x="1666" y="0"/>
                </a:moveTo>
                <a:lnTo>
                  <a:pt x="0" y="35540"/>
                </a:lnTo>
                <a:lnTo>
                  <a:pt x="51088" y="33041"/>
                </a:lnTo>
                <a:close/>
              </a:path>
            </a:pathLst>
          </a:custGeom>
          <a:solidFill>
            <a:srgbClr val="000000">
              <a:alpha val="44620"/>
            </a:srgbClr>
          </a:solidFill>
          <a:ln>
            <a:noFill/>
          </a:ln>
        </p:spPr>
      </p:sp>
      <p:sp>
        <p:nvSpPr>
          <p:cNvPr id="122" name="Google Shape;647;p10">
            <a:extLst>
              <a:ext uri="{FF2B5EF4-FFF2-40B4-BE49-F238E27FC236}">
                <a16:creationId xmlns:a16="http://schemas.microsoft.com/office/drawing/2014/main" id="{7D904F0F-E260-4FC5-AD81-C5FB6A90C9E4}"/>
              </a:ext>
            </a:extLst>
          </p:cNvPr>
          <p:cNvSpPr/>
          <p:nvPr/>
        </p:nvSpPr>
        <p:spPr>
          <a:xfrm>
            <a:off x="529755" y="584021"/>
            <a:ext cx="3948640" cy="1274292"/>
          </a:xfrm>
          <a:custGeom>
            <a:avLst/>
            <a:gdLst/>
            <a:ahLst/>
            <a:cxnLst/>
            <a:rect l="l" t="t" r="r" b="b"/>
            <a:pathLst>
              <a:path w="143823" h="38871" extrusionOk="0">
                <a:moveTo>
                  <a:pt x="0" y="3054"/>
                </a:moveTo>
                <a:lnTo>
                  <a:pt x="555" y="38871"/>
                </a:lnTo>
                <a:lnTo>
                  <a:pt x="143823" y="38038"/>
                </a:lnTo>
                <a:lnTo>
                  <a:pt x="139103" y="0"/>
                </a:lnTo>
                <a:close/>
              </a:path>
            </a:pathLst>
          </a:custGeom>
          <a:solidFill>
            <a:schemeClr val="lt2"/>
          </a:solidFill>
          <a:ln>
            <a:noFill/>
          </a:ln>
        </p:spPr>
      </p:sp>
      <p:sp>
        <p:nvSpPr>
          <p:cNvPr id="123" name="Google Shape;648;p10">
            <a:extLst>
              <a:ext uri="{FF2B5EF4-FFF2-40B4-BE49-F238E27FC236}">
                <a16:creationId xmlns:a16="http://schemas.microsoft.com/office/drawing/2014/main" id="{8B6C0D14-CE1B-4168-8505-0D690A1BF8A9}"/>
              </a:ext>
            </a:extLst>
          </p:cNvPr>
          <p:cNvSpPr txBox="1"/>
          <p:nvPr/>
        </p:nvSpPr>
        <p:spPr>
          <a:xfrm>
            <a:off x="547489" y="1444698"/>
            <a:ext cx="4043811" cy="4089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b="1" dirty="0">
                <a:solidFill>
                  <a:srgbClr val="5B96CB"/>
                </a:solidFill>
                <a:latin typeface="MV Boli" panose="02000500030200090000" pitchFamily="2" charset="0"/>
                <a:ea typeface="Impact"/>
                <a:cs typeface="MV Boli" panose="02000500030200090000" pitchFamily="2" charset="0"/>
                <a:sym typeface="Impact"/>
              </a:rPr>
              <a:t>Discussion Topics</a:t>
            </a:r>
            <a:endParaRPr sz="3600" b="1" dirty="0">
              <a:solidFill>
                <a:srgbClr val="5B96CB"/>
              </a:solidFill>
              <a:latin typeface="MV Boli" panose="02000500030200090000" pitchFamily="2" charset="0"/>
              <a:ea typeface="Impact"/>
              <a:cs typeface="MV Boli" panose="02000500030200090000" pitchFamily="2" charset="0"/>
              <a:sym typeface="Impact"/>
            </a:endParaRPr>
          </a:p>
          <a:p>
            <a:pPr marL="0" lvl="0" indent="0" algn="l" rtl="0">
              <a:spcBef>
                <a:spcPts val="0"/>
              </a:spcBef>
              <a:spcAft>
                <a:spcPts val="0"/>
              </a:spcAft>
              <a:buNone/>
            </a:pPr>
            <a:endParaRPr sz="6000" dirty="0">
              <a:latin typeface="Impact"/>
              <a:ea typeface="Impact"/>
              <a:cs typeface="Impact"/>
              <a:sym typeface="Impact"/>
            </a:endParaRPr>
          </a:p>
        </p:txBody>
      </p:sp>
      <p:grpSp>
        <p:nvGrpSpPr>
          <p:cNvPr id="827" name="Google Shape;827;p11"/>
          <p:cNvGrpSpPr/>
          <p:nvPr/>
        </p:nvGrpSpPr>
        <p:grpSpPr>
          <a:xfrm>
            <a:off x="589711" y="549212"/>
            <a:ext cx="362484" cy="321303"/>
            <a:chOff x="3745952" y="1193989"/>
            <a:chExt cx="436150" cy="386600"/>
          </a:xfrm>
        </p:grpSpPr>
        <p:sp>
          <p:nvSpPr>
            <p:cNvPr id="828" name="Google Shape;828;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C3FC90E-48A7-4580-A46A-12A03F0B54CD}"/>
              </a:ext>
            </a:extLst>
          </p:cNvPr>
          <p:cNvSpPr txBox="1"/>
          <p:nvPr/>
        </p:nvSpPr>
        <p:spPr>
          <a:xfrm>
            <a:off x="547489" y="2621765"/>
            <a:ext cx="3999843" cy="1754326"/>
          </a:xfrm>
          <a:prstGeom prst="rect">
            <a:avLst/>
          </a:prstGeom>
          <a:noFill/>
        </p:spPr>
        <p:txBody>
          <a:bodyPr wrap="square" rtlCol="0">
            <a:spAutoFit/>
          </a:bodyPr>
          <a:lstStyle/>
          <a:p>
            <a:r>
              <a:rPr lang="en-US" sz="1800" b="1" dirty="0">
                <a:solidFill>
                  <a:srgbClr val="E23B3B"/>
                </a:solidFill>
                <a:latin typeface="Segoe UI" panose="020B0502040204020203" pitchFamily="34" charset="0"/>
                <a:cs typeface="Segoe UI" panose="020B0502040204020203" pitchFamily="34" charset="0"/>
              </a:rPr>
              <a:t>How do we use energy at school? Does anyone know where we get electricity?</a:t>
            </a:r>
          </a:p>
          <a:p>
            <a:r>
              <a:rPr lang="en-US" sz="1800" dirty="0">
                <a:solidFill>
                  <a:schemeClr val="tx1"/>
                </a:solidFill>
                <a:latin typeface="Segoe UI" panose="020B0502040204020203" pitchFamily="34" charset="0"/>
                <a:cs typeface="Segoe UI" panose="020B0502040204020203" pitchFamily="34" charset="0"/>
              </a:rPr>
              <a:t>As engineers we must find better ways to create the energy we rely on everyday to power all our buildings!</a:t>
            </a:r>
          </a:p>
        </p:txBody>
      </p:sp>
      <p:sp>
        <p:nvSpPr>
          <p:cNvPr id="3" name="Rectangle 2">
            <a:extLst>
              <a:ext uri="{FF2B5EF4-FFF2-40B4-BE49-F238E27FC236}">
                <a16:creationId xmlns:a16="http://schemas.microsoft.com/office/drawing/2014/main" id="{0B434B44-75CC-486F-B202-0B5B50FCCB47}"/>
              </a:ext>
            </a:extLst>
          </p:cNvPr>
          <p:cNvSpPr/>
          <p:nvPr/>
        </p:nvSpPr>
        <p:spPr>
          <a:xfrm>
            <a:off x="5029872" y="786801"/>
            <a:ext cx="3436427" cy="1477328"/>
          </a:xfrm>
          <a:prstGeom prst="rect">
            <a:avLst/>
          </a:prstGeom>
        </p:spPr>
        <p:txBody>
          <a:bodyPr wrap="square">
            <a:spAutoFit/>
          </a:bodyPr>
          <a:lstStyle/>
          <a:p>
            <a:r>
              <a:rPr lang="en-US" sz="1800" b="1" dirty="0">
                <a:solidFill>
                  <a:schemeClr val="tx1"/>
                </a:solidFill>
                <a:latin typeface="Segoe UI" panose="020B0502040204020203" pitchFamily="34" charset="0"/>
                <a:cs typeface="Segoe UI" panose="020B0502040204020203" pitchFamily="34" charset="0"/>
              </a:rPr>
              <a:t>Show</a:t>
            </a:r>
            <a:r>
              <a:rPr lang="en-US" sz="1800" dirty="0">
                <a:solidFill>
                  <a:schemeClr val="tx1"/>
                </a:solidFill>
                <a:latin typeface="Segoe UI" panose="020B0502040204020203" pitchFamily="34" charset="0"/>
                <a:cs typeface="Segoe UI" panose="020B0502040204020203" pitchFamily="34" charset="0"/>
              </a:rPr>
              <a:t> the students the circuit you created. </a:t>
            </a:r>
            <a:r>
              <a:rPr lang="en-US" sz="1800" b="1" dirty="0">
                <a:solidFill>
                  <a:schemeClr val="tx1"/>
                </a:solidFill>
                <a:latin typeface="Segoe UI" panose="020B0502040204020203" pitchFamily="34" charset="0"/>
                <a:cs typeface="Segoe UI" panose="020B0502040204020203" pitchFamily="34" charset="0"/>
              </a:rPr>
              <a:t>Explain</a:t>
            </a:r>
            <a:r>
              <a:rPr lang="en-US" sz="1800" dirty="0">
                <a:solidFill>
                  <a:schemeClr val="tx1"/>
                </a:solidFill>
                <a:latin typeface="Segoe UI" panose="020B0502040204020203" pitchFamily="34" charset="0"/>
                <a:cs typeface="Segoe UI" panose="020B0502040204020203" pitchFamily="34" charset="0"/>
              </a:rPr>
              <a:t> how it is called a solar panel and is like a battery, but instead of </a:t>
            </a:r>
            <a:r>
              <a:rPr lang="en-US" sz="1800" i="1" dirty="0">
                <a:solidFill>
                  <a:srgbClr val="00B050"/>
                </a:solidFill>
                <a:latin typeface="Segoe UI" panose="020B0502040204020203" pitchFamily="34" charset="0"/>
                <a:cs typeface="Segoe UI" panose="020B0502040204020203" pitchFamily="34" charset="0"/>
              </a:rPr>
              <a:t>storing</a:t>
            </a:r>
            <a:r>
              <a:rPr lang="en-US" sz="1800" dirty="0">
                <a:solidFill>
                  <a:schemeClr val="tx1"/>
                </a:solidFill>
                <a:latin typeface="Segoe UI" panose="020B0502040204020203" pitchFamily="34" charset="0"/>
                <a:cs typeface="Segoe UI" panose="020B0502040204020203" pitchFamily="34" charset="0"/>
              </a:rPr>
              <a:t> energy it </a:t>
            </a:r>
            <a:r>
              <a:rPr lang="en-US" sz="1800" i="1" dirty="0">
                <a:solidFill>
                  <a:srgbClr val="0070C0"/>
                </a:solidFill>
                <a:latin typeface="Segoe UI" panose="020B0502040204020203" pitchFamily="34" charset="0"/>
                <a:cs typeface="Segoe UI" panose="020B0502040204020203" pitchFamily="34" charset="0"/>
              </a:rPr>
              <a:t>converts it</a:t>
            </a:r>
            <a:r>
              <a:rPr lang="en-US" sz="1800" dirty="0">
                <a:solidFill>
                  <a:schemeClr val="tx1"/>
                </a:solidFill>
                <a:latin typeface="Segoe UI" panose="020B0502040204020203" pitchFamily="34" charset="0"/>
                <a:cs typeface="Segoe UI" panose="020B0502040204020203" pitchFamily="34" charset="0"/>
              </a:rPr>
              <a:t>. </a:t>
            </a:r>
          </a:p>
        </p:txBody>
      </p:sp>
      <p:sp>
        <p:nvSpPr>
          <p:cNvPr id="150" name="Rectangle 149">
            <a:extLst>
              <a:ext uri="{FF2B5EF4-FFF2-40B4-BE49-F238E27FC236}">
                <a16:creationId xmlns:a16="http://schemas.microsoft.com/office/drawing/2014/main" id="{07464B7D-94EA-47E5-B85A-AF021DADFA25}"/>
              </a:ext>
            </a:extLst>
          </p:cNvPr>
          <p:cNvSpPr/>
          <p:nvPr/>
        </p:nvSpPr>
        <p:spPr>
          <a:xfrm>
            <a:off x="5158636" y="3183372"/>
            <a:ext cx="3028055" cy="1200329"/>
          </a:xfrm>
          <a:prstGeom prst="rect">
            <a:avLst/>
          </a:prstGeom>
        </p:spPr>
        <p:txBody>
          <a:bodyPr wrap="square">
            <a:spAutoFit/>
          </a:bodyPr>
          <a:lstStyle/>
          <a:p>
            <a:r>
              <a:rPr lang="en-US" sz="1800" b="1" dirty="0">
                <a:solidFill>
                  <a:schemeClr val="tx1"/>
                </a:solidFill>
                <a:latin typeface="Segoe UI" panose="020B0502040204020203" pitchFamily="34" charset="0"/>
                <a:cs typeface="Segoe UI" panose="020B0502040204020203" pitchFamily="34" charset="0"/>
              </a:rPr>
              <a:t>Explain</a:t>
            </a:r>
            <a:r>
              <a:rPr lang="en-US" sz="1800" dirty="0">
                <a:solidFill>
                  <a:schemeClr val="tx1"/>
                </a:solidFill>
                <a:latin typeface="Segoe UI" panose="020B0502040204020203" pitchFamily="34" charset="0"/>
                <a:cs typeface="Segoe UI" panose="020B0502040204020203" pitchFamily="34" charset="0"/>
              </a:rPr>
              <a:t> that when a building uses a row of </a:t>
            </a:r>
            <a:r>
              <a:rPr lang="en-US" sz="1800" u="sng" dirty="0">
                <a:solidFill>
                  <a:schemeClr val="tx1"/>
                </a:solidFill>
                <a:latin typeface="Segoe UI" panose="020B0502040204020203" pitchFamily="34" charset="0"/>
                <a:cs typeface="Segoe UI" panose="020B0502040204020203" pitchFamily="34" charset="0"/>
              </a:rPr>
              <a:t>two or more solar panels </a:t>
            </a:r>
            <a:r>
              <a:rPr lang="en-US" sz="1800" dirty="0">
                <a:solidFill>
                  <a:schemeClr val="tx1"/>
                </a:solidFill>
                <a:latin typeface="Segoe UI" panose="020B0502040204020203" pitchFamily="34" charset="0"/>
                <a:cs typeface="Segoe UI" panose="020B0502040204020203" pitchFamily="34" charset="0"/>
              </a:rPr>
              <a:t>it is called a </a:t>
            </a:r>
            <a:r>
              <a:rPr lang="en-US" sz="1800" i="1" dirty="0">
                <a:solidFill>
                  <a:schemeClr val="accent1">
                    <a:lumMod val="75000"/>
                  </a:schemeClr>
                </a:solidFill>
                <a:latin typeface="Segoe UI" panose="020B0502040204020203" pitchFamily="34" charset="0"/>
                <a:cs typeface="Segoe UI" panose="020B0502040204020203" pitchFamily="34" charset="0"/>
              </a:rPr>
              <a:t>solar array</a:t>
            </a:r>
            <a:r>
              <a:rPr lang="en-US" sz="1800" dirty="0">
                <a:solidFill>
                  <a:schemeClr val="tx1"/>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29467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6"/>
          <p:cNvSpPr/>
          <p:nvPr/>
        </p:nvSpPr>
        <p:spPr>
          <a:xfrm>
            <a:off x="527550" y="427037"/>
            <a:ext cx="315135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43" name="Google Shape;143;p6"/>
          <p:cNvSpPr/>
          <p:nvPr/>
        </p:nvSpPr>
        <p:spPr>
          <a:xfrm>
            <a:off x="576150" y="394031"/>
            <a:ext cx="3116700"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44" name="Google Shape;144;p6"/>
          <p:cNvGrpSpPr/>
          <p:nvPr/>
        </p:nvGrpSpPr>
        <p:grpSpPr>
          <a:xfrm>
            <a:off x="725400" y="638052"/>
            <a:ext cx="2818200" cy="3800400"/>
            <a:chOff x="885025" y="638600"/>
            <a:chExt cx="2818200" cy="3998250"/>
          </a:xfrm>
        </p:grpSpPr>
        <p:cxnSp>
          <p:nvCxnSpPr>
            <p:cNvPr id="145" name="Google Shape;145;p6"/>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6" name="Google Shape;146;p6"/>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7" name="Google Shape;147;p6"/>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8" name="Google Shape;148;p6"/>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9" name="Google Shape;149;p6"/>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0" name="Google Shape;150;p6"/>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1" name="Google Shape;151;p6"/>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2" name="Google Shape;152;p6"/>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3" name="Google Shape;153;p6"/>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4" name="Google Shape;154;p6"/>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5" name="Google Shape;155;p6"/>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6" name="Google Shape;156;p6"/>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7" name="Google Shape;157;p6"/>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8" name="Google Shape;158;p6"/>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9" name="Google Shape;159;p6"/>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0" name="Google Shape;160;p6"/>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1" name="Google Shape;161;p6"/>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2" name="Google Shape;162;p6"/>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3" name="Google Shape;163;p6"/>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164" name="Google Shape;164;p6"/>
          <p:cNvGrpSpPr/>
          <p:nvPr/>
        </p:nvGrpSpPr>
        <p:grpSpPr>
          <a:xfrm>
            <a:off x="557573" y="307508"/>
            <a:ext cx="362484" cy="305404"/>
            <a:chOff x="3745952" y="1193989"/>
            <a:chExt cx="436150" cy="386600"/>
          </a:xfrm>
        </p:grpSpPr>
        <p:sp>
          <p:nvSpPr>
            <p:cNvPr id="165" name="Google Shape;165;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6"/>
          <p:cNvGrpSpPr/>
          <p:nvPr/>
        </p:nvGrpSpPr>
        <p:grpSpPr>
          <a:xfrm>
            <a:off x="3399312" y="324356"/>
            <a:ext cx="362484" cy="305404"/>
            <a:chOff x="3745952" y="1193989"/>
            <a:chExt cx="436150" cy="386600"/>
          </a:xfrm>
        </p:grpSpPr>
        <p:sp>
          <p:nvSpPr>
            <p:cNvPr id="171" name="Google Shape;171;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a:off x="561981" y="4352746"/>
            <a:ext cx="362484" cy="305404"/>
            <a:chOff x="3745952" y="1193989"/>
            <a:chExt cx="436150" cy="386600"/>
          </a:xfrm>
        </p:grpSpPr>
        <p:sp>
          <p:nvSpPr>
            <p:cNvPr id="177" name="Google Shape;177;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a:off x="3418134" y="4383663"/>
            <a:ext cx="362484" cy="305404"/>
            <a:chOff x="3745952" y="1193989"/>
            <a:chExt cx="436150" cy="386600"/>
          </a:xfrm>
        </p:grpSpPr>
        <p:sp>
          <p:nvSpPr>
            <p:cNvPr id="183" name="Google Shape;18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6"/>
          <p:cNvSpPr txBox="1"/>
          <p:nvPr/>
        </p:nvSpPr>
        <p:spPr>
          <a:xfrm>
            <a:off x="703194" y="871578"/>
            <a:ext cx="3012659" cy="37243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434343"/>
                </a:solidFill>
                <a:latin typeface="Segoe UI" panose="020B0502040204020203" pitchFamily="34" charset="0"/>
                <a:ea typeface="Amatic SC"/>
                <a:cs typeface="Segoe UI" panose="020B0502040204020203" pitchFamily="34" charset="0"/>
                <a:sym typeface="Amatic SC"/>
              </a:rPr>
              <a:t>Solar energy is usually a negative for building designers. It generates extra heat that must be eliminated by air-conditioning. However, this perspective is changing as architects and buyers begin to see solar energy as a free energy source. By designing a house properly, it can use the sun to power photovoltaic panels or to passively heat the house.</a:t>
            </a:r>
            <a:endParaRPr sz="1600" dirty="0">
              <a:solidFill>
                <a:srgbClr val="434343"/>
              </a:solidFill>
              <a:latin typeface="Segoe UI" panose="020B0502040204020203" pitchFamily="34" charset="0"/>
              <a:ea typeface="Amatic SC"/>
              <a:cs typeface="Segoe UI" panose="020B0502040204020203" pitchFamily="34" charset="0"/>
              <a:sym typeface="Amatic SC"/>
            </a:endParaRPr>
          </a:p>
        </p:txBody>
      </p:sp>
      <p:sp>
        <p:nvSpPr>
          <p:cNvPr id="190" name="Google Shape;190;p6"/>
          <p:cNvSpPr txBox="1"/>
          <p:nvPr/>
        </p:nvSpPr>
        <p:spPr>
          <a:xfrm>
            <a:off x="517922" y="409331"/>
            <a:ext cx="3070242" cy="621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spc="-150" dirty="0">
                <a:solidFill>
                  <a:srgbClr val="E23B3B"/>
                </a:solidFill>
                <a:latin typeface="MV Boli" panose="02000500030200090000" pitchFamily="2" charset="0"/>
                <a:ea typeface="Yellowtail"/>
                <a:cs typeface="MV Boli" panose="02000500030200090000" pitchFamily="2" charset="0"/>
                <a:sym typeface="Yellowtail"/>
              </a:rPr>
              <a:t>Lesson Overview</a:t>
            </a:r>
            <a:endParaRPr sz="2800" b="1" spc="-150" dirty="0">
              <a:solidFill>
                <a:srgbClr val="E23B3B"/>
              </a:solidFill>
              <a:latin typeface="MV Boli" panose="02000500030200090000" pitchFamily="2" charset="0"/>
              <a:ea typeface="Yellowtail"/>
              <a:cs typeface="MV Boli" panose="02000500030200090000" pitchFamily="2" charset="0"/>
              <a:sym typeface="Yellowtail"/>
            </a:endParaRPr>
          </a:p>
        </p:txBody>
      </p:sp>
      <p:pic>
        <p:nvPicPr>
          <p:cNvPr id="5" name="Picture 4" descr="A large green field&#10;&#10;Description generated with high confidence">
            <a:extLst>
              <a:ext uri="{FF2B5EF4-FFF2-40B4-BE49-F238E27FC236}">
                <a16:creationId xmlns:a16="http://schemas.microsoft.com/office/drawing/2014/main" id="{C9C870CC-370B-40A6-B9FF-F57BCE620544}"/>
              </a:ext>
            </a:extLst>
          </p:cNvPr>
          <p:cNvPicPr>
            <a:picLocks noChangeAspect="1"/>
          </p:cNvPicPr>
          <p:nvPr/>
        </p:nvPicPr>
        <p:blipFill>
          <a:blip r:embed="rId3"/>
          <a:stretch>
            <a:fillRect/>
          </a:stretch>
        </p:blipFill>
        <p:spPr>
          <a:xfrm>
            <a:off x="5772468" y="2738603"/>
            <a:ext cx="2644800" cy="1983601"/>
          </a:xfrm>
          <a:prstGeom prst="rect">
            <a:avLst/>
          </a:prstGeom>
        </p:spPr>
      </p:pic>
      <p:pic>
        <p:nvPicPr>
          <p:cNvPr id="7" name="Picture 6" descr="The roof of a building&#10;&#10;Description generated with very high confidence">
            <a:extLst>
              <a:ext uri="{FF2B5EF4-FFF2-40B4-BE49-F238E27FC236}">
                <a16:creationId xmlns:a16="http://schemas.microsoft.com/office/drawing/2014/main" id="{F48256DF-59AB-454B-97B0-5D806F5035E1}"/>
              </a:ext>
            </a:extLst>
          </p:cNvPr>
          <p:cNvPicPr>
            <a:picLocks noChangeAspect="1"/>
          </p:cNvPicPr>
          <p:nvPr/>
        </p:nvPicPr>
        <p:blipFill>
          <a:blip r:embed="rId4"/>
          <a:stretch>
            <a:fillRect/>
          </a:stretch>
        </p:blipFill>
        <p:spPr>
          <a:xfrm>
            <a:off x="3907999" y="602478"/>
            <a:ext cx="3302275" cy="1849274"/>
          </a:xfrm>
          <a:prstGeom prst="rect">
            <a:avLst/>
          </a:prstGeom>
        </p:spPr>
      </p:pic>
      <p:grpSp>
        <p:nvGrpSpPr>
          <p:cNvPr id="202" name="Google Shape;202;p6"/>
          <p:cNvGrpSpPr/>
          <p:nvPr/>
        </p:nvGrpSpPr>
        <p:grpSpPr>
          <a:xfrm>
            <a:off x="3944758" y="584057"/>
            <a:ext cx="362484" cy="321303"/>
            <a:chOff x="3745952" y="1193989"/>
            <a:chExt cx="436150" cy="386600"/>
          </a:xfrm>
        </p:grpSpPr>
        <p:sp>
          <p:nvSpPr>
            <p:cNvPr id="203" name="Google Shape;20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6"/>
          <p:cNvGrpSpPr/>
          <p:nvPr/>
        </p:nvGrpSpPr>
        <p:grpSpPr>
          <a:xfrm>
            <a:off x="5879212" y="2689762"/>
            <a:ext cx="362484" cy="321303"/>
            <a:chOff x="3745952" y="1193989"/>
            <a:chExt cx="436150" cy="386600"/>
          </a:xfrm>
        </p:grpSpPr>
        <p:sp>
          <p:nvSpPr>
            <p:cNvPr id="263" name="Google Shape;26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103" name="Google Shape;727;p11">
            <a:extLst>
              <a:ext uri="{FF2B5EF4-FFF2-40B4-BE49-F238E27FC236}">
                <a16:creationId xmlns:a16="http://schemas.microsoft.com/office/drawing/2014/main" id="{F5876262-7579-43ED-90C6-2387AEF29BE2}"/>
              </a:ext>
            </a:extLst>
          </p:cNvPr>
          <p:cNvGrpSpPr/>
          <p:nvPr/>
        </p:nvGrpSpPr>
        <p:grpSpPr>
          <a:xfrm>
            <a:off x="4868189" y="2860090"/>
            <a:ext cx="3506225" cy="1947203"/>
            <a:chOff x="506725" y="603850"/>
            <a:chExt cx="4577725" cy="3186100"/>
          </a:xfrm>
        </p:grpSpPr>
        <p:sp>
          <p:nvSpPr>
            <p:cNvPr id="104" name="Google Shape;728;p11">
              <a:extLst>
                <a:ext uri="{FF2B5EF4-FFF2-40B4-BE49-F238E27FC236}">
                  <a16:creationId xmlns:a16="http://schemas.microsoft.com/office/drawing/2014/main" id="{AC33AC6D-30FC-455D-A367-AD238C93AC1B}"/>
                </a:ext>
              </a:extLst>
            </p:cNvPr>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105" name="Google Shape;729;p11">
              <a:extLst>
                <a:ext uri="{FF2B5EF4-FFF2-40B4-BE49-F238E27FC236}">
                  <a16:creationId xmlns:a16="http://schemas.microsoft.com/office/drawing/2014/main" id="{CEAF44A7-FD25-4C60-A2BB-51039E36EF65}"/>
                </a:ext>
              </a:extLst>
            </p:cNvPr>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06" name="Google Shape;730;p11">
              <a:extLst>
                <a:ext uri="{FF2B5EF4-FFF2-40B4-BE49-F238E27FC236}">
                  <a16:creationId xmlns:a16="http://schemas.microsoft.com/office/drawing/2014/main" id="{BA75A102-7F27-4928-A1A3-5B1CD64FACD0}"/>
                </a:ext>
              </a:extLst>
            </p:cNvPr>
            <p:cNvGrpSpPr/>
            <p:nvPr/>
          </p:nvGrpSpPr>
          <p:grpSpPr>
            <a:xfrm>
              <a:off x="687250" y="749550"/>
              <a:ext cx="4171781" cy="2665500"/>
              <a:chOff x="885025" y="638600"/>
              <a:chExt cx="2818200" cy="2665500"/>
            </a:xfrm>
          </p:grpSpPr>
          <p:cxnSp>
            <p:nvCxnSpPr>
              <p:cNvPr id="107" name="Google Shape;731;p11">
                <a:extLst>
                  <a:ext uri="{FF2B5EF4-FFF2-40B4-BE49-F238E27FC236}">
                    <a16:creationId xmlns:a16="http://schemas.microsoft.com/office/drawing/2014/main" id="{52227D0A-E964-4445-B3A2-CA671DB6B3A9}"/>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8" name="Google Shape;732;p11">
                <a:extLst>
                  <a:ext uri="{FF2B5EF4-FFF2-40B4-BE49-F238E27FC236}">
                    <a16:creationId xmlns:a16="http://schemas.microsoft.com/office/drawing/2014/main" id="{D19ADF9A-F210-4862-A799-A7AA6BEB8BD1}"/>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9" name="Google Shape;733;p11">
                <a:extLst>
                  <a:ext uri="{FF2B5EF4-FFF2-40B4-BE49-F238E27FC236}">
                    <a16:creationId xmlns:a16="http://schemas.microsoft.com/office/drawing/2014/main" id="{9FDFE603-83B1-4294-8141-00BD76D10BE1}"/>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0" name="Google Shape;734;p11">
                <a:extLst>
                  <a:ext uri="{FF2B5EF4-FFF2-40B4-BE49-F238E27FC236}">
                    <a16:creationId xmlns:a16="http://schemas.microsoft.com/office/drawing/2014/main" id="{850CCC53-554E-4BA2-B6B5-45885D174033}"/>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1" name="Google Shape;735;p11">
                <a:extLst>
                  <a:ext uri="{FF2B5EF4-FFF2-40B4-BE49-F238E27FC236}">
                    <a16:creationId xmlns:a16="http://schemas.microsoft.com/office/drawing/2014/main" id="{35E43255-53EF-46B7-BE29-C301CF695013}"/>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2" name="Google Shape;736;p11">
                <a:extLst>
                  <a:ext uri="{FF2B5EF4-FFF2-40B4-BE49-F238E27FC236}">
                    <a16:creationId xmlns:a16="http://schemas.microsoft.com/office/drawing/2014/main" id="{ECD4CCB4-6203-4633-A270-928D2FE719F8}"/>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3" name="Google Shape;737;p11">
                <a:extLst>
                  <a:ext uri="{FF2B5EF4-FFF2-40B4-BE49-F238E27FC236}">
                    <a16:creationId xmlns:a16="http://schemas.microsoft.com/office/drawing/2014/main" id="{9A3559CD-AB6E-4263-9643-C6B7C12E6AE4}"/>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4" name="Google Shape;738;p11">
                <a:extLst>
                  <a:ext uri="{FF2B5EF4-FFF2-40B4-BE49-F238E27FC236}">
                    <a16:creationId xmlns:a16="http://schemas.microsoft.com/office/drawing/2014/main" id="{8ACB0E39-EA64-4C2F-A60A-AE40D8BCC672}"/>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5" name="Google Shape;739;p11">
                <a:extLst>
                  <a:ext uri="{FF2B5EF4-FFF2-40B4-BE49-F238E27FC236}">
                    <a16:creationId xmlns:a16="http://schemas.microsoft.com/office/drawing/2014/main" id="{328AC519-410C-4C0B-834B-4F6F0391617A}"/>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6" name="Google Shape;740;p11">
                <a:extLst>
                  <a:ext uri="{FF2B5EF4-FFF2-40B4-BE49-F238E27FC236}">
                    <a16:creationId xmlns:a16="http://schemas.microsoft.com/office/drawing/2014/main" id="{4A23648F-4B46-4526-B582-AD9061351B25}"/>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7" name="Google Shape;741;p11">
                <a:extLst>
                  <a:ext uri="{FF2B5EF4-FFF2-40B4-BE49-F238E27FC236}">
                    <a16:creationId xmlns:a16="http://schemas.microsoft.com/office/drawing/2014/main" id="{1EAEDF3A-BF9F-49A7-B74E-2C2798CA4081}"/>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8" name="Google Shape;742;p11">
                <a:extLst>
                  <a:ext uri="{FF2B5EF4-FFF2-40B4-BE49-F238E27FC236}">
                    <a16:creationId xmlns:a16="http://schemas.microsoft.com/office/drawing/2014/main" id="{C97EBA2E-AAE1-404F-87C7-495E34B08092}"/>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19" name="Google Shape;743;p11">
                <a:extLst>
                  <a:ext uri="{FF2B5EF4-FFF2-40B4-BE49-F238E27FC236}">
                    <a16:creationId xmlns:a16="http://schemas.microsoft.com/office/drawing/2014/main" id="{71CBF84C-E9F8-433E-B1EA-02C7FC47BC5D}"/>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86" name="Google Shape;727;p11">
            <a:extLst>
              <a:ext uri="{FF2B5EF4-FFF2-40B4-BE49-F238E27FC236}">
                <a16:creationId xmlns:a16="http://schemas.microsoft.com/office/drawing/2014/main" id="{71CB1F4F-CEC3-47E6-A769-CF3FAE9F2DC9}"/>
              </a:ext>
            </a:extLst>
          </p:cNvPr>
          <p:cNvGrpSpPr/>
          <p:nvPr/>
        </p:nvGrpSpPr>
        <p:grpSpPr>
          <a:xfrm>
            <a:off x="4652545" y="372053"/>
            <a:ext cx="4005652" cy="2309125"/>
            <a:chOff x="506725" y="603850"/>
            <a:chExt cx="4577725" cy="3186100"/>
          </a:xfrm>
        </p:grpSpPr>
        <p:sp>
          <p:nvSpPr>
            <p:cNvPr id="87" name="Google Shape;728;p11">
              <a:extLst>
                <a:ext uri="{FF2B5EF4-FFF2-40B4-BE49-F238E27FC236}">
                  <a16:creationId xmlns:a16="http://schemas.microsoft.com/office/drawing/2014/main" id="{9ECF40B6-FA00-4A71-9E87-41674E6BBAF1}"/>
                </a:ext>
              </a:extLst>
            </p:cNvPr>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88" name="Google Shape;729;p11">
              <a:extLst>
                <a:ext uri="{FF2B5EF4-FFF2-40B4-BE49-F238E27FC236}">
                  <a16:creationId xmlns:a16="http://schemas.microsoft.com/office/drawing/2014/main" id="{71C316D6-92EF-4733-BA22-11D9559C7A5B}"/>
                </a:ext>
              </a:extLst>
            </p:cNvPr>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89" name="Google Shape;730;p11">
              <a:extLst>
                <a:ext uri="{FF2B5EF4-FFF2-40B4-BE49-F238E27FC236}">
                  <a16:creationId xmlns:a16="http://schemas.microsoft.com/office/drawing/2014/main" id="{ACE2DD81-73BE-4B69-B1AA-A13E1307D130}"/>
                </a:ext>
              </a:extLst>
            </p:cNvPr>
            <p:cNvGrpSpPr/>
            <p:nvPr/>
          </p:nvGrpSpPr>
          <p:grpSpPr>
            <a:xfrm>
              <a:off x="687250" y="749550"/>
              <a:ext cx="4171781" cy="2665500"/>
              <a:chOff x="885025" y="638600"/>
              <a:chExt cx="2818200" cy="2665500"/>
            </a:xfrm>
          </p:grpSpPr>
          <p:cxnSp>
            <p:nvCxnSpPr>
              <p:cNvPr id="90" name="Google Shape;731;p11">
                <a:extLst>
                  <a:ext uri="{FF2B5EF4-FFF2-40B4-BE49-F238E27FC236}">
                    <a16:creationId xmlns:a16="http://schemas.microsoft.com/office/drawing/2014/main" id="{63AE6B3A-82BC-48E1-B4B4-EA398FD436AA}"/>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1" name="Google Shape;732;p11">
                <a:extLst>
                  <a:ext uri="{FF2B5EF4-FFF2-40B4-BE49-F238E27FC236}">
                    <a16:creationId xmlns:a16="http://schemas.microsoft.com/office/drawing/2014/main" id="{082BC724-D2F1-47AE-BAC2-69E0C120E16F}"/>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2" name="Google Shape;733;p11">
                <a:extLst>
                  <a:ext uri="{FF2B5EF4-FFF2-40B4-BE49-F238E27FC236}">
                    <a16:creationId xmlns:a16="http://schemas.microsoft.com/office/drawing/2014/main" id="{5720E2F6-6DD0-4269-8AFB-79C70CA2F1D9}"/>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3" name="Google Shape;734;p11">
                <a:extLst>
                  <a:ext uri="{FF2B5EF4-FFF2-40B4-BE49-F238E27FC236}">
                    <a16:creationId xmlns:a16="http://schemas.microsoft.com/office/drawing/2014/main" id="{D65DD6E9-F92A-4C7D-BFDD-F7B26020B73D}"/>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4" name="Google Shape;735;p11">
                <a:extLst>
                  <a:ext uri="{FF2B5EF4-FFF2-40B4-BE49-F238E27FC236}">
                    <a16:creationId xmlns:a16="http://schemas.microsoft.com/office/drawing/2014/main" id="{ACF72303-EEB7-4E72-80C6-34F41FF616D0}"/>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5" name="Google Shape;736;p11">
                <a:extLst>
                  <a:ext uri="{FF2B5EF4-FFF2-40B4-BE49-F238E27FC236}">
                    <a16:creationId xmlns:a16="http://schemas.microsoft.com/office/drawing/2014/main" id="{2EC0C15B-0A74-4A9C-ADE5-429EF4B3B76C}"/>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6" name="Google Shape;737;p11">
                <a:extLst>
                  <a:ext uri="{FF2B5EF4-FFF2-40B4-BE49-F238E27FC236}">
                    <a16:creationId xmlns:a16="http://schemas.microsoft.com/office/drawing/2014/main" id="{BD6A6BAD-7475-470B-8795-321BEA0D4CA1}"/>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7" name="Google Shape;738;p11">
                <a:extLst>
                  <a:ext uri="{FF2B5EF4-FFF2-40B4-BE49-F238E27FC236}">
                    <a16:creationId xmlns:a16="http://schemas.microsoft.com/office/drawing/2014/main" id="{469C0A8D-FCE8-4DD5-AC00-97C761DC89B4}"/>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8" name="Google Shape;739;p11">
                <a:extLst>
                  <a:ext uri="{FF2B5EF4-FFF2-40B4-BE49-F238E27FC236}">
                    <a16:creationId xmlns:a16="http://schemas.microsoft.com/office/drawing/2014/main" id="{E40E5A91-14DA-4F1E-ACC5-AA2DD2685B85}"/>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99" name="Google Shape;740;p11">
                <a:extLst>
                  <a:ext uri="{FF2B5EF4-FFF2-40B4-BE49-F238E27FC236}">
                    <a16:creationId xmlns:a16="http://schemas.microsoft.com/office/drawing/2014/main" id="{CB4BD699-6839-4299-87C0-AB5E27B5EF34}"/>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0" name="Google Shape;741;p11">
                <a:extLst>
                  <a:ext uri="{FF2B5EF4-FFF2-40B4-BE49-F238E27FC236}">
                    <a16:creationId xmlns:a16="http://schemas.microsoft.com/office/drawing/2014/main" id="{24B6ACDC-19AE-4329-A89F-5522C57B7D3C}"/>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1" name="Google Shape;742;p11">
                <a:extLst>
                  <a:ext uri="{FF2B5EF4-FFF2-40B4-BE49-F238E27FC236}">
                    <a16:creationId xmlns:a16="http://schemas.microsoft.com/office/drawing/2014/main" id="{4A2CD283-C7CE-4FF9-B1B0-1DFC2C1C77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02" name="Google Shape;743;p11">
                <a:extLst>
                  <a:ext uri="{FF2B5EF4-FFF2-40B4-BE49-F238E27FC236}">
                    <a16:creationId xmlns:a16="http://schemas.microsoft.com/office/drawing/2014/main" id="{1B57D55F-6B7C-41A3-93EE-B2AFEE66B88E}"/>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727" name="Google Shape;727;p11"/>
          <p:cNvGrpSpPr/>
          <p:nvPr/>
        </p:nvGrpSpPr>
        <p:grpSpPr>
          <a:xfrm>
            <a:off x="316270" y="1869971"/>
            <a:ext cx="4336894" cy="2880140"/>
            <a:chOff x="506725" y="603850"/>
            <a:chExt cx="4577725" cy="3186100"/>
          </a:xfrm>
        </p:grpSpPr>
        <p:sp>
          <p:nvSpPr>
            <p:cNvPr id="728" name="Google Shape;728;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29" name="Google Shape;729;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30" name="Google Shape;730;p11"/>
            <p:cNvGrpSpPr/>
            <p:nvPr/>
          </p:nvGrpSpPr>
          <p:grpSpPr>
            <a:xfrm>
              <a:off x="687250" y="749550"/>
              <a:ext cx="4171781" cy="2665500"/>
              <a:chOff x="885025" y="638600"/>
              <a:chExt cx="2818200" cy="2665500"/>
            </a:xfrm>
          </p:grpSpPr>
          <p:cxnSp>
            <p:nvCxnSpPr>
              <p:cNvPr id="731" name="Google Shape;731;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2" name="Google Shape;732;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3" name="Google Shape;733;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4" name="Google Shape;734;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5" name="Google Shape;735;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6" name="Google Shape;736;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7" name="Google Shape;737;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8" name="Google Shape;738;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9" name="Google Shape;739;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0" name="Google Shape;740;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1" name="Google Shape;741;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2" name="Google Shape;742;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3" name="Google Shape;743;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803" name="Google Shape;803;p11"/>
          <p:cNvGrpSpPr/>
          <p:nvPr/>
        </p:nvGrpSpPr>
        <p:grpSpPr>
          <a:xfrm>
            <a:off x="8309882" y="418762"/>
            <a:ext cx="362484" cy="321303"/>
            <a:chOff x="3745952" y="1193989"/>
            <a:chExt cx="436150" cy="386600"/>
          </a:xfrm>
        </p:grpSpPr>
        <p:sp>
          <p:nvSpPr>
            <p:cNvPr id="804" name="Google Shape;80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1"/>
          <p:cNvGrpSpPr/>
          <p:nvPr/>
        </p:nvGrpSpPr>
        <p:grpSpPr>
          <a:xfrm>
            <a:off x="523672" y="1922253"/>
            <a:ext cx="362484" cy="321303"/>
            <a:chOff x="3745952" y="1193989"/>
            <a:chExt cx="436150" cy="386600"/>
          </a:xfrm>
        </p:grpSpPr>
        <p:sp>
          <p:nvSpPr>
            <p:cNvPr id="816" name="Google Shape;816;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1"/>
          <p:cNvGrpSpPr/>
          <p:nvPr/>
        </p:nvGrpSpPr>
        <p:grpSpPr>
          <a:xfrm>
            <a:off x="5111736" y="2752449"/>
            <a:ext cx="362484" cy="321303"/>
            <a:chOff x="3745952" y="1193989"/>
            <a:chExt cx="436150" cy="386600"/>
          </a:xfrm>
        </p:grpSpPr>
        <p:sp>
          <p:nvSpPr>
            <p:cNvPr id="822" name="Google Shape;82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11"/>
          <p:cNvGrpSpPr/>
          <p:nvPr/>
        </p:nvGrpSpPr>
        <p:grpSpPr>
          <a:xfrm>
            <a:off x="4779698" y="410898"/>
            <a:ext cx="362484" cy="321303"/>
            <a:chOff x="3745952" y="1193989"/>
            <a:chExt cx="436150" cy="386600"/>
          </a:xfrm>
        </p:grpSpPr>
        <p:sp>
          <p:nvSpPr>
            <p:cNvPr id="834" name="Google Shape;83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1"/>
          <p:cNvGrpSpPr/>
          <p:nvPr/>
        </p:nvGrpSpPr>
        <p:grpSpPr>
          <a:xfrm>
            <a:off x="8104681" y="2810981"/>
            <a:ext cx="362484" cy="321303"/>
            <a:chOff x="3745952" y="1193989"/>
            <a:chExt cx="436150" cy="386600"/>
          </a:xfrm>
        </p:grpSpPr>
        <p:sp>
          <p:nvSpPr>
            <p:cNvPr id="840" name="Google Shape;840;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1"/>
          <p:cNvGrpSpPr/>
          <p:nvPr/>
        </p:nvGrpSpPr>
        <p:grpSpPr>
          <a:xfrm>
            <a:off x="4271333" y="2006199"/>
            <a:ext cx="362484" cy="321303"/>
            <a:chOff x="3745952" y="1193989"/>
            <a:chExt cx="436150" cy="386600"/>
          </a:xfrm>
        </p:grpSpPr>
        <p:sp>
          <p:nvSpPr>
            <p:cNvPr id="852" name="Google Shape;85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646;p10">
            <a:extLst>
              <a:ext uri="{FF2B5EF4-FFF2-40B4-BE49-F238E27FC236}">
                <a16:creationId xmlns:a16="http://schemas.microsoft.com/office/drawing/2014/main" id="{06951AA2-3BBC-4530-93FC-7E9F1A488DD1}"/>
              </a:ext>
            </a:extLst>
          </p:cNvPr>
          <p:cNvSpPr/>
          <p:nvPr/>
        </p:nvSpPr>
        <p:spPr>
          <a:xfrm>
            <a:off x="630856" y="1006766"/>
            <a:ext cx="1266685" cy="726242"/>
          </a:xfrm>
          <a:custGeom>
            <a:avLst/>
            <a:gdLst/>
            <a:ahLst/>
            <a:cxnLst/>
            <a:rect l="l" t="t" r="r" b="b"/>
            <a:pathLst>
              <a:path w="51088" h="35540" extrusionOk="0">
                <a:moveTo>
                  <a:pt x="1666" y="0"/>
                </a:moveTo>
                <a:lnTo>
                  <a:pt x="0" y="35540"/>
                </a:lnTo>
                <a:lnTo>
                  <a:pt x="51088" y="33041"/>
                </a:lnTo>
                <a:close/>
              </a:path>
            </a:pathLst>
          </a:custGeom>
          <a:solidFill>
            <a:srgbClr val="000000">
              <a:alpha val="44620"/>
            </a:srgbClr>
          </a:solidFill>
          <a:ln>
            <a:noFill/>
          </a:ln>
        </p:spPr>
      </p:sp>
      <p:sp>
        <p:nvSpPr>
          <p:cNvPr id="122" name="Google Shape;647;p10">
            <a:extLst>
              <a:ext uri="{FF2B5EF4-FFF2-40B4-BE49-F238E27FC236}">
                <a16:creationId xmlns:a16="http://schemas.microsoft.com/office/drawing/2014/main" id="{7D904F0F-E260-4FC5-AD81-C5FB6A90C9E4}"/>
              </a:ext>
            </a:extLst>
          </p:cNvPr>
          <p:cNvSpPr/>
          <p:nvPr/>
        </p:nvSpPr>
        <p:spPr>
          <a:xfrm>
            <a:off x="639357" y="859312"/>
            <a:ext cx="3565973" cy="794310"/>
          </a:xfrm>
          <a:custGeom>
            <a:avLst/>
            <a:gdLst/>
            <a:ahLst/>
            <a:cxnLst/>
            <a:rect l="l" t="t" r="r" b="b"/>
            <a:pathLst>
              <a:path w="143823" h="38871" extrusionOk="0">
                <a:moveTo>
                  <a:pt x="0" y="3054"/>
                </a:moveTo>
                <a:lnTo>
                  <a:pt x="555" y="38871"/>
                </a:lnTo>
                <a:lnTo>
                  <a:pt x="143823" y="38038"/>
                </a:lnTo>
                <a:lnTo>
                  <a:pt x="139103" y="0"/>
                </a:lnTo>
                <a:close/>
              </a:path>
            </a:pathLst>
          </a:custGeom>
          <a:solidFill>
            <a:schemeClr val="lt2"/>
          </a:solidFill>
          <a:ln>
            <a:noFill/>
          </a:ln>
        </p:spPr>
      </p:sp>
      <p:sp>
        <p:nvSpPr>
          <p:cNvPr id="123" name="Google Shape;648;p10">
            <a:extLst>
              <a:ext uri="{FF2B5EF4-FFF2-40B4-BE49-F238E27FC236}">
                <a16:creationId xmlns:a16="http://schemas.microsoft.com/office/drawing/2014/main" id="{8B6C0D14-CE1B-4168-8505-0D690A1BF8A9}"/>
              </a:ext>
            </a:extLst>
          </p:cNvPr>
          <p:cNvSpPr txBox="1"/>
          <p:nvPr/>
        </p:nvSpPr>
        <p:spPr>
          <a:xfrm>
            <a:off x="1247699" y="1523818"/>
            <a:ext cx="3454026" cy="4089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3600" b="1" dirty="0">
                <a:solidFill>
                  <a:srgbClr val="5B96CB"/>
                </a:solidFill>
                <a:latin typeface="MV Boli" panose="02000500030200090000" pitchFamily="2" charset="0"/>
                <a:ea typeface="Impact"/>
                <a:cs typeface="MV Boli" panose="02000500030200090000" pitchFamily="2" charset="0"/>
                <a:sym typeface="Impact"/>
              </a:rPr>
              <a:t>Continued</a:t>
            </a:r>
            <a:endParaRPr sz="3600" b="1" dirty="0">
              <a:solidFill>
                <a:srgbClr val="5B96CB"/>
              </a:solidFill>
              <a:latin typeface="MV Boli" panose="02000500030200090000" pitchFamily="2" charset="0"/>
              <a:ea typeface="Impact"/>
              <a:cs typeface="MV Boli" panose="02000500030200090000" pitchFamily="2" charset="0"/>
              <a:sym typeface="Impact"/>
            </a:endParaRPr>
          </a:p>
          <a:p>
            <a:pPr marL="0" lvl="0" indent="0" algn="l" rtl="0">
              <a:spcBef>
                <a:spcPts val="0"/>
              </a:spcBef>
              <a:spcAft>
                <a:spcPts val="0"/>
              </a:spcAft>
              <a:buNone/>
            </a:pPr>
            <a:endParaRPr sz="6000" dirty="0">
              <a:latin typeface="Impact"/>
              <a:ea typeface="Impact"/>
              <a:cs typeface="Impact"/>
              <a:sym typeface="Impact"/>
            </a:endParaRPr>
          </a:p>
        </p:txBody>
      </p:sp>
      <p:grpSp>
        <p:nvGrpSpPr>
          <p:cNvPr id="827" name="Google Shape;827;p11"/>
          <p:cNvGrpSpPr/>
          <p:nvPr/>
        </p:nvGrpSpPr>
        <p:grpSpPr>
          <a:xfrm>
            <a:off x="701454" y="1044852"/>
            <a:ext cx="362484" cy="321303"/>
            <a:chOff x="3745952" y="1193989"/>
            <a:chExt cx="436150" cy="386600"/>
          </a:xfrm>
        </p:grpSpPr>
        <p:sp>
          <p:nvSpPr>
            <p:cNvPr id="828" name="Google Shape;828;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C3FC90E-48A7-4580-A46A-12A03F0B54CD}"/>
              </a:ext>
            </a:extLst>
          </p:cNvPr>
          <p:cNvSpPr txBox="1"/>
          <p:nvPr/>
        </p:nvSpPr>
        <p:spPr>
          <a:xfrm>
            <a:off x="537652" y="2223283"/>
            <a:ext cx="4130480" cy="2308324"/>
          </a:xfrm>
          <a:prstGeom prst="rect">
            <a:avLst/>
          </a:prstGeom>
          <a:noFill/>
        </p:spPr>
        <p:txBody>
          <a:bodyPr wrap="square" rtlCol="0">
            <a:spAutoFit/>
          </a:bodyPr>
          <a:lstStyle/>
          <a:p>
            <a:r>
              <a:rPr lang="en-US" sz="1800" dirty="0">
                <a:solidFill>
                  <a:schemeClr val="tx1"/>
                </a:solidFill>
                <a:latin typeface="Segoe UI" panose="020B0502040204020203" pitchFamily="34" charset="0"/>
                <a:cs typeface="Segoe UI" panose="020B0502040204020203" pitchFamily="34" charset="0"/>
              </a:rPr>
              <a:t>Explain to students that we know when the solar panel is creating electricity when the light bulb is illuminated.</a:t>
            </a:r>
          </a:p>
          <a:p>
            <a:endParaRPr lang="en-US" sz="1800" dirty="0">
              <a:solidFill>
                <a:schemeClr val="tx1"/>
              </a:solidFill>
              <a:latin typeface="Segoe UI" panose="020B0502040204020203" pitchFamily="34" charset="0"/>
              <a:cs typeface="Segoe UI" panose="020B0502040204020203" pitchFamily="34" charset="0"/>
            </a:endParaRPr>
          </a:p>
          <a:p>
            <a:r>
              <a:rPr lang="en-US" sz="1800" dirty="0">
                <a:solidFill>
                  <a:schemeClr val="tx1"/>
                </a:solidFill>
                <a:latin typeface="Segoe UI" panose="020B0502040204020203" pitchFamily="34" charset="0"/>
                <a:cs typeface="Segoe UI" panose="020B0502040204020203" pitchFamily="34" charset="0"/>
              </a:rPr>
              <a:t>Ask them why they don’t see a light. Explain that there is not enough light in the classroom to generate electricity.</a:t>
            </a:r>
          </a:p>
        </p:txBody>
      </p:sp>
      <p:sp>
        <p:nvSpPr>
          <p:cNvPr id="3" name="Rectangle 2">
            <a:extLst>
              <a:ext uri="{FF2B5EF4-FFF2-40B4-BE49-F238E27FC236}">
                <a16:creationId xmlns:a16="http://schemas.microsoft.com/office/drawing/2014/main" id="{0B434B44-75CC-486F-B202-0B5B50FCCB47}"/>
              </a:ext>
            </a:extLst>
          </p:cNvPr>
          <p:cNvSpPr/>
          <p:nvPr/>
        </p:nvSpPr>
        <p:spPr>
          <a:xfrm>
            <a:off x="5022273" y="680649"/>
            <a:ext cx="3436427" cy="1754326"/>
          </a:xfrm>
          <a:prstGeom prst="rect">
            <a:avLst/>
          </a:prstGeom>
        </p:spPr>
        <p:txBody>
          <a:bodyPr wrap="square">
            <a:spAutoFit/>
          </a:bodyPr>
          <a:lstStyle/>
          <a:p>
            <a:r>
              <a:rPr lang="en-US" sz="1800" dirty="0">
                <a:solidFill>
                  <a:srgbClr val="00B050"/>
                </a:solidFill>
                <a:latin typeface="Segoe UI" panose="020B0502040204020203" pitchFamily="34" charset="0"/>
                <a:cs typeface="Segoe UI" panose="020B0502040204020203" pitchFamily="34" charset="0"/>
              </a:rPr>
              <a:t>Take the class outside!</a:t>
            </a:r>
          </a:p>
          <a:p>
            <a:pPr marL="285750" indent="-285750">
              <a:buFont typeface="Arial" panose="020B0604020202020204" pitchFamily="34" charset="0"/>
              <a:buChar char="•"/>
            </a:pPr>
            <a:r>
              <a:rPr lang="en-US" sz="1800" dirty="0">
                <a:solidFill>
                  <a:schemeClr val="tx1"/>
                </a:solidFill>
                <a:latin typeface="Segoe UI" panose="020B0502040204020203" pitchFamily="34" charset="0"/>
                <a:cs typeface="Segoe UI" panose="020B0502040204020203" pitchFamily="34" charset="0"/>
              </a:rPr>
              <a:t>Now the light will turn on</a:t>
            </a:r>
          </a:p>
          <a:p>
            <a:pPr marL="285750" indent="-285750">
              <a:buFont typeface="Arial" panose="020B0604020202020204" pitchFamily="34" charset="0"/>
              <a:buChar char="•"/>
            </a:pPr>
            <a:r>
              <a:rPr lang="en-US" sz="1800" dirty="0">
                <a:solidFill>
                  <a:schemeClr val="tx1"/>
                </a:solidFill>
                <a:latin typeface="Segoe UI" panose="020B0502040204020203" pitchFamily="34" charset="0"/>
                <a:cs typeface="Segoe UI" panose="020B0502040204020203" pitchFamily="34" charset="0"/>
              </a:rPr>
              <a:t>Notice how the tilt of the solar panel and the direction the panel faces affects the brightness of the bulb</a:t>
            </a:r>
          </a:p>
        </p:txBody>
      </p:sp>
      <p:sp>
        <p:nvSpPr>
          <p:cNvPr id="150" name="Rectangle 149">
            <a:extLst>
              <a:ext uri="{FF2B5EF4-FFF2-40B4-BE49-F238E27FC236}">
                <a16:creationId xmlns:a16="http://schemas.microsoft.com/office/drawing/2014/main" id="{07464B7D-94EA-47E5-B85A-AF021DADFA25}"/>
              </a:ext>
            </a:extLst>
          </p:cNvPr>
          <p:cNvSpPr/>
          <p:nvPr/>
        </p:nvSpPr>
        <p:spPr>
          <a:xfrm>
            <a:off x="5164246" y="3070210"/>
            <a:ext cx="3028055" cy="1477328"/>
          </a:xfrm>
          <a:prstGeom prst="rect">
            <a:avLst/>
          </a:prstGeom>
        </p:spPr>
        <p:txBody>
          <a:bodyPr wrap="square">
            <a:spAutoFit/>
          </a:bodyPr>
          <a:lstStyle/>
          <a:p>
            <a:r>
              <a:rPr lang="en-US" sz="1800" dirty="0">
                <a:solidFill>
                  <a:schemeClr val="accent4">
                    <a:lumMod val="75000"/>
                  </a:schemeClr>
                </a:solidFill>
                <a:latin typeface="MV Boli" panose="02000500030200090000" pitchFamily="2" charset="0"/>
                <a:cs typeface="MV Boli" panose="02000500030200090000" pitchFamily="2" charset="0"/>
              </a:rPr>
              <a:t>Which direction is best?</a:t>
            </a:r>
          </a:p>
          <a:p>
            <a:pPr marL="285750" indent="-285750">
              <a:buFont typeface="Arial" panose="020B0604020202020204" pitchFamily="34" charset="0"/>
              <a:buChar char="•"/>
            </a:pPr>
            <a:r>
              <a:rPr lang="en-US" sz="1800" dirty="0">
                <a:solidFill>
                  <a:schemeClr val="tx1"/>
                </a:solidFill>
                <a:latin typeface="Segoe UI" panose="020B0502040204020203" pitchFamily="34" charset="0"/>
                <a:cs typeface="Segoe UI" panose="020B0502040204020203" pitchFamily="34" charset="0"/>
              </a:rPr>
              <a:t>In the direction of direct sunlight, which is east in the morning and west in the afternoon</a:t>
            </a:r>
          </a:p>
        </p:txBody>
      </p:sp>
    </p:spTree>
    <p:extLst>
      <p:ext uri="{BB962C8B-B14F-4D97-AF65-F5344CB8AC3E}">
        <p14:creationId xmlns:p14="http://schemas.microsoft.com/office/powerpoint/2010/main" val="315058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1652939" y="614846"/>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38401" y="944382"/>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Day 2</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780354" y="880908"/>
            <a:ext cx="4476911" cy="2862322"/>
          </a:xfrm>
          <a:prstGeom prst="rect">
            <a:avLst/>
          </a:prstGeom>
          <a:noFill/>
        </p:spPr>
        <p:txBody>
          <a:bodyPr wrap="square" rtlCol="0">
            <a:spAutoFit/>
          </a:bodyPr>
          <a:lstStyle/>
          <a:p>
            <a:pPr marL="457200" indent="-457200">
              <a:buAutoNum type="arabicPeriod"/>
            </a:pPr>
            <a:r>
              <a:rPr lang="en-US" sz="1800" dirty="0">
                <a:latin typeface="Segoe UI" panose="020B0502040204020203" pitchFamily="34" charset="0"/>
                <a:cs typeface="Segoe UI" panose="020B0502040204020203" pitchFamily="34" charset="0"/>
              </a:rPr>
              <a:t>Divide the class into teams</a:t>
            </a:r>
            <a:endParaRPr lang="en-US" sz="1800" b="1" dirty="0">
              <a:latin typeface="Segoe UI" panose="020B0502040204020203" pitchFamily="34" charset="0"/>
              <a:cs typeface="Segoe UI" panose="020B0502040204020203" pitchFamily="34" charset="0"/>
            </a:endParaRPr>
          </a:p>
          <a:p>
            <a:pPr marL="457200" indent="-457200">
              <a:buAutoNum type="arabicPeriod"/>
            </a:pPr>
            <a:r>
              <a:rPr lang="en-US" sz="1800" dirty="0">
                <a:latin typeface="Segoe UI" panose="020B0502040204020203" pitchFamily="34" charset="0"/>
                <a:cs typeface="Segoe UI" panose="020B0502040204020203" pitchFamily="34" charset="0"/>
              </a:rPr>
              <a:t>Have students brainstorm Solar City building ideas in their groups</a:t>
            </a:r>
          </a:p>
          <a:p>
            <a:pPr marL="457200" indent="-457200">
              <a:buAutoNum type="arabicPeriod"/>
            </a:pPr>
            <a:r>
              <a:rPr lang="en-US" sz="1800" dirty="0">
                <a:latin typeface="Segoe UI" panose="020B0502040204020203" pitchFamily="34" charset="0"/>
                <a:cs typeface="Segoe UI" panose="020B0502040204020203" pitchFamily="34" charset="0"/>
              </a:rPr>
              <a:t>Once a group has decided on the type of building they want to build give them the precut wall and roof pieces for a generic model building. </a:t>
            </a:r>
          </a:p>
          <a:p>
            <a:pPr marL="457200" indent="-457200">
              <a:buAutoNum type="arabicPeriod"/>
            </a:pPr>
            <a:r>
              <a:rPr lang="en-US" sz="1800" dirty="0">
                <a:latin typeface="Segoe UI" panose="020B0502040204020203" pitchFamily="34" charset="0"/>
                <a:cs typeface="Segoe UI" panose="020B0502040204020203" pitchFamily="34" charset="0"/>
              </a:rPr>
              <a:t>From this have them measure and draw to make a two dimensional scale of the buildings.</a:t>
            </a:r>
          </a:p>
        </p:txBody>
      </p:sp>
    </p:spTree>
    <p:extLst>
      <p:ext uri="{BB962C8B-B14F-4D97-AF65-F5344CB8AC3E}">
        <p14:creationId xmlns:p14="http://schemas.microsoft.com/office/powerpoint/2010/main" val="3909657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5" name="Picture 4" descr="A picture containing tent, table&#10;&#10;Description generated with high confidence">
            <a:extLst>
              <a:ext uri="{FF2B5EF4-FFF2-40B4-BE49-F238E27FC236}">
                <a16:creationId xmlns:a16="http://schemas.microsoft.com/office/drawing/2014/main" id="{6DA73F45-741C-4A44-A141-CCF53566E73C}"/>
              </a:ext>
            </a:extLst>
          </p:cNvPr>
          <p:cNvPicPr>
            <a:picLocks noChangeAspect="1"/>
          </p:cNvPicPr>
          <p:nvPr/>
        </p:nvPicPr>
        <p:blipFill rotWithShape="1">
          <a:blip r:embed="rId3"/>
          <a:srcRect l="53704"/>
          <a:stretch/>
        </p:blipFill>
        <p:spPr>
          <a:xfrm>
            <a:off x="5879101" y="2891081"/>
            <a:ext cx="2618564" cy="1784364"/>
          </a:xfrm>
          <a:prstGeom prst="rect">
            <a:avLst/>
          </a:prstGeom>
        </p:spPr>
      </p:pic>
      <p:pic>
        <p:nvPicPr>
          <p:cNvPr id="3" name="Picture 2" descr="A picture containing tent, table&#10;&#10;Description generated with high confidence">
            <a:extLst>
              <a:ext uri="{FF2B5EF4-FFF2-40B4-BE49-F238E27FC236}">
                <a16:creationId xmlns:a16="http://schemas.microsoft.com/office/drawing/2014/main" id="{5BA32491-FD8C-4D34-9B8F-27F0D0FD9163}"/>
              </a:ext>
            </a:extLst>
          </p:cNvPr>
          <p:cNvPicPr>
            <a:picLocks noChangeAspect="1"/>
          </p:cNvPicPr>
          <p:nvPr/>
        </p:nvPicPr>
        <p:blipFill rotWithShape="1">
          <a:blip r:embed="rId3"/>
          <a:srcRect r="52366"/>
          <a:stretch/>
        </p:blipFill>
        <p:spPr>
          <a:xfrm>
            <a:off x="3967867" y="852083"/>
            <a:ext cx="2509133" cy="1661761"/>
          </a:xfrm>
          <a:prstGeom prst="rect">
            <a:avLst/>
          </a:prstGeom>
        </p:spPr>
      </p:pic>
      <p:grpSp>
        <p:nvGrpSpPr>
          <p:cNvPr id="141" name="Google Shape;141;p6"/>
          <p:cNvGrpSpPr/>
          <p:nvPr/>
        </p:nvGrpSpPr>
        <p:grpSpPr>
          <a:xfrm>
            <a:off x="568657" y="305850"/>
            <a:ext cx="3203467" cy="4359281"/>
            <a:chOff x="694125" y="460098"/>
            <a:chExt cx="3203467" cy="4586227"/>
          </a:xfrm>
        </p:grpSpPr>
        <p:sp>
          <p:nvSpPr>
            <p:cNvPr id="142" name="Google Shape;142;p6"/>
            <p:cNvSpPr/>
            <p:nvPr/>
          </p:nvSpPr>
          <p:spPr>
            <a:xfrm>
              <a:off x="694125" y="527550"/>
              <a:ext cx="3151350" cy="4518775"/>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43" name="Google Shape;143;p6"/>
            <p:cNvSpPr/>
            <p:nvPr/>
          </p:nvSpPr>
          <p:spPr>
            <a:xfrm>
              <a:off x="742725" y="492825"/>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44" name="Google Shape;144;p6"/>
            <p:cNvGrpSpPr/>
            <p:nvPr/>
          </p:nvGrpSpPr>
          <p:grpSpPr>
            <a:xfrm>
              <a:off x="891975" y="749550"/>
              <a:ext cx="2818200" cy="3998250"/>
              <a:chOff x="885025" y="638600"/>
              <a:chExt cx="2818200" cy="3998250"/>
            </a:xfrm>
          </p:grpSpPr>
          <p:cxnSp>
            <p:nvCxnSpPr>
              <p:cNvPr id="145" name="Google Shape;145;p6"/>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6" name="Google Shape;146;p6"/>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7" name="Google Shape;147;p6"/>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8" name="Google Shape;148;p6"/>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9" name="Google Shape;149;p6"/>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0" name="Google Shape;150;p6"/>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1" name="Google Shape;151;p6"/>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2" name="Google Shape;152;p6"/>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3" name="Google Shape;153;p6"/>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4" name="Google Shape;154;p6"/>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5" name="Google Shape;155;p6"/>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6" name="Google Shape;156;p6"/>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7" name="Google Shape;157;p6"/>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8" name="Google Shape;158;p6"/>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9" name="Google Shape;159;p6"/>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0" name="Google Shape;160;p6"/>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1" name="Google Shape;161;p6"/>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2" name="Google Shape;162;p6"/>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3" name="Google Shape;163;p6"/>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164" name="Google Shape;164;p6"/>
            <p:cNvGrpSpPr/>
            <p:nvPr/>
          </p:nvGrpSpPr>
          <p:grpSpPr>
            <a:xfrm>
              <a:off x="742733" y="460098"/>
              <a:ext cx="362484" cy="321303"/>
              <a:chOff x="3745952" y="1193989"/>
              <a:chExt cx="436150" cy="386600"/>
            </a:xfrm>
          </p:grpSpPr>
          <p:sp>
            <p:nvSpPr>
              <p:cNvPr id="165" name="Google Shape;165;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6"/>
            <p:cNvGrpSpPr/>
            <p:nvPr/>
          </p:nvGrpSpPr>
          <p:grpSpPr>
            <a:xfrm>
              <a:off x="3444858" y="509223"/>
              <a:ext cx="362484" cy="321303"/>
              <a:chOff x="3745952" y="1193989"/>
              <a:chExt cx="436150" cy="386600"/>
            </a:xfrm>
          </p:grpSpPr>
          <p:sp>
            <p:nvSpPr>
              <p:cNvPr id="171" name="Google Shape;171;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a:off x="694133" y="4426498"/>
              <a:ext cx="362484" cy="321303"/>
              <a:chOff x="3745952" y="1193989"/>
              <a:chExt cx="436150" cy="386600"/>
            </a:xfrm>
          </p:grpSpPr>
          <p:sp>
            <p:nvSpPr>
              <p:cNvPr id="177" name="Google Shape;177;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a:off x="3535108" y="4510348"/>
              <a:ext cx="362484" cy="321303"/>
              <a:chOff x="3745952" y="1193989"/>
              <a:chExt cx="436150" cy="386600"/>
            </a:xfrm>
          </p:grpSpPr>
          <p:sp>
            <p:nvSpPr>
              <p:cNvPr id="183" name="Google Shape;18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Google Shape;188;p6"/>
          <p:cNvSpPr txBox="1"/>
          <p:nvPr/>
        </p:nvSpPr>
        <p:spPr>
          <a:xfrm>
            <a:off x="858699" y="1036206"/>
            <a:ext cx="2720700" cy="34833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434343"/>
                </a:solidFill>
                <a:latin typeface="Segoe UI" panose="020B0502040204020203" pitchFamily="34" charset="0"/>
                <a:ea typeface="Amatic SC"/>
                <a:cs typeface="Segoe UI" panose="020B0502040204020203" pitchFamily="34" charset="0"/>
                <a:sym typeface="Amatic SC"/>
              </a:rPr>
              <a:t>Remind students to address:</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Placement of doors windows, roofs, and solar panels </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Available construction materials </a:t>
            </a:r>
            <a:r>
              <a:rPr lang="en-US" sz="1600" dirty="0">
                <a:solidFill>
                  <a:srgbClr val="434343"/>
                </a:solidFill>
                <a:latin typeface="Segoe UI" panose="020B0502040204020203" pitchFamily="34" charset="0"/>
                <a:ea typeface="Amatic SC"/>
                <a:cs typeface="Segoe UI" panose="020B0502040204020203" pitchFamily="34" charset="0"/>
                <a:sym typeface="Amatic SC"/>
              </a:rPr>
              <a:t> </a:t>
            </a:r>
            <a:endParaRPr sz="1600" dirty="0">
              <a:solidFill>
                <a:srgbClr val="434343"/>
              </a:solidFill>
              <a:latin typeface="Segoe UI" panose="020B0502040204020203" pitchFamily="34" charset="0"/>
              <a:ea typeface="Amatic SC"/>
              <a:cs typeface="Segoe UI" panose="020B0502040204020203" pitchFamily="34" charset="0"/>
              <a:sym typeface="Amatic SC"/>
            </a:endParaRPr>
          </a:p>
        </p:txBody>
      </p:sp>
      <p:sp>
        <p:nvSpPr>
          <p:cNvPr id="190" name="Google Shape;190;p6"/>
          <p:cNvSpPr txBox="1"/>
          <p:nvPr/>
        </p:nvSpPr>
        <p:spPr>
          <a:xfrm>
            <a:off x="576701" y="545210"/>
            <a:ext cx="3070242" cy="621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rgbClr val="E23B3B"/>
                </a:solidFill>
                <a:latin typeface="MV Boli" panose="02000500030200090000" pitchFamily="2" charset="0"/>
                <a:ea typeface="Yellowtail"/>
                <a:cs typeface="MV Boli" panose="02000500030200090000" pitchFamily="2" charset="0"/>
                <a:sym typeface="Yellowtail"/>
              </a:rPr>
              <a:t>Reminders </a:t>
            </a:r>
            <a:endParaRPr sz="2800" b="1" dirty="0">
              <a:solidFill>
                <a:srgbClr val="E23B3B"/>
              </a:solidFill>
              <a:latin typeface="MV Boli" panose="02000500030200090000" pitchFamily="2" charset="0"/>
              <a:ea typeface="Yellowtail"/>
              <a:cs typeface="MV Boli" panose="02000500030200090000" pitchFamily="2" charset="0"/>
              <a:sym typeface="Yellowtail"/>
            </a:endParaRPr>
          </a:p>
        </p:txBody>
      </p:sp>
      <p:grpSp>
        <p:nvGrpSpPr>
          <p:cNvPr id="202" name="Google Shape;202;p6"/>
          <p:cNvGrpSpPr/>
          <p:nvPr/>
        </p:nvGrpSpPr>
        <p:grpSpPr>
          <a:xfrm>
            <a:off x="5060406" y="849185"/>
            <a:ext cx="362484" cy="321303"/>
            <a:chOff x="3745952" y="1193989"/>
            <a:chExt cx="436150" cy="386600"/>
          </a:xfrm>
        </p:grpSpPr>
        <p:sp>
          <p:nvSpPr>
            <p:cNvPr id="203" name="Google Shape;20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02;p6">
            <a:extLst>
              <a:ext uri="{FF2B5EF4-FFF2-40B4-BE49-F238E27FC236}">
                <a16:creationId xmlns:a16="http://schemas.microsoft.com/office/drawing/2014/main" id="{3EA74307-5330-4CAF-8DD5-8710CFD1C32C}"/>
              </a:ext>
            </a:extLst>
          </p:cNvPr>
          <p:cNvGrpSpPr/>
          <p:nvPr/>
        </p:nvGrpSpPr>
        <p:grpSpPr>
          <a:xfrm>
            <a:off x="7007141" y="2799867"/>
            <a:ext cx="362484" cy="321303"/>
            <a:chOff x="3745952" y="1193989"/>
            <a:chExt cx="436150" cy="386600"/>
          </a:xfrm>
        </p:grpSpPr>
        <p:sp>
          <p:nvSpPr>
            <p:cNvPr id="59" name="Google Shape;203;p6">
              <a:extLst>
                <a:ext uri="{FF2B5EF4-FFF2-40B4-BE49-F238E27FC236}">
                  <a16:creationId xmlns:a16="http://schemas.microsoft.com/office/drawing/2014/main" id="{BC08D916-AD3E-449E-83E5-B77D15097D2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4;p6">
              <a:extLst>
                <a:ext uri="{FF2B5EF4-FFF2-40B4-BE49-F238E27FC236}">
                  <a16:creationId xmlns:a16="http://schemas.microsoft.com/office/drawing/2014/main" id="{DC361EF6-51B1-4B87-852D-AFC3248B553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5;p6">
              <a:extLst>
                <a:ext uri="{FF2B5EF4-FFF2-40B4-BE49-F238E27FC236}">
                  <a16:creationId xmlns:a16="http://schemas.microsoft.com/office/drawing/2014/main" id="{3B1EEEF7-2E21-46A8-B497-2BD9A087A34E}"/>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p6">
              <a:extLst>
                <a:ext uri="{FF2B5EF4-FFF2-40B4-BE49-F238E27FC236}">
                  <a16:creationId xmlns:a16="http://schemas.microsoft.com/office/drawing/2014/main" id="{D81FFBEE-7825-420F-AB14-B6D7A9441ABE}"/>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07;p6">
              <a:extLst>
                <a:ext uri="{FF2B5EF4-FFF2-40B4-BE49-F238E27FC236}">
                  <a16:creationId xmlns:a16="http://schemas.microsoft.com/office/drawing/2014/main" id="{073E2BA4-D90D-4A32-9181-B28FFB58C85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57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38401" y="944382"/>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Day 3</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651710" y="1719952"/>
            <a:ext cx="4476911" cy="1569660"/>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Distribute the large pieces of carboard (for the plots of land) to accommodate students’ pre-cut model buildings.</a:t>
            </a:r>
          </a:p>
        </p:txBody>
      </p:sp>
    </p:spTree>
    <p:extLst>
      <p:ext uri="{BB962C8B-B14F-4D97-AF65-F5344CB8AC3E}">
        <p14:creationId xmlns:p14="http://schemas.microsoft.com/office/powerpoint/2010/main" val="286079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38401" y="944382"/>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Step 1</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651710" y="1719952"/>
            <a:ext cx="4476911"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Have the students draw on the cardboards pieces where they want doors and/or windows cut</a:t>
            </a:r>
          </a:p>
        </p:txBody>
      </p:sp>
    </p:spTree>
    <p:extLst>
      <p:ext uri="{BB962C8B-B14F-4D97-AF65-F5344CB8AC3E}">
        <p14:creationId xmlns:p14="http://schemas.microsoft.com/office/powerpoint/2010/main" val="757125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38401" y="944382"/>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Step 2</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651710" y="1719952"/>
            <a:ext cx="4476911" cy="1200329"/>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Have teachers or responsible adults help students cut the board using a knife.</a:t>
            </a:r>
          </a:p>
        </p:txBody>
      </p:sp>
    </p:spTree>
    <p:extLst>
      <p:ext uri="{BB962C8B-B14F-4D97-AF65-F5344CB8AC3E}">
        <p14:creationId xmlns:p14="http://schemas.microsoft.com/office/powerpoint/2010/main" val="21245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38401" y="944382"/>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Step 3</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768082" y="752101"/>
            <a:ext cx="4476911" cy="3477875"/>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Once the doors and windows are cut, have adults help students use hot glue or tape to adhere the building walls onto the cardboard bases, as well as the other building design components. This will take a lot of hot glue or tape so have plenty on hand.</a:t>
            </a: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Tip</a:t>
            </a:r>
            <a:r>
              <a:rPr lang="en-US" sz="2000" dirty="0">
                <a:latin typeface="Segoe UI" panose="020B0502040204020203" pitchFamily="34" charset="0"/>
                <a:cs typeface="Segoe UI" panose="020B0502040204020203" pitchFamily="34" charset="0"/>
              </a:rPr>
              <a:t>: Assemble roof geometries, but wait to affix them until after the wiring is done. </a:t>
            </a:r>
          </a:p>
        </p:txBody>
      </p:sp>
    </p:spTree>
    <p:extLst>
      <p:ext uri="{BB962C8B-B14F-4D97-AF65-F5344CB8AC3E}">
        <p14:creationId xmlns:p14="http://schemas.microsoft.com/office/powerpoint/2010/main" val="3379533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38401" y="944382"/>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Step 4</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845524" y="1134084"/>
            <a:ext cx="4476911" cy="2677656"/>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Have students decorate the exterior building walls with any materials you might have on hand. They can design their building to be a school, house, store. This is up to their imagination.</a:t>
            </a:r>
          </a:p>
        </p:txBody>
      </p:sp>
    </p:spTree>
    <p:extLst>
      <p:ext uri="{BB962C8B-B14F-4D97-AF65-F5344CB8AC3E}">
        <p14:creationId xmlns:p14="http://schemas.microsoft.com/office/powerpoint/2010/main" val="3382572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800396" y="1220531"/>
            <a:ext cx="182697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Math!</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651710" y="1719952"/>
            <a:ext cx="4476911" cy="1569660"/>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Optional Exercise:</a:t>
            </a:r>
          </a:p>
          <a:p>
            <a:r>
              <a:rPr lang="en-US" sz="2400" dirty="0">
                <a:latin typeface="Segoe UI" panose="020B0502040204020203" pitchFamily="34" charset="0"/>
                <a:cs typeface="Segoe UI" panose="020B0502040204020203" pitchFamily="34" charset="0"/>
              </a:rPr>
              <a:t>Have all teams measure and calculate the footprint area of their buildings.</a:t>
            </a:r>
            <a:r>
              <a:rPr lang="en-US" sz="2400" b="1"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076367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2195851" y="607080"/>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938401" y="944382"/>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Day 4</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701567" y="575967"/>
            <a:ext cx="4476911" cy="3970318"/>
          </a:xfrm>
          <a:prstGeom prst="rect">
            <a:avLst/>
          </a:prstGeom>
          <a:noFill/>
        </p:spPr>
        <p:txBody>
          <a:bodyPr wrap="square" rtlCol="0">
            <a:spAutoFit/>
          </a:bodyPr>
          <a:lstStyle/>
          <a:p>
            <a:r>
              <a:rPr lang="en-US" sz="1800" dirty="0">
                <a:latin typeface="Segoe UI" panose="020B0502040204020203" pitchFamily="34" charset="0"/>
                <a:cs typeface="Segoe UI" panose="020B0502040204020203" pitchFamily="34" charset="0"/>
              </a:rPr>
              <a:t>Attach the solar panels to the roofs of the houses using looped pieces of tape. Attach the light in a circuit using wires and alligator clamps (See the diagram on slide 18). Then, use hot glue or tape to secure the roofs to the building walls.</a:t>
            </a:r>
          </a:p>
          <a:p>
            <a:endParaRPr lang="en-US" sz="1800" dirty="0">
              <a:latin typeface="Segoe UI" panose="020B0502040204020203" pitchFamily="34" charset="0"/>
              <a:cs typeface="Segoe UI" panose="020B0502040204020203" pitchFamily="34" charset="0"/>
            </a:endParaRPr>
          </a:p>
          <a:p>
            <a:r>
              <a:rPr lang="en-US" sz="1800" dirty="0">
                <a:latin typeface="Segoe UI" panose="020B0502040204020203" pitchFamily="34" charset="0"/>
                <a:cs typeface="Segoe UI" panose="020B0502040204020203" pitchFamily="34" charset="0"/>
              </a:rPr>
              <a:t>Once the structures are complete, move them all outdoors into the completed Solar City. Have each group make a presentation of their building, how they integrated their solar panel, what it is used for and at least one thing they learned during the activity. </a:t>
            </a:r>
          </a:p>
        </p:txBody>
      </p:sp>
    </p:spTree>
    <p:extLst>
      <p:ext uri="{BB962C8B-B14F-4D97-AF65-F5344CB8AC3E}">
        <p14:creationId xmlns:p14="http://schemas.microsoft.com/office/powerpoint/2010/main" val="372842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8" name="Google Shape;278;p7"/>
          <p:cNvGrpSpPr/>
          <p:nvPr/>
        </p:nvGrpSpPr>
        <p:grpSpPr>
          <a:xfrm>
            <a:off x="708000" y="1082825"/>
            <a:ext cx="3415137" cy="2151983"/>
            <a:chOff x="4595125" y="492825"/>
            <a:chExt cx="3415137" cy="2151983"/>
          </a:xfrm>
        </p:grpSpPr>
        <p:sp>
          <p:nvSpPr>
            <p:cNvPr id="279" name="Google Shape;279;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80" name="Google Shape;280;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81" name="Google Shape;281;p7"/>
            <p:cNvGrpSpPr/>
            <p:nvPr/>
          </p:nvGrpSpPr>
          <p:grpSpPr>
            <a:xfrm>
              <a:off x="4919800" y="670375"/>
              <a:ext cx="2818200" cy="1777000"/>
              <a:chOff x="885025" y="638600"/>
              <a:chExt cx="2818200" cy="1777000"/>
            </a:xfrm>
          </p:grpSpPr>
          <p:cxnSp>
            <p:nvCxnSpPr>
              <p:cNvPr id="282" name="Google Shape;282;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3" name="Google Shape;283;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4" name="Google Shape;284;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5" name="Google Shape;285;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6" name="Google Shape;286;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7" name="Google Shape;287;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8" name="Google Shape;288;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9" name="Google Shape;289;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0" name="Google Shape;290;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291" name="Google Shape;291;p7"/>
          <p:cNvGrpSpPr/>
          <p:nvPr/>
        </p:nvGrpSpPr>
        <p:grpSpPr>
          <a:xfrm rot="246986">
            <a:off x="4392302" y="869604"/>
            <a:ext cx="4276315" cy="3202196"/>
            <a:chOff x="4595125" y="492825"/>
            <a:chExt cx="3415137" cy="2151983"/>
          </a:xfrm>
        </p:grpSpPr>
        <p:sp>
          <p:nvSpPr>
            <p:cNvPr id="292" name="Google Shape;292;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93" name="Google Shape;293;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94" name="Google Shape;294;p7"/>
            <p:cNvGrpSpPr/>
            <p:nvPr/>
          </p:nvGrpSpPr>
          <p:grpSpPr>
            <a:xfrm>
              <a:off x="4919800" y="670375"/>
              <a:ext cx="2818200" cy="1777000"/>
              <a:chOff x="885025" y="638600"/>
              <a:chExt cx="2818200" cy="1777000"/>
            </a:xfrm>
          </p:grpSpPr>
          <p:cxnSp>
            <p:nvCxnSpPr>
              <p:cNvPr id="295" name="Google Shape;295;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6" name="Google Shape;296;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7" name="Google Shape;297;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8" name="Google Shape;298;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9" name="Google Shape;299;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0" name="Google Shape;300;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1" name="Google Shape;301;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2" name="Google Shape;302;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3" name="Google Shape;303;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04" name="Google Shape;304;p7"/>
          <p:cNvGrpSpPr/>
          <p:nvPr/>
        </p:nvGrpSpPr>
        <p:grpSpPr>
          <a:xfrm>
            <a:off x="784308" y="1082823"/>
            <a:ext cx="362484" cy="321303"/>
            <a:chOff x="3745952" y="1193989"/>
            <a:chExt cx="436150" cy="386600"/>
          </a:xfrm>
        </p:grpSpPr>
        <p:sp>
          <p:nvSpPr>
            <p:cNvPr id="305" name="Google Shape;305;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a:off x="3760633" y="2945573"/>
            <a:ext cx="362484" cy="321303"/>
            <a:chOff x="3745952" y="1193989"/>
            <a:chExt cx="436150" cy="386600"/>
          </a:xfrm>
        </p:grpSpPr>
        <p:sp>
          <p:nvSpPr>
            <p:cNvPr id="359" name="Google Shape;359;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7"/>
          <p:cNvGrpSpPr/>
          <p:nvPr/>
        </p:nvGrpSpPr>
        <p:grpSpPr>
          <a:xfrm>
            <a:off x="738708" y="2945573"/>
            <a:ext cx="362484" cy="321303"/>
            <a:chOff x="3745952" y="1193989"/>
            <a:chExt cx="436150" cy="386600"/>
          </a:xfrm>
        </p:grpSpPr>
        <p:sp>
          <p:nvSpPr>
            <p:cNvPr id="371" name="Google Shape;371;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7"/>
          <p:cNvGrpSpPr/>
          <p:nvPr/>
        </p:nvGrpSpPr>
        <p:grpSpPr>
          <a:xfrm>
            <a:off x="3829583" y="1012423"/>
            <a:ext cx="362484" cy="321303"/>
            <a:chOff x="3745952" y="1193989"/>
            <a:chExt cx="436150" cy="386600"/>
          </a:xfrm>
        </p:grpSpPr>
        <p:sp>
          <p:nvSpPr>
            <p:cNvPr id="377" name="Google Shape;37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a:off x="4511896" y="3453850"/>
            <a:ext cx="362484" cy="321303"/>
            <a:chOff x="3745952" y="1193989"/>
            <a:chExt cx="436150" cy="386600"/>
          </a:xfrm>
        </p:grpSpPr>
        <p:sp>
          <p:nvSpPr>
            <p:cNvPr id="383" name="Google Shape;383;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7"/>
          <p:cNvSpPr txBox="1"/>
          <p:nvPr/>
        </p:nvSpPr>
        <p:spPr>
          <a:xfrm>
            <a:off x="999108" y="1942437"/>
            <a:ext cx="2811000" cy="62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4400" b="1" dirty="0">
                <a:solidFill>
                  <a:srgbClr val="E23B3B"/>
                </a:solidFill>
                <a:latin typeface="MV Boli" panose="02000500030200090000" pitchFamily="2" charset="0"/>
                <a:ea typeface="Yellowtail"/>
                <a:cs typeface="MV Boli" panose="02000500030200090000" pitchFamily="2" charset="0"/>
                <a:sym typeface="Yellowtail"/>
              </a:rPr>
              <a:t>Objectives</a:t>
            </a:r>
            <a:r>
              <a:rPr lang="es" sz="4400" b="1" dirty="0">
                <a:solidFill>
                  <a:srgbClr val="E23B3B"/>
                </a:solidFill>
                <a:latin typeface="MV Boli" panose="02000500030200090000" pitchFamily="2" charset="0"/>
                <a:ea typeface="Yellowtail"/>
                <a:cs typeface="MV Boli" panose="02000500030200090000" pitchFamily="2" charset="0"/>
                <a:sym typeface="Yellowtail"/>
              </a:rPr>
              <a:t> </a:t>
            </a:r>
            <a:endParaRPr sz="4400" b="1" dirty="0">
              <a:solidFill>
                <a:srgbClr val="E23B3B"/>
              </a:solidFill>
              <a:latin typeface="MV Boli" panose="02000500030200090000" pitchFamily="2" charset="0"/>
              <a:ea typeface="Yellowtail"/>
              <a:cs typeface="MV Boli" panose="02000500030200090000" pitchFamily="2" charset="0"/>
              <a:sym typeface="Yellowtail"/>
            </a:endParaRPr>
          </a:p>
        </p:txBody>
      </p:sp>
      <p:sp>
        <p:nvSpPr>
          <p:cNvPr id="401" name="Google Shape;401;p7"/>
          <p:cNvSpPr txBox="1"/>
          <p:nvPr/>
        </p:nvSpPr>
        <p:spPr>
          <a:xfrm rot="276327">
            <a:off x="4747515" y="1295472"/>
            <a:ext cx="3718202" cy="2028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E23B3B"/>
                </a:solidFill>
                <a:latin typeface="MV Boli" panose="02000500030200090000" pitchFamily="2" charset="0"/>
                <a:ea typeface="Amatic SC"/>
                <a:cs typeface="MV Boli" panose="02000500030200090000" pitchFamily="2" charset="0"/>
                <a:sym typeface="Amatic SC"/>
              </a:rPr>
              <a:t>Students should be able to:</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Understand how building design can accommodate solar panels</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Understand how building design can be used to take advantage of passive solar energy  </a:t>
            </a:r>
            <a:r>
              <a:rPr lang="es" sz="1800" dirty="0">
                <a:solidFill>
                  <a:srgbClr val="434343"/>
                </a:solidFill>
                <a:latin typeface="Amatic SC"/>
                <a:ea typeface="Amatic SC"/>
                <a:cs typeface="Amatic SC"/>
                <a:sym typeface="Amatic SC"/>
              </a:rPr>
              <a:t>.</a:t>
            </a:r>
            <a:endParaRPr sz="1800" dirty="0">
              <a:solidFill>
                <a:srgbClr val="434343"/>
              </a:solidFill>
              <a:latin typeface="Amatic SC"/>
              <a:ea typeface="Amatic SC"/>
              <a:cs typeface="Amatic SC"/>
              <a:sym typeface="Amatic SC"/>
            </a:endParaRPr>
          </a:p>
        </p:txBody>
      </p:sp>
      <p:grpSp>
        <p:nvGrpSpPr>
          <p:cNvPr id="426" name="Google Shape;426;p7"/>
          <p:cNvGrpSpPr/>
          <p:nvPr/>
        </p:nvGrpSpPr>
        <p:grpSpPr>
          <a:xfrm>
            <a:off x="8546683" y="910845"/>
            <a:ext cx="362484" cy="321303"/>
            <a:chOff x="3745952" y="1193989"/>
            <a:chExt cx="436150" cy="386600"/>
          </a:xfrm>
        </p:grpSpPr>
        <p:sp>
          <p:nvSpPr>
            <p:cNvPr id="427" name="Google Shape;42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878360" y="643203"/>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1652939" y="661555"/>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1008168" y="945269"/>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Day 5</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651710" y="1069975"/>
            <a:ext cx="4476911" cy="224676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Lead a class discussion about the use of electricity. Ask the students how to use it at home, at school, or in other buildings in their communities. What are the advantages and disadvantages of using photovoltaic panels on a building?</a:t>
            </a:r>
          </a:p>
        </p:txBody>
      </p:sp>
    </p:spTree>
    <p:extLst>
      <p:ext uri="{BB962C8B-B14F-4D97-AF65-F5344CB8AC3E}">
        <p14:creationId xmlns:p14="http://schemas.microsoft.com/office/powerpoint/2010/main" val="157006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9" name="Google Shape;439;p8"/>
          <p:cNvGrpSpPr/>
          <p:nvPr/>
        </p:nvGrpSpPr>
        <p:grpSpPr>
          <a:xfrm>
            <a:off x="911162" y="643204"/>
            <a:ext cx="1846039" cy="1889610"/>
            <a:chOff x="3648982" y="652897"/>
            <a:chExt cx="1846039" cy="1889610"/>
          </a:xfrm>
        </p:grpSpPr>
        <p:sp>
          <p:nvSpPr>
            <p:cNvPr id="440" name="Google Shape;440;p8"/>
            <p:cNvSpPr/>
            <p:nvPr/>
          </p:nvSpPr>
          <p:spPr>
            <a:xfrm>
              <a:off x="3676222"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441" name="Google Shape;441;p8"/>
            <p:cNvSpPr/>
            <p:nvPr/>
          </p:nvSpPr>
          <p:spPr>
            <a:xfrm>
              <a:off x="3648982"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FE599"/>
            </a:solidFill>
            <a:ln>
              <a:noFill/>
            </a:ln>
          </p:spPr>
        </p:sp>
      </p:grpSp>
      <p:grpSp>
        <p:nvGrpSpPr>
          <p:cNvPr id="511" name="Google Shape;511;p8"/>
          <p:cNvGrpSpPr/>
          <p:nvPr/>
        </p:nvGrpSpPr>
        <p:grpSpPr>
          <a:xfrm>
            <a:off x="1724022" y="605531"/>
            <a:ext cx="362484" cy="321303"/>
            <a:chOff x="3745952" y="1193989"/>
            <a:chExt cx="436150" cy="386600"/>
          </a:xfrm>
        </p:grpSpPr>
        <p:sp>
          <p:nvSpPr>
            <p:cNvPr id="512" name="Google Shape;512;p8"/>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txBox="1"/>
          <p:nvPr/>
        </p:nvSpPr>
        <p:spPr>
          <a:xfrm rot="-366611">
            <a:off x="1034907" y="819681"/>
            <a:ext cx="1378230" cy="4404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E23B3B"/>
                </a:solidFill>
                <a:latin typeface="MV Boli" panose="02000500030200090000" pitchFamily="2" charset="0"/>
                <a:ea typeface="Yellowtail"/>
                <a:cs typeface="MV Boli" panose="02000500030200090000" pitchFamily="2" charset="0"/>
                <a:sym typeface="Yellowtail"/>
              </a:rPr>
              <a:t>Bring it Home</a:t>
            </a:r>
          </a:p>
        </p:txBody>
      </p:sp>
      <p:sp>
        <p:nvSpPr>
          <p:cNvPr id="96" name="Google Shape;142;p6">
            <a:extLst>
              <a:ext uri="{FF2B5EF4-FFF2-40B4-BE49-F238E27FC236}">
                <a16:creationId xmlns:a16="http://schemas.microsoft.com/office/drawing/2014/main" id="{EE58E9D3-AEF0-4FCD-BEA2-B942B31AFC83}"/>
              </a:ext>
            </a:extLst>
          </p:cNvPr>
          <p:cNvSpPr/>
          <p:nvPr/>
        </p:nvSpPr>
        <p:spPr>
          <a:xfrm>
            <a:off x="3503006" y="385230"/>
            <a:ext cx="440178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97" name="Google Shape;143;p6">
            <a:extLst>
              <a:ext uri="{FF2B5EF4-FFF2-40B4-BE49-F238E27FC236}">
                <a16:creationId xmlns:a16="http://schemas.microsoft.com/office/drawing/2014/main" id="{DBBED6B8-22E0-4F58-B163-B293961D5432}"/>
              </a:ext>
            </a:extLst>
          </p:cNvPr>
          <p:cNvSpPr/>
          <p:nvPr/>
        </p:nvSpPr>
        <p:spPr>
          <a:xfrm>
            <a:off x="3195133" y="352224"/>
            <a:ext cx="5390067"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98" name="Google Shape;144;p6">
            <a:extLst>
              <a:ext uri="{FF2B5EF4-FFF2-40B4-BE49-F238E27FC236}">
                <a16:creationId xmlns:a16="http://schemas.microsoft.com/office/drawing/2014/main" id="{C610B188-0E16-41A0-9008-044E85AF62C1}"/>
              </a:ext>
            </a:extLst>
          </p:cNvPr>
          <p:cNvGrpSpPr/>
          <p:nvPr/>
        </p:nvGrpSpPr>
        <p:grpSpPr>
          <a:xfrm>
            <a:off x="3699741" y="596245"/>
            <a:ext cx="3936439" cy="3800400"/>
            <a:chOff x="885025" y="638600"/>
            <a:chExt cx="2818200" cy="3998250"/>
          </a:xfrm>
        </p:grpSpPr>
        <p:cxnSp>
          <p:nvCxnSpPr>
            <p:cNvPr id="123" name="Google Shape;145;p6">
              <a:extLst>
                <a:ext uri="{FF2B5EF4-FFF2-40B4-BE49-F238E27FC236}">
                  <a16:creationId xmlns:a16="http://schemas.microsoft.com/office/drawing/2014/main" id="{A0FB6EA6-C19C-4377-AC97-2EDD44F5091E}"/>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4" name="Google Shape;146;p6">
              <a:extLst>
                <a:ext uri="{FF2B5EF4-FFF2-40B4-BE49-F238E27FC236}">
                  <a16:creationId xmlns:a16="http://schemas.microsoft.com/office/drawing/2014/main" id="{E82B5A44-A55C-4B35-B515-4E7C068E48A5}"/>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5" name="Google Shape;147;p6">
              <a:extLst>
                <a:ext uri="{FF2B5EF4-FFF2-40B4-BE49-F238E27FC236}">
                  <a16:creationId xmlns:a16="http://schemas.microsoft.com/office/drawing/2014/main" id="{3ECF7CAE-BD5B-4685-8294-EABE47F7B2F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6" name="Google Shape;148;p6">
              <a:extLst>
                <a:ext uri="{FF2B5EF4-FFF2-40B4-BE49-F238E27FC236}">
                  <a16:creationId xmlns:a16="http://schemas.microsoft.com/office/drawing/2014/main" id="{3C45D566-BB34-4959-B984-85AD833966FC}"/>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7" name="Google Shape;149;p6">
              <a:extLst>
                <a:ext uri="{FF2B5EF4-FFF2-40B4-BE49-F238E27FC236}">
                  <a16:creationId xmlns:a16="http://schemas.microsoft.com/office/drawing/2014/main" id="{B08110BA-6D87-4FB4-826C-2AC57EC1C70A}"/>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8" name="Google Shape;150;p6">
              <a:extLst>
                <a:ext uri="{FF2B5EF4-FFF2-40B4-BE49-F238E27FC236}">
                  <a16:creationId xmlns:a16="http://schemas.microsoft.com/office/drawing/2014/main" id="{44EF91F0-8E3A-4C00-AEF9-FBCDAE4D94AD}"/>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9" name="Google Shape;151;p6">
              <a:extLst>
                <a:ext uri="{FF2B5EF4-FFF2-40B4-BE49-F238E27FC236}">
                  <a16:creationId xmlns:a16="http://schemas.microsoft.com/office/drawing/2014/main" id="{C5ABB8FE-6F0A-4463-9FD8-DD32C900AB7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0" name="Google Shape;152;p6">
              <a:extLst>
                <a:ext uri="{FF2B5EF4-FFF2-40B4-BE49-F238E27FC236}">
                  <a16:creationId xmlns:a16="http://schemas.microsoft.com/office/drawing/2014/main" id="{561EEBA2-2500-4C2D-A2D4-6D9AAC82F6C1}"/>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1" name="Google Shape;153;p6">
              <a:extLst>
                <a:ext uri="{FF2B5EF4-FFF2-40B4-BE49-F238E27FC236}">
                  <a16:creationId xmlns:a16="http://schemas.microsoft.com/office/drawing/2014/main" id="{9E23460B-02E0-425B-B642-76E7A43E236B}"/>
                </a:ext>
              </a:extLst>
            </p:cNvPr>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2" name="Google Shape;154;p6">
              <a:extLst>
                <a:ext uri="{FF2B5EF4-FFF2-40B4-BE49-F238E27FC236}">
                  <a16:creationId xmlns:a16="http://schemas.microsoft.com/office/drawing/2014/main" id="{71F61E5A-BF4D-4626-A030-F03BC1CF5CE1}"/>
                </a:ext>
              </a:extLst>
            </p:cNvPr>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3" name="Google Shape;155;p6">
              <a:extLst>
                <a:ext uri="{FF2B5EF4-FFF2-40B4-BE49-F238E27FC236}">
                  <a16:creationId xmlns:a16="http://schemas.microsoft.com/office/drawing/2014/main" id="{40E94A6B-E11E-44C5-B819-944539025038}"/>
                </a:ext>
              </a:extLst>
            </p:cNvPr>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4" name="Google Shape;156;p6">
              <a:extLst>
                <a:ext uri="{FF2B5EF4-FFF2-40B4-BE49-F238E27FC236}">
                  <a16:creationId xmlns:a16="http://schemas.microsoft.com/office/drawing/2014/main" id="{29F510AE-4DCF-48AC-B387-1C9E6266721C}"/>
                </a:ext>
              </a:extLst>
            </p:cNvPr>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5" name="Google Shape;157;p6">
              <a:extLst>
                <a:ext uri="{FF2B5EF4-FFF2-40B4-BE49-F238E27FC236}">
                  <a16:creationId xmlns:a16="http://schemas.microsoft.com/office/drawing/2014/main" id="{F3259A83-C65C-490F-A2FB-422FE95DB1F8}"/>
                </a:ext>
              </a:extLst>
            </p:cNvPr>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6" name="Google Shape;158;p6">
              <a:extLst>
                <a:ext uri="{FF2B5EF4-FFF2-40B4-BE49-F238E27FC236}">
                  <a16:creationId xmlns:a16="http://schemas.microsoft.com/office/drawing/2014/main" id="{781800BE-E73F-455E-AF9B-A5666332C9CF}"/>
                </a:ext>
              </a:extLst>
            </p:cNvPr>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7" name="Google Shape;159;p6">
              <a:extLst>
                <a:ext uri="{FF2B5EF4-FFF2-40B4-BE49-F238E27FC236}">
                  <a16:creationId xmlns:a16="http://schemas.microsoft.com/office/drawing/2014/main" id="{03A7B036-8F07-4FC3-814B-C22D3E7D3C34}"/>
                </a:ext>
              </a:extLst>
            </p:cNvPr>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8" name="Google Shape;160;p6">
              <a:extLst>
                <a:ext uri="{FF2B5EF4-FFF2-40B4-BE49-F238E27FC236}">
                  <a16:creationId xmlns:a16="http://schemas.microsoft.com/office/drawing/2014/main" id="{889A4F2B-9FAE-4647-8B3B-BBD32EFB7F16}"/>
                </a:ext>
              </a:extLst>
            </p:cNvPr>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39" name="Google Shape;161;p6">
              <a:extLst>
                <a:ext uri="{FF2B5EF4-FFF2-40B4-BE49-F238E27FC236}">
                  <a16:creationId xmlns:a16="http://schemas.microsoft.com/office/drawing/2014/main" id="{BB90DAF5-77E7-4218-9D63-3D7FCAE12780}"/>
                </a:ext>
              </a:extLst>
            </p:cNvPr>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0" name="Google Shape;162;p6">
              <a:extLst>
                <a:ext uri="{FF2B5EF4-FFF2-40B4-BE49-F238E27FC236}">
                  <a16:creationId xmlns:a16="http://schemas.microsoft.com/office/drawing/2014/main" id="{B5E6F52C-C48C-49E0-A20F-C645AD007404}"/>
                </a:ext>
              </a:extLst>
            </p:cNvPr>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1" name="Google Shape;163;p6">
              <a:extLst>
                <a:ext uri="{FF2B5EF4-FFF2-40B4-BE49-F238E27FC236}">
                  <a16:creationId xmlns:a16="http://schemas.microsoft.com/office/drawing/2014/main" id="{AB6E5C82-DE38-456C-8628-0B2CAC62DB49}"/>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99" name="Google Shape;164;p6">
            <a:extLst>
              <a:ext uri="{FF2B5EF4-FFF2-40B4-BE49-F238E27FC236}">
                <a16:creationId xmlns:a16="http://schemas.microsoft.com/office/drawing/2014/main" id="{7AD7BD42-DCAB-4578-8434-4492EDE43E8A}"/>
              </a:ext>
            </a:extLst>
          </p:cNvPr>
          <p:cNvGrpSpPr/>
          <p:nvPr/>
        </p:nvGrpSpPr>
        <p:grpSpPr>
          <a:xfrm>
            <a:off x="3191096" y="312493"/>
            <a:ext cx="506315" cy="305404"/>
            <a:chOff x="3745952" y="1193989"/>
            <a:chExt cx="436150" cy="386600"/>
          </a:xfrm>
        </p:grpSpPr>
        <p:sp>
          <p:nvSpPr>
            <p:cNvPr id="118" name="Google Shape;165;p6">
              <a:extLst>
                <a:ext uri="{FF2B5EF4-FFF2-40B4-BE49-F238E27FC236}">
                  <a16:creationId xmlns:a16="http://schemas.microsoft.com/office/drawing/2014/main" id="{25836BE9-DBA6-41B6-9CB3-FBA53AB18DE8}"/>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6;p6">
              <a:extLst>
                <a:ext uri="{FF2B5EF4-FFF2-40B4-BE49-F238E27FC236}">
                  <a16:creationId xmlns:a16="http://schemas.microsoft.com/office/drawing/2014/main" id="{43022011-9F91-428C-A434-7EF9BA7613DF}"/>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7;p6">
              <a:extLst>
                <a:ext uri="{FF2B5EF4-FFF2-40B4-BE49-F238E27FC236}">
                  <a16:creationId xmlns:a16="http://schemas.microsoft.com/office/drawing/2014/main" id="{AE5A16F1-C461-4D4D-B753-FED9458434CD}"/>
                </a:ext>
              </a:extLst>
            </p:cNvPr>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8;p6">
              <a:extLst>
                <a:ext uri="{FF2B5EF4-FFF2-40B4-BE49-F238E27FC236}">
                  <a16:creationId xmlns:a16="http://schemas.microsoft.com/office/drawing/2014/main" id="{B0A0015F-7442-4C52-8235-CFDC49BE44A1}"/>
                </a:ext>
              </a:extLst>
            </p:cNvPr>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p6">
              <a:extLst>
                <a:ext uri="{FF2B5EF4-FFF2-40B4-BE49-F238E27FC236}">
                  <a16:creationId xmlns:a16="http://schemas.microsoft.com/office/drawing/2014/main" id="{DD95D4F9-7C38-4B73-91D5-53D2E72FD634}"/>
                </a:ext>
              </a:extLst>
            </p:cNvPr>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70;p6">
            <a:extLst>
              <a:ext uri="{FF2B5EF4-FFF2-40B4-BE49-F238E27FC236}">
                <a16:creationId xmlns:a16="http://schemas.microsoft.com/office/drawing/2014/main" id="{CD6EF22F-519C-4AAE-A1AA-65DB4B368B6D}"/>
              </a:ext>
            </a:extLst>
          </p:cNvPr>
          <p:cNvGrpSpPr/>
          <p:nvPr/>
        </p:nvGrpSpPr>
        <p:grpSpPr>
          <a:xfrm>
            <a:off x="8118766" y="290841"/>
            <a:ext cx="506315" cy="305404"/>
            <a:chOff x="3745952" y="1193989"/>
            <a:chExt cx="436150" cy="386600"/>
          </a:xfrm>
        </p:grpSpPr>
        <p:sp>
          <p:nvSpPr>
            <p:cNvPr id="113" name="Google Shape;171;p6">
              <a:extLst>
                <a:ext uri="{FF2B5EF4-FFF2-40B4-BE49-F238E27FC236}">
                  <a16:creationId xmlns:a16="http://schemas.microsoft.com/office/drawing/2014/main" id="{B24519D7-175A-4514-BCDF-877B0C5BA692}"/>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6">
              <a:extLst>
                <a:ext uri="{FF2B5EF4-FFF2-40B4-BE49-F238E27FC236}">
                  <a16:creationId xmlns:a16="http://schemas.microsoft.com/office/drawing/2014/main" id="{3DD49499-FCF5-4E6A-BDA8-F5B8754B9BBB}"/>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6">
              <a:extLst>
                <a:ext uri="{FF2B5EF4-FFF2-40B4-BE49-F238E27FC236}">
                  <a16:creationId xmlns:a16="http://schemas.microsoft.com/office/drawing/2014/main" id="{A019594C-0078-4411-A93E-E371454EB8C1}"/>
                </a:ext>
              </a:extLst>
            </p:cNvPr>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6">
              <a:extLst>
                <a:ext uri="{FF2B5EF4-FFF2-40B4-BE49-F238E27FC236}">
                  <a16:creationId xmlns:a16="http://schemas.microsoft.com/office/drawing/2014/main" id="{48518603-5AAC-4316-A1E5-4CE57793B2DB}"/>
                </a:ext>
              </a:extLst>
            </p:cNvPr>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6">
              <a:extLst>
                <a:ext uri="{FF2B5EF4-FFF2-40B4-BE49-F238E27FC236}">
                  <a16:creationId xmlns:a16="http://schemas.microsoft.com/office/drawing/2014/main" id="{CF44ABA2-B335-44BD-AB73-3E3678CDB981}"/>
                </a:ext>
              </a:extLst>
            </p:cNvPr>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76;p6">
            <a:extLst>
              <a:ext uri="{FF2B5EF4-FFF2-40B4-BE49-F238E27FC236}">
                <a16:creationId xmlns:a16="http://schemas.microsoft.com/office/drawing/2014/main" id="{1DC6DB49-3C09-4CEE-98E8-DB4F63FF5A1E}"/>
              </a:ext>
            </a:extLst>
          </p:cNvPr>
          <p:cNvGrpSpPr/>
          <p:nvPr/>
        </p:nvGrpSpPr>
        <p:grpSpPr>
          <a:xfrm>
            <a:off x="3257126" y="4244871"/>
            <a:ext cx="506315" cy="305404"/>
            <a:chOff x="3745952" y="1193989"/>
            <a:chExt cx="436150" cy="386600"/>
          </a:xfrm>
        </p:grpSpPr>
        <p:sp>
          <p:nvSpPr>
            <p:cNvPr id="108" name="Google Shape;177;p6">
              <a:extLst>
                <a:ext uri="{FF2B5EF4-FFF2-40B4-BE49-F238E27FC236}">
                  <a16:creationId xmlns:a16="http://schemas.microsoft.com/office/drawing/2014/main" id="{72A8B179-1940-4951-8FFE-AD0EB6B17D5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8;p6">
              <a:extLst>
                <a:ext uri="{FF2B5EF4-FFF2-40B4-BE49-F238E27FC236}">
                  <a16:creationId xmlns:a16="http://schemas.microsoft.com/office/drawing/2014/main" id="{49BFC7FB-BA67-4421-8981-322060A8E1A0}"/>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9;p6">
              <a:extLst>
                <a:ext uri="{FF2B5EF4-FFF2-40B4-BE49-F238E27FC236}">
                  <a16:creationId xmlns:a16="http://schemas.microsoft.com/office/drawing/2014/main" id="{DA68162C-B5B3-41E8-B8B2-EF959C55F1AC}"/>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p6">
              <a:extLst>
                <a:ext uri="{FF2B5EF4-FFF2-40B4-BE49-F238E27FC236}">
                  <a16:creationId xmlns:a16="http://schemas.microsoft.com/office/drawing/2014/main" id="{39273CDC-BB8F-4D43-9D5E-325996A30FB4}"/>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p6">
              <a:extLst>
                <a:ext uri="{FF2B5EF4-FFF2-40B4-BE49-F238E27FC236}">
                  <a16:creationId xmlns:a16="http://schemas.microsoft.com/office/drawing/2014/main" id="{9027C27A-9130-49EB-A3E5-93FAA96D5EF8}"/>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82;p6">
            <a:extLst>
              <a:ext uri="{FF2B5EF4-FFF2-40B4-BE49-F238E27FC236}">
                <a16:creationId xmlns:a16="http://schemas.microsoft.com/office/drawing/2014/main" id="{0C04D226-1CA7-4083-A0EB-9E8A6C801845}"/>
              </a:ext>
            </a:extLst>
          </p:cNvPr>
          <p:cNvGrpSpPr/>
          <p:nvPr/>
        </p:nvGrpSpPr>
        <p:grpSpPr>
          <a:xfrm>
            <a:off x="8174836" y="4256940"/>
            <a:ext cx="506315" cy="305404"/>
            <a:chOff x="3745952" y="1193989"/>
            <a:chExt cx="436150" cy="386600"/>
          </a:xfrm>
        </p:grpSpPr>
        <p:sp>
          <p:nvSpPr>
            <p:cNvPr id="103" name="Google Shape;183;p6">
              <a:extLst>
                <a:ext uri="{FF2B5EF4-FFF2-40B4-BE49-F238E27FC236}">
                  <a16:creationId xmlns:a16="http://schemas.microsoft.com/office/drawing/2014/main" id="{3EDD50BC-D84F-4676-BB95-E6EE5B30CFE3}"/>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4;p6">
              <a:extLst>
                <a:ext uri="{FF2B5EF4-FFF2-40B4-BE49-F238E27FC236}">
                  <a16:creationId xmlns:a16="http://schemas.microsoft.com/office/drawing/2014/main" id="{EFABD27C-E2B9-4BA2-8939-2F0BDC4ED4FD}"/>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5;p6">
              <a:extLst>
                <a:ext uri="{FF2B5EF4-FFF2-40B4-BE49-F238E27FC236}">
                  <a16:creationId xmlns:a16="http://schemas.microsoft.com/office/drawing/2014/main" id="{87C1BD26-1CCB-4A12-A29F-860CAA2CC565}"/>
                </a:ext>
              </a:extLst>
            </p:cNvPr>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6;p6">
              <a:extLst>
                <a:ext uri="{FF2B5EF4-FFF2-40B4-BE49-F238E27FC236}">
                  <a16:creationId xmlns:a16="http://schemas.microsoft.com/office/drawing/2014/main" id="{AAFA66F3-9992-4728-A56F-48AE72EE7DE4}"/>
                </a:ext>
              </a:extLst>
            </p:cNvPr>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7;p6">
              <a:extLst>
                <a:ext uri="{FF2B5EF4-FFF2-40B4-BE49-F238E27FC236}">
                  <a16:creationId xmlns:a16="http://schemas.microsoft.com/office/drawing/2014/main" id="{EFF63406-21E9-4BF2-86AE-3EA0DB0794A8}"/>
                </a:ext>
              </a:extLst>
            </p:cNvPr>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97F6535-55FB-47DC-909C-439AAAE3DE71}"/>
              </a:ext>
            </a:extLst>
          </p:cNvPr>
          <p:cNvSpPr txBox="1"/>
          <p:nvPr/>
        </p:nvSpPr>
        <p:spPr>
          <a:xfrm>
            <a:off x="3651710" y="1069975"/>
            <a:ext cx="4476911" cy="1938992"/>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Optional: </a:t>
            </a:r>
            <a:r>
              <a:rPr lang="en-US" sz="2000" dirty="0">
                <a:latin typeface="Segoe UI" panose="020B0502040204020203" pitchFamily="34" charset="0"/>
                <a:cs typeface="Segoe UI" panose="020B0502040204020203" pitchFamily="34" charset="0"/>
              </a:rPr>
              <a:t>Have students write a persuasive letter to parents or principals inviting them to tour the class’s Solar City. Have them incorporate their opinions about solar energy use. </a:t>
            </a:r>
          </a:p>
        </p:txBody>
      </p:sp>
    </p:spTree>
    <p:extLst>
      <p:ext uri="{BB962C8B-B14F-4D97-AF65-F5344CB8AC3E}">
        <p14:creationId xmlns:p14="http://schemas.microsoft.com/office/powerpoint/2010/main" val="4150108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91" name="Google Shape;291;p7"/>
          <p:cNvGrpSpPr/>
          <p:nvPr/>
        </p:nvGrpSpPr>
        <p:grpSpPr>
          <a:xfrm>
            <a:off x="3132885" y="339212"/>
            <a:ext cx="5636615" cy="4480396"/>
            <a:chOff x="4595125" y="492825"/>
            <a:chExt cx="3415137" cy="2151983"/>
          </a:xfrm>
        </p:grpSpPr>
        <p:sp>
          <p:nvSpPr>
            <p:cNvPr id="292" name="Google Shape;292;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93" name="Google Shape;293;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94" name="Google Shape;294;p7"/>
            <p:cNvGrpSpPr/>
            <p:nvPr/>
          </p:nvGrpSpPr>
          <p:grpSpPr>
            <a:xfrm>
              <a:off x="4919800" y="670375"/>
              <a:ext cx="2818200" cy="1777000"/>
              <a:chOff x="885025" y="638600"/>
              <a:chExt cx="2818200" cy="1777000"/>
            </a:xfrm>
          </p:grpSpPr>
          <p:cxnSp>
            <p:nvCxnSpPr>
              <p:cNvPr id="295" name="Google Shape;295;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6" name="Google Shape;296;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7" name="Google Shape;297;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8" name="Google Shape;298;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9" name="Google Shape;299;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0" name="Google Shape;300;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1" name="Google Shape;301;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2" name="Google Shape;302;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3" name="Google Shape;303;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82" name="Google Shape;382;p7"/>
          <p:cNvGrpSpPr/>
          <p:nvPr/>
        </p:nvGrpSpPr>
        <p:grpSpPr>
          <a:xfrm>
            <a:off x="3489608" y="4428258"/>
            <a:ext cx="362484" cy="321303"/>
            <a:chOff x="3745952" y="1193989"/>
            <a:chExt cx="436150" cy="386600"/>
          </a:xfrm>
        </p:grpSpPr>
        <p:sp>
          <p:nvSpPr>
            <p:cNvPr id="383" name="Google Shape;383;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56B147E3-52BD-4168-9405-1FA6B5C71E86}"/>
              </a:ext>
            </a:extLst>
          </p:cNvPr>
          <p:cNvGrpSpPr/>
          <p:nvPr/>
        </p:nvGrpSpPr>
        <p:grpSpPr>
          <a:xfrm rot="21094709">
            <a:off x="282229" y="1139388"/>
            <a:ext cx="2719683" cy="1794278"/>
            <a:chOff x="519984" y="1012423"/>
            <a:chExt cx="3718201" cy="2254453"/>
          </a:xfrm>
        </p:grpSpPr>
        <p:grpSp>
          <p:nvGrpSpPr>
            <p:cNvPr id="278" name="Google Shape;278;p7"/>
            <p:cNvGrpSpPr/>
            <p:nvPr/>
          </p:nvGrpSpPr>
          <p:grpSpPr>
            <a:xfrm>
              <a:off x="708000" y="1082825"/>
              <a:ext cx="3415137" cy="2151983"/>
              <a:chOff x="4595125" y="492825"/>
              <a:chExt cx="3415137" cy="2151983"/>
            </a:xfrm>
          </p:grpSpPr>
          <p:sp>
            <p:nvSpPr>
              <p:cNvPr id="279" name="Google Shape;279;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80" name="Google Shape;280;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81" name="Google Shape;281;p7"/>
              <p:cNvGrpSpPr/>
              <p:nvPr/>
            </p:nvGrpSpPr>
            <p:grpSpPr>
              <a:xfrm>
                <a:off x="4919800" y="670375"/>
                <a:ext cx="2818200" cy="1777000"/>
                <a:chOff x="885025" y="638600"/>
                <a:chExt cx="2818200" cy="1777000"/>
              </a:xfrm>
            </p:grpSpPr>
            <p:cxnSp>
              <p:nvCxnSpPr>
                <p:cNvPr id="282" name="Google Shape;282;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3" name="Google Shape;283;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4" name="Google Shape;284;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5" name="Google Shape;285;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6" name="Google Shape;286;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7" name="Google Shape;287;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8" name="Google Shape;288;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9" name="Google Shape;289;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0" name="Google Shape;290;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04" name="Google Shape;304;p7"/>
            <p:cNvGrpSpPr/>
            <p:nvPr/>
          </p:nvGrpSpPr>
          <p:grpSpPr>
            <a:xfrm>
              <a:off x="784308" y="1082823"/>
              <a:ext cx="362484" cy="321303"/>
              <a:chOff x="3745952" y="1193989"/>
              <a:chExt cx="436150" cy="386600"/>
            </a:xfrm>
          </p:grpSpPr>
          <p:sp>
            <p:nvSpPr>
              <p:cNvPr id="305" name="Google Shape;305;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a:off x="3760633" y="2945573"/>
              <a:ext cx="362484" cy="321303"/>
              <a:chOff x="3745952" y="1193989"/>
              <a:chExt cx="436150" cy="386600"/>
            </a:xfrm>
          </p:grpSpPr>
          <p:sp>
            <p:nvSpPr>
              <p:cNvPr id="359" name="Google Shape;359;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7"/>
            <p:cNvGrpSpPr/>
            <p:nvPr/>
          </p:nvGrpSpPr>
          <p:grpSpPr>
            <a:xfrm>
              <a:off x="738708" y="2945573"/>
              <a:ext cx="362484" cy="321303"/>
              <a:chOff x="3745952" y="1193989"/>
              <a:chExt cx="436150" cy="386600"/>
            </a:xfrm>
          </p:grpSpPr>
          <p:sp>
            <p:nvSpPr>
              <p:cNvPr id="371" name="Google Shape;371;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7"/>
            <p:cNvGrpSpPr/>
            <p:nvPr/>
          </p:nvGrpSpPr>
          <p:grpSpPr>
            <a:xfrm>
              <a:off x="3829583" y="1012423"/>
              <a:ext cx="362484" cy="321303"/>
              <a:chOff x="3745952" y="1193989"/>
              <a:chExt cx="436150" cy="386600"/>
            </a:xfrm>
          </p:grpSpPr>
          <p:sp>
            <p:nvSpPr>
              <p:cNvPr id="377" name="Google Shape;37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7"/>
            <p:cNvSpPr txBox="1"/>
            <p:nvPr/>
          </p:nvSpPr>
          <p:spPr>
            <a:xfrm>
              <a:off x="519984" y="2227075"/>
              <a:ext cx="3718201" cy="621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i="1" dirty="0">
                  <a:solidFill>
                    <a:srgbClr val="E23B3B"/>
                  </a:solidFill>
                  <a:latin typeface="MV Boli" panose="02000500030200090000" pitchFamily="2" charset="0"/>
                  <a:ea typeface="Yellowtail"/>
                  <a:cs typeface="MV Boli" panose="02000500030200090000" pitchFamily="2" charset="0"/>
                  <a:sym typeface="Yellowtail"/>
                </a:rPr>
                <a:t>Investigating Questions</a:t>
              </a:r>
              <a:endParaRPr sz="2800" b="1" i="1" dirty="0">
                <a:solidFill>
                  <a:srgbClr val="E23B3B"/>
                </a:solidFill>
                <a:latin typeface="MV Boli" panose="02000500030200090000" pitchFamily="2" charset="0"/>
                <a:ea typeface="Yellowtail"/>
                <a:cs typeface="MV Boli" panose="02000500030200090000" pitchFamily="2" charset="0"/>
                <a:sym typeface="Yellowtail"/>
              </a:endParaRPr>
            </a:p>
          </p:txBody>
        </p:sp>
      </p:grpSp>
      <p:sp>
        <p:nvSpPr>
          <p:cNvPr id="401" name="Google Shape;401;p7"/>
          <p:cNvSpPr txBox="1"/>
          <p:nvPr/>
        </p:nvSpPr>
        <p:spPr>
          <a:xfrm>
            <a:off x="3312294" y="377642"/>
            <a:ext cx="5341862" cy="43512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50" b="1" dirty="0">
                <a:solidFill>
                  <a:srgbClr val="00B050"/>
                </a:solidFill>
                <a:latin typeface="Segoe UI" panose="020B0502040204020203" pitchFamily="34" charset="0"/>
                <a:ea typeface="Amatic SC"/>
                <a:cs typeface="Segoe UI" panose="020B0502040204020203" pitchFamily="34" charset="0"/>
                <a:sym typeface="Amatic SC"/>
              </a:rPr>
              <a:t>Where is the best place to attach a solar panel to generate the maximum amount of electricity?</a:t>
            </a:r>
          </a:p>
          <a:p>
            <a:pPr marL="0" lvl="0" indent="0" algn="l" rtl="0">
              <a:spcBef>
                <a:spcPts val="0"/>
              </a:spcBef>
              <a:spcAft>
                <a:spcPts val="0"/>
              </a:spcAft>
              <a:buNone/>
            </a:pPr>
            <a:r>
              <a:rPr lang="en-US" sz="1350" i="1" dirty="0">
                <a:solidFill>
                  <a:srgbClr val="434343"/>
                </a:solidFill>
                <a:latin typeface="Segoe UI" panose="020B0502040204020203" pitchFamily="34" charset="0"/>
                <a:ea typeface="Amatic SC"/>
                <a:cs typeface="Segoe UI" panose="020B0502040204020203" pitchFamily="34" charset="0"/>
                <a:sym typeface="Amatic SC"/>
              </a:rPr>
              <a:t>Answer: </a:t>
            </a:r>
            <a:r>
              <a:rPr lang="en-US" sz="1350" dirty="0">
                <a:solidFill>
                  <a:srgbClr val="434343"/>
                </a:solidFill>
                <a:latin typeface="Segoe UI" panose="020B0502040204020203" pitchFamily="34" charset="0"/>
                <a:ea typeface="Amatic SC"/>
                <a:cs typeface="Segoe UI" panose="020B0502040204020203" pitchFamily="34" charset="0"/>
                <a:sym typeface="Amatic SC"/>
              </a:rPr>
              <a:t>The best place to put solar panels is on the roof of a house away from anything that will block sunlight. To get the most sunlight angle the panel using your understanding of the Earth’s orbit around the sun and the longitude and latitude of your house.</a:t>
            </a:r>
          </a:p>
          <a:p>
            <a:pPr marL="0" lvl="0" indent="0" algn="l" rtl="0">
              <a:spcBef>
                <a:spcPts val="0"/>
              </a:spcBef>
              <a:spcAft>
                <a:spcPts val="0"/>
              </a:spcAft>
              <a:buNone/>
            </a:pPr>
            <a:endParaRPr lang="en-US" sz="1350"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n-US" sz="1350" b="1" dirty="0">
                <a:solidFill>
                  <a:srgbClr val="00B050"/>
                </a:solidFill>
                <a:latin typeface="Segoe UI" panose="020B0502040204020203" pitchFamily="34" charset="0"/>
                <a:ea typeface="Amatic SC"/>
                <a:cs typeface="Segoe UI" panose="020B0502040204020203" pitchFamily="34" charset="0"/>
                <a:sym typeface="Amatic SC"/>
              </a:rPr>
              <a:t>What happens when the solar panel is tilted at different angles? </a:t>
            </a:r>
          </a:p>
          <a:p>
            <a:pPr marL="0" lvl="0" indent="0" algn="l" rtl="0">
              <a:spcBef>
                <a:spcPts val="0"/>
              </a:spcBef>
              <a:spcAft>
                <a:spcPts val="0"/>
              </a:spcAft>
              <a:buNone/>
            </a:pPr>
            <a:r>
              <a:rPr lang="en-US" sz="1350" i="1" dirty="0">
                <a:solidFill>
                  <a:srgbClr val="434343"/>
                </a:solidFill>
                <a:latin typeface="Segoe UI" panose="020B0502040204020203" pitchFamily="34" charset="0"/>
                <a:ea typeface="Amatic SC"/>
                <a:cs typeface="Segoe UI" panose="020B0502040204020203" pitchFamily="34" charset="0"/>
                <a:sym typeface="Amatic SC"/>
              </a:rPr>
              <a:t>Answer: </a:t>
            </a:r>
            <a:r>
              <a:rPr lang="en-US" sz="1350" dirty="0">
                <a:solidFill>
                  <a:srgbClr val="434343"/>
                </a:solidFill>
                <a:latin typeface="Segoe UI" panose="020B0502040204020203" pitchFamily="34" charset="0"/>
                <a:ea typeface="Amatic SC"/>
                <a:cs typeface="Segoe UI" panose="020B0502040204020203" pitchFamily="34" charset="0"/>
                <a:sym typeface="Amatic SC"/>
              </a:rPr>
              <a:t>The amount of electricity produced changes depending on the panels relative position of the sun. When the entire solar panel is facing the sun, it gets the most energy possible. As you tilt the panel away from the sun it receives decreased sunlight and the amount of electricity generated decreases as well.</a:t>
            </a:r>
          </a:p>
          <a:p>
            <a:pPr marL="0" lvl="0" indent="0" algn="l" rtl="0">
              <a:spcBef>
                <a:spcPts val="0"/>
              </a:spcBef>
              <a:spcAft>
                <a:spcPts val="0"/>
              </a:spcAft>
              <a:buNone/>
            </a:pPr>
            <a:endParaRPr lang="en-US" sz="1350"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n-US" sz="1350" b="1" dirty="0">
                <a:solidFill>
                  <a:srgbClr val="00B050"/>
                </a:solidFill>
                <a:latin typeface="Segoe UI" panose="020B0502040204020203" pitchFamily="34" charset="0"/>
                <a:ea typeface="Amatic SC"/>
                <a:cs typeface="Segoe UI" panose="020B0502040204020203" pitchFamily="34" charset="0"/>
                <a:sym typeface="Amatic SC"/>
              </a:rPr>
              <a:t>How can the solar panels help people that do not have access to the electrical power grid?</a:t>
            </a:r>
          </a:p>
          <a:p>
            <a:pPr marL="0" lvl="0" indent="0" algn="l" rtl="0">
              <a:spcBef>
                <a:spcPts val="0"/>
              </a:spcBef>
              <a:spcAft>
                <a:spcPts val="0"/>
              </a:spcAft>
              <a:buNone/>
            </a:pPr>
            <a:r>
              <a:rPr lang="en-US" sz="1350" i="1" dirty="0">
                <a:solidFill>
                  <a:srgbClr val="434343"/>
                </a:solidFill>
                <a:latin typeface="Segoe UI" panose="020B0502040204020203" pitchFamily="34" charset="0"/>
                <a:ea typeface="Amatic SC"/>
                <a:cs typeface="Segoe UI" panose="020B0502040204020203" pitchFamily="34" charset="0"/>
                <a:sym typeface="Amatic SC"/>
              </a:rPr>
              <a:t>Answer: </a:t>
            </a:r>
            <a:r>
              <a:rPr lang="en-US" sz="1350" dirty="0">
                <a:solidFill>
                  <a:srgbClr val="434343"/>
                </a:solidFill>
                <a:latin typeface="Segoe UI" panose="020B0502040204020203" pitchFamily="34" charset="0"/>
                <a:ea typeface="Amatic SC"/>
                <a:cs typeface="Segoe UI" panose="020B0502040204020203" pitchFamily="34" charset="0"/>
                <a:sym typeface="Amatic SC"/>
              </a:rPr>
              <a:t>With solar panels, people can generate electricity without needing to be connected to the electrical grid. This can help people living in remote areas.</a:t>
            </a:r>
          </a:p>
          <a:p>
            <a:pPr marL="0" lvl="0" indent="0" algn="l" rtl="0">
              <a:spcBef>
                <a:spcPts val="0"/>
              </a:spcBef>
              <a:spcAft>
                <a:spcPts val="0"/>
              </a:spcAft>
              <a:buNone/>
            </a:pPr>
            <a:endParaRPr lang="en-US" sz="1300" b="1"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endParaRPr lang="en-US"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n-US" dirty="0">
                <a:solidFill>
                  <a:srgbClr val="434343"/>
                </a:solidFill>
                <a:latin typeface="Segoe UI" panose="020B0502040204020203" pitchFamily="34" charset="0"/>
                <a:ea typeface="Amatic SC"/>
                <a:cs typeface="Segoe UI" panose="020B0502040204020203" pitchFamily="34" charset="0"/>
                <a:sym typeface="Amatic SC"/>
              </a:rPr>
              <a:t> </a:t>
            </a:r>
            <a:endParaRPr dirty="0">
              <a:solidFill>
                <a:srgbClr val="434343"/>
              </a:solidFill>
              <a:latin typeface="Segoe UI" panose="020B0502040204020203" pitchFamily="34" charset="0"/>
              <a:ea typeface="Amatic SC"/>
              <a:cs typeface="Segoe UI" panose="020B0502040204020203" pitchFamily="34" charset="0"/>
              <a:sym typeface="Amatic SC"/>
            </a:endParaRPr>
          </a:p>
        </p:txBody>
      </p:sp>
      <p:grpSp>
        <p:nvGrpSpPr>
          <p:cNvPr id="426" name="Google Shape;426;p7"/>
          <p:cNvGrpSpPr/>
          <p:nvPr/>
        </p:nvGrpSpPr>
        <p:grpSpPr>
          <a:xfrm>
            <a:off x="8507154" y="289927"/>
            <a:ext cx="362484" cy="321303"/>
            <a:chOff x="3745952" y="1193989"/>
            <a:chExt cx="436150" cy="386600"/>
          </a:xfrm>
        </p:grpSpPr>
        <p:sp>
          <p:nvSpPr>
            <p:cNvPr id="427" name="Google Shape;42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5436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91" name="Google Shape;291;p7"/>
          <p:cNvGrpSpPr/>
          <p:nvPr/>
        </p:nvGrpSpPr>
        <p:grpSpPr>
          <a:xfrm>
            <a:off x="3697056" y="357161"/>
            <a:ext cx="5065205" cy="4431919"/>
            <a:chOff x="4595125" y="492825"/>
            <a:chExt cx="3415137" cy="2151983"/>
          </a:xfrm>
        </p:grpSpPr>
        <p:sp>
          <p:nvSpPr>
            <p:cNvPr id="292" name="Google Shape;292;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93" name="Google Shape;293;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94" name="Google Shape;294;p7"/>
            <p:cNvGrpSpPr/>
            <p:nvPr/>
          </p:nvGrpSpPr>
          <p:grpSpPr>
            <a:xfrm>
              <a:off x="4919800" y="670375"/>
              <a:ext cx="2818200" cy="1777000"/>
              <a:chOff x="885025" y="638600"/>
              <a:chExt cx="2818200" cy="1777000"/>
            </a:xfrm>
          </p:grpSpPr>
          <p:cxnSp>
            <p:nvCxnSpPr>
              <p:cNvPr id="295" name="Google Shape;295;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6" name="Google Shape;296;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7" name="Google Shape;297;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8" name="Google Shape;298;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9" name="Google Shape;299;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0" name="Google Shape;300;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1" name="Google Shape;301;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2" name="Google Shape;302;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3" name="Google Shape;303;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82" name="Google Shape;382;p7"/>
          <p:cNvGrpSpPr/>
          <p:nvPr/>
        </p:nvGrpSpPr>
        <p:grpSpPr>
          <a:xfrm>
            <a:off x="3809231" y="4424057"/>
            <a:ext cx="362484" cy="321303"/>
            <a:chOff x="3745952" y="1193989"/>
            <a:chExt cx="436150" cy="386600"/>
          </a:xfrm>
        </p:grpSpPr>
        <p:sp>
          <p:nvSpPr>
            <p:cNvPr id="383" name="Google Shape;383;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56B147E3-52BD-4168-9405-1FA6B5C71E86}"/>
              </a:ext>
            </a:extLst>
          </p:cNvPr>
          <p:cNvGrpSpPr/>
          <p:nvPr/>
        </p:nvGrpSpPr>
        <p:grpSpPr>
          <a:xfrm>
            <a:off x="418221" y="1118574"/>
            <a:ext cx="3098052" cy="2119926"/>
            <a:chOff x="708000" y="1012423"/>
            <a:chExt cx="3484067" cy="2254453"/>
          </a:xfrm>
        </p:grpSpPr>
        <p:grpSp>
          <p:nvGrpSpPr>
            <p:cNvPr id="278" name="Google Shape;278;p7"/>
            <p:cNvGrpSpPr/>
            <p:nvPr/>
          </p:nvGrpSpPr>
          <p:grpSpPr>
            <a:xfrm>
              <a:off x="708000" y="1082825"/>
              <a:ext cx="3415137" cy="2151983"/>
              <a:chOff x="4595125" y="492825"/>
              <a:chExt cx="3415137" cy="2151983"/>
            </a:xfrm>
          </p:grpSpPr>
          <p:sp>
            <p:nvSpPr>
              <p:cNvPr id="279" name="Google Shape;279;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80" name="Google Shape;280;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81" name="Google Shape;281;p7"/>
              <p:cNvGrpSpPr/>
              <p:nvPr/>
            </p:nvGrpSpPr>
            <p:grpSpPr>
              <a:xfrm>
                <a:off x="4919800" y="670375"/>
                <a:ext cx="2818200" cy="1777000"/>
                <a:chOff x="885025" y="638600"/>
                <a:chExt cx="2818200" cy="1777000"/>
              </a:xfrm>
            </p:grpSpPr>
            <p:cxnSp>
              <p:nvCxnSpPr>
                <p:cNvPr id="282" name="Google Shape;282;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3" name="Google Shape;283;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4" name="Google Shape;284;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5" name="Google Shape;285;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6" name="Google Shape;286;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7" name="Google Shape;287;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8" name="Google Shape;288;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9" name="Google Shape;289;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0" name="Google Shape;290;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04" name="Google Shape;304;p7"/>
            <p:cNvGrpSpPr/>
            <p:nvPr/>
          </p:nvGrpSpPr>
          <p:grpSpPr>
            <a:xfrm>
              <a:off x="784308" y="1082823"/>
              <a:ext cx="362484" cy="321303"/>
              <a:chOff x="3745952" y="1193989"/>
              <a:chExt cx="436150" cy="386600"/>
            </a:xfrm>
          </p:grpSpPr>
          <p:sp>
            <p:nvSpPr>
              <p:cNvPr id="305" name="Google Shape;305;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a:off x="3760633" y="2945573"/>
              <a:ext cx="362484" cy="321303"/>
              <a:chOff x="3745952" y="1193989"/>
              <a:chExt cx="436150" cy="386600"/>
            </a:xfrm>
          </p:grpSpPr>
          <p:sp>
            <p:nvSpPr>
              <p:cNvPr id="359" name="Google Shape;359;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7"/>
            <p:cNvGrpSpPr/>
            <p:nvPr/>
          </p:nvGrpSpPr>
          <p:grpSpPr>
            <a:xfrm>
              <a:off x="738708" y="2945573"/>
              <a:ext cx="362484" cy="321303"/>
              <a:chOff x="3745952" y="1193989"/>
              <a:chExt cx="436150" cy="386600"/>
            </a:xfrm>
          </p:grpSpPr>
          <p:sp>
            <p:nvSpPr>
              <p:cNvPr id="371" name="Google Shape;371;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7"/>
            <p:cNvGrpSpPr/>
            <p:nvPr/>
          </p:nvGrpSpPr>
          <p:grpSpPr>
            <a:xfrm>
              <a:off x="3829583" y="1012423"/>
              <a:ext cx="362484" cy="321303"/>
              <a:chOff x="3745952" y="1193989"/>
              <a:chExt cx="436150" cy="386600"/>
            </a:xfrm>
          </p:grpSpPr>
          <p:sp>
            <p:nvSpPr>
              <p:cNvPr id="377" name="Google Shape;37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7"/>
            <p:cNvSpPr txBox="1"/>
            <p:nvPr/>
          </p:nvSpPr>
          <p:spPr>
            <a:xfrm>
              <a:off x="780058" y="1631428"/>
              <a:ext cx="3286767" cy="119137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a:solidFill>
                    <a:srgbClr val="E23B3B"/>
                  </a:solidFill>
                  <a:latin typeface="MV Boli" panose="02000500030200090000" pitchFamily="2" charset="0"/>
                  <a:ea typeface="Yellowtail"/>
                  <a:cs typeface="MV Boli" panose="02000500030200090000" pitchFamily="2" charset="0"/>
                  <a:sym typeface="Yellowtail"/>
                </a:rPr>
                <a:t>Activity Scaling</a:t>
              </a:r>
              <a:endParaRPr sz="4000" b="1" dirty="0">
                <a:solidFill>
                  <a:srgbClr val="E23B3B"/>
                </a:solidFill>
                <a:latin typeface="MV Boli" panose="02000500030200090000" pitchFamily="2" charset="0"/>
                <a:ea typeface="Yellowtail"/>
                <a:cs typeface="MV Boli" panose="02000500030200090000" pitchFamily="2" charset="0"/>
                <a:sym typeface="Yellowtail"/>
              </a:endParaRPr>
            </a:p>
          </p:txBody>
        </p:sp>
      </p:grpSp>
      <p:sp>
        <p:nvSpPr>
          <p:cNvPr id="401" name="Google Shape;401;p7"/>
          <p:cNvSpPr txBox="1"/>
          <p:nvPr/>
        </p:nvSpPr>
        <p:spPr>
          <a:xfrm>
            <a:off x="3990473" y="-56855"/>
            <a:ext cx="4519648" cy="30417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1300" b="1"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endParaRPr lang="en-US"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n-US" sz="1800" b="1" dirty="0">
                <a:solidFill>
                  <a:srgbClr val="00B050"/>
                </a:solidFill>
                <a:latin typeface="Segoe UI" panose="020B0502040204020203" pitchFamily="34" charset="0"/>
                <a:ea typeface="Amatic SC"/>
                <a:cs typeface="Segoe UI" panose="020B0502040204020203" pitchFamily="34" charset="0"/>
                <a:sym typeface="Amatic SC"/>
              </a:rPr>
              <a:t> For lower grades:</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Permit drawings to be less detailed and not to scale.</a:t>
            </a:r>
          </a:p>
          <a:p>
            <a:pPr marL="285750" lvl="0" indent="-285750" algn="l" rtl="0">
              <a:spcBef>
                <a:spcPts val="0"/>
              </a:spcBef>
              <a:spcAft>
                <a:spcPts val="0"/>
              </a:spcAft>
              <a:buFont typeface="Arial" panose="020B0604020202020204" pitchFamily="34" charset="0"/>
              <a:buChar char="•"/>
            </a:pPr>
            <a:endParaRPr lang="en-US" sz="1800" dirty="0">
              <a:solidFill>
                <a:srgbClr val="434343"/>
              </a:solidFill>
              <a:latin typeface="Segoe UI" panose="020B0502040204020203" pitchFamily="34" charset="0"/>
              <a:ea typeface="Amatic SC"/>
              <a:cs typeface="Segoe UI" panose="020B0502040204020203" pitchFamily="34" charset="0"/>
              <a:sym typeface="Amatic SC"/>
            </a:endParaRPr>
          </a:p>
          <a:p>
            <a:pPr lvl="0" algn="l" rtl="0">
              <a:spcBef>
                <a:spcPts val="0"/>
              </a:spcBef>
              <a:spcAft>
                <a:spcPts val="0"/>
              </a:spcAft>
            </a:pPr>
            <a:r>
              <a:rPr lang="en-US" sz="1800" b="1" dirty="0">
                <a:solidFill>
                  <a:srgbClr val="0070C0"/>
                </a:solidFill>
                <a:latin typeface="Segoe UI" panose="020B0502040204020203" pitchFamily="34" charset="0"/>
                <a:ea typeface="Amatic SC"/>
                <a:cs typeface="Segoe UI" panose="020B0502040204020203" pitchFamily="34" charset="0"/>
                <a:sym typeface="Amatic SC"/>
              </a:rPr>
              <a:t>For upper grades: </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Have students create three-dimensional drawings of their designs.</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Ask teams to use their drawing scales to calculate real life dimensions </a:t>
            </a:r>
          </a:p>
          <a:p>
            <a:pPr lvl="0" algn="l" rtl="0">
              <a:spcBef>
                <a:spcPts val="0"/>
              </a:spcBef>
              <a:spcAft>
                <a:spcPts val="0"/>
              </a:spcAft>
            </a:pPr>
            <a:endParaRPr lang="en-US" sz="1800" dirty="0">
              <a:solidFill>
                <a:srgbClr val="434343"/>
              </a:solidFill>
              <a:latin typeface="Segoe UI" panose="020B0502040204020203" pitchFamily="34" charset="0"/>
              <a:ea typeface="Amatic SC"/>
              <a:cs typeface="Segoe UI" panose="020B0502040204020203" pitchFamily="34" charset="0"/>
              <a:sym typeface="Amatic SC"/>
            </a:endParaRPr>
          </a:p>
          <a:p>
            <a:pPr lvl="0" algn="l" rtl="0">
              <a:spcBef>
                <a:spcPts val="0"/>
              </a:spcBef>
              <a:spcAft>
                <a:spcPts val="0"/>
              </a:spcAft>
            </a:pPr>
            <a:r>
              <a:rPr lang="en-US" sz="1800" b="1" dirty="0">
                <a:solidFill>
                  <a:srgbClr val="7030A0"/>
                </a:solidFill>
                <a:latin typeface="Segoe UI" panose="020B0502040204020203" pitchFamily="34" charset="0"/>
                <a:ea typeface="Amatic SC"/>
                <a:cs typeface="Segoe UI" panose="020B0502040204020203" pitchFamily="34" charset="0"/>
                <a:sym typeface="Amatic SC"/>
              </a:rPr>
              <a:t>For more advanced students: </a:t>
            </a:r>
          </a:p>
          <a:p>
            <a:pPr marL="285750" lvl="0" indent="-285750" algn="l" rtl="0">
              <a:spcBef>
                <a:spcPts val="0"/>
              </a:spcBef>
              <a:spcAft>
                <a:spcPts val="0"/>
              </a:spcAft>
              <a:buFont typeface="Arial" panose="020B0604020202020204" pitchFamily="34" charset="0"/>
              <a:buChar char="•"/>
            </a:pPr>
            <a:r>
              <a:rPr lang="en-US" sz="1800" dirty="0">
                <a:solidFill>
                  <a:srgbClr val="434343"/>
                </a:solidFill>
                <a:latin typeface="Segoe UI" panose="020B0502040204020203" pitchFamily="34" charset="0"/>
                <a:ea typeface="Amatic SC"/>
                <a:cs typeface="Segoe UI" panose="020B0502040204020203" pitchFamily="34" charset="0"/>
                <a:sym typeface="Amatic SC"/>
              </a:rPr>
              <a:t>Do not pre-cut the foam board. Allow students to design freely and cut their own pieces as specified on their own scaled drawings.</a:t>
            </a:r>
          </a:p>
          <a:p>
            <a:pPr lvl="0" algn="l" rtl="0">
              <a:spcBef>
                <a:spcPts val="0"/>
              </a:spcBef>
              <a:spcAft>
                <a:spcPts val="0"/>
              </a:spcAft>
            </a:pPr>
            <a:endParaRPr lang="en-US" sz="1800" dirty="0">
              <a:solidFill>
                <a:srgbClr val="434343"/>
              </a:solidFill>
              <a:latin typeface="Segoe UI" panose="020B0502040204020203" pitchFamily="34" charset="0"/>
              <a:ea typeface="Amatic SC"/>
              <a:cs typeface="Segoe UI" panose="020B0502040204020203" pitchFamily="34" charset="0"/>
              <a:sym typeface="Amatic SC"/>
            </a:endParaRPr>
          </a:p>
          <a:p>
            <a:pPr lvl="0" algn="l" rtl="0">
              <a:spcBef>
                <a:spcPts val="0"/>
              </a:spcBef>
              <a:spcAft>
                <a:spcPts val="0"/>
              </a:spcAft>
            </a:pPr>
            <a:endParaRPr sz="1800" dirty="0">
              <a:solidFill>
                <a:srgbClr val="434343"/>
              </a:solidFill>
              <a:latin typeface="Segoe UI" panose="020B0502040204020203" pitchFamily="34" charset="0"/>
              <a:ea typeface="Amatic SC"/>
              <a:cs typeface="Segoe UI" panose="020B0502040204020203" pitchFamily="34" charset="0"/>
              <a:sym typeface="Amatic SC"/>
            </a:endParaRPr>
          </a:p>
        </p:txBody>
      </p:sp>
      <p:grpSp>
        <p:nvGrpSpPr>
          <p:cNvPr id="426" name="Google Shape;426;p7"/>
          <p:cNvGrpSpPr/>
          <p:nvPr/>
        </p:nvGrpSpPr>
        <p:grpSpPr>
          <a:xfrm>
            <a:off x="8421247" y="475245"/>
            <a:ext cx="362484" cy="321303"/>
            <a:chOff x="3745952" y="1193989"/>
            <a:chExt cx="436150" cy="386600"/>
          </a:xfrm>
        </p:grpSpPr>
        <p:sp>
          <p:nvSpPr>
            <p:cNvPr id="427" name="Google Shape;42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953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0"/>
          <p:cNvSpPr/>
          <p:nvPr/>
        </p:nvSpPr>
        <p:spPr>
          <a:xfrm>
            <a:off x="892200" y="1749915"/>
            <a:ext cx="2583776" cy="1544124"/>
          </a:xfrm>
          <a:custGeom>
            <a:avLst/>
            <a:gdLst/>
            <a:ahLst/>
            <a:cxnLst/>
            <a:rect l="l" t="t" r="r" b="b"/>
            <a:pathLst>
              <a:path w="51088" h="35540" extrusionOk="0">
                <a:moveTo>
                  <a:pt x="1666" y="0"/>
                </a:moveTo>
                <a:lnTo>
                  <a:pt x="0" y="35540"/>
                </a:lnTo>
                <a:lnTo>
                  <a:pt x="51088" y="33041"/>
                </a:lnTo>
                <a:close/>
              </a:path>
            </a:pathLst>
          </a:custGeom>
          <a:solidFill>
            <a:srgbClr val="000000">
              <a:alpha val="44620"/>
            </a:srgbClr>
          </a:solidFill>
          <a:ln>
            <a:noFill/>
          </a:ln>
        </p:spPr>
      </p:sp>
      <p:sp>
        <p:nvSpPr>
          <p:cNvPr id="647" name="Google Shape;647;p10"/>
          <p:cNvSpPr/>
          <p:nvPr/>
        </p:nvSpPr>
        <p:spPr>
          <a:xfrm>
            <a:off x="934330" y="1544842"/>
            <a:ext cx="7273848" cy="1688848"/>
          </a:xfrm>
          <a:custGeom>
            <a:avLst/>
            <a:gdLst/>
            <a:ahLst/>
            <a:cxnLst/>
            <a:rect l="l" t="t" r="r" b="b"/>
            <a:pathLst>
              <a:path w="143823" h="38871" extrusionOk="0">
                <a:moveTo>
                  <a:pt x="0" y="3054"/>
                </a:moveTo>
                <a:lnTo>
                  <a:pt x="555" y="38871"/>
                </a:lnTo>
                <a:lnTo>
                  <a:pt x="143823" y="38038"/>
                </a:lnTo>
                <a:lnTo>
                  <a:pt x="139103" y="0"/>
                </a:lnTo>
                <a:close/>
              </a:path>
            </a:pathLst>
          </a:custGeom>
          <a:solidFill>
            <a:schemeClr val="lt2"/>
          </a:solidFill>
          <a:ln>
            <a:noFill/>
          </a:ln>
        </p:spPr>
      </p:sp>
      <p:sp>
        <p:nvSpPr>
          <p:cNvPr id="648" name="Google Shape;648;p10"/>
          <p:cNvSpPr txBox="1"/>
          <p:nvPr/>
        </p:nvSpPr>
        <p:spPr>
          <a:xfrm>
            <a:off x="1202021" y="2139234"/>
            <a:ext cx="7045500" cy="147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6600" b="1" dirty="0">
                <a:solidFill>
                  <a:srgbClr val="5B96CB"/>
                </a:solidFill>
                <a:latin typeface="MV Boli" panose="02000500030200090000" pitchFamily="2" charset="0"/>
                <a:ea typeface="Impact"/>
                <a:cs typeface="MV Boli" panose="02000500030200090000" pitchFamily="2" charset="0"/>
                <a:sym typeface="Impact"/>
              </a:rPr>
              <a:t>Alternative Lab</a:t>
            </a:r>
          </a:p>
          <a:p>
            <a:pPr marL="0" lvl="0" indent="0" algn="l" rtl="0">
              <a:spcBef>
                <a:spcPts val="0"/>
              </a:spcBef>
              <a:spcAft>
                <a:spcPts val="0"/>
              </a:spcAft>
              <a:buNone/>
            </a:pPr>
            <a:endParaRPr sz="6000" dirty="0">
              <a:latin typeface="Impact"/>
              <a:ea typeface="Impact"/>
              <a:cs typeface="Impact"/>
              <a:sym typeface="Impact"/>
            </a:endParaRPr>
          </a:p>
        </p:txBody>
      </p:sp>
      <p:grpSp>
        <p:nvGrpSpPr>
          <p:cNvPr id="649" name="Google Shape;649;p10"/>
          <p:cNvGrpSpPr/>
          <p:nvPr/>
        </p:nvGrpSpPr>
        <p:grpSpPr>
          <a:xfrm>
            <a:off x="971425" y="1623271"/>
            <a:ext cx="362484" cy="321303"/>
            <a:chOff x="3745952" y="1193989"/>
            <a:chExt cx="436150" cy="386600"/>
          </a:xfrm>
        </p:grpSpPr>
        <p:sp>
          <p:nvSpPr>
            <p:cNvPr id="650" name="Google Shape;650;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0"/>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0"/>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0"/>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10"/>
          <p:cNvGrpSpPr/>
          <p:nvPr/>
        </p:nvGrpSpPr>
        <p:grpSpPr>
          <a:xfrm>
            <a:off x="7631640" y="1547735"/>
            <a:ext cx="362484" cy="321303"/>
            <a:chOff x="3745952" y="1193989"/>
            <a:chExt cx="436150" cy="386600"/>
          </a:xfrm>
        </p:grpSpPr>
        <p:sp>
          <p:nvSpPr>
            <p:cNvPr id="656" name="Google Shape;656;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0"/>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0"/>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0"/>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0"/>
          <p:cNvGrpSpPr/>
          <p:nvPr/>
        </p:nvGrpSpPr>
        <p:grpSpPr>
          <a:xfrm>
            <a:off x="7842891" y="2813665"/>
            <a:ext cx="362484" cy="321303"/>
            <a:chOff x="3745952" y="1193989"/>
            <a:chExt cx="436150" cy="386600"/>
          </a:xfrm>
        </p:grpSpPr>
        <p:sp>
          <p:nvSpPr>
            <p:cNvPr id="680" name="Google Shape;680;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0"/>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0"/>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0"/>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10"/>
          <p:cNvGrpSpPr/>
          <p:nvPr/>
        </p:nvGrpSpPr>
        <p:grpSpPr>
          <a:xfrm>
            <a:off x="972823" y="2879696"/>
            <a:ext cx="362484" cy="321303"/>
            <a:chOff x="3745952" y="1193989"/>
            <a:chExt cx="436150" cy="386600"/>
          </a:xfrm>
        </p:grpSpPr>
        <p:sp>
          <p:nvSpPr>
            <p:cNvPr id="704" name="Google Shape;704;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0"/>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0;p5">
            <a:extLst>
              <a:ext uri="{FF2B5EF4-FFF2-40B4-BE49-F238E27FC236}">
                <a16:creationId xmlns:a16="http://schemas.microsoft.com/office/drawing/2014/main" id="{83A52802-5AE3-4393-B14F-7FE48027BD46}"/>
              </a:ext>
            </a:extLst>
          </p:cNvPr>
          <p:cNvGrpSpPr/>
          <p:nvPr/>
        </p:nvGrpSpPr>
        <p:grpSpPr>
          <a:xfrm>
            <a:off x="2620710" y="3642123"/>
            <a:ext cx="3901087" cy="902417"/>
            <a:chOff x="4595125" y="492825"/>
            <a:chExt cx="3415137" cy="2151983"/>
          </a:xfrm>
        </p:grpSpPr>
        <p:sp>
          <p:nvSpPr>
            <p:cNvPr id="31" name="Google Shape;21;p5">
              <a:extLst>
                <a:ext uri="{FF2B5EF4-FFF2-40B4-BE49-F238E27FC236}">
                  <a16:creationId xmlns:a16="http://schemas.microsoft.com/office/drawing/2014/main" id="{00183496-30C0-4832-8C22-E94771E10255}"/>
                </a:ext>
              </a:extLst>
            </p:cNvPr>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32" name="Google Shape;22;p5">
              <a:extLst>
                <a:ext uri="{FF2B5EF4-FFF2-40B4-BE49-F238E27FC236}">
                  <a16:creationId xmlns:a16="http://schemas.microsoft.com/office/drawing/2014/main" id="{DB5C3F8D-A99E-4D2F-AD88-B076033EED96}"/>
                </a:ext>
              </a:extLst>
            </p:cNvPr>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dirty="0"/>
                <a:t>  </a:t>
              </a:r>
              <a:endParaRPr dirty="0"/>
            </a:p>
          </p:txBody>
        </p:sp>
        <p:grpSp>
          <p:nvGrpSpPr>
            <p:cNvPr id="33" name="Google Shape;23;p5">
              <a:extLst>
                <a:ext uri="{FF2B5EF4-FFF2-40B4-BE49-F238E27FC236}">
                  <a16:creationId xmlns:a16="http://schemas.microsoft.com/office/drawing/2014/main" id="{EA69289E-CCA2-4895-945B-8CF160BEA40A}"/>
                </a:ext>
              </a:extLst>
            </p:cNvPr>
            <p:cNvGrpSpPr/>
            <p:nvPr/>
          </p:nvGrpSpPr>
          <p:grpSpPr>
            <a:xfrm>
              <a:off x="4919800" y="670375"/>
              <a:ext cx="2818200" cy="1777000"/>
              <a:chOff x="885025" y="638600"/>
              <a:chExt cx="2818200" cy="1777000"/>
            </a:xfrm>
          </p:grpSpPr>
          <p:cxnSp>
            <p:nvCxnSpPr>
              <p:cNvPr id="34" name="Google Shape;24;p5">
                <a:extLst>
                  <a:ext uri="{FF2B5EF4-FFF2-40B4-BE49-F238E27FC236}">
                    <a16:creationId xmlns:a16="http://schemas.microsoft.com/office/drawing/2014/main" id="{34781DD5-E3B0-489A-BDF6-61C3138E1F91}"/>
                  </a:ext>
                </a:extLst>
              </p:cNvPr>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5" name="Google Shape;25;p5">
                <a:extLst>
                  <a:ext uri="{FF2B5EF4-FFF2-40B4-BE49-F238E27FC236}">
                    <a16:creationId xmlns:a16="http://schemas.microsoft.com/office/drawing/2014/main" id="{A87C63D9-E303-4E35-90E2-18FB7B64630E}"/>
                  </a:ext>
                </a:extLst>
              </p:cNvPr>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6" name="Google Shape;26;p5">
                <a:extLst>
                  <a:ext uri="{FF2B5EF4-FFF2-40B4-BE49-F238E27FC236}">
                    <a16:creationId xmlns:a16="http://schemas.microsoft.com/office/drawing/2014/main" id="{0AD42C86-A0AB-44E2-96B2-3443970D804D}"/>
                  </a:ext>
                </a:extLst>
              </p:cNvPr>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7" name="Google Shape;27;p5">
                <a:extLst>
                  <a:ext uri="{FF2B5EF4-FFF2-40B4-BE49-F238E27FC236}">
                    <a16:creationId xmlns:a16="http://schemas.microsoft.com/office/drawing/2014/main" id="{DA52B144-74A6-436F-9F6E-817155A888DB}"/>
                  </a:ext>
                </a:extLst>
              </p:cNvPr>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8" name="Google Shape;28;p5">
                <a:extLst>
                  <a:ext uri="{FF2B5EF4-FFF2-40B4-BE49-F238E27FC236}">
                    <a16:creationId xmlns:a16="http://schemas.microsoft.com/office/drawing/2014/main" id="{8BAC16F8-7DF4-49DF-92E8-A1F5826A61EF}"/>
                  </a:ext>
                </a:extLst>
              </p:cNvPr>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9" name="Google Shape;29;p5">
                <a:extLst>
                  <a:ext uri="{FF2B5EF4-FFF2-40B4-BE49-F238E27FC236}">
                    <a16:creationId xmlns:a16="http://schemas.microsoft.com/office/drawing/2014/main" id="{166E5E05-4C27-4B87-BA17-120EE7F01437}"/>
                  </a:ext>
                </a:extLst>
              </p:cNvPr>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40" name="Google Shape;30;p5">
                <a:extLst>
                  <a:ext uri="{FF2B5EF4-FFF2-40B4-BE49-F238E27FC236}">
                    <a16:creationId xmlns:a16="http://schemas.microsoft.com/office/drawing/2014/main" id="{E4238C31-D76A-4517-BB33-62D848AAB2A9}"/>
                  </a:ext>
                </a:extLst>
              </p:cNvPr>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41" name="Google Shape;31;p5">
                <a:extLst>
                  <a:ext uri="{FF2B5EF4-FFF2-40B4-BE49-F238E27FC236}">
                    <a16:creationId xmlns:a16="http://schemas.microsoft.com/office/drawing/2014/main" id="{43449C1A-E5BC-4E48-9A65-241003FCA32A}"/>
                  </a:ext>
                </a:extLst>
              </p:cNvPr>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42" name="Google Shape;32;p5">
                <a:extLst>
                  <a:ext uri="{FF2B5EF4-FFF2-40B4-BE49-F238E27FC236}">
                    <a16:creationId xmlns:a16="http://schemas.microsoft.com/office/drawing/2014/main" id="{CD09614B-F509-44CD-BFF8-223B5D7CA35C}"/>
                  </a:ext>
                </a:extLst>
              </p:cNvPr>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43" name="Google Shape;570;p9">
            <a:extLst>
              <a:ext uri="{FF2B5EF4-FFF2-40B4-BE49-F238E27FC236}">
                <a16:creationId xmlns:a16="http://schemas.microsoft.com/office/drawing/2014/main" id="{DE801A5A-2AAB-494F-BF9B-27A20E901C0D}"/>
              </a:ext>
            </a:extLst>
          </p:cNvPr>
          <p:cNvGrpSpPr/>
          <p:nvPr/>
        </p:nvGrpSpPr>
        <p:grpSpPr>
          <a:xfrm>
            <a:off x="4562783" y="3516288"/>
            <a:ext cx="362484" cy="321303"/>
            <a:chOff x="3745952" y="1193989"/>
            <a:chExt cx="436150" cy="386600"/>
          </a:xfrm>
        </p:grpSpPr>
        <p:sp>
          <p:nvSpPr>
            <p:cNvPr id="44" name="Google Shape;571;p9">
              <a:extLst>
                <a:ext uri="{FF2B5EF4-FFF2-40B4-BE49-F238E27FC236}">
                  <a16:creationId xmlns:a16="http://schemas.microsoft.com/office/drawing/2014/main" id="{DD707F49-82B3-4AA7-BBE7-12AD20B12500}"/>
                </a:ext>
              </a:extLst>
            </p:cNvPr>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2;p9">
              <a:extLst>
                <a:ext uri="{FF2B5EF4-FFF2-40B4-BE49-F238E27FC236}">
                  <a16:creationId xmlns:a16="http://schemas.microsoft.com/office/drawing/2014/main" id="{B55E1A1C-DF77-46CC-AD03-97AF37CBA0D6}"/>
                </a:ext>
              </a:extLst>
            </p:cNvPr>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3;p9">
              <a:extLst>
                <a:ext uri="{FF2B5EF4-FFF2-40B4-BE49-F238E27FC236}">
                  <a16:creationId xmlns:a16="http://schemas.microsoft.com/office/drawing/2014/main" id="{57CC86D8-4959-4441-A954-6D4E4BFE9702}"/>
                </a:ext>
              </a:extLst>
            </p:cNvPr>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4;p9">
              <a:extLst>
                <a:ext uri="{FF2B5EF4-FFF2-40B4-BE49-F238E27FC236}">
                  <a16:creationId xmlns:a16="http://schemas.microsoft.com/office/drawing/2014/main" id="{6EB7D630-3DF0-4108-8F21-D0B62073D63B}"/>
                </a:ext>
              </a:extLst>
            </p:cNvPr>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5;p9">
              <a:extLst>
                <a:ext uri="{FF2B5EF4-FFF2-40B4-BE49-F238E27FC236}">
                  <a16:creationId xmlns:a16="http://schemas.microsoft.com/office/drawing/2014/main" id="{B28C754C-45A1-4C1C-83A3-3CC65FA65FB2}"/>
                </a:ext>
              </a:extLst>
            </p:cNvPr>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3928859-E1E7-4A9E-966A-B9193F40DDEC}"/>
              </a:ext>
            </a:extLst>
          </p:cNvPr>
          <p:cNvSpPr txBox="1"/>
          <p:nvPr/>
        </p:nvSpPr>
        <p:spPr>
          <a:xfrm>
            <a:off x="3356989" y="3784151"/>
            <a:ext cx="2735564" cy="646331"/>
          </a:xfrm>
          <a:prstGeom prst="rect">
            <a:avLst/>
          </a:prstGeom>
          <a:noFill/>
        </p:spPr>
        <p:txBody>
          <a:bodyPr wrap="square" rtlCol="0">
            <a:spAutoFit/>
          </a:bodyPr>
          <a:lstStyle/>
          <a:p>
            <a:pPr algn="ctr"/>
            <a:r>
              <a:rPr lang="en-US" sz="1800" dirty="0">
                <a:latin typeface="Segoe UI" panose="020B0502040204020203" pitchFamily="34" charset="0"/>
                <a:cs typeface="Segoe UI" panose="020B0502040204020203" pitchFamily="34" charset="0"/>
              </a:rPr>
              <a:t>This lab requires only household materials!</a:t>
            </a:r>
          </a:p>
        </p:txBody>
      </p:sp>
    </p:spTree>
    <p:extLst>
      <p:ext uri="{BB962C8B-B14F-4D97-AF65-F5344CB8AC3E}">
        <p14:creationId xmlns:p14="http://schemas.microsoft.com/office/powerpoint/2010/main" val="1756918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8" name="Google Shape;278;p7"/>
          <p:cNvGrpSpPr/>
          <p:nvPr/>
        </p:nvGrpSpPr>
        <p:grpSpPr>
          <a:xfrm>
            <a:off x="708000" y="1082825"/>
            <a:ext cx="3415137" cy="2151983"/>
            <a:chOff x="4595125" y="492825"/>
            <a:chExt cx="3415137" cy="2151983"/>
          </a:xfrm>
        </p:grpSpPr>
        <p:sp>
          <p:nvSpPr>
            <p:cNvPr id="279" name="Google Shape;279;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80" name="Google Shape;280;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81" name="Google Shape;281;p7"/>
            <p:cNvGrpSpPr/>
            <p:nvPr/>
          </p:nvGrpSpPr>
          <p:grpSpPr>
            <a:xfrm>
              <a:off x="4919800" y="670375"/>
              <a:ext cx="2818200" cy="1777000"/>
              <a:chOff x="885025" y="638600"/>
              <a:chExt cx="2818200" cy="1777000"/>
            </a:xfrm>
          </p:grpSpPr>
          <p:cxnSp>
            <p:nvCxnSpPr>
              <p:cNvPr id="282" name="Google Shape;282;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3" name="Google Shape;283;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4" name="Google Shape;284;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5" name="Google Shape;285;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6" name="Google Shape;286;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7" name="Google Shape;287;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8" name="Google Shape;288;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89" name="Google Shape;289;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0" name="Google Shape;290;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291" name="Google Shape;291;p7"/>
          <p:cNvGrpSpPr/>
          <p:nvPr/>
        </p:nvGrpSpPr>
        <p:grpSpPr>
          <a:xfrm rot="246986">
            <a:off x="4358350" y="701469"/>
            <a:ext cx="4276315" cy="3847445"/>
            <a:chOff x="4595125" y="492825"/>
            <a:chExt cx="3415137" cy="2151983"/>
          </a:xfrm>
        </p:grpSpPr>
        <p:sp>
          <p:nvSpPr>
            <p:cNvPr id="292" name="Google Shape;292;p7"/>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293" name="Google Shape;293;p7"/>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294" name="Google Shape;294;p7"/>
            <p:cNvGrpSpPr/>
            <p:nvPr/>
          </p:nvGrpSpPr>
          <p:grpSpPr>
            <a:xfrm>
              <a:off x="4919800" y="670375"/>
              <a:ext cx="2818200" cy="1777000"/>
              <a:chOff x="885025" y="638600"/>
              <a:chExt cx="2818200" cy="1777000"/>
            </a:xfrm>
          </p:grpSpPr>
          <p:cxnSp>
            <p:nvCxnSpPr>
              <p:cNvPr id="295" name="Google Shape;295;p7"/>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6" name="Google Shape;296;p7"/>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7" name="Google Shape;297;p7"/>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8" name="Google Shape;298;p7"/>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299" name="Google Shape;299;p7"/>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0" name="Google Shape;300;p7"/>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1" name="Google Shape;301;p7"/>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2" name="Google Shape;302;p7"/>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303" name="Google Shape;303;p7"/>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304" name="Google Shape;304;p7"/>
          <p:cNvGrpSpPr/>
          <p:nvPr/>
        </p:nvGrpSpPr>
        <p:grpSpPr>
          <a:xfrm>
            <a:off x="784308" y="1082823"/>
            <a:ext cx="362484" cy="321303"/>
            <a:chOff x="3745952" y="1193989"/>
            <a:chExt cx="436150" cy="386600"/>
          </a:xfrm>
        </p:grpSpPr>
        <p:sp>
          <p:nvSpPr>
            <p:cNvPr id="305" name="Google Shape;305;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a:off x="3760633" y="2945573"/>
            <a:ext cx="362484" cy="321303"/>
            <a:chOff x="3745952" y="1193989"/>
            <a:chExt cx="436150" cy="386600"/>
          </a:xfrm>
        </p:grpSpPr>
        <p:sp>
          <p:nvSpPr>
            <p:cNvPr id="359" name="Google Shape;359;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7"/>
          <p:cNvGrpSpPr/>
          <p:nvPr/>
        </p:nvGrpSpPr>
        <p:grpSpPr>
          <a:xfrm>
            <a:off x="738708" y="2945573"/>
            <a:ext cx="362484" cy="321303"/>
            <a:chOff x="3745952" y="1193989"/>
            <a:chExt cx="436150" cy="386600"/>
          </a:xfrm>
        </p:grpSpPr>
        <p:sp>
          <p:nvSpPr>
            <p:cNvPr id="371" name="Google Shape;371;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7"/>
          <p:cNvGrpSpPr/>
          <p:nvPr/>
        </p:nvGrpSpPr>
        <p:grpSpPr>
          <a:xfrm>
            <a:off x="3829583" y="1012423"/>
            <a:ext cx="362484" cy="321303"/>
            <a:chOff x="3745952" y="1193989"/>
            <a:chExt cx="436150" cy="386600"/>
          </a:xfrm>
        </p:grpSpPr>
        <p:sp>
          <p:nvSpPr>
            <p:cNvPr id="377" name="Google Shape;37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a:off x="4322633" y="4057778"/>
            <a:ext cx="362484" cy="321303"/>
            <a:chOff x="3745952" y="1193989"/>
            <a:chExt cx="436150" cy="386600"/>
          </a:xfrm>
        </p:grpSpPr>
        <p:sp>
          <p:nvSpPr>
            <p:cNvPr id="383" name="Google Shape;383;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7"/>
          <p:cNvSpPr txBox="1"/>
          <p:nvPr/>
        </p:nvSpPr>
        <p:spPr>
          <a:xfrm>
            <a:off x="999108" y="1942437"/>
            <a:ext cx="2811000" cy="62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4400" b="1" dirty="0">
                <a:solidFill>
                  <a:srgbClr val="E23B3B"/>
                </a:solidFill>
                <a:latin typeface="MV Boli" panose="02000500030200090000" pitchFamily="2" charset="0"/>
                <a:ea typeface="Yellowtail"/>
                <a:cs typeface="MV Boli" panose="02000500030200090000" pitchFamily="2" charset="0"/>
                <a:sym typeface="Yellowtail"/>
              </a:rPr>
              <a:t>Materials</a:t>
            </a:r>
            <a:r>
              <a:rPr lang="es" sz="4400" b="1" dirty="0">
                <a:solidFill>
                  <a:srgbClr val="E23B3B"/>
                </a:solidFill>
                <a:latin typeface="MV Boli" panose="02000500030200090000" pitchFamily="2" charset="0"/>
                <a:ea typeface="Yellowtail"/>
                <a:cs typeface="MV Boli" panose="02000500030200090000" pitchFamily="2" charset="0"/>
                <a:sym typeface="Yellowtail"/>
              </a:rPr>
              <a:t> </a:t>
            </a:r>
            <a:endParaRPr sz="4400" b="1" dirty="0">
              <a:solidFill>
                <a:srgbClr val="E23B3B"/>
              </a:solidFill>
              <a:latin typeface="MV Boli" panose="02000500030200090000" pitchFamily="2" charset="0"/>
              <a:ea typeface="Yellowtail"/>
              <a:cs typeface="MV Boli" panose="02000500030200090000" pitchFamily="2" charset="0"/>
              <a:sym typeface="Yellowtail"/>
            </a:endParaRPr>
          </a:p>
        </p:txBody>
      </p:sp>
      <p:sp>
        <p:nvSpPr>
          <p:cNvPr id="401" name="Google Shape;401;p7"/>
          <p:cNvSpPr txBox="1"/>
          <p:nvPr/>
        </p:nvSpPr>
        <p:spPr>
          <a:xfrm rot="302216">
            <a:off x="4875691" y="887865"/>
            <a:ext cx="3718202" cy="20288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E23B3B"/>
                </a:solidFill>
                <a:latin typeface="MV Boli" panose="02000500030200090000" pitchFamily="2" charset="0"/>
                <a:ea typeface="Amatic SC"/>
                <a:cs typeface="MV Boli" panose="02000500030200090000" pitchFamily="2" charset="0"/>
                <a:sym typeface="Amatic SC"/>
              </a:rPr>
              <a:t>Each group will need:</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Pizza box</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Skewer </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Aluminum foil</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Tape </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Ruler </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Plastic wrap</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Black paper </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Something to melt (Chocolate spread, marshmallows, and digestive cookies are used in this video)</a:t>
            </a:r>
          </a:p>
          <a:p>
            <a:pPr marL="342900" lvl="0" indent="-342900" algn="l" rtl="0">
              <a:spcBef>
                <a:spcPts val="0"/>
              </a:spcBef>
              <a:spcAft>
                <a:spcPts val="0"/>
              </a:spcAft>
              <a:buFont typeface="Arial" panose="020B0604020202020204" pitchFamily="34" charset="0"/>
              <a:buChar char="•"/>
            </a:pPr>
            <a:r>
              <a:rPr lang="en-US" sz="1600" dirty="0">
                <a:solidFill>
                  <a:schemeClr val="tx1"/>
                </a:solidFill>
                <a:latin typeface="Segoe UI" panose="020B0502040204020203" pitchFamily="34" charset="0"/>
                <a:ea typeface="Amatic SC"/>
                <a:cs typeface="Segoe UI" panose="020B0502040204020203" pitchFamily="34" charset="0"/>
                <a:sym typeface="Amatic SC"/>
              </a:rPr>
              <a:t>A sunny day!</a:t>
            </a:r>
          </a:p>
        </p:txBody>
      </p:sp>
      <p:grpSp>
        <p:nvGrpSpPr>
          <p:cNvPr id="426" name="Google Shape;426;p7"/>
          <p:cNvGrpSpPr/>
          <p:nvPr/>
        </p:nvGrpSpPr>
        <p:grpSpPr>
          <a:xfrm>
            <a:off x="8415550" y="1001906"/>
            <a:ext cx="362484" cy="321303"/>
            <a:chOff x="3745952" y="1193989"/>
            <a:chExt cx="436150" cy="386600"/>
          </a:xfrm>
        </p:grpSpPr>
        <p:sp>
          <p:nvSpPr>
            <p:cNvPr id="427" name="Google Shape;427;p7"/>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1468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pic>
        <p:nvPicPr>
          <p:cNvPr id="1208" name="Google Shape;1208;p15" descr="imac.png"/>
          <p:cNvPicPr preferRelativeResize="0"/>
          <p:nvPr/>
        </p:nvPicPr>
        <p:blipFill>
          <a:blip r:embed="rId4">
            <a:alphaModFix/>
          </a:blip>
          <a:stretch>
            <a:fillRect/>
          </a:stretch>
        </p:blipFill>
        <p:spPr>
          <a:xfrm>
            <a:off x="719875" y="920087"/>
            <a:ext cx="3844925" cy="3177826"/>
          </a:xfrm>
          <a:prstGeom prst="rect">
            <a:avLst/>
          </a:prstGeom>
          <a:noFill/>
          <a:ln>
            <a:noFill/>
          </a:ln>
        </p:spPr>
      </p:pic>
      <p:sp>
        <p:nvSpPr>
          <p:cNvPr id="1209" name="Google Shape;1209;p15"/>
          <p:cNvSpPr/>
          <p:nvPr/>
        </p:nvSpPr>
        <p:spPr>
          <a:xfrm>
            <a:off x="719988" y="918425"/>
            <a:ext cx="3844800" cy="2306400"/>
          </a:xfrm>
          <a:prstGeom prst="round2SameRect">
            <a:avLst>
              <a:gd name="adj1" fmla="val 3404"/>
              <a:gd name="adj2" fmla="val 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2352450" y="1854825"/>
            <a:ext cx="629700" cy="629700"/>
          </a:xfrm>
          <a:prstGeom prst="ellipse">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txBox="1"/>
          <p:nvPr/>
        </p:nvSpPr>
        <p:spPr>
          <a:xfrm>
            <a:off x="2209925" y="1907825"/>
            <a:ext cx="914700" cy="54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000" b="1">
                <a:solidFill>
                  <a:srgbClr val="000000"/>
                </a:solidFill>
                <a:latin typeface="Calibri"/>
                <a:ea typeface="Calibri"/>
                <a:cs typeface="Calibri"/>
                <a:sym typeface="Calibri"/>
              </a:rPr>
              <a:t>here your design</a:t>
            </a:r>
            <a:endParaRPr sz="1000" b="1">
              <a:solidFill>
                <a:srgbClr val="000000"/>
              </a:solidFill>
              <a:latin typeface="Calibri"/>
              <a:ea typeface="Calibri"/>
              <a:cs typeface="Calibri"/>
              <a:sym typeface="Calibri"/>
            </a:endParaRPr>
          </a:p>
        </p:txBody>
      </p:sp>
      <p:grpSp>
        <p:nvGrpSpPr>
          <p:cNvPr id="1212" name="Google Shape;1212;p15"/>
          <p:cNvGrpSpPr/>
          <p:nvPr/>
        </p:nvGrpSpPr>
        <p:grpSpPr>
          <a:xfrm rot="-413898">
            <a:off x="4946184" y="734485"/>
            <a:ext cx="3414927" cy="2151851"/>
            <a:chOff x="4595125" y="492825"/>
            <a:chExt cx="3415137" cy="2151983"/>
          </a:xfrm>
        </p:grpSpPr>
        <p:sp>
          <p:nvSpPr>
            <p:cNvPr id="1213" name="Google Shape;1213;p15"/>
            <p:cNvSpPr/>
            <p:nvPr/>
          </p:nvSpPr>
          <p:spPr>
            <a:xfrm>
              <a:off x="4595125" y="509235"/>
              <a:ext cx="3400307" cy="2135573"/>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214" name="Google Shape;1214;p15"/>
            <p:cNvSpPr/>
            <p:nvPr/>
          </p:nvSpPr>
          <p:spPr>
            <a:xfrm>
              <a:off x="4647562" y="492825"/>
              <a:ext cx="3362700" cy="21321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215" name="Google Shape;1215;p15"/>
            <p:cNvGrpSpPr/>
            <p:nvPr/>
          </p:nvGrpSpPr>
          <p:grpSpPr>
            <a:xfrm>
              <a:off x="4919800" y="670375"/>
              <a:ext cx="2818200" cy="1777000"/>
              <a:chOff x="885025" y="638600"/>
              <a:chExt cx="2818200" cy="1777000"/>
            </a:xfrm>
          </p:grpSpPr>
          <p:cxnSp>
            <p:nvCxnSpPr>
              <p:cNvPr id="1216" name="Google Shape;1216;p15"/>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17" name="Google Shape;1217;p15"/>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18" name="Google Shape;1218;p15"/>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19" name="Google Shape;1219;p15"/>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0" name="Google Shape;1220;p15"/>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1" name="Google Shape;1221;p15"/>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2" name="Google Shape;1222;p15"/>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3" name="Google Shape;1223;p15"/>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224" name="Google Shape;1224;p15"/>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sp>
        <p:nvSpPr>
          <p:cNvPr id="1225" name="Google Shape;1225;p15"/>
          <p:cNvSpPr txBox="1"/>
          <p:nvPr/>
        </p:nvSpPr>
        <p:spPr>
          <a:xfrm rot="-413937">
            <a:off x="5078720" y="895568"/>
            <a:ext cx="3251917" cy="1390246"/>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US" sz="4000" b="1" i="1" dirty="0">
                <a:latin typeface="MV Boli" panose="02000500030200090000" pitchFamily="2" charset="0"/>
                <a:ea typeface="Yellowtail"/>
                <a:cs typeface="MV Boli" panose="02000500030200090000" pitchFamily="2" charset="0"/>
                <a:sym typeface="Yellowtail"/>
              </a:rPr>
              <a:t>Oven </a:t>
            </a:r>
          </a:p>
          <a:p>
            <a:pPr marL="0" lvl="0" indent="0" algn="ctr" rtl="0">
              <a:lnSpc>
                <a:spcPct val="120000"/>
              </a:lnSpc>
              <a:spcBef>
                <a:spcPts val="0"/>
              </a:spcBef>
              <a:spcAft>
                <a:spcPts val="0"/>
              </a:spcAft>
              <a:buNone/>
            </a:pPr>
            <a:r>
              <a:rPr lang="en-US" sz="4000" b="1" i="1" dirty="0">
                <a:solidFill>
                  <a:srgbClr val="000000"/>
                </a:solidFill>
                <a:latin typeface="MV Boli" panose="02000500030200090000" pitchFamily="2" charset="0"/>
                <a:ea typeface="Yellowtail"/>
                <a:cs typeface="MV Boli" panose="02000500030200090000" pitchFamily="2" charset="0"/>
                <a:sym typeface="Yellowtail"/>
              </a:rPr>
              <a:t>Construction</a:t>
            </a:r>
            <a:endParaRPr sz="4000" b="1" i="1" dirty="0">
              <a:solidFill>
                <a:srgbClr val="000000"/>
              </a:solidFill>
              <a:latin typeface="MV Boli" panose="02000500030200090000" pitchFamily="2" charset="0"/>
              <a:ea typeface="Yellowtail"/>
              <a:cs typeface="MV Boli" panose="02000500030200090000" pitchFamily="2" charset="0"/>
              <a:sym typeface="Yellowtail"/>
            </a:endParaRPr>
          </a:p>
        </p:txBody>
      </p:sp>
      <p:grpSp>
        <p:nvGrpSpPr>
          <p:cNvPr id="1227" name="Google Shape;1227;p15"/>
          <p:cNvGrpSpPr/>
          <p:nvPr/>
        </p:nvGrpSpPr>
        <p:grpSpPr>
          <a:xfrm>
            <a:off x="5821586" y="2779356"/>
            <a:ext cx="2013251" cy="1839303"/>
            <a:chOff x="1055486" y="2709931"/>
            <a:chExt cx="1846039" cy="1889610"/>
          </a:xfrm>
        </p:grpSpPr>
        <p:sp>
          <p:nvSpPr>
            <p:cNvPr id="1228" name="Google Shape;1228;p15"/>
            <p:cNvSpPr/>
            <p:nvPr/>
          </p:nvSpPr>
          <p:spPr>
            <a:xfrm>
              <a:off x="1082725" y="2851509"/>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1229" name="Google Shape;1229;p15"/>
            <p:cNvSpPr/>
            <p:nvPr/>
          </p:nvSpPr>
          <p:spPr>
            <a:xfrm>
              <a:off x="1055486" y="2709931"/>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4CCCC"/>
            </a:solidFill>
            <a:ln>
              <a:noFill/>
            </a:ln>
          </p:spPr>
        </p:sp>
      </p:grpSp>
      <p:sp>
        <p:nvSpPr>
          <p:cNvPr id="1230" name="Google Shape;1230;p15"/>
          <p:cNvSpPr txBox="1"/>
          <p:nvPr/>
        </p:nvSpPr>
        <p:spPr>
          <a:xfrm rot="-417350">
            <a:off x="5965351" y="3022417"/>
            <a:ext cx="1738999" cy="1106754"/>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600" dirty="0">
                <a:solidFill>
                  <a:srgbClr val="333333"/>
                </a:solidFill>
                <a:latin typeface="Segoe UI" panose="020B0502040204020203" pitchFamily="34" charset="0"/>
                <a:ea typeface="Amatic SC"/>
                <a:cs typeface="Segoe UI" panose="020B0502040204020203" pitchFamily="34" charset="0"/>
                <a:sym typeface="Amatic SC"/>
              </a:rPr>
              <a:t>This video shows a close-up of the construction of the Solar Oven </a:t>
            </a:r>
            <a:endParaRPr sz="1600" dirty="0">
              <a:solidFill>
                <a:srgbClr val="333333"/>
              </a:solidFill>
              <a:latin typeface="Segoe UI" panose="020B0502040204020203" pitchFamily="34" charset="0"/>
              <a:ea typeface="Amatic SC"/>
              <a:cs typeface="Segoe UI" panose="020B0502040204020203" pitchFamily="34" charset="0"/>
              <a:sym typeface="Amatic SC"/>
            </a:endParaRPr>
          </a:p>
        </p:txBody>
      </p:sp>
      <p:grpSp>
        <p:nvGrpSpPr>
          <p:cNvPr id="1279" name="Google Shape;1279;p15"/>
          <p:cNvGrpSpPr/>
          <p:nvPr/>
        </p:nvGrpSpPr>
        <p:grpSpPr>
          <a:xfrm>
            <a:off x="4991508" y="982698"/>
            <a:ext cx="362484" cy="321303"/>
            <a:chOff x="3745952" y="1193989"/>
            <a:chExt cx="436150" cy="386600"/>
          </a:xfrm>
        </p:grpSpPr>
        <p:sp>
          <p:nvSpPr>
            <p:cNvPr id="1280" name="Google Shape;1280;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5"/>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5"/>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5"/>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5"/>
          <p:cNvGrpSpPr/>
          <p:nvPr/>
        </p:nvGrpSpPr>
        <p:grpSpPr>
          <a:xfrm>
            <a:off x="5148821" y="2779360"/>
            <a:ext cx="362484" cy="321303"/>
            <a:chOff x="3745952" y="1193989"/>
            <a:chExt cx="436150" cy="386600"/>
          </a:xfrm>
        </p:grpSpPr>
        <p:sp>
          <p:nvSpPr>
            <p:cNvPr id="1286" name="Google Shape;1286;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5"/>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5"/>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5"/>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5"/>
          <p:cNvGrpSpPr/>
          <p:nvPr/>
        </p:nvGrpSpPr>
        <p:grpSpPr>
          <a:xfrm>
            <a:off x="7832046" y="564210"/>
            <a:ext cx="362484" cy="321303"/>
            <a:chOff x="3745952" y="1193989"/>
            <a:chExt cx="436150" cy="386600"/>
          </a:xfrm>
        </p:grpSpPr>
        <p:sp>
          <p:nvSpPr>
            <p:cNvPr id="1292" name="Google Shape;1292;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15"/>
          <p:cNvGrpSpPr/>
          <p:nvPr/>
        </p:nvGrpSpPr>
        <p:grpSpPr>
          <a:xfrm>
            <a:off x="8129046" y="2348348"/>
            <a:ext cx="362484" cy="321303"/>
            <a:chOff x="3745952" y="1193989"/>
            <a:chExt cx="436150" cy="386600"/>
          </a:xfrm>
        </p:grpSpPr>
        <p:sp>
          <p:nvSpPr>
            <p:cNvPr id="1298" name="Google Shape;1298;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5"/>
          <p:cNvGrpSpPr/>
          <p:nvPr/>
        </p:nvGrpSpPr>
        <p:grpSpPr>
          <a:xfrm>
            <a:off x="6653608" y="2779360"/>
            <a:ext cx="362484" cy="321303"/>
            <a:chOff x="3745952" y="1193989"/>
            <a:chExt cx="436150" cy="386600"/>
          </a:xfrm>
        </p:grpSpPr>
        <p:sp>
          <p:nvSpPr>
            <p:cNvPr id="1304" name="Google Shape;1304;p15"/>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5"/>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5"/>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5"/>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5"/>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Online Media 2" title="Solar Oven Pizza box Experiment">
            <a:hlinkClick r:id="" action="ppaction://media"/>
            <a:extLst>
              <a:ext uri="{FF2B5EF4-FFF2-40B4-BE49-F238E27FC236}">
                <a16:creationId xmlns:a16="http://schemas.microsoft.com/office/drawing/2014/main" id="{C90A0132-CE14-47F7-9CD6-D68C51B7E1CA}"/>
              </a:ext>
            </a:extLst>
          </p:cNvPr>
          <p:cNvPicPr>
            <a:picLocks noRot="1" noChangeAspect="1"/>
          </p:cNvPicPr>
          <p:nvPr>
            <a:videoFile r:link="rId1"/>
          </p:nvPr>
        </p:nvPicPr>
        <p:blipFill>
          <a:blip r:embed="rId5"/>
          <a:stretch>
            <a:fillRect/>
          </a:stretch>
        </p:blipFill>
        <p:spPr>
          <a:xfrm>
            <a:off x="726278" y="1007778"/>
            <a:ext cx="3844925" cy="2162770"/>
          </a:xfrm>
          <a:prstGeom prst="rect">
            <a:avLst/>
          </a:prstGeom>
        </p:spPr>
      </p:pic>
    </p:spTree>
    <p:extLst>
      <p:ext uri="{BB962C8B-B14F-4D97-AF65-F5344CB8AC3E}">
        <p14:creationId xmlns:p14="http://schemas.microsoft.com/office/powerpoint/2010/main" val="3807361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6" name="Google Shape;1676;p19"/>
          <p:cNvSpPr/>
          <p:nvPr/>
        </p:nvSpPr>
        <p:spPr>
          <a:xfrm>
            <a:off x="638600" y="458125"/>
            <a:ext cx="1853325" cy="846850"/>
          </a:xfrm>
          <a:custGeom>
            <a:avLst/>
            <a:gdLst/>
            <a:ahLst/>
            <a:cxnLst/>
            <a:rect l="l" t="t" r="r" b="b"/>
            <a:pathLst>
              <a:path w="74133" h="33874" extrusionOk="0">
                <a:moveTo>
                  <a:pt x="1388" y="10551"/>
                </a:moveTo>
                <a:lnTo>
                  <a:pt x="0" y="33874"/>
                </a:lnTo>
                <a:lnTo>
                  <a:pt x="74133" y="26377"/>
                </a:lnTo>
                <a:lnTo>
                  <a:pt x="67192" y="0"/>
                </a:lnTo>
                <a:close/>
              </a:path>
            </a:pathLst>
          </a:custGeom>
          <a:solidFill>
            <a:schemeClr val="lt2"/>
          </a:solidFill>
          <a:ln>
            <a:noFill/>
          </a:ln>
        </p:spPr>
      </p:sp>
      <p:grpSp>
        <p:nvGrpSpPr>
          <p:cNvPr id="1677" name="Google Shape;1677;p19"/>
          <p:cNvGrpSpPr/>
          <p:nvPr/>
        </p:nvGrpSpPr>
        <p:grpSpPr>
          <a:xfrm>
            <a:off x="847111" y="1341922"/>
            <a:ext cx="2169988" cy="2258114"/>
            <a:chOff x="1055486" y="652897"/>
            <a:chExt cx="1846039" cy="1889610"/>
          </a:xfrm>
        </p:grpSpPr>
        <p:sp>
          <p:nvSpPr>
            <p:cNvPr id="1678" name="Google Shape;1678;p19"/>
            <p:cNvSpPr/>
            <p:nvPr/>
          </p:nvSpPr>
          <p:spPr>
            <a:xfrm>
              <a:off x="1082725"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1679" name="Google Shape;1679;p19"/>
            <p:cNvSpPr/>
            <p:nvPr/>
          </p:nvSpPr>
          <p:spPr>
            <a:xfrm>
              <a:off x="1055486"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F9CB9C"/>
            </a:solidFill>
            <a:ln>
              <a:noFill/>
            </a:ln>
          </p:spPr>
        </p:sp>
      </p:grpSp>
      <p:sp>
        <p:nvSpPr>
          <p:cNvPr id="1680" name="Google Shape;1680;p19"/>
          <p:cNvSpPr txBox="1"/>
          <p:nvPr/>
        </p:nvSpPr>
        <p:spPr>
          <a:xfrm rot="-509635">
            <a:off x="384774" y="580429"/>
            <a:ext cx="2144825" cy="5726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600" b="1" i="1" dirty="0">
                <a:solidFill>
                  <a:srgbClr val="E23B3B"/>
                </a:solidFill>
                <a:latin typeface="MV Boli" panose="02000500030200090000" pitchFamily="2" charset="0"/>
                <a:ea typeface="Impact"/>
                <a:cs typeface="MV Boli" panose="02000500030200090000" pitchFamily="2" charset="0"/>
                <a:sym typeface="Impact"/>
              </a:rPr>
              <a:t>Credits</a:t>
            </a:r>
            <a:endParaRPr sz="3600" b="1" i="1" dirty="0">
              <a:solidFill>
                <a:srgbClr val="E23B3B"/>
              </a:solidFill>
              <a:latin typeface="MV Boli" panose="02000500030200090000" pitchFamily="2" charset="0"/>
              <a:ea typeface="Impact"/>
              <a:cs typeface="MV Boli" panose="02000500030200090000" pitchFamily="2" charset="0"/>
              <a:sym typeface="Impact"/>
            </a:endParaRPr>
          </a:p>
        </p:txBody>
      </p:sp>
      <p:grpSp>
        <p:nvGrpSpPr>
          <p:cNvPr id="1681" name="Google Shape;1681;p19"/>
          <p:cNvGrpSpPr/>
          <p:nvPr/>
        </p:nvGrpSpPr>
        <p:grpSpPr>
          <a:xfrm>
            <a:off x="3343041" y="951110"/>
            <a:ext cx="2106181" cy="2267069"/>
            <a:chOff x="3648982" y="2709931"/>
            <a:chExt cx="1846039" cy="1889610"/>
          </a:xfrm>
        </p:grpSpPr>
        <p:sp>
          <p:nvSpPr>
            <p:cNvPr id="1682" name="Google Shape;1682;p19"/>
            <p:cNvSpPr/>
            <p:nvPr/>
          </p:nvSpPr>
          <p:spPr>
            <a:xfrm>
              <a:off x="3676222" y="2851509"/>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1683" name="Google Shape;1683;p19"/>
            <p:cNvSpPr/>
            <p:nvPr/>
          </p:nvSpPr>
          <p:spPr>
            <a:xfrm>
              <a:off x="3648982" y="2709931"/>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CFE2F3"/>
            </a:solidFill>
            <a:ln>
              <a:noFill/>
            </a:ln>
          </p:spPr>
        </p:sp>
      </p:grpSp>
      <p:sp>
        <p:nvSpPr>
          <p:cNvPr id="1684" name="Google Shape;1684;p19"/>
          <p:cNvSpPr txBox="1"/>
          <p:nvPr/>
        </p:nvSpPr>
        <p:spPr>
          <a:xfrm rot="-277273">
            <a:off x="815639" y="1516854"/>
            <a:ext cx="2144772" cy="40300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s" sz="1800" b="1" i="1" dirty="0">
                <a:solidFill>
                  <a:srgbClr val="000000"/>
                </a:solidFill>
                <a:latin typeface="MV Boli" panose="02000500030200090000" pitchFamily="2" charset="0"/>
                <a:ea typeface="Impact"/>
                <a:cs typeface="MV Boli" panose="02000500030200090000" pitchFamily="2" charset="0"/>
                <a:sym typeface="Impact"/>
              </a:rPr>
              <a:t>Shapes &amp; Icons</a:t>
            </a:r>
            <a:endParaRPr sz="1800" b="1" i="1" dirty="0">
              <a:solidFill>
                <a:srgbClr val="000000"/>
              </a:solidFill>
              <a:latin typeface="MV Boli" panose="02000500030200090000" pitchFamily="2" charset="0"/>
              <a:ea typeface="Impact"/>
              <a:cs typeface="MV Boli" panose="02000500030200090000" pitchFamily="2" charset="0"/>
              <a:sym typeface="Impact"/>
            </a:endParaRPr>
          </a:p>
          <a:p>
            <a:pPr marL="0" lvl="0" indent="0" algn="l" rtl="0">
              <a:spcBef>
                <a:spcPts val="1600"/>
              </a:spcBef>
              <a:spcAft>
                <a:spcPts val="0"/>
              </a:spcAft>
              <a:buNone/>
            </a:pPr>
            <a:endParaRPr sz="1600" b="1" i="1" dirty="0">
              <a:solidFill>
                <a:srgbClr val="000000"/>
              </a:solidFill>
              <a:latin typeface="Impact"/>
              <a:ea typeface="Impact"/>
              <a:cs typeface="Impact"/>
              <a:sym typeface="Impact"/>
            </a:endParaRPr>
          </a:p>
        </p:txBody>
      </p:sp>
      <p:sp>
        <p:nvSpPr>
          <p:cNvPr id="1688" name="Google Shape;1688;p19"/>
          <p:cNvSpPr txBox="1"/>
          <p:nvPr/>
        </p:nvSpPr>
        <p:spPr>
          <a:xfrm rot="-208484">
            <a:off x="931130" y="1927653"/>
            <a:ext cx="1677985" cy="8742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000" dirty="0">
                <a:latin typeface="Segoe UI" panose="020B0502040204020203" pitchFamily="34" charset="0"/>
                <a:ea typeface="Amatic SC"/>
                <a:cs typeface="Segoe UI" panose="020B0502040204020203" pitchFamily="34" charset="0"/>
                <a:sym typeface="Amatic SC"/>
              </a:rPr>
              <a:t>Vectorial Shapes in this Template were created by </a:t>
            </a:r>
            <a:r>
              <a:rPr lang="es" sz="1000" u="sng" dirty="0">
                <a:latin typeface="Segoe UI" panose="020B0502040204020203" pitchFamily="34" charset="0"/>
                <a:ea typeface="Amatic SC"/>
                <a:cs typeface="Segoe UI" panose="020B0502040204020203" pitchFamily="34" charset="0"/>
                <a:sym typeface="Amatic SC"/>
                <a:hlinkClick r:id="rId3"/>
              </a:rPr>
              <a:t>SlidesPPT</a:t>
            </a:r>
            <a:endParaRPr sz="1000" dirty="0">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endParaRPr sz="1000" dirty="0">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s" sz="1000" u="sng" dirty="0">
                <a:latin typeface="Segoe UI" panose="020B0502040204020203" pitchFamily="34" charset="0"/>
                <a:ea typeface="Amatic SC"/>
                <a:cs typeface="Segoe UI" panose="020B0502040204020203" pitchFamily="34" charset="0"/>
                <a:sym typeface="Amatic SC"/>
                <a:hlinkClick r:id="rId4"/>
              </a:rPr>
              <a:t>Icons on this template have been downloaded  from Flaticon</a:t>
            </a:r>
            <a:endParaRPr sz="1000" dirty="0">
              <a:latin typeface="Segoe UI" panose="020B0502040204020203" pitchFamily="34" charset="0"/>
              <a:ea typeface="Amatic SC"/>
              <a:cs typeface="Segoe UI" panose="020B0502040204020203" pitchFamily="34" charset="0"/>
              <a:sym typeface="Amatic SC"/>
            </a:endParaRPr>
          </a:p>
        </p:txBody>
      </p:sp>
      <p:sp>
        <p:nvSpPr>
          <p:cNvPr id="1690" name="Google Shape;1690;p19"/>
          <p:cNvSpPr txBox="1"/>
          <p:nvPr/>
        </p:nvSpPr>
        <p:spPr>
          <a:xfrm rot="-278231">
            <a:off x="3544646" y="867318"/>
            <a:ext cx="1790076" cy="1994657"/>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US" sz="2000" b="1" i="1" dirty="0">
                <a:solidFill>
                  <a:srgbClr val="000000"/>
                </a:solidFill>
                <a:latin typeface="MV Boli" panose="02000500030200090000" pitchFamily="2" charset="0"/>
                <a:ea typeface="Impact"/>
                <a:cs typeface="MV Boli" panose="02000500030200090000" pitchFamily="2" charset="0"/>
                <a:sym typeface="Impact"/>
              </a:rPr>
              <a:t>Lab</a:t>
            </a:r>
          </a:p>
          <a:p>
            <a:pPr marL="0" lvl="0" indent="0" algn="l" rtl="0">
              <a:spcBef>
                <a:spcPts val="1600"/>
              </a:spcBef>
              <a:spcAft>
                <a:spcPts val="0"/>
              </a:spcAft>
              <a:buNone/>
            </a:pPr>
            <a:r>
              <a:rPr lang="en-US" dirty="0">
                <a:latin typeface="Segoe UI" panose="020B0502040204020203" pitchFamily="34" charset="0"/>
                <a:ea typeface="Impact"/>
                <a:cs typeface="Segoe UI" panose="020B0502040204020203" pitchFamily="34" charset="0"/>
                <a:sym typeface="Impact"/>
              </a:rPr>
              <a:t>Lab procedure:</a:t>
            </a:r>
          </a:p>
          <a:p>
            <a:pPr lvl="0">
              <a:spcBef>
                <a:spcPts val="1600"/>
              </a:spcBef>
            </a:pPr>
            <a:r>
              <a:rPr lang="en-US" dirty="0">
                <a:latin typeface="Segoe UI" panose="020B0502040204020203" pitchFamily="34" charset="0"/>
                <a:ea typeface="Impact"/>
                <a:cs typeface="Segoe UI" panose="020B0502040204020203" pitchFamily="34" charset="0"/>
                <a:sym typeface="Impact"/>
              </a:rPr>
              <a:t>https://www.teachengineering.org/activities/view/cub_solarcity_activity1</a:t>
            </a:r>
            <a:endParaRPr dirty="0">
              <a:solidFill>
                <a:srgbClr val="000000"/>
              </a:solidFill>
              <a:latin typeface="Segoe UI" panose="020B0502040204020203" pitchFamily="34" charset="0"/>
              <a:ea typeface="Impact"/>
              <a:cs typeface="Segoe UI" panose="020B0502040204020203" pitchFamily="34" charset="0"/>
              <a:sym typeface="Impact"/>
            </a:endParaRPr>
          </a:p>
        </p:txBody>
      </p:sp>
      <p:grpSp>
        <p:nvGrpSpPr>
          <p:cNvPr id="1694" name="Google Shape;1694;p19"/>
          <p:cNvGrpSpPr/>
          <p:nvPr/>
        </p:nvGrpSpPr>
        <p:grpSpPr>
          <a:xfrm>
            <a:off x="1378196" y="3215748"/>
            <a:ext cx="362484" cy="321303"/>
            <a:chOff x="3745952" y="1193989"/>
            <a:chExt cx="436150" cy="386600"/>
          </a:xfrm>
        </p:grpSpPr>
        <p:sp>
          <p:nvSpPr>
            <p:cNvPr id="1695" name="Google Shape;1695;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19"/>
          <p:cNvGrpSpPr/>
          <p:nvPr/>
        </p:nvGrpSpPr>
        <p:grpSpPr>
          <a:xfrm>
            <a:off x="423127" y="4006798"/>
            <a:ext cx="362484" cy="321303"/>
            <a:chOff x="3745952" y="1193989"/>
            <a:chExt cx="436150" cy="386600"/>
          </a:xfrm>
        </p:grpSpPr>
        <p:sp>
          <p:nvSpPr>
            <p:cNvPr id="1713" name="Google Shape;1713;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9"/>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9"/>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19"/>
          <p:cNvGrpSpPr/>
          <p:nvPr/>
        </p:nvGrpSpPr>
        <p:grpSpPr>
          <a:xfrm>
            <a:off x="1421421" y="4407573"/>
            <a:ext cx="362484" cy="321303"/>
            <a:chOff x="3745952" y="1193989"/>
            <a:chExt cx="436150" cy="386600"/>
          </a:xfrm>
        </p:grpSpPr>
        <p:sp>
          <p:nvSpPr>
            <p:cNvPr id="1719" name="Google Shape;1719;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9"/>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4" name="Google Shape;1724;p19"/>
          <p:cNvGrpSpPr/>
          <p:nvPr/>
        </p:nvGrpSpPr>
        <p:grpSpPr>
          <a:xfrm>
            <a:off x="685646" y="4407573"/>
            <a:ext cx="362484" cy="321303"/>
            <a:chOff x="3745952" y="1193989"/>
            <a:chExt cx="436150" cy="386600"/>
          </a:xfrm>
        </p:grpSpPr>
        <p:sp>
          <p:nvSpPr>
            <p:cNvPr id="1725" name="Google Shape;1725;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9"/>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9"/>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 name="Google Shape;1748;p19"/>
          <p:cNvGrpSpPr/>
          <p:nvPr/>
        </p:nvGrpSpPr>
        <p:grpSpPr>
          <a:xfrm>
            <a:off x="1454396" y="1384023"/>
            <a:ext cx="362484" cy="321303"/>
            <a:chOff x="3745952" y="1193989"/>
            <a:chExt cx="436150" cy="386600"/>
          </a:xfrm>
        </p:grpSpPr>
        <p:sp>
          <p:nvSpPr>
            <p:cNvPr id="1749" name="Google Shape;1749;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9"/>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9"/>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9"/>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19"/>
          <p:cNvGrpSpPr/>
          <p:nvPr/>
        </p:nvGrpSpPr>
        <p:grpSpPr>
          <a:xfrm>
            <a:off x="4615596" y="952298"/>
            <a:ext cx="362484" cy="321303"/>
            <a:chOff x="3745952" y="1193989"/>
            <a:chExt cx="436150" cy="386600"/>
          </a:xfrm>
        </p:grpSpPr>
        <p:sp>
          <p:nvSpPr>
            <p:cNvPr id="1761" name="Google Shape;1761;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9"/>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9"/>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9"/>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19"/>
          <p:cNvGrpSpPr/>
          <p:nvPr/>
        </p:nvGrpSpPr>
        <p:grpSpPr>
          <a:xfrm>
            <a:off x="6429019" y="1417811"/>
            <a:ext cx="1791884" cy="1478619"/>
            <a:chOff x="6242478" y="652897"/>
            <a:chExt cx="1846039" cy="1889610"/>
          </a:xfrm>
        </p:grpSpPr>
        <p:sp>
          <p:nvSpPr>
            <p:cNvPr id="1773" name="Google Shape;1773;p19"/>
            <p:cNvSpPr/>
            <p:nvPr/>
          </p:nvSpPr>
          <p:spPr>
            <a:xfrm>
              <a:off x="6269718" y="794475"/>
              <a:ext cx="1748032" cy="1748032"/>
            </a:xfrm>
            <a:custGeom>
              <a:avLst/>
              <a:gdLst/>
              <a:ahLst/>
              <a:cxnLst/>
              <a:rect l="l" t="t" r="r" b="b"/>
              <a:pathLst>
                <a:path w="84131" h="84131" extrusionOk="0">
                  <a:moveTo>
                    <a:pt x="0" y="0"/>
                  </a:moveTo>
                  <a:lnTo>
                    <a:pt x="1835" y="84131"/>
                  </a:lnTo>
                  <a:lnTo>
                    <a:pt x="84131" y="76268"/>
                  </a:lnTo>
                  <a:close/>
                </a:path>
              </a:pathLst>
            </a:custGeom>
            <a:solidFill>
              <a:srgbClr val="000000">
                <a:alpha val="28459"/>
              </a:srgbClr>
            </a:solidFill>
            <a:ln>
              <a:noFill/>
            </a:ln>
          </p:spPr>
        </p:sp>
        <p:sp>
          <p:nvSpPr>
            <p:cNvPr id="1774" name="Google Shape;1774;p19"/>
            <p:cNvSpPr/>
            <p:nvPr/>
          </p:nvSpPr>
          <p:spPr>
            <a:xfrm>
              <a:off x="6242478" y="652897"/>
              <a:ext cx="1846039" cy="1829708"/>
            </a:xfrm>
            <a:custGeom>
              <a:avLst/>
              <a:gdLst/>
              <a:ahLst/>
              <a:cxnLst/>
              <a:rect l="l" t="t" r="r" b="b"/>
              <a:pathLst>
                <a:path w="88848" h="88062" extrusionOk="0">
                  <a:moveTo>
                    <a:pt x="85179" y="0"/>
                  </a:moveTo>
                  <a:lnTo>
                    <a:pt x="0" y="3931"/>
                  </a:lnTo>
                  <a:lnTo>
                    <a:pt x="4980" y="88062"/>
                  </a:lnTo>
                  <a:lnTo>
                    <a:pt x="88848" y="83606"/>
                  </a:lnTo>
                  <a:close/>
                </a:path>
              </a:pathLst>
            </a:custGeom>
            <a:solidFill>
              <a:srgbClr val="D9EAD3"/>
            </a:solidFill>
            <a:ln>
              <a:noFill/>
            </a:ln>
          </p:spPr>
        </p:sp>
      </p:grpSp>
      <p:grpSp>
        <p:nvGrpSpPr>
          <p:cNvPr id="1784" name="Google Shape;1784;p19"/>
          <p:cNvGrpSpPr/>
          <p:nvPr/>
        </p:nvGrpSpPr>
        <p:grpSpPr>
          <a:xfrm>
            <a:off x="2015996" y="356060"/>
            <a:ext cx="362484" cy="321303"/>
            <a:chOff x="3745952" y="1193989"/>
            <a:chExt cx="436150" cy="386600"/>
          </a:xfrm>
        </p:grpSpPr>
        <p:sp>
          <p:nvSpPr>
            <p:cNvPr id="1785" name="Google Shape;1785;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9"/>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9"/>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9"/>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19"/>
          <p:cNvGrpSpPr/>
          <p:nvPr/>
        </p:nvGrpSpPr>
        <p:grpSpPr>
          <a:xfrm>
            <a:off x="7857489" y="1341922"/>
            <a:ext cx="362484" cy="321303"/>
            <a:chOff x="3745952" y="1193989"/>
            <a:chExt cx="436150" cy="386600"/>
          </a:xfrm>
        </p:grpSpPr>
        <p:sp>
          <p:nvSpPr>
            <p:cNvPr id="1809" name="Google Shape;1809;p19"/>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9"/>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9"/>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9"/>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9"/>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690;p19">
            <a:extLst>
              <a:ext uri="{FF2B5EF4-FFF2-40B4-BE49-F238E27FC236}">
                <a16:creationId xmlns:a16="http://schemas.microsoft.com/office/drawing/2014/main" id="{F6D3C44E-24C5-4442-B4DA-6D608908AE4C}"/>
              </a:ext>
            </a:extLst>
          </p:cNvPr>
          <p:cNvSpPr txBox="1"/>
          <p:nvPr/>
        </p:nvSpPr>
        <p:spPr>
          <a:xfrm rot="-278231">
            <a:off x="6490027" y="1332603"/>
            <a:ext cx="1790076" cy="1581702"/>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None/>
            </a:pPr>
            <a:r>
              <a:rPr lang="en-US" sz="2000" b="1" i="1" dirty="0">
                <a:latin typeface="MV Boli" panose="02000500030200090000" pitchFamily="2" charset="0"/>
                <a:ea typeface="Impact"/>
                <a:cs typeface="MV Boli" panose="02000500030200090000" pitchFamily="2" charset="0"/>
                <a:sym typeface="Impact"/>
              </a:rPr>
              <a:t>Copyright</a:t>
            </a:r>
          </a:p>
          <a:p>
            <a:pPr marL="0" lvl="0" indent="0" algn="l" rtl="0">
              <a:spcBef>
                <a:spcPts val="1600"/>
              </a:spcBef>
              <a:spcAft>
                <a:spcPts val="0"/>
              </a:spcAft>
              <a:buNone/>
            </a:pPr>
            <a:r>
              <a:rPr lang="en-US" sz="1200" i="1" dirty="0">
                <a:solidFill>
                  <a:srgbClr val="000000"/>
                </a:solidFill>
                <a:latin typeface="Segoe UI" panose="020B0502040204020203" pitchFamily="34" charset="0"/>
                <a:ea typeface="Impact"/>
                <a:cs typeface="Segoe UI" panose="020B0502040204020203" pitchFamily="34" charset="0"/>
                <a:sym typeface="Impact"/>
              </a:rPr>
              <a:t>®2009 by Regents of the University of Colorado</a:t>
            </a:r>
          </a:p>
        </p:txBody>
      </p:sp>
    </p:spTree>
    <p:extLst>
      <p:ext uri="{BB962C8B-B14F-4D97-AF65-F5344CB8AC3E}">
        <p14:creationId xmlns:p14="http://schemas.microsoft.com/office/powerpoint/2010/main" val="356528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0"/>
          <p:cNvSpPr/>
          <p:nvPr/>
        </p:nvSpPr>
        <p:spPr>
          <a:xfrm>
            <a:off x="892200" y="1749915"/>
            <a:ext cx="2583776" cy="1544124"/>
          </a:xfrm>
          <a:custGeom>
            <a:avLst/>
            <a:gdLst/>
            <a:ahLst/>
            <a:cxnLst/>
            <a:rect l="l" t="t" r="r" b="b"/>
            <a:pathLst>
              <a:path w="51088" h="35540" extrusionOk="0">
                <a:moveTo>
                  <a:pt x="1666" y="0"/>
                </a:moveTo>
                <a:lnTo>
                  <a:pt x="0" y="35540"/>
                </a:lnTo>
                <a:lnTo>
                  <a:pt x="51088" y="33041"/>
                </a:lnTo>
                <a:close/>
              </a:path>
            </a:pathLst>
          </a:custGeom>
          <a:solidFill>
            <a:srgbClr val="000000">
              <a:alpha val="44620"/>
            </a:srgbClr>
          </a:solidFill>
          <a:ln>
            <a:noFill/>
          </a:ln>
        </p:spPr>
      </p:sp>
      <p:sp>
        <p:nvSpPr>
          <p:cNvPr id="647" name="Google Shape;647;p10"/>
          <p:cNvSpPr/>
          <p:nvPr/>
        </p:nvSpPr>
        <p:spPr>
          <a:xfrm>
            <a:off x="934330" y="1544842"/>
            <a:ext cx="7273848" cy="1688848"/>
          </a:xfrm>
          <a:custGeom>
            <a:avLst/>
            <a:gdLst/>
            <a:ahLst/>
            <a:cxnLst/>
            <a:rect l="l" t="t" r="r" b="b"/>
            <a:pathLst>
              <a:path w="143823" h="38871" extrusionOk="0">
                <a:moveTo>
                  <a:pt x="0" y="3054"/>
                </a:moveTo>
                <a:lnTo>
                  <a:pt x="555" y="38871"/>
                </a:lnTo>
                <a:lnTo>
                  <a:pt x="143823" y="38038"/>
                </a:lnTo>
                <a:lnTo>
                  <a:pt x="139103" y="0"/>
                </a:lnTo>
                <a:close/>
              </a:path>
            </a:pathLst>
          </a:custGeom>
          <a:solidFill>
            <a:schemeClr val="lt2"/>
          </a:solidFill>
          <a:ln>
            <a:noFill/>
          </a:ln>
        </p:spPr>
      </p:sp>
      <p:sp>
        <p:nvSpPr>
          <p:cNvPr id="648" name="Google Shape;648;p10"/>
          <p:cNvSpPr txBox="1"/>
          <p:nvPr/>
        </p:nvSpPr>
        <p:spPr>
          <a:xfrm>
            <a:off x="1283704" y="2139234"/>
            <a:ext cx="7045500" cy="147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9600" b="1" dirty="0">
                <a:solidFill>
                  <a:srgbClr val="5B96CB"/>
                </a:solidFill>
                <a:latin typeface="MV Boli" panose="02000500030200090000" pitchFamily="2" charset="0"/>
                <a:ea typeface="Impact"/>
                <a:cs typeface="MV Boli" panose="02000500030200090000" pitchFamily="2" charset="0"/>
                <a:sym typeface="Impact"/>
              </a:rPr>
              <a:t>Vocabulary</a:t>
            </a:r>
            <a:endParaRPr sz="9600" b="1" dirty="0">
              <a:solidFill>
                <a:srgbClr val="5B96CB"/>
              </a:solidFill>
              <a:latin typeface="MV Boli" panose="02000500030200090000" pitchFamily="2" charset="0"/>
              <a:ea typeface="Impact"/>
              <a:cs typeface="MV Boli" panose="02000500030200090000" pitchFamily="2" charset="0"/>
              <a:sym typeface="Impact"/>
            </a:endParaRPr>
          </a:p>
          <a:p>
            <a:pPr marL="0" lvl="0" indent="0" algn="l" rtl="0">
              <a:spcBef>
                <a:spcPts val="0"/>
              </a:spcBef>
              <a:spcAft>
                <a:spcPts val="0"/>
              </a:spcAft>
              <a:buNone/>
            </a:pPr>
            <a:endParaRPr sz="5400" dirty="0">
              <a:latin typeface="Impact"/>
              <a:ea typeface="Impact"/>
              <a:cs typeface="Impact"/>
              <a:sym typeface="Impact"/>
            </a:endParaRPr>
          </a:p>
        </p:txBody>
      </p:sp>
      <p:grpSp>
        <p:nvGrpSpPr>
          <p:cNvPr id="649" name="Google Shape;649;p10"/>
          <p:cNvGrpSpPr/>
          <p:nvPr/>
        </p:nvGrpSpPr>
        <p:grpSpPr>
          <a:xfrm>
            <a:off x="949264" y="1711175"/>
            <a:ext cx="362484" cy="321303"/>
            <a:chOff x="3745952" y="1193989"/>
            <a:chExt cx="436150" cy="386600"/>
          </a:xfrm>
        </p:grpSpPr>
        <p:sp>
          <p:nvSpPr>
            <p:cNvPr id="650" name="Google Shape;650;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0"/>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0"/>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0"/>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10"/>
          <p:cNvGrpSpPr/>
          <p:nvPr/>
        </p:nvGrpSpPr>
        <p:grpSpPr>
          <a:xfrm>
            <a:off x="7649542" y="1484493"/>
            <a:ext cx="362484" cy="321303"/>
            <a:chOff x="3745952" y="1193989"/>
            <a:chExt cx="436150" cy="386600"/>
          </a:xfrm>
        </p:grpSpPr>
        <p:sp>
          <p:nvSpPr>
            <p:cNvPr id="656" name="Google Shape;656;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0"/>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0"/>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0"/>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0"/>
          <p:cNvGrpSpPr/>
          <p:nvPr/>
        </p:nvGrpSpPr>
        <p:grpSpPr>
          <a:xfrm>
            <a:off x="7845683" y="2912377"/>
            <a:ext cx="362484" cy="321303"/>
            <a:chOff x="3745952" y="1193989"/>
            <a:chExt cx="436150" cy="386600"/>
          </a:xfrm>
        </p:grpSpPr>
        <p:sp>
          <p:nvSpPr>
            <p:cNvPr id="680" name="Google Shape;680;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0"/>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0"/>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0"/>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10"/>
          <p:cNvGrpSpPr/>
          <p:nvPr/>
        </p:nvGrpSpPr>
        <p:grpSpPr>
          <a:xfrm>
            <a:off x="1065194" y="2880147"/>
            <a:ext cx="362484" cy="321303"/>
            <a:chOff x="3745952" y="1193989"/>
            <a:chExt cx="436150" cy="386600"/>
          </a:xfrm>
        </p:grpSpPr>
        <p:sp>
          <p:nvSpPr>
            <p:cNvPr id="704" name="Google Shape;704;p10"/>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0"/>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268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11"/>
          <p:cNvGrpSpPr/>
          <p:nvPr/>
        </p:nvGrpSpPr>
        <p:grpSpPr>
          <a:xfrm>
            <a:off x="399136" y="1138325"/>
            <a:ext cx="4706139" cy="3456800"/>
            <a:chOff x="506725" y="603850"/>
            <a:chExt cx="4577725" cy="3186100"/>
          </a:xfrm>
        </p:grpSpPr>
        <p:sp>
          <p:nvSpPr>
            <p:cNvPr id="728" name="Google Shape;728;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29" name="Google Shape;729;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30" name="Google Shape;730;p11"/>
            <p:cNvGrpSpPr/>
            <p:nvPr/>
          </p:nvGrpSpPr>
          <p:grpSpPr>
            <a:xfrm>
              <a:off x="687250" y="749550"/>
              <a:ext cx="4171781" cy="2665500"/>
              <a:chOff x="885025" y="638600"/>
              <a:chExt cx="2818200" cy="2665500"/>
            </a:xfrm>
          </p:grpSpPr>
          <p:cxnSp>
            <p:nvCxnSpPr>
              <p:cNvPr id="731" name="Google Shape;731;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2" name="Google Shape;732;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3" name="Google Shape;733;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4" name="Google Shape;734;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5" name="Google Shape;735;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6" name="Google Shape;736;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7" name="Google Shape;737;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8" name="Google Shape;738;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9" name="Google Shape;739;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0" name="Google Shape;740;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1" name="Google Shape;741;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2" name="Google Shape;742;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3" name="Google Shape;743;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744" name="Google Shape;744;p11"/>
          <p:cNvGrpSpPr/>
          <p:nvPr/>
        </p:nvGrpSpPr>
        <p:grpSpPr>
          <a:xfrm>
            <a:off x="4123150" y="1409025"/>
            <a:ext cx="4577725" cy="3186100"/>
            <a:chOff x="506725" y="603850"/>
            <a:chExt cx="4577725" cy="3186100"/>
          </a:xfrm>
        </p:grpSpPr>
        <p:sp>
          <p:nvSpPr>
            <p:cNvPr id="745" name="Google Shape;745;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46" name="Google Shape;746;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47" name="Google Shape;747;p11"/>
            <p:cNvGrpSpPr/>
            <p:nvPr/>
          </p:nvGrpSpPr>
          <p:grpSpPr>
            <a:xfrm>
              <a:off x="687250" y="749550"/>
              <a:ext cx="4171781" cy="2665500"/>
              <a:chOff x="885025" y="638600"/>
              <a:chExt cx="2818200" cy="2665500"/>
            </a:xfrm>
          </p:grpSpPr>
          <p:cxnSp>
            <p:nvCxnSpPr>
              <p:cNvPr id="748" name="Google Shape;748;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9" name="Google Shape;749;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0" name="Google Shape;750;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1" name="Google Shape;751;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2" name="Google Shape;752;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3" name="Google Shape;753;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4" name="Google Shape;754;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5" name="Google Shape;755;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6" name="Google Shape;756;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7" name="Google Shape;757;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8" name="Google Shape;758;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9" name="Google Shape;759;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60" name="Google Shape;760;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sp>
        <p:nvSpPr>
          <p:cNvPr id="762" name="Google Shape;762;p11"/>
          <p:cNvSpPr txBox="1"/>
          <p:nvPr/>
        </p:nvSpPr>
        <p:spPr>
          <a:xfrm>
            <a:off x="4892574" y="1587479"/>
            <a:ext cx="3518272" cy="27815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solidFill>
                  <a:srgbClr val="E23B3B"/>
                </a:solidFill>
                <a:latin typeface="MV Boli" panose="02000500030200090000" pitchFamily="2" charset="0"/>
                <a:ea typeface="Yellowtail"/>
                <a:cs typeface="MV Boli" panose="02000500030200090000" pitchFamily="2" charset="0"/>
                <a:sym typeface="Yellowtail"/>
              </a:rPr>
              <a:t>Dimensions</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 measurement that describes the size and shape of an object</a:t>
            </a:r>
          </a:p>
          <a:p>
            <a:pPr marL="285750" lvl="0" indent="-285750" algn="l" rtl="0">
              <a:spcBef>
                <a:spcPts val="0"/>
              </a:spcBef>
              <a:spcAft>
                <a:spcPts val="0"/>
              </a:spcAft>
              <a:buFontTx/>
              <a:buChar char="-"/>
            </a:pPr>
            <a:endParaRPr lang="en-US" sz="1800" dirty="0">
              <a:solidFill>
                <a:schemeClr val="tx1"/>
              </a:solidFill>
              <a:latin typeface="Segoe UI" panose="020B0502040204020203" pitchFamily="34" charset="0"/>
              <a:ea typeface="Yellowtail"/>
              <a:cs typeface="Segoe UI" panose="020B0502040204020203" pitchFamily="34" charset="0"/>
              <a:sym typeface="Yellowtail"/>
            </a:endParaRPr>
          </a:p>
          <a:p>
            <a:pPr lvl="0" algn="l" rtl="0">
              <a:spcBef>
                <a:spcPts val="0"/>
              </a:spcBef>
              <a:spcAft>
                <a:spcPts val="0"/>
              </a:spcAft>
            </a:pPr>
            <a:r>
              <a:rPr lang="en-US" sz="2500" b="1" dirty="0">
                <a:solidFill>
                  <a:srgbClr val="E23B3B"/>
                </a:solidFill>
                <a:latin typeface="MV Boli" panose="02000500030200090000" pitchFamily="2" charset="0"/>
                <a:ea typeface="Yellowtail"/>
                <a:cs typeface="MV Boli" panose="02000500030200090000" pitchFamily="2" charset="0"/>
                <a:sym typeface="Yellowtail"/>
              </a:rPr>
              <a:t>Electrical Engineer</a:t>
            </a:r>
            <a:r>
              <a:rPr lang="en-US" sz="2500" dirty="0">
                <a:solidFill>
                  <a:srgbClr val="E23B3B"/>
                </a:solidFill>
                <a:latin typeface="MV Boli" panose="02000500030200090000" pitchFamily="2" charset="0"/>
                <a:ea typeface="Yellowtail"/>
                <a:cs typeface="MV Boli" panose="02000500030200090000" pitchFamily="2" charset="0"/>
                <a:sym typeface="Yellowtail"/>
              </a:rPr>
              <a:t> </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 type of engineer that designs the electrical systems of a building </a:t>
            </a:r>
            <a:endParaRPr sz="1800" dirty="0">
              <a:solidFill>
                <a:schemeClr val="tx1"/>
              </a:solidFill>
              <a:latin typeface="Segoe UI" panose="020B0502040204020203" pitchFamily="34" charset="0"/>
              <a:ea typeface="Yellowtail"/>
              <a:cs typeface="Segoe UI" panose="020B0502040204020203" pitchFamily="34" charset="0"/>
              <a:sym typeface="Yellowtail"/>
            </a:endParaRPr>
          </a:p>
        </p:txBody>
      </p:sp>
      <p:grpSp>
        <p:nvGrpSpPr>
          <p:cNvPr id="803" name="Google Shape;803;p11"/>
          <p:cNvGrpSpPr/>
          <p:nvPr/>
        </p:nvGrpSpPr>
        <p:grpSpPr>
          <a:xfrm>
            <a:off x="4249596" y="1435523"/>
            <a:ext cx="362484" cy="321303"/>
            <a:chOff x="3745952" y="1193989"/>
            <a:chExt cx="436150" cy="386600"/>
          </a:xfrm>
        </p:grpSpPr>
        <p:sp>
          <p:nvSpPr>
            <p:cNvPr id="804" name="Google Shape;80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11"/>
          <p:cNvGrpSpPr/>
          <p:nvPr/>
        </p:nvGrpSpPr>
        <p:grpSpPr>
          <a:xfrm>
            <a:off x="8352171" y="1435523"/>
            <a:ext cx="362484" cy="321303"/>
            <a:chOff x="3745952" y="1193989"/>
            <a:chExt cx="436150" cy="386600"/>
          </a:xfrm>
        </p:grpSpPr>
        <p:sp>
          <p:nvSpPr>
            <p:cNvPr id="810" name="Google Shape;810;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1"/>
          <p:cNvGrpSpPr/>
          <p:nvPr/>
        </p:nvGrpSpPr>
        <p:grpSpPr>
          <a:xfrm>
            <a:off x="4415939" y="3964784"/>
            <a:ext cx="362484" cy="321303"/>
            <a:chOff x="3745952" y="1193989"/>
            <a:chExt cx="436150" cy="386600"/>
          </a:xfrm>
        </p:grpSpPr>
        <p:sp>
          <p:nvSpPr>
            <p:cNvPr id="816" name="Google Shape;816;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1"/>
          <p:cNvGrpSpPr/>
          <p:nvPr/>
        </p:nvGrpSpPr>
        <p:grpSpPr>
          <a:xfrm>
            <a:off x="8385171" y="4273823"/>
            <a:ext cx="362484" cy="321303"/>
            <a:chOff x="3745952" y="1193989"/>
            <a:chExt cx="436150" cy="386600"/>
          </a:xfrm>
        </p:grpSpPr>
        <p:sp>
          <p:nvSpPr>
            <p:cNvPr id="822" name="Google Shape;82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1"/>
          <p:cNvGrpSpPr/>
          <p:nvPr/>
        </p:nvGrpSpPr>
        <p:grpSpPr>
          <a:xfrm>
            <a:off x="572971" y="1114210"/>
            <a:ext cx="362484" cy="321303"/>
            <a:chOff x="3745952" y="1193989"/>
            <a:chExt cx="436150" cy="386600"/>
          </a:xfrm>
        </p:grpSpPr>
        <p:sp>
          <p:nvSpPr>
            <p:cNvPr id="828" name="Google Shape;828;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11"/>
          <p:cNvGrpSpPr/>
          <p:nvPr/>
        </p:nvGrpSpPr>
        <p:grpSpPr>
          <a:xfrm>
            <a:off x="4668346" y="1083523"/>
            <a:ext cx="362484" cy="321303"/>
            <a:chOff x="3745952" y="1193989"/>
            <a:chExt cx="436150" cy="386600"/>
          </a:xfrm>
        </p:grpSpPr>
        <p:sp>
          <p:nvSpPr>
            <p:cNvPr id="834" name="Google Shape;83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1"/>
          <p:cNvGrpSpPr/>
          <p:nvPr/>
        </p:nvGrpSpPr>
        <p:grpSpPr>
          <a:xfrm>
            <a:off x="589299" y="4203602"/>
            <a:ext cx="362484" cy="321303"/>
            <a:chOff x="3745952" y="1193989"/>
            <a:chExt cx="436150" cy="386600"/>
          </a:xfrm>
        </p:grpSpPr>
        <p:sp>
          <p:nvSpPr>
            <p:cNvPr id="852" name="Google Shape;85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762;p11">
            <a:extLst>
              <a:ext uri="{FF2B5EF4-FFF2-40B4-BE49-F238E27FC236}">
                <a16:creationId xmlns:a16="http://schemas.microsoft.com/office/drawing/2014/main" id="{0EC45DAE-E9B2-412C-A218-778C7E6EAE35}"/>
              </a:ext>
            </a:extLst>
          </p:cNvPr>
          <p:cNvSpPr txBox="1"/>
          <p:nvPr/>
        </p:nvSpPr>
        <p:spPr>
          <a:xfrm>
            <a:off x="640655" y="1489458"/>
            <a:ext cx="3518272" cy="27815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solidFill>
                  <a:srgbClr val="E23B3B"/>
                </a:solidFill>
                <a:latin typeface="MV Boli" panose="02000500030200090000" pitchFamily="2" charset="0"/>
                <a:ea typeface="Yellowtail"/>
                <a:cs typeface="MV Boli" panose="02000500030200090000" pitchFamily="2" charset="0"/>
                <a:sym typeface="Yellowtail"/>
              </a:rPr>
              <a:t>Architectural Engineer</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 type of engineer that designs the layout of a building </a:t>
            </a:r>
          </a:p>
          <a:p>
            <a:pPr lvl="0" algn="l" rtl="0">
              <a:spcBef>
                <a:spcPts val="0"/>
              </a:spcBef>
              <a:spcAft>
                <a:spcPts val="0"/>
              </a:spcAft>
            </a:pPr>
            <a:endParaRPr lang="en-US" sz="1800" dirty="0">
              <a:solidFill>
                <a:schemeClr val="tx1"/>
              </a:solidFill>
              <a:latin typeface="Segoe UI" panose="020B0502040204020203" pitchFamily="34" charset="0"/>
              <a:ea typeface="Yellowtail"/>
              <a:cs typeface="Segoe UI" panose="020B0502040204020203" pitchFamily="34" charset="0"/>
              <a:sym typeface="Yellowtail"/>
            </a:endParaRPr>
          </a:p>
          <a:p>
            <a:pPr lvl="0" algn="l" rtl="0">
              <a:spcBef>
                <a:spcPts val="0"/>
              </a:spcBef>
              <a:spcAft>
                <a:spcPts val="0"/>
              </a:spcAft>
            </a:pPr>
            <a:r>
              <a:rPr lang="en-US" sz="2500" b="1" dirty="0">
                <a:solidFill>
                  <a:srgbClr val="E23B3B"/>
                </a:solidFill>
                <a:latin typeface="MV Boli" panose="02000500030200090000" pitchFamily="2" charset="0"/>
                <a:ea typeface="Yellowtail"/>
                <a:cs typeface="MV Boli" panose="02000500030200090000" pitchFamily="2" charset="0"/>
                <a:sym typeface="Yellowtail"/>
              </a:rPr>
              <a:t>Blueprint</a:t>
            </a:r>
            <a:r>
              <a:rPr lang="en-US" sz="2500" dirty="0">
                <a:solidFill>
                  <a:srgbClr val="E23B3B"/>
                </a:solidFill>
                <a:latin typeface="MV Boli" panose="02000500030200090000" pitchFamily="2" charset="0"/>
                <a:ea typeface="Yellowtail"/>
                <a:cs typeface="MV Boli" panose="02000500030200090000" pitchFamily="2" charset="0"/>
                <a:sym typeface="Yellowtail"/>
              </a:rPr>
              <a:t> </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 detailed plan or technical drawing used to represent the dimensions of a building</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t>
            </a:r>
            <a:endParaRPr sz="1800" dirty="0">
              <a:solidFill>
                <a:schemeClr val="tx1"/>
              </a:solidFill>
              <a:latin typeface="Segoe UI" panose="020B0502040204020203" pitchFamily="34" charset="0"/>
              <a:ea typeface="Yellowtail"/>
              <a:cs typeface="Segoe UI" panose="020B0502040204020203" pitchFamily="34" charset="0"/>
              <a:sym typeface="Yellowtail"/>
            </a:endParaRPr>
          </a:p>
        </p:txBody>
      </p:sp>
    </p:spTree>
    <p:extLst>
      <p:ext uri="{BB962C8B-B14F-4D97-AF65-F5344CB8AC3E}">
        <p14:creationId xmlns:p14="http://schemas.microsoft.com/office/powerpoint/2010/main" val="199808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11"/>
          <p:cNvGrpSpPr/>
          <p:nvPr/>
        </p:nvGrpSpPr>
        <p:grpSpPr>
          <a:xfrm>
            <a:off x="399136" y="889643"/>
            <a:ext cx="4807864" cy="3705482"/>
            <a:chOff x="506725" y="603850"/>
            <a:chExt cx="4577725" cy="3186100"/>
          </a:xfrm>
        </p:grpSpPr>
        <p:sp>
          <p:nvSpPr>
            <p:cNvPr id="728" name="Google Shape;728;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29" name="Google Shape;729;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30" name="Google Shape;730;p11"/>
            <p:cNvGrpSpPr/>
            <p:nvPr/>
          </p:nvGrpSpPr>
          <p:grpSpPr>
            <a:xfrm>
              <a:off x="687250" y="749550"/>
              <a:ext cx="4171781" cy="2665500"/>
              <a:chOff x="885025" y="638600"/>
              <a:chExt cx="2818200" cy="2665500"/>
            </a:xfrm>
          </p:grpSpPr>
          <p:cxnSp>
            <p:nvCxnSpPr>
              <p:cNvPr id="731" name="Google Shape;731;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2" name="Google Shape;732;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3" name="Google Shape;733;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4" name="Google Shape;734;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5" name="Google Shape;735;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6" name="Google Shape;736;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7" name="Google Shape;737;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8" name="Google Shape;738;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39" name="Google Shape;739;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0" name="Google Shape;740;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1" name="Google Shape;741;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2" name="Google Shape;742;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3" name="Google Shape;743;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grpSp>
        <p:nvGrpSpPr>
          <p:cNvPr id="744" name="Google Shape;744;p11"/>
          <p:cNvGrpSpPr/>
          <p:nvPr/>
        </p:nvGrpSpPr>
        <p:grpSpPr>
          <a:xfrm>
            <a:off x="4198620" y="1269850"/>
            <a:ext cx="4621714" cy="3454442"/>
            <a:chOff x="506725" y="603850"/>
            <a:chExt cx="4577725" cy="3186100"/>
          </a:xfrm>
        </p:grpSpPr>
        <p:sp>
          <p:nvSpPr>
            <p:cNvPr id="745" name="Google Shape;745;p11"/>
            <p:cNvSpPr/>
            <p:nvPr/>
          </p:nvSpPr>
          <p:spPr>
            <a:xfrm>
              <a:off x="506725" y="652475"/>
              <a:ext cx="4227250" cy="3137475"/>
            </a:xfrm>
            <a:custGeom>
              <a:avLst/>
              <a:gdLst/>
              <a:ahLst/>
              <a:cxnLst/>
              <a:rect l="l" t="t" r="r" b="b"/>
              <a:pathLst>
                <a:path w="169090" h="125499" extrusionOk="0">
                  <a:moveTo>
                    <a:pt x="3609" y="0"/>
                  </a:moveTo>
                  <a:lnTo>
                    <a:pt x="0" y="125499"/>
                  </a:lnTo>
                  <a:lnTo>
                    <a:pt x="169090" y="121889"/>
                  </a:lnTo>
                  <a:close/>
                </a:path>
              </a:pathLst>
            </a:custGeom>
            <a:solidFill>
              <a:srgbClr val="000000">
                <a:alpha val="28459"/>
              </a:srgbClr>
            </a:solidFill>
            <a:ln>
              <a:noFill/>
            </a:ln>
          </p:spPr>
        </p:sp>
        <p:sp>
          <p:nvSpPr>
            <p:cNvPr id="746" name="Google Shape;746;p11"/>
            <p:cNvSpPr/>
            <p:nvPr/>
          </p:nvSpPr>
          <p:spPr>
            <a:xfrm rot="-5400000">
              <a:off x="1270250" y="-93650"/>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747" name="Google Shape;747;p11"/>
            <p:cNvGrpSpPr/>
            <p:nvPr/>
          </p:nvGrpSpPr>
          <p:grpSpPr>
            <a:xfrm>
              <a:off x="687250" y="749550"/>
              <a:ext cx="4171781" cy="2665500"/>
              <a:chOff x="885025" y="638600"/>
              <a:chExt cx="2818200" cy="2665500"/>
            </a:xfrm>
          </p:grpSpPr>
          <p:cxnSp>
            <p:nvCxnSpPr>
              <p:cNvPr id="748" name="Google Shape;748;p11"/>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49" name="Google Shape;749;p11"/>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0" name="Google Shape;750;p11"/>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1" name="Google Shape;751;p11"/>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2" name="Google Shape;752;p11"/>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3" name="Google Shape;753;p11"/>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4" name="Google Shape;754;p11"/>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5" name="Google Shape;755;p11"/>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6" name="Google Shape;756;p11"/>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7" name="Google Shape;757;p11"/>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8" name="Google Shape;758;p11"/>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59" name="Google Shape;759;p11"/>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760" name="Google Shape;760;p11"/>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sp>
        <p:nvSpPr>
          <p:cNvPr id="762" name="Google Shape;762;p11"/>
          <p:cNvSpPr txBox="1"/>
          <p:nvPr/>
        </p:nvSpPr>
        <p:spPr>
          <a:xfrm>
            <a:off x="4905203" y="1409925"/>
            <a:ext cx="3518272" cy="27815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solidFill>
                  <a:srgbClr val="E23B3B"/>
                </a:solidFill>
                <a:latin typeface="MV Boli" panose="02000500030200090000" pitchFamily="2" charset="0"/>
                <a:ea typeface="Yellowtail"/>
                <a:cs typeface="MV Boli" panose="02000500030200090000" pitchFamily="2" charset="0"/>
                <a:sym typeface="Yellowtail"/>
              </a:rPr>
              <a:t>Solar Panel</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 device that converts radiant energy from the sun into electricity</a:t>
            </a:r>
          </a:p>
          <a:p>
            <a:pPr marL="285750" lvl="0" indent="-285750" algn="l" rtl="0">
              <a:spcBef>
                <a:spcPts val="0"/>
              </a:spcBef>
              <a:spcAft>
                <a:spcPts val="0"/>
              </a:spcAft>
              <a:buFontTx/>
              <a:buChar char="-"/>
            </a:pPr>
            <a:endParaRPr lang="en-US" sz="1800" dirty="0">
              <a:solidFill>
                <a:schemeClr val="tx1"/>
              </a:solidFill>
              <a:latin typeface="Segoe UI" panose="020B0502040204020203" pitchFamily="34" charset="0"/>
              <a:ea typeface="Yellowtail"/>
              <a:cs typeface="Segoe UI" panose="020B0502040204020203" pitchFamily="34" charset="0"/>
              <a:sym typeface="Yellowtail"/>
            </a:endParaRPr>
          </a:p>
          <a:p>
            <a:pPr lvl="0" algn="l" rtl="0">
              <a:spcBef>
                <a:spcPts val="0"/>
              </a:spcBef>
              <a:spcAft>
                <a:spcPts val="0"/>
              </a:spcAft>
            </a:pPr>
            <a:r>
              <a:rPr lang="en-US" sz="2500" b="1" dirty="0">
                <a:solidFill>
                  <a:srgbClr val="E23B3B"/>
                </a:solidFill>
                <a:latin typeface="MV Boli" panose="02000500030200090000" pitchFamily="2" charset="0"/>
                <a:ea typeface="Yellowtail"/>
                <a:cs typeface="MV Boli" panose="02000500030200090000" pitchFamily="2" charset="0"/>
                <a:sym typeface="Yellowtail"/>
              </a:rPr>
              <a:t>Solar Power </a:t>
            </a:r>
            <a:endParaRPr lang="en-US" sz="2500" dirty="0">
              <a:solidFill>
                <a:srgbClr val="E23B3B"/>
              </a:solidFill>
              <a:latin typeface="MV Boli" panose="02000500030200090000" pitchFamily="2" charset="0"/>
              <a:ea typeface="Yellowtail"/>
              <a:cs typeface="MV Boli" panose="02000500030200090000" pitchFamily="2" charset="0"/>
              <a:sym typeface="Yellowtail"/>
            </a:endParaRP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Electric power created from converting radiant energy from the sun into electricity that can be used to do work. </a:t>
            </a:r>
            <a:endParaRPr sz="1800" dirty="0">
              <a:solidFill>
                <a:schemeClr val="tx1"/>
              </a:solidFill>
              <a:latin typeface="Segoe UI" panose="020B0502040204020203" pitchFamily="34" charset="0"/>
              <a:ea typeface="Yellowtail"/>
              <a:cs typeface="Segoe UI" panose="020B0502040204020203" pitchFamily="34" charset="0"/>
              <a:sym typeface="Yellowtail"/>
            </a:endParaRPr>
          </a:p>
        </p:txBody>
      </p:sp>
      <p:grpSp>
        <p:nvGrpSpPr>
          <p:cNvPr id="803" name="Google Shape;803;p11"/>
          <p:cNvGrpSpPr/>
          <p:nvPr/>
        </p:nvGrpSpPr>
        <p:grpSpPr>
          <a:xfrm>
            <a:off x="4307529" y="1171994"/>
            <a:ext cx="362484" cy="321303"/>
            <a:chOff x="3745952" y="1193989"/>
            <a:chExt cx="436150" cy="386600"/>
          </a:xfrm>
        </p:grpSpPr>
        <p:sp>
          <p:nvSpPr>
            <p:cNvPr id="804" name="Google Shape;80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1"/>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11"/>
          <p:cNvGrpSpPr/>
          <p:nvPr/>
        </p:nvGrpSpPr>
        <p:grpSpPr>
          <a:xfrm>
            <a:off x="8352171" y="1435523"/>
            <a:ext cx="362484" cy="321303"/>
            <a:chOff x="3745952" y="1193989"/>
            <a:chExt cx="436150" cy="386600"/>
          </a:xfrm>
        </p:grpSpPr>
        <p:sp>
          <p:nvSpPr>
            <p:cNvPr id="810" name="Google Shape;810;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1"/>
          <p:cNvGrpSpPr/>
          <p:nvPr/>
        </p:nvGrpSpPr>
        <p:grpSpPr>
          <a:xfrm>
            <a:off x="4293965" y="4338221"/>
            <a:ext cx="309217" cy="285399"/>
            <a:chOff x="3778000" y="1215590"/>
            <a:chExt cx="372058" cy="343399"/>
          </a:xfrm>
        </p:grpSpPr>
        <p:sp>
          <p:nvSpPr>
            <p:cNvPr id="816" name="Google Shape;816;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20284693">
              <a:off x="3990954" y="1215590"/>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1"/>
          <p:cNvGrpSpPr/>
          <p:nvPr/>
        </p:nvGrpSpPr>
        <p:grpSpPr>
          <a:xfrm>
            <a:off x="8385171" y="4273823"/>
            <a:ext cx="362484" cy="321303"/>
            <a:chOff x="3745952" y="1193989"/>
            <a:chExt cx="436150" cy="386600"/>
          </a:xfrm>
        </p:grpSpPr>
        <p:sp>
          <p:nvSpPr>
            <p:cNvPr id="822" name="Google Shape;82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11"/>
          <p:cNvGrpSpPr/>
          <p:nvPr/>
        </p:nvGrpSpPr>
        <p:grpSpPr>
          <a:xfrm>
            <a:off x="516119" y="959938"/>
            <a:ext cx="362484" cy="321303"/>
            <a:chOff x="3745952" y="1193989"/>
            <a:chExt cx="436150" cy="386600"/>
          </a:xfrm>
        </p:grpSpPr>
        <p:sp>
          <p:nvSpPr>
            <p:cNvPr id="828" name="Google Shape;828;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11"/>
          <p:cNvGrpSpPr/>
          <p:nvPr/>
        </p:nvGrpSpPr>
        <p:grpSpPr>
          <a:xfrm>
            <a:off x="4820141" y="897417"/>
            <a:ext cx="362484" cy="321303"/>
            <a:chOff x="3745952" y="1193989"/>
            <a:chExt cx="436150" cy="386600"/>
          </a:xfrm>
        </p:grpSpPr>
        <p:sp>
          <p:nvSpPr>
            <p:cNvPr id="834" name="Google Shape;834;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1"/>
          <p:cNvGrpSpPr/>
          <p:nvPr/>
        </p:nvGrpSpPr>
        <p:grpSpPr>
          <a:xfrm>
            <a:off x="589299" y="4203602"/>
            <a:ext cx="362484" cy="321303"/>
            <a:chOff x="3745952" y="1193989"/>
            <a:chExt cx="436150" cy="386600"/>
          </a:xfrm>
        </p:grpSpPr>
        <p:sp>
          <p:nvSpPr>
            <p:cNvPr id="852" name="Google Shape;852;p11"/>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762;p11">
            <a:extLst>
              <a:ext uri="{FF2B5EF4-FFF2-40B4-BE49-F238E27FC236}">
                <a16:creationId xmlns:a16="http://schemas.microsoft.com/office/drawing/2014/main" id="{0EC45DAE-E9B2-412C-A218-778C7E6EAE35}"/>
              </a:ext>
            </a:extLst>
          </p:cNvPr>
          <p:cNvSpPr txBox="1"/>
          <p:nvPr/>
        </p:nvSpPr>
        <p:spPr>
          <a:xfrm>
            <a:off x="846113" y="1237919"/>
            <a:ext cx="3518272" cy="27815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solidFill>
                  <a:srgbClr val="E23B3B"/>
                </a:solidFill>
                <a:latin typeface="MV Boli" panose="02000500030200090000" pitchFamily="2" charset="0"/>
                <a:ea typeface="Yellowtail"/>
                <a:cs typeface="MV Boli" panose="02000500030200090000" pitchFamily="2" charset="0"/>
                <a:sym typeface="Yellowtail"/>
              </a:rPr>
              <a:t>Model</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 representation of something for imitation, comparison or analysis, sometimes on a different scale</a:t>
            </a:r>
          </a:p>
          <a:p>
            <a:pPr lvl="0" algn="l" rtl="0">
              <a:spcBef>
                <a:spcPts val="0"/>
              </a:spcBef>
              <a:spcAft>
                <a:spcPts val="0"/>
              </a:spcAft>
            </a:pPr>
            <a:endParaRPr lang="en-US" sz="1800" dirty="0">
              <a:solidFill>
                <a:schemeClr val="tx1"/>
              </a:solidFill>
              <a:latin typeface="Segoe UI" panose="020B0502040204020203" pitchFamily="34" charset="0"/>
              <a:ea typeface="Yellowtail"/>
              <a:cs typeface="Segoe UI" panose="020B0502040204020203" pitchFamily="34" charset="0"/>
              <a:sym typeface="Yellowtail"/>
            </a:endParaRPr>
          </a:p>
          <a:p>
            <a:pPr lvl="0" algn="l" rtl="0">
              <a:spcBef>
                <a:spcPts val="0"/>
              </a:spcBef>
              <a:spcAft>
                <a:spcPts val="0"/>
              </a:spcAft>
            </a:pPr>
            <a:r>
              <a:rPr lang="en-US" sz="2500" b="1" dirty="0">
                <a:solidFill>
                  <a:srgbClr val="E23B3B"/>
                </a:solidFill>
                <a:latin typeface="MV Boli" panose="02000500030200090000" pitchFamily="2" charset="0"/>
                <a:ea typeface="Yellowtail"/>
                <a:cs typeface="MV Boli" panose="02000500030200090000" pitchFamily="2" charset="0"/>
                <a:sym typeface="Yellowtail"/>
              </a:rPr>
              <a:t>Solar Array </a:t>
            </a:r>
            <a:r>
              <a:rPr lang="en-US" sz="2500" dirty="0">
                <a:solidFill>
                  <a:srgbClr val="E23B3B"/>
                </a:solidFill>
                <a:latin typeface="MV Boli" panose="02000500030200090000" pitchFamily="2" charset="0"/>
                <a:ea typeface="Yellowtail"/>
                <a:cs typeface="MV Boli" panose="02000500030200090000" pitchFamily="2" charset="0"/>
                <a:sym typeface="Yellowtail"/>
              </a:rPr>
              <a:t> </a:t>
            </a:r>
          </a:p>
          <a:p>
            <a:pPr lvl="0" algn="l" rtl="0">
              <a:spcBef>
                <a:spcPts val="0"/>
              </a:spcBef>
              <a:spcAft>
                <a:spcPts val="0"/>
              </a:spcAft>
            </a:pPr>
            <a:r>
              <a:rPr lang="en-US" sz="1800" dirty="0">
                <a:solidFill>
                  <a:schemeClr val="tx1"/>
                </a:solidFill>
                <a:latin typeface="Segoe UI" panose="020B0502040204020203" pitchFamily="34" charset="0"/>
                <a:ea typeface="Yellowtail"/>
                <a:cs typeface="Segoe UI" panose="020B0502040204020203" pitchFamily="34" charset="0"/>
                <a:sym typeface="Yellowtail"/>
              </a:rPr>
              <a:t>- A group of two or more photovoltaic panels</a:t>
            </a:r>
            <a:endParaRPr sz="1800" dirty="0">
              <a:solidFill>
                <a:schemeClr val="tx1"/>
              </a:solidFill>
              <a:latin typeface="Segoe UI" panose="020B0502040204020203" pitchFamily="34" charset="0"/>
              <a:ea typeface="Yellowtail"/>
              <a:cs typeface="Segoe UI" panose="020B0502040204020203" pitchFamily="34" charset="0"/>
              <a:sym typeface="Yellowtail"/>
            </a:endParaRPr>
          </a:p>
        </p:txBody>
      </p:sp>
    </p:spTree>
    <p:extLst>
      <p:ext uri="{BB962C8B-B14F-4D97-AF65-F5344CB8AC3E}">
        <p14:creationId xmlns:p14="http://schemas.microsoft.com/office/powerpoint/2010/main" val="279195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8" name="Rectangle 7">
            <a:extLst>
              <a:ext uri="{FF2B5EF4-FFF2-40B4-BE49-F238E27FC236}">
                <a16:creationId xmlns:a16="http://schemas.microsoft.com/office/drawing/2014/main" id="{22CE0F0B-964B-4C17-A9EA-48B3AB4A2221}"/>
              </a:ext>
            </a:extLst>
          </p:cNvPr>
          <p:cNvSpPr/>
          <p:nvPr/>
        </p:nvSpPr>
        <p:spPr>
          <a:xfrm>
            <a:off x="4946879" y="1093817"/>
            <a:ext cx="3485398" cy="2955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oogle Shape;141;p6"/>
          <p:cNvGrpSpPr/>
          <p:nvPr/>
        </p:nvGrpSpPr>
        <p:grpSpPr>
          <a:xfrm>
            <a:off x="509325" y="392109"/>
            <a:ext cx="3713820" cy="4359281"/>
            <a:chOff x="694125" y="460098"/>
            <a:chExt cx="3203467" cy="4586227"/>
          </a:xfrm>
        </p:grpSpPr>
        <p:sp>
          <p:nvSpPr>
            <p:cNvPr id="142" name="Google Shape;142;p6"/>
            <p:cNvSpPr/>
            <p:nvPr/>
          </p:nvSpPr>
          <p:spPr>
            <a:xfrm>
              <a:off x="694125" y="527550"/>
              <a:ext cx="3151350" cy="4518775"/>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43" name="Google Shape;143;p6"/>
            <p:cNvSpPr/>
            <p:nvPr/>
          </p:nvSpPr>
          <p:spPr>
            <a:xfrm>
              <a:off x="742725" y="492825"/>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44" name="Google Shape;144;p6"/>
            <p:cNvGrpSpPr/>
            <p:nvPr/>
          </p:nvGrpSpPr>
          <p:grpSpPr>
            <a:xfrm>
              <a:off x="891975" y="749550"/>
              <a:ext cx="2818200" cy="3998250"/>
              <a:chOff x="885025" y="638600"/>
              <a:chExt cx="2818200" cy="3998250"/>
            </a:xfrm>
          </p:grpSpPr>
          <p:cxnSp>
            <p:nvCxnSpPr>
              <p:cNvPr id="145" name="Google Shape;145;p6"/>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6" name="Google Shape;146;p6"/>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7" name="Google Shape;147;p6"/>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8" name="Google Shape;148;p6"/>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9" name="Google Shape;149;p6"/>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0" name="Google Shape;150;p6"/>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1" name="Google Shape;151;p6"/>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2" name="Google Shape;152;p6"/>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3" name="Google Shape;153;p6"/>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4" name="Google Shape;154;p6"/>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5" name="Google Shape;155;p6"/>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6" name="Google Shape;156;p6"/>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7" name="Google Shape;157;p6"/>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8" name="Google Shape;158;p6"/>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9" name="Google Shape;159;p6"/>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0" name="Google Shape;160;p6"/>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1" name="Google Shape;161;p6"/>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2" name="Google Shape;162;p6"/>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3" name="Google Shape;163;p6"/>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164" name="Google Shape;164;p6"/>
            <p:cNvGrpSpPr/>
            <p:nvPr/>
          </p:nvGrpSpPr>
          <p:grpSpPr>
            <a:xfrm>
              <a:off x="742733" y="460098"/>
              <a:ext cx="362484" cy="321303"/>
              <a:chOff x="3745952" y="1193989"/>
              <a:chExt cx="436150" cy="386600"/>
            </a:xfrm>
          </p:grpSpPr>
          <p:sp>
            <p:nvSpPr>
              <p:cNvPr id="165" name="Google Shape;165;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6"/>
            <p:cNvGrpSpPr/>
            <p:nvPr/>
          </p:nvGrpSpPr>
          <p:grpSpPr>
            <a:xfrm>
              <a:off x="3444858" y="509223"/>
              <a:ext cx="362484" cy="321303"/>
              <a:chOff x="3745952" y="1193989"/>
              <a:chExt cx="436150" cy="386600"/>
            </a:xfrm>
          </p:grpSpPr>
          <p:sp>
            <p:nvSpPr>
              <p:cNvPr id="171" name="Google Shape;171;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a:off x="694133" y="4426498"/>
              <a:ext cx="362484" cy="321303"/>
              <a:chOff x="3745952" y="1193989"/>
              <a:chExt cx="436150" cy="386600"/>
            </a:xfrm>
          </p:grpSpPr>
          <p:sp>
            <p:nvSpPr>
              <p:cNvPr id="177" name="Google Shape;177;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a:off x="3535108" y="4510348"/>
              <a:ext cx="362484" cy="321303"/>
              <a:chOff x="3745952" y="1193989"/>
              <a:chExt cx="436150" cy="386600"/>
            </a:xfrm>
          </p:grpSpPr>
          <p:sp>
            <p:nvSpPr>
              <p:cNvPr id="183" name="Google Shape;18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Google Shape;188;p6"/>
          <p:cNvSpPr txBox="1"/>
          <p:nvPr/>
        </p:nvSpPr>
        <p:spPr>
          <a:xfrm>
            <a:off x="788354" y="1366692"/>
            <a:ext cx="2876359" cy="34833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434343"/>
                </a:solidFill>
                <a:latin typeface="Segoe UI" panose="020B0502040204020203" pitchFamily="34" charset="0"/>
                <a:ea typeface="Amatic SC"/>
                <a:cs typeface="Segoe UI" panose="020B0502040204020203" pitchFamily="34" charset="0"/>
                <a:sym typeface="Amatic SC"/>
              </a:rPr>
              <a:t>Monocrystalline Silicon: </a:t>
            </a:r>
            <a:r>
              <a:rPr lang="en-US" sz="1600" dirty="0">
                <a:solidFill>
                  <a:srgbClr val="434343"/>
                </a:solidFill>
                <a:latin typeface="Segoe UI" panose="020B0502040204020203" pitchFamily="34" charset="0"/>
                <a:ea typeface="Amatic SC"/>
                <a:cs typeface="Segoe UI" panose="020B0502040204020203" pitchFamily="34" charset="0"/>
                <a:sym typeface="Amatic SC"/>
              </a:rPr>
              <a:t>Most efficient, uses </a:t>
            </a:r>
            <a:r>
              <a:rPr lang="en-US" sz="1600" i="1" dirty="0">
                <a:solidFill>
                  <a:srgbClr val="434343"/>
                </a:solidFill>
                <a:latin typeface="Segoe UI" panose="020B0502040204020203" pitchFamily="34" charset="0"/>
                <a:ea typeface="Amatic SC"/>
                <a:cs typeface="Segoe UI" panose="020B0502040204020203" pitchFamily="34" charset="0"/>
                <a:sym typeface="Amatic SC"/>
              </a:rPr>
              <a:t>individual cells</a:t>
            </a:r>
          </a:p>
          <a:p>
            <a:pPr marL="0" lvl="0" indent="0" algn="l" rtl="0">
              <a:spcBef>
                <a:spcPts val="0"/>
              </a:spcBef>
              <a:spcAft>
                <a:spcPts val="0"/>
              </a:spcAft>
              <a:buNone/>
            </a:pPr>
            <a:endParaRPr lang="en-US" sz="1600" b="1"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n-US" sz="1600" b="1" dirty="0">
                <a:solidFill>
                  <a:srgbClr val="434343"/>
                </a:solidFill>
                <a:latin typeface="Segoe UI" panose="020B0502040204020203" pitchFamily="34" charset="0"/>
                <a:ea typeface="Amatic SC"/>
                <a:cs typeface="Segoe UI" panose="020B0502040204020203" pitchFamily="34" charset="0"/>
                <a:sym typeface="Amatic SC"/>
              </a:rPr>
              <a:t>Polycrystalline Silicon: </a:t>
            </a:r>
          </a:p>
          <a:p>
            <a:pPr marL="0" lvl="0" indent="0" algn="l" rtl="0">
              <a:spcBef>
                <a:spcPts val="0"/>
              </a:spcBef>
              <a:spcAft>
                <a:spcPts val="0"/>
              </a:spcAft>
              <a:buNone/>
            </a:pPr>
            <a:r>
              <a:rPr lang="en-US" sz="1600" dirty="0">
                <a:solidFill>
                  <a:srgbClr val="434343"/>
                </a:solidFill>
                <a:latin typeface="Segoe UI" panose="020B0502040204020203" pitchFamily="34" charset="0"/>
                <a:ea typeface="Amatic SC"/>
                <a:cs typeface="Segoe UI" panose="020B0502040204020203" pitchFamily="34" charset="0"/>
                <a:sym typeface="Amatic SC"/>
              </a:rPr>
              <a:t>Solid with flake-like pieces of silicon </a:t>
            </a:r>
          </a:p>
          <a:p>
            <a:pPr marL="0" lvl="0" indent="0" algn="l" rtl="0">
              <a:spcBef>
                <a:spcPts val="0"/>
              </a:spcBef>
              <a:spcAft>
                <a:spcPts val="0"/>
              </a:spcAft>
              <a:buNone/>
            </a:pPr>
            <a:endParaRPr lang="en-US" sz="1600"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n-US" sz="1600" b="1" dirty="0">
                <a:solidFill>
                  <a:srgbClr val="434343"/>
                </a:solidFill>
                <a:latin typeface="Segoe UI" panose="020B0502040204020203" pitchFamily="34" charset="0"/>
                <a:ea typeface="Amatic SC"/>
                <a:cs typeface="Segoe UI" panose="020B0502040204020203" pitchFamily="34" charset="0"/>
                <a:sym typeface="Amatic SC"/>
              </a:rPr>
              <a:t>Amorphous Silicon:</a:t>
            </a:r>
          </a:p>
          <a:p>
            <a:pPr marL="0" lvl="0" indent="0" algn="l" rtl="0">
              <a:spcBef>
                <a:spcPts val="0"/>
              </a:spcBef>
              <a:spcAft>
                <a:spcPts val="0"/>
              </a:spcAft>
              <a:buNone/>
            </a:pPr>
            <a:r>
              <a:rPr lang="en-US" sz="1600" dirty="0">
                <a:solidFill>
                  <a:srgbClr val="434343"/>
                </a:solidFill>
                <a:latin typeface="Segoe UI" panose="020B0502040204020203" pitchFamily="34" charset="0"/>
                <a:ea typeface="Amatic SC"/>
                <a:cs typeface="Segoe UI" panose="020B0502040204020203" pitchFamily="34" charset="0"/>
                <a:sym typeface="Amatic SC"/>
              </a:rPr>
              <a:t>Non-crystalline, thin film </a:t>
            </a:r>
          </a:p>
        </p:txBody>
      </p:sp>
      <p:sp>
        <p:nvSpPr>
          <p:cNvPr id="190" name="Google Shape;190;p6"/>
          <p:cNvSpPr txBox="1"/>
          <p:nvPr/>
        </p:nvSpPr>
        <p:spPr>
          <a:xfrm>
            <a:off x="740747" y="952081"/>
            <a:ext cx="3070242" cy="621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rgbClr val="E23B3B"/>
                </a:solidFill>
                <a:latin typeface="MV Boli" panose="02000500030200090000" pitchFamily="2" charset="0"/>
                <a:ea typeface="Yellowtail"/>
                <a:cs typeface="MV Boli" panose="02000500030200090000" pitchFamily="2" charset="0"/>
                <a:sym typeface="Yellowtail"/>
              </a:rPr>
              <a:t>Types of Solar Panels </a:t>
            </a:r>
            <a:endParaRPr sz="2800" b="1" dirty="0">
              <a:solidFill>
                <a:srgbClr val="E23B3B"/>
              </a:solidFill>
              <a:latin typeface="MV Boli" panose="02000500030200090000" pitchFamily="2" charset="0"/>
              <a:ea typeface="Yellowtail"/>
              <a:cs typeface="MV Boli" panose="02000500030200090000" pitchFamily="2" charset="0"/>
              <a:sym typeface="Yellowtail"/>
            </a:endParaRPr>
          </a:p>
        </p:txBody>
      </p:sp>
      <p:pic>
        <p:nvPicPr>
          <p:cNvPr id="6" name="Picture 5" descr="A picture containing solar cell, outdoor object&#10;&#10;Description generated with very high confidence">
            <a:extLst>
              <a:ext uri="{FF2B5EF4-FFF2-40B4-BE49-F238E27FC236}">
                <a16:creationId xmlns:a16="http://schemas.microsoft.com/office/drawing/2014/main" id="{85D9D73B-6B43-4E75-8198-43367DDF3DE3}"/>
              </a:ext>
            </a:extLst>
          </p:cNvPr>
          <p:cNvPicPr>
            <a:picLocks noChangeAspect="1"/>
          </p:cNvPicPr>
          <p:nvPr/>
        </p:nvPicPr>
        <p:blipFill>
          <a:blip r:embed="rId3"/>
          <a:stretch>
            <a:fillRect/>
          </a:stretch>
        </p:blipFill>
        <p:spPr>
          <a:xfrm>
            <a:off x="5500321" y="1614327"/>
            <a:ext cx="2466975" cy="1847850"/>
          </a:xfrm>
          <a:prstGeom prst="rect">
            <a:avLst/>
          </a:prstGeom>
        </p:spPr>
      </p:pic>
      <p:grpSp>
        <p:nvGrpSpPr>
          <p:cNvPr id="202" name="Google Shape;202;p6"/>
          <p:cNvGrpSpPr/>
          <p:nvPr/>
        </p:nvGrpSpPr>
        <p:grpSpPr>
          <a:xfrm>
            <a:off x="5222594" y="1246507"/>
            <a:ext cx="309214" cy="285400"/>
            <a:chOff x="3778000" y="1215589"/>
            <a:chExt cx="372054" cy="343400"/>
          </a:xfrm>
        </p:grpSpPr>
        <p:sp>
          <p:nvSpPr>
            <p:cNvPr id="203" name="Google Shape;20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20290103">
              <a:off x="3840422" y="1265974"/>
              <a:ext cx="211359"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TextBox 8">
            <a:extLst>
              <a:ext uri="{FF2B5EF4-FFF2-40B4-BE49-F238E27FC236}">
                <a16:creationId xmlns:a16="http://schemas.microsoft.com/office/drawing/2014/main" id="{3F6A6B51-9B01-4586-9FEE-6D69732635CA}"/>
              </a:ext>
            </a:extLst>
          </p:cNvPr>
          <p:cNvSpPr txBox="1"/>
          <p:nvPr/>
        </p:nvSpPr>
        <p:spPr>
          <a:xfrm>
            <a:off x="5555652" y="3593918"/>
            <a:ext cx="2411644" cy="307777"/>
          </a:xfrm>
          <a:prstGeom prst="rect">
            <a:avLst/>
          </a:prstGeom>
          <a:noFill/>
        </p:spPr>
        <p:txBody>
          <a:bodyPr wrap="square" rtlCol="0">
            <a:spAutoFit/>
          </a:bodyPr>
          <a:lstStyle/>
          <a:p>
            <a:pPr algn="ctr"/>
            <a:r>
              <a:rPr lang="en-US" b="1" dirty="0">
                <a:solidFill>
                  <a:srgbClr val="434343"/>
                </a:solidFill>
                <a:latin typeface="Segoe UI" panose="020B0502040204020203" pitchFamily="34" charset="0"/>
                <a:ea typeface="Amatic SC"/>
                <a:cs typeface="Segoe UI" panose="020B0502040204020203" pitchFamily="34" charset="0"/>
                <a:sym typeface="Amatic SC"/>
              </a:rPr>
              <a:t>Monocrystalline</a:t>
            </a:r>
            <a:endParaRPr lang="en-US" dirty="0"/>
          </a:p>
        </p:txBody>
      </p:sp>
    </p:spTree>
    <p:extLst>
      <p:ext uri="{BB962C8B-B14F-4D97-AF65-F5344CB8AC3E}">
        <p14:creationId xmlns:p14="http://schemas.microsoft.com/office/powerpoint/2010/main" val="199085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6"/>
          <p:cNvSpPr/>
          <p:nvPr/>
        </p:nvSpPr>
        <p:spPr>
          <a:xfrm>
            <a:off x="450651" y="456223"/>
            <a:ext cx="3848410" cy="4295167"/>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43" name="Google Shape;143;p6"/>
          <p:cNvSpPr/>
          <p:nvPr/>
        </p:nvSpPr>
        <p:spPr>
          <a:xfrm>
            <a:off x="510001" y="423217"/>
            <a:ext cx="3806096" cy="4288442"/>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44" name="Google Shape;144;p6"/>
          <p:cNvGrpSpPr/>
          <p:nvPr/>
        </p:nvGrpSpPr>
        <p:grpSpPr>
          <a:xfrm>
            <a:off x="692264" y="667238"/>
            <a:ext cx="3441569" cy="3800400"/>
            <a:chOff x="885025" y="638600"/>
            <a:chExt cx="2818200" cy="3998250"/>
          </a:xfrm>
        </p:grpSpPr>
        <p:cxnSp>
          <p:nvCxnSpPr>
            <p:cNvPr id="145" name="Google Shape;145;p6"/>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6" name="Google Shape;146;p6"/>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7" name="Google Shape;147;p6"/>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8" name="Google Shape;148;p6"/>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9" name="Google Shape;149;p6"/>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0" name="Google Shape;150;p6"/>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1" name="Google Shape;151;p6"/>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2" name="Google Shape;152;p6"/>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3" name="Google Shape;153;p6"/>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4" name="Google Shape;154;p6"/>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5" name="Google Shape;155;p6"/>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6" name="Google Shape;156;p6"/>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7" name="Google Shape;157;p6"/>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8" name="Google Shape;158;p6"/>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9" name="Google Shape;159;p6"/>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0" name="Google Shape;160;p6"/>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1" name="Google Shape;161;p6"/>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2" name="Google Shape;162;p6"/>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3" name="Google Shape;163;p6"/>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164" name="Google Shape;164;p6"/>
          <p:cNvGrpSpPr/>
          <p:nvPr/>
        </p:nvGrpSpPr>
        <p:grpSpPr>
          <a:xfrm>
            <a:off x="510011" y="392109"/>
            <a:ext cx="442663" cy="305404"/>
            <a:chOff x="3745952" y="1193989"/>
            <a:chExt cx="436150" cy="386600"/>
          </a:xfrm>
        </p:grpSpPr>
        <p:sp>
          <p:nvSpPr>
            <p:cNvPr id="165" name="Google Shape;165;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6"/>
          <p:cNvGrpSpPr/>
          <p:nvPr/>
        </p:nvGrpSpPr>
        <p:grpSpPr>
          <a:xfrm>
            <a:off x="3895969" y="440132"/>
            <a:ext cx="442663" cy="305404"/>
            <a:chOff x="3745952" y="1193989"/>
            <a:chExt cx="436150" cy="386600"/>
          </a:xfrm>
        </p:grpSpPr>
        <p:sp>
          <p:nvSpPr>
            <p:cNvPr id="171" name="Google Shape;171;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a:off x="547093" y="4337216"/>
            <a:ext cx="442663" cy="305404"/>
            <a:chOff x="3745952" y="1193989"/>
            <a:chExt cx="436150" cy="386600"/>
          </a:xfrm>
        </p:grpSpPr>
        <p:sp>
          <p:nvSpPr>
            <p:cNvPr id="177" name="Google Shape;177;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a:off x="3919818" y="4391823"/>
            <a:ext cx="442663" cy="305404"/>
            <a:chOff x="3745952" y="1193989"/>
            <a:chExt cx="436150" cy="386600"/>
          </a:xfrm>
        </p:grpSpPr>
        <p:sp>
          <p:nvSpPr>
            <p:cNvPr id="183" name="Google Shape;18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6"/>
          <p:cNvSpPr txBox="1"/>
          <p:nvPr/>
        </p:nvSpPr>
        <p:spPr>
          <a:xfrm>
            <a:off x="864977" y="1076669"/>
            <a:ext cx="2720700" cy="3483393"/>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600" dirty="0">
                <a:solidFill>
                  <a:srgbClr val="434343"/>
                </a:solidFill>
                <a:latin typeface="Segoe UI" panose="020B0502040204020203" pitchFamily="34" charset="0"/>
                <a:ea typeface="Amatic SC"/>
                <a:cs typeface="Segoe UI" panose="020B0502040204020203" pitchFamily="34" charset="0"/>
                <a:sym typeface="Amatic SC"/>
              </a:rPr>
              <a:t>Converts radiant energy from the sun directly into </a:t>
            </a:r>
            <a:r>
              <a:rPr lang="en-US" sz="1600" b="1" dirty="0">
                <a:solidFill>
                  <a:srgbClr val="0070C0"/>
                </a:solidFill>
                <a:latin typeface="Segoe UI" panose="020B0502040204020203" pitchFamily="34" charset="0"/>
                <a:ea typeface="Amatic SC"/>
                <a:cs typeface="Segoe UI" panose="020B0502040204020203" pitchFamily="34" charset="0"/>
                <a:sym typeface="Amatic SC"/>
              </a:rPr>
              <a:t>electricity</a:t>
            </a:r>
            <a:r>
              <a:rPr lang="en-US" sz="1600" dirty="0">
                <a:solidFill>
                  <a:srgbClr val="434343"/>
                </a:solidFill>
                <a:latin typeface="Segoe UI" panose="020B0502040204020203" pitchFamily="34" charset="0"/>
                <a:ea typeface="Amatic SC"/>
                <a:cs typeface="Segoe UI" panose="020B0502040204020203" pitchFamily="34" charset="0"/>
                <a:sym typeface="Amatic SC"/>
              </a:rPr>
              <a:t>.</a:t>
            </a:r>
          </a:p>
          <a:p>
            <a:pPr marL="285750" lvl="0" indent="-285750" algn="l" rtl="0">
              <a:spcBef>
                <a:spcPts val="0"/>
              </a:spcBef>
              <a:spcAft>
                <a:spcPts val="0"/>
              </a:spcAft>
              <a:buFont typeface="Arial" panose="020B0604020202020204" pitchFamily="34" charset="0"/>
              <a:buChar char="•"/>
            </a:pPr>
            <a:r>
              <a:rPr lang="en-US" sz="1600" dirty="0">
                <a:solidFill>
                  <a:srgbClr val="434343"/>
                </a:solidFill>
                <a:latin typeface="Segoe UI" panose="020B0502040204020203" pitchFamily="34" charset="0"/>
                <a:ea typeface="Amatic SC"/>
                <a:cs typeface="Segoe UI" panose="020B0502040204020203" pitchFamily="34" charset="0"/>
                <a:sym typeface="Amatic SC"/>
              </a:rPr>
              <a:t>They use materials called semiconductors.</a:t>
            </a:r>
          </a:p>
          <a:p>
            <a:pPr marL="285750" lvl="0" indent="-285750" algn="l" rtl="0">
              <a:spcBef>
                <a:spcPts val="0"/>
              </a:spcBef>
              <a:spcAft>
                <a:spcPts val="0"/>
              </a:spcAft>
              <a:buFont typeface="Arial" panose="020B0604020202020204" pitchFamily="34" charset="0"/>
              <a:buChar char="•"/>
            </a:pPr>
            <a:r>
              <a:rPr lang="en-US" sz="1600" dirty="0">
                <a:solidFill>
                  <a:srgbClr val="434343"/>
                </a:solidFill>
                <a:latin typeface="Segoe UI" panose="020B0502040204020203" pitchFamily="34" charset="0"/>
                <a:ea typeface="Amatic SC"/>
                <a:cs typeface="Segoe UI" panose="020B0502040204020203" pitchFamily="34" charset="0"/>
                <a:sym typeface="Amatic SC"/>
              </a:rPr>
              <a:t>When the sun falls on these materials, one side of the plate becomes </a:t>
            </a:r>
            <a:r>
              <a:rPr lang="en-US" sz="1600" i="1" dirty="0">
                <a:solidFill>
                  <a:srgbClr val="00B050"/>
                </a:solidFill>
                <a:latin typeface="Segoe UI" panose="020B0502040204020203" pitchFamily="34" charset="0"/>
                <a:ea typeface="Amatic SC"/>
                <a:cs typeface="Segoe UI" panose="020B0502040204020203" pitchFamily="34" charset="0"/>
                <a:sym typeface="Amatic SC"/>
              </a:rPr>
              <a:t>positively charged </a:t>
            </a:r>
            <a:r>
              <a:rPr lang="en-US" sz="1600" dirty="0">
                <a:solidFill>
                  <a:srgbClr val="434343"/>
                </a:solidFill>
                <a:latin typeface="Segoe UI" panose="020B0502040204020203" pitchFamily="34" charset="0"/>
                <a:ea typeface="Amatic SC"/>
                <a:cs typeface="Segoe UI" panose="020B0502040204020203" pitchFamily="34" charset="0"/>
                <a:sym typeface="Amatic SC"/>
              </a:rPr>
              <a:t>while the other becomes </a:t>
            </a:r>
            <a:r>
              <a:rPr lang="en-US" sz="1600" i="1" dirty="0">
                <a:solidFill>
                  <a:srgbClr val="C00000"/>
                </a:solidFill>
                <a:latin typeface="Segoe UI" panose="020B0502040204020203" pitchFamily="34" charset="0"/>
                <a:ea typeface="Amatic SC"/>
                <a:cs typeface="Segoe UI" panose="020B0502040204020203" pitchFamily="34" charset="0"/>
                <a:sym typeface="Amatic SC"/>
              </a:rPr>
              <a:t>negatively charged</a:t>
            </a:r>
            <a:r>
              <a:rPr lang="en-US" sz="1600" dirty="0">
                <a:solidFill>
                  <a:srgbClr val="434343"/>
                </a:solidFill>
                <a:latin typeface="Segoe UI" panose="020B0502040204020203" pitchFamily="34" charset="0"/>
                <a:ea typeface="Amatic SC"/>
                <a:cs typeface="Segoe UI" panose="020B0502040204020203" pitchFamily="34" charset="0"/>
                <a:sym typeface="Amatic SC"/>
              </a:rPr>
              <a:t>. The opposite charged plates cause </a:t>
            </a:r>
            <a:r>
              <a:rPr lang="en-US" sz="1600" i="1" dirty="0">
                <a:solidFill>
                  <a:srgbClr val="434343"/>
                </a:solidFill>
                <a:latin typeface="Segoe UI" panose="020B0502040204020203" pitchFamily="34" charset="0"/>
                <a:ea typeface="Amatic SC"/>
                <a:cs typeface="Segoe UI" panose="020B0502040204020203" pitchFamily="34" charset="0"/>
                <a:sym typeface="Amatic SC"/>
              </a:rPr>
              <a:t>a flow of electrons</a:t>
            </a:r>
            <a:r>
              <a:rPr lang="en-US" sz="1600" dirty="0">
                <a:solidFill>
                  <a:srgbClr val="434343"/>
                </a:solidFill>
                <a:latin typeface="Segoe UI" panose="020B0502040204020203" pitchFamily="34" charset="0"/>
                <a:ea typeface="Amatic SC"/>
                <a:cs typeface="Segoe UI" panose="020B0502040204020203" pitchFamily="34" charset="0"/>
                <a:sym typeface="Amatic SC"/>
              </a:rPr>
              <a:t>, or </a:t>
            </a:r>
            <a:r>
              <a:rPr lang="en-US" sz="1600" b="1" dirty="0">
                <a:solidFill>
                  <a:srgbClr val="0070C0"/>
                </a:solidFill>
                <a:latin typeface="Segoe UI" panose="020B0502040204020203" pitchFamily="34" charset="0"/>
                <a:ea typeface="Amatic SC"/>
                <a:cs typeface="Segoe UI" panose="020B0502040204020203" pitchFamily="34" charset="0"/>
                <a:sym typeface="Amatic SC"/>
              </a:rPr>
              <a:t>electricity</a:t>
            </a:r>
            <a:r>
              <a:rPr lang="en-US" sz="1600" dirty="0">
                <a:solidFill>
                  <a:srgbClr val="434343"/>
                </a:solidFill>
                <a:latin typeface="Segoe UI" panose="020B0502040204020203" pitchFamily="34" charset="0"/>
                <a:ea typeface="Amatic SC"/>
                <a:cs typeface="Segoe UI" panose="020B0502040204020203" pitchFamily="34" charset="0"/>
                <a:sym typeface="Amatic SC"/>
              </a:rPr>
              <a:t>. </a:t>
            </a:r>
            <a:endParaRPr sz="1600" dirty="0">
              <a:solidFill>
                <a:srgbClr val="434343"/>
              </a:solidFill>
              <a:latin typeface="Segoe UI" panose="020B0502040204020203" pitchFamily="34" charset="0"/>
              <a:ea typeface="Amatic SC"/>
              <a:cs typeface="Segoe UI" panose="020B0502040204020203" pitchFamily="34" charset="0"/>
              <a:sym typeface="Amatic SC"/>
            </a:endParaRPr>
          </a:p>
        </p:txBody>
      </p:sp>
      <p:sp>
        <p:nvSpPr>
          <p:cNvPr id="190" name="Google Shape;190;p6"/>
          <p:cNvSpPr txBox="1"/>
          <p:nvPr/>
        </p:nvSpPr>
        <p:spPr>
          <a:xfrm>
            <a:off x="789741" y="573975"/>
            <a:ext cx="3070242" cy="62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800" b="1" i="1" dirty="0">
                <a:solidFill>
                  <a:srgbClr val="E23B3B"/>
                </a:solidFill>
                <a:latin typeface="MV Boli" panose="02000500030200090000" pitchFamily="2" charset="0"/>
                <a:ea typeface="Yellowtail"/>
                <a:cs typeface="MV Boli" panose="02000500030200090000" pitchFamily="2" charset="0"/>
                <a:sym typeface="Yellowtail"/>
              </a:rPr>
              <a:t>Photovoltaic Cells </a:t>
            </a:r>
            <a:endParaRPr sz="2800" b="1" i="1" dirty="0">
              <a:solidFill>
                <a:srgbClr val="E23B3B"/>
              </a:solidFill>
              <a:latin typeface="MV Boli" panose="02000500030200090000" pitchFamily="2" charset="0"/>
              <a:ea typeface="Yellowtail"/>
              <a:cs typeface="MV Boli" panose="02000500030200090000" pitchFamily="2" charset="0"/>
              <a:sym typeface="Yellowtail"/>
            </a:endParaRPr>
          </a:p>
        </p:txBody>
      </p:sp>
      <p:pic>
        <p:nvPicPr>
          <p:cNvPr id="3" name="Picture 2" descr="A picture containing solar cell, outdoor object&#10;&#10;Description generated with very high confidence">
            <a:extLst>
              <a:ext uri="{FF2B5EF4-FFF2-40B4-BE49-F238E27FC236}">
                <a16:creationId xmlns:a16="http://schemas.microsoft.com/office/drawing/2014/main" id="{37E2B1A5-FDF5-4751-A4E7-40687F81874D}"/>
              </a:ext>
            </a:extLst>
          </p:cNvPr>
          <p:cNvPicPr>
            <a:picLocks noChangeAspect="1"/>
          </p:cNvPicPr>
          <p:nvPr/>
        </p:nvPicPr>
        <p:blipFill>
          <a:blip r:embed="rId3"/>
          <a:stretch>
            <a:fillRect/>
          </a:stretch>
        </p:blipFill>
        <p:spPr>
          <a:xfrm>
            <a:off x="4827905" y="1716326"/>
            <a:ext cx="3817877" cy="2138011"/>
          </a:xfrm>
          <a:prstGeom prst="rect">
            <a:avLst/>
          </a:prstGeom>
        </p:spPr>
      </p:pic>
      <p:grpSp>
        <p:nvGrpSpPr>
          <p:cNvPr id="202" name="Google Shape;202;p6"/>
          <p:cNvGrpSpPr/>
          <p:nvPr/>
        </p:nvGrpSpPr>
        <p:grpSpPr>
          <a:xfrm>
            <a:off x="6555601" y="1612735"/>
            <a:ext cx="362484" cy="321303"/>
            <a:chOff x="3745952" y="1193989"/>
            <a:chExt cx="436150" cy="386600"/>
          </a:xfrm>
        </p:grpSpPr>
        <p:sp>
          <p:nvSpPr>
            <p:cNvPr id="203" name="Google Shape;20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3874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6" name="Picture 5" descr="A close up of a roof&#10;&#10;Description generated with high confidence">
            <a:extLst>
              <a:ext uri="{FF2B5EF4-FFF2-40B4-BE49-F238E27FC236}">
                <a16:creationId xmlns:a16="http://schemas.microsoft.com/office/drawing/2014/main" id="{71DDC17E-E902-48ED-8287-4C3133D25A70}"/>
              </a:ext>
            </a:extLst>
          </p:cNvPr>
          <p:cNvPicPr>
            <a:picLocks noChangeAspect="1"/>
          </p:cNvPicPr>
          <p:nvPr/>
        </p:nvPicPr>
        <p:blipFill>
          <a:blip r:embed="rId3"/>
          <a:stretch>
            <a:fillRect/>
          </a:stretch>
        </p:blipFill>
        <p:spPr>
          <a:xfrm>
            <a:off x="4393549" y="1531870"/>
            <a:ext cx="3619055" cy="2148814"/>
          </a:xfrm>
          <a:prstGeom prst="rect">
            <a:avLst/>
          </a:prstGeom>
        </p:spPr>
      </p:pic>
      <p:grpSp>
        <p:nvGrpSpPr>
          <p:cNvPr id="141" name="Google Shape;141;p6"/>
          <p:cNvGrpSpPr/>
          <p:nvPr/>
        </p:nvGrpSpPr>
        <p:grpSpPr>
          <a:xfrm>
            <a:off x="527550" y="362923"/>
            <a:ext cx="3203467" cy="4359281"/>
            <a:chOff x="694125" y="460098"/>
            <a:chExt cx="3203467" cy="4586227"/>
          </a:xfrm>
        </p:grpSpPr>
        <p:sp>
          <p:nvSpPr>
            <p:cNvPr id="142" name="Google Shape;142;p6"/>
            <p:cNvSpPr/>
            <p:nvPr/>
          </p:nvSpPr>
          <p:spPr>
            <a:xfrm>
              <a:off x="694125" y="527550"/>
              <a:ext cx="3151350" cy="4518775"/>
            </a:xfrm>
            <a:custGeom>
              <a:avLst/>
              <a:gdLst/>
              <a:ahLst/>
              <a:cxnLst/>
              <a:rect l="l" t="t" r="r" b="b"/>
              <a:pathLst>
                <a:path w="126054" h="180751" extrusionOk="0">
                  <a:moveTo>
                    <a:pt x="2777" y="0"/>
                  </a:moveTo>
                  <a:lnTo>
                    <a:pt x="0" y="180751"/>
                  </a:lnTo>
                  <a:lnTo>
                    <a:pt x="126054" y="178807"/>
                  </a:lnTo>
                  <a:close/>
                </a:path>
              </a:pathLst>
            </a:custGeom>
            <a:solidFill>
              <a:srgbClr val="000000">
                <a:alpha val="47690"/>
              </a:srgbClr>
            </a:solidFill>
            <a:ln>
              <a:noFill/>
            </a:ln>
          </p:spPr>
        </p:sp>
        <p:sp>
          <p:nvSpPr>
            <p:cNvPr id="143" name="Google Shape;143;p6"/>
            <p:cNvSpPr/>
            <p:nvPr/>
          </p:nvSpPr>
          <p:spPr>
            <a:xfrm>
              <a:off x="742725" y="492825"/>
              <a:ext cx="3116700" cy="4511700"/>
            </a:xfrm>
            <a:prstGeom prst="rect">
              <a:avLst/>
            </a:prstGeom>
            <a:solidFill>
              <a:schemeClr val="lt2"/>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grpSp>
          <p:nvGrpSpPr>
            <p:cNvPr id="144" name="Google Shape;144;p6"/>
            <p:cNvGrpSpPr/>
            <p:nvPr/>
          </p:nvGrpSpPr>
          <p:grpSpPr>
            <a:xfrm>
              <a:off x="891975" y="749550"/>
              <a:ext cx="2818200" cy="3998250"/>
              <a:chOff x="885025" y="638600"/>
              <a:chExt cx="2818200" cy="3998250"/>
            </a:xfrm>
          </p:grpSpPr>
          <p:cxnSp>
            <p:nvCxnSpPr>
              <p:cNvPr id="145" name="Google Shape;145;p6"/>
              <p:cNvCxnSpPr/>
              <p:nvPr/>
            </p:nvCxnSpPr>
            <p:spPr>
              <a:xfrm>
                <a:off x="885025" y="638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6" name="Google Shape;146;p6"/>
              <p:cNvCxnSpPr/>
              <p:nvPr/>
            </p:nvCxnSpPr>
            <p:spPr>
              <a:xfrm>
                <a:off x="885025" y="860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7" name="Google Shape;147;p6"/>
              <p:cNvCxnSpPr/>
              <p:nvPr/>
            </p:nvCxnSpPr>
            <p:spPr>
              <a:xfrm>
                <a:off x="885025" y="1082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8" name="Google Shape;148;p6"/>
              <p:cNvCxnSpPr/>
              <p:nvPr/>
            </p:nvCxnSpPr>
            <p:spPr>
              <a:xfrm>
                <a:off x="885025" y="1304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49" name="Google Shape;149;p6"/>
              <p:cNvCxnSpPr/>
              <p:nvPr/>
            </p:nvCxnSpPr>
            <p:spPr>
              <a:xfrm>
                <a:off x="885025" y="1749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0" name="Google Shape;150;p6"/>
              <p:cNvCxnSpPr/>
              <p:nvPr/>
            </p:nvCxnSpPr>
            <p:spPr>
              <a:xfrm>
                <a:off x="885025" y="1971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1" name="Google Shape;151;p6"/>
              <p:cNvCxnSpPr/>
              <p:nvPr/>
            </p:nvCxnSpPr>
            <p:spPr>
              <a:xfrm>
                <a:off x="885025" y="2193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2" name="Google Shape;152;p6"/>
              <p:cNvCxnSpPr/>
              <p:nvPr/>
            </p:nvCxnSpPr>
            <p:spPr>
              <a:xfrm>
                <a:off x="885025" y="2415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3" name="Google Shape;153;p6"/>
              <p:cNvCxnSpPr/>
              <p:nvPr/>
            </p:nvCxnSpPr>
            <p:spPr>
              <a:xfrm>
                <a:off x="885025" y="2637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4" name="Google Shape;154;p6"/>
              <p:cNvCxnSpPr/>
              <p:nvPr/>
            </p:nvCxnSpPr>
            <p:spPr>
              <a:xfrm>
                <a:off x="885025" y="2859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5" name="Google Shape;155;p6"/>
              <p:cNvCxnSpPr/>
              <p:nvPr/>
            </p:nvCxnSpPr>
            <p:spPr>
              <a:xfrm>
                <a:off x="885025" y="30819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6" name="Google Shape;156;p6"/>
              <p:cNvCxnSpPr/>
              <p:nvPr/>
            </p:nvCxnSpPr>
            <p:spPr>
              <a:xfrm>
                <a:off x="885025" y="33041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7" name="Google Shape;157;p6"/>
              <p:cNvCxnSpPr/>
              <p:nvPr/>
            </p:nvCxnSpPr>
            <p:spPr>
              <a:xfrm>
                <a:off x="885025" y="35262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8" name="Google Shape;158;p6"/>
              <p:cNvCxnSpPr/>
              <p:nvPr/>
            </p:nvCxnSpPr>
            <p:spPr>
              <a:xfrm>
                <a:off x="885025" y="37483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59" name="Google Shape;159;p6"/>
              <p:cNvCxnSpPr/>
              <p:nvPr/>
            </p:nvCxnSpPr>
            <p:spPr>
              <a:xfrm>
                <a:off x="885025" y="397047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0" name="Google Shape;160;p6"/>
              <p:cNvCxnSpPr/>
              <p:nvPr/>
            </p:nvCxnSpPr>
            <p:spPr>
              <a:xfrm>
                <a:off x="885025" y="419260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1" name="Google Shape;161;p6"/>
              <p:cNvCxnSpPr/>
              <p:nvPr/>
            </p:nvCxnSpPr>
            <p:spPr>
              <a:xfrm>
                <a:off x="885025" y="4414725"/>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2" name="Google Shape;162;p6"/>
              <p:cNvCxnSpPr/>
              <p:nvPr/>
            </p:nvCxnSpPr>
            <p:spPr>
              <a:xfrm>
                <a:off x="885025" y="4636850"/>
                <a:ext cx="2818200" cy="0"/>
              </a:xfrm>
              <a:prstGeom prst="straightConnector1">
                <a:avLst/>
              </a:prstGeom>
              <a:noFill/>
              <a:ln w="9525" cap="flat" cmpd="sng">
                <a:solidFill>
                  <a:srgbClr val="CFE2F3"/>
                </a:solidFill>
                <a:prstDash val="solid"/>
                <a:round/>
                <a:headEnd type="none" w="med" len="med"/>
                <a:tailEnd type="none" w="med" len="med"/>
              </a:ln>
            </p:spPr>
          </p:cxnSp>
          <p:cxnSp>
            <p:nvCxnSpPr>
              <p:cNvPr id="163" name="Google Shape;163;p6"/>
              <p:cNvCxnSpPr/>
              <p:nvPr/>
            </p:nvCxnSpPr>
            <p:spPr>
              <a:xfrm>
                <a:off x="885025" y="1527100"/>
                <a:ext cx="2818200" cy="0"/>
              </a:xfrm>
              <a:prstGeom prst="straightConnector1">
                <a:avLst/>
              </a:prstGeom>
              <a:noFill/>
              <a:ln w="9525" cap="flat" cmpd="sng">
                <a:solidFill>
                  <a:srgbClr val="CFE2F3"/>
                </a:solidFill>
                <a:prstDash val="solid"/>
                <a:round/>
                <a:headEnd type="none" w="med" len="med"/>
                <a:tailEnd type="none" w="med" len="med"/>
              </a:ln>
            </p:spPr>
          </p:cxnSp>
        </p:grpSp>
        <p:grpSp>
          <p:nvGrpSpPr>
            <p:cNvPr id="164" name="Google Shape;164;p6"/>
            <p:cNvGrpSpPr/>
            <p:nvPr/>
          </p:nvGrpSpPr>
          <p:grpSpPr>
            <a:xfrm>
              <a:off x="742733" y="460098"/>
              <a:ext cx="362484" cy="321303"/>
              <a:chOff x="3745952" y="1193989"/>
              <a:chExt cx="436150" cy="386600"/>
            </a:xfrm>
          </p:grpSpPr>
          <p:sp>
            <p:nvSpPr>
              <p:cNvPr id="165" name="Google Shape;165;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6"/>
            <p:cNvGrpSpPr/>
            <p:nvPr/>
          </p:nvGrpSpPr>
          <p:grpSpPr>
            <a:xfrm>
              <a:off x="3444858" y="509223"/>
              <a:ext cx="362484" cy="321303"/>
              <a:chOff x="3745952" y="1193989"/>
              <a:chExt cx="436150" cy="386600"/>
            </a:xfrm>
          </p:grpSpPr>
          <p:sp>
            <p:nvSpPr>
              <p:cNvPr id="171" name="Google Shape;171;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309897">
                <a:off x="3840421" y="1265976"/>
                <a:ext cx="211358" cy="24533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3049825">
                <a:off x="3951117" y="1270666"/>
                <a:ext cx="121118" cy="160568"/>
              </a:xfrm>
              <a:prstGeom prst="can">
                <a:avLst>
                  <a:gd name="adj" fmla="val 25000"/>
                </a:avLst>
              </a:prstGeom>
              <a:solidFill>
                <a:srgbClr val="F1C232"/>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315307">
                <a:off x="3990950" y="1215589"/>
                <a:ext cx="159104" cy="1845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a:off x="694133" y="4426498"/>
              <a:ext cx="362484" cy="321303"/>
              <a:chOff x="3745952" y="1193989"/>
              <a:chExt cx="436150" cy="386600"/>
            </a:xfrm>
          </p:grpSpPr>
          <p:sp>
            <p:nvSpPr>
              <p:cNvPr id="177" name="Google Shape;177;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309897">
                <a:off x="3840421" y="1265976"/>
                <a:ext cx="211358" cy="24533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3049825">
                <a:off x="3951117" y="1270666"/>
                <a:ext cx="121118" cy="160568"/>
              </a:xfrm>
              <a:prstGeom prst="can">
                <a:avLst>
                  <a:gd name="adj" fmla="val 25000"/>
                </a:avLst>
              </a:prstGeom>
              <a:solidFill>
                <a:srgbClr val="274E13"/>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1315307">
                <a:off x="3990950" y="1215589"/>
                <a:ext cx="159104" cy="1845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a:off x="3535108" y="4510348"/>
              <a:ext cx="362484" cy="321303"/>
              <a:chOff x="3745952" y="1193989"/>
              <a:chExt cx="436150" cy="386600"/>
            </a:xfrm>
          </p:grpSpPr>
          <p:sp>
            <p:nvSpPr>
              <p:cNvPr id="183" name="Google Shape;18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rot="-1309897">
                <a:off x="3840421" y="1265976"/>
                <a:ext cx="211358" cy="24533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rot="3049825">
                <a:off x="3951117" y="1270666"/>
                <a:ext cx="121118" cy="160568"/>
              </a:xfrm>
              <a:prstGeom prst="can">
                <a:avLst>
                  <a:gd name="adj" fmla="val 25000"/>
                </a:avLst>
              </a:prstGeom>
              <a:solidFill>
                <a:srgbClr val="20124D"/>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1315307">
                <a:off x="3990950" y="1215589"/>
                <a:ext cx="159104" cy="1845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 name="Google Shape;188;p6"/>
          <p:cNvSpPr txBox="1"/>
          <p:nvPr/>
        </p:nvSpPr>
        <p:spPr>
          <a:xfrm>
            <a:off x="775750" y="1205729"/>
            <a:ext cx="2720700" cy="34833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434343"/>
                </a:solidFill>
                <a:latin typeface="Segoe UI" panose="020B0502040204020203" pitchFamily="34" charset="0"/>
                <a:ea typeface="Amatic SC"/>
                <a:cs typeface="Segoe UI" panose="020B0502040204020203" pitchFamily="34" charset="0"/>
                <a:sym typeface="Amatic SC"/>
              </a:rPr>
              <a:t>It is important to mount the panels on a surface that receives </a:t>
            </a:r>
            <a:r>
              <a:rPr lang="en-US" sz="1600" b="1" dirty="0">
                <a:solidFill>
                  <a:schemeClr val="accent6">
                    <a:lumMod val="50000"/>
                  </a:schemeClr>
                </a:solidFill>
                <a:latin typeface="Segoe UI" panose="020B0502040204020203" pitchFamily="34" charset="0"/>
                <a:ea typeface="Amatic SC"/>
                <a:cs typeface="Segoe UI" panose="020B0502040204020203" pitchFamily="34" charset="0"/>
                <a:sym typeface="Amatic SC"/>
              </a:rPr>
              <a:t>direct sunlight</a:t>
            </a:r>
            <a:r>
              <a:rPr lang="en-US" sz="1600" dirty="0">
                <a:solidFill>
                  <a:srgbClr val="434343"/>
                </a:solidFill>
                <a:latin typeface="Segoe UI" panose="020B0502040204020203" pitchFamily="34" charset="0"/>
                <a:ea typeface="Amatic SC"/>
                <a:cs typeface="Segoe UI" panose="020B0502040204020203" pitchFamily="34" charset="0"/>
                <a:sym typeface="Amatic SC"/>
              </a:rPr>
              <a:t> and is not shaded by trees or other buildings</a:t>
            </a:r>
          </a:p>
          <a:p>
            <a:pPr marL="0" lvl="0" indent="0" algn="l" rtl="0">
              <a:spcBef>
                <a:spcPts val="0"/>
              </a:spcBef>
              <a:spcAft>
                <a:spcPts val="0"/>
              </a:spcAft>
              <a:buNone/>
            </a:pPr>
            <a:endParaRPr lang="en-US" sz="1600" dirty="0">
              <a:solidFill>
                <a:srgbClr val="434343"/>
              </a:solidFill>
              <a:latin typeface="Segoe UI" panose="020B0502040204020203" pitchFamily="34" charset="0"/>
              <a:ea typeface="Amatic SC"/>
              <a:cs typeface="Segoe UI" panose="020B0502040204020203" pitchFamily="34" charset="0"/>
              <a:sym typeface="Amatic SC"/>
            </a:endParaRPr>
          </a:p>
          <a:p>
            <a:pPr marL="0" lvl="0" indent="0" algn="l" rtl="0">
              <a:spcBef>
                <a:spcPts val="0"/>
              </a:spcBef>
              <a:spcAft>
                <a:spcPts val="0"/>
              </a:spcAft>
              <a:buNone/>
            </a:pPr>
            <a:r>
              <a:rPr lang="en-US" sz="1600" dirty="0">
                <a:solidFill>
                  <a:srgbClr val="434343"/>
                </a:solidFill>
                <a:latin typeface="Segoe UI" panose="020B0502040204020203" pitchFamily="34" charset="0"/>
                <a:ea typeface="Amatic SC"/>
                <a:cs typeface="Segoe UI" panose="020B0502040204020203" pitchFamily="34" charset="0"/>
                <a:sym typeface="Amatic SC"/>
              </a:rPr>
              <a:t>An array on a roof can be angled to take advantage of how the earth is positioned relative to the sun</a:t>
            </a:r>
            <a:endParaRPr sz="1600" dirty="0">
              <a:solidFill>
                <a:srgbClr val="434343"/>
              </a:solidFill>
              <a:latin typeface="Segoe UI" panose="020B0502040204020203" pitchFamily="34" charset="0"/>
              <a:ea typeface="Amatic SC"/>
              <a:cs typeface="Segoe UI" panose="020B0502040204020203" pitchFamily="34" charset="0"/>
              <a:sym typeface="Amatic SC"/>
            </a:endParaRPr>
          </a:p>
        </p:txBody>
      </p:sp>
      <p:sp>
        <p:nvSpPr>
          <p:cNvPr id="190" name="Google Shape;190;p6"/>
          <p:cNvSpPr txBox="1"/>
          <p:nvPr/>
        </p:nvSpPr>
        <p:spPr>
          <a:xfrm>
            <a:off x="520820" y="588626"/>
            <a:ext cx="3070242" cy="62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800" b="1" dirty="0">
                <a:solidFill>
                  <a:srgbClr val="E23B3B"/>
                </a:solidFill>
                <a:latin typeface="MV Boli" panose="02000500030200090000" pitchFamily="2" charset="0"/>
                <a:ea typeface="Yellowtail"/>
                <a:cs typeface="MV Boli" panose="02000500030200090000" pitchFamily="2" charset="0"/>
                <a:sym typeface="Yellowtail"/>
              </a:rPr>
              <a:t>Where to Mount </a:t>
            </a:r>
            <a:endParaRPr sz="2800" b="1" dirty="0">
              <a:solidFill>
                <a:srgbClr val="E23B3B"/>
              </a:solidFill>
              <a:latin typeface="MV Boli" panose="02000500030200090000" pitchFamily="2" charset="0"/>
              <a:ea typeface="Yellowtail"/>
              <a:cs typeface="MV Boli" panose="02000500030200090000" pitchFamily="2" charset="0"/>
              <a:sym typeface="Yellowtail"/>
            </a:endParaRPr>
          </a:p>
        </p:txBody>
      </p:sp>
      <p:grpSp>
        <p:nvGrpSpPr>
          <p:cNvPr id="202" name="Google Shape;202;p6"/>
          <p:cNvGrpSpPr/>
          <p:nvPr/>
        </p:nvGrpSpPr>
        <p:grpSpPr>
          <a:xfrm>
            <a:off x="4390758" y="1482585"/>
            <a:ext cx="362484" cy="321303"/>
            <a:chOff x="3745952" y="1193989"/>
            <a:chExt cx="436150" cy="386600"/>
          </a:xfrm>
        </p:grpSpPr>
        <p:sp>
          <p:nvSpPr>
            <p:cNvPr id="203" name="Google Shape;203;p6"/>
            <p:cNvSpPr/>
            <p:nvPr/>
          </p:nvSpPr>
          <p:spPr>
            <a:xfrm rot="-1315307">
              <a:off x="3778000" y="1374489"/>
              <a:ext cx="159104" cy="184500"/>
            </a:xfrm>
            <a:prstGeom prst="ellipse">
              <a:avLst/>
            </a:prstGeom>
            <a:solidFill>
              <a:srgbClr val="000000">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3049581">
              <a:off x="3860303" y="1394725"/>
              <a:ext cx="31345" cy="99799"/>
            </a:xfrm>
            <a:prstGeom prst="can">
              <a:avLst>
                <a:gd name="adj" fmla="val 25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309897">
              <a:off x="3840421" y="1265976"/>
              <a:ext cx="211358" cy="24533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3049825">
              <a:off x="3951117" y="1270666"/>
              <a:ext cx="121118" cy="160568"/>
            </a:xfrm>
            <a:prstGeom prst="can">
              <a:avLst>
                <a:gd name="adj" fmla="val 25000"/>
              </a:avLst>
            </a:prstGeom>
            <a:solidFill>
              <a:srgbClr val="980000"/>
            </a:solidFill>
            <a:ln w="9525" cap="flat" cmpd="sng">
              <a:solidFill>
                <a:srgbClr val="E23B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315307">
              <a:off x="3990950" y="1215589"/>
              <a:ext cx="159104" cy="1845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5585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Solar City Revised"/>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1732</Words>
  <Application>Microsoft Office PowerPoint</Application>
  <PresentationFormat>On-screen Show (16:9)</PresentationFormat>
  <Paragraphs>236</Paragraphs>
  <Slides>37</Slides>
  <Notes>37</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Segoe UI</vt:lpstr>
      <vt:lpstr>Calibri</vt:lpstr>
      <vt:lpstr>Impact</vt:lpstr>
      <vt:lpstr>Yellowtail</vt:lpstr>
      <vt:lpstr>MV Boli</vt:lpstr>
      <vt:lpstr>Arial</vt:lpstr>
      <vt:lpstr>Amatic SC</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City Revised</dc:title>
  <dc:creator>Christopher Tillotson</dc:creator>
  <cp:lastModifiedBy>Christopher Tillotson</cp:lastModifiedBy>
  <cp:revision>39</cp:revision>
  <dcterms:modified xsi:type="dcterms:W3CDTF">2018-10-09T15:00:18Z</dcterms:modified>
</cp:coreProperties>
</file>