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EB Garamond"/>
      <p:regular r:id="rId38"/>
      <p:bold r:id="rId39"/>
      <p:italic r:id="rId40"/>
      <p:boldItalic r:id="rId41"/>
    </p:embeddedFont>
    <p:embeddedFont>
      <p:font typeface="EB Garamond Regular"/>
      <p:bold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BGaramond-italic.fntdata"/><Relationship Id="rId20" Type="http://schemas.openxmlformats.org/officeDocument/2006/relationships/slide" Target="slides/slide15.xml"/><Relationship Id="rId42" Type="http://schemas.openxmlformats.org/officeDocument/2006/relationships/font" Target="fonts/EBGaramondRegular-bold.fntdata"/><Relationship Id="rId41" Type="http://schemas.openxmlformats.org/officeDocument/2006/relationships/font" Target="fonts/EBGaramond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EBGaramondRegular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EBGaramond-bold.fntdata"/><Relationship Id="rId16" Type="http://schemas.openxmlformats.org/officeDocument/2006/relationships/slide" Target="slides/slide11.xml"/><Relationship Id="rId38" Type="http://schemas.openxmlformats.org/officeDocument/2006/relationships/font" Target="fonts/EBGaramond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zlcmdx3MF6I" TargetMode="External"/><Relationship Id="rId3" Type="http://schemas.openxmlformats.org/officeDocument/2006/relationships/hyperlink" Target="https://www.timeshighereducation.com/student/blogs/real-experience-online-only-university-student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rofweb.ca/en/publications/real-life-stories/bringing-some-fun-and-friendly-competition-to-the-college-classroom-with-kahoot" TargetMode="External"/><Relationship Id="rId3" Type="http://schemas.openxmlformats.org/officeDocument/2006/relationships/hyperlink" Target="https://unsplash.com/photos/qnWPjzewewA" TargetMode="External"/><Relationship Id="rId4" Type="http://schemas.openxmlformats.org/officeDocument/2006/relationships/hyperlink" Target="https://unsplash.com/photos/Ciz4lHr8Jgw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rofweb.ca/en/publications/real-life-stories/bringing-some-fun-and-friendly-competition-to-the-college-classroom-with-kahoot" TargetMode="External"/><Relationship Id="rId3" Type="http://schemas.openxmlformats.org/officeDocument/2006/relationships/hyperlink" Target="https://unsplash.com/photos/qnWPjzewewA" TargetMode="External"/><Relationship Id="rId4" Type="http://schemas.openxmlformats.org/officeDocument/2006/relationships/hyperlink" Target="https://unsplash.com/photos/Ciz4lHr8Jgw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clipart-library.com/clip-art/1-14245_paper-and-pencil-png-paper-and-pencil-icon.htm" TargetMode="External"/><Relationship Id="rId3" Type="http://schemas.openxmlformats.org/officeDocument/2006/relationships/hyperlink" Target="https://www.clipartkey.com/view/iJxibo_clipart-computer-monitor-computer-clipart-black-and-white/" TargetMode="External"/><Relationship Id="rId4" Type="http://schemas.openxmlformats.org/officeDocument/2006/relationships/hyperlink" Target="http://clipart-library.com/free/box-clipart-black-and-white.html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undesteam.org/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bs.twimg.com/profile_images/891362290980847616/cDPxsHxl.jpg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url?sa=i&amp;url=https%3A%2F%2Fwww.reporternewspapers.net%2F2020%2F03%2F28%2Flocal-dekalb-schools-parents-students-adjust-to-tech-and-stress-of-virtual-learning%2F&amp;psig=AOvVaw0yXSWLT5sJxasS0m-ukJ6I&amp;ust=1588749304820000&amp;source=images&amp;cd=vfe&amp;ved=0CA0QjhxqFwoTCOD05s-WnOkCFQAAAAAdAAAAABAE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url?sa=i&amp;url=https%3A%2F%2Fwww.reporternewspapers.net%2F2020%2F03%2F28%2Flocal-dekalb-schools-parents-students-adjust-to-tech-and-stress-of-virtual-learning%2F&amp;psig=AOvVaw0yXSWLT5sJxasS0m-ukJ6I&amp;ust=1588749304820000&amp;source=images&amp;cd=vfe&amp;ved=0CA0QjhxqFwoTCOD05s-WnOkCFQAAAAAdAAAAABAE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0efqnvYz4YI" TargetMode="External"/><Relationship Id="rId3" Type="http://schemas.openxmlformats.org/officeDocument/2006/relationships/hyperlink" Target="https://www.journeyera.com/ancon-hill-viewpoint-panama-city/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digitallearninglab.org/investigating-virtual-learning-environments/" TargetMode="External"/><Relationship Id="rId3" Type="http://schemas.openxmlformats.org/officeDocument/2006/relationships/hyperlink" Target="http://clipart-library.com/free/cartoon-camera-transparent.html" TargetMode="External"/><Relationship Id="rId4" Type="http://schemas.openxmlformats.org/officeDocument/2006/relationships/hyperlink" Target="https://www.google.com/url?sa=i&amp;url=http%3A%2F%2Fclipart-library.com%2Ftalking-cliparts.html&amp;psig=AOvVaw0TuSGEp7mc8j4hku9UaemB&amp;ust=1588744488449000&amp;source=images&amp;cd=vfe&amp;ved=0CA0QjhxqFwoTCODKrsmEnOkCFQAAAAAdAAAAABAD" TargetMode="External"/><Relationship Id="rId5" Type="http://schemas.openxmlformats.org/officeDocument/2006/relationships/hyperlink" Target="https://www.google.com/url?sa=i&amp;url=https%3A%2F%2Fwww.clipart.email%2Fclipart%2Ftravel-brochure-clipart-50936.html&amp;psig=AOvVaw1ZWCBEbiE5Hkip382MjN5T&amp;ust=1588744965277000&amp;source=images&amp;cd=vfe&amp;ved=0CA0QjhxqFwoTCNiSz6yGnOkCFQAAAAAdAAAAABAQ" TargetMode="External"/><Relationship Id="rId6" Type="http://schemas.openxmlformats.org/officeDocument/2006/relationships/hyperlink" Target="https://www.google.com/url?sa=i&amp;url=https%3A%2F%2Fwww.clipart.email%2Fclipart%2Fwrench-and-hammer-clipart-222571.html&amp;psig=AOvVaw2TdRVLHYpUvHDv1CBs0eB3&amp;ust=1588785422410000&amp;source=images&amp;cd=vfe&amp;ved=0CA0QjhxqFwoTCOCiqYmdnekCFQAAAAAdAAAAABAJ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0eae591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0eae591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cac2575e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cac2575e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https://www.youtube.com/watch?v=zlcmdx3MF6I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https://www.timeshighereducation.com/student/blogs/real-experience-online-only-university-student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a104c0f5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a104c0f5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https://www.profweb.ca/en/publications/real-life-stories/bringing-some-fun-and-friendly-competition-to-the-college-classroom-with-kahoot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https://unsplash.com/photos/qnWPjzewewA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https://unsplash.com/photos/Ciz4lHr8Jgw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9cac2575e7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9cac2575e7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https://en.wikipedia.org/wiki/File:Current_event_clock.svg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cac2575e7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cac2575e7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https://www.profweb.ca/en/publications/real-life-stories/bringing-some-fun-and-friendly-competition-to-the-college-classroom-with-kahoot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https://unsplash.com/photos/qnWPjzewewA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https://unsplash.com/photos/Ciz4lHr8Jgw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39190e5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39190e5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http://clipart-library.com/clip-art/1-14245_paper-and-pencil-png-paper-and-pencil-icon.htm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https://www.clipartkey.com/view/iJxibo_clipart-computer-monitor-computer-clipart-black-and-white/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http://clipart-library.com/free/box-clipart-black-and-white.html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9cac2575e7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9cac2575e7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cafd915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9cafd915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cafd9153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9cafd9153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733ab363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7733ab363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https://www.fundesteam.org/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739484431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739484431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733ab363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733ab363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u="sng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https://pbs.twimg.com/profile_images/891362290980847616/cDPxsHxl.jpg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a084d6f4bd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a084d6f4bd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google.com/url?sa=i&amp;url=https%3A%2F%2Fwww.reporternewspapers.net%2F2020%2F03%2F28%2Flocal-dekalb-schools-parents-students-adjust-to-tech-and-stress-of-virtual-learning%2F&amp;psig=AOvVaw0yXSWLT5sJxasS0m-ukJ6I&amp;ust=1588749304820000&amp;source=images&amp;cd=vfe&amp;ved=0CA0QjhxqFwoTCOD05s-WnOkCFQAAAAAdAAAAABA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4f5822caa_3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4f5822caa_3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google.com/url?sa=i&amp;url=https%3A%2F%2Fwww.reporternewspapers.net%2F2020%2F03%2F28%2Flocal-dekalb-schools-parents-students-adjust-to-tech-and-stress-of-virtual-learning%2F&amp;psig=AOvVaw0yXSWLT5sJxasS0m-ukJ6I&amp;ust=1588749304820000&amp;source=images&amp;cd=vfe&amp;ved=0CA0QjhxqFwoTCOD05s-WnOkCFQAAAAAdAAAAABA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394844311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7394844311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https://www.youtube.com/watch?v=0efqnvYz4YI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https://www.journeyera.com/ancon-hill-viewpoint-panama-city/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a17c1780fb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a17c1780fb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a17c1780fb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a17c1780fb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a17c1780fb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a17c1780fb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a17c1780fb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a17c1780fb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a17c1780fb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a17c1780fb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a17c1780fb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a17c1780fb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a17c1780fb_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a17c1780fb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084d6f4b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084d6f4b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a17c1780fb_2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a17c1780fb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a17c1780fb_2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a17c1780fb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a17c1780fb_2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a17c1780fb_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73988da42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73988da42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02387fa0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02387fa0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084d6f4b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084d6f4b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084d6f4bd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084d6f4bd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084d6f4bd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084d6f4bd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https://www.digitallearninglab.org/investigating-virtual-learning-environments/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http://clipart-library.com/free/cartoon-camera-transparent.html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https://www.google.com/url?sa=i&amp;url=http%3A%2F%2Fclipart-library.com%2Ftalking-cliparts.html&amp;psig=AOvVaw0TuSGEp7mc8j4hku9UaemB&amp;ust=1588744488449000&amp;source=images&amp;cd=vfe&amp;ved=0CA0QjhxqFwoTCODKrsmEnOkCFQAAAAAdAAAAABAD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rl=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Wrench: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https://www.google.com/url?sa=i&amp;url=https%3A%2F%2Fwww.clipart.email%2Fclipart%2Fwrench-and-hammer-clipart-222571.html&amp;psig=AOvVaw2TdRVLHYpUvHDv1CBs0eB3&amp;ust=1588785422410000&amp;source=images&amp;cd=vfe&amp;ved=0CA0QjhxqFwoTCOCiqYmdnekCFQAAAAAdAAAAABAJ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89a4e3373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89a4e3373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5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reporternewspapers.net/2020/03/28/local-dekalb-schools-parents-students-adjust-to-tech-and-stress-of-virtual-learning/" TargetMode="External"/><Relationship Id="rId11" Type="http://schemas.openxmlformats.org/officeDocument/2006/relationships/hyperlink" Target="https://www.digitallearninglab.org/investigating-virtual-learning-environments/" TargetMode="External"/><Relationship Id="rId10" Type="http://schemas.openxmlformats.org/officeDocument/2006/relationships/hyperlink" Target="https://publicdomainvectors.org/en/free-clipart/Computer-smartphone-and-tablet-vector-icons/11007.html" TargetMode="External"/><Relationship Id="rId21" Type="http://schemas.openxmlformats.org/officeDocument/2006/relationships/hyperlink" Target="https://www.journeyera.com/ancon-hill-viewpoint-panama-city/" TargetMode="External"/><Relationship Id="rId13" Type="http://schemas.openxmlformats.org/officeDocument/2006/relationships/hyperlink" Target="http://clipart-library.com/talking-cliparts.html" TargetMode="External"/><Relationship Id="rId12" Type="http://schemas.openxmlformats.org/officeDocument/2006/relationships/hyperlink" Target="http://clipart-library.com/free/cartoon-camera-transparent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Relationship Id="rId4" Type="http://schemas.openxmlformats.org/officeDocument/2006/relationships/hyperlink" Target="https://www.timeshighereducation.com/student/blogs/real-experience-online-only-university-student" TargetMode="External"/><Relationship Id="rId9" Type="http://schemas.openxmlformats.org/officeDocument/2006/relationships/hyperlink" Target="https://pixabay.com/vectors/book-reading-education-knowledge-2022460/" TargetMode="External"/><Relationship Id="rId15" Type="http://schemas.openxmlformats.org/officeDocument/2006/relationships/hyperlink" Target="http://clipart-library.com/clip-art/1-14245_paper-and-pencil-png-paper-and-pencil-icon.htm" TargetMode="External"/><Relationship Id="rId14" Type="http://schemas.openxmlformats.org/officeDocument/2006/relationships/hyperlink" Target="https://www.clipart.email/clipart/wrench-and-hammer-clipart-222571.html" TargetMode="External"/><Relationship Id="rId17" Type="http://schemas.openxmlformats.org/officeDocument/2006/relationships/hyperlink" Target="https://www.clipartkey.com/view/iJxibo_clipart-computer-monitor-computer-clipart-black-and-white/" TargetMode="External"/><Relationship Id="rId16" Type="http://schemas.openxmlformats.org/officeDocument/2006/relationships/hyperlink" Target="https://www.clipartkey.com/view/iJxibo_clipart-computer-monitor-computer-clipart-black-and-white/" TargetMode="External"/><Relationship Id="rId5" Type="http://schemas.openxmlformats.org/officeDocument/2006/relationships/hyperlink" Target="https://touch.facebook.com/panamastem/?__tn__=HH-R" TargetMode="External"/><Relationship Id="rId19" Type="http://schemas.openxmlformats.org/officeDocument/2006/relationships/hyperlink" Target="https://www.fundesteam.org/" TargetMode="External"/><Relationship Id="rId6" Type="http://schemas.openxmlformats.org/officeDocument/2006/relationships/hyperlink" Target="https://www.fundesteam.org/#become-a-volunteer" TargetMode="External"/><Relationship Id="rId18" Type="http://schemas.openxmlformats.org/officeDocument/2006/relationships/hyperlink" Target="http://clipart-library.com/free/box-clipart-black-and-white.html" TargetMode="External"/><Relationship Id="rId7" Type="http://schemas.openxmlformats.org/officeDocument/2006/relationships/hyperlink" Target="https://sproutsupplies.com/blog/steam-the-importance-of-art-in-stem-education/" TargetMode="External"/><Relationship Id="rId8" Type="http://schemas.openxmlformats.org/officeDocument/2006/relationships/hyperlink" Target="https://www.clipartkey.com/view/iioxhb_calculator-clipart-black-and-white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38.png"/><Relationship Id="rId5" Type="http://schemas.openxmlformats.org/officeDocument/2006/relationships/image" Target="../media/image31.png"/><Relationship Id="rId6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E5">
              <a:alpha val="6312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13425" y="376025"/>
            <a:ext cx="9144000" cy="11487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 rot="5400000">
            <a:off x="5993575" y="2437350"/>
            <a:ext cx="5183700" cy="309000"/>
          </a:xfrm>
          <a:prstGeom prst="rect">
            <a:avLst/>
          </a:prstGeom>
          <a:solidFill>
            <a:srgbClr val="3D85C6">
              <a:alpha val="396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35725" y="376025"/>
            <a:ext cx="86994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A Virtual Resource for Developing Online Learning Content</a:t>
            </a:r>
            <a:endParaRPr sz="36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11700"/>
            <a:ext cx="2140249" cy="9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b="22161" l="12472" r="14159" t="21943"/>
          <a:stretch/>
        </p:blipFill>
        <p:spPr>
          <a:xfrm>
            <a:off x="7685078" y="4021700"/>
            <a:ext cx="1472346" cy="11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3035100" y="3726900"/>
            <a:ext cx="3073800" cy="1416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FA8DC">
              <a:alpha val="64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3417150" y="3841900"/>
            <a:ext cx="23097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William Aaron</a:t>
            </a:r>
            <a:endParaRPr sz="18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and</a:t>
            </a:r>
            <a:endParaRPr sz="18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Nicole Racca</a:t>
            </a:r>
            <a:endParaRPr sz="18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7304375" y="4729500"/>
            <a:ext cx="3807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55CC"/>
                </a:solidFill>
              </a:rPr>
              <a:t>[1]</a:t>
            </a:r>
            <a:endParaRPr sz="10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26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2"/>
          <p:cNvSpPr/>
          <p:nvPr/>
        </p:nvSpPr>
        <p:spPr>
          <a:xfrm rot="5400000">
            <a:off x="5852275" y="2448850"/>
            <a:ext cx="5466300" cy="309000"/>
          </a:xfrm>
          <a:prstGeom prst="rect">
            <a:avLst/>
          </a:prstGeom>
          <a:solidFill>
            <a:srgbClr val="3D85C6">
              <a:alpha val="39660"/>
            </a:srgbClr>
          </a:solidFill>
          <a:ln cap="flat" cmpd="sng" w="19050">
            <a:solidFill>
              <a:srgbClr val="FFF8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224" name="Google Shape;224;p22"/>
          <p:cNvSpPr/>
          <p:nvPr/>
        </p:nvSpPr>
        <p:spPr>
          <a:xfrm>
            <a:off x="-86525" y="376025"/>
            <a:ext cx="9331500" cy="604800"/>
          </a:xfrm>
          <a:prstGeom prst="rect">
            <a:avLst/>
          </a:prstGeom>
          <a:solidFill>
            <a:srgbClr val="3D85C6"/>
          </a:solidFill>
          <a:ln cap="flat" cmpd="sng" w="28575">
            <a:solidFill>
              <a:srgbClr val="FFF8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222300" y="303925"/>
            <a:ext cx="86994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Research Findings</a:t>
            </a:r>
            <a:endParaRPr sz="36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226" name="Google Shape;226;p22"/>
          <p:cNvSpPr txBox="1"/>
          <p:nvPr/>
        </p:nvSpPr>
        <p:spPr>
          <a:xfrm>
            <a:off x="7693800" y="4585275"/>
            <a:ext cx="3972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55CC"/>
                </a:solidFill>
              </a:rPr>
              <a:t>[13]</a:t>
            </a:r>
            <a:endParaRPr sz="1000">
              <a:solidFill>
                <a:srgbClr val="1155CC"/>
              </a:solidFill>
            </a:endParaRPr>
          </a:p>
        </p:txBody>
      </p:sp>
      <p:sp>
        <p:nvSpPr>
          <p:cNvPr id="227" name="Google Shape;227;p22"/>
          <p:cNvSpPr/>
          <p:nvPr/>
        </p:nvSpPr>
        <p:spPr>
          <a:xfrm>
            <a:off x="1048050" y="1692450"/>
            <a:ext cx="2349300" cy="1102500"/>
          </a:xfrm>
          <a:prstGeom prst="ellipse">
            <a:avLst/>
          </a:prstGeom>
          <a:solidFill>
            <a:srgbClr val="6FA8DC">
              <a:alpha val="67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1149600" y="2036700"/>
            <a:ext cx="21462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Services/Techniques</a:t>
            </a:r>
            <a:endParaRPr sz="18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229" name="Google Shape;229;p22"/>
          <p:cNvSpPr/>
          <p:nvPr/>
        </p:nvSpPr>
        <p:spPr>
          <a:xfrm>
            <a:off x="5746650" y="1692438"/>
            <a:ext cx="2349300" cy="1102500"/>
          </a:xfrm>
          <a:prstGeom prst="ellipse">
            <a:avLst/>
          </a:prstGeom>
          <a:solidFill>
            <a:srgbClr val="6FA8DC">
              <a:alpha val="67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2"/>
          <p:cNvSpPr/>
          <p:nvPr/>
        </p:nvSpPr>
        <p:spPr>
          <a:xfrm>
            <a:off x="3397350" y="3748650"/>
            <a:ext cx="2349300" cy="1102500"/>
          </a:xfrm>
          <a:prstGeom prst="ellipse">
            <a:avLst/>
          </a:prstGeom>
          <a:solidFill>
            <a:srgbClr val="6FA8DC">
              <a:alpha val="67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2"/>
          <p:cNvSpPr txBox="1"/>
          <p:nvPr/>
        </p:nvSpPr>
        <p:spPr>
          <a:xfrm>
            <a:off x="5848200" y="2036700"/>
            <a:ext cx="21462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Challenges</a:t>
            </a:r>
            <a:endParaRPr sz="18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3498900" y="4092900"/>
            <a:ext cx="21462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Opinions</a:t>
            </a:r>
            <a:endParaRPr sz="18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233" name="Google Shape;23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23"/>
          <p:cNvCxnSpPr/>
          <p:nvPr/>
        </p:nvCxnSpPr>
        <p:spPr>
          <a:xfrm>
            <a:off x="173075" y="894200"/>
            <a:ext cx="8826600" cy="0"/>
          </a:xfrm>
          <a:prstGeom prst="straightConnector1">
            <a:avLst/>
          </a:prstGeom>
          <a:noFill/>
          <a:ln cap="flat" cmpd="sng" w="19050">
            <a:solidFill>
              <a:srgbClr val="6DAEE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23"/>
          <p:cNvCxnSpPr/>
          <p:nvPr/>
        </p:nvCxnSpPr>
        <p:spPr>
          <a:xfrm>
            <a:off x="173075" y="125475"/>
            <a:ext cx="8826600" cy="0"/>
          </a:xfrm>
          <a:prstGeom prst="straightConnector1">
            <a:avLst/>
          </a:prstGeom>
          <a:noFill/>
          <a:ln cap="flat" cmpd="sng" w="19050">
            <a:solidFill>
              <a:srgbClr val="6DAEE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23"/>
          <p:cNvSpPr txBox="1"/>
          <p:nvPr/>
        </p:nvSpPr>
        <p:spPr>
          <a:xfrm>
            <a:off x="173075" y="162300"/>
            <a:ext cx="8826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D94D5"/>
                </a:solidFill>
                <a:latin typeface="EB Garamond"/>
                <a:ea typeface="EB Garamond"/>
                <a:cs typeface="EB Garamond"/>
                <a:sym typeface="EB Garamond"/>
              </a:rPr>
              <a:t>Research Findings: Services/Techniques</a:t>
            </a:r>
            <a:endParaRPr b="1" sz="3600">
              <a:solidFill>
                <a:srgbClr val="4D94D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1" name="Google Shape;24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pic>
        <p:nvPicPr>
          <p:cNvPr id="242" name="Google Shape;242;p2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888" y="980550"/>
            <a:ext cx="4854213" cy="3373676"/>
          </a:xfrm>
          <a:prstGeom prst="rect">
            <a:avLst/>
          </a:prstGeom>
          <a:noFill/>
          <a:ln cap="flat" cmpd="sng" w="19050">
            <a:solidFill>
              <a:srgbClr val="92BFE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3" name="Google Shape;243;p23"/>
          <p:cNvSpPr txBox="1"/>
          <p:nvPr/>
        </p:nvSpPr>
        <p:spPr>
          <a:xfrm>
            <a:off x="2341650" y="4304675"/>
            <a:ext cx="4460700" cy="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D94D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Most common platforms, services, and techniques used</a:t>
            </a:r>
            <a:endParaRPr sz="1900">
              <a:solidFill>
                <a:srgbClr val="4D94D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244" name="Google Shape;244;p23"/>
          <p:cNvSpPr txBox="1"/>
          <p:nvPr/>
        </p:nvSpPr>
        <p:spPr>
          <a:xfrm>
            <a:off x="5896650" y="1250925"/>
            <a:ext cx="90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D94D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n=7</a:t>
            </a:r>
            <a:endParaRPr sz="1500">
              <a:solidFill>
                <a:srgbClr val="4D94D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245" name="Google Shape;245;p23"/>
          <p:cNvSpPr/>
          <p:nvPr/>
        </p:nvSpPr>
        <p:spPr>
          <a:xfrm rot="-2527221">
            <a:off x="4050611" y="3406978"/>
            <a:ext cx="633378" cy="356202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Google Shape;250;p24"/>
          <p:cNvCxnSpPr/>
          <p:nvPr/>
        </p:nvCxnSpPr>
        <p:spPr>
          <a:xfrm>
            <a:off x="173075" y="894200"/>
            <a:ext cx="8826600" cy="0"/>
          </a:xfrm>
          <a:prstGeom prst="straightConnector1">
            <a:avLst/>
          </a:prstGeom>
          <a:noFill/>
          <a:ln cap="flat" cmpd="sng" w="19050">
            <a:solidFill>
              <a:srgbClr val="6DAEE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24"/>
          <p:cNvCxnSpPr/>
          <p:nvPr/>
        </p:nvCxnSpPr>
        <p:spPr>
          <a:xfrm>
            <a:off x="173075" y="125475"/>
            <a:ext cx="8826600" cy="0"/>
          </a:xfrm>
          <a:prstGeom prst="straightConnector1">
            <a:avLst/>
          </a:prstGeom>
          <a:noFill/>
          <a:ln cap="flat" cmpd="sng" w="19050">
            <a:solidFill>
              <a:srgbClr val="6DAEE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2" name="Google Shape;252;p24"/>
          <p:cNvSpPr txBox="1"/>
          <p:nvPr/>
        </p:nvSpPr>
        <p:spPr>
          <a:xfrm>
            <a:off x="173075" y="162300"/>
            <a:ext cx="8826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D94D5"/>
                </a:solidFill>
                <a:latin typeface="EB Garamond"/>
                <a:ea typeface="EB Garamond"/>
                <a:cs typeface="EB Garamond"/>
                <a:sym typeface="EB Garamond"/>
              </a:rPr>
              <a:t>Research Findings: Challenges</a:t>
            </a:r>
            <a:endParaRPr b="1" sz="3600">
              <a:solidFill>
                <a:srgbClr val="4D94D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3" name="Google Shape;25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pic>
        <p:nvPicPr>
          <p:cNvPr id="254" name="Google Shape;254;p24" title="Chart"/>
          <p:cNvPicPr preferRelativeResize="0"/>
          <p:nvPr/>
        </p:nvPicPr>
        <p:blipFill rotWithShape="1">
          <a:blip r:embed="rId3">
            <a:alphaModFix/>
          </a:blip>
          <a:srcRect b="2892" l="17651" r="17644" t="2892"/>
          <a:stretch/>
        </p:blipFill>
        <p:spPr>
          <a:xfrm>
            <a:off x="6066675" y="1168850"/>
            <a:ext cx="1959000" cy="1764000"/>
          </a:xfrm>
          <a:prstGeom prst="rect">
            <a:avLst/>
          </a:prstGeom>
          <a:noFill/>
          <a:ln cap="flat" cmpd="sng" w="19050">
            <a:solidFill>
              <a:srgbClr val="92BFE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5" name="Google Shape;255;p24"/>
          <p:cNvSpPr txBox="1"/>
          <p:nvPr/>
        </p:nvSpPr>
        <p:spPr>
          <a:xfrm>
            <a:off x="173075" y="1454438"/>
            <a:ext cx="5373600" cy="11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D94D5"/>
              </a:buClr>
              <a:buSzPts val="2000"/>
              <a:buFont typeface="EB Garamond Regular"/>
              <a:buChar char="●"/>
            </a:pPr>
            <a:r>
              <a:rPr lang="en" sz="2000">
                <a:solidFill>
                  <a:srgbClr val="4D94D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5 out of 7 educators interviewed discussed the challenges in maintaining students’ attention during online learning </a:t>
            </a:r>
            <a:endParaRPr sz="2000">
              <a:solidFill>
                <a:srgbClr val="4D94D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256" name="Google Shape;256;p24"/>
          <p:cNvSpPr txBox="1"/>
          <p:nvPr/>
        </p:nvSpPr>
        <p:spPr>
          <a:xfrm>
            <a:off x="3098850" y="3402946"/>
            <a:ext cx="5373600" cy="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D94D5"/>
              </a:buClr>
              <a:buSzPts val="2000"/>
              <a:buFont typeface="EB Garamond Regular"/>
              <a:buChar char="●"/>
            </a:pPr>
            <a:r>
              <a:rPr lang="en" sz="2000">
                <a:solidFill>
                  <a:srgbClr val="4D94D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3 educators expressed concern for the countless hours it takes to create content</a:t>
            </a:r>
            <a:endParaRPr sz="2000">
              <a:solidFill>
                <a:srgbClr val="4D94D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257" name="Google Shape;257;p24"/>
          <p:cNvSpPr txBox="1"/>
          <p:nvPr/>
        </p:nvSpPr>
        <p:spPr>
          <a:xfrm>
            <a:off x="6418100" y="1662925"/>
            <a:ext cx="4182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5</a:t>
            </a:r>
            <a:endParaRPr sz="1500">
              <a:solidFill>
                <a:srgbClr val="FFFFFF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pic>
        <p:nvPicPr>
          <p:cNvPr id="258" name="Google Shape;25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850" y="2918337"/>
            <a:ext cx="1472599" cy="147257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4"/>
          <p:cNvSpPr txBox="1"/>
          <p:nvPr/>
        </p:nvSpPr>
        <p:spPr>
          <a:xfrm>
            <a:off x="7334900" y="1854050"/>
            <a:ext cx="41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DAEEA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3</a:t>
            </a:r>
            <a:endParaRPr sz="1500">
              <a:solidFill>
                <a:srgbClr val="6DAEEA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260" name="Google Shape;260;p24"/>
          <p:cNvSpPr txBox="1"/>
          <p:nvPr/>
        </p:nvSpPr>
        <p:spPr>
          <a:xfrm>
            <a:off x="5896650" y="1174725"/>
            <a:ext cx="90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D94D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n=7</a:t>
            </a:r>
            <a:endParaRPr sz="1500">
              <a:solidFill>
                <a:srgbClr val="4D94D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5" name="Google Shape;265;p25"/>
          <p:cNvCxnSpPr/>
          <p:nvPr/>
        </p:nvCxnSpPr>
        <p:spPr>
          <a:xfrm>
            <a:off x="173075" y="894200"/>
            <a:ext cx="8826600" cy="0"/>
          </a:xfrm>
          <a:prstGeom prst="straightConnector1">
            <a:avLst/>
          </a:prstGeom>
          <a:noFill/>
          <a:ln cap="flat" cmpd="sng" w="19050">
            <a:solidFill>
              <a:srgbClr val="6DAEE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25"/>
          <p:cNvCxnSpPr/>
          <p:nvPr/>
        </p:nvCxnSpPr>
        <p:spPr>
          <a:xfrm>
            <a:off x="173075" y="125475"/>
            <a:ext cx="8826600" cy="0"/>
          </a:xfrm>
          <a:prstGeom prst="straightConnector1">
            <a:avLst/>
          </a:prstGeom>
          <a:noFill/>
          <a:ln cap="flat" cmpd="sng" w="19050">
            <a:solidFill>
              <a:srgbClr val="6DAEE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7" name="Google Shape;267;p25"/>
          <p:cNvSpPr txBox="1"/>
          <p:nvPr/>
        </p:nvSpPr>
        <p:spPr>
          <a:xfrm>
            <a:off x="173075" y="162300"/>
            <a:ext cx="8826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D94D5"/>
                </a:solidFill>
                <a:latin typeface="EB Garamond"/>
                <a:ea typeface="EB Garamond"/>
                <a:cs typeface="EB Garamond"/>
                <a:sym typeface="EB Garamond"/>
              </a:rPr>
              <a:t>Research Findings: Opinions</a:t>
            </a:r>
            <a:endParaRPr b="1" sz="3600">
              <a:solidFill>
                <a:srgbClr val="4D94D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68" name="Google Shape;26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sp>
        <p:nvSpPr>
          <p:cNvPr id="269" name="Google Shape;269;p25"/>
          <p:cNvSpPr txBox="1"/>
          <p:nvPr/>
        </p:nvSpPr>
        <p:spPr>
          <a:xfrm>
            <a:off x="997500" y="1877800"/>
            <a:ext cx="7149000" cy="1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D94D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“I think it went as well as could be expected...</a:t>
            </a:r>
            <a:r>
              <a:rPr lang="en" sz="2000">
                <a:solidFill>
                  <a:srgbClr val="4D94D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 I don't think that any virtual setting can match that dynamic of a classroom. …[T]here's that back and forth, being the kids and the instructor and it just, it's kind of like magic. It's kind of hard to experience that virtually” </a:t>
            </a:r>
            <a:endParaRPr sz="2000">
              <a:solidFill>
                <a:srgbClr val="4D94D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D94D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D94D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- Michael Costello</a:t>
            </a:r>
            <a:endParaRPr sz="2000">
              <a:solidFill>
                <a:srgbClr val="4D94D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"/>
          <p:cNvSpPr/>
          <p:nvPr/>
        </p:nvSpPr>
        <p:spPr>
          <a:xfrm>
            <a:off x="0" y="-23700"/>
            <a:ext cx="9144000" cy="5190900"/>
          </a:xfrm>
          <a:prstGeom prst="rect">
            <a:avLst/>
          </a:prstGeom>
          <a:solidFill>
            <a:srgbClr val="FFF8E5">
              <a:alpha val="35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5" name="Google Shape;275;p26"/>
          <p:cNvCxnSpPr/>
          <p:nvPr/>
        </p:nvCxnSpPr>
        <p:spPr>
          <a:xfrm>
            <a:off x="173075" y="894200"/>
            <a:ext cx="8826600" cy="0"/>
          </a:xfrm>
          <a:prstGeom prst="straightConnector1">
            <a:avLst/>
          </a:prstGeom>
          <a:noFill/>
          <a:ln cap="flat" cmpd="sng" w="19050">
            <a:solidFill>
              <a:srgbClr val="FFF8E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26"/>
          <p:cNvCxnSpPr/>
          <p:nvPr/>
        </p:nvCxnSpPr>
        <p:spPr>
          <a:xfrm>
            <a:off x="173075" y="125475"/>
            <a:ext cx="8826600" cy="0"/>
          </a:xfrm>
          <a:prstGeom prst="straightConnector1">
            <a:avLst/>
          </a:prstGeom>
          <a:noFill/>
          <a:ln cap="flat" cmpd="sng" w="19050">
            <a:solidFill>
              <a:srgbClr val="FFF8E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7" name="Google Shape;277;p26"/>
          <p:cNvSpPr txBox="1"/>
          <p:nvPr/>
        </p:nvSpPr>
        <p:spPr>
          <a:xfrm>
            <a:off x="173075" y="162300"/>
            <a:ext cx="8826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8E5"/>
                </a:solidFill>
                <a:latin typeface="EB Garamond"/>
                <a:ea typeface="EB Garamond"/>
                <a:cs typeface="EB Garamond"/>
                <a:sym typeface="EB Garamond"/>
              </a:rPr>
              <a:t>Design Considerations</a:t>
            </a:r>
            <a:endParaRPr b="1" sz="3600">
              <a:solidFill>
                <a:srgbClr val="FFF8E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78" name="Google Shape;27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sp>
        <p:nvSpPr>
          <p:cNvPr id="279" name="Google Shape;279;p26"/>
          <p:cNvSpPr txBox="1"/>
          <p:nvPr/>
        </p:nvSpPr>
        <p:spPr>
          <a:xfrm>
            <a:off x="976350" y="1882025"/>
            <a:ext cx="38340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8E5"/>
              </a:buClr>
              <a:buSzPts val="2000"/>
              <a:buFont typeface="EB Garamond"/>
              <a:buChar char="●"/>
            </a:pPr>
            <a:r>
              <a:rPr b="1" lang="en" sz="2000">
                <a:solidFill>
                  <a:srgbClr val="FFF8E5"/>
                </a:solidFill>
                <a:latin typeface="EB Garamond"/>
                <a:ea typeface="EB Garamond"/>
                <a:cs typeface="EB Garamond"/>
                <a:sym typeface="EB Garamond"/>
              </a:rPr>
              <a:t>Simplicity of Information</a:t>
            </a:r>
            <a:endParaRPr b="1" sz="2000">
              <a:solidFill>
                <a:srgbClr val="FFF8E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0" name="Google Shape;280;p26"/>
          <p:cNvSpPr txBox="1"/>
          <p:nvPr/>
        </p:nvSpPr>
        <p:spPr>
          <a:xfrm>
            <a:off x="976350" y="2423600"/>
            <a:ext cx="35958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8E5"/>
              </a:buClr>
              <a:buSzPts val="2000"/>
              <a:buFont typeface="EB Garamond"/>
              <a:buChar char="●"/>
            </a:pPr>
            <a:r>
              <a:rPr b="1" lang="en" sz="2000">
                <a:solidFill>
                  <a:srgbClr val="FFF8E5"/>
                </a:solidFill>
                <a:latin typeface="EB Garamond"/>
                <a:ea typeface="EB Garamond"/>
                <a:cs typeface="EB Garamond"/>
                <a:sym typeface="EB Garamond"/>
              </a:rPr>
              <a:t>Simplicity of Design</a:t>
            </a:r>
            <a:endParaRPr b="1" sz="2000">
              <a:solidFill>
                <a:srgbClr val="FFF8E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1" name="Google Shape;281;p26"/>
          <p:cNvSpPr txBox="1"/>
          <p:nvPr/>
        </p:nvSpPr>
        <p:spPr>
          <a:xfrm>
            <a:off x="976350" y="2954150"/>
            <a:ext cx="35958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8E5"/>
              </a:buClr>
              <a:buSzPts val="2000"/>
              <a:buFont typeface="EB Garamond"/>
              <a:buChar char="●"/>
            </a:pPr>
            <a:r>
              <a:rPr b="1" lang="en" sz="2000">
                <a:solidFill>
                  <a:srgbClr val="FFF8E5"/>
                </a:solidFill>
                <a:latin typeface="EB Garamond"/>
                <a:ea typeface="EB Garamond"/>
                <a:cs typeface="EB Garamond"/>
                <a:sym typeface="EB Garamond"/>
              </a:rPr>
              <a:t>Compartmentalization</a:t>
            </a:r>
            <a:endParaRPr b="1" sz="2000">
              <a:solidFill>
                <a:srgbClr val="FFF8E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282" name="Google Shape;282;p26"/>
          <p:cNvGrpSpPr/>
          <p:nvPr/>
        </p:nvGrpSpPr>
        <p:grpSpPr>
          <a:xfrm>
            <a:off x="5909650" y="1444163"/>
            <a:ext cx="1417200" cy="1417200"/>
            <a:chOff x="5909650" y="1444163"/>
            <a:chExt cx="1417200" cy="1417200"/>
          </a:xfrm>
        </p:grpSpPr>
        <p:sp>
          <p:nvSpPr>
            <p:cNvPr id="283" name="Google Shape;283;p26"/>
            <p:cNvSpPr/>
            <p:nvPr/>
          </p:nvSpPr>
          <p:spPr>
            <a:xfrm>
              <a:off x="5909650" y="1444163"/>
              <a:ext cx="1417200" cy="1417200"/>
            </a:xfrm>
            <a:prstGeom prst="ellipse">
              <a:avLst/>
            </a:prstGeom>
            <a:solidFill>
              <a:srgbClr val="FFF8E5"/>
            </a:solidFill>
            <a:ln cap="flat" cmpd="sng" w="9525">
              <a:solidFill>
                <a:srgbClr val="FFF8E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4" name="Google Shape;284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43525" y="1653437"/>
              <a:ext cx="919174" cy="9986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5" name="Google Shape;285;p26"/>
          <p:cNvGrpSpPr/>
          <p:nvPr/>
        </p:nvGrpSpPr>
        <p:grpSpPr>
          <a:xfrm>
            <a:off x="5909650" y="1985750"/>
            <a:ext cx="1417200" cy="1417200"/>
            <a:chOff x="5909650" y="1985750"/>
            <a:chExt cx="1417200" cy="1417200"/>
          </a:xfrm>
        </p:grpSpPr>
        <p:sp>
          <p:nvSpPr>
            <p:cNvPr id="286" name="Google Shape;286;p26"/>
            <p:cNvSpPr/>
            <p:nvPr/>
          </p:nvSpPr>
          <p:spPr>
            <a:xfrm>
              <a:off x="5909650" y="1985750"/>
              <a:ext cx="1417200" cy="1417200"/>
            </a:xfrm>
            <a:prstGeom prst="ellipse">
              <a:avLst/>
            </a:prstGeom>
            <a:solidFill>
              <a:srgbClr val="FFF8E5"/>
            </a:solidFill>
            <a:ln cap="flat" cmpd="sng" w="9525">
              <a:solidFill>
                <a:srgbClr val="FFF8E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7" name="Google Shape;287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22138" y="2198238"/>
              <a:ext cx="992226" cy="9922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8" name="Google Shape;288;p26"/>
          <p:cNvGrpSpPr/>
          <p:nvPr/>
        </p:nvGrpSpPr>
        <p:grpSpPr>
          <a:xfrm>
            <a:off x="5909650" y="2516300"/>
            <a:ext cx="1417200" cy="1417200"/>
            <a:chOff x="5909650" y="2516300"/>
            <a:chExt cx="1417200" cy="1417200"/>
          </a:xfrm>
        </p:grpSpPr>
        <p:sp>
          <p:nvSpPr>
            <p:cNvPr id="289" name="Google Shape;289;p26"/>
            <p:cNvSpPr/>
            <p:nvPr/>
          </p:nvSpPr>
          <p:spPr>
            <a:xfrm>
              <a:off x="5909650" y="2516300"/>
              <a:ext cx="1417200" cy="1417200"/>
            </a:xfrm>
            <a:prstGeom prst="ellipse">
              <a:avLst/>
            </a:prstGeom>
            <a:solidFill>
              <a:srgbClr val="FFF8E5"/>
            </a:solidFill>
            <a:ln cap="flat" cmpd="sng" w="9525">
              <a:solidFill>
                <a:srgbClr val="FFF8E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0" name="Google Shape;290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29375" y="2772837"/>
              <a:ext cx="1177750" cy="904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1" name="Google Shape;291;p26"/>
          <p:cNvSpPr txBox="1"/>
          <p:nvPr/>
        </p:nvSpPr>
        <p:spPr>
          <a:xfrm>
            <a:off x="6309550" y="4494500"/>
            <a:ext cx="6174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8E5"/>
                </a:solidFill>
              </a:rPr>
              <a:t>[14-16]</a:t>
            </a:r>
            <a:endParaRPr sz="1000">
              <a:solidFill>
                <a:srgbClr val="FFF8E5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/>
          <p:nvPr/>
        </p:nvSpPr>
        <p:spPr>
          <a:xfrm>
            <a:off x="0" y="-23700"/>
            <a:ext cx="9144000" cy="5190900"/>
          </a:xfrm>
          <a:prstGeom prst="rect">
            <a:avLst/>
          </a:prstGeom>
          <a:solidFill>
            <a:srgbClr val="FFF8E5">
              <a:alpha val="35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7" name="Google Shape;297;p27"/>
          <p:cNvCxnSpPr/>
          <p:nvPr/>
        </p:nvCxnSpPr>
        <p:spPr>
          <a:xfrm>
            <a:off x="173075" y="894200"/>
            <a:ext cx="8826600" cy="0"/>
          </a:xfrm>
          <a:prstGeom prst="straightConnector1">
            <a:avLst/>
          </a:prstGeom>
          <a:noFill/>
          <a:ln cap="flat" cmpd="sng" w="19050">
            <a:solidFill>
              <a:srgbClr val="FFF8E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8" name="Google Shape;298;p27"/>
          <p:cNvCxnSpPr/>
          <p:nvPr/>
        </p:nvCxnSpPr>
        <p:spPr>
          <a:xfrm>
            <a:off x="173075" y="125475"/>
            <a:ext cx="8826600" cy="0"/>
          </a:xfrm>
          <a:prstGeom prst="straightConnector1">
            <a:avLst/>
          </a:prstGeom>
          <a:noFill/>
          <a:ln cap="flat" cmpd="sng" w="19050">
            <a:solidFill>
              <a:srgbClr val="FFF8E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9" name="Google Shape;299;p27"/>
          <p:cNvSpPr txBox="1"/>
          <p:nvPr/>
        </p:nvSpPr>
        <p:spPr>
          <a:xfrm>
            <a:off x="173075" y="162300"/>
            <a:ext cx="8826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8E5"/>
                </a:solidFill>
                <a:latin typeface="EB Garamond"/>
                <a:ea typeface="EB Garamond"/>
                <a:cs typeface="EB Garamond"/>
                <a:sym typeface="EB Garamond"/>
              </a:rPr>
              <a:t>Website: Home Page</a:t>
            </a:r>
            <a:endParaRPr b="1" sz="3600">
              <a:solidFill>
                <a:srgbClr val="FFF8E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0" name="Google Shape;30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pic>
        <p:nvPicPr>
          <p:cNvPr id="301" name="Google Shape;30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63513"/>
            <a:ext cx="9144000" cy="32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/>
          <p:nvPr/>
        </p:nvSpPr>
        <p:spPr>
          <a:xfrm>
            <a:off x="0" y="-23700"/>
            <a:ext cx="9144000" cy="5190900"/>
          </a:xfrm>
          <a:prstGeom prst="rect">
            <a:avLst/>
          </a:prstGeom>
          <a:solidFill>
            <a:srgbClr val="FFF8E5">
              <a:alpha val="35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7" name="Google Shape;307;p28"/>
          <p:cNvCxnSpPr/>
          <p:nvPr/>
        </p:nvCxnSpPr>
        <p:spPr>
          <a:xfrm>
            <a:off x="173075" y="894200"/>
            <a:ext cx="8826600" cy="0"/>
          </a:xfrm>
          <a:prstGeom prst="straightConnector1">
            <a:avLst/>
          </a:prstGeom>
          <a:noFill/>
          <a:ln cap="flat" cmpd="sng" w="19050">
            <a:solidFill>
              <a:srgbClr val="FFF8E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28"/>
          <p:cNvCxnSpPr/>
          <p:nvPr/>
        </p:nvCxnSpPr>
        <p:spPr>
          <a:xfrm>
            <a:off x="173075" y="125475"/>
            <a:ext cx="8826600" cy="0"/>
          </a:xfrm>
          <a:prstGeom prst="straightConnector1">
            <a:avLst/>
          </a:prstGeom>
          <a:noFill/>
          <a:ln cap="flat" cmpd="sng" w="19050">
            <a:solidFill>
              <a:srgbClr val="FFF8E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9" name="Google Shape;309;p28"/>
          <p:cNvSpPr txBox="1"/>
          <p:nvPr/>
        </p:nvSpPr>
        <p:spPr>
          <a:xfrm>
            <a:off x="173075" y="162300"/>
            <a:ext cx="8826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8E5"/>
                </a:solidFill>
                <a:latin typeface="EB Garamond"/>
                <a:ea typeface="EB Garamond"/>
                <a:cs typeface="EB Garamond"/>
                <a:sym typeface="EB Garamond"/>
              </a:rPr>
              <a:t>Website: Home Page</a:t>
            </a:r>
            <a:endParaRPr b="1" sz="3600">
              <a:solidFill>
                <a:srgbClr val="FFF8E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10" name="Google Shape;31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pic>
        <p:nvPicPr>
          <p:cNvPr id="311" name="Google Shape;311;p28"/>
          <p:cNvPicPr preferRelativeResize="0"/>
          <p:nvPr/>
        </p:nvPicPr>
        <p:blipFill rotWithShape="1">
          <a:blip r:embed="rId3">
            <a:alphaModFix/>
          </a:blip>
          <a:srcRect b="4998" l="24278" r="23600" t="12784"/>
          <a:stretch/>
        </p:blipFill>
        <p:spPr>
          <a:xfrm>
            <a:off x="1401612" y="1021300"/>
            <a:ext cx="6329373" cy="393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8"/>
          <p:cNvPicPr preferRelativeResize="0"/>
          <p:nvPr/>
        </p:nvPicPr>
        <p:blipFill rotWithShape="1">
          <a:blip r:embed="rId4">
            <a:alphaModFix/>
          </a:blip>
          <a:srcRect b="15632" l="2610" r="1778" t="21612"/>
          <a:stretch/>
        </p:blipFill>
        <p:spPr>
          <a:xfrm>
            <a:off x="1401600" y="1021300"/>
            <a:ext cx="6329374" cy="36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/>
          <p:nvPr/>
        </p:nvSpPr>
        <p:spPr>
          <a:xfrm>
            <a:off x="0" y="-23700"/>
            <a:ext cx="9144000" cy="5190900"/>
          </a:xfrm>
          <a:prstGeom prst="rect">
            <a:avLst/>
          </a:prstGeom>
          <a:solidFill>
            <a:srgbClr val="FFF8E5">
              <a:alpha val="35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8" name="Google Shape;318;p29"/>
          <p:cNvCxnSpPr/>
          <p:nvPr/>
        </p:nvCxnSpPr>
        <p:spPr>
          <a:xfrm>
            <a:off x="173075" y="894200"/>
            <a:ext cx="8826600" cy="0"/>
          </a:xfrm>
          <a:prstGeom prst="straightConnector1">
            <a:avLst/>
          </a:prstGeom>
          <a:noFill/>
          <a:ln cap="flat" cmpd="sng" w="19050">
            <a:solidFill>
              <a:srgbClr val="FFF8E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29"/>
          <p:cNvCxnSpPr/>
          <p:nvPr/>
        </p:nvCxnSpPr>
        <p:spPr>
          <a:xfrm>
            <a:off x="173075" y="125475"/>
            <a:ext cx="8826600" cy="0"/>
          </a:xfrm>
          <a:prstGeom prst="straightConnector1">
            <a:avLst/>
          </a:prstGeom>
          <a:noFill/>
          <a:ln cap="flat" cmpd="sng" w="19050">
            <a:solidFill>
              <a:srgbClr val="FFF8E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0" name="Google Shape;320;p29"/>
          <p:cNvSpPr txBox="1"/>
          <p:nvPr/>
        </p:nvSpPr>
        <p:spPr>
          <a:xfrm>
            <a:off x="173075" y="162300"/>
            <a:ext cx="8826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8E5"/>
                </a:solidFill>
                <a:latin typeface="EB Garamond"/>
                <a:ea typeface="EB Garamond"/>
                <a:cs typeface="EB Garamond"/>
                <a:sym typeface="EB Garamond"/>
              </a:rPr>
              <a:t>Website: Tutorial</a:t>
            </a:r>
            <a:endParaRPr b="1" sz="3600">
              <a:solidFill>
                <a:srgbClr val="FFF8E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1" name="Google Shape;32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pic>
        <p:nvPicPr>
          <p:cNvPr id="322" name="Google Shape;322;p29"/>
          <p:cNvPicPr preferRelativeResize="0"/>
          <p:nvPr/>
        </p:nvPicPr>
        <p:blipFill rotWithShape="1">
          <a:blip r:embed="rId3">
            <a:alphaModFix/>
          </a:blip>
          <a:srcRect b="0" l="21773" r="20194" t="0"/>
          <a:stretch/>
        </p:blipFill>
        <p:spPr>
          <a:xfrm>
            <a:off x="0" y="931000"/>
            <a:ext cx="5306299" cy="20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9"/>
          <p:cNvPicPr preferRelativeResize="0"/>
          <p:nvPr/>
        </p:nvPicPr>
        <p:blipFill rotWithShape="1">
          <a:blip r:embed="rId4">
            <a:alphaModFix/>
          </a:blip>
          <a:srcRect b="7620" l="0" r="0" t="4890"/>
          <a:stretch/>
        </p:blipFill>
        <p:spPr>
          <a:xfrm>
            <a:off x="5306300" y="947994"/>
            <a:ext cx="3754149" cy="37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9"/>
          <p:cNvSpPr txBox="1"/>
          <p:nvPr/>
        </p:nvSpPr>
        <p:spPr>
          <a:xfrm>
            <a:off x="488450" y="3264625"/>
            <a:ext cx="3754200" cy="13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8E5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FFF8E5"/>
                </a:solidFill>
                <a:latin typeface="EB Garamond"/>
                <a:ea typeface="EB Garamond"/>
                <a:cs typeface="EB Garamond"/>
                <a:sym typeface="EB Garamond"/>
              </a:rPr>
              <a:t>S</a:t>
            </a:r>
            <a:r>
              <a:rPr lang="en" sz="1800">
                <a:solidFill>
                  <a:srgbClr val="FFF8E5"/>
                </a:solidFill>
                <a:latin typeface="EB Garamond"/>
                <a:ea typeface="EB Garamond"/>
                <a:cs typeface="EB Garamond"/>
                <a:sym typeface="EB Garamond"/>
              </a:rPr>
              <a:t>tep-By-Step Process</a:t>
            </a:r>
            <a:endParaRPr sz="1800">
              <a:solidFill>
                <a:srgbClr val="FFF8E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8E5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FFF8E5"/>
                </a:solidFill>
                <a:latin typeface="EB Garamond"/>
                <a:ea typeface="EB Garamond"/>
                <a:cs typeface="EB Garamond"/>
                <a:sym typeface="EB Garamond"/>
              </a:rPr>
              <a:t>Direct Language</a:t>
            </a:r>
            <a:endParaRPr sz="1800">
              <a:solidFill>
                <a:srgbClr val="FFF8E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8E5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FFF8E5"/>
                </a:solidFill>
                <a:latin typeface="EB Garamond"/>
                <a:ea typeface="EB Garamond"/>
                <a:cs typeface="EB Garamond"/>
                <a:sym typeface="EB Garamond"/>
              </a:rPr>
              <a:t>Pictures and Infographics</a:t>
            </a:r>
            <a:endParaRPr sz="1800">
              <a:solidFill>
                <a:srgbClr val="FFF8E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0"/>
          <p:cNvPicPr preferRelativeResize="0"/>
          <p:nvPr/>
        </p:nvPicPr>
        <p:blipFill rotWithShape="1">
          <a:blip r:embed="rId3">
            <a:alphaModFix amt="50000"/>
          </a:blip>
          <a:srcRect b="12295" l="0" r="0" t="331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0"/>
          <p:cNvSpPr/>
          <p:nvPr/>
        </p:nvSpPr>
        <p:spPr>
          <a:xfrm>
            <a:off x="14800" y="100"/>
            <a:ext cx="9144000" cy="5143500"/>
          </a:xfrm>
          <a:prstGeom prst="rect">
            <a:avLst/>
          </a:prstGeom>
          <a:solidFill>
            <a:srgbClr val="FFFEFE">
              <a:alpha val="44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0"/>
          <p:cNvSpPr txBox="1"/>
          <p:nvPr/>
        </p:nvSpPr>
        <p:spPr>
          <a:xfrm>
            <a:off x="873200" y="700200"/>
            <a:ext cx="26403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EB Garamond"/>
                <a:ea typeface="EB Garamond"/>
                <a:cs typeface="EB Garamond"/>
                <a:sym typeface="EB Garamond"/>
              </a:rPr>
              <a:t>Impact</a:t>
            </a:r>
            <a:endParaRPr b="1" sz="36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32" name="Google Shape;332;p30"/>
          <p:cNvSpPr txBox="1"/>
          <p:nvPr/>
        </p:nvSpPr>
        <p:spPr>
          <a:xfrm>
            <a:off x="873200" y="1465350"/>
            <a:ext cx="7319400" cy="3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EB Garamond"/>
                <a:ea typeface="EB Garamond"/>
                <a:cs typeface="EB Garamond"/>
                <a:sym typeface="EB Garamond"/>
              </a:rPr>
              <a:t>T</a:t>
            </a:r>
            <a:r>
              <a:rPr lang="en" sz="3000">
                <a:latin typeface="EB Garamond"/>
                <a:ea typeface="EB Garamond"/>
                <a:cs typeface="EB Garamond"/>
                <a:sym typeface="EB Garamond"/>
              </a:rPr>
              <a:t>his website and these tutorials will positively benefit many educators:</a:t>
            </a:r>
            <a:endParaRPr sz="3000"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333" name="Google Shape;333;p30"/>
          <p:cNvCxnSpPr/>
          <p:nvPr/>
        </p:nvCxnSpPr>
        <p:spPr>
          <a:xfrm flipH="1">
            <a:off x="740175" y="636450"/>
            <a:ext cx="14700" cy="631200"/>
          </a:xfrm>
          <a:prstGeom prst="straightConnector1">
            <a:avLst/>
          </a:prstGeom>
          <a:noFill/>
          <a:ln cap="flat" cmpd="sng" w="762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4" name="Google Shape;33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sp>
        <p:nvSpPr>
          <p:cNvPr id="335" name="Google Shape;335;p30"/>
          <p:cNvSpPr txBox="1"/>
          <p:nvPr/>
        </p:nvSpPr>
        <p:spPr>
          <a:xfrm>
            <a:off x="8134850" y="4705525"/>
            <a:ext cx="4566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55CC"/>
                </a:solidFill>
              </a:rPr>
              <a:t>[17]</a:t>
            </a:r>
            <a:endParaRPr sz="1000">
              <a:solidFill>
                <a:srgbClr val="1155CC"/>
              </a:solidFill>
            </a:endParaRPr>
          </a:p>
        </p:txBody>
      </p:sp>
      <p:sp>
        <p:nvSpPr>
          <p:cNvPr id="336" name="Google Shape;336;p30"/>
          <p:cNvSpPr/>
          <p:nvPr/>
        </p:nvSpPr>
        <p:spPr>
          <a:xfrm>
            <a:off x="573775" y="2707875"/>
            <a:ext cx="2249100" cy="1234200"/>
          </a:xfrm>
          <a:prstGeom prst="trapezoid">
            <a:avLst>
              <a:gd fmla="val 25000" name="adj"/>
            </a:avLst>
          </a:prstGeom>
          <a:solidFill>
            <a:srgbClr val="3D85C6">
              <a:alpha val="39660"/>
            </a:srgbClr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0"/>
          <p:cNvSpPr/>
          <p:nvPr/>
        </p:nvSpPr>
        <p:spPr>
          <a:xfrm flipH="1" rot="10800000">
            <a:off x="2504170" y="2707875"/>
            <a:ext cx="2249100" cy="1234200"/>
          </a:xfrm>
          <a:prstGeom prst="trapezoid">
            <a:avLst>
              <a:gd fmla="val 25000" name="adj"/>
            </a:avLst>
          </a:prstGeom>
          <a:solidFill>
            <a:srgbClr val="3D85C6">
              <a:alpha val="39660"/>
            </a:srgbClr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0"/>
          <p:cNvSpPr/>
          <p:nvPr/>
        </p:nvSpPr>
        <p:spPr>
          <a:xfrm>
            <a:off x="4449617" y="2707875"/>
            <a:ext cx="2249100" cy="1234200"/>
          </a:xfrm>
          <a:prstGeom prst="trapezoid">
            <a:avLst>
              <a:gd fmla="val 25000" name="adj"/>
            </a:avLst>
          </a:prstGeom>
          <a:solidFill>
            <a:srgbClr val="3D85C6">
              <a:alpha val="39660"/>
            </a:srgbClr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0"/>
          <p:cNvSpPr/>
          <p:nvPr/>
        </p:nvSpPr>
        <p:spPr>
          <a:xfrm flipH="1" rot="10800000">
            <a:off x="6397662" y="2707875"/>
            <a:ext cx="2249100" cy="1234200"/>
          </a:xfrm>
          <a:prstGeom prst="trapezoid">
            <a:avLst>
              <a:gd fmla="val 25000" name="adj"/>
            </a:avLst>
          </a:prstGeom>
          <a:solidFill>
            <a:srgbClr val="3D85C6">
              <a:alpha val="39660"/>
            </a:srgbClr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0"/>
          <p:cNvSpPr txBox="1"/>
          <p:nvPr/>
        </p:nvSpPr>
        <p:spPr>
          <a:xfrm>
            <a:off x="845575" y="2968875"/>
            <a:ext cx="17055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Fundesteam Educators</a:t>
            </a:r>
            <a:endParaRPr sz="17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341" name="Google Shape;341;p30"/>
          <p:cNvSpPr txBox="1"/>
          <p:nvPr/>
        </p:nvSpPr>
        <p:spPr>
          <a:xfrm>
            <a:off x="2775975" y="2968875"/>
            <a:ext cx="17055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Panamanian</a:t>
            </a:r>
            <a:r>
              <a:rPr lang="en" sz="17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 Educators</a:t>
            </a:r>
            <a:endParaRPr sz="17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342" name="Google Shape;342;p30"/>
          <p:cNvSpPr txBox="1"/>
          <p:nvPr/>
        </p:nvSpPr>
        <p:spPr>
          <a:xfrm>
            <a:off x="4737350" y="2968875"/>
            <a:ext cx="17055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Home-Schooling Educators</a:t>
            </a:r>
            <a:endParaRPr sz="17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343" name="Google Shape;343;p30"/>
          <p:cNvSpPr txBox="1"/>
          <p:nvPr/>
        </p:nvSpPr>
        <p:spPr>
          <a:xfrm>
            <a:off x="6669450" y="2968875"/>
            <a:ext cx="17055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Virtual Educators</a:t>
            </a:r>
            <a:endParaRPr sz="17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/>
          <p:nvPr/>
        </p:nvSpPr>
        <p:spPr>
          <a:xfrm>
            <a:off x="0" y="-7200"/>
            <a:ext cx="9144000" cy="5157900"/>
          </a:xfrm>
          <a:prstGeom prst="rect">
            <a:avLst/>
          </a:prstGeom>
          <a:solidFill>
            <a:srgbClr val="FFF8E5">
              <a:alpha val="26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1"/>
          <p:cNvSpPr txBox="1"/>
          <p:nvPr/>
        </p:nvSpPr>
        <p:spPr>
          <a:xfrm>
            <a:off x="770125" y="574575"/>
            <a:ext cx="3480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EB Garamond"/>
                <a:ea typeface="EB Garamond"/>
                <a:cs typeface="EB Garamond"/>
                <a:sym typeface="EB Garamond"/>
              </a:rPr>
              <a:t>In Summary</a:t>
            </a:r>
            <a:endParaRPr b="1" sz="40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50" name="Google Shape;350;p31"/>
          <p:cNvSpPr txBox="1"/>
          <p:nvPr/>
        </p:nvSpPr>
        <p:spPr>
          <a:xfrm>
            <a:off x="1290750" y="1680925"/>
            <a:ext cx="6562500" cy="30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EB Garamond Regular"/>
                <a:ea typeface="EB Garamond Regular"/>
                <a:cs typeface="EB Garamond Regular"/>
                <a:sym typeface="EB Garamond Regular"/>
              </a:rPr>
              <a:t>Our team </a:t>
            </a:r>
            <a:r>
              <a:rPr b="1" lang="en" sz="3000" u="sng">
                <a:solidFill>
                  <a:srgbClr val="3D85C6"/>
                </a:solidFill>
                <a:latin typeface="EB Garamond"/>
                <a:ea typeface="EB Garamond"/>
                <a:cs typeface="EB Garamond"/>
                <a:sym typeface="EB Garamond"/>
              </a:rPr>
              <a:t>developed</a:t>
            </a:r>
            <a:r>
              <a:rPr lang="en" sz="3000">
                <a:latin typeface="EB Garamond Regular"/>
                <a:ea typeface="EB Garamond Regular"/>
                <a:cs typeface="EB Garamond Regular"/>
                <a:sym typeface="EB Garamond Regular"/>
              </a:rPr>
              <a:t> </a:t>
            </a:r>
            <a:r>
              <a:rPr lang="en" sz="3000">
                <a:latin typeface="EB Garamond Regular"/>
                <a:ea typeface="EB Garamond Regular"/>
                <a:cs typeface="EB Garamond Regular"/>
                <a:sym typeface="EB Garamond Regular"/>
              </a:rPr>
              <a:t>recommendations</a:t>
            </a:r>
            <a:r>
              <a:rPr lang="en" sz="3000">
                <a:latin typeface="EB Garamond Regular"/>
                <a:ea typeface="EB Garamond Regular"/>
                <a:cs typeface="EB Garamond Regular"/>
                <a:sym typeface="EB Garamond Regular"/>
              </a:rPr>
              <a:t> and guidelines for creating </a:t>
            </a:r>
            <a:r>
              <a:rPr b="1" lang="en" sz="3000" u="sng">
                <a:solidFill>
                  <a:srgbClr val="3D85C6"/>
                </a:solidFill>
                <a:latin typeface="EB Garamond"/>
                <a:ea typeface="EB Garamond"/>
                <a:cs typeface="EB Garamond"/>
                <a:sym typeface="EB Garamond"/>
              </a:rPr>
              <a:t>online learning content</a:t>
            </a:r>
            <a:r>
              <a:rPr b="1" lang="en" sz="3000">
                <a:solidFill>
                  <a:srgbClr val="3D85C6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3000">
                <a:latin typeface="EB Garamond Regular"/>
                <a:ea typeface="EB Garamond Regular"/>
                <a:cs typeface="EB Garamond Regular"/>
                <a:sym typeface="EB Garamond Regular"/>
              </a:rPr>
              <a:t> for Panamanian </a:t>
            </a:r>
            <a:r>
              <a:rPr lang="en" sz="3000">
                <a:latin typeface="EB Garamond Regular"/>
                <a:ea typeface="EB Garamond Regular"/>
                <a:cs typeface="EB Garamond Regular"/>
                <a:sym typeface="EB Garamond Regular"/>
              </a:rPr>
              <a:t>educators, and designing a </a:t>
            </a:r>
            <a:r>
              <a:rPr b="1" lang="en" sz="3000" u="sng">
                <a:solidFill>
                  <a:srgbClr val="3D85C6"/>
                </a:solidFill>
                <a:latin typeface="EB Garamond"/>
                <a:ea typeface="EB Garamond"/>
                <a:cs typeface="EB Garamond"/>
                <a:sym typeface="EB Garamond"/>
              </a:rPr>
              <a:t>website</a:t>
            </a:r>
            <a:r>
              <a:rPr lang="en" sz="3000">
                <a:latin typeface="EB Garamond Regular"/>
                <a:ea typeface="EB Garamond Regular"/>
                <a:cs typeface="EB Garamond Regular"/>
                <a:sym typeface="EB Garamond Regular"/>
              </a:rPr>
              <a:t> to host this information.</a:t>
            </a:r>
            <a:endParaRPr b="1" sz="1600" u="sng">
              <a:solidFill>
                <a:srgbClr val="3D85C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351" name="Google Shape;351;p31"/>
          <p:cNvCxnSpPr/>
          <p:nvPr/>
        </p:nvCxnSpPr>
        <p:spPr>
          <a:xfrm flipH="1">
            <a:off x="740175" y="636450"/>
            <a:ext cx="14700" cy="631200"/>
          </a:xfrm>
          <a:prstGeom prst="straightConnector1">
            <a:avLst/>
          </a:prstGeom>
          <a:noFill/>
          <a:ln cap="flat" cmpd="sng" w="762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2" name="Google Shape;35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sp>
        <p:nvSpPr>
          <p:cNvPr id="353" name="Google Shape;353;p31"/>
          <p:cNvSpPr txBox="1"/>
          <p:nvPr/>
        </p:nvSpPr>
        <p:spPr>
          <a:xfrm>
            <a:off x="8208875" y="4760725"/>
            <a:ext cx="4566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55CC"/>
                </a:solidFill>
              </a:rPr>
              <a:t>[4]</a:t>
            </a:r>
            <a:endParaRPr sz="1000">
              <a:solidFill>
                <a:srgbClr val="1155C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D94D5">
            <a:alpha val="72630"/>
          </a:srgbClr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11524" r="12150" t="0"/>
          <a:stretch/>
        </p:blipFill>
        <p:spPr>
          <a:xfrm>
            <a:off x="5218100" y="0"/>
            <a:ext cx="39259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185100" y="1328375"/>
            <a:ext cx="4405800" cy="3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8E5"/>
              </a:buClr>
              <a:buSzPts val="1800"/>
              <a:buFont typeface="EB Garamond"/>
              <a:buAutoNum type="arabicPeriod"/>
            </a:pPr>
            <a:r>
              <a:rPr b="1" lang="en" sz="2000">
                <a:latin typeface="EB Garamond"/>
                <a:ea typeface="EB Garamond"/>
                <a:cs typeface="EB Garamond"/>
                <a:sym typeface="EB Garamond"/>
              </a:rPr>
              <a:t>S</a:t>
            </a:r>
            <a:r>
              <a:rPr b="1" lang="en" sz="1900">
                <a:latin typeface="EB Garamond"/>
                <a:ea typeface="EB Garamond"/>
                <a:cs typeface="EB Garamond"/>
                <a:sym typeface="EB Garamond"/>
              </a:rPr>
              <a:t>TEAM Education</a:t>
            </a:r>
            <a:endParaRPr b="1" sz="1900"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8E5"/>
              </a:buClr>
              <a:buSzPts val="2000"/>
              <a:buFont typeface="EB Garamond"/>
              <a:buAutoNum type="arabicPeriod"/>
            </a:pPr>
            <a:r>
              <a:rPr b="1" lang="en" sz="1900">
                <a:latin typeface="EB Garamond"/>
                <a:ea typeface="EB Garamond"/>
                <a:cs typeface="EB Garamond"/>
                <a:sym typeface="EB Garamond"/>
              </a:rPr>
              <a:t>Our Motivation &amp; Mission</a:t>
            </a:r>
            <a:endParaRPr b="1" sz="1900"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8E5"/>
              </a:buClr>
              <a:buSzPts val="2000"/>
              <a:buFont typeface="EB Garamond"/>
              <a:buAutoNum type="arabicPeriod"/>
            </a:pPr>
            <a:r>
              <a:rPr b="1" lang="en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Our </a:t>
            </a:r>
            <a:r>
              <a:rPr b="1" lang="en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Sponsor</a:t>
            </a:r>
            <a:endParaRPr b="1" sz="1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8E5"/>
              </a:buClr>
              <a:buSzPts val="2000"/>
              <a:buFont typeface="EB Garamond"/>
              <a:buAutoNum type="arabicPeriod"/>
            </a:pPr>
            <a:r>
              <a:rPr b="1" lang="en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Cultural Issues</a:t>
            </a:r>
            <a:endParaRPr b="1" sz="1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8E5"/>
              </a:buClr>
              <a:buSzPts val="2000"/>
              <a:buFont typeface="EB Garamond"/>
              <a:buAutoNum type="arabicPeriod"/>
            </a:pPr>
            <a:r>
              <a:rPr b="1" lang="en" sz="1900">
                <a:latin typeface="EB Garamond"/>
                <a:ea typeface="EB Garamond"/>
                <a:cs typeface="EB Garamond"/>
                <a:sym typeface="EB Garamond"/>
              </a:rPr>
              <a:t>Objectives &amp; Methodology</a:t>
            </a:r>
            <a:endParaRPr b="1" sz="1900"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8E5"/>
              </a:buClr>
              <a:buSzPts val="2000"/>
              <a:buFont typeface="EB Garamond"/>
              <a:buAutoNum type="arabicPeriod"/>
            </a:pPr>
            <a:r>
              <a:rPr b="1" lang="en" sz="1900">
                <a:latin typeface="EB Garamond"/>
                <a:ea typeface="EB Garamond"/>
                <a:cs typeface="EB Garamond"/>
                <a:sym typeface="EB Garamond"/>
              </a:rPr>
              <a:t>Research Findings &amp; Results</a:t>
            </a:r>
            <a:endParaRPr b="1" sz="1900">
              <a:latin typeface="EB Garamond"/>
              <a:ea typeface="EB Garamond"/>
              <a:cs typeface="EB Garamond"/>
              <a:sym typeface="EB Garamond"/>
            </a:endParaRPr>
          </a:p>
          <a:p>
            <a:pPr indent="-3492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8E5"/>
              </a:buClr>
              <a:buSzPts val="1900"/>
              <a:buFont typeface="EB Garamond"/>
              <a:buAutoNum type="arabicPeriod"/>
            </a:pPr>
            <a:r>
              <a:rPr b="1" lang="en" sz="1900">
                <a:latin typeface="EB Garamond"/>
                <a:ea typeface="EB Garamond"/>
                <a:cs typeface="EB Garamond"/>
                <a:sym typeface="EB Garamond"/>
              </a:rPr>
              <a:t>Impact</a:t>
            </a:r>
            <a:endParaRPr b="1" sz="1900"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8E5"/>
              </a:buClr>
              <a:buSzPts val="2000"/>
              <a:buFont typeface="EB Garamond"/>
              <a:buAutoNum type="arabicPeriod"/>
            </a:pPr>
            <a:r>
              <a:rPr b="1" lang="en" sz="1900">
                <a:latin typeface="EB Garamond"/>
                <a:ea typeface="EB Garamond"/>
                <a:cs typeface="EB Garamond"/>
                <a:sym typeface="EB Garamond"/>
              </a:rPr>
              <a:t>In Summary</a:t>
            </a:r>
            <a:endParaRPr b="1" sz="1900"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69" name="Google Shape;69;p14"/>
          <p:cNvCxnSpPr/>
          <p:nvPr/>
        </p:nvCxnSpPr>
        <p:spPr>
          <a:xfrm>
            <a:off x="185100" y="894200"/>
            <a:ext cx="4903800" cy="0"/>
          </a:xfrm>
          <a:prstGeom prst="straightConnector1">
            <a:avLst/>
          </a:prstGeom>
          <a:noFill/>
          <a:ln cap="flat" cmpd="sng" w="19050">
            <a:solidFill>
              <a:srgbClr val="FFF8E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" name="Google Shape;70;p14"/>
          <p:cNvCxnSpPr/>
          <p:nvPr/>
        </p:nvCxnSpPr>
        <p:spPr>
          <a:xfrm>
            <a:off x="185100" y="125450"/>
            <a:ext cx="4903800" cy="0"/>
          </a:xfrm>
          <a:prstGeom prst="straightConnector1">
            <a:avLst/>
          </a:prstGeom>
          <a:noFill/>
          <a:ln cap="flat" cmpd="sng" w="19050">
            <a:solidFill>
              <a:srgbClr val="FFF8E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4"/>
          <p:cNvSpPr txBox="1"/>
          <p:nvPr/>
        </p:nvSpPr>
        <p:spPr>
          <a:xfrm>
            <a:off x="185100" y="162275"/>
            <a:ext cx="51114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8E5"/>
                </a:solidFill>
                <a:latin typeface="EB Garamond"/>
                <a:ea typeface="EB Garamond"/>
                <a:cs typeface="EB Garamond"/>
                <a:sym typeface="EB Garamond"/>
              </a:rPr>
              <a:t>Content Outline</a:t>
            </a:r>
            <a:endParaRPr b="1" sz="3600">
              <a:solidFill>
                <a:srgbClr val="FFF8E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sp>
        <p:nvSpPr>
          <p:cNvPr id="73" name="Google Shape;73;p14"/>
          <p:cNvSpPr txBox="1"/>
          <p:nvPr/>
        </p:nvSpPr>
        <p:spPr>
          <a:xfrm>
            <a:off x="5218100" y="4729500"/>
            <a:ext cx="4221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55CC"/>
                </a:solidFill>
              </a:rPr>
              <a:t>[2]</a:t>
            </a:r>
            <a:endParaRPr sz="10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7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sp>
        <p:nvSpPr>
          <p:cNvPr id="360" name="Google Shape;360;p32"/>
          <p:cNvSpPr txBox="1"/>
          <p:nvPr/>
        </p:nvSpPr>
        <p:spPr>
          <a:xfrm>
            <a:off x="7974325" y="4760725"/>
            <a:ext cx="4566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55CC"/>
                </a:solidFill>
              </a:rPr>
              <a:t>[18]</a:t>
            </a:r>
            <a:endParaRPr sz="1000">
              <a:solidFill>
                <a:srgbClr val="1155CC"/>
              </a:solidFill>
            </a:endParaRPr>
          </a:p>
        </p:txBody>
      </p:sp>
      <p:sp>
        <p:nvSpPr>
          <p:cNvPr id="361" name="Google Shape;361;p32"/>
          <p:cNvSpPr/>
          <p:nvPr/>
        </p:nvSpPr>
        <p:spPr>
          <a:xfrm>
            <a:off x="13425" y="376025"/>
            <a:ext cx="631200" cy="3090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62" name="Google Shape;362;p32"/>
          <p:cNvSpPr/>
          <p:nvPr/>
        </p:nvSpPr>
        <p:spPr>
          <a:xfrm>
            <a:off x="3138475" y="376025"/>
            <a:ext cx="6005700" cy="3090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63" name="Google Shape;363;p32"/>
          <p:cNvSpPr/>
          <p:nvPr/>
        </p:nvSpPr>
        <p:spPr>
          <a:xfrm rot="5400000">
            <a:off x="5993575" y="2437350"/>
            <a:ext cx="5183700" cy="309000"/>
          </a:xfrm>
          <a:prstGeom prst="rect">
            <a:avLst/>
          </a:prstGeom>
          <a:solidFill>
            <a:srgbClr val="3D85C6">
              <a:alpha val="396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64" name="Google Shape;364;p32"/>
          <p:cNvSpPr txBox="1"/>
          <p:nvPr/>
        </p:nvSpPr>
        <p:spPr>
          <a:xfrm>
            <a:off x="744200" y="182975"/>
            <a:ext cx="22947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B5394"/>
                </a:solidFill>
                <a:latin typeface="EB Garamond"/>
                <a:ea typeface="EB Garamond"/>
                <a:cs typeface="EB Garamond"/>
                <a:sym typeface="EB Garamond"/>
              </a:rPr>
              <a:t>References</a:t>
            </a:r>
            <a:endParaRPr b="1" sz="3600">
              <a:solidFill>
                <a:srgbClr val="0B5394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65" name="Google Shape;365;p32"/>
          <p:cNvSpPr txBox="1"/>
          <p:nvPr/>
        </p:nvSpPr>
        <p:spPr>
          <a:xfrm>
            <a:off x="464100" y="1119450"/>
            <a:ext cx="4037400" cy="3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en" sz="800">
                <a:solidFill>
                  <a:schemeClr val="dk1"/>
                </a:solidFill>
              </a:rPr>
              <a:t>Stauffer, R. (2018, January 19). [Woman sitting with a laptop]. Retrieved 2020, from </a:t>
            </a:r>
            <a:r>
              <a:rPr lang="en" sz="8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https://www.timeshighereducation.com/student/blogs/real-experience-online-only-university-student</a:t>
            </a:r>
            <a:endParaRPr sz="800">
              <a:solidFill>
                <a:schemeClr val="dk1"/>
              </a:solidFill>
            </a:endParaRPr>
          </a:p>
          <a:p>
            <a:pPr indent="-1651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en" sz="800">
                <a:solidFill>
                  <a:schemeClr val="dk1"/>
                </a:solidFill>
              </a:rPr>
              <a:t>[PanamaSTEM Logo]. (2016). Retrieved 2020, from </a:t>
            </a:r>
            <a:r>
              <a:rPr lang="en" sz="800" u="sng">
                <a:solidFill>
                  <a:schemeClr val="hlink"/>
                </a:solidFill>
                <a:hlinkClick r:id="rId5"/>
              </a:rPr>
              <a:t>https://touch.facebook.com/panamastem/?__tn__=HH-R</a:t>
            </a:r>
            <a:endParaRPr sz="800">
              <a:solidFill>
                <a:schemeClr val="dk1"/>
              </a:solidFill>
            </a:endParaRPr>
          </a:p>
          <a:p>
            <a:pPr indent="-1651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en" sz="800">
                <a:solidFill>
                  <a:schemeClr val="dk1"/>
                </a:solidFill>
              </a:rPr>
              <a:t>Sprout School Supplies. (2019, May 29). [STEAM- The Importance of Art in STEM Education]. Retrieved from</a:t>
            </a:r>
            <a:endParaRPr sz="800">
              <a:solidFill>
                <a:schemeClr val="dk1"/>
              </a:solidFill>
            </a:endParaRPr>
          </a:p>
          <a:p>
            <a:pPr indent="-1651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en" sz="800">
                <a:solidFill>
                  <a:schemeClr val="dk1"/>
                </a:solidFill>
              </a:rPr>
              <a:t>[Fundesteam Robotics Students]. (2018). Retrieved 2020, from </a:t>
            </a:r>
            <a:r>
              <a:rPr lang="en" sz="8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https://www.fundesteam.org/#become-a-volunteer</a:t>
            </a:r>
            <a:endParaRPr sz="800">
              <a:solidFill>
                <a:schemeClr val="dk1"/>
              </a:solidFill>
            </a:endParaRPr>
          </a:p>
          <a:p>
            <a:pPr indent="-1651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en" sz="800">
                <a:solidFill>
                  <a:schemeClr val="dk1"/>
                </a:solidFill>
              </a:rPr>
              <a:t> [Marvin Castillo, Director of Fundesteam, gives speech as the organization donates robotics kits to a school.]. (2018). Retrieved 2020, from https://www.fundesteam.org/news/</a:t>
            </a:r>
            <a:endParaRPr sz="800">
              <a:solidFill>
                <a:schemeClr val="dk1"/>
              </a:solidFill>
            </a:endParaRPr>
          </a:p>
          <a:p>
            <a:pPr indent="-1651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en" sz="800" u="sng">
                <a:solidFill>
                  <a:schemeClr val="hlink"/>
                </a:solidFill>
                <a:hlinkClick r:id="rId7"/>
              </a:rPr>
              <a:t>https://sproutsupplies.com/blog/steam-the-importance-of-art-in-stem-education/</a:t>
            </a:r>
            <a:endParaRPr sz="800">
              <a:solidFill>
                <a:schemeClr val="dk1"/>
              </a:solidFill>
            </a:endParaRPr>
          </a:p>
          <a:p>
            <a:pPr indent="-1651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en" sz="800">
                <a:solidFill>
                  <a:schemeClr val="dk1"/>
                </a:solidFill>
              </a:rPr>
              <a:t>[Digital image]. (n.d.) Retrieved from </a:t>
            </a:r>
            <a:r>
              <a:rPr lang="en" sz="800" u="sng">
                <a:solidFill>
                  <a:schemeClr val="hlink"/>
                </a:solidFill>
                <a:hlinkClick r:id="rId8"/>
              </a:rPr>
              <a:t>https://www.clipartkey.com/view/iioxhb_calculator-clipart-black-and-white/</a:t>
            </a:r>
            <a:endParaRPr sz="800">
              <a:solidFill>
                <a:schemeClr val="dk1"/>
              </a:solidFill>
            </a:endParaRPr>
          </a:p>
          <a:p>
            <a:pPr indent="-1651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en" sz="800">
                <a:solidFill>
                  <a:schemeClr val="dk1"/>
                </a:solidFill>
              </a:rPr>
              <a:t>[Digital image]. (n.d.) Retrieved from </a:t>
            </a:r>
            <a:r>
              <a:rPr lang="en" sz="800" u="sng">
                <a:solidFill>
                  <a:schemeClr val="hlink"/>
                </a:solidFill>
                <a:hlinkClick r:id="rId9"/>
              </a:rPr>
              <a:t>https://pixabay.com/vectors/book-reading-education-knowledge-2022460/</a:t>
            </a:r>
            <a:endParaRPr sz="800">
              <a:solidFill>
                <a:schemeClr val="dk1"/>
              </a:solidFill>
            </a:endParaRPr>
          </a:p>
          <a:p>
            <a:pPr indent="-1651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en" sz="800">
                <a:solidFill>
                  <a:schemeClr val="dk1"/>
                </a:solidFill>
              </a:rPr>
              <a:t>[Digital image]. (n.d.) Retrieved from </a:t>
            </a:r>
            <a:r>
              <a:rPr lang="en" sz="800" u="sng">
                <a:solidFill>
                  <a:schemeClr val="hlink"/>
                </a:solidFill>
                <a:hlinkClick r:id="rId10"/>
              </a:rPr>
              <a:t>https://publicdomainvectors.org/en/free-clipart/Computer-smartphone-and-tablet-vector-icons/11007.html</a:t>
            </a:r>
            <a:endParaRPr sz="800">
              <a:solidFill>
                <a:schemeClr val="dk1"/>
              </a:solidFill>
            </a:endParaRPr>
          </a:p>
          <a:p>
            <a:pPr indent="-1651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r>
              <a:rPr lang="en" sz="800">
                <a:solidFill>
                  <a:schemeClr val="dk1"/>
                </a:solidFill>
              </a:rPr>
              <a:t>[Investigating Virtual Learning Environments]. (2020). Retrieved 2020, from </a:t>
            </a:r>
            <a:r>
              <a:rPr lang="en" sz="800" u="sng">
                <a:solidFill>
                  <a:schemeClr val="hlink"/>
                </a:solidFill>
                <a:hlinkClick r:id="rId11"/>
              </a:rPr>
              <a:t>https://www.digitallearninglab.org/investigating-virtual-learning-environments/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366" name="Google Shape;366;p32"/>
          <p:cNvSpPr txBox="1"/>
          <p:nvPr/>
        </p:nvSpPr>
        <p:spPr>
          <a:xfrm>
            <a:off x="4426500" y="1119450"/>
            <a:ext cx="4037400" cy="3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AutoNum type="arabicPeriod" startAt="10"/>
            </a:pPr>
            <a:r>
              <a:rPr lang="en" sz="800">
                <a:solidFill>
                  <a:schemeClr val="dk1"/>
                </a:solidFill>
              </a:rPr>
              <a:t>[Digital image]. (n.d.). Retrieved from </a:t>
            </a:r>
            <a:r>
              <a:rPr lang="en" sz="800" u="sng">
                <a:solidFill>
                  <a:schemeClr val="hlink"/>
                </a:solidFill>
                <a:hlinkClick r:id="rId12"/>
              </a:rPr>
              <a:t>http://clipart-library.com/free/cartoon-camera-transparent.html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AutoNum type="arabicPeriod" startAt="10"/>
            </a:pPr>
            <a:r>
              <a:rPr lang="en" sz="800">
                <a:solidFill>
                  <a:schemeClr val="dk1"/>
                </a:solidFill>
              </a:rPr>
              <a:t>[Digital image]. (n.d.). Retrieved from </a:t>
            </a:r>
            <a:r>
              <a:rPr lang="en" sz="800" u="sng">
                <a:solidFill>
                  <a:schemeClr val="hlink"/>
                </a:solidFill>
                <a:hlinkClick r:id="rId13"/>
              </a:rPr>
              <a:t>http://clipart-library.com/talking-cliparts.html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AutoNum type="arabicPeriod" startAt="10"/>
            </a:pPr>
            <a:r>
              <a:rPr lang="en" sz="800">
                <a:solidFill>
                  <a:schemeClr val="dk1"/>
                </a:solidFill>
              </a:rPr>
              <a:t>[Digital image]. (n.d.). Retrieved from </a:t>
            </a:r>
            <a:r>
              <a:rPr lang="en" sz="800" u="sng">
                <a:solidFill>
                  <a:schemeClr val="hlink"/>
                </a:solidFill>
                <a:hlinkClick r:id="rId14"/>
              </a:rPr>
              <a:t>https://www.clipart.email/clipart/wrench-and-hammer-clipart-222571.html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 startAt="10"/>
            </a:pPr>
            <a:r>
              <a:rPr lang="en" sz="800">
                <a:solidFill>
                  <a:schemeClr val="dk1"/>
                </a:solidFill>
              </a:rPr>
              <a:t>[Digital image]. (n.d). Retrieved from (Put in)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 startAt="10"/>
            </a:pPr>
            <a:r>
              <a:rPr lang="en" sz="800">
                <a:solidFill>
                  <a:schemeClr val="dk1"/>
                </a:solidFill>
              </a:rPr>
              <a:t>[Digital image]. (n.d.). Retrieved from </a:t>
            </a:r>
            <a:r>
              <a:rPr lang="en" sz="800" u="sng">
                <a:solidFill>
                  <a:schemeClr val="hlink"/>
                </a:solidFill>
                <a:hlinkClick r:id="rId15"/>
              </a:rPr>
              <a:t>http://clipart-library.com/clip-art/1-14245_paper-and-pencil-png-paper-and-pencil-icon.htm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 startAt="10"/>
            </a:pPr>
            <a:r>
              <a:rPr lang="en" sz="800">
                <a:solidFill>
                  <a:schemeClr val="dk1"/>
                </a:solidFill>
              </a:rPr>
              <a:t>[Digital image]. (n.d.). Retrieved from </a:t>
            </a:r>
            <a:r>
              <a:rPr lang="en" sz="800" u="sng">
                <a:solidFill>
                  <a:schemeClr val="hlink"/>
                </a:solidFill>
                <a:hlinkClick r:id="rId16"/>
              </a:rPr>
              <a:t>https://www.clipartkey.com/view/iJxibo_clipart-computer-monitor-computer-clipart-black-and-white/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 startAt="10"/>
            </a:pPr>
            <a:r>
              <a:rPr lang="en" sz="800"/>
              <a:t>[Digital image]. (n.d). Retrieved from </a:t>
            </a:r>
            <a:r>
              <a:rPr lang="en" sz="800" u="sng">
                <a:solidFill>
                  <a:schemeClr val="hlink"/>
                </a:solidFill>
                <a:hlinkClick r:id="rId17"/>
              </a:rPr>
              <a:t> </a:t>
            </a:r>
            <a:r>
              <a:rPr lang="en" sz="800" u="sng">
                <a:solidFill>
                  <a:schemeClr val="hlink"/>
                </a:solidFill>
                <a:hlinkClick r:id="rId18"/>
              </a:rPr>
              <a:t>http://clipart-library.com/free/box-clipart-black-and-white.html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 startAt="10"/>
            </a:pPr>
            <a:r>
              <a:rPr lang="en" sz="800">
                <a:solidFill>
                  <a:schemeClr val="dk1"/>
                </a:solidFill>
              </a:rPr>
              <a:t>[Fundesteam].(2018). Retrieved 2020, from </a:t>
            </a:r>
            <a:r>
              <a:rPr lang="en" sz="800" u="sng">
                <a:solidFill>
                  <a:schemeClr val="hlink"/>
                </a:solidFill>
                <a:hlinkClick r:id="rId19"/>
              </a:rPr>
              <a:t>https://www.fundesteam.org/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AutoNum type="arabicPeriod" startAt="10"/>
            </a:pPr>
            <a:r>
              <a:rPr lang="en" sz="800">
                <a:solidFill>
                  <a:schemeClr val="dk1"/>
                </a:solidFill>
              </a:rPr>
              <a:t>Greco, H. (2020, March 28). [Fourth Grader working on math from home]. Retrieved 2020, from </a:t>
            </a:r>
            <a:r>
              <a:rPr lang="en" sz="800" u="sng">
                <a:solidFill>
                  <a:schemeClr val="hlink"/>
                </a:solidFill>
                <a:hlinkClick r:id="rId20"/>
              </a:rPr>
              <a:t>https://www.reporternewspapers.net/2020/03/28/local-dekalb-schools-parents-students-adjust-to-tech-and-stress-of-virtual-learning/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AutoNum type="arabicPeriod" startAt="10"/>
            </a:pPr>
            <a:r>
              <a:rPr lang="en" sz="800">
                <a:solidFill>
                  <a:schemeClr val="dk1"/>
                </a:solidFill>
              </a:rPr>
              <a:t>Groves, J. (2018, October 10). ANCON HILL VIEWPOINT (CERRO ANCON) IN PANAMA CITY [Digital image]. Retrieved 2020, from </a:t>
            </a:r>
            <a:r>
              <a:rPr lang="en" sz="800" u="sng">
                <a:solidFill>
                  <a:schemeClr val="hlink"/>
                </a:solidFill>
                <a:hlinkClick r:id="rId21"/>
              </a:rPr>
              <a:t>https://www.journeyera.com/ancon-hill-viewpoint-panama-city/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7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sp>
        <p:nvSpPr>
          <p:cNvPr id="373" name="Google Shape;373;p33"/>
          <p:cNvSpPr txBox="1"/>
          <p:nvPr/>
        </p:nvSpPr>
        <p:spPr>
          <a:xfrm>
            <a:off x="7974325" y="4760725"/>
            <a:ext cx="4566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55CC"/>
                </a:solidFill>
              </a:rPr>
              <a:t>[18]</a:t>
            </a:r>
            <a:endParaRPr sz="1000">
              <a:solidFill>
                <a:srgbClr val="1155CC"/>
              </a:solidFill>
            </a:endParaRPr>
          </a:p>
        </p:txBody>
      </p:sp>
      <p:sp>
        <p:nvSpPr>
          <p:cNvPr id="374" name="Google Shape;374;p33"/>
          <p:cNvSpPr/>
          <p:nvPr/>
        </p:nvSpPr>
        <p:spPr>
          <a:xfrm>
            <a:off x="13425" y="376025"/>
            <a:ext cx="631200" cy="3090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75" name="Google Shape;375;p33"/>
          <p:cNvSpPr/>
          <p:nvPr/>
        </p:nvSpPr>
        <p:spPr>
          <a:xfrm>
            <a:off x="4791475" y="376025"/>
            <a:ext cx="4352700" cy="3090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76" name="Google Shape;376;p33"/>
          <p:cNvSpPr/>
          <p:nvPr/>
        </p:nvSpPr>
        <p:spPr>
          <a:xfrm rot="5400000">
            <a:off x="5993575" y="2437350"/>
            <a:ext cx="5183700" cy="309000"/>
          </a:xfrm>
          <a:prstGeom prst="rect">
            <a:avLst/>
          </a:prstGeom>
          <a:solidFill>
            <a:srgbClr val="3D85C6">
              <a:alpha val="396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77" name="Google Shape;377;p33"/>
          <p:cNvSpPr txBox="1"/>
          <p:nvPr/>
        </p:nvSpPr>
        <p:spPr>
          <a:xfrm>
            <a:off x="744200" y="182975"/>
            <a:ext cx="39477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D85C6"/>
                </a:solidFill>
                <a:latin typeface="EB Garamond"/>
                <a:ea typeface="EB Garamond"/>
                <a:cs typeface="EB Garamond"/>
                <a:sym typeface="EB Garamond"/>
              </a:rPr>
              <a:t>Acknowledgements</a:t>
            </a:r>
            <a:r>
              <a:rPr b="1" lang="en" sz="3600">
                <a:solidFill>
                  <a:srgbClr val="3D85C6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b="1" sz="3600">
              <a:solidFill>
                <a:srgbClr val="3D85C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78" name="Google Shape;378;p33"/>
          <p:cNvSpPr txBox="1"/>
          <p:nvPr/>
        </p:nvSpPr>
        <p:spPr>
          <a:xfrm>
            <a:off x="1694100" y="1647450"/>
            <a:ext cx="5755800" cy="1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D85C6"/>
                </a:solidFill>
                <a:latin typeface="EB Garamond"/>
                <a:ea typeface="EB Garamond"/>
                <a:cs typeface="EB Garamond"/>
                <a:sym typeface="EB Garamond"/>
              </a:rPr>
              <a:t>Professor Chiarelli-WPI</a:t>
            </a:r>
            <a:endParaRPr b="1" sz="3600">
              <a:solidFill>
                <a:srgbClr val="3D85C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D85C6"/>
                </a:solidFill>
                <a:latin typeface="EB Garamond"/>
                <a:ea typeface="EB Garamond"/>
                <a:cs typeface="EB Garamond"/>
                <a:sym typeface="EB Garamond"/>
              </a:rPr>
              <a:t>Professor Kinicki-WPI</a:t>
            </a:r>
            <a:endParaRPr b="1" sz="3600">
              <a:solidFill>
                <a:srgbClr val="3D85C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D85C6"/>
                </a:solidFill>
                <a:latin typeface="EB Garamond"/>
                <a:ea typeface="EB Garamond"/>
                <a:cs typeface="EB Garamond"/>
                <a:sym typeface="EB Garamond"/>
              </a:rPr>
              <a:t>Marvin Castillo-Fundesteam</a:t>
            </a:r>
            <a:endParaRPr b="1" sz="3600">
              <a:solidFill>
                <a:srgbClr val="3D85C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"/>
          <p:cNvSpPr txBox="1"/>
          <p:nvPr/>
        </p:nvSpPr>
        <p:spPr>
          <a:xfrm>
            <a:off x="754875" y="560250"/>
            <a:ext cx="26403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D85C6"/>
                </a:solidFill>
                <a:latin typeface="EB Garamond"/>
                <a:ea typeface="EB Garamond"/>
                <a:cs typeface="EB Garamond"/>
                <a:sym typeface="EB Garamond"/>
              </a:rPr>
              <a:t>Questions?</a:t>
            </a:r>
            <a:endParaRPr b="1" sz="3600">
              <a:solidFill>
                <a:srgbClr val="3D85C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384" name="Google Shape;384;p34"/>
          <p:cNvCxnSpPr/>
          <p:nvPr/>
        </p:nvCxnSpPr>
        <p:spPr>
          <a:xfrm flipH="1">
            <a:off x="740175" y="636450"/>
            <a:ext cx="14700" cy="631200"/>
          </a:xfrm>
          <a:prstGeom prst="straightConnector1">
            <a:avLst/>
          </a:prstGeom>
          <a:noFill/>
          <a:ln cap="flat" cmpd="sng" w="762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5" name="Google Shape;38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sp>
        <p:nvSpPr>
          <p:cNvPr id="386" name="Google Shape;386;p34"/>
          <p:cNvSpPr txBox="1"/>
          <p:nvPr/>
        </p:nvSpPr>
        <p:spPr>
          <a:xfrm>
            <a:off x="8173375" y="4705525"/>
            <a:ext cx="4566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55CC"/>
                </a:solidFill>
              </a:rPr>
              <a:t>[19]</a:t>
            </a:r>
            <a:endParaRPr sz="1000">
              <a:solidFill>
                <a:srgbClr val="1155CC"/>
              </a:solidFill>
            </a:endParaRPr>
          </a:p>
        </p:txBody>
      </p:sp>
      <p:sp>
        <p:nvSpPr>
          <p:cNvPr id="387" name="Google Shape;387;p34"/>
          <p:cNvSpPr txBox="1"/>
          <p:nvPr/>
        </p:nvSpPr>
        <p:spPr>
          <a:xfrm>
            <a:off x="2879250" y="2319900"/>
            <a:ext cx="33855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D85C6"/>
                </a:solidFill>
                <a:latin typeface="EB Garamond"/>
                <a:ea typeface="EB Garamond"/>
                <a:cs typeface="EB Garamond"/>
                <a:sym typeface="EB Garamond"/>
              </a:rPr>
              <a:t>Thank you for your time!</a:t>
            </a:r>
            <a:endParaRPr b="1" sz="3600">
              <a:solidFill>
                <a:srgbClr val="3D85C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5"/>
          <p:cNvSpPr/>
          <p:nvPr/>
        </p:nvSpPr>
        <p:spPr>
          <a:xfrm>
            <a:off x="0" y="-23700"/>
            <a:ext cx="9144000" cy="5190900"/>
          </a:xfrm>
          <a:prstGeom prst="rect">
            <a:avLst/>
          </a:prstGeom>
          <a:solidFill>
            <a:srgbClr val="FFF8E5">
              <a:alpha val="35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pic>
        <p:nvPicPr>
          <p:cNvPr id="394" name="Google Shape;39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0643" y="0"/>
            <a:ext cx="472271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"/>
          <p:cNvSpPr/>
          <p:nvPr/>
        </p:nvSpPr>
        <p:spPr>
          <a:xfrm>
            <a:off x="0" y="-23700"/>
            <a:ext cx="9144000" cy="5190900"/>
          </a:xfrm>
          <a:prstGeom prst="rect">
            <a:avLst/>
          </a:prstGeom>
          <a:solidFill>
            <a:srgbClr val="FFF8E5">
              <a:alpha val="35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pic>
        <p:nvPicPr>
          <p:cNvPr id="401" name="Google Shape;40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288" y="66675"/>
            <a:ext cx="7591425" cy="50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7"/>
          <p:cNvSpPr/>
          <p:nvPr/>
        </p:nvSpPr>
        <p:spPr>
          <a:xfrm>
            <a:off x="0" y="-23700"/>
            <a:ext cx="9144000" cy="5190900"/>
          </a:xfrm>
          <a:prstGeom prst="rect">
            <a:avLst/>
          </a:prstGeom>
          <a:solidFill>
            <a:srgbClr val="FFF8E5">
              <a:alpha val="35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pic>
        <p:nvPicPr>
          <p:cNvPr id="408" name="Google Shape;40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985" y="0"/>
            <a:ext cx="691603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8"/>
          <p:cNvSpPr/>
          <p:nvPr/>
        </p:nvSpPr>
        <p:spPr>
          <a:xfrm>
            <a:off x="0" y="-23700"/>
            <a:ext cx="9144000" cy="5190900"/>
          </a:xfrm>
          <a:prstGeom prst="rect">
            <a:avLst/>
          </a:prstGeom>
          <a:solidFill>
            <a:srgbClr val="FFF8E5">
              <a:alpha val="35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pic>
        <p:nvPicPr>
          <p:cNvPr id="415" name="Google Shape;41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236" y="0"/>
            <a:ext cx="7013529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9"/>
          <p:cNvSpPr/>
          <p:nvPr/>
        </p:nvSpPr>
        <p:spPr>
          <a:xfrm>
            <a:off x="0" y="-23700"/>
            <a:ext cx="9144000" cy="5190900"/>
          </a:xfrm>
          <a:prstGeom prst="rect">
            <a:avLst/>
          </a:prstGeom>
          <a:solidFill>
            <a:srgbClr val="FFF8E5">
              <a:alpha val="35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pic>
        <p:nvPicPr>
          <p:cNvPr id="422" name="Google Shape;42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204" y="0"/>
            <a:ext cx="684359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0"/>
          <p:cNvSpPr/>
          <p:nvPr/>
        </p:nvSpPr>
        <p:spPr>
          <a:xfrm>
            <a:off x="0" y="-23700"/>
            <a:ext cx="9144000" cy="5190900"/>
          </a:xfrm>
          <a:prstGeom prst="rect">
            <a:avLst/>
          </a:prstGeom>
          <a:solidFill>
            <a:srgbClr val="FFF8E5">
              <a:alpha val="35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pic>
        <p:nvPicPr>
          <p:cNvPr id="429" name="Google Shape;42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653" y="0"/>
            <a:ext cx="739669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1"/>
          <p:cNvSpPr/>
          <p:nvPr/>
        </p:nvSpPr>
        <p:spPr>
          <a:xfrm>
            <a:off x="0" y="-23700"/>
            <a:ext cx="9144000" cy="5190900"/>
          </a:xfrm>
          <a:prstGeom prst="rect">
            <a:avLst/>
          </a:prstGeom>
          <a:solidFill>
            <a:srgbClr val="FFF8E5">
              <a:alpha val="35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pic>
        <p:nvPicPr>
          <p:cNvPr id="436" name="Google Shape;43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41" y="0"/>
            <a:ext cx="85129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0"/>
            <a:ext cx="9144000" cy="5190900"/>
          </a:xfrm>
          <a:prstGeom prst="rect">
            <a:avLst/>
          </a:prstGeom>
          <a:solidFill>
            <a:srgbClr val="FFF8E5">
              <a:alpha val="35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0" y="376025"/>
            <a:ext cx="644700" cy="3090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4671400" y="376025"/>
            <a:ext cx="4472400" cy="3090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81" name="Google Shape;81;p15"/>
          <p:cNvSpPr/>
          <p:nvPr/>
        </p:nvSpPr>
        <p:spPr>
          <a:xfrm rot="5400000">
            <a:off x="5993575" y="2437350"/>
            <a:ext cx="5183700" cy="309000"/>
          </a:xfrm>
          <a:prstGeom prst="rect">
            <a:avLst/>
          </a:prstGeom>
          <a:solidFill>
            <a:srgbClr val="FFF8E5">
              <a:alpha val="445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744200" y="182975"/>
            <a:ext cx="38277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8E5"/>
                </a:solidFill>
                <a:latin typeface="EB Garamond"/>
                <a:ea typeface="EB Garamond"/>
                <a:cs typeface="EB Garamond"/>
                <a:sym typeface="EB Garamond"/>
              </a:rPr>
              <a:t>STEAM Education</a:t>
            </a:r>
            <a:endParaRPr b="1" sz="3600">
              <a:solidFill>
                <a:srgbClr val="FFF8E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2784450" y="3949225"/>
            <a:ext cx="35751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What is STEAM Education?</a:t>
            </a:r>
            <a:endParaRPr sz="21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710700" y="3949225"/>
            <a:ext cx="17226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The Benefits</a:t>
            </a:r>
            <a:endParaRPr sz="21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4713" y="1520213"/>
            <a:ext cx="4654575" cy="210306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sp>
        <p:nvSpPr>
          <p:cNvPr id="87" name="Google Shape;87;p15"/>
          <p:cNvSpPr txBox="1"/>
          <p:nvPr/>
        </p:nvSpPr>
        <p:spPr>
          <a:xfrm>
            <a:off x="6477200" y="3209275"/>
            <a:ext cx="4221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55CC"/>
                </a:solidFill>
              </a:rPr>
              <a:t>[3]</a:t>
            </a:r>
            <a:endParaRPr sz="1000">
              <a:solidFill>
                <a:srgbClr val="1155CC"/>
              </a:solidFill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2793468" y="1647114"/>
            <a:ext cx="1588612" cy="1873398"/>
          </a:xfrm>
          <a:prstGeom prst="flowChartOffpageConnector">
            <a:avLst/>
          </a:prstGeom>
          <a:solidFill>
            <a:srgbClr val="FFF8E5"/>
          </a:solidFill>
          <a:ln cap="flat" cmpd="sng" w="9525">
            <a:solidFill>
              <a:srgbClr val="6DAE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824988" y="1622988"/>
            <a:ext cx="1588612" cy="1873398"/>
          </a:xfrm>
          <a:prstGeom prst="flowChartOffpageConnector">
            <a:avLst/>
          </a:prstGeom>
          <a:solidFill>
            <a:srgbClr val="FFF8E5"/>
          </a:solidFill>
          <a:ln cap="flat" cmpd="sng" w="9525">
            <a:solidFill>
              <a:srgbClr val="6DAE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4761927" y="1622988"/>
            <a:ext cx="1588612" cy="1873398"/>
          </a:xfrm>
          <a:prstGeom prst="flowChartOffpageConnector">
            <a:avLst/>
          </a:prstGeom>
          <a:solidFill>
            <a:srgbClr val="FFF8E5"/>
          </a:solidFill>
          <a:ln cap="flat" cmpd="sng" w="9525">
            <a:solidFill>
              <a:srgbClr val="6DAE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6730400" y="1622988"/>
            <a:ext cx="1588612" cy="1873398"/>
          </a:xfrm>
          <a:prstGeom prst="flowChartOffpageConnector">
            <a:avLst/>
          </a:prstGeom>
          <a:solidFill>
            <a:srgbClr val="FFF8E5"/>
          </a:solidFill>
          <a:ln cap="flat" cmpd="sng" w="9525">
            <a:solidFill>
              <a:srgbClr val="6DAE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1050500" y="2030025"/>
            <a:ext cx="1137600" cy="10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D94D5"/>
                </a:solidFill>
                <a:latin typeface="EB Garamond"/>
                <a:ea typeface="EB Garamond"/>
                <a:cs typeface="EB Garamond"/>
                <a:sym typeface="EB Garamond"/>
              </a:rPr>
              <a:t>Good Critical Thinking Skills</a:t>
            </a:r>
            <a:endParaRPr b="1">
              <a:solidFill>
                <a:srgbClr val="4D94D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3018950" y="2030025"/>
            <a:ext cx="1137600" cy="10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D94D5"/>
                </a:solidFill>
                <a:latin typeface="EB Garamond"/>
                <a:ea typeface="EB Garamond"/>
                <a:cs typeface="EB Garamond"/>
                <a:sym typeface="EB Garamond"/>
              </a:rPr>
              <a:t>Higher Proficiency in Science Literacy</a:t>
            </a:r>
            <a:endParaRPr b="1">
              <a:solidFill>
                <a:srgbClr val="4D94D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4987438" y="2030025"/>
            <a:ext cx="1137600" cy="10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D94D5"/>
                </a:solidFill>
                <a:latin typeface="EB Garamond"/>
                <a:ea typeface="EB Garamond"/>
                <a:cs typeface="EB Garamond"/>
                <a:sym typeface="EB Garamond"/>
              </a:rPr>
              <a:t>Build a More Cohesive Education</a:t>
            </a:r>
            <a:endParaRPr b="1">
              <a:solidFill>
                <a:srgbClr val="4D94D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6955913" y="2030025"/>
            <a:ext cx="1137600" cy="10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D94D5"/>
                </a:solidFill>
                <a:latin typeface="EB Garamond"/>
                <a:ea typeface="EB Garamond"/>
                <a:cs typeface="EB Garamond"/>
                <a:sym typeface="EB Garamond"/>
              </a:rPr>
              <a:t>Younger Generations of Innovators</a:t>
            </a:r>
            <a:endParaRPr b="1">
              <a:solidFill>
                <a:srgbClr val="4D94D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2"/>
          <p:cNvSpPr/>
          <p:nvPr/>
        </p:nvSpPr>
        <p:spPr>
          <a:xfrm>
            <a:off x="0" y="-23700"/>
            <a:ext cx="9144000" cy="5190900"/>
          </a:xfrm>
          <a:prstGeom prst="rect">
            <a:avLst/>
          </a:prstGeom>
          <a:solidFill>
            <a:srgbClr val="FFF8E5">
              <a:alpha val="35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pic>
        <p:nvPicPr>
          <p:cNvPr id="443" name="Google Shape;44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710" y="0"/>
            <a:ext cx="78345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3"/>
          <p:cNvSpPr/>
          <p:nvPr/>
        </p:nvSpPr>
        <p:spPr>
          <a:xfrm>
            <a:off x="0" y="-23700"/>
            <a:ext cx="9144000" cy="5190900"/>
          </a:xfrm>
          <a:prstGeom prst="rect">
            <a:avLst/>
          </a:prstGeom>
          <a:solidFill>
            <a:srgbClr val="FFF8E5">
              <a:alpha val="35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pic>
        <p:nvPicPr>
          <p:cNvPr id="450" name="Google Shape;45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018" y="0"/>
            <a:ext cx="705796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4"/>
          <p:cNvSpPr/>
          <p:nvPr/>
        </p:nvSpPr>
        <p:spPr>
          <a:xfrm>
            <a:off x="0" y="-23700"/>
            <a:ext cx="9144000" cy="5190900"/>
          </a:xfrm>
          <a:prstGeom prst="rect">
            <a:avLst/>
          </a:prstGeom>
          <a:solidFill>
            <a:srgbClr val="FFF8E5">
              <a:alpha val="35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pic>
        <p:nvPicPr>
          <p:cNvPr id="457" name="Google Shape;45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003" y="0"/>
            <a:ext cx="710399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/>
        </p:nvSpPr>
        <p:spPr>
          <a:xfrm>
            <a:off x="886500" y="3105200"/>
            <a:ext cx="73710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The COVID-19 quarantine has caused a paradigm shift in education towards online learning</a:t>
            </a:r>
            <a:endParaRPr sz="2800">
              <a:solidFill>
                <a:srgbClr val="3D85C6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754875" y="572550"/>
            <a:ext cx="51120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EB Garamond"/>
                <a:ea typeface="EB Garamond"/>
                <a:cs typeface="EB Garamond"/>
                <a:sym typeface="EB Garamond"/>
              </a:rPr>
              <a:t>Motivation</a:t>
            </a:r>
            <a:endParaRPr b="1" sz="40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sp>
        <p:nvSpPr>
          <p:cNvPr id="103" name="Google Shape;103;p16"/>
          <p:cNvSpPr txBox="1"/>
          <p:nvPr/>
        </p:nvSpPr>
        <p:spPr>
          <a:xfrm>
            <a:off x="8050350" y="4653025"/>
            <a:ext cx="4221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55CC"/>
                </a:solidFill>
              </a:rPr>
              <a:t>[4]</a:t>
            </a:r>
            <a:endParaRPr sz="1000">
              <a:solidFill>
                <a:srgbClr val="1155CC"/>
              </a:solidFill>
            </a:endParaRPr>
          </a:p>
        </p:txBody>
      </p:sp>
      <p:cxnSp>
        <p:nvCxnSpPr>
          <p:cNvPr id="104" name="Google Shape;104;p16"/>
          <p:cNvCxnSpPr/>
          <p:nvPr/>
        </p:nvCxnSpPr>
        <p:spPr>
          <a:xfrm flipH="1">
            <a:off x="740175" y="636450"/>
            <a:ext cx="14700" cy="631200"/>
          </a:xfrm>
          <a:prstGeom prst="straightConnector1">
            <a:avLst/>
          </a:prstGeom>
          <a:noFill/>
          <a:ln cap="flat" cmpd="sng" w="762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" name="Google Shape;105;p16"/>
          <p:cNvSpPr txBox="1"/>
          <p:nvPr/>
        </p:nvSpPr>
        <p:spPr>
          <a:xfrm>
            <a:off x="886500" y="1641300"/>
            <a:ext cx="73710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Panama’s education system does not include STEAM education</a:t>
            </a:r>
            <a:endParaRPr sz="2800">
              <a:solidFill>
                <a:schemeClr val="dk1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/>
        </p:nvSpPr>
        <p:spPr>
          <a:xfrm>
            <a:off x="886500" y="1569475"/>
            <a:ext cx="7371000" cy="2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Our Mission is to develop tutorials and materials informing teachers on how to create and distribute online learning STEAM education content.</a:t>
            </a:r>
            <a:endParaRPr sz="2800">
              <a:solidFill>
                <a:srgbClr val="3D85C6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770125" y="574575"/>
            <a:ext cx="77022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EB Garamond"/>
                <a:ea typeface="EB Garamond"/>
                <a:cs typeface="EB Garamond"/>
                <a:sym typeface="EB Garamond"/>
              </a:rPr>
              <a:t>Mission</a:t>
            </a:r>
            <a:endParaRPr b="1" sz="4000"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112" name="Google Shape;112;p17"/>
          <p:cNvCxnSpPr/>
          <p:nvPr/>
        </p:nvCxnSpPr>
        <p:spPr>
          <a:xfrm flipH="1">
            <a:off x="740175" y="636450"/>
            <a:ext cx="14700" cy="631200"/>
          </a:xfrm>
          <a:prstGeom prst="straightConnector1">
            <a:avLst/>
          </a:prstGeom>
          <a:noFill/>
          <a:ln cap="flat" cmpd="sng" w="76200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sp>
        <p:nvSpPr>
          <p:cNvPr id="114" name="Google Shape;114;p17"/>
          <p:cNvSpPr txBox="1"/>
          <p:nvPr/>
        </p:nvSpPr>
        <p:spPr>
          <a:xfrm>
            <a:off x="8050350" y="4653025"/>
            <a:ext cx="4221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55CC"/>
                </a:solidFill>
              </a:rPr>
              <a:t>[4]</a:t>
            </a:r>
            <a:endParaRPr sz="1000">
              <a:solidFill>
                <a:srgbClr val="1155C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/>
          <p:nvPr/>
        </p:nvSpPr>
        <p:spPr>
          <a:xfrm>
            <a:off x="13425" y="376025"/>
            <a:ext cx="631200" cy="3090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3546475" y="376025"/>
            <a:ext cx="5597700" cy="3090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21" name="Google Shape;121;p18"/>
          <p:cNvSpPr/>
          <p:nvPr/>
        </p:nvSpPr>
        <p:spPr>
          <a:xfrm rot="5400000">
            <a:off x="5993575" y="2437350"/>
            <a:ext cx="5183700" cy="309000"/>
          </a:xfrm>
          <a:prstGeom prst="rect">
            <a:avLst/>
          </a:prstGeom>
          <a:solidFill>
            <a:srgbClr val="3D85C6">
              <a:alpha val="396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744200" y="182975"/>
            <a:ext cx="27027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B5394"/>
                </a:solidFill>
                <a:latin typeface="EB Garamond"/>
                <a:ea typeface="EB Garamond"/>
                <a:cs typeface="EB Garamond"/>
                <a:sym typeface="EB Garamond"/>
              </a:rPr>
              <a:t>Our Sponsor</a:t>
            </a:r>
            <a:endParaRPr b="1" sz="3600">
              <a:solidFill>
                <a:srgbClr val="0B5394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887" y="919413"/>
            <a:ext cx="4406226" cy="330467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2368875" y="4224075"/>
            <a:ext cx="44061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B5394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Marvin Castillo- CEO of Fundesteam</a:t>
            </a:r>
            <a:endParaRPr sz="2100">
              <a:solidFill>
                <a:srgbClr val="0B5394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125" name="Google Shape;12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sp>
        <p:nvSpPr>
          <p:cNvPr id="126" name="Google Shape;126;p18"/>
          <p:cNvSpPr txBox="1"/>
          <p:nvPr/>
        </p:nvSpPr>
        <p:spPr>
          <a:xfrm>
            <a:off x="6318525" y="3915075"/>
            <a:ext cx="4566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8E5"/>
                </a:solidFill>
              </a:rPr>
              <a:t>[5]</a:t>
            </a:r>
            <a:endParaRPr sz="1000">
              <a:solidFill>
                <a:srgbClr val="FFF8E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/>
          <p:nvPr/>
        </p:nvSpPr>
        <p:spPr>
          <a:xfrm>
            <a:off x="0" y="0"/>
            <a:ext cx="9144000" cy="5190900"/>
          </a:xfrm>
          <a:prstGeom prst="rect">
            <a:avLst/>
          </a:prstGeom>
          <a:solidFill>
            <a:srgbClr val="FFF8E5">
              <a:alpha val="35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0" y="376025"/>
            <a:ext cx="644700" cy="3090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3910900" y="376025"/>
            <a:ext cx="5232900" cy="3090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34" name="Google Shape;134;p19"/>
          <p:cNvSpPr/>
          <p:nvPr/>
        </p:nvSpPr>
        <p:spPr>
          <a:xfrm rot="5400000">
            <a:off x="5993575" y="2437350"/>
            <a:ext cx="5183700" cy="309000"/>
          </a:xfrm>
          <a:prstGeom prst="rect">
            <a:avLst/>
          </a:prstGeom>
          <a:solidFill>
            <a:srgbClr val="FFF8E5">
              <a:alpha val="445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744200" y="182975"/>
            <a:ext cx="30672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8E5"/>
                </a:solidFill>
                <a:latin typeface="EB Garamond"/>
                <a:ea typeface="EB Garamond"/>
                <a:cs typeface="EB Garamond"/>
                <a:sym typeface="EB Garamond"/>
              </a:rPr>
              <a:t>Cultural Issues</a:t>
            </a:r>
            <a:endParaRPr b="1" sz="3600">
              <a:solidFill>
                <a:srgbClr val="FFF8E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grpSp>
        <p:nvGrpSpPr>
          <p:cNvPr id="137" name="Google Shape;137;p19"/>
          <p:cNvGrpSpPr/>
          <p:nvPr/>
        </p:nvGrpSpPr>
        <p:grpSpPr>
          <a:xfrm>
            <a:off x="949838" y="1727075"/>
            <a:ext cx="2516925" cy="1699400"/>
            <a:chOff x="949838" y="1727075"/>
            <a:chExt cx="2516925" cy="1699400"/>
          </a:xfrm>
        </p:grpSpPr>
        <p:sp>
          <p:nvSpPr>
            <p:cNvPr id="138" name="Google Shape;138;p19"/>
            <p:cNvSpPr/>
            <p:nvPr/>
          </p:nvSpPr>
          <p:spPr>
            <a:xfrm>
              <a:off x="949838" y="1727075"/>
              <a:ext cx="2516925" cy="1699400"/>
            </a:xfrm>
            <a:prstGeom prst="flowChartMagneticDrum">
              <a:avLst/>
            </a:prstGeom>
            <a:solidFill>
              <a:srgbClr val="CBE3F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9"/>
            <p:cNvSpPr txBox="1"/>
            <p:nvPr/>
          </p:nvSpPr>
          <p:spPr>
            <a:xfrm>
              <a:off x="1250725" y="2417500"/>
              <a:ext cx="1272900" cy="78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5EA8E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Lack of STEAM Education </a:t>
              </a:r>
              <a:endParaRPr b="1">
                <a:solidFill>
                  <a:srgbClr val="5EA8E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pic>
          <p:nvPicPr>
            <p:cNvPr id="140" name="Google Shape;140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81499" y="1902425"/>
              <a:ext cx="411351" cy="515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19"/>
            <p:cNvSpPr txBox="1"/>
            <p:nvPr/>
          </p:nvSpPr>
          <p:spPr>
            <a:xfrm>
              <a:off x="2281200" y="1727075"/>
              <a:ext cx="422100" cy="41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155CC"/>
                  </a:solidFill>
                </a:rPr>
                <a:t>[6]</a:t>
              </a:r>
              <a:endParaRPr sz="1000">
                <a:solidFill>
                  <a:srgbClr val="1155CC"/>
                </a:solidFill>
              </a:endParaRPr>
            </a:p>
          </p:txBody>
        </p:sp>
      </p:grpSp>
      <p:grpSp>
        <p:nvGrpSpPr>
          <p:cNvPr id="142" name="Google Shape;142;p19"/>
          <p:cNvGrpSpPr/>
          <p:nvPr/>
        </p:nvGrpSpPr>
        <p:grpSpPr>
          <a:xfrm>
            <a:off x="3104138" y="1717025"/>
            <a:ext cx="2516925" cy="1699400"/>
            <a:chOff x="3104138" y="1717025"/>
            <a:chExt cx="2516925" cy="1699400"/>
          </a:xfrm>
        </p:grpSpPr>
        <p:sp>
          <p:nvSpPr>
            <p:cNvPr id="143" name="Google Shape;143;p19"/>
            <p:cNvSpPr/>
            <p:nvPr/>
          </p:nvSpPr>
          <p:spPr>
            <a:xfrm>
              <a:off x="3104138" y="1717025"/>
              <a:ext cx="2516925" cy="1699400"/>
            </a:xfrm>
            <a:prstGeom prst="flowChartMagneticDrum">
              <a:avLst/>
            </a:prstGeom>
            <a:solidFill>
              <a:srgbClr val="CBE3F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9"/>
            <p:cNvSpPr txBox="1"/>
            <p:nvPr/>
          </p:nvSpPr>
          <p:spPr>
            <a:xfrm>
              <a:off x="3448650" y="2417488"/>
              <a:ext cx="1272900" cy="78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5EA8E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Resistance to Reform Education</a:t>
              </a:r>
              <a:endParaRPr b="1">
                <a:solidFill>
                  <a:srgbClr val="5EA8E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pic>
          <p:nvPicPr>
            <p:cNvPr id="145" name="Google Shape;145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62749" y="1907413"/>
              <a:ext cx="644699" cy="505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19"/>
            <p:cNvSpPr txBox="1"/>
            <p:nvPr/>
          </p:nvSpPr>
          <p:spPr>
            <a:xfrm>
              <a:off x="4443350" y="1727075"/>
              <a:ext cx="422100" cy="41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155CC"/>
                  </a:solidFill>
                </a:rPr>
                <a:t>[7]</a:t>
              </a:r>
              <a:endParaRPr sz="1000">
                <a:solidFill>
                  <a:srgbClr val="1155CC"/>
                </a:solidFill>
              </a:endParaRPr>
            </a:p>
          </p:txBody>
        </p:sp>
      </p:grpSp>
      <p:grpSp>
        <p:nvGrpSpPr>
          <p:cNvPr id="147" name="Google Shape;147;p19"/>
          <p:cNvGrpSpPr/>
          <p:nvPr/>
        </p:nvGrpSpPr>
        <p:grpSpPr>
          <a:xfrm>
            <a:off x="5273213" y="1717025"/>
            <a:ext cx="2516925" cy="1699400"/>
            <a:chOff x="5273213" y="1717025"/>
            <a:chExt cx="2516925" cy="1699400"/>
          </a:xfrm>
        </p:grpSpPr>
        <p:sp>
          <p:nvSpPr>
            <p:cNvPr id="148" name="Google Shape;148;p19"/>
            <p:cNvSpPr/>
            <p:nvPr/>
          </p:nvSpPr>
          <p:spPr>
            <a:xfrm>
              <a:off x="5273213" y="1717025"/>
              <a:ext cx="2516925" cy="1699400"/>
            </a:xfrm>
            <a:prstGeom prst="flowChartMagneticDrum">
              <a:avLst/>
            </a:prstGeom>
            <a:solidFill>
              <a:srgbClr val="CBE3F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9"/>
            <p:cNvSpPr txBox="1"/>
            <p:nvPr/>
          </p:nvSpPr>
          <p:spPr>
            <a:xfrm>
              <a:off x="5569625" y="2417500"/>
              <a:ext cx="1272900" cy="78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5EA8E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Availability of Technical Resources</a:t>
              </a:r>
              <a:endParaRPr b="1">
                <a:solidFill>
                  <a:srgbClr val="5EA8E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pic>
          <p:nvPicPr>
            <p:cNvPr id="150" name="Google Shape;150;p19"/>
            <p:cNvPicPr preferRelativeResize="0"/>
            <p:nvPr/>
          </p:nvPicPr>
          <p:blipFill rotWithShape="1">
            <a:blip r:embed="rId5">
              <a:alphaModFix/>
            </a:blip>
            <a:srcRect b="27277" l="0" r="0" t="28425"/>
            <a:stretch/>
          </p:blipFill>
          <p:spPr>
            <a:xfrm>
              <a:off x="5761186" y="1880825"/>
              <a:ext cx="889775" cy="558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19"/>
            <p:cNvSpPr txBox="1"/>
            <p:nvPr/>
          </p:nvSpPr>
          <p:spPr>
            <a:xfrm>
              <a:off x="6632375" y="1727075"/>
              <a:ext cx="422100" cy="41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155CC"/>
                  </a:solidFill>
                </a:rPr>
                <a:t>[8]</a:t>
              </a:r>
              <a:endParaRPr sz="1000">
                <a:solidFill>
                  <a:srgbClr val="1155CC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/>
          <p:nvPr/>
        </p:nvSpPr>
        <p:spPr>
          <a:xfrm>
            <a:off x="14425" y="-14425"/>
            <a:ext cx="9144000" cy="5143500"/>
          </a:xfrm>
          <a:prstGeom prst="rect">
            <a:avLst/>
          </a:prstGeom>
          <a:solidFill>
            <a:srgbClr val="E5E7FF">
              <a:alpha val="430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14425" y="-14425"/>
            <a:ext cx="9144000" cy="5143500"/>
          </a:xfrm>
          <a:prstGeom prst="rect">
            <a:avLst/>
          </a:prstGeom>
          <a:solidFill>
            <a:srgbClr val="FFFFFF">
              <a:alpha val="53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5427100" y="3557075"/>
            <a:ext cx="1705500" cy="2994600"/>
          </a:xfrm>
          <a:prstGeom prst="round2SameRect">
            <a:avLst>
              <a:gd fmla="val 46872" name="adj1"/>
              <a:gd fmla="val 0" name="adj2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0"/>
          <p:cNvSpPr/>
          <p:nvPr/>
        </p:nvSpPr>
        <p:spPr>
          <a:xfrm>
            <a:off x="5667750" y="3697763"/>
            <a:ext cx="1281900" cy="1281900"/>
          </a:xfrm>
          <a:prstGeom prst="ellipse">
            <a:avLst/>
          </a:prstGeom>
          <a:noFill/>
          <a:ln cap="flat" cmpd="sng" w="28575">
            <a:solidFill>
              <a:srgbClr val="FFF8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6050" y="3907150"/>
            <a:ext cx="885300" cy="86315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/>
          <p:nvPr/>
        </p:nvSpPr>
        <p:spPr>
          <a:xfrm>
            <a:off x="3715225" y="3557075"/>
            <a:ext cx="1705500" cy="2994600"/>
          </a:xfrm>
          <a:prstGeom prst="round2SameRect">
            <a:avLst>
              <a:gd fmla="val 46872" name="adj1"/>
              <a:gd fmla="val 0" name="adj2"/>
            </a:avLst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>
            <a:off x="3912600" y="3697763"/>
            <a:ext cx="1281900" cy="1281900"/>
          </a:xfrm>
          <a:prstGeom prst="ellipse">
            <a:avLst/>
          </a:prstGeom>
          <a:noFill/>
          <a:ln cap="flat" cmpd="sng" w="28575">
            <a:solidFill>
              <a:srgbClr val="FFF8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ree Talking Cliparts, Download Free Clip Art, Free Clip Art on ..." id="163" name="Google Shape;16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0900" y="3956488"/>
            <a:ext cx="885300" cy="76447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/>
          <p:nvPr/>
        </p:nvSpPr>
        <p:spPr>
          <a:xfrm>
            <a:off x="2013750" y="3557075"/>
            <a:ext cx="1705500" cy="2994600"/>
          </a:xfrm>
          <a:prstGeom prst="round2SameRect">
            <a:avLst>
              <a:gd fmla="val 46872" name="adj1"/>
              <a:gd fmla="val 0" name="adj2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2225550" y="3697763"/>
            <a:ext cx="1281900" cy="1281900"/>
          </a:xfrm>
          <a:prstGeom prst="ellipse">
            <a:avLst/>
          </a:prstGeom>
          <a:noFill/>
          <a:ln cap="flat" cmpd="sng" w="28575">
            <a:solidFill>
              <a:srgbClr val="FFF8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ree Cartoon Camera Transparent, Download Free Clip Art, Free Clip ..." id="166" name="Google Shape;16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3850" y="3991175"/>
            <a:ext cx="885294" cy="6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/>
          <p:nvPr/>
        </p:nvSpPr>
        <p:spPr>
          <a:xfrm>
            <a:off x="13425" y="376025"/>
            <a:ext cx="631200" cy="3090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3041875" y="376025"/>
            <a:ext cx="6102300" cy="3090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69" name="Google Shape;169;p20"/>
          <p:cNvSpPr/>
          <p:nvPr/>
        </p:nvSpPr>
        <p:spPr>
          <a:xfrm rot="5400000">
            <a:off x="5993575" y="2437350"/>
            <a:ext cx="5183700" cy="309000"/>
          </a:xfrm>
          <a:prstGeom prst="rect">
            <a:avLst/>
          </a:prstGeom>
          <a:solidFill>
            <a:srgbClr val="3D85C6">
              <a:alpha val="396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3720425" y="2134475"/>
            <a:ext cx="1705500" cy="2994600"/>
          </a:xfrm>
          <a:prstGeom prst="round2SameRect">
            <a:avLst>
              <a:gd fmla="val 46872" name="adj1"/>
              <a:gd fmla="val 0" name="adj2"/>
            </a:avLst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0"/>
          <p:cNvSpPr/>
          <p:nvPr/>
        </p:nvSpPr>
        <p:spPr>
          <a:xfrm>
            <a:off x="3917800" y="2275163"/>
            <a:ext cx="1281900" cy="1281900"/>
          </a:xfrm>
          <a:prstGeom prst="ellipse">
            <a:avLst/>
          </a:prstGeom>
          <a:noFill/>
          <a:ln cap="flat" cmpd="sng" w="28575">
            <a:solidFill>
              <a:srgbClr val="FFF8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ree Talking Cliparts, Download Free Clip Art, Free Clip Art on ..." id="172" name="Google Shape;17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6100" y="2533888"/>
            <a:ext cx="885300" cy="76447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3895325" y="3676925"/>
            <a:ext cx="13557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Obtain the Perspective of Current Instructors</a:t>
            </a:r>
            <a:endParaRPr sz="15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2013750" y="2134475"/>
            <a:ext cx="1705500" cy="2994600"/>
          </a:xfrm>
          <a:prstGeom prst="round2SameRect">
            <a:avLst>
              <a:gd fmla="val 46872" name="adj1"/>
              <a:gd fmla="val 0" name="adj2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0"/>
          <p:cNvSpPr/>
          <p:nvPr/>
        </p:nvSpPr>
        <p:spPr>
          <a:xfrm>
            <a:off x="5424750" y="2134475"/>
            <a:ext cx="1705500" cy="2994600"/>
          </a:xfrm>
          <a:prstGeom prst="round2SameRect">
            <a:avLst>
              <a:gd fmla="val 46872" name="adj1"/>
              <a:gd fmla="val 0" name="adj2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0"/>
          <p:cNvSpPr txBox="1"/>
          <p:nvPr/>
        </p:nvSpPr>
        <p:spPr>
          <a:xfrm>
            <a:off x="744200" y="182975"/>
            <a:ext cx="21981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B5394"/>
                </a:solidFill>
                <a:latin typeface="EB Garamond"/>
                <a:ea typeface="EB Garamond"/>
                <a:cs typeface="EB Garamond"/>
                <a:sym typeface="EB Garamond"/>
              </a:rPr>
              <a:t>Objectives</a:t>
            </a:r>
            <a:endParaRPr b="1" sz="3600">
              <a:solidFill>
                <a:srgbClr val="0B5394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2225550" y="3557075"/>
            <a:ext cx="1355700" cy="13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Identify the Current Methods of Virtual Learning and the Obstacles</a:t>
            </a:r>
            <a:endParaRPr sz="15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2262450" y="2275163"/>
            <a:ext cx="1281900" cy="1281900"/>
          </a:xfrm>
          <a:prstGeom prst="ellipse">
            <a:avLst/>
          </a:prstGeom>
          <a:noFill/>
          <a:ln cap="flat" cmpd="sng" w="28575">
            <a:solidFill>
              <a:srgbClr val="FFF8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ree Cartoon Camera Transparent, Download Free Clip Art, Free Clip ..." id="179" name="Google Shape;17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3850" y="2568575"/>
            <a:ext cx="885294" cy="6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/>
          <p:nvPr/>
        </p:nvSpPr>
        <p:spPr>
          <a:xfrm>
            <a:off x="5665400" y="2275163"/>
            <a:ext cx="1281900" cy="1281900"/>
          </a:xfrm>
          <a:prstGeom prst="ellipse">
            <a:avLst/>
          </a:prstGeom>
          <a:noFill/>
          <a:ln cap="flat" cmpd="sng" w="28575">
            <a:solidFill>
              <a:srgbClr val="FFF8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"/>
          <p:cNvSpPr txBox="1"/>
          <p:nvPr/>
        </p:nvSpPr>
        <p:spPr>
          <a:xfrm>
            <a:off x="5455950" y="3676925"/>
            <a:ext cx="17055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Develop Guidelines and Tutorials for Resources for the Website</a:t>
            </a:r>
            <a:endParaRPr sz="15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pic>
        <p:nvPicPr>
          <p:cNvPr id="182" name="Google Shape;18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3700" y="2484550"/>
            <a:ext cx="885300" cy="86315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sp>
        <p:nvSpPr>
          <p:cNvPr id="184" name="Google Shape;184;p20"/>
          <p:cNvSpPr txBox="1"/>
          <p:nvPr/>
        </p:nvSpPr>
        <p:spPr>
          <a:xfrm>
            <a:off x="7799725" y="4807325"/>
            <a:ext cx="6312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155CC"/>
                </a:solidFill>
              </a:rPr>
              <a:t>[9-12]</a:t>
            </a:r>
            <a:endParaRPr sz="1000">
              <a:solidFill>
                <a:srgbClr val="1155C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/>
          <p:nvPr/>
        </p:nvSpPr>
        <p:spPr>
          <a:xfrm>
            <a:off x="0" y="-23700"/>
            <a:ext cx="9144000" cy="5190900"/>
          </a:xfrm>
          <a:prstGeom prst="rect">
            <a:avLst/>
          </a:prstGeom>
          <a:solidFill>
            <a:srgbClr val="FFF8E5">
              <a:alpha val="26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1"/>
          <p:cNvSpPr/>
          <p:nvPr/>
        </p:nvSpPr>
        <p:spPr>
          <a:xfrm>
            <a:off x="173075" y="1147280"/>
            <a:ext cx="2367300" cy="11073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173075" y="1070625"/>
            <a:ext cx="11436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Objective 1</a:t>
            </a:r>
            <a:endParaRPr sz="13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266939" y="1407814"/>
            <a:ext cx="2190600" cy="7893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1"/>
          <p:cNvSpPr txBox="1"/>
          <p:nvPr/>
        </p:nvSpPr>
        <p:spPr>
          <a:xfrm>
            <a:off x="378125" y="1422022"/>
            <a:ext cx="20010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Identify the Current Methods of Virtual Learning and the Obstacles</a:t>
            </a:r>
            <a:endParaRPr sz="12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cxnSp>
        <p:nvCxnSpPr>
          <p:cNvPr id="194" name="Google Shape;194;p21"/>
          <p:cNvCxnSpPr/>
          <p:nvPr/>
        </p:nvCxnSpPr>
        <p:spPr>
          <a:xfrm>
            <a:off x="173075" y="894200"/>
            <a:ext cx="8826600" cy="0"/>
          </a:xfrm>
          <a:prstGeom prst="straightConnector1">
            <a:avLst/>
          </a:prstGeom>
          <a:noFill/>
          <a:ln cap="flat" cmpd="sng" w="19050">
            <a:solidFill>
              <a:srgbClr val="FFF8E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21"/>
          <p:cNvCxnSpPr/>
          <p:nvPr/>
        </p:nvCxnSpPr>
        <p:spPr>
          <a:xfrm>
            <a:off x="173075" y="125475"/>
            <a:ext cx="8826600" cy="0"/>
          </a:xfrm>
          <a:prstGeom prst="straightConnector1">
            <a:avLst/>
          </a:prstGeom>
          <a:noFill/>
          <a:ln cap="flat" cmpd="sng" w="19050">
            <a:solidFill>
              <a:srgbClr val="FFF8E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6" name="Google Shape;196;p21"/>
          <p:cNvSpPr txBox="1"/>
          <p:nvPr/>
        </p:nvSpPr>
        <p:spPr>
          <a:xfrm>
            <a:off x="173075" y="162300"/>
            <a:ext cx="8826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8E5"/>
                </a:solidFill>
                <a:latin typeface="EB Garamond"/>
                <a:ea typeface="EB Garamond"/>
                <a:cs typeface="EB Garamond"/>
                <a:sym typeface="EB Garamond"/>
              </a:rPr>
              <a:t>Methodology Flowchart</a:t>
            </a:r>
            <a:endParaRPr b="1" sz="3600">
              <a:solidFill>
                <a:srgbClr val="FFF8E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7" name="Google Shape;197;p21"/>
          <p:cNvSpPr/>
          <p:nvPr/>
        </p:nvSpPr>
        <p:spPr>
          <a:xfrm rot="2144551">
            <a:off x="1099908" y="2613613"/>
            <a:ext cx="1570504" cy="38301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/>
              <a:t>‹#›</a:t>
            </a:fld>
            <a:endParaRPr b="1"/>
          </a:p>
        </p:txBody>
      </p:sp>
      <p:sp>
        <p:nvSpPr>
          <p:cNvPr id="199" name="Google Shape;199;p21"/>
          <p:cNvSpPr/>
          <p:nvPr/>
        </p:nvSpPr>
        <p:spPr>
          <a:xfrm rot="5400938">
            <a:off x="3276448" y="2607366"/>
            <a:ext cx="1099800" cy="46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1"/>
          <p:cNvSpPr/>
          <p:nvPr/>
        </p:nvSpPr>
        <p:spPr>
          <a:xfrm flipH="1" rot="-2144551">
            <a:off x="4871193" y="2644382"/>
            <a:ext cx="1570504" cy="38301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1"/>
          <p:cNvSpPr/>
          <p:nvPr/>
        </p:nvSpPr>
        <p:spPr>
          <a:xfrm>
            <a:off x="2642549" y="1161501"/>
            <a:ext cx="2367300" cy="11073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 txBox="1"/>
          <p:nvPr/>
        </p:nvSpPr>
        <p:spPr>
          <a:xfrm>
            <a:off x="2642549" y="1084846"/>
            <a:ext cx="11436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Objective 2</a:t>
            </a:r>
            <a:endParaRPr sz="13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2736413" y="1422035"/>
            <a:ext cx="2190600" cy="7893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1"/>
          <p:cNvSpPr txBox="1"/>
          <p:nvPr/>
        </p:nvSpPr>
        <p:spPr>
          <a:xfrm>
            <a:off x="2811970" y="1536198"/>
            <a:ext cx="2001000" cy="5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Obtain the Perspective of Current Instructors</a:t>
            </a:r>
            <a:endParaRPr sz="12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5084547" y="1185607"/>
            <a:ext cx="2367300" cy="11073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1"/>
          <p:cNvSpPr txBox="1"/>
          <p:nvPr/>
        </p:nvSpPr>
        <p:spPr>
          <a:xfrm>
            <a:off x="5084547" y="1108951"/>
            <a:ext cx="11436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Objective 3</a:t>
            </a:r>
            <a:endParaRPr sz="13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5178411" y="1446141"/>
            <a:ext cx="2190600" cy="7893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1"/>
          <p:cNvSpPr txBox="1"/>
          <p:nvPr/>
        </p:nvSpPr>
        <p:spPr>
          <a:xfrm>
            <a:off x="5273275" y="1483521"/>
            <a:ext cx="2001000" cy="5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Develop Guidelines and Tutorials for Resources for the Website</a:t>
            </a:r>
            <a:endParaRPr sz="12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2653472" y="3460431"/>
            <a:ext cx="2367300" cy="10998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1"/>
          <p:cNvSpPr txBox="1"/>
          <p:nvPr/>
        </p:nvSpPr>
        <p:spPr>
          <a:xfrm>
            <a:off x="2750751" y="3698575"/>
            <a:ext cx="2172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Interview Educators and Experts</a:t>
            </a:r>
            <a:endParaRPr sz="15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211" name="Google Shape;211;p21"/>
          <p:cNvSpPr/>
          <p:nvPr/>
        </p:nvSpPr>
        <p:spPr>
          <a:xfrm rot="1165">
            <a:off x="5120179" y="3792128"/>
            <a:ext cx="885600" cy="43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1"/>
          <p:cNvSpPr/>
          <p:nvPr/>
        </p:nvSpPr>
        <p:spPr>
          <a:xfrm>
            <a:off x="6105024" y="3525781"/>
            <a:ext cx="2367300" cy="1099800"/>
          </a:xfrm>
          <a:prstGeom prst="roundRect">
            <a:avLst>
              <a:gd fmla="val 16667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1"/>
          <p:cNvSpPr txBox="1"/>
          <p:nvPr/>
        </p:nvSpPr>
        <p:spPr>
          <a:xfrm>
            <a:off x="6202303" y="3698575"/>
            <a:ext cx="2172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Analyze Functioning Teaching Methods</a:t>
            </a:r>
            <a:endParaRPr sz="15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2808000" y="1536200"/>
            <a:ext cx="3528000" cy="2480400"/>
          </a:xfrm>
          <a:prstGeom prst="roundRect">
            <a:avLst>
              <a:gd fmla="val 16667" name="adj"/>
            </a:avLst>
          </a:prstGeom>
          <a:solidFill>
            <a:srgbClr val="3D85C6"/>
          </a:solidFill>
          <a:ln cap="flat" cmpd="sng" w="28575">
            <a:solidFill>
              <a:srgbClr val="FFF8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2919450" y="1798601"/>
            <a:ext cx="3305100" cy="19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Deliverable: </a:t>
            </a:r>
            <a:endParaRPr sz="20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8E5"/>
                </a:solidFill>
                <a:latin typeface="EB Garamond Regular"/>
                <a:ea typeface="EB Garamond Regular"/>
                <a:cs typeface="EB Garamond Regular"/>
                <a:sym typeface="EB Garamond Regular"/>
              </a:rPr>
              <a:t>Create a Website as a Virtual Resource informing Panamanian Teachers on how to create Online Learning Content</a:t>
            </a:r>
            <a:endParaRPr sz="2000">
              <a:solidFill>
                <a:srgbClr val="FFF8E5"/>
              </a:solidFill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216" name="Google Shape;216;p21"/>
          <p:cNvSpPr/>
          <p:nvPr/>
        </p:nvSpPr>
        <p:spPr>
          <a:xfrm rot="1635">
            <a:off x="8513151" y="3857575"/>
            <a:ext cx="630900" cy="43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1"/>
          <p:cNvSpPr/>
          <p:nvPr/>
        </p:nvSpPr>
        <p:spPr>
          <a:xfrm rot="1618">
            <a:off x="103522" y="2508250"/>
            <a:ext cx="2550000" cy="43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