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3.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27"/>
  </p:notesMasterIdLst>
  <p:handoutMasterIdLst>
    <p:handoutMasterId r:id="rId28"/>
  </p:handoutMasterIdLst>
  <p:sldIdLst>
    <p:sldId id="256" r:id="rId5"/>
    <p:sldId id="257" r:id="rId6"/>
    <p:sldId id="267" r:id="rId7"/>
    <p:sldId id="266" r:id="rId8"/>
    <p:sldId id="258" r:id="rId9"/>
    <p:sldId id="263" r:id="rId10"/>
    <p:sldId id="281" r:id="rId11"/>
    <p:sldId id="259" r:id="rId12"/>
    <p:sldId id="268" r:id="rId13"/>
    <p:sldId id="278" r:id="rId14"/>
    <p:sldId id="271" r:id="rId15"/>
    <p:sldId id="274" r:id="rId16"/>
    <p:sldId id="275" r:id="rId17"/>
    <p:sldId id="276" r:id="rId18"/>
    <p:sldId id="277" r:id="rId19"/>
    <p:sldId id="260" r:id="rId20"/>
    <p:sldId id="265" r:id="rId21"/>
    <p:sldId id="279" r:id="rId22"/>
    <p:sldId id="262" r:id="rId23"/>
    <p:sldId id="280" r:id="rId24"/>
    <p:sldId id="270" r:id="rId25"/>
    <p:sldId id="264" r:id="rId26"/>
  </p:sldIdLst>
  <p:sldSz cx="9144000" cy="6858000" type="screen4x3"/>
  <p:notesSz cx="70104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CF2"/>
    <a:srgbClr val="B2B2B2"/>
    <a:srgbClr val="A6A6A6"/>
    <a:srgbClr val="4D4D4D"/>
    <a:srgbClr val="00539B"/>
    <a:srgbClr val="5D87A1"/>
    <a:srgbClr val="B30838"/>
    <a:srgbClr val="611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8538" autoAdjust="0"/>
  </p:normalViewPr>
  <p:slideViewPr>
    <p:cSldViewPr snapToGrid="0">
      <p:cViewPr varScale="1">
        <p:scale>
          <a:sx n="74" d="100"/>
          <a:sy n="74" d="100"/>
        </p:scale>
        <p:origin x="36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7" d="100"/>
          <a:sy n="97" d="100"/>
        </p:scale>
        <p:origin x="-3540" y="-114"/>
      </p:cViewPr>
      <p:guideLst>
        <p:guide orient="horz" pos="292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2151C11E-1A00-48AF-8C08-97C362C67874}" type="datetimeFigureOut">
              <a:rPr lang="en-US" smtClean="0"/>
              <a:pPr/>
              <a:t>10/17/2022</a:t>
            </a:fld>
            <a:endParaRPr lang="en-US"/>
          </a:p>
        </p:txBody>
      </p:sp>
      <p:sp>
        <p:nvSpPr>
          <p:cNvPr id="4" name="Footer Placeholder 3"/>
          <p:cNvSpPr>
            <a:spLocks noGrp="1"/>
          </p:cNvSpPr>
          <p:nvPr>
            <p:ph type="ftr" sz="quarter" idx="2"/>
          </p:nvPr>
        </p:nvSpPr>
        <p:spPr>
          <a:xfrm>
            <a:off x="0" y="8805863"/>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05863"/>
            <a:ext cx="3038475" cy="463550"/>
          </a:xfrm>
          <a:prstGeom prst="rect">
            <a:avLst/>
          </a:prstGeom>
        </p:spPr>
        <p:txBody>
          <a:bodyPr vert="horz" lIns="91440" tIns="45720" rIns="91440" bIns="45720" rtlCol="0" anchor="b"/>
          <a:lstStyle>
            <a:lvl1pPr algn="r">
              <a:defRPr sz="1200"/>
            </a:lvl1pPr>
          </a:lstStyle>
          <a:p>
            <a:fld id="{2AFFDF9B-F3F5-4382-A25B-4EAA3B410B8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18" tIns="46510" rIns="93018" bIns="4651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0938" y="0"/>
            <a:ext cx="3037840" cy="463550"/>
          </a:xfrm>
          <a:prstGeom prst="rect">
            <a:avLst/>
          </a:prstGeom>
        </p:spPr>
        <p:txBody>
          <a:bodyPr vert="horz" lIns="93018" tIns="46510" rIns="93018" bIns="46510" rtlCol="0"/>
          <a:lstStyle>
            <a:lvl1pPr algn="r">
              <a:defRPr sz="1200">
                <a:latin typeface="Arial" pitchFamily="34" charset="0"/>
              </a:defRPr>
            </a:lvl1pPr>
          </a:lstStyle>
          <a:p>
            <a:fld id="{8C7BB64C-82E2-466C-9C50-B2DA6307AB11}" type="datetimeFigureOut">
              <a:rPr lang="en-US" smtClean="0"/>
              <a:pPr/>
              <a:t>10/17/2022</a:t>
            </a:fld>
            <a:endParaRPr lang="en-US" dirty="0"/>
          </a:p>
        </p:txBody>
      </p:sp>
      <p:sp>
        <p:nvSpPr>
          <p:cNvPr id="4" name="Slide Image Placeholder 3"/>
          <p:cNvSpPr>
            <a:spLocks noGrp="1" noRot="1" noChangeAspect="1"/>
          </p:cNvSpPr>
          <p:nvPr>
            <p:ph type="sldImg" idx="2"/>
          </p:nvPr>
        </p:nvSpPr>
        <p:spPr>
          <a:xfrm>
            <a:off x="1187450" y="696913"/>
            <a:ext cx="4635500" cy="3476625"/>
          </a:xfrm>
          <a:prstGeom prst="rect">
            <a:avLst/>
          </a:prstGeom>
          <a:noFill/>
          <a:ln w="12700">
            <a:solidFill>
              <a:prstClr val="black"/>
            </a:solidFill>
          </a:ln>
        </p:spPr>
        <p:txBody>
          <a:bodyPr vert="horz" lIns="93018" tIns="46510" rIns="93018" bIns="46510" rtlCol="0" anchor="ctr"/>
          <a:lstStyle/>
          <a:p>
            <a:endParaRPr lang="en-US" dirty="0"/>
          </a:p>
        </p:txBody>
      </p:sp>
      <p:sp>
        <p:nvSpPr>
          <p:cNvPr id="5" name="Notes Placeholder 4"/>
          <p:cNvSpPr>
            <a:spLocks noGrp="1"/>
          </p:cNvSpPr>
          <p:nvPr>
            <p:ph type="body" sz="quarter" idx="3"/>
          </p:nvPr>
        </p:nvSpPr>
        <p:spPr>
          <a:xfrm>
            <a:off x="701040" y="4403725"/>
            <a:ext cx="5608320" cy="4171950"/>
          </a:xfrm>
          <a:prstGeom prst="rect">
            <a:avLst/>
          </a:prstGeom>
        </p:spPr>
        <p:txBody>
          <a:bodyPr vert="horz" lIns="93018" tIns="46510" rIns="93018" bIns="4651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05842"/>
            <a:ext cx="3037840" cy="463550"/>
          </a:xfrm>
          <a:prstGeom prst="rect">
            <a:avLst/>
          </a:prstGeom>
        </p:spPr>
        <p:txBody>
          <a:bodyPr vert="horz" lIns="93018" tIns="46510" rIns="93018" bIns="46510"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970938" y="8805842"/>
            <a:ext cx="3037840" cy="463550"/>
          </a:xfrm>
          <a:prstGeom prst="rect">
            <a:avLst/>
          </a:prstGeom>
        </p:spPr>
        <p:txBody>
          <a:bodyPr vert="horz" lIns="93018" tIns="46510" rIns="93018" bIns="46510" rtlCol="0" anchor="b"/>
          <a:lstStyle>
            <a:lvl1pPr algn="r">
              <a:defRPr sz="1200">
                <a:latin typeface="Arial" pitchFamily="34" charset="0"/>
              </a:defRPr>
            </a:lvl1pPr>
          </a:lstStyle>
          <a:p>
            <a:fld id="{A778FBA5-F957-4CE9-A734-9CFA9C4F560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Nus is currently used on ship wreck in </a:t>
            </a:r>
            <a:r>
              <a:rPr lang="en-US" dirty="0" err="1"/>
              <a:t>greese</a:t>
            </a:r>
            <a:r>
              <a:rPr lang="en-US" dirty="0"/>
              <a:t>, uses PI3 and 4 to run object detection need big surface power system as unit does not move and also uploads video feed to the internet</a:t>
            </a:r>
          </a:p>
          <a:p>
            <a:endParaRPr lang="en-US" dirty="0"/>
          </a:p>
          <a:p>
            <a:r>
              <a:rPr lang="en-US" dirty="0"/>
              <a:t>Fishcam has 14day battery life run on the zero and cost a very little though there is no AI running on the pi</a:t>
            </a:r>
          </a:p>
          <a:p>
            <a:endParaRPr lang="en-US" dirty="0"/>
          </a:p>
          <a:p>
            <a:endParaRPr lang="en-US" dirty="0"/>
          </a:p>
          <a:p>
            <a:r>
              <a:rPr lang="en-US" dirty="0"/>
              <a:t>Say sentence what the problem actually is</a:t>
            </a:r>
          </a:p>
        </p:txBody>
      </p:sp>
      <p:sp>
        <p:nvSpPr>
          <p:cNvPr id="4" name="Slide Number Placeholder 3"/>
          <p:cNvSpPr>
            <a:spLocks noGrp="1"/>
          </p:cNvSpPr>
          <p:nvPr>
            <p:ph type="sldNum" sz="quarter" idx="5"/>
          </p:nvPr>
        </p:nvSpPr>
        <p:spPr/>
        <p:txBody>
          <a:bodyPr/>
          <a:lstStyle/>
          <a:p>
            <a:fld id="{A778FBA5-F957-4CE9-A734-9CFA9C4F5603}" type="slidenum">
              <a:rPr lang="en-US" smtClean="0"/>
              <a:pPr/>
              <a:t>2</a:t>
            </a:fld>
            <a:endParaRPr lang="en-US" dirty="0"/>
          </a:p>
        </p:txBody>
      </p:sp>
    </p:spTree>
    <p:extLst>
      <p:ext uri="{BB962C8B-B14F-4D97-AF65-F5344CB8AC3E}">
        <p14:creationId xmlns:p14="http://schemas.microsoft.com/office/powerpoint/2010/main" val="254370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requirements for the </a:t>
            </a:r>
          </a:p>
        </p:txBody>
      </p:sp>
      <p:sp>
        <p:nvSpPr>
          <p:cNvPr id="4" name="Slide Number Placeholder 3"/>
          <p:cNvSpPr>
            <a:spLocks noGrp="1"/>
          </p:cNvSpPr>
          <p:nvPr>
            <p:ph type="sldNum" sz="quarter" idx="5"/>
          </p:nvPr>
        </p:nvSpPr>
        <p:spPr/>
        <p:txBody>
          <a:bodyPr/>
          <a:lstStyle/>
          <a:p>
            <a:fld id="{A778FBA5-F957-4CE9-A734-9CFA9C4F5603}" type="slidenum">
              <a:rPr lang="en-US" smtClean="0"/>
              <a:pPr/>
              <a:t>4</a:t>
            </a:fld>
            <a:endParaRPr lang="en-US" dirty="0"/>
          </a:p>
        </p:txBody>
      </p:sp>
    </p:spTree>
    <p:extLst>
      <p:ext uri="{BB962C8B-B14F-4D97-AF65-F5344CB8AC3E}">
        <p14:creationId xmlns:p14="http://schemas.microsoft.com/office/powerpoint/2010/main" val="76673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Hardware need for the project include a </a:t>
            </a:r>
            <a:r>
              <a:rPr lang="en-US" dirty="0" err="1"/>
              <a:t>sony</a:t>
            </a:r>
            <a:r>
              <a:rPr lang="en-US" dirty="0"/>
              <a:t> imx477 image sensor because the camera being used is built for this sensor</a:t>
            </a:r>
          </a:p>
          <a:p>
            <a:endParaRPr lang="en-US" dirty="0"/>
          </a:p>
          <a:p>
            <a:r>
              <a:rPr lang="en-US" dirty="0"/>
              <a:t>The Pi Zero is a low powered computer it has a four core </a:t>
            </a:r>
            <a:r>
              <a:rPr lang="en-US" dirty="0" err="1"/>
              <a:t>cpu</a:t>
            </a:r>
            <a:r>
              <a:rPr lang="en-US" dirty="0"/>
              <a:t> and contains .5gB of ram</a:t>
            </a:r>
          </a:p>
          <a:p>
            <a:endParaRPr lang="en-US" dirty="0"/>
          </a:p>
          <a:p>
            <a:r>
              <a:rPr lang="en-US" dirty="0"/>
              <a:t>These two systems are going to connect together through a </a:t>
            </a:r>
            <a:r>
              <a:rPr lang="en-US" dirty="0" err="1"/>
              <a:t>mipi</a:t>
            </a:r>
            <a:r>
              <a:rPr lang="en-US" dirty="0"/>
              <a:t> connection as this connection takes up little room and is able to provide a fast frame rate</a:t>
            </a:r>
          </a:p>
        </p:txBody>
      </p:sp>
      <p:sp>
        <p:nvSpPr>
          <p:cNvPr id="4" name="Slide Number Placeholder 3"/>
          <p:cNvSpPr>
            <a:spLocks noGrp="1"/>
          </p:cNvSpPr>
          <p:nvPr>
            <p:ph type="sldNum" sz="quarter" idx="5"/>
          </p:nvPr>
        </p:nvSpPr>
        <p:spPr/>
        <p:txBody>
          <a:bodyPr/>
          <a:lstStyle/>
          <a:p>
            <a:fld id="{A778FBA5-F957-4CE9-A734-9CFA9C4F5603}" type="slidenum">
              <a:rPr lang="en-US" smtClean="0"/>
              <a:pPr/>
              <a:t>5</a:t>
            </a:fld>
            <a:endParaRPr lang="en-US" dirty="0"/>
          </a:p>
        </p:txBody>
      </p:sp>
    </p:spTree>
    <p:extLst>
      <p:ext uri="{BB962C8B-B14F-4D97-AF65-F5344CB8AC3E}">
        <p14:creationId xmlns:p14="http://schemas.microsoft.com/office/powerpoint/2010/main" val="397636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stage= Looks at the image and tries to find the images well as placement based on its training</a:t>
            </a:r>
          </a:p>
          <a:p>
            <a:r>
              <a:rPr lang="en-US" dirty="0"/>
              <a:t>Two stage = will start look at where the image may be of importance and then looking at those regions it will run object detection.</a:t>
            </a:r>
          </a:p>
          <a:p>
            <a:endParaRPr lang="en-US" dirty="0"/>
          </a:p>
          <a:p>
            <a:r>
              <a:rPr lang="en-US" dirty="0" err="1"/>
              <a:t>Scanns</a:t>
            </a:r>
            <a:r>
              <a:rPr lang="en-US" dirty="0"/>
              <a:t> the image to see where in the image it may be work for second looking for the object detection</a:t>
            </a:r>
          </a:p>
        </p:txBody>
      </p:sp>
      <p:sp>
        <p:nvSpPr>
          <p:cNvPr id="4" name="Slide Number Placeholder 3"/>
          <p:cNvSpPr>
            <a:spLocks noGrp="1"/>
          </p:cNvSpPr>
          <p:nvPr>
            <p:ph type="sldNum" sz="quarter" idx="5"/>
          </p:nvPr>
        </p:nvSpPr>
        <p:spPr/>
        <p:txBody>
          <a:bodyPr/>
          <a:lstStyle/>
          <a:p>
            <a:fld id="{A778FBA5-F957-4CE9-A734-9CFA9C4F5603}" type="slidenum">
              <a:rPr lang="en-US" smtClean="0"/>
              <a:pPr/>
              <a:t>7</a:t>
            </a:fld>
            <a:endParaRPr lang="en-US" dirty="0"/>
          </a:p>
        </p:txBody>
      </p:sp>
    </p:spTree>
    <p:extLst>
      <p:ext uri="{BB962C8B-B14F-4D97-AF65-F5344CB8AC3E}">
        <p14:creationId xmlns:p14="http://schemas.microsoft.com/office/powerpoint/2010/main" val="371029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8FBA5-F957-4CE9-A734-9CFA9C4F5603}" type="slidenum">
              <a:rPr lang="en-US" smtClean="0"/>
              <a:pPr/>
              <a:t>17</a:t>
            </a:fld>
            <a:endParaRPr lang="en-US" dirty="0"/>
          </a:p>
        </p:txBody>
      </p:sp>
    </p:spTree>
    <p:extLst>
      <p:ext uri="{BB962C8B-B14F-4D97-AF65-F5344CB8AC3E}">
        <p14:creationId xmlns:p14="http://schemas.microsoft.com/office/powerpoint/2010/main" val="1005011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8FBA5-F957-4CE9-A734-9CFA9C4F5603}" type="slidenum">
              <a:rPr lang="en-US" smtClean="0"/>
              <a:pPr/>
              <a:t>18</a:t>
            </a:fld>
            <a:endParaRPr lang="en-US" dirty="0"/>
          </a:p>
        </p:txBody>
      </p:sp>
    </p:spTree>
    <p:extLst>
      <p:ext uri="{BB962C8B-B14F-4D97-AF65-F5344CB8AC3E}">
        <p14:creationId xmlns:p14="http://schemas.microsoft.com/office/powerpoint/2010/main" val="410984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Efficientdet</a:t>
            </a:r>
            <a:r>
              <a:rPr lang="en-US" dirty="0"/>
              <a:t> </a:t>
            </a:r>
            <a:r>
              <a:rPr lang="en-US" dirty="0" err="1"/>
              <a:t>turte</a:t>
            </a:r>
            <a:r>
              <a:rPr lang="en-US" dirty="0"/>
              <a:t>=.93 and healthy coral is .52</a:t>
            </a:r>
          </a:p>
          <a:p>
            <a:r>
              <a:rPr lang="en-US" dirty="0" err="1"/>
              <a:t>Mobilenet</a:t>
            </a:r>
            <a:r>
              <a:rPr lang="en-US" dirty="0"/>
              <a:t> turtle .66, healthy coral=.42, .33,.31, fish .54, </a:t>
            </a:r>
          </a:p>
        </p:txBody>
      </p:sp>
      <p:sp>
        <p:nvSpPr>
          <p:cNvPr id="4" name="Slide Number Placeholder 3"/>
          <p:cNvSpPr>
            <a:spLocks noGrp="1"/>
          </p:cNvSpPr>
          <p:nvPr>
            <p:ph type="sldNum" sz="quarter" idx="5"/>
          </p:nvPr>
        </p:nvSpPr>
        <p:spPr/>
        <p:txBody>
          <a:bodyPr/>
          <a:lstStyle/>
          <a:p>
            <a:fld id="{A778FBA5-F957-4CE9-A734-9CFA9C4F5603}" type="slidenum">
              <a:rPr lang="en-US" smtClean="0"/>
              <a:pPr/>
              <a:t>20</a:t>
            </a:fld>
            <a:endParaRPr lang="en-US" dirty="0"/>
          </a:p>
        </p:txBody>
      </p:sp>
    </p:spTree>
    <p:extLst>
      <p:ext uri="{BB962C8B-B14F-4D97-AF65-F5344CB8AC3E}">
        <p14:creationId xmlns:p14="http://schemas.microsoft.com/office/powerpoint/2010/main" val="3692571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7"/>
          <p:cNvSpPr>
            <a:spLocks noGrp="1" noChangeArrowheads="1"/>
          </p:cNvSpPr>
          <p:nvPr>
            <p:ph type="subTitle" idx="1"/>
          </p:nvPr>
        </p:nvSpPr>
        <p:spPr>
          <a:xfrm>
            <a:off x="831273" y="3011559"/>
            <a:ext cx="7481454" cy="1792224"/>
          </a:xfrm>
          <a:prstGeom prst="rect">
            <a:avLst/>
          </a:prstGeom>
        </p:spPr>
        <p:txBody>
          <a:bodyPr lIns="91440" tIns="45720" rIns="91440" bIns="45720" anchor="ctr"/>
          <a:lstStyle>
            <a:lvl1pPr marL="0" indent="0" algn="ctr">
              <a:lnSpc>
                <a:spcPct val="100000"/>
              </a:lnSpc>
              <a:spcBef>
                <a:spcPts val="0"/>
              </a:spcBef>
              <a:spcAft>
                <a:spcPts val="2400"/>
              </a:spcAft>
              <a:buFont typeface="Arial" charset="0"/>
              <a:buNone/>
              <a:defRPr sz="2200">
                <a:solidFill>
                  <a:sysClr val="windowText" lastClr="000000"/>
                </a:solidFill>
              </a:defRPr>
            </a:lvl1pPr>
          </a:lstStyle>
          <a:p>
            <a:r>
              <a:rPr lang="en-US"/>
              <a:t>Click to edit Master subtitle style</a:t>
            </a:r>
            <a:endParaRPr lang="en-US" dirty="0"/>
          </a:p>
        </p:txBody>
      </p:sp>
      <p:sp>
        <p:nvSpPr>
          <p:cNvPr id="6" name="Title Placeholder 1"/>
          <p:cNvSpPr>
            <a:spLocks noGrp="1"/>
          </p:cNvSpPr>
          <p:nvPr>
            <p:ph type="ctrTitle"/>
          </p:nvPr>
        </p:nvSpPr>
        <p:spPr>
          <a:xfrm>
            <a:off x="831273" y="1385453"/>
            <a:ext cx="7481454" cy="1294671"/>
          </a:xfrm>
        </p:spPr>
        <p:txBody>
          <a:bodyPr anchor="b" anchorCtr="0"/>
          <a:lstStyle>
            <a:lvl1pPr algn="ctr">
              <a:lnSpc>
                <a:spcPct val="100000"/>
              </a:lnSpc>
              <a:spcBef>
                <a:spcPts val="0"/>
              </a:spcBef>
              <a:spcAft>
                <a:spcPts val="600"/>
              </a:spcAft>
              <a:defRPr sz="3600" smtClean="0"/>
            </a:lvl1pPr>
          </a:lstStyle>
          <a:p>
            <a:r>
              <a:rPr lang="en-US"/>
              <a:t>Click to edit Master title style</a:t>
            </a:r>
            <a:endParaRPr dirty="0"/>
          </a:p>
        </p:txBody>
      </p:sp>
      <p:cxnSp>
        <p:nvCxnSpPr>
          <p:cNvPr id="12" name="Straight Connector 12"/>
          <p:cNvCxnSpPr>
            <a:cxnSpLocks noChangeShapeType="1"/>
          </p:cNvCxnSpPr>
          <p:nvPr userDrawn="1"/>
        </p:nvCxnSpPr>
        <p:spPr bwMode="auto">
          <a:xfrm>
            <a:off x="0" y="950913"/>
            <a:ext cx="9144000" cy="0"/>
          </a:xfrm>
          <a:prstGeom prst="line">
            <a:avLst/>
          </a:prstGeom>
          <a:noFill/>
          <a:ln w="22225" algn="ctr">
            <a:solidFill>
              <a:schemeClr val="accent4"/>
            </a:solidFill>
            <a:round/>
            <a:headEnd type="none" w="sm" len="sm"/>
            <a:tailEnd type="none" w="sm" len="sm"/>
          </a:ln>
        </p:spPr>
      </p:cxnSp>
      <p:cxnSp>
        <p:nvCxnSpPr>
          <p:cNvPr id="13" name="Straight Connector 12"/>
          <p:cNvCxnSpPr>
            <a:cxnSpLocks noChangeShapeType="1"/>
          </p:cNvCxnSpPr>
          <p:nvPr userDrawn="1"/>
        </p:nvCxnSpPr>
        <p:spPr bwMode="auto">
          <a:xfrm>
            <a:off x="0" y="6354186"/>
            <a:ext cx="9144000" cy="0"/>
          </a:xfrm>
          <a:prstGeom prst="line">
            <a:avLst/>
          </a:prstGeom>
          <a:noFill/>
          <a:ln w="22225" algn="ctr">
            <a:solidFill>
              <a:schemeClr val="accent4"/>
            </a:solidFill>
            <a:round/>
            <a:headEnd type="none" w="sm" len="sm"/>
            <a:tailEnd type="none" w="sm" len="sm"/>
          </a:ln>
        </p:spPr>
      </p:cxnSp>
      <p:pic>
        <p:nvPicPr>
          <p:cNvPr id="8" name="Picture 7" descr="LL_Logo_blue.png"/>
          <p:cNvPicPr>
            <a:picLocks noChangeAspect="1"/>
          </p:cNvPicPr>
          <p:nvPr userDrawn="1"/>
        </p:nvPicPr>
        <p:blipFill>
          <a:blip r:embed="rId2" cstate="print"/>
          <a:stretch>
            <a:fillRect/>
          </a:stretch>
        </p:blipFill>
        <p:spPr>
          <a:xfrm>
            <a:off x="2858465" y="5111496"/>
            <a:ext cx="3427070" cy="345245"/>
          </a:xfrm>
          <a:prstGeom prst="rect">
            <a:avLst/>
          </a:prstGeom>
        </p:spPr>
      </p:pic>
      <p:sp>
        <p:nvSpPr>
          <p:cNvPr id="7" name="TextBox 6">
            <a:extLst>
              <a:ext uri="{FF2B5EF4-FFF2-40B4-BE49-F238E27FC236}">
                <a16:creationId xmlns:a16="http://schemas.microsoft.com/office/drawing/2014/main" id="{07C88F16-AAD9-4E1A-A410-EA357E86FB6A}"/>
              </a:ext>
            </a:extLst>
          </p:cNvPr>
          <p:cNvSpPr txBox="1"/>
          <p:nvPr userDrawn="1"/>
        </p:nvSpPr>
        <p:spPr>
          <a:xfrm>
            <a:off x="2000536" y="6516701"/>
            <a:ext cx="5040804" cy="307777"/>
          </a:xfrm>
          <a:prstGeom prst="rect">
            <a:avLst/>
          </a:prstGeom>
          <a:noFill/>
        </p:spPr>
        <p:txBody>
          <a:bodyPr wrap="square" rtlCol="0">
            <a:spAutoFit/>
          </a:bodyPr>
          <a:lstStyle/>
          <a:p>
            <a:pPr algn="ctr"/>
            <a:r>
              <a:rPr lang="en-US" sz="1400" b="1" dirty="0"/>
              <a:t>Approved for public release - distribution is unlimited</a:t>
            </a:r>
          </a:p>
        </p:txBody>
      </p:sp>
      <p:sp>
        <p:nvSpPr>
          <p:cNvPr id="9" name="TextBox 8">
            <a:extLst>
              <a:ext uri="{FF2B5EF4-FFF2-40B4-BE49-F238E27FC236}">
                <a16:creationId xmlns:a16="http://schemas.microsoft.com/office/drawing/2014/main" id="{F35AE83D-5603-42E0-9D93-AD2766D0528C}"/>
              </a:ext>
            </a:extLst>
          </p:cNvPr>
          <p:cNvSpPr txBox="1"/>
          <p:nvPr userDrawn="1"/>
        </p:nvSpPr>
        <p:spPr>
          <a:xfrm>
            <a:off x="2000536" y="4472"/>
            <a:ext cx="5040804" cy="307777"/>
          </a:xfrm>
          <a:prstGeom prst="rect">
            <a:avLst/>
          </a:prstGeom>
          <a:noFill/>
        </p:spPr>
        <p:txBody>
          <a:bodyPr wrap="square" rtlCol="0">
            <a:spAutoFit/>
          </a:bodyPr>
          <a:lstStyle/>
          <a:p>
            <a:pPr algn="ctr"/>
            <a:r>
              <a:rPr lang="en-US" sz="1400" b="1" dirty="0"/>
              <a:t>Approved for public release - distribution is unlimited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hart Placeholder 3"/>
          <p:cNvSpPr>
            <a:spLocks noGrp="1"/>
          </p:cNvSpPr>
          <p:nvPr>
            <p:ph type="chart" sz="quarter" idx="10"/>
          </p:nvPr>
        </p:nvSpPr>
        <p:spPr>
          <a:xfrm>
            <a:off x="1339993" y="1700213"/>
            <a:ext cx="6454775" cy="3943350"/>
          </a:xfrm>
          <a:prstGeom prst="rect">
            <a:avLst/>
          </a:prstGeom>
          <a:ln w="12700">
            <a:solidFill>
              <a:schemeClr val="tx1"/>
            </a:solidFill>
          </a:ln>
        </p:spPr>
        <p:txBody>
          <a:bodyPr/>
          <a:lstStyle>
            <a:lvl1pPr marL="0" indent="0">
              <a:buFontTx/>
              <a:buNone/>
              <a:defRPr/>
            </a:lvl1pPr>
          </a:lstStyle>
          <a:p>
            <a:r>
              <a:rPr lang="en-US"/>
              <a:t>Click icon to add chart</a:t>
            </a:r>
          </a:p>
        </p:txBody>
      </p:sp>
      <p:sp>
        <p:nvSpPr>
          <p:cNvPr id="5" name="Text Placeholder 3"/>
          <p:cNvSpPr>
            <a:spLocks noGrp="1"/>
          </p:cNvSpPr>
          <p:nvPr>
            <p:ph type="body" sz="half" idx="2"/>
          </p:nvPr>
        </p:nvSpPr>
        <p:spPr>
          <a:xfrm>
            <a:off x="1344168" y="5706497"/>
            <a:ext cx="6455664"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 Placeholder 3"/>
          <p:cNvSpPr>
            <a:spLocks noGrp="1"/>
          </p:cNvSpPr>
          <p:nvPr>
            <p:ph type="body" sz="half" idx="11"/>
          </p:nvPr>
        </p:nvSpPr>
        <p:spPr>
          <a:xfrm>
            <a:off x="1344168" y="1249252"/>
            <a:ext cx="6455664" cy="377390"/>
          </a:xfrm>
          <a:prstGeom prst="rect">
            <a:avLst/>
          </a:prstGeom>
        </p:spPr>
        <p:txBody>
          <a:bodyPr anchor="b"/>
          <a:lstStyle>
            <a:lvl1pPr marL="0" indent="0" algn="ctr">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8188774"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3989065"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sp>
        <p:nvSpPr>
          <p:cNvPr id="6" name="Content Placeholder 7"/>
          <p:cNvSpPr>
            <a:spLocks noGrp="1"/>
          </p:cNvSpPr>
          <p:nvPr>
            <p:ph sz="quarter" idx="11"/>
          </p:nvPr>
        </p:nvSpPr>
        <p:spPr>
          <a:xfrm>
            <a:off x="4665335" y="1293094"/>
            <a:ext cx="3989065"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1588">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Sub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293094"/>
            <a:ext cx="8188774" cy="4830616"/>
          </a:xfrm>
          <a:prstGeom prst="rect">
            <a:avLst/>
          </a:prstGeom>
        </p:spPr>
        <p:txBody>
          <a:bodyPr/>
          <a:lstStyle>
            <a:lvl1pPr>
              <a:lnSpc>
                <a:spcPct val="90000"/>
              </a:lnSpc>
              <a:spcBef>
                <a:spcPts val="1200"/>
              </a:spcBef>
              <a:spcAft>
                <a:spcPts val="0"/>
              </a:spcAft>
              <a:defRPr/>
            </a:lvl1pPr>
            <a:lvl2pPr marL="539750" indent="-255588">
              <a:lnSpc>
                <a:spcPct val="90000"/>
              </a:lnSpc>
              <a:spcBef>
                <a:spcPts val="600"/>
              </a:spcBef>
              <a:spcAft>
                <a:spcPts val="0"/>
              </a:spcAft>
              <a:defRPr sz="1800"/>
            </a:lvl2pPr>
            <a:lvl3pPr marL="757238" indent="-184150">
              <a:lnSpc>
                <a:spcPct val="90000"/>
              </a:lnSpc>
              <a:spcBef>
                <a:spcPts val="600"/>
              </a:spcBef>
              <a:spcAft>
                <a:spcPts val="0"/>
              </a:spcAft>
              <a:buSzPct val="90000"/>
              <a:buFont typeface="Arial" pitchFamily="34" charset="0"/>
              <a:buChar char="•"/>
              <a:defRPr/>
            </a:lvl3pPr>
            <a:lvl4pPr marL="1033272" indent="0">
              <a:lnSpc>
                <a:spcPct val="90000"/>
              </a:lnSpc>
              <a:spcBef>
                <a:spcPts val="600"/>
              </a:spcBef>
              <a:spcAft>
                <a:spcPts val="0"/>
              </a:spcAft>
              <a:buFontTx/>
              <a:buNone/>
              <a:defRPr/>
            </a:lvl4pPr>
            <a:lvl5pPr marL="1261872" indent="0">
              <a:lnSpc>
                <a:spcPct val="90000"/>
              </a:lnSpc>
              <a:spcBef>
                <a:spcPts val="600"/>
              </a:spcBef>
              <a:spcAft>
                <a:spcPts val="0"/>
              </a:spcAft>
              <a:buSzPct val="85000"/>
              <a:buFontTx/>
              <a:buNone/>
              <a:defRPr sz="1200"/>
            </a:lvl5pPr>
            <a:lvl6pPr>
              <a:buFont typeface="Arial" pitchFamily="34" charset="0"/>
              <a:buChar cha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940527" y="145147"/>
            <a:ext cx="7262946" cy="464455"/>
          </a:xfrm>
        </p:spPr>
        <p:txBody>
          <a:bodyPr/>
          <a:lstStyle/>
          <a:p>
            <a:r>
              <a:rPr lang="en-US"/>
              <a:t>Click to edit Master title style</a:t>
            </a:r>
            <a:endParaRPr lang="en-US" dirty="0"/>
          </a:p>
        </p:txBody>
      </p:sp>
      <p:sp>
        <p:nvSpPr>
          <p:cNvPr id="9" name="Text Placeholder 8"/>
          <p:cNvSpPr>
            <a:spLocks noGrp="1"/>
          </p:cNvSpPr>
          <p:nvPr>
            <p:ph type="body" sz="quarter" idx="11" hasCustomPrompt="1"/>
          </p:nvPr>
        </p:nvSpPr>
        <p:spPr>
          <a:xfrm>
            <a:off x="940527" y="593818"/>
            <a:ext cx="7262879" cy="296863"/>
          </a:xfrm>
          <a:prstGeom prst="rect">
            <a:avLst/>
          </a:prstGeom>
        </p:spPr>
        <p:txBody>
          <a:bodyPr/>
          <a:lstStyle>
            <a:lvl1pPr marL="0" indent="0" algn="ctr">
              <a:lnSpc>
                <a:spcPts val="2400"/>
              </a:lnSpc>
              <a:buNone/>
              <a:defRPr sz="2400"/>
            </a:lvl1pPr>
          </a:lstStyle>
          <a:p>
            <a:pPr lvl="0"/>
            <a:r>
              <a:rPr lang="en-US" dirty="0"/>
              <a:t>Click to add Subtitle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74935" y="1680754"/>
            <a:ext cx="8188774" cy="4442955"/>
          </a:xfrm>
          <a:prstGeom prst="rect">
            <a:avLst/>
          </a:prstGeom>
        </p:spPr>
        <p:txBody>
          <a:bodyPr anchor="t" anchorCtr="1"/>
          <a:lstStyle>
            <a:lvl1pPr>
              <a:lnSpc>
                <a:spcPct val="90000"/>
              </a:lnSpc>
              <a:spcBef>
                <a:spcPts val="1500"/>
              </a:spcBef>
              <a:spcAft>
                <a:spcPts val="0"/>
              </a:spcAft>
              <a:defRPr/>
            </a:lvl1pPr>
            <a:lvl2pPr marL="539750" indent="-255588">
              <a:lnSpc>
                <a:spcPct val="90000"/>
              </a:lnSpc>
              <a:spcBef>
                <a:spcPts val="1500"/>
              </a:spcBef>
              <a:spcAft>
                <a:spcPts val="0"/>
              </a:spcAft>
              <a:defRPr sz="1800"/>
            </a:lvl2pPr>
            <a:lvl3pPr marL="757238" indent="-184150">
              <a:lnSpc>
                <a:spcPct val="90000"/>
              </a:lnSpc>
              <a:spcBef>
                <a:spcPts val="1500"/>
              </a:spcBef>
              <a:spcAft>
                <a:spcPts val="0"/>
              </a:spcAft>
              <a:buSzPct val="90000"/>
              <a:buFont typeface="Arial" pitchFamily="34" charset="0"/>
              <a:buChar char="•"/>
              <a:defRPr/>
            </a:lvl3pPr>
            <a:lvl4pPr marL="1033272" indent="0">
              <a:lnSpc>
                <a:spcPct val="90000"/>
              </a:lnSpc>
              <a:spcBef>
                <a:spcPts val="1500"/>
              </a:spcBef>
              <a:spcAft>
                <a:spcPts val="0"/>
              </a:spcAft>
              <a:buFontTx/>
              <a:buNone/>
              <a:defRPr/>
            </a:lvl4pPr>
            <a:lvl5pPr marL="1261872" indent="0">
              <a:lnSpc>
                <a:spcPct val="90000"/>
              </a:lnSpc>
              <a:spcBef>
                <a:spcPts val="1500"/>
              </a:spcBef>
              <a:spcAft>
                <a:spcPts val="0"/>
              </a:spcAft>
              <a:buSzPct val="85000"/>
              <a:buFontTx/>
              <a:buNone/>
              <a:defRPr sz="1200"/>
            </a:lvl5pPr>
            <a:lvl6pPr>
              <a:buFont typeface="Arial" pitchFamily="34" charset="0"/>
              <a:buChar cha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84899" y="1768103"/>
            <a:ext cx="5970446" cy="3773711"/>
          </a:xfrm>
          <a:prstGeom prst="rect">
            <a:avLst/>
          </a:prstGeom>
          <a:ln w="12700">
            <a:solidFill>
              <a:schemeClr val="tx1"/>
            </a:solidFill>
          </a:ln>
        </p:spPr>
        <p:txBody>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584899" y="5603133"/>
            <a:ext cx="5970446"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9" name="Text Placeholder 3"/>
          <p:cNvSpPr>
            <a:spLocks noGrp="1"/>
          </p:cNvSpPr>
          <p:nvPr>
            <p:ph type="body" sz="half" idx="10"/>
          </p:nvPr>
        </p:nvSpPr>
        <p:spPr>
          <a:xfrm>
            <a:off x="1584899" y="1312860"/>
            <a:ext cx="5970446" cy="377390"/>
          </a:xfrm>
          <a:prstGeom prst="rect">
            <a:avLst/>
          </a:prstGeom>
        </p:spPr>
        <p:txBody>
          <a:bodyPr anchor="b"/>
          <a:lstStyle>
            <a:lvl1pPr marL="0" indent="0" algn="ctr">
              <a:lnSpc>
                <a:spcPts val="2000"/>
              </a:lnSpc>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Media Placeholder 3"/>
          <p:cNvSpPr>
            <a:spLocks noGrp="1"/>
          </p:cNvSpPr>
          <p:nvPr>
            <p:ph type="media" sz="quarter" idx="10"/>
          </p:nvPr>
        </p:nvSpPr>
        <p:spPr>
          <a:xfrm>
            <a:off x="1736583" y="1828800"/>
            <a:ext cx="5687568" cy="3343275"/>
          </a:xfrm>
          <a:prstGeom prst="rect">
            <a:avLst/>
          </a:prstGeom>
          <a:ln w="12700">
            <a:solidFill>
              <a:schemeClr val="tx1"/>
            </a:solidFill>
          </a:ln>
        </p:spPr>
        <p:txBody>
          <a:bodyPr/>
          <a:lstStyle>
            <a:lvl1pPr marL="0" indent="0">
              <a:buFontTx/>
              <a:buNone/>
              <a:defRPr/>
            </a:lvl1pPr>
          </a:lstStyle>
          <a:p>
            <a:r>
              <a:rPr lang="en-US"/>
              <a:t>Click icon to add media</a:t>
            </a:r>
            <a:endParaRPr lang="en-US" dirty="0"/>
          </a:p>
        </p:txBody>
      </p:sp>
      <p:sp>
        <p:nvSpPr>
          <p:cNvPr id="5" name="Text Placeholder 3"/>
          <p:cNvSpPr>
            <a:spLocks noGrp="1"/>
          </p:cNvSpPr>
          <p:nvPr>
            <p:ph type="body" sz="half" idx="2"/>
          </p:nvPr>
        </p:nvSpPr>
        <p:spPr>
          <a:xfrm>
            <a:off x="1737360" y="5229437"/>
            <a:ext cx="5687568" cy="274320"/>
          </a:xfrm>
          <a:prstGeom prst="rect">
            <a:avLst/>
          </a:prstGeom>
        </p:spPr>
        <p:txBody>
          <a:bodyPr/>
          <a:lstStyle>
            <a:lvl1pPr marL="0" indent="0" algn="ctr">
              <a:lnSpc>
                <a:spcPts val="1400"/>
              </a:lnSpc>
              <a:buNone/>
              <a:defRPr sz="12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 Placeholder 3"/>
          <p:cNvSpPr>
            <a:spLocks noGrp="1"/>
          </p:cNvSpPr>
          <p:nvPr>
            <p:ph type="body" sz="half" idx="11"/>
          </p:nvPr>
        </p:nvSpPr>
        <p:spPr>
          <a:xfrm>
            <a:off x="1737360" y="1368517"/>
            <a:ext cx="5687568" cy="377390"/>
          </a:xfrm>
          <a:prstGeom prst="rect">
            <a:avLst/>
          </a:prstGeom>
        </p:spPr>
        <p:txBody>
          <a:bodyPr anchor="b"/>
          <a:lstStyle>
            <a:lvl1pPr marL="0" indent="0" algn="ctr">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0527" y="101601"/>
            <a:ext cx="7262946" cy="816989"/>
          </a:xfrm>
          <a:prstGeom prst="rect">
            <a:avLst/>
          </a:prstGeom>
        </p:spPr>
        <p:txBody>
          <a:bodyPr vert="horz" lIns="91440" tIns="45720" rIns="91440" bIns="45720" rtlCol="0" anchor="ctr">
            <a:noAutofit/>
          </a:bodyPr>
          <a:lstStyle/>
          <a:p>
            <a:r>
              <a:rPr lang="en-US"/>
              <a:t>Click to edit Master title style</a:t>
            </a:r>
            <a:endParaRPr lang="en-US" dirty="0"/>
          </a:p>
        </p:txBody>
      </p:sp>
      <p:cxnSp>
        <p:nvCxnSpPr>
          <p:cNvPr id="18" name="Straight Connector 12"/>
          <p:cNvCxnSpPr>
            <a:cxnSpLocks noChangeShapeType="1"/>
          </p:cNvCxnSpPr>
          <p:nvPr userDrawn="1"/>
        </p:nvCxnSpPr>
        <p:spPr bwMode="auto">
          <a:xfrm>
            <a:off x="0" y="950913"/>
            <a:ext cx="9144000" cy="0"/>
          </a:xfrm>
          <a:prstGeom prst="line">
            <a:avLst/>
          </a:prstGeom>
          <a:noFill/>
          <a:ln w="22225" algn="ctr">
            <a:solidFill>
              <a:schemeClr val="accent4"/>
            </a:solidFill>
            <a:round/>
            <a:headEnd type="none" w="sm" len="sm"/>
            <a:tailEnd type="none" w="sm" len="sm"/>
          </a:ln>
        </p:spPr>
      </p:cxnSp>
      <p:cxnSp>
        <p:nvCxnSpPr>
          <p:cNvPr id="13" name="Straight Connector 12"/>
          <p:cNvCxnSpPr>
            <a:cxnSpLocks noChangeShapeType="1"/>
          </p:cNvCxnSpPr>
          <p:nvPr userDrawn="1"/>
        </p:nvCxnSpPr>
        <p:spPr bwMode="auto">
          <a:xfrm>
            <a:off x="0" y="6354186"/>
            <a:ext cx="9144000" cy="0"/>
          </a:xfrm>
          <a:prstGeom prst="line">
            <a:avLst/>
          </a:prstGeom>
          <a:noFill/>
          <a:ln w="22225" algn="ctr">
            <a:solidFill>
              <a:schemeClr val="accent4"/>
            </a:solidFill>
            <a:round/>
            <a:headEnd type="none" w="sm" len="sm"/>
            <a:tailEnd type="none" w="sm" len="sm"/>
          </a:ln>
        </p:spPr>
      </p:cxnSp>
      <p:sp>
        <p:nvSpPr>
          <p:cNvPr id="10" name="Rectangle 1032"/>
          <p:cNvSpPr>
            <a:spLocks noChangeArrowheads="1"/>
          </p:cNvSpPr>
          <p:nvPr userDrawn="1"/>
        </p:nvSpPr>
        <p:spPr bwMode="auto">
          <a:xfrm>
            <a:off x="322036" y="6451134"/>
            <a:ext cx="1267928" cy="219456"/>
          </a:xfrm>
          <a:prstGeom prst="rect">
            <a:avLst/>
          </a:prstGeom>
          <a:noFill/>
          <a:ln w="9525">
            <a:noFill/>
            <a:miter lim="800000"/>
            <a:headEnd/>
            <a:tailEnd/>
          </a:ln>
          <a:effectLst/>
        </p:spPr>
        <p:txBody>
          <a:bodyPr wrap="square" lIns="45720" tIns="0" rIns="0" bIns="0"/>
          <a:lstStyle/>
          <a:p>
            <a:pPr>
              <a:defRPr/>
            </a:pPr>
            <a:r>
              <a:rPr lang="en-US" sz="700" dirty="0">
                <a:solidFill>
                  <a:srgbClr val="000000"/>
                </a:solidFill>
                <a:cs typeface="Arial" pitchFamily="34" charset="0"/>
              </a:rPr>
              <a:t>MQP Final Presentation - </a:t>
            </a:r>
            <a:fld id="{6A829F23-F466-44AA-A5B9-24580D3A690E}" type="slidenum">
              <a:rPr lang="en-US" sz="700" smtClean="0">
                <a:solidFill>
                  <a:srgbClr val="000000"/>
                </a:solidFill>
                <a:cs typeface="Arial" pitchFamily="34" charset="0"/>
              </a:rPr>
              <a:pPr>
                <a:defRPr/>
              </a:pPr>
              <a:t>‹#›</a:t>
            </a:fld>
            <a:endParaRPr lang="en-US" sz="700" dirty="0">
              <a:solidFill>
                <a:srgbClr val="000000"/>
              </a:solidFill>
              <a:cs typeface="Arial" pitchFamily="34" charset="0"/>
            </a:endParaRPr>
          </a:p>
          <a:p>
            <a:pPr>
              <a:defRPr/>
            </a:pPr>
            <a:r>
              <a:rPr lang="en-US" sz="700" dirty="0">
                <a:solidFill>
                  <a:srgbClr val="000000"/>
                </a:solidFill>
                <a:cs typeface="Arial" pitchFamily="34" charset="0"/>
              </a:rPr>
              <a:t>JD 10/12/22</a:t>
            </a:r>
          </a:p>
        </p:txBody>
      </p:sp>
      <p:pic>
        <p:nvPicPr>
          <p:cNvPr id="15" name="Content Placeholder 3" descr="LL_Logo_alone_blue.png"/>
          <p:cNvPicPr>
            <a:picLocks noChangeAspect="1"/>
          </p:cNvPicPr>
          <p:nvPr userDrawn="1"/>
        </p:nvPicPr>
        <p:blipFill>
          <a:blip r:embed="rId12" cstate="print"/>
          <a:stretch>
            <a:fillRect/>
          </a:stretch>
        </p:blipFill>
        <p:spPr>
          <a:xfrm>
            <a:off x="365760" y="246888"/>
            <a:ext cx="548640" cy="531083"/>
          </a:xfrm>
          <a:prstGeom prst="rect">
            <a:avLst/>
          </a:prstGeom>
        </p:spPr>
      </p:pic>
      <p:pic>
        <p:nvPicPr>
          <p:cNvPr id="16" name="Picture 15" descr="LL_Logo_blue_nomark.png"/>
          <p:cNvPicPr>
            <a:picLocks noChangeAspect="1"/>
          </p:cNvPicPr>
          <p:nvPr userDrawn="1"/>
        </p:nvPicPr>
        <p:blipFill>
          <a:blip r:embed="rId13" cstate="print"/>
          <a:stretch>
            <a:fillRect/>
          </a:stretch>
        </p:blipFill>
        <p:spPr>
          <a:xfrm>
            <a:off x="6775704" y="6473952"/>
            <a:ext cx="2007032" cy="228224"/>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94" r:id="rId3"/>
    <p:sldLayoutId id="2147483689" r:id="rId4"/>
    <p:sldLayoutId id="2147483695" r:id="rId5"/>
    <p:sldLayoutId id="2147483692" r:id="rId6"/>
    <p:sldLayoutId id="2147483693" r:id="rId7"/>
    <p:sldLayoutId id="2147483676" r:id="rId8"/>
    <p:sldLayoutId id="2147483690" r:id="rId9"/>
    <p:sldLayoutId id="2147483691" r:id="rId10"/>
  </p:sldLayoutIdLst>
  <p:txStyles>
    <p:titleStyle>
      <a:lvl1pPr algn="ctr" eaLnBrk="1" hangingPunct="1">
        <a:lnSpc>
          <a:spcPts val="2800"/>
        </a:lnSpc>
        <a:defRPr sz="2800" b="1">
          <a:latin typeface="Arial" pitchFamily="34" charset="0"/>
          <a:cs typeface="Arial" pitchFamily="34" charset="0"/>
        </a:defRPr>
      </a:lvl1pPr>
    </p:titleStyle>
    <p:bodyStyle>
      <a:lvl1pPr marL="233363" indent="-233363"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1pPr>
      <a:lvl2pPr marL="509588" indent="-225425" algn="l" eaLnBrk="1" hangingPunct="1">
        <a:lnSpc>
          <a:spcPts val="2000"/>
        </a:lnSpc>
        <a:spcBef>
          <a:spcPts val="300"/>
        </a:spcBef>
        <a:spcAft>
          <a:spcPts val="600"/>
        </a:spcAft>
        <a:buFont typeface="Arial" pitchFamily="34" charset="0"/>
        <a:buChar char="–"/>
        <a:defRPr sz="2000" b="1">
          <a:latin typeface="Arial" pitchFamily="34" charset="0"/>
          <a:cs typeface="Arial" pitchFamily="34" charset="0"/>
        </a:defRPr>
      </a:lvl2pPr>
      <a:lvl3pPr marL="854075" indent="-223838" algn="l" eaLnBrk="1" hangingPunct="1">
        <a:lnSpc>
          <a:spcPts val="2000"/>
        </a:lnSpc>
        <a:spcBef>
          <a:spcPts val="300"/>
        </a:spcBef>
        <a:spcAft>
          <a:spcPts val="600"/>
        </a:spcAft>
        <a:buFont typeface="Arial" pitchFamily="34" charset="0"/>
        <a:buChar char="•"/>
        <a:defRPr sz="1600" b="1">
          <a:latin typeface="Arial" pitchFamily="34" charset="0"/>
          <a:cs typeface="Arial" pitchFamily="34" charset="0"/>
        </a:defRPr>
      </a:lvl3pPr>
      <a:lvl4pPr marL="1035050" indent="-180975" algn="l" eaLnBrk="1" hangingPunct="1">
        <a:lnSpc>
          <a:spcPts val="2000"/>
        </a:lnSpc>
        <a:spcBef>
          <a:spcPts val="300"/>
        </a:spcBef>
        <a:spcAft>
          <a:spcPts val="600"/>
        </a:spcAft>
        <a:buFont typeface="Courier New" pitchFamily="49" charset="0"/>
        <a:buChar char="o"/>
        <a:defRPr sz="1400" b="1">
          <a:latin typeface="Arial" pitchFamily="34" charset="0"/>
          <a:cs typeface="Arial" pitchFamily="34" charset="0"/>
        </a:defRPr>
      </a:lvl4pPr>
      <a:lvl5pPr marL="796925" indent="0" algn="l" eaLnBrk="1" hangingPunct="1">
        <a:spcBef>
          <a:spcPts val="600"/>
        </a:spcBef>
        <a:defRPr sz="1600" b="1">
          <a:latin typeface="Arial" pitchFamily="34" charset="0"/>
          <a:cs typeface="Arial" pitchFamily="34" charset="0"/>
        </a:defRPr>
      </a:lvl5pPr>
      <a:lvl6pPr marL="1147763" indent="0" algn="l" eaLnBrk="1" hangingPunct="1">
        <a:spcBef>
          <a:spcPts val="600"/>
        </a:spcBef>
        <a:defRPr sz="1400" b="1">
          <a:latin typeface="Arial" pitchFamily="34" charset="0"/>
          <a:cs typeface="Arial" pitchFamily="34" charset="0"/>
        </a:defRPr>
      </a:lvl6pPr>
      <a:lvl7pPr marL="1319213" indent="-179388" algn="l" eaLnBrk="1" hangingPunct="1">
        <a:lnSpc>
          <a:spcPts val="2000"/>
        </a:lnSpc>
        <a:spcBef>
          <a:spcPts val="300"/>
        </a:spcBef>
        <a:spcAft>
          <a:spcPts val="600"/>
        </a:spcAft>
        <a:buFont typeface="Arial" pitchFamily="34" charset="0"/>
        <a:buChar char="•"/>
        <a:defRPr sz="1200" b="1">
          <a:latin typeface="Arial" pitchFamily="34" charset="0"/>
          <a:cs typeface="Arial" pitchFamily="34" charset="0"/>
        </a:defRPr>
      </a:lvl7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20.png"/><Relationship Id="rId7" Type="http://schemas.openxmlformats.org/officeDocument/2006/relationships/hyperlink" Target="about:blank" TargetMode="Externa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400" dirty="0"/>
              <a:t>Jason Dominguez</a:t>
            </a:r>
          </a:p>
          <a:p>
            <a:r>
              <a:rPr lang="en-US" sz="2000" dirty="0"/>
              <a:t>10/12/2022</a:t>
            </a:r>
          </a:p>
        </p:txBody>
      </p:sp>
      <p:sp>
        <p:nvSpPr>
          <p:cNvPr id="3" name="Title 2"/>
          <p:cNvSpPr>
            <a:spLocks noGrp="1"/>
          </p:cNvSpPr>
          <p:nvPr>
            <p:ph type="ctrTitle"/>
          </p:nvPr>
        </p:nvSpPr>
        <p:spPr/>
        <p:txBody>
          <a:bodyPr/>
          <a:lstStyle/>
          <a:p>
            <a:r>
              <a:rPr lang="en-US" dirty="0"/>
              <a:t>Implementing Underwater Artificial Intelligence Object Detection</a:t>
            </a:r>
          </a:p>
        </p:txBody>
      </p:sp>
      <p:graphicFrame>
        <p:nvGraphicFramePr>
          <p:cNvPr id="5" name="Table 4">
            <a:extLst>
              <a:ext uri="{FF2B5EF4-FFF2-40B4-BE49-F238E27FC236}">
                <a16:creationId xmlns:a16="http://schemas.microsoft.com/office/drawing/2014/main" id="{49E200AD-5612-4F60-9CB9-A0515766A8A5}"/>
              </a:ext>
            </a:extLst>
          </p:cNvPr>
          <p:cNvGraphicFramePr>
            <a:graphicFrameLocks noGrp="1"/>
          </p:cNvGraphicFramePr>
          <p:nvPr>
            <p:extLst>
              <p:ext uri="{D42A27DB-BD31-4B8C-83A1-F6EECF244321}">
                <p14:modId xmlns:p14="http://schemas.microsoft.com/office/powerpoint/2010/main" val="2568981014"/>
              </p:ext>
            </p:extLst>
          </p:nvPr>
        </p:nvGraphicFramePr>
        <p:xfrm>
          <a:off x="6287003" y="2088135"/>
          <a:ext cx="2730873" cy="4351336"/>
        </p:xfrm>
        <a:graphic>
          <a:graphicData uri="http://schemas.openxmlformats.org/drawingml/2006/table">
            <a:tbl>
              <a:tblPr/>
              <a:tblGrid>
                <a:gridCol w="2730873">
                  <a:extLst>
                    <a:ext uri="{9D8B030D-6E8A-4147-A177-3AD203B41FA5}">
                      <a16:colId xmlns:a16="http://schemas.microsoft.com/office/drawing/2014/main" val="3110445824"/>
                    </a:ext>
                  </a:extLst>
                </a:gridCol>
              </a:tblGrid>
              <a:tr h="525161">
                <a:tc>
                  <a:txBody>
                    <a:bodyPr/>
                    <a:lstStyle/>
                    <a:p>
                      <a:pPr algn="l"/>
                      <a:r>
                        <a:rPr lang="en-US" sz="900" dirty="0"/>
                        <a:t>DISTRIBUTION STATEMENT A. Approved for public release. Distribution is unlimited.</a:t>
                      </a:r>
                    </a:p>
                  </a:txBody>
                  <a:tcPr marL="75023" marR="75023" marT="37512" marB="37512" anchor="ctr">
                    <a:lnL>
                      <a:noFill/>
                    </a:lnL>
                    <a:lnR>
                      <a:noFill/>
                    </a:lnR>
                    <a:lnT>
                      <a:noFill/>
                    </a:lnT>
                    <a:lnB>
                      <a:noFill/>
                    </a:lnB>
                  </a:tcPr>
                </a:tc>
                <a:extLst>
                  <a:ext uri="{0D108BD9-81ED-4DB2-BD59-A6C34878D82A}">
                    <a16:rowId xmlns:a16="http://schemas.microsoft.com/office/drawing/2014/main" val="1155309604"/>
                  </a:ext>
                </a:extLst>
              </a:tr>
              <a:tr h="1650507">
                <a:tc>
                  <a:txBody>
                    <a:bodyPr/>
                    <a:lstStyle/>
                    <a:p>
                      <a:pPr algn="l"/>
                      <a:br>
                        <a:rPr lang="en-US" sz="900" dirty="0"/>
                      </a:br>
                      <a:r>
                        <a:rPr lang="en-US" sz="900" dirty="0"/>
                        <a:t>This material is based upon work supported by the Under Secretary of Defense for Research and Engineering under Air Force Contract No. FA8702-15-D-0001. Any opinions, findings, conclusions or recommendations expressed in this material are those of the author(s) and do not necessarily reflect the views of the Under Secretary of Defense for Research and Engineering.</a:t>
                      </a:r>
                    </a:p>
                  </a:txBody>
                  <a:tcPr marL="75023" marR="75023" marT="37512" marB="37512" anchor="ctr">
                    <a:lnL>
                      <a:noFill/>
                    </a:lnL>
                    <a:lnR>
                      <a:noFill/>
                    </a:lnR>
                    <a:lnT>
                      <a:noFill/>
                    </a:lnT>
                    <a:lnB>
                      <a:noFill/>
                    </a:lnB>
                  </a:tcPr>
                </a:tc>
                <a:extLst>
                  <a:ext uri="{0D108BD9-81ED-4DB2-BD59-A6C34878D82A}">
                    <a16:rowId xmlns:a16="http://schemas.microsoft.com/office/drawing/2014/main" val="954194258"/>
                  </a:ext>
                </a:extLst>
              </a:tr>
              <a:tr h="525161">
                <a:tc>
                  <a:txBody>
                    <a:bodyPr/>
                    <a:lstStyle/>
                    <a:p>
                      <a:pPr algn="l"/>
                      <a:br>
                        <a:rPr lang="en-US" sz="900"/>
                      </a:br>
                      <a:r>
                        <a:rPr lang="en-US" sz="900"/>
                        <a:t>© 2022 Massachusetts Institute of Technology.</a:t>
                      </a:r>
                    </a:p>
                  </a:txBody>
                  <a:tcPr marL="75023" marR="75023" marT="37512" marB="37512" anchor="ctr">
                    <a:lnL>
                      <a:noFill/>
                    </a:lnL>
                    <a:lnR>
                      <a:noFill/>
                    </a:lnR>
                    <a:lnT>
                      <a:noFill/>
                    </a:lnT>
                    <a:lnB>
                      <a:noFill/>
                    </a:lnB>
                  </a:tcPr>
                </a:tc>
                <a:extLst>
                  <a:ext uri="{0D108BD9-81ED-4DB2-BD59-A6C34878D82A}">
                    <a16:rowId xmlns:a16="http://schemas.microsoft.com/office/drawing/2014/main" val="4293258649"/>
                  </a:ext>
                </a:extLst>
              </a:tr>
              <a:tr h="1650507">
                <a:tc>
                  <a:txBody>
                    <a:bodyPr/>
                    <a:lstStyle/>
                    <a:p>
                      <a:pPr algn="l"/>
                      <a:br>
                        <a:rPr lang="en-US" sz="900" dirty="0"/>
                      </a:br>
                      <a:r>
                        <a:rPr lang="en-US" sz="900" dirty="0"/>
                        <a:t>Delivered to the U.S. Government with Unlimited Rights, as defined in DFARS Part 252.227-7013 or 7014 (Feb 2014). Notwithstanding any copyright notice, U.S. Government rights in this work are defined by DFARS 252.227-7013 or DFARS 252.227-7014 as detailed above. Use of this work other than as specifically authorized by the U.S. Government may violate any copyrights that exist in this work.</a:t>
                      </a:r>
                    </a:p>
                  </a:txBody>
                  <a:tcPr marL="75023" marR="75023" marT="37512" marB="37512" anchor="ctr">
                    <a:lnL>
                      <a:noFill/>
                    </a:lnL>
                    <a:lnR>
                      <a:noFill/>
                    </a:lnR>
                    <a:lnT>
                      <a:noFill/>
                    </a:lnT>
                    <a:lnB>
                      <a:noFill/>
                    </a:lnB>
                  </a:tcPr>
                </a:tc>
                <a:extLst>
                  <a:ext uri="{0D108BD9-81ED-4DB2-BD59-A6C34878D82A}">
                    <a16:rowId xmlns:a16="http://schemas.microsoft.com/office/drawing/2014/main" val="3029562183"/>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D652EE-3723-4E17-B9F1-09A412F5C52E}"/>
              </a:ext>
            </a:extLst>
          </p:cNvPr>
          <p:cNvSpPr>
            <a:spLocks noGrp="1"/>
          </p:cNvSpPr>
          <p:nvPr>
            <p:ph sz="quarter" idx="10"/>
          </p:nvPr>
        </p:nvSpPr>
        <p:spPr/>
        <p:txBody>
          <a:bodyPr/>
          <a:lstStyle/>
          <a:p>
            <a:r>
              <a:rPr lang="en-US" dirty="0"/>
              <a:t>Transfer Learning was utilized to train a model on underwater animals:</a:t>
            </a:r>
          </a:p>
          <a:p>
            <a:endParaRPr lang="en-US" dirty="0"/>
          </a:p>
          <a:p>
            <a:endParaRPr lang="en-US" dirty="0"/>
          </a:p>
          <a:p>
            <a:endParaRPr lang="en-US" dirty="0"/>
          </a:p>
        </p:txBody>
      </p:sp>
      <p:sp>
        <p:nvSpPr>
          <p:cNvPr id="3" name="Title 2">
            <a:extLst>
              <a:ext uri="{FF2B5EF4-FFF2-40B4-BE49-F238E27FC236}">
                <a16:creationId xmlns:a16="http://schemas.microsoft.com/office/drawing/2014/main" id="{C9BE4A35-28E6-4617-A471-15AF227244DB}"/>
              </a:ext>
            </a:extLst>
          </p:cNvPr>
          <p:cNvSpPr>
            <a:spLocks noGrp="1"/>
          </p:cNvSpPr>
          <p:nvPr>
            <p:ph type="title"/>
          </p:nvPr>
        </p:nvSpPr>
        <p:spPr/>
        <p:txBody>
          <a:bodyPr/>
          <a:lstStyle/>
          <a:p>
            <a:r>
              <a:rPr lang="en-US" dirty="0"/>
              <a:t>Transfer Learning</a:t>
            </a:r>
          </a:p>
        </p:txBody>
      </p:sp>
      <p:pic>
        <p:nvPicPr>
          <p:cNvPr id="15" name="Picture 14">
            <a:extLst>
              <a:ext uri="{FF2B5EF4-FFF2-40B4-BE49-F238E27FC236}">
                <a16:creationId xmlns:a16="http://schemas.microsoft.com/office/drawing/2014/main" id="{39F9C278-8358-4FF4-B99E-841D530DA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83" y="2536444"/>
            <a:ext cx="3812151" cy="2448746"/>
          </a:xfrm>
          <a:prstGeom prst="rect">
            <a:avLst/>
          </a:prstGeom>
        </p:spPr>
      </p:pic>
      <p:pic>
        <p:nvPicPr>
          <p:cNvPr id="20" name="Picture 19">
            <a:extLst>
              <a:ext uri="{FF2B5EF4-FFF2-40B4-BE49-F238E27FC236}">
                <a16:creationId xmlns:a16="http://schemas.microsoft.com/office/drawing/2014/main" id="{FEFB98D3-32D0-4C28-A908-F2727C873CD0}"/>
              </a:ext>
            </a:extLst>
          </p:cNvPr>
          <p:cNvPicPr>
            <a:picLocks noChangeAspect="1"/>
          </p:cNvPicPr>
          <p:nvPr/>
        </p:nvPicPr>
        <p:blipFill>
          <a:blip r:embed="rId3"/>
          <a:stretch>
            <a:fillRect/>
          </a:stretch>
        </p:blipFill>
        <p:spPr>
          <a:xfrm>
            <a:off x="6745084" y="1816144"/>
            <a:ext cx="1948630" cy="1948630"/>
          </a:xfrm>
          <a:prstGeom prst="rect">
            <a:avLst/>
          </a:prstGeom>
        </p:spPr>
      </p:pic>
      <p:pic>
        <p:nvPicPr>
          <p:cNvPr id="21" name="Picture 20">
            <a:extLst>
              <a:ext uri="{FF2B5EF4-FFF2-40B4-BE49-F238E27FC236}">
                <a16:creationId xmlns:a16="http://schemas.microsoft.com/office/drawing/2014/main" id="{FE601F78-46E5-4658-83DA-5410673C5AF9}"/>
              </a:ext>
            </a:extLst>
          </p:cNvPr>
          <p:cNvPicPr>
            <a:picLocks noChangeAspect="1"/>
          </p:cNvPicPr>
          <p:nvPr/>
        </p:nvPicPr>
        <p:blipFill>
          <a:blip r:embed="rId4"/>
          <a:stretch>
            <a:fillRect/>
          </a:stretch>
        </p:blipFill>
        <p:spPr>
          <a:xfrm>
            <a:off x="5135206" y="2146909"/>
            <a:ext cx="1609878" cy="1622130"/>
          </a:xfrm>
          <a:prstGeom prst="rect">
            <a:avLst/>
          </a:prstGeom>
        </p:spPr>
      </p:pic>
      <p:pic>
        <p:nvPicPr>
          <p:cNvPr id="22" name="Picture 21">
            <a:extLst>
              <a:ext uri="{FF2B5EF4-FFF2-40B4-BE49-F238E27FC236}">
                <a16:creationId xmlns:a16="http://schemas.microsoft.com/office/drawing/2014/main" id="{A0A1CE80-2673-4361-91A8-8F9D9D5D6FE4}"/>
              </a:ext>
            </a:extLst>
          </p:cNvPr>
          <p:cNvPicPr>
            <a:picLocks noChangeAspect="1"/>
          </p:cNvPicPr>
          <p:nvPr/>
        </p:nvPicPr>
        <p:blipFill>
          <a:blip r:embed="rId5"/>
          <a:stretch>
            <a:fillRect/>
          </a:stretch>
        </p:blipFill>
        <p:spPr>
          <a:xfrm>
            <a:off x="6097998" y="3760817"/>
            <a:ext cx="2595716" cy="1464597"/>
          </a:xfrm>
          <a:prstGeom prst="rect">
            <a:avLst/>
          </a:prstGeom>
        </p:spPr>
      </p:pic>
      <p:pic>
        <p:nvPicPr>
          <p:cNvPr id="23" name="Picture 22">
            <a:extLst>
              <a:ext uri="{FF2B5EF4-FFF2-40B4-BE49-F238E27FC236}">
                <a16:creationId xmlns:a16="http://schemas.microsoft.com/office/drawing/2014/main" id="{2F00A2B3-FAD3-4932-B152-19B72069E0A3}"/>
              </a:ext>
            </a:extLst>
          </p:cNvPr>
          <p:cNvPicPr>
            <a:picLocks noChangeAspect="1"/>
          </p:cNvPicPr>
          <p:nvPr/>
        </p:nvPicPr>
        <p:blipFill>
          <a:blip r:embed="rId6"/>
          <a:stretch>
            <a:fillRect/>
          </a:stretch>
        </p:blipFill>
        <p:spPr>
          <a:xfrm>
            <a:off x="4723479" y="3857363"/>
            <a:ext cx="1795310" cy="1368051"/>
          </a:xfrm>
          <a:prstGeom prst="rect">
            <a:avLst/>
          </a:prstGeom>
        </p:spPr>
      </p:pic>
      <p:sp>
        <p:nvSpPr>
          <p:cNvPr id="24" name="TextBox 23">
            <a:extLst>
              <a:ext uri="{FF2B5EF4-FFF2-40B4-BE49-F238E27FC236}">
                <a16:creationId xmlns:a16="http://schemas.microsoft.com/office/drawing/2014/main" id="{444E88F5-B89D-44CB-959A-389A1234B609}"/>
              </a:ext>
            </a:extLst>
          </p:cNvPr>
          <p:cNvSpPr txBox="1"/>
          <p:nvPr/>
        </p:nvSpPr>
        <p:spPr>
          <a:xfrm>
            <a:off x="154858" y="5292141"/>
            <a:ext cx="4100052" cy="830997"/>
          </a:xfrm>
          <a:prstGeom prst="rect">
            <a:avLst/>
          </a:prstGeom>
          <a:noFill/>
        </p:spPr>
        <p:txBody>
          <a:bodyPr wrap="square" rtlCol="0">
            <a:spAutoFit/>
          </a:bodyPr>
          <a:lstStyle/>
          <a:p>
            <a:pPr algn="ctr"/>
            <a:r>
              <a:rPr lang="en-US" sz="1400" b="1" dirty="0"/>
              <a:t>COCO Dataset</a:t>
            </a:r>
          </a:p>
          <a:p>
            <a:pPr algn="ctr"/>
            <a:endParaRPr lang="en-US" sz="1400" b="1" dirty="0"/>
          </a:p>
          <a:p>
            <a:pPr algn="ctr"/>
            <a:r>
              <a:rPr lang="en-US" sz="1000" dirty="0"/>
              <a:t>https://www.researchgate.net/figure/Some-qualitative-examples-of-our-object-detection-results-on-MS-COCO-data-set_fig3_335865923</a:t>
            </a:r>
          </a:p>
        </p:txBody>
      </p:sp>
      <p:sp>
        <p:nvSpPr>
          <p:cNvPr id="25" name="TextBox 24">
            <a:extLst>
              <a:ext uri="{FF2B5EF4-FFF2-40B4-BE49-F238E27FC236}">
                <a16:creationId xmlns:a16="http://schemas.microsoft.com/office/drawing/2014/main" id="{65D8A3D9-F1C7-49B5-B920-923CB3E69E05}"/>
              </a:ext>
            </a:extLst>
          </p:cNvPr>
          <p:cNvSpPr txBox="1"/>
          <p:nvPr/>
        </p:nvSpPr>
        <p:spPr>
          <a:xfrm>
            <a:off x="4723480" y="5292141"/>
            <a:ext cx="3970234" cy="984885"/>
          </a:xfrm>
          <a:prstGeom prst="rect">
            <a:avLst/>
          </a:prstGeom>
          <a:noFill/>
        </p:spPr>
        <p:txBody>
          <a:bodyPr wrap="square" rtlCol="0">
            <a:spAutoFit/>
          </a:bodyPr>
          <a:lstStyle/>
          <a:p>
            <a:pPr algn="ctr"/>
            <a:r>
              <a:rPr lang="en-US" sz="1400" b="1" dirty="0"/>
              <a:t>Custom Underwater Dataset</a:t>
            </a:r>
          </a:p>
          <a:p>
            <a:pPr algn="ctr"/>
            <a:endParaRPr lang="en-US" sz="1400" b="1" dirty="0"/>
          </a:p>
          <a:p>
            <a:pPr algn="ctr"/>
            <a:r>
              <a:rPr lang="en-US" sz="1000" dirty="0">
                <a:hlinkClick r:id="rId7">
                  <a:extLst>
                    <a:ext uri="{A12FA001-AC4F-418D-AE19-62706E023703}">
                      <ahyp:hlinkClr xmlns:ahyp="http://schemas.microsoft.com/office/drawing/2018/hyperlinkcolor" val="tx"/>
                    </a:ext>
                  </a:extLst>
                </a:hlinkClick>
              </a:rPr>
              <a:t>https://universe.roboflow.com/fyp-bekec/yolov4-38k4c/</a:t>
            </a:r>
            <a:r>
              <a:rPr lang="en-US" sz="1000" dirty="0"/>
              <a:t>, </a:t>
            </a:r>
            <a:r>
              <a:rPr lang="en-US" sz="1000" dirty="0">
                <a:hlinkClick r:id="rId8">
                  <a:extLst>
                    <a:ext uri="{A12FA001-AC4F-418D-AE19-62706E023703}">
                      <ahyp:hlinkClr xmlns:ahyp="http://schemas.microsoft.com/office/drawing/2018/hyperlinkcolor" val="tx"/>
                    </a:ext>
                  </a:extLst>
                </a:hlinkClick>
              </a:rPr>
              <a:t>https://universe.roboflow.com/parvej-hosen/turtle-f9xgw</a:t>
            </a:r>
            <a:r>
              <a:rPr lang="en-US" sz="1000" dirty="0"/>
              <a:t>, https://universe.roboflow.com/thesis-fcq63/classification-of-corals </a:t>
            </a:r>
          </a:p>
        </p:txBody>
      </p:sp>
      <p:sp>
        <p:nvSpPr>
          <p:cNvPr id="4" name="TextBox 3">
            <a:extLst>
              <a:ext uri="{FF2B5EF4-FFF2-40B4-BE49-F238E27FC236}">
                <a16:creationId xmlns:a16="http://schemas.microsoft.com/office/drawing/2014/main" id="{72BD60ED-5D25-489C-A4B4-D5DBABDEC509}"/>
              </a:ext>
            </a:extLst>
          </p:cNvPr>
          <p:cNvSpPr txBox="1"/>
          <p:nvPr/>
        </p:nvSpPr>
        <p:spPr>
          <a:xfrm>
            <a:off x="4287086" y="3123627"/>
            <a:ext cx="425116" cy="584775"/>
          </a:xfrm>
          <a:prstGeom prst="rect">
            <a:avLst/>
          </a:prstGeom>
          <a:noFill/>
        </p:spPr>
        <p:txBody>
          <a:bodyPr wrap="none" rtlCol="0">
            <a:spAutoFit/>
          </a:bodyPr>
          <a:lstStyle/>
          <a:p>
            <a:pPr algn="ctr"/>
            <a:r>
              <a:rPr lang="en-US" sz="3200" b="1" dirty="0">
                <a:solidFill>
                  <a:srgbClr val="0070C0"/>
                </a:solidFill>
              </a:rPr>
              <a:t>+</a:t>
            </a:r>
          </a:p>
        </p:txBody>
      </p:sp>
    </p:spTree>
    <p:extLst>
      <p:ext uri="{BB962C8B-B14F-4D97-AF65-F5344CB8AC3E}">
        <p14:creationId xmlns:p14="http://schemas.microsoft.com/office/powerpoint/2010/main" val="12844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DB468DE-D48B-4F14-B9F0-3C0086D6CF4E}"/>
              </a:ext>
            </a:extLst>
          </p:cNvPr>
          <p:cNvSpPr/>
          <p:nvPr/>
        </p:nvSpPr>
        <p:spPr>
          <a:xfrm>
            <a:off x="2057152" y="1942859"/>
            <a:ext cx="953666" cy="813265"/>
          </a:xfrm>
          <a:prstGeom prst="rect">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0" name="Rectangle 19">
            <a:extLst>
              <a:ext uri="{FF2B5EF4-FFF2-40B4-BE49-F238E27FC236}">
                <a16:creationId xmlns:a16="http://schemas.microsoft.com/office/drawing/2014/main" id="{9745D9C2-C60E-4869-8C82-D4AACA44DE8B}"/>
              </a:ext>
            </a:extLst>
          </p:cNvPr>
          <p:cNvSpPr/>
          <p:nvPr/>
        </p:nvSpPr>
        <p:spPr>
          <a:xfrm>
            <a:off x="3011001" y="1942858"/>
            <a:ext cx="953666" cy="813265"/>
          </a:xfrm>
          <a:prstGeom prst="rect">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1" name="Rectangle 20">
            <a:extLst>
              <a:ext uri="{FF2B5EF4-FFF2-40B4-BE49-F238E27FC236}">
                <a16:creationId xmlns:a16="http://schemas.microsoft.com/office/drawing/2014/main" id="{D56551CF-28A5-417F-A4AD-15868A9A843B}"/>
              </a:ext>
            </a:extLst>
          </p:cNvPr>
          <p:cNvSpPr/>
          <p:nvPr/>
        </p:nvSpPr>
        <p:spPr>
          <a:xfrm>
            <a:off x="3964668" y="1942858"/>
            <a:ext cx="953666" cy="813265"/>
          </a:xfrm>
          <a:prstGeom prst="rect">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2" name="Rectangle 21">
            <a:extLst>
              <a:ext uri="{FF2B5EF4-FFF2-40B4-BE49-F238E27FC236}">
                <a16:creationId xmlns:a16="http://schemas.microsoft.com/office/drawing/2014/main" id="{43574C70-5D3E-4D9C-B1FD-2051499D87B3}"/>
              </a:ext>
            </a:extLst>
          </p:cNvPr>
          <p:cNvSpPr/>
          <p:nvPr/>
        </p:nvSpPr>
        <p:spPr>
          <a:xfrm>
            <a:off x="4889387" y="1942858"/>
            <a:ext cx="953666" cy="813265"/>
          </a:xfrm>
          <a:prstGeom prst="rect">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7" name="Rectangle 26">
            <a:extLst>
              <a:ext uri="{FF2B5EF4-FFF2-40B4-BE49-F238E27FC236}">
                <a16:creationId xmlns:a16="http://schemas.microsoft.com/office/drawing/2014/main" id="{22EF1521-579F-467F-B957-288361DBFACA}"/>
              </a:ext>
            </a:extLst>
          </p:cNvPr>
          <p:cNvSpPr/>
          <p:nvPr/>
        </p:nvSpPr>
        <p:spPr>
          <a:xfrm>
            <a:off x="5843053" y="1942858"/>
            <a:ext cx="953666" cy="813265"/>
          </a:xfrm>
          <a:prstGeom prst="rect">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 name="Content Placeholder 1">
            <a:extLst>
              <a:ext uri="{FF2B5EF4-FFF2-40B4-BE49-F238E27FC236}">
                <a16:creationId xmlns:a16="http://schemas.microsoft.com/office/drawing/2014/main" id="{EEE0F433-A7A8-4268-89D0-0249372BCD10}"/>
              </a:ext>
            </a:extLst>
          </p:cNvPr>
          <p:cNvSpPr>
            <a:spLocks noGrp="1"/>
          </p:cNvSpPr>
          <p:nvPr>
            <p:ph sz="quarter" idx="10"/>
          </p:nvPr>
        </p:nvSpPr>
        <p:spPr/>
        <p:txBody>
          <a:bodyPr/>
          <a:lstStyle/>
          <a:p>
            <a:r>
              <a:rPr lang="en-US" dirty="0"/>
              <a:t>Can allow for the average accuracy of a model to be evaluated</a:t>
            </a:r>
          </a:p>
          <a:p>
            <a:endParaRPr lang="en-US" dirty="0"/>
          </a:p>
        </p:txBody>
      </p:sp>
      <p:sp>
        <p:nvSpPr>
          <p:cNvPr id="4" name="Rectangle 3">
            <a:extLst>
              <a:ext uri="{FF2B5EF4-FFF2-40B4-BE49-F238E27FC236}">
                <a16:creationId xmlns:a16="http://schemas.microsoft.com/office/drawing/2014/main" id="{73662AFF-8D85-476D-ADF9-630B6E2979B2}"/>
              </a:ext>
            </a:extLst>
          </p:cNvPr>
          <p:cNvSpPr/>
          <p:nvPr/>
        </p:nvSpPr>
        <p:spPr>
          <a:xfrm>
            <a:off x="1048112" y="3301769"/>
            <a:ext cx="953666" cy="813265"/>
          </a:xfrm>
          <a:prstGeom prst="rect">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Split0</a:t>
            </a:r>
          </a:p>
        </p:txBody>
      </p:sp>
      <p:sp>
        <p:nvSpPr>
          <p:cNvPr id="10" name="Rectangle 9">
            <a:extLst>
              <a:ext uri="{FF2B5EF4-FFF2-40B4-BE49-F238E27FC236}">
                <a16:creationId xmlns:a16="http://schemas.microsoft.com/office/drawing/2014/main" id="{92B357B6-DC8F-4D8D-AF7E-2CD38775522E}"/>
              </a:ext>
            </a:extLst>
          </p:cNvPr>
          <p:cNvSpPr/>
          <p:nvPr/>
        </p:nvSpPr>
        <p:spPr>
          <a:xfrm>
            <a:off x="2506390" y="3301769"/>
            <a:ext cx="953666" cy="813265"/>
          </a:xfrm>
          <a:prstGeom prst="rect">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Split1</a:t>
            </a:r>
          </a:p>
        </p:txBody>
      </p:sp>
      <p:sp>
        <p:nvSpPr>
          <p:cNvPr id="11" name="Rectangle 10">
            <a:extLst>
              <a:ext uri="{FF2B5EF4-FFF2-40B4-BE49-F238E27FC236}">
                <a16:creationId xmlns:a16="http://schemas.microsoft.com/office/drawing/2014/main" id="{165D662C-33B7-4820-98A3-BE609AB92B9D}"/>
              </a:ext>
            </a:extLst>
          </p:cNvPr>
          <p:cNvSpPr/>
          <p:nvPr/>
        </p:nvSpPr>
        <p:spPr>
          <a:xfrm>
            <a:off x="3964668" y="3301769"/>
            <a:ext cx="953666" cy="813265"/>
          </a:xfrm>
          <a:prstGeom prst="rect">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Split2</a:t>
            </a:r>
          </a:p>
        </p:txBody>
      </p:sp>
      <p:sp>
        <p:nvSpPr>
          <p:cNvPr id="12" name="Rectangle 11">
            <a:extLst>
              <a:ext uri="{FF2B5EF4-FFF2-40B4-BE49-F238E27FC236}">
                <a16:creationId xmlns:a16="http://schemas.microsoft.com/office/drawing/2014/main" id="{C36DCB26-74FC-4C42-9D21-CB02696F2684}"/>
              </a:ext>
            </a:extLst>
          </p:cNvPr>
          <p:cNvSpPr/>
          <p:nvPr/>
        </p:nvSpPr>
        <p:spPr>
          <a:xfrm>
            <a:off x="5422946" y="3301769"/>
            <a:ext cx="953666" cy="813265"/>
          </a:xfrm>
          <a:prstGeom prst="rect">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Split3</a:t>
            </a:r>
          </a:p>
        </p:txBody>
      </p:sp>
      <p:sp>
        <p:nvSpPr>
          <p:cNvPr id="13" name="Rectangle 12">
            <a:extLst>
              <a:ext uri="{FF2B5EF4-FFF2-40B4-BE49-F238E27FC236}">
                <a16:creationId xmlns:a16="http://schemas.microsoft.com/office/drawing/2014/main" id="{DC35B653-DBB5-4A9E-A2D8-8ECAD54B3007}"/>
              </a:ext>
            </a:extLst>
          </p:cNvPr>
          <p:cNvSpPr/>
          <p:nvPr/>
        </p:nvSpPr>
        <p:spPr>
          <a:xfrm>
            <a:off x="6881224" y="3281132"/>
            <a:ext cx="953666" cy="813265"/>
          </a:xfrm>
          <a:prstGeom prst="rect">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Split4</a:t>
            </a:r>
          </a:p>
        </p:txBody>
      </p:sp>
      <p:sp>
        <p:nvSpPr>
          <p:cNvPr id="3" name="Title 2">
            <a:extLst>
              <a:ext uri="{FF2B5EF4-FFF2-40B4-BE49-F238E27FC236}">
                <a16:creationId xmlns:a16="http://schemas.microsoft.com/office/drawing/2014/main" id="{60BA7B49-1C32-4A15-9B9A-1EB407AF97E7}"/>
              </a:ext>
            </a:extLst>
          </p:cNvPr>
          <p:cNvSpPr>
            <a:spLocks noGrp="1"/>
          </p:cNvSpPr>
          <p:nvPr>
            <p:ph type="title"/>
          </p:nvPr>
        </p:nvSpPr>
        <p:spPr/>
        <p:txBody>
          <a:bodyPr/>
          <a:lstStyle/>
          <a:p>
            <a:r>
              <a:rPr lang="en-US" dirty="0"/>
              <a:t>Cross Validation</a:t>
            </a:r>
          </a:p>
        </p:txBody>
      </p:sp>
      <p:sp>
        <p:nvSpPr>
          <p:cNvPr id="24" name="TextBox 23">
            <a:extLst>
              <a:ext uri="{FF2B5EF4-FFF2-40B4-BE49-F238E27FC236}">
                <a16:creationId xmlns:a16="http://schemas.microsoft.com/office/drawing/2014/main" id="{EF84E0EA-2FC6-44DD-8A0B-E9A778E9CDD7}"/>
              </a:ext>
            </a:extLst>
          </p:cNvPr>
          <p:cNvSpPr txBox="1"/>
          <p:nvPr/>
        </p:nvSpPr>
        <p:spPr>
          <a:xfrm>
            <a:off x="1224793" y="4598527"/>
            <a:ext cx="1191236" cy="318782"/>
          </a:xfrm>
          <a:prstGeom prst="rect">
            <a:avLst/>
          </a:prstGeom>
          <a:noFill/>
        </p:spPr>
        <p:txBody>
          <a:bodyPr wrap="square" rtlCol="0">
            <a:spAutoFit/>
          </a:bodyPr>
          <a:lstStyle/>
          <a:p>
            <a:pPr algn="ctr"/>
            <a:r>
              <a:rPr lang="en-US" sz="1400" b="1" dirty="0"/>
              <a:t>Test</a:t>
            </a:r>
          </a:p>
        </p:txBody>
      </p:sp>
      <p:sp>
        <p:nvSpPr>
          <p:cNvPr id="25" name="TextBox 24">
            <a:extLst>
              <a:ext uri="{FF2B5EF4-FFF2-40B4-BE49-F238E27FC236}">
                <a16:creationId xmlns:a16="http://schemas.microsoft.com/office/drawing/2014/main" id="{392A7FCE-99C3-46A9-A6CC-E3CD12EA7991}"/>
              </a:ext>
            </a:extLst>
          </p:cNvPr>
          <p:cNvSpPr txBox="1"/>
          <p:nvPr/>
        </p:nvSpPr>
        <p:spPr>
          <a:xfrm>
            <a:off x="4770602" y="4598527"/>
            <a:ext cx="1191236" cy="318782"/>
          </a:xfrm>
          <a:prstGeom prst="rect">
            <a:avLst/>
          </a:prstGeom>
          <a:noFill/>
        </p:spPr>
        <p:txBody>
          <a:bodyPr wrap="square" rtlCol="0">
            <a:spAutoFit/>
          </a:bodyPr>
          <a:lstStyle/>
          <a:p>
            <a:pPr algn="ctr"/>
            <a:r>
              <a:rPr lang="en-US" sz="1400" b="1" dirty="0"/>
              <a:t>Train</a:t>
            </a:r>
          </a:p>
        </p:txBody>
      </p:sp>
      <p:sp>
        <p:nvSpPr>
          <p:cNvPr id="35" name="Arrow: Right 34">
            <a:extLst>
              <a:ext uri="{FF2B5EF4-FFF2-40B4-BE49-F238E27FC236}">
                <a16:creationId xmlns:a16="http://schemas.microsoft.com/office/drawing/2014/main" id="{81CEA433-B480-498E-86A4-5091E1D638F9}"/>
              </a:ext>
            </a:extLst>
          </p:cNvPr>
          <p:cNvSpPr/>
          <p:nvPr/>
        </p:nvSpPr>
        <p:spPr>
          <a:xfrm rot="7658265">
            <a:off x="1654018" y="2893919"/>
            <a:ext cx="426894" cy="296554"/>
          </a:xfrm>
          <a:prstGeom prst="rightArrow">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6" name="Arrow: Right 35">
            <a:extLst>
              <a:ext uri="{FF2B5EF4-FFF2-40B4-BE49-F238E27FC236}">
                <a16:creationId xmlns:a16="http://schemas.microsoft.com/office/drawing/2014/main" id="{3BEE2506-3EC0-47DC-954E-1AD4E5C06D35}"/>
              </a:ext>
            </a:extLst>
          </p:cNvPr>
          <p:cNvSpPr/>
          <p:nvPr/>
        </p:nvSpPr>
        <p:spPr>
          <a:xfrm rot="6800276">
            <a:off x="2949958" y="2906531"/>
            <a:ext cx="426894" cy="296554"/>
          </a:xfrm>
          <a:prstGeom prst="rightArrow">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7" name="Arrow: Right 36">
            <a:extLst>
              <a:ext uri="{FF2B5EF4-FFF2-40B4-BE49-F238E27FC236}">
                <a16:creationId xmlns:a16="http://schemas.microsoft.com/office/drawing/2014/main" id="{EED864D8-7D70-4835-8B96-E92136149B12}"/>
              </a:ext>
            </a:extLst>
          </p:cNvPr>
          <p:cNvSpPr/>
          <p:nvPr/>
        </p:nvSpPr>
        <p:spPr>
          <a:xfrm rot="5400000">
            <a:off x="4228053" y="2875448"/>
            <a:ext cx="426894" cy="296554"/>
          </a:xfrm>
          <a:prstGeom prst="rightArrow">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8" name="Arrow: Right 37">
            <a:extLst>
              <a:ext uri="{FF2B5EF4-FFF2-40B4-BE49-F238E27FC236}">
                <a16:creationId xmlns:a16="http://schemas.microsoft.com/office/drawing/2014/main" id="{2C8483D9-876F-45C2-A152-BDACAC74D174}"/>
              </a:ext>
            </a:extLst>
          </p:cNvPr>
          <p:cNvSpPr/>
          <p:nvPr/>
        </p:nvSpPr>
        <p:spPr>
          <a:xfrm rot="3947966">
            <a:off x="5432243" y="2889817"/>
            <a:ext cx="426894" cy="296554"/>
          </a:xfrm>
          <a:prstGeom prst="rightArrow">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9" name="Arrow: Right 38">
            <a:extLst>
              <a:ext uri="{FF2B5EF4-FFF2-40B4-BE49-F238E27FC236}">
                <a16:creationId xmlns:a16="http://schemas.microsoft.com/office/drawing/2014/main" id="{67794BAB-7098-4DD3-8C19-8F7A86DC7F96}"/>
              </a:ext>
            </a:extLst>
          </p:cNvPr>
          <p:cNvSpPr/>
          <p:nvPr/>
        </p:nvSpPr>
        <p:spPr>
          <a:xfrm rot="3080921">
            <a:off x="6803437" y="2884431"/>
            <a:ext cx="426894" cy="296554"/>
          </a:xfrm>
          <a:prstGeom prst="rightArrow">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9" name="Rectangle 8">
            <a:extLst>
              <a:ext uri="{FF2B5EF4-FFF2-40B4-BE49-F238E27FC236}">
                <a16:creationId xmlns:a16="http://schemas.microsoft.com/office/drawing/2014/main" id="{5D3650E4-0026-4BBD-B2AF-3B16A2F173C0}"/>
              </a:ext>
            </a:extLst>
          </p:cNvPr>
          <p:cNvSpPr/>
          <p:nvPr/>
        </p:nvSpPr>
        <p:spPr>
          <a:xfrm>
            <a:off x="2057152" y="1945197"/>
            <a:ext cx="4739567" cy="813265"/>
          </a:xfrm>
          <a:prstGeom prst="rect">
            <a:avLst/>
          </a:prstGeom>
          <a:solidFill>
            <a:srgbClr val="D2DCF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Complete Dataset</a:t>
            </a:r>
          </a:p>
        </p:txBody>
      </p:sp>
      <p:sp>
        <p:nvSpPr>
          <p:cNvPr id="28" name="Rectangle 27">
            <a:extLst>
              <a:ext uri="{FF2B5EF4-FFF2-40B4-BE49-F238E27FC236}">
                <a16:creationId xmlns:a16="http://schemas.microsoft.com/office/drawing/2014/main" id="{72565F51-FDC0-4784-BFBC-395A7D085575}"/>
              </a:ext>
            </a:extLst>
          </p:cNvPr>
          <p:cNvSpPr/>
          <p:nvPr/>
        </p:nvSpPr>
        <p:spPr>
          <a:xfrm>
            <a:off x="940527" y="2782622"/>
            <a:ext cx="6971763" cy="145614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Tree>
    <p:extLst>
      <p:ext uri="{BB962C8B-B14F-4D97-AF65-F5344CB8AC3E}">
        <p14:creationId xmlns:p14="http://schemas.microsoft.com/office/powerpoint/2010/main" val="297065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7.40741E-7 L 0.03159 0.24375 " pathEditMode="relative" rAng="0" ptsTypes="AA">
                                      <p:cBhvr>
                                        <p:cTn id="14" dur="1000" fill="hold"/>
                                        <p:tgtEl>
                                          <p:spTgt spid="4"/>
                                        </p:tgtEl>
                                        <p:attrNameLst>
                                          <p:attrName>ppt_x</p:attrName>
                                          <p:attrName>ppt_y</p:attrName>
                                        </p:attrNameLst>
                                      </p:cBhvr>
                                      <p:rCtr x="1580" y="12176"/>
                                    </p:animMotion>
                                  </p:childTnLst>
                                </p:cTn>
                              </p:par>
                              <p:par>
                                <p:cTn id="15" presetID="42" presetClass="path" presetSubtype="0" accel="50000" decel="50000" fill="hold" grpId="0" nodeType="withEffect">
                                  <p:stCondLst>
                                    <p:cond delay="0"/>
                                  </p:stCondLst>
                                  <p:childTnLst>
                                    <p:animMotion origin="layout" path="M -0.00018 -0.00093 L 0.08072 0.24259 " pathEditMode="relative" rAng="0" ptsTypes="AA">
                                      <p:cBhvr>
                                        <p:cTn id="16" dur="1000" fill="hold"/>
                                        <p:tgtEl>
                                          <p:spTgt spid="10"/>
                                        </p:tgtEl>
                                        <p:attrNameLst>
                                          <p:attrName>ppt_x</p:attrName>
                                          <p:attrName>ppt_y</p:attrName>
                                        </p:attrNameLst>
                                      </p:cBhvr>
                                      <p:rCtr x="4045" y="12176"/>
                                    </p:animMotion>
                                  </p:childTnLst>
                                </p:cTn>
                              </p:par>
                              <p:par>
                                <p:cTn id="17" presetID="42" presetClass="path" presetSubtype="0" accel="50000" decel="50000" fill="hold" grpId="0" nodeType="withEffect">
                                  <p:stCondLst>
                                    <p:cond delay="0"/>
                                  </p:stCondLst>
                                  <p:childTnLst>
                                    <p:animMotion origin="layout" path="M 1.38889E-6 1.11111E-6 L 0.03837 0.24491 " pathEditMode="relative" rAng="0" ptsTypes="AA">
                                      <p:cBhvr>
                                        <p:cTn id="18" dur="1000" fill="hold"/>
                                        <p:tgtEl>
                                          <p:spTgt spid="11"/>
                                        </p:tgtEl>
                                        <p:attrNameLst>
                                          <p:attrName>ppt_x</p:attrName>
                                          <p:attrName>ppt_y</p:attrName>
                                        </p:attrNameLst>
                                      </p:cBhvr>
                                      <p:rCtr x="1962" y="12338"/>
                                    </p:animMotion>
                                  </p:childTnLst>
                                </p:cTn>
                              </p:par>
                              <p:par>
                                <p:cTn id="19" presetID="42" presetClass="path" presetSubtype="0" accel="50000" decel="50000" fill="hold" grpId="0" nodeType="withEffect">
                                  <p:stCondLst>
                                    <p:cond delay="0"/>
                                  </p:stCondLst>
                                  <p:childTnLst>
                                    <p:animMotion origin="layout" path="M 1.11111E-6 0.00556 L -0.00243 0.24144 " pathEditMode="relative" rAng="0" ptsTypes="AA">
                                      <p:cBhvr>
                                        <p:cTn id="20" dur="1000" fill="hold"/>
                                        <p:tgtEl>
                                          <p:spTgt spid="12"/>
                                        </p:tgtEl>
                                        <p:attrNameLst>
                                          <p:attrName>ppt_x</p:attrName>
                                          <p:attrName>ppt_y</p:attrName>
                                        </p:attrNameLst>
                                      </p:cBhvr>
                                      <p:rCtr x="-122" y="11782"/>
                                    </p:animMotion>
                                  </p:childTnLst>
                                </p:cTn>
                              </p:par>
                              <p:par>
                                <p:cTn id="21" presetID="42" presetClass="path" presetSubtype="0" accel="50000" decel="50000" fill="hold" grpId="0" nodeType="withEffect">
                                  <p:stCondLst>
                                    <p:cond delay="0"/>
                                  </p:stCondLst>
                                  <p:childTnLst>
                                    <p:animMotion origin="layout" path="M 2.5E-6 -1.48148E-6 L -0.04341 0.2456 " pathEditMode="relative" rAng="0" ptsTypes="AA">
                                      <p:cBhvr>
                                        <p:cTn id="22" dur="1000" fill="hold"/>
                                        <p:tgtEl>
                                          <p:spTgt spid="13"/>
                                        </p:tgtEl>
                                        <p:attrNameLst>
                                          <p:attrName>ppt_x</p:attrName>
                                          <p:attrName>ppt_y</p:attrName>
                                        </p:attrNameLst>
                                      </p:cBhvr>
                                      <p:rCtr x="-2170" y="12269"/>
                                    </p:animMotion>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24" grpId="0"/>
      <p:bldP spid="25" grpId="0"/>
      <p:bldP spid="9"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2565F51-FDC0-4784-BFBC-395A7D085575}"/>
              </a:ext>
            </a:extLst>
          </p:cNvPr>
          <p:cNvSpPr/>
          <p:nvPr/>
        </p:nvSpPr>
        <p:spPr>
          <a:xfrm>
            <a:off x="876301" y="3281132"/>
            <a:ext cx="7035990" cy="95530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9" name="Rectangle 18">
            <a:extLst>
              <a:ext uri="{FF2B5EF4-FFF2-40B4-BE49-F238E27FC236}">
                <a16:creationId xmlns:a16="http://schemas.microsoft.com/office/drawing/2014/main" id="{9DB468DE-D48B-4F14-B9F0-3C0086D6CF4E}"/>
              </a:ext>
            </a:extLst>
          </p:cNvPr>
          <p:cNvSpPr/>
          <p:nvPr/>
        </p:nvSpPr>
        <p:spPr>
          <a:xfrm>
            <a:off x="2057152" y="1942859"/>
            <a:ext cx="953666" cy="813265"/>
          </a:xfrm>
          <a:prstGeom prst="rect">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0" name="Rectangle 19">
            <a:extLst>
              <a:ext uri="{FF2B5EF4-FFF2-40B4-BE49-F238E27FC236}">
                <a16:creationId xmlns:a16="http://schemas.microsoft.com/office/drawing/2014/main" id="{9745D9C2-C60E-4869-8C82-D4AACA44DE8B}"/>
              </a:ext>
            </a:extLst>
          </p:cNvPr>
          <p:cNvSpPr/>
          <p:nvPr/>
        </p:nvSpPr>
        <p:spPr>
          <a:xfrm>
            <a:off x="3011001" y="1942858"/>
            <a:ext cx="953666" cy="813265"/>
          </a:xfrm>
          <a:prstGeom prst="rect">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1" name="Rectangle 20">
            <a:extLst>
              <a:ext uri="{FF2B5EF4-FFF2-40B4-BE49-F238E27FC236}">
                <a16:creationId xmlns:a16="http://schemas.microsoft.com/office/drawing/2014/main" id="{D56551CF-28A5-417F-A4AD-15868A9A843B}"/>
              </a:ext>
            </a:extLst>
          </p:cNvPr>
          <p:cNvSpPr/>
          <p:nvPr/>
        </p:nvSpPr>
        <p:spPr>
          <a:xfrm>
            <a:off x="3964668" y="1942858"/>
            <a:ext cx="953666" cy="813265"/>
          </a:xfrm>
          <a:prstGeom prst="rect">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2" name="Rectangle 21">
            <a:extLst>
              <a:ext uri="{FF2B5EF4-FFF2-40B4-BE49-F238E27FC236}">
                <a16:creationId xmlns:a16="http://schemas.microsoft.com/office/drawing/2014/main" id="{43574C70-5D3E-4D9C-B1FD-2051499D87B3}"/>
              </a:ext>
            </a:extLst>
          </p:cNvPr>
          <p:cNvSpPr/>
          <p:nvPr/>
        </p:nvSpPr>
        <p:spPr>
          <a:xfrm>
            <a:off x="4889387" y="1942858"/>
            <a:ext cx="953666" cy="813265"/>
          </a:xfrm>
          <a:prstGeom prst="rect">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7" name="Rectangle 26">
            <a:extLst>
              <a:ext uri="{FF2B5EF4-FFF2-40B4-BE49-F238E27FC236}">
                <a16:creationId xmlns:a16="http://schemas.microsoft.com/office/drawing/2014/main" id="{22EF1521-579F-467F-B957-288361DBFACA}"/>
              </a:ext>
            </a:extLst>
          </p:cNvPr>
          <p:cNvSpPr/>
          <p:nvPr/>
        </p:nvSpPr>
        <p:spPr>
          <a:xfrm>
            <a:off x="5843053" y="1942858"/>
            <a:ext cx="953666" cy="813265"/>
          </a:xfrm>
          <a:prstGeom prst="rect">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 name="Content Placeholder 1">
            <a:extLst>
              <a:ext uri="{FF2B5EF4-FFF2-40B4-BE49-F238E27FC236}">
                <a16:creationId xmlns:a16="http://schemas.microsoft.com/office/drawing/2014/main" id="{EEE0F433-A7A8-4268-89D0-0249372BCD10}"/>
              </a:ext>
            </a:extLst>
          </p:cNvPr>
          <p:cNvSpPr>
            <a:spLocks noGrp="1"/>
          </p:cNvSpPr>
          <p:nvPr>
            <p:ph sz="quarter" idx="10"/>
          </p:nvPr>
        </p:nvSpPr>
        <p:spPr/>
        <p:txBody>
          <a:bodyPr/>
          <a:lstStyle/>
          <a:p>
            <a:r>
              <a:rPr lang="en-US" dirty="0"/>
              <a:t>Can allow for the average accuracy of a model to be evaluated</a:t>
            </a:r>
          </a:p>
          <a:p>
            <a:endParaRPr lang="en-US" dirty="0"/>
          </a:p>
        </p:txBody>
      </p:sp>
      <p:sp>
        <p:nvSpPr>
          <p:cNvPr id="4" name="Rectangle 3">
            <a:extLst>
              <a:ext uri="{FF2B5EF4-FFF2-40B4-BE49-F238E27FC236}">
                <a16:creationId xmlns:a16="http://schemas.microsoft.com/office/drawing/2014/main" id="{73662AFF-8D85-476D-ADF9-630B6E2979B2}"/>
              </a:ext>
            </a:extLst>
          </p:cNvPr>
          <p:cNvSpPr/>
          <p:nvPr/>
        </p:nvSpPr>
        <p:spPr>
          <a:xfrm>
            <a:off x="1048112" y="3301769"/>
            <a:ext cx="953666" cy="813265"/>
          </a:xfrm>
          <a:prstGeom prst="rect">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Split0</a:t>
            </a:r>
          </a:p>
        </p:txBody>
      </p:sp>
      <p:sp>
        <p:nvSpPr>
          <p:cNvPr id="10" name="Rectangle 9">
            <a:extLst>
              <a:ext uri="{FF2B5EF4-FFF2-40B4-BE49-F238E27FC236}">
                <a16:creationId xmlns:a16="http://schemas.microsoft.com/office/drawing/2014/main" id="{92B357B6-DC8F-4D8D-AF7E-2CD38775522E}"/>
              </a:ext>
            </a:extLst>
          </p:cNvPr>
          <p:cNvSpPr/>
          <p:nvPr/>
        </p:nvSpPr>
        <p:spPr>
          <a:xfrm>
            <a:off x="2506390" y="3301769"/>
            <a:ext cx="953666" cy="813265"/>
          </a:xfrm>
          <a:prstGeom prst="rect">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Split1</a:t>
            </a:r>
          </a:p>
        </p:txBody>
      </p:sp>
      <p:sp>
        <p:nvSpPr>
          <p:cNvPr id="11" name="Rectangle 10">
            <a:extLst>
              <a:ext uri="{FF2B5EF4-FFF2-40B4-BE49-F238E27FC236}">
                <a16:creationId xmlns:a16="http://schemas.microsoft.com/office/drawing/2014/main" id="{165D662C-33B7-4820-98A3-BE609AB92B9D}"/>
              </a:ext>
            </a:extLst>
          </p:cNvPr>
          <p:cNvSpPr/>
          <p:nvPr/>
        </p:nvSpPr>
        <p:spPr>
          <a:xfrm>
            <a:off x="3964668" y="3301769"/>
            <a:ext cx="953666" cy="813265"/>
          </a:xfrm>
          <a:prstGeom prst="rect">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Split2</a:t>
            </a:r>
          </a:p>
        </p:txBody>
      </p:sp>
      <p:sp>
        <p:nvSpPr>
          <p:cNvPr id="12" name="Rectangle 11">
            <a:extLst>
              <a:ext uri="{FF2B5EF4-FFF2-40B4-BE49-F238E27FC236}">
                <a16:creationId xmlns:a16="http://schemas.microsoft.com/office/drawing/2014/main" id="{C36DCB26-74FC-4C42-9D21-CB02696F2684}"/>
              </a:ext>
            </a:extLst>
          </p:cNvPr>
          <p:cNvSpPr/>
          <p:nvPr/>
        </p:nvSpPr>
        <p:spPr>
          <a:xfrm>
            <a:off x="5422946" y="3301769"/>
            <a:ext cx="953666" cy="813265"/>
          </a:xfrm>
          <a:prstGeom prst="rect">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Split3</a:t>
            </a:r>
          </a:p>
        </p:txBody>
      </p:sp>
      <p:sp>
        <p:nvSpPr>
          <p:cNvPr id="13" name="Rectangle 12">
            <a:extLst>
              <a:ext uri="{FF2B5EF4-FFF2-40B4-BE49-F238E27FC236}">
                <a16:creationId xmlns:a16="http://schemas.microsoft.com/office/drawing/2014/main" id="{DC35B653-DBB5-4A9E-A2D8-8ECAD54B3007}"/>
              </a:ext>
            </a:extLst>
          </p:cNvPr>
          <p:cNvSpPr/>
          <p:nvPr/>
        </p:nvSpPr>
        <p:spPr>
          <a:xfrm>
            <a:off x="6881224" y="3281132"/>
            <a:ext cx="953666" cy="813265"/>
          </a:xfrm>
          <a:prstGeom prst="rect">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Split4</a:t>
            </a:r>
          </a:p>
        </p:txBody>
      </p:sp>
      <p:sp>
        <p:nvSpPr>
          <p:cNvPr id="3" name="Title 2">
            <a:extLst>
              <a:ext uri="{FF2B5EF4-FFF2-40B4-BE49-F238E27FC236}">
                <a16:creationId xmlns:a16="http://schemas.microsoft.com/office/drawing/2014/main" id="{60BA7B49-1C32-4A15-9B9A-1EB407AF97E7}"/>
              </a:ext>
            </a:extLst>
          </p:cNvPr>
          <p:cNvSpPr>
            <a:spLocks noGrp="1"/>
          </p:cNvSpPr>
          <p:nvPr>
            <p:ph type="title"/>
          </p:nvPr>
        </p:nvSpPr>
        <p:spPr/>
        <p:txBody>
          <a:bodyPr/>
          <a:lstStyle/>
          <a:p>
            <a:r>
              <a:rPr lang="en-US" dirty="0"/>
              <a:t>Cross Validation</a:t>
            </a:r>
          </a:p>
        </p:txBody>
      </p:sp>
      <p:sp>
        <p:nvSpPr>
          <p:cNvPr id="14" name="Arrow: Right 13">
            <a:extLst>
              <a:ext uri="{FF2B5EF4-FFF2-40B4-BE49-F238E27FC236}">
                <a16:creationId xmlns:a16="http://schemas.microsoft.com/office/drawing/2014/main" id="{27F46943-37CC-47C3-A56D-3E8394A9B5B9}"/>
              </a:ext>
            </a:extLst>
          </p:cNvPr>
          <p:cNvSpPr/>
          <p:nvPr/>
        </p:nvSpPr>
        <p:spPr>
          <a:xfrm rot="7658265">
            <a:off x="1654018" y="2893919"/>
            <a:ext cx="426894" cy="296554"/>
          </a:xfrm>
          <a:prstGeom prst="rightArrow">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5" name="Arrow: Right 14">
            <a:extLst>
              <a:ext uri="{FF2B5EF4-FFF2-40B4-BE49-F238E27FC236}">
                <a16:creationId xmlns:a16="http://schemas.microsoft.com/office/drawing/2014/main" id="{AEB4D1D1-DCDB-45BB-A0D7-7520FA9B6972}"/>
              </a:ext>
            </a:extLst>
          </p:cNvPr>
          <p:cNvSpPr/>
          <p:nvPr/>
        </p:nvSpPr>
        <p:spPr>
          <a:xfrm rot="6800276">
            <a:off x="2949958" y="2906531"/>
            <a:ext cx="426894" cy="296554"/>
          </a:xfrm>
          <a:prstGeom prst="rightArrow">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6" name="Arrow: Right 15">
            <a:extLst>
              <a:ext uri="{FF2B5EF4-FFF2-40B4-BE49-F238E27FC236}">
                <a16:creationId xmlns:a16="http://schemas.microsoft.com/office/drawing/2014/main" id="{49B92DB9-DDF9-4B1B-95D2-C0305A7CDD58}"/>
              </a:ext>
            </a:extLst>
          </p:cNvPr>
          <p:cNvSpPr/>
          <p:nvPr/>
        </p:nvSpPr>
        <p:spPr>
          <a:xfrm rot="5400000">
            <a:off x="4228053" y="2875448"/>
            <a:ext cx="426894" cy="296554"/>
          </a:xfrm>
          <a:prstGeom prst="rightArrow">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7" name="Arrow: Right 16">
            <a:extLst>
              <a:ext uri="{FF2B5EF4-FFF2-40B4-BE49-F238E27FC236}">
                <a16:creationId xmlns:a16="http://schemas.microsoft.com/office/drawing/2014/main" id="{EFE8FCD5-2DBF-45D6-B01D-533041A9F03B}"/>
              </a:ext>
            </a:extLst>
          </p:cNvPr>
          <p:cNvSpPr/>
          <p:nvPr/>
        </p:nvSpPr>
        <p:spPr>
          <a:xfrm rot="3947966">
            <a:off x="5432243" y="2889817"/>
            <a:ext cx="426894" cy="296554"/>
          </a:xfrm>
          <a:prstGeom prst="rightArrow">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8" name="Arrow: Right 17">
            <a:extLst>
              <a:ext uri="{FF2B5EF4-FFF2-40B4-BE49-F238E27FC236}">
                <a16:creationId xmlns:a16="http://schemas.microsoft.com/office/drawing/2014/main" id="{F1BDD309-CB4B-4286-9A73-DFBEEF79985E}"/>
              </a:ext>
            </a:extLst>
          </p:cNvPr>
          <p:cNvSpPr/>
          <p:nvPr/>
        </p:nvSpPr>
        <p:spPr>
          <a:xfrm rot="3080921">
            <a:off x="6803437" y="2884431"/>
            <a:ext cx="426894" cy="296554"/>
          </a:xfrm>
          <a:prstGeom prst="rightArrow">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4" name="TextBox 23">
            <a:extLst>
              <a:ext uri="{FF2B5EF4-FFF2-40B4-BE49-F238E27FC236}">
                <a16:creationId xmlns:a16="http://schemas.microsoft.com/office/drawing/2014/main" id="{EF84E0EA-2FC6-44DD-8A0B-E9A778E9CDD7}"/>
              </a:ext>
            </a:extLst>
          </p:cNvPr>
          <p:cNvSpPr txBox="1"/>
          <p:nvPr/>
        </p:nvSpPr>
        <p:spPr>
          <a:xfrm>
            <a:off x="1224793" y="4588778"/>
            <a:ext cx="1191236" cy="318782"/>
          </a:xfrm>
          <a:prstGeom prst="rect">
            <a:avLst/>
          </a:prstGeom>
          <a:noFill/>
        </p:spPr>
        <p:txBody>
          <a:bodyPr wrap="square" rtlCol="0">
            <a:spAutoFit/>
          </a:bodyPr>
          <a:lstStyle/>
          <a:p>
            <a:pPr algn="ctr"/>
            <a:r>
              <a:rPr lang="en-US" sz="1400" b="1" dirty="0"/>
              <a:t>Test</a:t>
            </a:r>
          </a:p>
        </p:txBody>
      </p:sp>
      <p:sp>
        <p:nvSpPr>
          <p:cNvPr id="25" name="TextBox 24">
            <a:extLst>
              <a:ext uri="{FF2B5EF4-FFF2-40B4-BE49-F238E27FC236}">
                <a16:creationId xmlns:a16="http://schemas.microsoft.com/office/drawing/2014/main" id="{392A7FCE-99C3-46A9-A6CC-E3CD12EA7991}"/>
              </a:ext>
            </a:extLst>
          </p:cNvPr>
          <p:cNvSpPr txBox="1"/>
          <p:nvPr/>
        </p:nvSpPr>
        <p:spPr>
          <a:xfrm>
            <a:off x="4770602" y="4584770"/>
            <a:ext cx="1191236" cy="318782"/>
          </a:xfrm>
          <a:prstGeom prst="rect">
            <a:avLst/>
          </a:prstGeom>
          <a:noFill/>
        </p:spPr>
        <p:txBody>
          <a:bodyPr wrap="square" rtlCol="0">
            <a:spAutoFit/>
          </a:bodyPr>
          <a:lstStyle/>
          <a:p>
            <a:pPr algn="ctr"/>
            <a:r>
              <a:rPr lang="en-US" sz="1400" b="1" dirty="0"/>
              <a:t>Train</a:t>
            </a:r>
          </a:p>
        </p:txBody>
      </p:sp>
    </p:spTree>
    <p:extLst>
      <p:ext uri="{BB962C8B-B14F-4D97-AF65-F5344CB8AC3E}">
        <p14:creationId xmlns:p14="http://schemas.microsoft.com/office/powerpoint/2010/main" val="232715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00539 0.00648 L 0.02621 0.25023 " pathEditMode="relative" rAng="0" ptsTypes="AA">
                                      <p:cBhvr>
                                        <p:cTn id="6" dur="1000" spd="-100000" fill="hold"/>
                                        <p:tgtEl>
                                          <p:spTgt spid="4"/>
                                        </p:tgtEl>
                                        <p:attrNameLst>
                                          <p:attrName>ppt_x</p:attrName>
                                          <p:attrName>ppt_y</p:attrName>
                                        </p:attrNameLst>
                                      </p:cBhvr>
                                      <p:rCtr x="1580" y="12176"/>
                                    </p:animMotion>
                                  </p:childTnLst>
                                </p:cTn>
                              </p:par>
                              <p:par>
                                <p:cTn id="7" presetID="42" presetClass="path" presetSubtype="0" accel="50000" decel="50000" fill="hold" grpId="0" nodeType="withEffect">
                                  <p:stCondLst>
                                    <p:cond delay="0"/>
                                  </p:stCondLst>
                                  <p:childTnLst>
                                    <p:animMotion origin="layout" path="M -0.00018 -0.00093 L 0.08072 0.24259 " pathEditMode="relative" rAng="0" ptsTypes="AA">
                                      <p:cBhvr>
                                        <p:cTn id="8" dur="1000" spd="-100000" fill="hold"/>
                                        <p:tgtEl>
                                          <p:spTgt spid="10"/>
                                        </p:tgtEl>
                                        <p:attrNameLst>
                                          <p:attrName>ppt_x</p:attrName>
                                          <p:attrName>ppt_y</p:attrName>
                                        </p:attrNameLst>
                                      </p:cBhvr>
                                      <p:rCtr x="4045" y="12176"/>
                                    </p:animMotion>
                                  </p:childTnLst>
                                </p:cTn>
                              </p:par>
                              <p:par>
                                <p:cTn id="9" presetID="42" presetClass="path" presetSubtype="0" accel="50000" decel="50000" fill="hold" grpId="0" nodeType="withEffect">
                                  <p:stCondLst>
                                    <p:cond delay="0"/>
                                  </p:stCondLst>
                                  <p:childTnLst>
                                    <p:animMotion origin="layout" path="M 2.77778E-7 7.40741E-7 L 0.03767 0.25208 " pathEditMode="relative" rAng="0" ptsTypes="AA">
                                      <p:cBhvr>
                                        <p:cTn id="10" dur="1000" spd="-100000" fill="hold"/>
                                        <p:tgtEl>
                                          <p:spTgt spid="11"/>
                                        </p:tgtEl>
                                        <p:attrNameLst>
                                          <p:attrName>ppt_x</p:attrName>
                                          <p:attrName>ppt_y</p:attrName>
                                        </p:attrNameLst>
                                      </p:cBhvr>
                                      <p:rCtr x="1875" y="12593"/>
                                    </p:animMotion>
                                  </p:childTnLst>
                                </p:cTn>
                              </p:par>
                              <p:par>
                                <p:cTn id="11" presetID="42" presetClass="path" presetSubtype="0" accel="50000" decel="50000" fill="hold" grpId="0" nodeType="withEffect">
                                  <p:stCondLst>
                                    <p:cond delay="0"/>
                                  </p:stCondLst>
                                  <p:childTnLst>
                                    <p:animMotion origin="layout" path="M 1.11111E-6 0.00556 L -0.00243 0.24144 " pathEditMode="relative" rAng="0" ptsTypes="AA">
                                      <p:cBhvr>
                                        <p:cTn id="12" dur="1000" spd="-100000" fill="hold"/>
                                        <p:tgtEl>
                                          <p:spTgt spid="12"/>
                                        </p:tgtEl>
                                        <p:attrNameLst>
                                          <p:attrName>ppt_x</p:attrName>
                                          <p:attrName>ppt_y</p:attrName>
                                        </p:attrNameLst>
                                      </p:cBhvr>
                                      <p:rCtr x="-122" y="11782"/>
                                    </p:animMotion>
                                  </p:childTnLst>
                                </p:cTn>
                              </p:par>
                              <p:par>
                                <p:cTn id="13" presetID="42" presetClass="path" presetSubtype="0" accel="50000" decel="50000" fill="hold" grpId="0" nodeType="withEffect">
                                  <p:stCondLst>
                                    <p:cond delay="0"/>
                                  </p:stCondLst>
                                  <p:childTnLst>
                                    <p:animMotion origin="layout" path="M 2.5E-6 -1.48148E-6 L -0.04341 0.2456 " pathEditMode="relative" rAng="0" ptsTypes="AA">
                                      <p:cBhvr>
                                        <p:cTn id="14" dur="1000" spd="-100000" fill="hold"/>
                                        <p:tgtEl>
                                          <p:spTgt spid="13"/>
                                        </p:tgtEl>
                                        <p:attrNameLst>
                                          <p:attrName>ppt_x</p:attrName>
                                          <p:attrName>ppt_y</p:attrName>
                                        </p:attrNameLst>
                                      </p:cBhvr>
                                      <p:rCtr x="-2170" y="1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2565F51-FDC0-4784-BFBC-395A7D085575}"/>
              </a:ext>
            </a:extLst>
          </p:cNvPr>
          <p:cNvSpPr/>
          <p:nvPr/>
        </p:nvSpPr>
        <p:spPr>
          <a:xfrm>
            <a:off x="940527" y="2780283"/>
            <a:ext cx="6971763" cy="145614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9" name="Rectangle 18">
            <a:extLst>
              <a:ext uri="{FF2B5EF4-FFF2-40B4-BE49-F238E27FC236}">
                <a16:creationId xmlns:a16="http://schemas.microsoft.com/office/drawing/2014/main" id="{9DB468DE-D48B-4F14-B9F0-3C0086D6CF4E}"/>
              </a:ext>
            </a:extLst>
          </p:cNvPr>
          <p:cNvSpPr/>
          <p:nvPr/>
        </p:nvSpPr>
        <p:spPr>
          <a:xfrm>
            <a:off x="2057152" y="1942859"/>
            <a:ext cx="953666" cy="813265"/>
          </a:xfrm>
          <a:prstGeom prst="rect">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0" name="Rectangle 19">
            <a:extLst>
              <a:ext uri="{FF2B5EF4-FFF2-40B4-BE49-F238E27FC236}">
                <a16:creationId xmlns:a16="http://schemas.microsoft.com/office/drawing/2014/main" id="{9745D9C2-C60E-4869-8C82-D4AACA44DE8B}"/>
              </a:ext>
            </a:extLst>
          </p:cNvPr>
          <p:cNvSpPr/>
          <p:nvPr/>
        </p:nvSpPr>
        <p:spPr>
          <a:xfrm>
            <a:off x="3011001" y="1942858"/>
            <a:ext cx="953666" cy="813265"/>
          </a:xfrm>
          <a:prstGeom prst="rect">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1" name="Rectangle 20">
            <a:extLst>
              <a:ext uri="{FF2B5EF4-FFF2-40B4-BE49-F238E27FC236}">
                <a16:creationId xmlns:a16="http://schemas.microsoft.com/office/drawing/2014/main" id="{D56551CF-28A5-417F-A4AD-15868A9A843B}"/>
              </a:ext>
            </a:extLst>
          </p:cNvPr>
          <p:cNvSpPr/>
          <p:nvPr/>
        </p:nvSpPr>
        <p:spPr>
          <a:xfrm>
            <a:off x="3964668" y="1942858"/>
            <a:ext cx="953666" cy="813265"/>
          </a:xfrm>
          <a:prstGeom prst="rect">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2" name="Rectangle 21">
            <a:extLst>
              <a:ext uri="{FF2B5EF4-FFF2-40B4-BE49-F238E27FC236}">
                <a16:creationId xmlns:a16="http://schemas.microsoft.com/office/drawing/2014/main" id="{43574C70-5D3E-4D9C-B1FD-2051499D87B3}"/>
              </a:ext>
            </a:extLst>
          </p:cNvPr>
          <p:cNvSpPr/>
          <p:nvPr/>
        </p:nvSpPr>
        <p:spPr>
          <a:xfrm>
            <a:off x="4889387" y="1942858"/>
            <a:ext cx="953666" cy="813265"/>
          </a:xfrm>
          <a:prstGeom prst="rect">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7" name="Rectangle 26">
            <a:extLst>
              <a:ext uri="{FF2B5EF4-FFF2-40B4-BE49-F238E27FC236}">
                <a16:creationId xmlns:a16="http://schemas.microsoft.com/office/drawing/2014/main" id="{22EF1521-579F-467F-B957-288361DBFACA}"/>
              </a:ext>
            </a:extLst>
          </p:cNvPr>
          <p:cNvSpPr/>
          <p:nvPr/>
        </p:nvSpPr>
        <p:spPr>
          <a:xfrm>
            <a:off x="5843053" y="1942858"/>
            <a:ext cx="953666" cy="813265"/>
          </a:xfrm>
          <a:prstGeom prst="rect">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 name="Content Placeholder 1">
            <a:extLst>
              <a:ext uri="{FF2B5EF4-FFF2-40B4-BE49-F238E27FC236}">
                <a16:creationId xmlns:a16="http://schemas.microsoft.com/office/drawing/2014/main" id="{EEE0F433-A7A8-4268-89D0-0249372BCD10}"/>
              </a:ext>
            </a:extLst>
          </p:cNvPr>
          <p:cNvSpPr>
            <a:spLocks noGrp="1"/>
          </p:cNvSpPr>
          <p:nvPr>
            <p:ph sz="quarter" idx="10"/>
          </p:nvPr>
        </p:nvSpPr>
        <p:spPr/>
        <p:txBody>
          <a:bodyPr/>
          <a:lstStyle/>
          <a:p>
            <a:r>
              <a:rPr lang="en-US" dirty="0"/>
              <a:t>Can allow for the average accuracy of a model to be evaluated</a:t>
            </a:r>
          </a:p>
          <a:p>
            <a:endParaRPr lang="en-US" dirty="0"/>
          </a:p>
        </p:txBody>
      </p:sp>
      <p:sp>
        <p:nvSpPr>
          <p:cNvPr id="4" name="Rectangle 3">
            <a:extLst>
              <a:ext uri="{FF2B5EF4-FFF2-40B4-BE49-F238E27FC236}">
                <a16:creationId xmlns:a16="http://schemas.microsoft.com/office/drawing/2014/main" id="{73662AFF-8D85-476D-ADF9-630B6E2979B2}"/>
              </a:ext>
            </a:extLst>
          </p:cNvPr>
          <p:cNvSpPr/>
          <p:nvPr/>
        </p:nvSpPr>
        <p:spPr>
          <a:xfrm>
            <a:off x="1048112" y="3301769"/>
            <a:ext cx="953666" cy="813265"/>
          </a:xfrm>
          <a:prstGeom prst="rect">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Split0</a:t>
            </a:r>
          </a:p>
        </p:txBody>
      </p:sp>
      <p:sp>
        <p:nvSpPr>
          <p:cNvPr id="10" name="Rectangle 9">
            <a:extLst>
              <a:ext uri="{FF2B5EF4-FFF2-40B4-BE49-F238E27FC236}">
                <a16:creationId xmlns:a16="http://schemas.microsoft.com/office/drawing/2014/main" id="{92B357B6-DC8F-4D8D-AF7E-2CD38775522E}"/>
              </a:ext>
            </a:extLst>
          </p:cNvPr>
          <p:cNvSpPr/>
          <p:nvPr/>
        </p:nvSpPr>
        <p:spPr>
          <a:xfrm>
            <a:off x="2506390" y="3301769"/>
            <a:ext cx="953666" cy="813265"/>
          </a:xfrm>
          <a:prstGeom prst="rect">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Split1</a:t>
            </a:r>
          </a:p>
        </p:txBody>
      </p:sp>
      <p:sp>
        <p:nvSpPr>
          <p:cNvPr id="11" name="Rectangle 10">
            <a:extLst>
              <a:ext uri="{FF2B5EF4-FFF2-40B4-BE49-F238E27FC236}">
                <a16:creationId xmlns:a16="http://schemas.microsoft.com/office/drawing/2014/main" id="{165D662C-33B7-4820-98A3-BE609AB92B9D}"/>
              </a:ext>
            </a:extLst>
          </p:cNvPr>
          <p:cNvSpPr/>
          <p:nvPr/>
        </p:nvSpPr>
        <p:spPr>
          <a:xfrm>
            <a:off x="3964668" y="3301769"/>
            <a:ext cx="953666" cy="813265"/>
          </a:xfrm>
          <a:prstGeom prst="rect">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Split2</a:t>
            </a:r>
          </a:p>
        </p:txBody>
      </p:sp>
      <p:sp>
        <p:nvSpPr>
          <p:cNvPr id="12" name="Rectangle 11">
            <a:extLst>
              <a:ext uri="{FF2B5EF4-FFF2-40B4-BE49-F238E27FC236}">
                <a16:creationId xmlns:a16="http://schemas.microsoft.com/office/drawing/2014/main" id="{C36DCB26-74FC-4C42-9D21-CB02696F2684}"/>
              </a:ext>
            </a:extLst>
          </p:cNvPr>
          <p:cNvSpPr/>
          <p:nvPr/>
        </p:nvSpPr>
        <p:spPr>
          <a:xfrm>
            <a:off x="5422946" y="3301769"/>
            <a:ext cx="953666" cy="813265"/>
          </a:xfrm>
          <a:prstGeom prst="rect">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Split3</a:t>
            </a:r>
          </a:p>
        </p:txBody>
      </p:sp>
      <p:sp>
        <p:nvSpPr>
          <p:cNvPr id="13" name="Rectangle 12">
            <a:extLst>
              <a:ext uri="{FF2B5EF4-FFF2-40B4-BE49-F238E27FC236}">
                <a16:creationId xmlns:a16="http://schemas.microsoft.com/office/drawing/2014/main" id="{DC35B653-DBB5-4A9E-A2D8-8ECAD54B3007}"/>
              </a:ext>
            </a:extLst>
          </p:cNvPr>
          <p:cNvSpPr/>
          <p:nvPr/>
        </p:nvSpPr>
        <p:spPr>
          <a:xfrm>
            <a:off x="6881224" y="3281132"/>
            <a:ext cx="953666" cy="813265"/>
          </a:xfrm>
          <a:prstGeom prst="rect">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Split4</a:t>
            </a:r>
          </a:p>
        </p:txBody>
      </p:sp>
      <p:sp>
        <p:nvSpPr>
          <p:cNvPr id="3" name="Title 2">
            <a:extLst>
              <a:ext uri="{FF2B5EF4-FFF2-40B4-BE49-F238E27FC236}">
                <a16:creationId xmlns:a16="http://schemas.microsoft.com/office/drawing/2014/main" id="{60BA7B49-1C32-4A15-9B9A-1EB407AF97E7}"/>
              </a:ext>
            </a:extLst>
          </p:cNvPr>
          <p:cNvSpPr>
            <a:spLocks noGrp="1"/>
          </p:cNvSpPr>
          <p:nvPr>
            <p:ph type="title"/>
          </p:nvPr>
        </p:nvSpPr>
        <p:spPr/>
        <p:txBody>
          <a:bodyPr/>
          <a:lstStyle/>
          <a:p>
            <a:r>
              <a:rPr lang="en-US" dirty="0"/>
              <a:t>Cross Validation</a:t>
            </a:r>
          </a:p>
        </p:txBody>
      </p:sp>
      <p:sp>
        <p:nvSpPr>
          <p:cNvPr id="24" name="TextBox 23">
            <a:extLst>
              <a:ext uri="{FF2B5EF4-FFF2-40B4-BE49-F238E27FC236}">
                <a16:creationId xmlns:a16="http://schemas.microsoft.com/office/drawing/2014/main" id="{EF84E0EA-2FC6-44DD-8A0B-E9A778E9CDD7}"/>
              </a:ext>
            </a:extLst>
          </p:cNvPr>
          <p:cNvSpPr txBox="1"/>
          <p:nvPr/>
        </p:nvSpPr>
        <p:spPr>
          <a:xfrm>
            <a:off x="1224793" y="4588778"/>
            <a:ext cx="1191236" cy="318782"/>
          </a:xfrm>
          <a:prstGeom prst="rect">
            <a:avLst/>
          </a:prstGeom>
          <a:noFill/>
        </p:spPr>
        <p:txBody>
          <a:bodyPr wrap="square" rtlCol="0">
            <a:spAutoFit/>
          </a:bodyPr>
          <a:lstStyle/>
          <a:p>
            <a:pPr algn="ctr"/>
            <a:r>
              <a:rPr lang="en-US" sz="1400" b="1" dirty="0"/>
              <a:t>Test</a:t>
            </a:r>
          </a:p>
        </p:txBody>
      </p:sp>
      <p:sp>
        <p:nvSpPr>
          <p:cNvPr id="25" name="TextBox 24">
            <a:extLst>
              <a:ext uri="{FF2B5EF4-FFF2-40B4-BE49-F238E27FC236}">
                <a16:creationId xmlns:a16="http://schemas.microsoft.com/office/drawing/2014/main" id="{392A7FCE-99C3-46A9-A6CC-E3CD12EA7991}"/>
              </a:ext>
            </a:extLst>
          </p:cNvPr>
          <p:cNvSpPr txBox="1"/>
          <p:nvPr/>
        </p:nvSpPr>
        <p:spPr>
          <a:xfrm>
            <a:off x="4770602" y="4588778"/>
            <a:ext cx="1191236" cy="318782"/>
          </a:xfrm>
          <a:prstGeom prst="rect">
            <a:avLst/>
          </a:prstGeom>
          <a:noFill/>
        </p:spPr>
        <p:txBody>
          <a:bodyPr wrap="square" rtlCol="0">
            <a:spAutoFit/>
          </a:bodyPr>
          <a:lstStyle/>
          <a:p>
            <a:pPr algn="ctr"/>
            <a:r>
              <a:rPr lang="en-US" sz="1400" b="1" dirty="0"/>
              <a:t>Train</a:t>
            </a:r>
          </a:p>
        </p:txBody>
      </p:sp>
      <p:sp>
        <p:nvSpPr>
          <p:cNvPr id="33" name="Arrow: Right 32">
            <a:extLst>
              <a:ext uri="{FF2B5EF4-FFF2-40B4-BE49-F238E27FC236}">
                <a16:creationId xmlns:a16="http://schemas.microsoft.com/office/drawing/2014/main" id="{FD27BAC6-8CBA-42A9-B416-D1A0C651620B}"/>
              </a:ext>
            </a:extLst>
          </p:cNvPr>
          <p:cNvSpPr/>
          <p:nvPr/>
        </p:nvSpPr>
        <p:spPr>
          <a:xfrm rot="7658265">
            <a:off x="1654018" y="2893919"/>
            <a:ext cx="426894" cy="296554"/>
          </a:xfrm>
          <a:prstGeom prst="rightArrow">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5" name="Arrow: Right 34">
            <a:extLst>
              <a:ext uri="{FF2B5EF4-FFF2-40B4-BE49-F238E27FC236}">
                <a16:creationId xmlns:a16="http://schemas.microsoft.com/office/drawing/2014/main" id="{E5132026-5749-432B-8E9B-65DE13BD7DEF}"/>
              </a:ext>
            </a:extLst>
          </p:cNvPr>
          <p:cNvSpPr/>
          <p:nvPr/>
        </p:nvSpPr>
        <p:spPr>
          <a:xfrm rot="6800276">
            <a:off x="2949958" y="2906531"/>
            <a:ext cx="426894" cy="296554"/>
          </a:xfrm>
          <a:prstGeom prst="rightArrow">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6" name="Arrow: Right 35">
            <a:extLst>
              <a:ext uri="{FF2B5EF4-FFF2-40B4-BE49-F238E27FC236}">
                <a16:creationId xmlns:a16="http://schemas.microsoft.com/office/drawing/2014/main" id="{9040B9B8-3015-4399-826C-A1200102DC21}"/>
              </a:ext>
            </a:extLst>
          </p:cNvPr>
          <p:cNvSpPr/>
          <p:nvPr/>
        </p:nvSpPr>
        <p:spPr>
          <a:xfrm rot="5400000">
            <a:off x="4228053" y="2875448"/>
            <a:ext cx="426894" cy="296554"/>
          </a:xfrm>
          <a:prstGeom prst="rightArrow">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7" name="Arrow: Right 36">
            <a:extLst>
              <a:ext uri="{FF2B5EF4-FFF2-40B4-BE49-F238E27FC236}">
                <a16:creationId xmlns:a16="http://schemas.microsoft.com/office/drawing/2014/main" id="{02FBB20A-4052-4FF8-9C91-B8D4CA95326C}"/>
              </a:ext>
            </a:extLst>
          </p:cNvPr>
          <p:cNvSpPr/>
          <p:nvPr/>
        </p:nvSpPr>
        <p:spPr>
          <a:xfrm rot="3947966">
            <a:off x="5432243" y="2889817"/>
            <a:ext cx="426894" cy="296554"/>
          </a:xfrm>
          <a:prstGeom prst="rightArrow">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8" name="Arrow: Right 37">
            <a:extLst>
              <a:ext uri="{FF2B5EF4-FFF2-40B4-BE49-F238E27FC236}">
                <a16:creationId xmlns:a16="http://schemas.microsoft.com/office/drawing/2014/main" id="{41B5DC6A-F7CA-4427-8387-03052DEBD1FF}"/>
              </a:ext>
            </a:extLst>
          </p:cNvPr>
          <p:cNvSpPr/>
          <p:nvPr/>
        </p:nvSpPr>
        <p:spPr>
          <a:xfrm rot="3080921">
            <a:off x="6803437" y="2884431"/>
            <a:ext cx="426894" cy="296554"/>
          </a:xfrm>
          <a:prstGeom prst="rightArrow">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Tree>
    <p:extLst>
      <p:ext uri="{BB962C8B-B14F-4D97-AF65-F5344CB8AC3E}">
        <p14:creationId xmlns:p14="http://schemas.microsoft.com/office/powerpoint/2010/main" val="166663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3.33333E-6 -7.40741E-7 L 0.24027 0.24259 " pathEditMode="relative" rAng="0" ptsTypes="AA">
                                      <p:cBhvr>
                                        <p:cTn id="6" dur="1000" fill="hold"/>
                                        <p:tgtEl>
                                          <p:spTgt spid="4"/>
                                        </p:tgtEl>
                                        <p:attrNameLst>
                                          <p:attrName>ppt_x</p:attrName>
                                          <p:attrName>ppt_y</p:attrName>
                                        </p:attrNameLst>
                                      </p:cBhvr>
                                      <p:rCtr x="12014" y="12130"/>
                                    </p:animMotion>
                                  </p:childTnLst>
                                </p:cTn>
                              </p:par>
                              <p:par>
                                <p:cTn id="7" presetID="42" presetClass="path" presetSubtype="0" accel="50000" decel="50000" fill="hold" grpId="0" nodeType="withEffect">
                                  <p:stCondLst>
                                    <p:cond delay="0"/>
                                  </p:stCondLst>
                                  <p:childTnLst>
                                    <p:animMotion origin="layout" path="M -0.00018 -0.00093 L -0.13039 0.24259 " pathEditMode="relative" rAng="0" ptsTypes="AA">
                                      <p:cBhvr>
                                        <p:cTn id="8" dur="1000" fill="hold"/>
                                        <p:tgtEl>
                                          <p:spTgt spid="10"/>
                                        </p:tgtEl>
                                        <p:attrNameLst>
                                          <p:attrName>ppt_x</p:attrName>
                                          <p:attrName>ppt_y</p:attrName>
                                        </p:attrNameLst>
                                      </p:cBhvr>
                                      <p:rCtr x="-6510" y="12176"/>
                                    </p:animMotion>
                                  </p:childTnLst>
                                </p:cTn>
                              </p:par>
                              <p:par>
                                <p:cTn id="9" presetID="42" presetClass="path" presetSubtype="0" accel="50000" decel="50000" fill="hold" grpId="0" nodeType="withEffect">
                                  <p:stCondLst>
                                    <p:cond delay="0"/>
                                  </p:stCondLst>
                                  <p:childTnLst>
                                    <p:animMotion origin="layout" path="M -3.88889E-6 -1.48148E-6 L 0.03837 0.24491 " pathEditMode="relative" rAng="0" ptsTypes="AA">
                                      <p:cBhvr>
                                        <p:cTn id="10" dur="1000" fill="hold"/>
                                        <p:tgtEl>
                                          <p:spTgt spid="11"/>
                                        </p:tgtEl>
                                        <p:attrNameLst>
                                          <p:attrName>ppt_x</p:attrName>
                                          <p:attrName>ppt_y</p:attrName>
                                        </p:attrNameLst>
                                      </p:cBhvr>
                                      <p:rCtr x="1910" y="12384"/>
                                    </p:animMotion>
                                  </p:childTnLst>
                                </p:cTn>
                              </p:par>
                              <p:par>
                                <p:cTn id="11" presetID="42" presetClass="path" presetSubtype="0" accel="50000" decel="50000" fill="hold" grpId="0" nodeType="withEffect">
                                  <p:stCondLst>
                                    <p:cond delay="0"/>
                                  </p:stCondLst>
                                  <p:childTnLst>
                                    <p:animMotion origin="layout" path="M 1.11111E-6 0.00556 L -0.00243 0.24144 " pathEditMode="relative" rAng="0" ptsTypes="AA">
                                      <p:cBhvr>
                                        <p:cTn id="12" dur="1000" fill="hold"/>
                                        <p:tgtEl>
                                          <p:spTgt spid="12"/>
                                        </p:tgtEl>
                                        <p:attrNameLst>
                                          <p:attrName>ppt_x</p:attrName>
                                          <p:attrName>ppt_y</p:attrName>
                                        </p:attrNameLst>
                                      </p:cBhvr>
                                      <p:rCtr x="-122" y="11782"/>
                                    </p:animMotion>
                                  </p:childTnLst>
                                </p:cTn>
                              </p:par>
                              <p:par>
                                <p:cTn id="13" presetID="42" presetClass="path" presetSubtype="0" accel="50000" decel="50000" fill="hold" grpId="0" nodeType="withEffect">
                                  <p:stCondLst>
                                    <p:cond delay="0"/>
                                  </p:stCondLst>
                                  <p:childTnLst>
                                    <p:animMotion origin="layout" path="M 2.5E-6 -1.48148E-6 L -0.04341 0.2456 " pathEditMode="relative" rAng="0" ptsTypes="AA">
                                      <p:cBhvr>
                                        <p:cTn id="14" dur="1000" fill="hold"/>
                                        <p:tgtEl>
                                          <p:spTgt spid="13"/>
                                        </p:tgtEl>
                                        <p:attrNameLst>
                                          <p:attrName>ppt_x</p:attrName>
                                          <p:attrName>ppt_y</p:attrName>
                                        </p:attrNameLst>
                                      </p:cBhvr>
                                      <p:rCtr x="-2170" y="1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2565F51-FDC0-4784-BFBC-395A7D085575}"/>
              </a:ext>
            </a:extLst>
          </p:cNvPr>
          <p:cNvSpPr/>
          <p:nvPr/>
        </p:nvSpPr>
        <p:spPr>
          <a:xfrm>
            <a:off x="940527" y="2780283"/>
            <a:ext cx="6971763" cy="145614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9" name="Rectangle 18">
            <a:extLst>
              <a:ext uri="{FF2B5EF4-FFF2-40B4-BE49-F238E27FC236}">
                <a16:creationId xmlns:a16="http://schemas.microsoft.com/office/drawing/2014/main" id="{9DB468DE-D48B-4F14-B9F0-3C0086D6CF4E}"/>
              </a:ext>
            </a:extLst>
          </p:cNvPr>
          <p:cNvSpPr/>
          <p:nvPr/>
        </p:nvSpPr>
        <p:spPr>
          <a:xfrm>
            <a:off x="2057152" y="1942859"/>
            <a:ext cx="953666" cy="813265"/>
          </a:xfrm>
          <a:prstGeom prst="rect">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0" name="Rectangle 19">
            <a:extLst>
              <a:ext uri="{FF2B5EF4-FFF2-40B4-BE49-F238E27FC236}">
                <a16:creationId xmlns:a16="http://schemas.microsoft.com/office/drawing/2014/main" id="{9745D9C2-C60E-4869-8C82-D4AACA44DE8B}"/>
              </a:ext>
            </a:extLst>
          </p:cNvPr>
          <p:cNvSpPr/>
          <p:nvPr/>
        </p:nvSpPr>
        <p:spPr>
          <a:xfrm>
            <a:off x="3011001" y="1942858"/>
            <a:ext cx="953666" cy="813265"/>
          </a:xfrm>
          <a:prstGeom prst="rect">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1" name="Rectangle 20">
            <a:extLst>
              <a:ext uri="{FF2B5EF4-FFF2-40B4-BE49-F238E27FC236}">
                <a16:creationId xmlns:a16="http://schemas.microsoft.com/office/drawing/2014/main" id="{D56551CF-28A5-417F-A4AD-15868A9A843B}"/>
              </a:ext>
            </a:extLst>
          </p:cNvPr>
          <p:cNvSpPr/>
          <p:nvPr/>
        </p:nvSpPr>
        <p:spPr>
          <a:xfrm>
            <a:off x="3964668" y="1942858"/>
            <a:ext cx="953666" cy="813265"/>
          </a:xfrm>
          <a:prstGeom prst="rect">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2" name="Rectangle 21">
            <a:extLst>
              <a:ext uri="{FF2B5EF4-FFF2-40B4-BE49-F238E27FC236}">
                <a16:creationId xmlns:a16="http://schemas.microsoft.com/office/drawing/2014/main" id="{43574C70-5D3E-4D9C-B1FD-2051499D87B3}"/>
              </a:ext>
            </a:extLst>
          </p:cNvPr>
          <p:cNvSpPr/>
          <p:nvPr/>
        </p:nvSpPr>
        <p:spPr>
          <a:xfrm>
            <a:off x="4889387" y="1942858"/>
            <a:ext cx="953666" cy="813265"/>
          </a:xfrm>
          <a:prstGeom prst="rect">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7" name="Rectangle 26">
            <a:extLst>
              <a:ext uri="{FF2B5EF4-FFF2-40B4-BE49-F238E27FC236}">
                <a16:creationId xmlns:a16="http://schemas.microsoft.com/office/drawing/2014/main" id="{22EF1521-579F-467F-B957-288361DBFACA}"/>
              </a:ext>
            </a:extLst>
          </p:cNvPr>
          <p:cNvSpPr/>
          <p:nvPr/>
        </p:nvSpPr>
        <p:spPr>
          <a:xfrm>
            <a:off x="5843053" y="1942858"/>
            <a:ext cx="953666" cy="813265"/>
          </a:xfrm>
          <a:prstGeom prst="rect">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 name="Content Placeholder 1">
            <a:extLst>
              <a:ext uri="{FF2B5EF4-FFF2-40B4-BE49-F238E27FC236}">
                <a16:creationId xmlns:a16="http://schemas.microsoft.com/office/drawing/2014/main" id="{EEE0F433-A7A8-4268-89D0-0249372BCD10}"/>
              </a:ext>
            </a:extLst>
          </p:cNvPr>
          <p:cNvSpPr>
            <a:spLocks noGrp="1"/>
          </p:cNvSpPr>
          <p:nvPr>
            <p:ph sz="quarter" idx="10"/>
          </p:nvPr>
        </p:nvSpPr>
        <p:spPr/>
        <p:txBody>
          <a:bodyPr/>
          <a:lstStyle/>
          <a:p>
            <a:r>
              <a:rPr lang="en-US" dirty="0"/>
              <a:t>Can allow for the average accuracy of a model to be evaluated</a:t>
            </a:r>
          </a:p>
          <a:p>
            <a:endParaRPr lang="en-US" dirty="0"/>
          </a:p>
        </p:txBody>
      </p:sp>
      <p:sp>
        <p:nvSpPr>
          <p:cNvPr id="4" name="Rectangle 3">
            <a:extLst>
              <a:ext uri="{FF2B5EF4-FFF2-40B4-BE49-F238E27FC236}">
                <a16:creationId xmlns:a16="http://schemas.microsoft.com/office/drawing/2014/main" id="{73662AFF-8D85-476D-ADF9-630B6E2979B2}"/>
              </a:ext>
            </a:extLst>
          </p:cNvPr>
          <p:cNvSpPr/>
          <p:nvPr/>
        </p:nvSpPr>
        <p:spPr>
          <a:xfrm>
            <a:off x="1048112" y="3301769"/>
            <a:ext cx="953666" cy="813265"/>
          </a:xfrm>
          <a:prstGeom prst="rect">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Split0</a:t>
            </a:r>
          </a:p>
        </p:txBody>
      </p:sp>
      <p:sp>
        <p:nvSpPr>
          <p:cNvPr id="10" name="Rectangle 9">
            <a:extLst>
              <a:ext uri="{FF2B5EF4-FFF2-40B4-BE49-F238E27FC236}">
                <a16:creationId xmlns:a16="http://schemas.microsoft.com/office/drawing/2014/main" id="{92B357B6-DC8F-4D8D-AF7E-2CD38775522E}"/>
              </a:ext>
            </a:extLst>
          </p:cNvPr>
          <p:cNvSpPr/>
          <p:nvPr/>
        </p:nvSpPr>
        <p:spPr>
          <a:xfrm>
            <a:off x="2506390" y="3301769"/>
            <a:ext cx="953666" cy="813265"/>
          </a:xfrm>
          <a:prstGeom prst="rect">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Split1</a:t>
            </a:r>
          </a:p>
        </p:txBody>
      </p:sp>
      <p:sp>
        <p:nvSpPr>
          <p:cNvPr id="11" name="Rectangle 10">
            <a:extLst>
              <a:ext uri="{FF2B5EF4-FFF2-40B4-BE49-F238E27FC236}">
                <a16:creationId xmlns:a16="http://schemas.microsoft.com/office/drawing/2014/main" id="{165D662C-33B7-4820-98A3-BE609AB92B9D}"/>
              </a:ext>
            </a:extLst>
          </p:cNvPr>
          <p:cNvSpPr/>
          <p:nvPr/>
        </p:nvSpPr>
        <p:spPr>
          <a:xfrm>
            <a:off x="3964668" y="3301769"/>
            <a:ext cx="953666" cy="813265"/>
          </a:xfrm>
          <a:prstGeom prst="rect">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Split2</a:t>
            </a:r>
          </a:p>
        </p:txBody>
      </p:sp>
      <p:sp>
        <p:nvSpPr>
          <p:cNvPr id="12" name="Rectangle 11">
            <a:extLst>
              <a:ext uri="{FF2B5EF4-FFF2-40B4-BE49-F238E27FC236}">
                <a16:creationId xmlns:a16="http://schemas.microsoft.com/office/drawing/2014/main" id="{C36DCB26-74FC-4C42-9D21-CB02696F2684}"/>
              </a:ext>
            </a:extLst>
          </p:cNvPr>
          <p:cNvSpPr/>
          <p:nvPr/>
        </p:nvSpPr>
        <p:spPr>
          <a:xfrm>
            <a:off x="5422946" y="3301769"/>
            <a:ext cx="953666" cy="813265"/>
          </a:xfrm>
          <a:prstGeom prst="rect">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Split3</a:t>
            </a:r>
          </a:p>
        </p:txBody>
      </p:sp>
      <p:sp>
        <p:nvSpPr>
          <p:cNvPr id="13" name="Rectangle 12">
            <a:extLst>
              <a:ext uri="{FF2B5EF4-FFF2-40B4-BE49-F238E27FC236}">
                <a16:creationId xmlns:a16="http://schemas.microsoft.com/office/drawing/2014/main" id="{DC35B653-DBB5-4A9E-A2D8-8ECAD54B3007}"/>
              </a:ext>
            </a:extLst>
          </p:cNvPr>
          <p:cNvSpPr/>
          <p:nvPr/>
        </p:nvSpPr>
        <p:spPr>
          <a:xfrm>
            <a:off x="6881224" y="3281132"/>
            <a:ext cx="953666" cy="813265"/>
          </a:xfrm>
          <a:prstGeom prst="rect">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Split4</a:t>
            </a:r>
          </a:p>
        </p:txBody>
      </p:sp>
      <p:sp>
        <p:nvSpPr>
          <p:cNvPr id="3" name="Title 2">
            <a:extLst>
              <a:ext uri="{FF2B5EF4-FFF2-40B4-BE49-F238E27FC236}">
                <a16:creationId xmlns:a16="http://schemas.microsoft.com/office/drawing/2014/main" id="{60BA7B49-1C32-4A15-9B9A-1EB407AF97E7}"/>
              </a:ext>
            </a:extLst>
          </p:cNvPr>
          <p:cNvSpPr>
            <a:spLocks noGrp="1"/>
          </p:cNvSpPr>
          <p:nvPr>
            <p:ph type="title"/>
          </p:nvPr>
        </p:nvSpPr>
        <p:spPr/>
        <p:txBody>
          <a:bodyPr/>
          <a:lstStyle/>
          <a:p>
            <a:r>
              <a:rPr lang="en-US" dirty="0"/>
              <a:t>Cross Validation</a:t>
            </a:r>
          </a:p>
        </p:txBody>
      </p:sp>
      <p:sp>
        <p:nvSpPr>
          <p:cNvPr id="24" name="TextBox 23">
            <a:extLst>
              <a:ext uri="{FF2B5EF4-FFF2-40B4-BE49-F238E27FC236}">
                <a16:creationId xmlns:a16="http://schemas.microsoft.com/office/drawing/2014/main" id="{EF84E0EA-2FC6-44DD-8A0B-E9A778E9CDD7}"/>
              </a:ext>
            </a:extLst>
          </p:cNvPr>
          <p:cNvSpPr txBox="1"/>
          <p:nvPr/>
        </p:nvSpPr>
        <p:spPr>
          <a:xfrm>
            <a:off x="1224793" y="4588778"/>
            <a:ext cx="1191236" cy="318782"/>
          </a:xfrm>
          <a:prstGeom prst="rect">
            <a:avLst/>
          </a:prstGeom>
          <a:noFill/>
        </p:spPr>
        <p:txBody>
          <a:bodyPr wrap="square" rtlCol="0">
            <a:spAutoFit/>
          </a:bodyPr>
          <a:lstStyle/>
          <a:p>
            <a:pPr algn="ctr"/>
            <a:r>
              <a:rPr lang="en-US" sz="1400" b="1" dirty="0"/>
              <a:t>Test</a:t>
            </a:r>
          </a:p>
        </p:txBody>
      </p:sp>
      <p:sp>
        <p:nvSpPr>
          <p:cNvPr id="25" name="TextBox 24">
            <a:extLst>
              <a:ext uri="{FF2B5EF4-FFF2-40B4-BE49-F238E27FC236}">
                <a16:creationId xmlns:a16="http://schemas.microsoft.com/office/drawing/2014/main" id="{392A7FCE-99C3-46A9-A6CC-E3CD12EA7991}"/>
              </a:ext>
            </a:extLst>
          </p:cNvPr>
          <p:cNvSpPr txBox="1"/>
          <p:nvPr/>
        </p:nvSpPr>
        <p:spPr>
          <a:xfrm>
            <a:off x="4770602" y="4588778"/>
            <a:ext cx="1191236" cy="318782"/>
          </a:xfrm>
          <a:prstGeom prst="rect">
            <a:avLst/>
          </a:prstGeom>
          <a:noFill/>
        </p:spPr>
        <p:txBody>
          <a:bodyPr wrap="square" rtlCol="0">
            <a:spAutoFit/>
          </a:bodyPr>
          <a:lstStyle/>
          <a:p>
            <a:pPr algn="ctr"/>
            <a:r>
              <a:rPr lang="en-US" sz="1400" b="1" dirty="0"/>
              <a:t>Train</a:t>
            </a:r>
          </a:p>
        </p:txBody>
      </p:sp>
      <p:sp>
        <p:nvSpPr>
          <p:cNvPr id="23" name="Arrow: Right 22">
            <a:extLst>
              <a:ext uri="{FF2B5EF4-FFF2-40B4-BE49-F238E27FC236}">
                <a16:creationId xmlns:a16="http://schemas.microsoft.com/office/drawing/2014/main" id="{7B37F7C8-AA91-4798-979C-0039EA8BB647}"/>
              </a:ext>
            </a:extLst>
          </p:cNvPr>
          <p:cNvSpPr/>
          <p:nvPr/>
        </p:nvSpPr>
        <p:spPr>
          <a:xfrm rot="7658265">
            <a:off x="1654018" y="2893919"/>
            <a:ext cx="426894" cy="296554"/>
          </a:xfrm>
          <a:prstGeom prst="rightArrow">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6" name="Arrow: Right 25">
            <a:extLst>
              <a:ext uri="{FF2B5EF4-FFF2-40B4-BE49-F238E27FC236}">
                <a16:creationId xmlns:a16="http://schemas.microsoft.com/office/drawing/2014/main" id="{12DE9E69-ECE7-436B-9929-772C0FA18A2E}"/>
              </a:ext>
            </a:extLst>
          </p:cNvPr>
          <p:cNvSpPr/>
          <p:nvPr/>
        </p:nvSpPr>
        <p:spPr>
          <a:xfrm rot="6800276">
            <a:off x="2949958" y="2906531"/>
            <a:ext cx="426894" cy="296554"/>
          </a:xfrm>
          <a:prstGeom prst="rightArrow">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 name="Arrow: Right 28">
            <a:extLst>
              <a:ext uri="{FF2B5EF4-FFF2-40B4-BE49-F238E27FC236}">
                <a16:creationId xmlns:a16="http://schemas.microsoft.com/office/drawing/2014/main" id="{739FE0C7-7CF4-4B94-9676-81B81C351F87}"/>
              </a:ext>
            </a:extLst>
          </p:cNvPr>
          <p:cNvSpPr/>
          <p:nvPr/>
        </p:nvSpPr>
        <p:spPr>
          <a:xfrm rot="5400000">
            <a:off x="4228053" y="2875448"/>
            <a:ext cx="426894" cy="296554"/>
          </a:xfrm>
          <a:prstGeom prst="rightArrow">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 name="Arrow: Right 29">
            <a:extLst>
              <a:ext uri="{FF2B5EF4-FFF2-40B4-BE49-F238E27FC236}">
                <a16:creationId xmlns:a16="http://schemas.microsoft.com/office/drawing/2014/main" id="{98E9BBB7-D71D-4D8D-9D50-FFCBCCBC7F21}"/>
              </a:ext>
            </a:extLst>
          </p:cNvPr>
          <p:cNvSpPr/>
          <p:nvPr/>
        </p:nvSpPr>
        <p:spPr>
          <a:xfrm rot="3947966">
            <a:off x="5432243" y="2889817"/>
            <a:ext cx="426894" cy="296554"/>
          </a:xfrm>
          <a:prstGeom prst="rightArrow">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1" name="Arrow: Right 30">
            <a:extLst>
              <a:ext uri="{FF2B5EF4-FFF2-40B4-BE49-F238E27FC236}">
                <a16:creationId xmlns:a16="http://schemas.microsoft.com/office/drawing/2014/main" id="{FA74A9F9-98F6-4B8B-ACC9-1FF606065A73}"/>
              </a:ext>
            </a:extLst>
          </p:cNvPr>
          <p:cNvSpPr/>
          <p:nvPr/>
        </p:nvSpPr>
        <p:spPr>
          <a:xfrm rot="3080921">
            <a:off x="6803437" y="2884431"/>
            <a:ext cx="426894" cy="296554"/>
          </a:xfrm>
          <a:prstGeom prst="rightArrow">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Tree>
    <p:extLst>
      <p:ext uri="{BB962C8B-B14F-4D97-AF65-F5344CB8AC3E}">
        <p14:creationId xmlns:p14="http://schemas.microsoft.com/office/powerpoint/2010/main" val="189265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3.33333E-6 -7.40741E-7 L 0.24027 0.24259 " pathEditMode="relative" rAng="0" ptsTypes="AA">
                                      <p:cBhvr>
                                        <p:cTn id="6" dur="1000" spd="-100000" fill="hold"/>
                                        <p:tgtEl>
                                          <p:spTgt spid="4"/>
                                        </p:tgtEl>
                                        <p:attrNameLst>
                                          <p:attrName>ppt_x</p:attrName>
                                          <p:attrName>ppt_y</p:attrName>
                                        </p:attrNameLst>
                                      </p:cBhvr>
                                      <p:rCtr x="12014" y="12130"/>
                                    </p:animMotion>
                                  </p:childTnLst>
                                </p:cTn>
                              </p:par>
                              <p:par>
                                <p:cTn id="7" presetID="42" presetClass="path" presetSubtype="0" accel="50000" decel="50000" fill="hold" grpId="0" nodeType="withEffect">
                                  <p:stCondLst>
                                    <p:cond delay="0"/>
                                  </p:stCondLst>
                                  <p:childTnLst>
                                    <p:animMotion origin="layout" path="M -0.00018 -0.00093 L -0.13039 0.24259 " pathEditMode="relative" rAng="0" ptsTypes="AA">
                                      <p:cBhvr>
                                        <p:cTn id="8" dur="1000" spd="-100000" fill="hold"/>
                                        <p:tgtEl>
                                          <p:spTgt spid="10"/>
                                        </p:tgtEl>
                                        <p:attrNameLst>
                                          <p:attrName>ppt_x</p:attrName>
                                          <p:attrName>ppt_y</p:attrName>
                                        </p:attrNameLst>
                                      </p:cBhvr>
                                      <p:rCtr x="-6510" y="12176"/>
                                    </p:animMotion>
                                  </p:childTnLst>
                                </p:cTn>
                              </p:par>
                              <p:par>
                                <p:cTn id="9" presetID="42" presetClass="path" presetSubtype="0" accel="50000" decel="50000" fill="hold" grpId="0" nodeType="withEffect">
                                  <p:stCondLst>
                                    <p:cond delay="0"/>
                                  </p:stCondLst>
                                  <p:childTnLst>
                                    <p:animMotion origin="layout" path="M -3.88889E-6 -1.48148E-6 L 0.03837 0.24491 " pathEditMode="relative" rAng="0" ptsTypes="AA">
                                      <p:cBhvr>
                                        <p:cTn id="10" dur="1000" spd="-100000" fill="hold"/>
                                        <p:tgtEl>
                                          <p:spTgt spid="11"/>
                                        </p:tgtEl>
                                        <p:attrNameLst>
                                          <p:attrName>ppt_x</p:attrName>
                                          <p:attrName>ppt_y</p:attrName>
                                        </p:attrNameLst>
                                      </p:cBhvr>
                                      <p:rCtr x="1910" y="12384"/>
                                    </p:animMotion>
                                  </p:childTnLst>
                                </p:cTn>
                              </p:par>
                              <p:par>
                                <p:cTn id="11" presetID="42" presetClass="path" presetSubtype="0" accel="50000" decel="50000" fill="hold" grpId="0" nodeType="withEffect">
                                  <p:stCondLst>
                                    <p:cond delay="0"/>
                                  </p:stCondLst>
                                  <p:childTnLst>
                                    <p:animMotion origin="layout" path="M 1.11111E-6 0.00556 L -0.00243 0.24144 " pathEditMode="relative" rAng="0" ptsTypes="AA">
                                      <p:cBhvr>
                                        <p:cTn id="12" dur="1000" spd="-100000" fill="hold"/>
                                        <p:tgtEl>
                                          <p:spTgt spid="12"/>
                                        </p:tgtEl>
                                        <p:attrNameLst>
                                          <p:attrName>ppt_x</p:attrName>
                                          <p:attrName>ppt_y</p:attrName>
                                        </p:attrNameLst>
                                      </p:cBhvr>
                                      <p:rCtr x="-122" y="11782"/>
                                    </p:animMotion>
                                  </p:childTnLst>
                                </p:cTn>
                              </p:par>
                              <p:par>
                                <p:cTn id="13" presetID="42" presetClass="path" presetSubtype="0" accel="50000" decel="50000" fill="hold" grpId="0" nodeType="withEffect">
                                  <p:stCondLst>
                                    <p:cond delay="0"/>
                                  </p:stCondLst>
                                  <p:childTnLst>
                                    <p:animMotion origin="layout" path="M 2.5E-6 -1.48148E-6 L -0.04341 0.2456 " pathEditMode="relative" rAng="0" ptsTypes="AA">
                                      <p:cBhvr>
                                        <p:cTn id="14" dur="1000" spd="-100000" fill="hold"/>
                                        <p:tgtEl>
                                          <p:spTgt spid="13"/>
                                        </p:tgtEl>
                                        <p:attrNameLst>
                                          <p:attrName>ppt_x</p:attrName>
                                          <p:attrName>ppt_y</p:attrName>
                                        </p:attrNameLst>
                                      </p:cBhvr>
                                      <p:rCtr x="-2170" y="1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2565F51-FDC0-4784-BFBC-395A7D085575}"/>
              </a:ext>
            </a:extLst>
          </p:cNvPr>
          <p:cNvSpPr/>
          <p:nvPr/>
        </p:nvSpPr>
        <p:spPr>
          <a:xfrm>
            <a:off x="940527" y="2780283"/>
            <a:ext cx="6971763" cy="145614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9" name="Rectangle 18">
            <a:extLst>
              <a:ext uri="{FF2B5EF4-FFF2-40B4-BE49-F238E27FC236}">
                <a16:creationId xmlns:a16="http://schemas.microsoft.com/office/drawing/2014/main" id="{9DB468DE-D48B-4F14-B9F0-3C0086D6CF4E}"/>
              </a:ext>
            </a:extLst>
          </p:cNvPr>
          <p:cNvSpPr/>
          <p:nvPr/>
        </p:nvSpPr>
        <p:spPr>
          <a:xfrm>
            <a:off x="2057152" y="1942859"/>
            <a:ext cx="953666" cy="813265"/>
          </a:xfrm>
          <a:prstGeom prst="rect">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0" name="Rectangle 19">
            <a:extLst>
              <a:ext uri="{FF2B5EF4-FFF2-40B4-BE49-F238E27FC236}">
                <a16:creationId xmlns:a16="http://schemas.microsoft.com/office/drawing/2014/main" id="{9745D9C2-C60E-4869-8C82-D4AACA44DE8B}"/>
              </a:ext>
            </a:extLst>
          </p:cNvPr>
          <p:cNvSpPr/>
          <p:nvPr/>
        </p:nvSpPr>
        <p:spPr>
          <a:xfrm>
            <a:off x="3011001" y="1942858"/>
            <a:ext cx="953666" cy="813265"/>
          </a:xfrm>
          <a:prstGeom prst="rect">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1" name="Rectangle 20">
            <a:extLst>
              <a:ext uri="{FF2B5EF4-FFF2-40B4-BE49-F238E27FC236}">
                <a16:creationId xmlns:a16="http://schemas.microsoft.com/office/drawing/2014/main" id="{D56551CF-28A5-417F-A4AD-15868A9A843B}"/>
              </a:ext>
            </a:extLst>
          </p:cNvPr>
          <p:cNvSpPr/>
          <p:nvPr/>
        </p:nvSpPr>
        <p:spPr>
          <a:xfrm>
            <a:off x="3964668" y="1942858"/>
            <a:ext cx="953666" cy="813265"/>
          </a:xfrm>
          <a:prstGeom prst="rect">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2" name="Rectangle 21">
            <a:extLst>
              <a:ext uri="{FF2B5EF4-FFF2-40B4-BE49-F238E27FC236}">
                <a16:creationId xmlns:a16="http://schemas.microsoft.com/office/drawing/2014/main" id="{43574C70-5D3E-4D9C-B1FD-2051499D87B3}"/>
              </a:ext>
            </a:extLst>
          </p:cNvPr>
          <p:cNvSpPr/>
          <p:nvPr/>
        </p:nvSpPr>
        <p:spPr>
          <a:xfrm>
            <a:off x="4889387" y="1942858"/>
            <a:ext cx="953666" cy="813265"/>
          </a:xfrm>
          <a:prstGeom prst="rect">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7" name="Rectangle 26">
            <a:extLst>
              <a:ext uri="{FF2B5EF4-FFF2-40B4-BE49-F238E27FC236}">
                <a16:creationId xmlns:a16="http://schemas.microsoft.com/office/drawing/2014/main" id="{22EF1521-579F-467F-B957-288361DBFACA}"/>
              </a:ext>
            </a:extLst>
          </p:cNvPr>
          <p:cNvSpPr/>
          <p:nvPr/>
        </p:nvSpPr>
        <p:spPr>
          <a:xfrm>
            <a:off x="5843053" y="1942858"/>
            <a:ext cx="953666" cy="813265"/>
          </a:xfrm>
          <a:prstGeom prst="rect">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 name="Content Placeholder 1">
            <a:extLst>
              <a:ext uri="{FF2B5EF4-FFF2-40B4-BE49-F238E27FC236}">
                <a16:creationId xmlns:a16="http://schemas.microsoft.com/office/drawing/2014/main" id="{EEE0F433-A7A8-4268-89D0-0249372BCD10}"/>
              </a:ext>
            </a:extLst>
          </p:cNvPr>
          <p:cNvSpPr>
            <a:spLocks noGrp="1"/>
          </p:cNvSpPr>
          <p:nvPr>
            <p:ph sz="quarter" idx="10"/>
          </p:nvPr>
        </p:nvSpPr>
        <p:spPr/>
        <p:txBody>
          <a:bodyPr/>
          <a:lstStyle/>
          <a:p>
            <a:r>
              <a:rPr lang="en-US" dirty="0"/>
              <a:t>Can allow for the average accuracy of a model to be evaluated</a:t>
            </a:r>
          </a:p>
          <a:p>
            <a:endParaRPr lang="en-US" dirty="0"/>
          </a:p>
        </p:txBody>
      </p:sp>
      <p:sp>
        <p:nvSpPr>
          <p:cNvPr id="4" name="Rectangle 3">
            <a:extLst>
              <a:ext uri="{FF2B5EF4-FFF2-40B4-BE49-F238E27FC236}">
                <a16:creationId xmlns:a16="http://schemas.microsoft.com/office/drawing/2014/main" id="{73662AFF-8D85-476D-ADF9-630B6E2979B2}"/>
              </a:ext>
            </a:extLst>
          </p:cNvPr>
          <p:cNvSpPr/>
          <p:nvPr/>
        </p:nvSpPr>
        <p:spPr>
          <a:xfrm>
            <a:off x="1048112" y="3301769"/>
            <a:ext cx="953666" cy="813265"/>
          </a:xfrm>
          <a:prstGeom prst="rect">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Split0</a:t>
            </a:r>
          </a:p>
        </p:txBody>
      </p:sp>
      <p:sp>
        <p:nvSpPr>
          <p:cNvPr id="10" name="Rectangle 9">
            <a:extLst>
              <a:ext uri="{FF2B5EF4-FFF2-40B4-BE49-F238E27FC236}">
                <a16:creationId xmlns:a16="http://schemas.microsoft.com/office/drawing/2014/main" id="{92B357B6-DC8F-4D8D-AF7E-2CD38775522E}"/>
              </a:ext>
            </a:extLst>
          </p:cNvPr>
          <p:cNvSpPr/>
          <p:nvPr/>
        </p:nvSpPr>
        <p:spPr>
          <a:xfrm>
            <a:off x="2506390" y="3301769"/>
            <a:ext cx="953666" cy="813265"/>
          </a:xfrm>
          <a:prstGeom prst="rect">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Split1</a:t>
            </a:r>
          </a:p>
        </p:txBody>
      </p:sp>
      <p:sp>
        <p:nvSpPr>
          <p:cNvPr id="11" name="Rectangle 10">
            <a:extLst>
              <a:ext uri="{FF2B5EF4-FFF2-40B4-BE49-F238E27FC236}">
                <a16:creationId xmlns:a16="http://schemas.microsoft.com/office/drawing/2014/main" id="{165D662C-33B7-4820-98A3-BE609AB92B9D}"/>
              </a:ext>
            </a:extLst>
          </p:cNvPr>
          <p:cNvSpPr/>
          <p:nvPr/>
        </p:nvSpPr>
        <p:spPr>
          <a:xfrm>
            <a:off x="3964668" y="3301769"/>
            <a:ext cx="953666" cy="813265"/>
          </a:xfrm>
          <a:prstGeom prst="rect">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Split2</a:t>
            </a:r>
          </a:p>
        </p:txBody>
      </p:sp>
      <p:sp>
        <p:nvSpPr>
          <p:cNvPr id="12" name="Rectangle 11">
            <a:extLst>
              <a:ext uri="{FF2B5EF4-FFF2-40B4-BE49-F238E27FC236}">
                <a16:creationId xmlns:a16="http://schemas.microsoft.com/office/drawing/2014/main" id="{C36DCB26-74FC-4C42-9D21-CB02696F2684}"/>
              </a:ext>
            </a:extLst>
          </p:cNvPr>
          <p:cNvSpPr/>
          <p:nvPr/>
        </p:nvSpPr>
        <p:spPr>
          <a:xfrm>
            <a:off x="5422946" y="3301769"/>
            <a:ext cx="953666" cy="813265"/>
          </a:xfrm>
          <a:prstGeom prst="rect">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Split3</a:t>
            </a:r>
          </a:p>
        </p:txBody>
      </p:sp>
      <p:sp>
        <p:nvSpPr>
          <p:cNvPr id="13" name="Rectangle 12">
            <a:extLst>
              <a:ext uri="{FF2B5EF4-FFF2-40B4-BE49-F238E27FC236}">
                <a16:creationId xmlns:a16="http://schemas.microsoft.com/office/drawing/2014/main" id="{DC35B653-DBB5-4A9E-A2D8-8ECAD54B3007}"/>
              </a:ext>
            </a:extLst>
          </p:cNvPr>
          <p:cNvSpPr/>
          <p:nvPr/>
        </p:nvSpPr>
        <p:spPr>
          <a:xfrm>
            <a:off x="6881224" y="3281132"/>
            <a:ext cx="953666" cy="813265"/>
          </a:xfrm>
          <a:prstGeom prst="rect">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Split4</a:t>
            </a:r>
          </a:p>
        </p:txBody>
      </p:sp>
      <p:sp>
        <p:nvSpPr>
          <p:cNvPr id="3" name="Title 2">
            <a:extLst>
              <a:ext uri="{FF2B5EF4-FFF2-40B4-BE49-F238E27FC236}">
                <a16:creationId xmlns:a16="http://schemas.microsoft.com/office/drawing/2014/main" id="{60BA7B49-1C32-4A15-9B9A-1EB407AF97E7}"/>
              </a:ext>
            </a:extLst>
          </p:cNvPr>
          <p:cNvSpPr>
            <a:spLocks noGrp="1"/>
          </p:cNvSpPr>
          <p:nvPr>
            <p:ph type="title"/>
          </p:nvPr>
        </p:nvSpPr>
        <p:spPr/>
        <p:txBody>
          <a:bodyPr/>
          <a:lstStyle/>
          <a:p>
            <a:r>
              <a:rPr lang="en-US" dirty="0"/>
              <a:t>Cross Validation</a:t>
            </a:r>
          </a:p>
        </p:txBody>
      </p:sp>
      <p:sp>
        <p:nvSpPr>
          <p:cNvPr id="24" name="TextBox 23">
            <a:extLst>
              <a:ext uri="{FF2B5EF4-FFF2-40B4-BE49-F238E27FC236}">
                <a16:creationId xmlns:a16="http://schemas.microsoft.com/office/drawing/2014/main" id="{EF84E0EA-2FC6-44DD-8A0B-E9A778E9CDD7}"/>
              </a:ext>
            </a:extLst>
          </p:cNvPr>
          <p:cNvSpPr txBox="1"/>
          <p:nvPr/>
        </p:nvSpPr>
        <p:spPr>
          <a:xfrm>
            <a:off x="1224793" y="4588778"/>
            <a:ext cx="1191236" cy="318782"/>
          </a:xfrm>
          <a:prstGeom prst="rect">
            <a:avLst/>
          </a:prstGeom>
          <a:noFill/>
        </p:spPr>
        <p:txBody>
          <a:bodyPr wrap="square" rtlCol="0">
            <a:spAutoFit/>
          </a:bodyPr>
          <a:lstStyle/>
          <a:p>
            <a:pPr algn="ctr"/>
            <a:r>
              <a:rPr lang="en-US" sz="1400" b="1" dirty="0"/>
              <a:t>Test</a:t>
            </a:r>
          </a:p>
        </p:txBody>
      </p:sp>
      <p:sp>
        <p:nvSpPr>
          <p:cNvPr id="25" name="TextBox 24">
            <a:extLst>
              <a:ext uri="{FF2B5EF4-FFF2-40B4-BE49-F238E27FC236}">
                <a16:creationId xmlns:a16="http://schemas.microsoft.com/office/drawing/2014/main" id="{392A7FCE-99C3-46A9-A6CC-E3CD12EA7991}"/>
              </a:ext>
            </a:extLst>
          </p:cNvPr>
          <p:cNvSpPr txBox="1"/>
          <p:nvPr/>
        </p:nvSpPr>
        <p:spPr>
          <a:xfrm>
            <a:off x="4770602" y="4588778"/>
            <a:ext cx="1191236" cy="318782"/>
          </a:xfrm>
          <a:prstGeom prst="rect">
            <a:avLst/>
          </a:prstGeom>
          <a:noFill/>
        </p:spPr>
        <p:txBody>
          <a:bodyPr wrap="square" rtlCol="0">
            <a:spAutoFit/>
          </a:bodyPr>
          <a:lstStyle/>
          <a:p>
            <a:pPr algn="ctr"/>
            <a:r>
              <a:rPr lang="en-US" sz="1400" b="1" dirty="0"/>
              <a:t>Train</a:t>
            </a:r>
          </a:p>
        </p:txBody>
      </p:sp>
      <p:sp>
        <p:nvSpPr>
          <p:cNvPr id="23" name="Arrow: Right 22">
            <a:extLst>
              <a:ext uri="{FF2B5EF4-FFF2-40B4-BE49-F238E27FC236}">
                <a16:creationId xmlns:a16="http://schemas.microsoft.com/office/drawing/2014/main" id="{AD1D376A-8BB1-4AE9-9FBD-7957FEFD14AB}"/>
              </a:ext>
            </a:extLst>
          </p:cNvPr>
          <p:cNvSpPr/>
          <p:nvPr/>
        </p:nvSpPr>
        <p:spPr>
          <a:xfrm rot="7658265">
            <a:off x="1654018" y="2893919"/>
            <a:ext cx="426894" cy="296554"/>
          </a:xfrm>
          <a:prstGeom prst="rightArrow">
            <a:avLst/>
          </a:prstGeom>
          <a:solidFill>
            <a:srgbClr val="FF0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6" name="Arrow: Right 25">
            <a:extLst>
              <a:ext uri="{FF2B5EF4-FFF2-40B4-BE49-F238E27FC236}">
                <a16:creationId xmlns:a16="http://schemas.microsoft.com/office/drawing/2014/main" id="{2F846264-26C6-478B-A4DD-229CD20F1F7F}"/>
              </a:ext>
            </a:extLst>
          </p:cNvPr>
          <p:cNvSpPr/>
          <p:nvPr/>
        </p:nvSpPr>
        <p:spPr>
          <a:xfrm rot="6800276">
            <a:off x="2949958" y="2906531"/>
            <a:ext cx="426894" cy="296554"/>
          </a:xfrm>
          <a:prstGeom prst="rightArrow">
            <a:avLst/>
          </a:prstGeom>
          <a:solidFill>
            <a:srgbClr val="FFC0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29" name="Arrow: Right 28">
            <a:extLst>
              <a:ext uri="{FF2B5EF4-FFF2-40B4-BE49-F238E27FC236}">
                <a16:creationId xmlns:a16="http://schemas.microsoft.com/office/drawing/2014/main" id="{4C8B53A1-E0DA-4D6D-A46B-B812649D8D7A}"/>
              </a:ext>
            </a:extLst>
          </p:cNvPr>
          <p:cNvSpPr/>
          <p:nvPr/>
        </p:nvSpPr>
        <p:spPr>
          <a:xfrm rot="5400000">
            <a:off x="4228053" y="2875448"/>
            <a:ext cx="426894" cy="296554"/>
          </a:xfrm>
          <a:prstGeom prst="rightArrow">
            <a:avLst/>
          </a:prstGeom>
          <a:solidFill>
            <a:srgbClr val="FFFF0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 name="Arrow: Right 29">
            <a:extLst>
              <a:ext uri="{FF2B5EF4-FFF2-40B4-BE49-F238E27FC236}">
                <a16:creationId xmlns:a16="http://schemas.microsoft.com/office/drawing/2014/main" id="{2D80BC9E-9E79-47BC-A598-05AD483D16D4}"/>
              </a:ext>
            </a:extLst>
          </p:cNvPr>
          <p:cNvSpPr/>
          <p:nvPr/>
        </p:nvSpPr>
        <p:spPr>
          <a:xfrm rot="3947966">
            <a:off x="5432243" y="2889817"/>
            <a:ext cx="426894" cy="296554"/>
          </a:xfrm>
          <a:prstGeom prst="rightArrow">
            <a:avLst/>
          </a:prstGeom>
          <a:solidFill>
            <a:srgbClr val="00B05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1" name="Arrow: Right 30">
            <a:extLst>
              <a:ext uri="{FF2B5EF4-FFF2-40B4-BE49-F238E27FC236}">
                <a16:creationId xmlns:a16="http://schemas.microsoft.com/office/drawing/2014/main" id="{55EA2AB5-1014-4B6F-B90F-363D8C5B6AEC}"/>
              </a:ext>
            </a:extLst>
          </p:cNvPr>
          <p:cNvSpPr/>
          <p:nvPr/>
        </p:nvSpPr>
        <p:spPr>
          <a:xfrm rot="3080921">
            <a:off x="6803437" y="2884431"/>
            <a:ext cx="426894" cy="296554"/>
          </a:xfrm>
          <a:prstGeom prst="rightArrow">
            <a:avLst/>
          </a:prstGeom>
          <a:solidFill>
            <a:srgbClr val="00B0F0">
              <a:tint val="66000"/>
              <a:satMod val="160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Tree>
    <p:extLst>
      <p:ext uri="{BB962C8B-B14F-4D97-AF65-F5344CB8AC3E}">
        <p14:creationId xmlns:p14="http://schemas.microsoft.com/office/powerpoint/2010/main" val="114437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3.33333E-6 -7.40741E-7 L 0.24027 0.24259 " pathEditMode="relative" rAng="0" ptsTypes="AA">
                                      <p:cBhvr>
                                        <p:cTn id="6" dur="1000" fill="hold"/>
                                        <p:tgtEl>
                                          <p:spTgt spid="4"/>
                                        </p:tgtEl>
                                        <p:attrNameLst>
                                          <p:attrName>ppt_x</p:attrName>
                                          <p:attrName>ppt_y</p:attrName>
                                        </p:attrNameLst>
                                      </p:cBhvr>
                                      <p:rCtr x="12014" y="12130"/>
                                    </p:animMotion>
                                  </p:childTnLst>
                                </p:cTn>
                              </p:par>
                              <p:par>
                                <p:cTn id="7" presetID="42" presetClass="path" presetSubtype="0" accel="50000" decel="50000" fill="hold" grpId="0" nodeType="withEffect">
                                  <p:stCondLst>
                                    <p:cond delay="0"/>
                                  </p:stCondLst>
                                  <p:childTnLst>
                                    <p:animMotion origin="layout" path="M -0.00018 -0.00093 L 0.19878 0.24445 " pathEditMode="relative" rAng="0" ptsTypes="AA">
                                      <p:cBhvr>
                                        <p:cTn id="8" dur="1000" fill="hold"/>
                                        <p:tgtEl>
                                          <p:spTgt spid="10"/>
                                        </p:tgtEl>
                                        <p:attrNameLst>
                                          <p:attrName>ppt_x</p:attrName>
                                          <p:attrName>ppt_y</p:attrName>
                                        </p:attrNameLst>
                                      </p:cBhvr>
                                      <p:rCtr x="9948" y="12269"/>
                                    </p:animMotion>
                                  </p:childTnLst>
                                </p:cTn>
                              </p:par>
                              <p:par>
                                <p:cTn id="9" presetID="42" presetClass="path" presetSubtype="0" accel="50000" decel="50000" fill="hold" grpId="0" nodeType="withEffect">
                                  <p:stCondLst>
                                    <p:cond delay="0"/>
                                  </p:stCondLst>
                                  <p:childTnLst>
                                    <p:animMotion origin="layout" path="M -2.77778E-7 -7.40741E-7 L -0.28628 0.24722 " pathEditMode="relative" rAng="0" ptsTypes="AA">
                                      <p:cBhvr>
                                        <p:cTn id="10" dur="1000" fill="hold"/>
                                        <p:tgtEl>
                                          <p:spTgt spid="11"/>
                                        </p:tgtEl>
                                        <p:attrNameLst>
                                          <p:attrName>ppt_x</p:attrName>
                                          <p:attrName>ppt_y</p:attrName>
                                        </p:attrNameLst>
                                      </p:cBhvr>
                                      <p:rCtr x="-14323" y="12361"/>
                                    </p:animMotion>
                                  </p:childTnLst>
                                </p:cTn>
                              </p:par>
                              <p:par>
                                <p:cTn id="11" presetID="42" presetClass="path" presetSubtype="0" accel="50000" decel="50000" fill="hold" grpId="0" nodeType="withEffect">
                                  <p:stCondLst>
                                    <p:cond delay="0"/>
                                  </p:stCondLst>
                                  <p:childTnLst>
                                    <p:animMotion origin="layout" path="M 1.11111E-6 0.00556 L -0.00243 0.24144 " pathEditMode="relative" rAng="0" ptsTypes="AA">
                                      <p:cBhvr>
                                        <p:cTn id="12" dur="1000" fill="hold"/>
                                        <p:tgtEl>
                                          <p:spTgt spid="12"/>
                                        </p:tgtEl>
                                        <p:attrNameLst>
                                          <p:attrName>ppt_x</p:attrName>
                                          <p:attrName>ppt_y</p:attrName>
                                        </p:attrNameLst>
                                      </p:cBhvr>
                                      <p:rCtr x="-122" y="11782"/>
                                    </p:animMotion>
                                  </p:childTnLst>
                                </p:cTn>
                              </p:par>
                              <p:par>
                                <p:cTn id="13" presetID="42" presetClass="path" presetSubtype="0" accel="50000" decel="50000" fill="hold" grpId="0" nodeType="withEffect">
                                  <p:stCondLst>
                                    <p:cond delay="0"/>
                                  </p:stCondLst>
                                  <p:childTnLst>
                                    <p:animMotion origin="layout" path="M 2.5E-6 -1.48148E-6 L -0.04341 0.2456 " pathEditMode="relative" rAng="0" ptsTypes="AA">
                                      <p:cBhvr>
                                        <p:cTn id="14" dur="1000" fill="hold"/>
                                        <p:tgtEl>
                                          <p:spTgt spid="13"/>
                                        </p:tgtEl>
                                        <p:attrNameLst>
                                          <p:attrName>ppt_x</p:attrName>
                                          <p:attrName>ppt_y</p:attrName>
                                        </p:attrNameLst>
                                      </p:cBhvr>
                                      <p:rCtr x="-2170" y="1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11B4AD-A8B3-4FF2-9A7A-5D0049C6D580}"/>
              </a:ext>
            </a:extLst>
          </p:cNvPr>
          <p:cNvSpPr>
            <a:spLocks noGrp="1"/>
          </p:cNvSpPr>
          <p:nvPr>
            <p:ph sz="quarter" idx="10"/>
          </p:nvPr>
        </p:nvSpPr>
        <p:spPr/>
        <p:txBody>
          <a:bodyPr/>
          <a:lstStyle/>
          <a:p>
            <a:r>
              <a:rPr lang="en-US" dirty="0" err="1"/>
              <a:t>MobileNet</a:t>
            </a:r>
            <a:r>
              <a:rPr lang="en-US" dirty="0"/>
              <a:t> had a faster frame rate </a:t>
            </a:r>
          </a:p>
          <a:p>
            <a:r>
              <a:rPr lang="en-US" dirty="0" err="1"/>
              <a:t>MobileNet</a:t>
            </a:r>
            <a:r>
              <a:rPr lang="en-US" dirty="0"/>
              <a:t> is closer to real time enabling prompt recording</a:t>
            </a:r>
          </a:p>
          <a:p>
            <a:pPr marL="0" indent="0">
              <a:buNone/>
            </a:pPr>
            <a:endParaRPr lang="en-US" dirty="0"/>
          </a:p>
        </p:txBody>
      </p:sp>
      <p:sp>
        <p:nvSpPr>
          <p:cNvPr id="3" name="Title 2">
            <a:extLst>
              <a:ext uri="{FF2B5EF4-FFF2-40B4-BE49-F238E27FC236}">
                <a16:creationId xmlns:a16="http://schemas.microsoft.com/office/drawing/2014/main" id="{424B2DAF-5480-439E-B7AA-62AF668DA7AF}"/>
              </a:ext>
            </a:extLst>
          </p:cNvPr>
          <p:cNvSpPr>
            <a:spLocks noGrp="1"/>
          </p:cNvSpPr>
          <p:nvPr>
            <p:ph type="title"/>
          </p:nvPr>
        </p:nvSpPr>
        <p:spPr/>
        <p:txBody>
          <a:bodyPr/>
          <a:lstStyle/>
          <a:p>
            <a:r>
              <a:rPr lang="en-US" dirty="0"/>
              <a:t>Results </a:t>
            </a:r>
          </a:p>
        </p:txBody>
      </p:sp>
      <p:sp>
        <p:nvSpPr>
          <p:cNvPr id="8" name="TextBox 7">
            <a:extLst>
              <a:ext uri="{FF2B5EF4-FFF2-40B4-BE49-F238E27FC236}">
                <a16:creationId xmlns:a16="http://schemas.microsoft.com/office/drawing/2014/main" id="{65208A83-4628-4ACE-BD40-3229D9EFD5F4}"/>
              </a:ext>
            </a:extLst>
          </p:cNvPr>
          <p:cNvSpPr txBox="1"/>
          <p:nvPr/>
        </p:nvSpPr>
        <p:spPr>
          <a:xfrm>
            <a:off x="3391049" y="3225732"/>
            <a:ext cx="2555266" cy="523220"/>
          </a:xfrm>
          <a:prstGeom prst="rect">
            <a:avLst/>
          </a:prstGeom>
          <a:noFill/>
        </p:spPr>
        <p:txBody>
          <a:bodyPr wrap="square" rtlCol="0">
            <a:spAutoFit/>
          </a:bodyPr>
          <a:lstStyle/>
          <a:p>
            <a:pPr algn="ctr"/>
            <a:r>
              <a:rPr lang="en-US" sz="1400" b="1" dirty="0"/>
              <a:t>Frames Per Second (FPS) (larger better)</a:t>
            </a:r>
          </a:p>
        </p:txBody>
      </p:sp>
      <p:sp>
        <p:nvSpPr>
          <p:cNvPr id="5" name="TextBox 4">
            <a:extLst>
              <a:ext uri="{FF2B5EF4-FFF2-40B4-BE49-F238E27FC236}">
                <a16:creationId xmlns:a16="http://schemas.microsoft.com/office/drawing/2014/main" id="{A458DD85-B31F-406B-80BC-CA3651A0A5D7}"/>
              </a:ext>
            </a:extLst>
          </p:cNvPr>
          <p:cNvSpPr txBox="1"/>
          <p:nvPr/>
        </p:nvSpPr>
        <p:spPr>
          <a:xfrm>
            <a:off x="3124200" y="5154236"/>
            <a:ext cx="2895600" cy="316048"/>
          </a:xfrm>
          <a:prstGeom prst="rect">
            <a:avLst/>
          </a:prstGeom>
          <a:noFill/>
        </p:spPr>
        <p:txBody>
          <a:bodyPr wrap="square" rtlCol="0">
            <a:spAutoFit/>
          </a:bodyPr>
          <a:lstStyle/>
          <a:p>
            <a:pPr algn="ctr"/>
            <a:r>
              <a:rPr lang="en-US" sz="1400" b="1" dirty="0"/>
              <a:t>Lag Time (sec) (lower better)</a:t>
            </a:r>
          </a:p>
        </p:txBody>
      </p:sp>
      <p:graphicFrame>
        <p:nvGraphicFramePr>
          <p:cNvPr id="4" name="Table 3">
            <a:extLst>
              <a:ext uri="{FF2B5EF4-FFF2-40B4-BE49-F238E27FC236}">
                <a16:creationId xmlns:a16="http://schemas.microsoft.com/office/drawing/2014/main" id="{EFF21597-79B1-4BC4-9708-87ED46A81B08}"/>
              </a:ext>
            </a:extLst>
          </p:cNvPr>
          <p:cNvGraphicFramePr>
            <a:graphicFrameLocks noGrp="1"/>
          </p:cNvGraphicFramePr>
          <p:nvPr>
            <p:extLst>
              <p:ext uri="{D42A27DB-BD31-4B8C-83A1-F6EECF244321}">
                <p14:modId xmlns:p14="http://schemas.microsoft.com/office/powerpoint/2010/main" val="3804472385"/>
              </p:ext>
            </p:extLst>
          </p:nvPr>
        </p:nvGraphicFramePr>
        <p:xfrm>
          <a:off x="2606769" y="2130004"/>
          <a:ext cx="4123826" cy="1127760"/>
        </p:xfrm>
        <a:graphic>
          <a:graphicData uri="http://schemas.openxmlformats.org/drawingml/2006/table">
            <a:tbl>
              <a:tblPr firstRow="1" bandRow="1">
                <a:tableStyleId>{5940675A-B579-460E-94D1-54222C63F5DA}</a:tableStyleId>
              </a:tblPr>
              <a:tblGrid>
                <a:gridCol w="1297305">
                  <a:extLst>
                    <a:ext uri="{9D8B030D-6E8A-4147-A177-3AD203B41FA5}">
                      <a16:colId xmlns:a16="http://schemas.microsoft.com/office/drawing/2014/main" val="2374837525"/>
                    </a:ext>
                  </a:extLst>
                </a:gridCol>
                <a:gridCol w="633749">
                  <a:extLst>
                    <a:ext uri="{9D8B030D-6E8A-4147-A177-3AD203B41FA5}">
                      <a16:colId xmlns:a16="http://schemas.microsoft.com/office/drawing/2014/main" val="3943366606"/>
                    </a:ext>
                  </a:extLst>
                </a:gridCol>
                <a:gridCol w="627411">
                  <a:extLst>
                    <a:ext uri="{9D8B030D-6E8A-4147-A177-3AD203B41FA5}">
                      <a16:colId xmlns:a16="http://schemas.microsoft.com/office/drawing/2014/main" val="867260791"/>
                    </a:ext>
                  </a:extLst>
                </a:gridCol>
                <a:gridCol w="640088">
                  <a:extLst>
                    <a:ext uri="{9D8B030D-6E8A-4147-A177-3AD203B41FA5}">
                      <a16:colId xmlns:a16="http://schemas.microsoft.com/office/drawing/2014/main" val="2577794110"/>
                    </a:ext>
                  </a:extLst>
                </a:gridCol>
                <a:gridCol w="925273">
                  <a:extLst>
                    <a:ext uri="{9D8B030D-6E8A-4147-A177-3AD203B41FA5}">
                      <a16:colId xmlns:a16="http://schemas.microsoft.com/office/drawing/2014/main" val="50440967"/>
                    </a:ext>
                  </a:extLst>
                </a:gridCol>
              </a:tblGrid>
              <a:tr h="271849">
                <a:tc>
                  <a:txBody>
                    <a:bodyPr/>
                    <a:lstStyle/>
                    <a:p>
                      <a:endParaRPr lang="en-US" sz="1400" dirty="0"/>
                    </a:p>
                  </a:txBody>
                  <a:tcPr/>
                </a:tc>
                <a:tc>
                  <a:txBody>
                    <a:bodyPr/>
                    <a:lstStyle/>
                    <a:p>
                      <a:r>
                        <a:rPr lang="en-US" sz="1400" dirty="0"/>
                        <a:t>Run1</a:t>
                      </a:r>
                    </a:p>
                  </a:txBody>
                  <a:tcPr/>
                </a:tc>
                <a:tc>
                  <a:txBody>
                    <a:bodyPr/>
                    <a:lstStyle/>
                    <a:p>
                      <a:r>
                        <a:rPr lang="en-US" sz="1400" dirty="0"/>
                        <a:t>Run2</a:t>
                      </a:r>
                    </a:p>
                  </a:txBody>
                  <a:tcPr/>
                </a:tc>
                <a:tc>
                  <a:txBody>
                    <a:bodyPr/>
                    <a:lstStyle/>
                    <a:p>
                      <a:r>
                        <a:rPr lang="en-US" sz="1400" dirty="0"/>
                        <a:t>Run3</a:t>
                      </a:r>
                    </a:p>
                  </a:txBody>
                  <a:tcPr/>
                </a:tc>
                <a:tc>
                  <a:txBody>
                    <a:bodyPr/>
                    <a:lstStyle/>
                    <a:p>
                      <a:r>
                        <a:rPr lang="en-US" sz="1400" dirty="0"/>
                        <a:t>Average</a:t>
                      </a:r>
                    </a:p>
                  </a:txBody>
                  <a:tcPr/>
                </a:tc>
                <a:extLst>
                  <a:ext uri="{0D108BD9-81ED-4DB2-BD59-A6C34878D82A}">
                    <a16:rowId xmlns:a16="http://schemas.microsoft.com/office/drawing/2014/main" val="2447180196"/>
                  </a:ext>
                </a:extLst>
              </a:tr>
              <a:tr h="27184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err="1"/>
                        <a:t>EfficientDet</a:t>
                      </a:r>
                      <a:endParaRPr lang="en-US" sz="1400" dirty="0"/>
                    </a:p>
                  </a:txBody>
                  <a:tcPr/>
                </a:tc>
                <a:tc>
                  <a:txBody>
                    <a:bodyPr/>
                    <a:lstStyle/>
                    <a:p>
                      <a:r>
                        <a:rPr lang="en-US" sz="1400" dirty="0"/>
                        <a:t>1.1</a:t>
                      </a:r>
                    </a:p>
                  </a:txBody>
                  <a:tcPr/>
                </a:tc>
                <a:tc>
                  <a:txBody>
                    <a:bodyPr/>
                    <a:lstStyle/>
                    <a:p>
                      <a:r>
                        <a:rPr lang="en-US" sz="1400" dirty="0"/>
                        <a:t>1.08</a:t>
                      </a:r>
                    </a:p>
                  </a:txBody>
                  <a:tcPr/>
                </a:tc>
                <a:tc>
                  <a:txBody>
                    <a:bodyPr/>
                    <a:lstStyle/>
                    <a:p>
                      <a:r>
                        <a:rPr lang="en-US" sz="1400" dirty="0"/>
                        <a:t>.95</a:t>
                      </a:r>
                    </a:p>
                  </a:txBody>
                  <a:tcPr/>
                </a:tc>
                <a:tc>
                  <a:txBody>
                    <a:bodyPr/>
                    <a:lstStyle/>
                    <a:p>
                      <a:r>
                        <a:rPr lang="en-US" sz="1400" dirty="0"/>
                        <a:t>1.04</a:t>
                      </a:r>
                    </a:p>
                  </a:txBody>
                  <a:tcPr/>
                </a:tc>
                <a:extLst>
                  <a:ext uri="{0D108BD9-81ED-4DB2-BD59-A6C34878D82A}">
                    <a16:rowId xmlns:a16="http://schemas.microsoft.com/office/drawing/2014/main" val="4294107654"/>
                  </a:ext>
                </a:extLst>
              </a:tr>
              <a:tr h="42934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err="1"/>
                        <a:t>MobileNet</a:t>
                      </a:r>
                      <a:r>
                        <a:rPr lang="en-US" sz="1400" dirty="0"/>
                        <a:t> V1</a:t>
                      </a:r>
                    </a:p>
                    <a:p>
                      <a:endParaRPr lang="en-US" sz="1400" dirty="0"/>
                    </a:p>
                  </a:txBody>
                  <a:tcPr/>
                </a:tc>
                <a:tc>
                  <a:txBody>
                    <a:bodyPr/>
                    <a:lstStyle/>
                    <a:p>
                      <a:r>
                        <a:rPr lang="en-US" sz="1400" dirty="0"/>
                        <a:t>3.42</a:t>
                      </a:r>
                    </a:p>
                  </a:txBody>
                  <a:tcPr/>
                </a:tc>
                <a:tc>
                  <a:txBody>
                    <a:bodyPr/>
                    <a:lstStyle/>
                    <a:p>
                      <a:r>
                        <a:rPr lang="en-US" sz="1400" dirty="0"/>
                        <a:t>2.86</a:t>
                      </a:r>
                    </a:p>
                  </a:txBody>
                  <a:tcPr/>
                </a:tc>
                <a:tc>
                  <a:txBody>
                    <a:bodyPr/>
                    <a:lstStyle/>
                    <a:p>
                      <a:r>
                        <a:rPr lang="en-US" sz="1400" dirty="0"/>
                        <a:t>3.12</a:t>
                      </a:r>
                    </a:p>
                  </a:txBody>
                  <a:tcPr/>
                </a:tc>
                <a:tc>
                  <a:txBody>
                    <a:bodyPr/>
                    <a:lstStyle/>
                    <a:p>
                      <a:r>
                        <a:rPr lang="en-US" sz="1400" dirty="0"/>
                        <a:t>3.13</a:t>
                      </a:r>
                    </a:p>
                  </a:txBody>
                  <a:tcPr/>
                </a:tc>
                <a:extLst>
                  <a:ext uri="{0D108BD9-81ED-4DB2-BD59-A6C34878D82A}">
                    <a16:rowId xmlns:a16="http://schemas.microsoft.com/office/drawing/2014/main" val="4285612577"/>
                  </a:ext>
                </a:extLst>
              </a:tr>
            </a:tbl>
          </a:graphicData>
        </a:graphic>
      </p:graphicFrame>
      <p:graphicFrame>
        <p:nvGraphicFramePr>
          <p:cNvPr id="21" name="Table 20">
            <a:extLst>
              <a:ext uri="{FF2B5EF4-FFF2-40B4-BE49-F238E27FC236}">
                <a16:creationId xmlns:a16="http://schemas.microsoft.com/office/drawing/2014/main" id="{A3DFB088-166F-4915-B0E0-24A4CCE099E1}"/>
              </a:ext>
            </a:extLst>
          </p:cNvPr>
          <p:cNvGraphicFramePr>
            <a:graphicFrameLocks noGrp="1"/>
          </p:cNvGraphicFramePr>
          <p:nvPr>
            <p:extLst>
              <p:ext uri="{D42A27DB-BD31-4B8C-83A1-F6EECF244321}">
                <p14:modId xmlns:p14="http://schemas.microsoft.com/office/powerpoint/2010/main" val="2152873803"/>
              </p:ext>
            </p:extLst>
          </p:nvPr>
        </p:nvGraphicFramePr>
        <p:xfrm>
          <a:off x="1550323" y="3976848"/>
          <a:ext cx="6043353" cy="1218499"/>
        </p:xfrm>
        <a:graphic>
          <a:graphicData uri="http://schemas.openxmlformats.org/drawingml/2006/table">
            <a:tbl>
              <a:tblPr firstRow="1" bandRow="1">
                <a:tableStyleId>{5940675A-B579-460E-94D1-54222C63F5DA}</a:tableStyleId>
              </a:tblPr>
              <a:tblGrid>
                <a:gridCol w="1338044">
                  <a:extLst>
                    <a:ext uri="{9D8B030D-6E8A-4147-A177-3AD203B41FA5}">
                      <a16:colId xmlns:a16="http://schemas.microsoft.com/office/drawing/2014/main" val="2374837525"/>
                    </a:ext>
                  </a:extLst>
                </a:gridCol>
                <a:gridCol w="700037">
                  <a:extLst>
                    <a:ext uri="{9D8B030D-6E8A-4147-A177-3AD203B41FA5}">
                      <a16:colId xmlns:a16="http://schemas.microsoft.com/office/drawing/2014/main" val="3943366606"/>
                    </a:ext>
                  </a:extLst>
                </a:gridCol>
                <a:gridCol w="735481">
                  <a:extLst>
                    <a:ext uri="{9D8B030D-6E8A-4147-A177-3AD203B41FA5}">
                      <a16:colId xmlns:a16="http://schemas.microsoft.com/office/drawing/2014/main" val="867260791"/>
                    </a:ext>
                  </a:extLst>
                </a:gridCol>
                <a:gridCol w="807160">
                  <a:extLst>
                    <a:ext uri="{9D8B030D-6E8A-4147-A177-3AD203B41FA5}">
                      <a16:colId xmlns:a16="http://schemas.microsoft.com/office/drawing/2014/main" val="2804551608"/>
                    </a:ext>
                  </a:extLst>
                </a:gridCol>
                <a:gridCol w="714730">
                  <a:extLst>
                    <a:ext uri="{9D8B030D-6E8A-4147-A177-3AD203B41FA5}">
                      <a16:colId xmlns:a16="http://schemas.microsoft.com/office/drawing/2014/main" val="2673864893"/>
                    </a:ext>
                  </a:extLst>
                </a:gridCol>
                <a:gridCol w="742061">
                  <a:extLst>
                    <a:ext uri="{9D8B030D-6E8A-4147-A177-3AD203B41FA5}">
                      <a16:colId xmlns:a16="http://schemas.microsoft.com/office/drawing/2014/main" val="2577794110"/>
                    </a:ext>
                  </a:extLst>
                </a:gridCol>
                <a:gridCol w="1005840">
                  <a:extLst>
                    <a:ext uri="{9D8B030D-6E8A-4147-A177-3AD203B41FA5}">
                      <a16:colId xmlns:a16="http://schemas.microsoft.com/office/drawing/2014/main" val="50440967"/>
                    </a:ext>
                  </a:extLst>
                </a:gridCol>
              </a:tblGrid>
              <a:tr h="271307">
                <a:tc>
                  <a:txBody>
                    <a:bodyPr/>
                    <a:lstStyle/>
                    <a:p>
                      <a:endParaRPr lang="en-US" sz="1400" dirty="0"/>
                    </a:p>
                  </a:txBody>
                  <a:tcPr/>
                </a:tc>
                <a:tc>
                  <a:txBody>
                    <a:bodyPr/>
                    <a:lstStyle/>
                    <a:p>
                      <a:r>
                        <a:rPr lang="en-US" sz="1400" dirty="0"/>
                        <a:t>Test 1</a:t>
                      </a:r>
                    </a:p>
                  </a:txBody>
                  <a:tcPr/>
                </a:tc>
                <a:tc>
                  <a:txBody>
                    <a:bodyPr/>
                    <a:lstStyle/>
                    <a:p>
                      <a:r>
                        <a:rPr lang="en-US" sz="1400" dirty="0"/>
                        <a:t>Test 2</a:t>
                      </a:r>
                    </a:p>
                  </a:txBody>
                  <a:tcPr/>
                </a:tc>
                <a:tc>
                  <a:txBody>
                    <a:bodyPr/>
                    <a:lstStyle/>
                    <a:p>
                      <a:r>
                        <a:rPr lang="en-US" sz="1400" dirty="0"/>
                        <a:t>Test 3</a:t>
                      </a:r>
                    </a:p>
                  </a:txBody>
                  <a:tcPr/>
                </a:tc>
                <a:tc>
                  <a:txBody>
                    <a:bodyPr/>
                    <a:lstStyle/>
                    <a:p>
                      <a:r>
                        <a:rPr lang="en-US" sz="1400" dirty="0"/>
                        <a:t>Test 4</a:t>
                      </a:r>
                    </a:p>
                  </a:txBody>
                  <a:tcPr/>
                </a:tc>
                <a:tc>
                  <a:txBody>
                    <a:bodyPr/>
                    <a:lstStyle/>
                    <a:p>
                      <a:r>
                        <a:rPr lang="en-US" sz="1400" dirty="0"/>
                        <a:t>Test 5</a:t>
                      </a:r>
                    </a:p>
                  </a:txBody>
                  <a:tcPr/>
                </a:tc>
                <a:tc>
                  <a:txBody>
                    <a:bodyPr/>
                    <a:lstStyle/>
                    <a:p>
                      <a:r>
                        <a:rPr lang="en-US" sz="1400" dirty="0"/>
                        <a:t>Average</a:t>
                      </a:r>
                    </a:p>
                  </a:txBody>
                  <a:tcPr/>
                </a:tc>
                <a:extLst>
                  <a:ext uri="{0D108BD9-81ED-4DB2-BD59-A6C34878D82A}">
                    <a16:rowId xmlns:a16="http://schemas.microsoft.com/office/drawing/2014/main" val="2447180196"/>
                  </a:ext>
                </a:extLst>
              </a:tr>
              <a:tr h="39553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err="1"/>
                        <a:t>EfficientDet</a:t>
                      </a:r>
                      <a:endParaRPr lang="en-US" sz="1400" dirty="0"/>
                    </a:p>
                  </a:txBody>
                  <a:tcPr/>
                </a:tc>
                <a:tc>
                  <a:txBody>
                    <a:bodyPr/>
                    <a:lstStyle/>
                    <a:p>
                      <a:r>
                        <a:rPr lang="en-US" sz="1400" dirty="0"/>
                        <a:t>2.04</a:t>
                      </a:r>
                    </a:p>
                  </a:txBody>
                  <a:tcPr/>
                </a:tc>
                <a:tc>
                  <a:txBody>
                    <a:bodyPr/>
                    <a:lstStyle/>
                    <a:p>
                      <a:r>
                        <a:rPr lang="en-US" sz="1400" dirty="0"/>
                        <a:t>1.85</a:t>
                      </a:r>
                    </a:p>
                  </a:txBody>
                  <a:tcPr/>
                </a:tc>
                <a:tc>
                  <a:txBody>
                    <a:bodyPr/>
                    <a:lstStyle/>
                    <a:p>
                      <a:r>
                        <a:rPr lang="en-US" sz="1400" dirty="0"/>
                        <a:t>1.84</a:t>
                      </a:r>
                    </a:p>
                  </a:txBody>
                  <a:tcPr/>
                </a:tc>
                <a:tc>
                  <a:txBody>
                    <a:bodyPr/>
                    <a:lstStyle/>
                    <a:p>
                      <a:r>
                        <a:rPr lang="en-US" sz="1400" dirty="0"/>
                        <a:t>1.98</a:t>
                      </a:r>
                    </a:p>
                  </a:txBody>
                  <a:tcPr/>
                </a:tc>
                <a:tc>
                  <a:txBody>
                    <a:bodyPr/>
                    <a:lstStyle/>
                    <a:p>
                      <a:r>
                        <a:rPr lang="en-US" sz="1400" dirty="0"/>
                        <a:t>1.85</a:t>
                      </a:r>
                    </a:p>
                  </a:txBody>
                  <a:tcPr/>
                </a:tc>
                <a:tc>
                  <a:txBody>
                    <a:bodyPr/>
                    <a:lstStyle/>
                    <a:p>
                      <a:r>
                        <a:rPr lang="en-US" sz="1400" dirty="0"/>
                        <a:t>1.91</a:t>
                      </a:r>
                    </a:p>
                  </a:txBody>
                  <a:tcPr/>
                </a:tc>
                <a:extLst>
                  <a:ext uri="{0D108BD9-81ED-4DB2-BD59-A6C34878D82A}">
                    <a16:rowId xmlns:a16="http://schemas.microsoft.com/office/drawing/2014/main" val="4294107654"/>
                  </a:ext>
                </a:extLst>
              </a:tr>
              <a:tr h="47478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err="1"/>
                        <a:t>MobileNet</a:t>
                      </a:r>
                      <a:r>
                        <a:rPr lang="en-US" sz="1400" dirty="0"/>
                        <a:t> V1</a:t>
                      </a:r>
                    </a:p>
                    <a:p>
                      <a:endParaRPr lang="en-US" sz="1400" dirty="0"/>
                    </a:p>
                  </a:txBody>
                  <a:tcPr/>
                </a:tc>
                <a:tc>
                  <a:txBody>
                    <a:bodyPr/>
                    <a:lstStyle/>
                    <a:p>
                      <a:r>
                        <a:rPr lang="en-US" sz="1400" dirty="0"/>
                        <a:t>1.00</a:t>
                      </a:r>
                    </a:p>
                  </a:txBody>
                  <a:tcPr/>
                </a:tc>
                <a:tc>
                  <a:txBody>
                    <a:bodyPr/>
                    <a:lstStyle/>
                    <a:p>
                      <a:r>
                        <a:rPr lang="en-US" sz="1400" dirty="0"/>
                        <a:t>0.88</a:t>
                      </a:r>
                    </a:p>
                  </a:txBody>
                  <a:tcPr/>
                </a:tc>
                <a:tc>
                  <a:txBody>
                    <a:bodyPr/>
                    <a:lstStyle/>
                    <a:p>
                      <a:r>
                        <a:rPr lang="en-US" sz="1400" dirty="0"/>
                        <a:t>1.08</a:t>
                      </a:r>
                    </a:p>
                  </a:txBody>
                  <a:tcPr/>
                </a:tc>
                <a:tc>
                  <a:txBody>
                    <a:bodyPr/>
                    <a:lstStyle/>
                    <a:p>
                      <a:r>
                        <a:rPr lang="en-US" sz="1400" dirty="0"/>
                        <a:t>0.88</a:t>
                      </a:r>
                    </a:p>
                  </a:txBody>
                  <a:tcPr/>
                </a:tc>
                <a:tc>
                  <a:txBody>
                    <a:bodyPr/>
                    <a:lstStyle/>
                    <a:p>
                      <a:r>
                        <a:rPr lang="en-US" sz="1400" dirty="0"/>
                        <a:t>1.00</a:t>
                      </a:r>
                    </a:p>
                  </a:txBody>
                  <a:tcPr/>
                </a:tc>
                <a:tc>
                  <a:txBody>
                    <a:bodyPr/>
                    <a:lstStyle/>
                    <a:p>
                      <a:r>
                        <a:rPr lang="en-US" sz="1400" dirty="0"/>
                        <a:t>0.97</a:t>
                      </a:r>
                    </a:p>
                  </a:txBody>
                  <a:tcPr/>
                </a:tc>
                <a:extLst>
                  <a:ext uri="{0D108BD9-81ED-4DB2-BD59-A6C34878D82A}">
                    <a16:rowId xmlns:a16="http://schemas.microsoft.com/office/drawing/2014/main" val="4285612577"/>
                  </a:ext>
                </a:extLst>
              </a:tr>
            </a:tbl>
          </a:graphicData>
        </a:graphic>
      </p:graphicFrame>
      <p:sp>
        <p:nvSpPr>
          <p:cNvPr id="22" name="Rectangle 21">
            <a:extLst>
              <a:ext uri="{FF2B5EF4-FFF2-40B4-BE49-F238E27FC236}">
                <a16:creationId xmlns:a16="http://schemas.microsoft.com/office/drawing/2014/main" id="{CC26266F-997C-472C-8D59-229D6D10CE27}"/>
              </a:ext>
            </a:extLst>
          </p:cNvPr>
          <p:cNvSpPr/>
          <p:nvPr/>
        </p:nvSpPr>
        <p:spPr>
          <a:xfrm>
            <a:off x="474936" y="5505913"/>
            <a:ext cx="8188773" cy="788785"/>
          </a:xfrm>
          <a:prstGeom prst="rect">
            <a:avLst/>
          </a:prstGeom>
          <a:solidFill>
            <a:schemeClr val="accent1">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MobileNet</a:t>
            </a:r>
            <a:r>
              <a:rPr lang="en-US" b="1" dirty="0">
                <a:solidFill>
                  <a:schemeClr val="bg1"/>
                </a:solidFill>
              </a:rPr>
              <a:t> preformed better: faster frames per second and minimal lag</a:t>
            </a:r>
          </a:p>
        </p:txBody>
      </p:sp>
      <p:sp>
        <p:nvSpPr>
          <p:cNvPr id="6" name="Rectangle 5">
            <a:extLst>
              <a:ext uri="{FF2B5EF4-FFF2-40B4-BE49-F238E27FC236}">
                <a16:creationId xmlns:a16="http://schemas.microsoft.com/office/drawing/2014/main" id="{93B219B4-1166-42F6-9D31-4F1DD098F8B7}"/>
              </a:ext>
            </a:extLst>
          </p:cNvPr>
          <p:cNvSpPr/>
          <p:nvPr/>
        </p:nvSpPr>
        <p:spPr>
          <a:xfrm>
            <a:off x="3927061" y="2752858"/>
            <a:ext cx="2774821" cy="50241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0" name="Rectangle 9">
            <a:extLst>
              <a:ext uri="{FF2B5EF4-FFF2-40B4-BE49-F238E27FC236}">
                <a16:creationId xmlns:a16="http://schemas.microsoft.com/office/drawing/2014/main" id="{14F30F59-53E5-4BB7-83B0-419ADC0C1CEF}"/>
              </a:ext>
            </a:extLst>
          </p:cNvPr>
          <p:cNvSpPr/>
          <p:nvPr/>
        </p:nvSpPr>
        <p:spPr>
          <a:xfrm>
            <a:off x="2866887" y="4665790"/>
            <a:ext cx="4726789" cy="50241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Tree>
    <p:extLst>
      <p:ext uri="{BB962C8B-B14F-4D97-AF65-F5344CB8AC3E}">
        <p14:creationId xmlns:p14="http://schemas.microsoft.com/office/powerpoint/2010/main" val="596621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D063DA-3D57-4E75-9001-696E3D3E912E}"/>
              </a:ext>
            </a:extLst>
          </p:cNvPr>
          <p:cNvSpPr>
            <a:spLocks noGrp="1"/>
          </p:cNvSpPr>
          <p:nvPr>
            <p:ph sz="quarter" idx="10"/>
          </p:nvPr>
        </p:nvSpPr>
        <p:spPr/>
        <p:txBody>
          <a:bodyPr/>
          <a:lstStyle/>
          <a:p>
            <a:r>
              <a:rPr lang="en-US" dirty="0" err="1"/>
              <a:t>MobileNet</a:t>
            </a:r>
            <a:r>
              <a:rPr lang="en-US" dirty="0"/>
              <a:t> was found to utilize the CPU more than </a:t>
            </a:r>
            <a:r>
              <a:rPr lang="en-US" dirty="0" err="1"/>
              <a:t>EfficientDet</a:t>
            </a:r>
            <a:endParaRPr lang="en-US" dirty="0"/>
          </a:p>
          <a:p>
            <a:r>
              <a:rPr lang="en-US" dirty="0" err="1"/>
              <a:t>MobileNet</a:t>
            </a:r>
            <a:r>
              <a:rPr lang="en-US" dirty="0"/>
              <a:t> takes up less space on the SD card allowing for more storage of videos/ pictures</a:t>
            </a:r>
          </a:p>
          <a:p>
            <a:r>
              <a:rPr lang="en-US" dirty="0" err="1"/>
              <a:t>MobileNet</a:t>
            </a:r>
            <a:r>
              <a:rPr lang="en-US" dirty="0"/>
              <a:t> uses less RAM</a:t>
            </a:r>
          </a:p>
          <a:p>
            <a:endParaRPr lang="en-US" dirty="0"/>
          </a:p>
          <a:p>
            <a:endParaRPr lang="en-US" dirty="0"/>
          </a:p>
        </p:txBody>
      </p:sp>
      <p:sp>
        <p:nvSpPr>
          <p:cNvPr id="3" name="Title 2">
            <a:extLst>
              <a:ext uri="{FF2B5EF4-FFF2-40B4-BE49-F238E27FC236}">
                <a16:creationId xmlns:a16="http://schemas.microsoft.com/office/drawing/2014/main" id="{CDCB3989-34CE-4ED4-8313-AA3FA78721FA}"/>
              </a:ext>
            </a:extLst>
          </p:cNvPr>
          <p:cNvSpPr>
            <a:spLocks noGrp="1"/>
          </p:cNvSpPr>
          <p:nvPr>
            <p:ph type="title"/>
          </p:nvPr>
        </p:nvSpPr>
        <p:spPr/>
        <p:txBody>
          <a:bodyPr/>
          <a:lstStyle/>
          <a:p>
            <a:r>
              <a:rPr lang="en-US" dirty="0"/>
              <a:t>CPU and </a:t>
            </a:r>
            <a:r>
              <a:rPr lang="en-US"/>
              <a:t>Storage usage</a:t>
            </a:r>
          </a:p>
        </p:txBody>
      </p:sp>
      <p:sp>
        <p:nvSpPr>
          <p:cNvPr id="6" name="TextBox 5">
            <a:extLst>
              <a:ext uri="{FF2B5EF4-FFF2-40B4-BE49-F238E27FC236}">
                <a16:creationId xmlns:a16="http://schemas.microsoft.com/office/drawing/2014/main" id="{E95CB71D-9A5A-4E93-A7AD-B05045B243DE}"/>
              </a:ext>
            </a:extLst>
          </p:cNvPr>
          <p:cNvSpPr txBox="1"/>
          <p:nvPr/>
        </p:nvSpPr>
        <p:spPr>
          <a:xfrm>
            <a:off x="5302163" y="3454475"/>
            <a:ext cx="2895600" cy="523220"/>
          </a:xfrm>
          <a:prstGeom prst="rect">
            <a:avLst/>
          </a:prstGeom>
          <a:noFill/>
        </p:spPr>
        <p:txBody>
          <a:bodyPr wrap="square" rtlCol="0">
            <a:spAutoFit/>
          </a:bodyPr>
          <a:lstStyle/>
          <a:p>
            <a:pPr algn="ctr"/>
            <a:r>
              <a:rPr lang="en-US" sz="1400" b="1" dirty="0"/>
              <a:t>CPU Usage (%) (higher better)</a:t>
            </a:r>
          </a:p>
          <a:p>
            <a:pPr algn="ctr"/>
            <a:endParaRPr lang="en-US" sz="1400" b="1" dirty="0"/>
          </a:p>
        </p:txBody>
      </p:sp>
      <p:sp>
        <p:nvSpPr>
          <p:cNvPr id="16" name="TextBox 15">
            <a:extLst>
              <a:ext uri="{FF2B5EF4-FFF2-40B4-BE49-F238E27FC236}">
                <a16:creationId xmlns:a16="http://schemas.microsoft.com/office/drawing/2014/main" id="{7A30A19F-D92F-4898-B179-817F696145E0}"/>
              </a:ext>
            </a:extLst>
          </p:cNvPr>
          <p:cNvSpPr txBox="1"/>
          <p:nvPr/>
        </p:nvSpPr>
        <p:spPr>
          <a:xfrm>
            <a:off x="1518451" y="4492596"/>
            <a:ext cx="1428750" cy="523220"/>
          </a:xfrm>
          <a:prstGeom prst="rect">
            <a:avLst/>
          </a:prstGeom>
          <a:noFill/>
        </p:spPr>
        <p:txBody>
          <a:bodyPr wrap="square" rtlCol="0">
            <a:spAutoFit/>
          </a:bodyPr>
          <a:lstStyle/>
          <a:p>
            <a:pPr algn="ctr"/>
            <a:r>
              <a:rPr lang="en-US" sz="1400" b="1" dirty="0"/>
              <a:t>Storage (KB)</a:t>
            </a:r>
          </a:p>
          <a:p>
            <a:pPr algn="ctr"/>
            <a:r>
              <a:rPr lang="en-US" sz="1400" b="1" dirty="0"/>
              <a:t>(lower better)</a:t>
            </a:r>
          </a:p>
        </p:txBody>
      </p:sp>
      <p:graphicFrame>
        <p:nvGraphicFramePr>
          <p:cNvPr id="18" name="Table 17">
            <a:extLst>
              <a:ext uri="{FF2B5EF4-FFF2-40B4-BE49-F238E27FC236}">
                <a16:creationId xmlns:a16="http://schemas.microsoft.com/office/drawing/2014/main" id="{81C08072-CD09-4FB2-A2AC-42DA02498380}"/>
              </a:ext>
            </a:extLst>
          </p:cNvPr>
          <p:cNvGraphicFramePr>
            <a:graphicFrameLocks noGrp="1"/>
          </p:cNvGraphicFramePr>
          <p:nvPr>
            <p:extLst>
              <p:ext uri="{D42A27DB-BD31-4B8C-83A1-F6EECF244321}">
                <p14:modId xmlns:p14="http://schemas.microsoft.com/office/powerpoint/2010/main" val="2940676941"/>
              </p:ext>
            </p:extLst>
          </p:nvPr>
        </p:nvGraphicFramePr>
        <p:xfrm>
          <a:off x="4164828" y="2324546"/>
          <a:ext cx="4132046" cy="1127760"/>
        </p:xfrm>
        <a:graphic>
          <a:graphicData uri="http://schemas.openxmlformats.org/drawingml/2006/table">
            <a:tbl>
              <a:tblPr firstRow="1" bandRow="1">
                <a:tableStyleId>{5940675A-B579-460E-94D1-54222C63F5DA}</a:tableStyleId>
              </a:tblPr>
              <a:tblGrid>
                <a:gridCol w="1305525">
                  <a:extLst>
                    <a:ext uri="{9D8B030D-6E8A-4147-A177-3AD203B41FA5}">
                      <a16:colId xmlns:a16="http://schemas.microsoft.com/office/drawing/2014/main" val="2374837525"/>
                    </a:ext>
                  </a:extLst>
                </a:gridCol>
                <a:gridCol w="633749">
                  <a:extLst>
                    <a:ext uri="{9D8B030D-6E8A-4147-A177-3AD203B41FA5}">
                      <a16:colId xmlns:a16="http://schemas.microsoft.com/office/drawing/2014/main" val="3943366606"/>
                    </a:ext>
                  </a:extLst>
                </a:gridCol>
                <a:gridCol w="627411">
                  <a:extLst>
                    <a:ext uri="{9D8B030D-6E8A-4147-A177-3AD203B41FA5}">
                      <a16:colId xmlns:a16="http://schemas.microsoft.com/office/drawing/2014/main" val="867260791"/>
                    </a:ext>
                  </a:extLst>
                </a:gridCol>
                <a:gridCol w="640088">
                  <a:extLst>
                    <a:ext uri="{9D8B030D-6E8A-4147-A177-3AD203B41FA5}">
                      <a16:colId xmlns:a16="http://schemas.microsoft.com/office/drawing/2014/main" val="2577794110"/>
                    </a:ext>
                  </a:extLst>
                </a:gridCol>
                <a:gridCol w="925273">
                  <a:extLst>
                    <a:ext uri="{9D8B030D-6E8A-4147-A177-3AD203B41FA5}">
                      <a16:colId xmlns:a16="http://schemas.microsoft.com/office/drawing/2014/main" val="50440967"/>
                    </a:ext>
                  </a:extLst>
                </a:gridCol>
              </a:tblGrid>
              <a:tr h="271849">
                <a:tc>
                  <a:txBody>
                    <a:bodyPr/>
                    <a:lstStyle/>
                    <a:p>
                      <a:endParaRPr lang="en-US" sz="1400" dirty="0"/>
                    </a:p>
                  </a:txBody>
                  <a:tcPr/>
                </a:tc>
                <a:tc>
                  <a:txBody>
                    <a:bodyPr/>
                    <a:lstStyle/>
                    <a:p>
                      <a:r>
                        <a:rPr lang="en-US" sz="1400" dirty="0"/>
                        <a:t>Run1</a:t>
                      </a:r>
                    </a:p>
                  </a:txBody>
                  <a:tcPr/>
                </a:tc>
                <a:tc>
                  <a:txBody>
                    <a:bodyPr/>
                    <a:lstStyle/>
                    <a:p>
                      <a:r>
                        <a:rPr lang="en-US" sz="1400" dirty="0"/>
                        <a:t>Run2</a:t>
                      </a:r>
                    </a:p>
                  </a:txBody>
                  <a:tcPr/>
                </a:tc>
                <a:tc>
                  <a:txBody>
                    <a:bodyPr/>
                    <a:lstStyle/>
                    <a:p>
                      <a:r>
                        <a:rPr lang="en-US" sz="1400" dirty="0"/>
                        <a:t>Run3</a:t>
                      </a:r>
                    </a:p>
                  </a:txBody>
                  <a:tcPr/>
                </a:tc>
                <a:tc>
                  <a:txBody>
                    <a:bodyPr/>
                    <a:lstStyle/>
                    <a:p>
                      <a:r>
                        <a:rPr lang="en-US" sz="1400" dirty="0"/>
                        <a:t>Average</a:t>
                      </a:r>
                    </a:p>
                  </a:txBody>
                  <a:tcPr/>
                </a:tc>
                <a:extLst>
                  <a:ext uri="{0D108BD9-81ED-4DB2-BD59-A6C34878D82A}">
                    <a16:rowId xmlns:a16="http://schemas.microsoft.com/office/drawing/2014/main" val="2447180196"/>
                  </a:ext>
                </a:extLst>
              </a:tr>
              <a:tr h="27184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err="1"/>
                        <a:t>EfficientDet</a:t>
                      </a:r>
                      <a:endParaRPr lang="en-US" sz="1400" dirty="0"/>
                    </a:p>
                  </a:txBody>
                  <a:tcPr/>
                </a:tc>
                <a:tc>
                  <a:txBody>
                    <a:bodyPr/>
                    <a:lstStyle/>
                    <a:p>
                      <a:r>
                        <a:rPr lang="en-US" sz="1400" dirty="0"/>
                        <a:t>85.1</a:t>
                      </a:r>
                    </a:p>
                  </a:txBody>
                  <a:tcPr/>
                </a:tc>
                <a:tc>
                  <a:txBody>
                    <a:bodyPr/>
                    <a:lstStyle/>
                    <a:p>
                      <a:r>
                        <a:rPr lang="en-US" sz="1400" dirty="0"/>
                        <a:t>89.5</a:t>
                      </a:r>
                    </a:p>
                  </a:txBody>
                  <a:tcPr/>
                </a:tc>
                <a:tc>
                  <a:txBody>
                    <a:bodyPr/>
                    <a:lstStyle/>
                    <a:p>
                      <a:r>
                        <a:rPr lang="en-US" sz="1400" dirty="0"/>
                        <a:t>89.8</a:t>
                      </a:r>
                    </a:p>
                  </a:txBody>
                  <a:tcPr/>
                </a:tc>
                <a:tc>
                  <a:txBody>
                    <a:bodyPr/>
                    <a:lstStyle/>
                    <a:p>
                      <a:r>
                        <a:rPr lang="en-US" sz="1400" dirty="0"/>
                        <a:t>88.13</a:t>
                      </a:r>
                    </a:p>
                  </a:txBody>
                  <a:tcPr/>
                </a:tc>
                <a:extLst>
                  <a:ext uri="{0D108BD9-81ED-4DB2-BD59-A6C34878D82A}">
                    <a16:rowId xmlns:a16="http://schemas.microsoft.com/office/drawing/2014/main" val="4294107654"/>
                  </a:ext>
                </a:extLst>
              </a:tr>
              <a:tr h="46214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err="1"/>
                        <a:t>MobileNet</a:t>
                      </a:r>
                      <a:r>
                        <a:rPr lang="en-US" sz="1400" dirty="0"/>
                        <a:t> V1</a:t>
                      </a:r>
                    </a:p>
                    <a:p>
                      <a:endParaRPr lang="en-US" sz="1400" dirty="0"/>
                    </a:p>
                  </a:txBody>
                  <a:tcPr/>
                </a:tc>
                <a:tc>
                  <a:txBody>
                    <a:bodyPr/>
                    <a:lstStyle/>
                    <a:p>
                      <a:r>
                        <a:rPr lang="en-US" sz="1400" dirty="0"/>
                        <a:t>96.1</a:t>
                      </a:r>
                    </a:p>
                  </a:txBody>
                  <a:tcPr/>
                </a:tc>
                <a:tc>
                  <a:txBody>
                    <a:bodyPr/>
                    <a:lstStyle/>
                    <a:p>
                      <a:r>
                        <a:rPr lang="en-US" sz="1400" dirty="0"/>
                        <a:t>95.4</a:t>
                      </a:r>
                    </a:p>
                  </a:txBody>
                  <a:tcPr/>
                </a:tc>
                <a:tc>
                  <a:txBody>
                    <a:bodyPr/>
                    <a:lstStyle/>
                    <a:p>
                      <a:r>
                        <a:rPr lang="en-US" sz="1400" dirty="0"/>
                        <a:t>95.8</a:t>
                      </a:r>
                    </a:p>
                  </a:txBody>
                  <a:tcPr/>
                </a:tc>
                <a:tc>
                  <a:txBody>
                    <a:bodyPr/>
                    <a:lstStyle/>
                    <a:p>
                      <a:r>
                        <a:rPr lang="en-US" sz="1400" dirty="0"/>
                        <a:t>95.8</a:t>
                      </a:r>
                    </a:p>
                  </a:txBody>
                  <a:tcPr/>
                </a:tc>
                <a:extLst>
                  <a:ext uri="{0D108BD9-81ED-4DB2-BD59-A6C34878D82A}">
                    <a16:rowId xmlns:a16="http://schemas.microsoft.com/office/drawing/2014/main" val="4285612577"/>
                  </a:ext>
                </a:extLst>
              </a:tr>
            </a:tbl>
          </a:graphicData>
        </a:graphic>
      </p:graphicFrame>
      <p:graphicFrame>
        <p:nvGraphicFramePr>
          <p:cNvPr id="19" name="Table 18">
            <a:extLst>
              <a:ext uri="{FF2B5EF4-FFF2-40B4-BE49-F238E27FC236}">
                <a16:creationId xmlns:a16="http://schemas.microsoft.com/office/drawing/2014/main" id="{78376201-D414-424C-8136-E30D1C8ACAD0}"/>
              </a:ext>
            </a:extLst>
          </p:cNvPr>
          <p:cNvGraphicFramePr>
            <a:graphicFrameLocks noGrp="1"/>
          </p:cNvGraphicFramePr>
          <p:nvPr>
            <p:extLst>
              <p:ext uri="{D42A27DB-BD31-4B8C-83A1-F6EECF244321}">
                <p14:modId xmlns:p14="http://schemas.microsoft.com/office/powerpoint/2010/main" val="4279010693"/>
              </p:ext>
            </p:extLst>
          </p:nvPr>
        </p:nvGraphicFramePr>
        <p:xfrm>
          <a:off x="1025917" y="3582274"/>
          <a:ext cx="2413820" cy="914400"/>
        </p:xfrm>
        <a:graphic>
          <a:graphicData uri="http://schemas.openxmlformats.org/drawingml/2006/table">
            <a:tbl>
              <a:tblPr firstRow="1" bandRow="1">
                <a:tableStyleId>{5940675A-B579-460E-94D1-54222C63F5DA}</a:tableStyleId>
              </a:tblPr>
              <a:tblGrid>
                <a:gridCol w="1354532">
                  <a:extLst>
                    <a:ext uri="{9D8B030D-6E8A-4147-A177-3AD203B41FA5}">
                      <a16:colId xmlns:a16="http://schemas.microsoft.com/office/drawing/2014/main" val="1713493489"/>
                    </a:ext>
                  </a:extLst>
                </a:gridCol>
                <a:gridCol w="1059288">
                  <a:extLst>
                    <a:ext uri="{9D8B030D-6E8A-4147-A177-3AD203B41FA5}">
                      <a16:colId xmlns:a16="http://schemas.microsoft.com/office/drawing/2014/main" val="1174990472"/>
                    </a:ext>
                  </a:extLst>
                </a:gridCol>
              </a:tblGrid>
              <a:tr h="246298">
                <a:tc>
                  <a:txBody>
                    <a:bodyPr/>
                    <a:lstStyle/>
                    <a:p>
                      <a:endParaRPr lang="en-US" sz="1400" dirty="0"/>
                    </a:p>
                  </a:txBody>
                  <a:tcPr/>
                </a:tc>
                <a:tc>
                  <a:txBody>
                    <a:bodyPr/>
                    <a:lstStyle/>
                    <a:p>
                      <a:r>
                        <a:rPr lang="en-US" sz="1400" dirty="0"/>
                        <a:t>Size</a:t>
                      </a:r>
                    </a:p>
                  </a:txBody>
                  <a:tcPr/>
                </a:tc>
                <a:extLst>
                  <a:ext uri="{0D108BD9-81ED-4DB2-BD59-A6C34878D82A}">
                    <a16:rowId xmlns:a16="http://schemas.microsoft.com/office/drawing/2014/main" val="3426265336"/>
                  </a:ext>
                </a:extLst>
              </a:tr>
              <a:tr h="246298">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err="1"/>
                        <a:t>EfficientDet</a:t>
                      </a:r>
                      <a:endParaRPr lang="en-US" sz="1400" dirty="0"/>
                    </a:p>
                  </a:txBody>
                  <a:tcPr/>
                </a:tc>
                <a:tc>
                  <a:txBody>
                    <a:bodyPr/>
                    <a:lstStyle/>
                    <a:p>
                      <a:r>
                        <a:rPr lang="en-US" sz="1400" dirty="0"/>
                        <a:t>7227</a:t>
                      </a:r>
                    </a:p>
                  </a:txBody>
                  <a:tcPr/>
                </a:tc>
                <a:extLst>
                  <a:ext uri="{0D108BD9-81ED-4DB2-BD59-A6C34878D82A}">
                    <a16:rowId xmlns:a16="http://schemas.microsoft.com/office/drawing/2014/main" val="1075342777"/>
                  </a:ext>
                </a:extLst>
              </a:tr>
              <a:tr h="246298">
                <a:tc>
                  <a:txBody>
                    <a:bodyPr/>
                    <a:lstStyle/>
                    <a:p>
                      <a:r>
                        <a:rPr lang="en-US" sz="1400" dirty="0" err="1"/>
                        <a:t>MobileNet</a:t>
                      </a:r>
                      <a:r>
                        <a:rPr lang="en-US" sz="1400" dirty="0"/>
                        <a:t> V1</a:t>
                      </a:r>
                    </a:p>
                  </a:txBody>
                  <a:tcPr/>
                </a:tc>
                <a:tc>
                  <a:txBody>
                    <a:bodyPr/>
                    <a:lstStyle/>
                    <a:p>
                      <a:r>
                        <a:rPr lang="en-US" sz="1400" dirty="0"/>
                        <a:t>5456</a:t>
                      </a:r>
                    </a:p>
                  </a:txBody>
                  <a:tcPr/>
                </a:tc>
                <a:extLst>
                  <a:ext uri="{0D108BD9-81ED-4DB2-BD59-A6C34878D82A}">
                    <a16:rowId xmlns:a16="http://schemas.microsoft.com/office/drawing/2014/main" val="1611813256"/>
                  </a:ext>
                </a:extLst>
              </a:tr>
            </a:tbl>
          </a:graphicData>
        </a:graphic>
      </p:graphicFrame>
      <p:sp>
        <p:nvSpPr>
          <p:cNvPr id="20" name="Rectangle 19">
            <a:extLst>
              <a:ext uri="{FF2B5EF4-FFF2-40B4-BE49-F238E27FC236}">
                <a16:creationId xmlns:a16="http://schemas.microsoft.com/office/drawing/2014/main" id="{7B2662DA-ED29-49DF-BA37-66F2E6E2B6A1}"/>
              </a:ext>
            </a:extLst>
          </p:cNvPr>
          <p:cNvSpPr/>
          <p:nvPr/>
        </p:nvSpPr>
        <p:spPr>
          <a:xfrm>
            <a:off x="474936" y="5505913"/>
            <a:ext cx="8188773" cy="788785"/>
          </a:xfrm>
          <a:prstGeom prst="rect">
            <a:avLst/>
          </a:prstGeom>
          <a:solidFill>
            <a:schemeClr val="accent1">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MobileNet</a:t>
            </a:r>
            <a:r>
              <a:rPr lang="en-US" b="1" dirty="0">
                <a:solidFill>
                  <a:schemeClr val="bg1"/>
                </a:solidFill>
              </a:rPr>
              <a:t> fully utilized the CPU and consumed the least amount of RAM and SD card memory</a:t>
            </a:r>
          </a:p>
        </p:txBody>
      </p:sp>
      <p:sp>
        <p:nvSpPr>
          <p:cNvPr id="9" name="TextBox 8">
            <a:extLst>
              <a:ext uri="{FF2B5EF4-FFF2-40B4-BE49-F238E27FC236}">
                <a16:creationId xmlns:a16="http://schemas.microsoft.com/office/drawing/2014/main" id="{E98D589C-CBC2-4AB2-87CB-64364B85B975}"/>
              </a:ext>
            </a:extLst>
          </p:cNvPr>
          <p:cNvSpPr txBox="1"/>
          <p:nvPr/>
        </p:nvSpPr>
        <p:spPr>
          <a:xfrm>
            <a:off x="4664520" y="5058066"/>
            <a:ext cx="2895600" cy="523220"/>
          </a:xfrm>
          <a:prstGeom prst="rect">
            <a:avLst/>
          </a:prstGeom>
          <a:noFill/>
        </p:spPr>
        <p:txBody>
          <a:bodyPr wrap="square" rtlCol="0">
            <a:spAutoFit/>
          </a:bodyPr>
          <a:lstStyle/>
          <a:p>
            <a:pPr algn="ctr"/>
            <a:r>
              <a:rPr lang="en-US" sz="1400" b="1" dirty="0"/>
              <a:t>RAM Usage (MB) (lower better)</a:t>
            </a:r>
          </a:p>
          <a:p>
            <a:pPr algn="ctr"/>
            <a:endParaRPr lang="en-US" sz="1400" b="1" dirty="0"/>
          </a:p>
        </p:txBody>
      </p:sp>
      <p:graphicFrame>
        <p:nvGraphicFramePr>
          <p:cNvPr id="10" name="Table 9">
            <a:extLst>
              <a:ext uri="{FF2B5EF4-FFF2-40B4-BE49-F238E27FC236}">
                <a16:creationId xmlns:a16="http://schemas.microsoft.com/office/drawing/2014/main" id="{AC856350-F4BA-47C0-A32E-319C522A00C4}"/>
              </a:ext>
            </a:extLst>
          </p:cNvPr>
          <p:cNvGraphicFramePr>
            <a:graphicFrameLocks noGrp="1"/>
          </p:cNvGraphicFramePr>
          <p:nvPr>
            <p:extLst>
              <p:ext uri="{D42A27DB-BD31-4B8C-83A1-F6EECF244321}">
                <p14:modId xmlns:p14="http://schemas.microsoft.com/office/powerpoint/2010/main" val="1645389927"/>
              </p:ext>
            </p:extLst>
          </p:nvPr>
        </p:nvGraphicFramePr>
        <p:xfrm>
          <a:off x="4164828" y="3883346"/>
          <a:ext cx="4063945" cy="1218499"/>
        </p:xfrm>
        <a:graphic>
          <a:graphicData uri="http://schemas.openxmlformats.org/drawingml/2006/table">
            <a:tbl>
              <a:tblPr firstRow="1" bandRow="1">
                <a:tableStyleId>{5940675A-B579-460E-94D1-54222C63F5DA}</a:tableStyleId>
              </a:tblPr>
              <a:tblGrid>
                <a:gridCol w="1284008">
                  <a:extLst>
                    <a:ext uri="{9D8B030D-6E8A-4147-A177-3AD203B41FA5}">
                      <a16:colId xmlns:a16="http://schemas.microsoft.com/office/drawing/2014/main" val="2374837525"/>
                    </a:ext>
                  </a:extLst>
                </a:gridCol>
                <a:gridCol w="623304">
                  <a:extLst>
                    <a:ext uri="{9D8B030D-6E8A-4147-A177-3AD203B41FA5}">
                      <a16:colId xmlns:a16="http://schemas.microsoft.com/office/drawing/2014/main" val="3943366606"/>
                    </a:ext>
                  </a:extLst>
                </a:gridCol>
                <a:gridCol w="617071">
                  <a:extLst>
                    <a:ext uri="{9D8B030D-6E8A-4147-A177-3AD203B41FA5}">
                      <a16:colId xmlns:a16="http://schemas.microsoft.com/office/drawing/2014/main" val="867260791"/>
                    </a:ext>
                  </a:extLst>
                </a:gridCol>
                <a:gridCol w="629539">
                  <a:extLst>
                    <a:ext uri="{9D8B030D-6E8A-4147-A177-3AD203B41FA5}">
                      <a16:colId xmlns:a16="http://schemas.microsoft.com/office/drawing/2014/main" val="2577794110"/>
                    </a:ext>
                  </a:extLst>
                </a:gridCol>
                <a:gridCol w="910023">
                  <a:extLst>
                    <a:ext uri="{9D8B030D-6E8A-4147-A177-3AD203B41FA5}">
                      <a16:colId xmlns:a16="http://schemas.microsoft.com/office/drawing/2014/main" val="50440967"/>
                    </a:ext>
                  </a:extLst>
                </a:gridCol>
              </a:tblGrid>
              <a:tr h="271307">
                <a:tc>
                  <a:txBody>
                    <a:bodyPr/>
                    <a:lstStyle/>
                    <a:p>
                      <a:endParaRPr lang="en-US" sz="1400" dirty="0"/>
                    </a:p>
                  </a:txBody>
                  <a:tcPr/>
                </a:tc>
                <a:tc>
                  <a:txBody>
                    <a:bodyPr/>
                    <a:lstStyle/>
                    <a:p>
                      <a:r>
                        <a:rPr lang="en-US" sz="1400" dirty="0"/>
                        <a:t>Run1</a:t>
                      </a:r>
                    </a:p>
                  </a:txBody>
                  <a:tcPr/>
                </a:tc>
                <a:tc>
                  <a:txBody>
                    <a:bodyPr/>
                    <a:lstStyle/>
                    <a:p>
                      <a:r>
                        <a:rPr lang="en-US" sz="1400" dirty="0"/>
                        <a:t>Run2</a:t>
                      </a:r>
                    </a:p>
                  </a:txBody>
                  <a:tcPr/>
                </a:tc>
                <a:tc>
                  <a:txBody>
                    <a:bodyPr/>
                    <a:lstStyle/>
                    <a:p>
                      <a:r>
                        <a:rPr lang="en-US" sz="1400" dirty="0"/>
                        <a:t>Run3</a:t>
                      </a:r>
                    </a:p>
                  </a:txBody>
                  <a:tcPr/>
                </a:tc>
                <a:tc>
                  <a:txBody>
                    <a:bodyPr/>
                    <a:lstStyle/>
                    <a:p>
                      <a:r>
                        <a:rPr lang="en-US" sz="1400" dirty="0"/>
                        <a:t>Average</a:t>
                      </a:r>
                    </a:p>
                  </a:txBody>
                  <a:tcPr/>
                </a:tc>
                <a:extLst>
                  <a:ext uri="{0D108BD9-81ED-4DB2-BD59-A6C34878D82A}">
                    <a16:rowId xmlns:a16="http://schemas.microsoft.com/office/drawing/2014/main" val="2447180196"/>
                  </a:ext>
                </a:extLst>
              </a:tr>
              <a:tr h="39553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err="1"/>
                        <a:t>EfficientDet</a:t>
                      </a:r>
                      <a:endParaRPr lang="en-US" sz="1400" dirty="0"/>
                    </a:p>
                  </a:txBody>
                  <a:tcPr/>
                </a:tc>
                <a:tc>
                  <a:txBody>
                    <a:bodyPr/>
                    <a:lstStyle/>
                    <a:p>
                      <a:r>
                        <a:rPr lang="en-US" sz="1400" dirty="0"/>
                        <a:t>149</a:t>
                      </a:r>
                    </a:p>
                  </a:txBody>
                  <a:tcPr/>
                </a:tc>
                <a:tc>
                  <a:txBody>
                    <a:bodyPr/>
                    <a:lstStyle/>
                    <a:p>
                      <a:r>
                        <a:rPr lang="en-US" sz="1400" dirty="0"/>
                        <a:t>150</a:t>
                      </a:r>
                    </a:p>
                  </a:txBody>
                  <a:tcPr/>
                </a:tc>
                <a:tc>
                  <a:txBody>
                    <a:bodyPr/>
                    <a:lstStyle/>
                    <a:p>
                      <a:r>
                        <a:rPr lang="en-US" sz="1400" dirty="0"/>
                        <a:t>153</a:t>
                      </a:r>
                    </a:p>
                  </a:txBody>
                  <a:tcPr/>
                </a:tc>
                <a:tc>
                  <a:txBody>
                    <a:bodyPr/>
                    <a:lstStyle/>
                    <a:p>
                      <a:r>
                        <a:rPr lang="en-US" sz="1400" dirty="0"/>
                        <a:t>151</a:t>
                      </a:r>
                    </a:p>
                  </a:txBody>
                  <a:tcPr/>
                </a:tc>
                <a:extLst>
                  <a:ext uri="{0D108BD9-81ED-4DB2-BD59-A6C34878D82A}">
                    <a16:rowId xmlns:a16="http://schemas.microsoft.com/office/drawing/2014/main" val="4294107654"/>
                  </a:ext>
                </a:extLst>
              </a:tr>
              <a:tr h="47478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err="1"/>
                        <a:t>MobileNet</a:t>
                      </a:r>
                      <a:r>
                        <a:rPr lang="en-US" sz="1400" dirty="0"/>
                        <a:t> V1</a:t>
                      </a:r>
                    </a:p>
                    <a:p>
                      <a:endParaRPr lang="en-US" sz="1400" dirty="0"/>
                    </a:p>
                  </a:txBody>
                  <a:tcPr/>
                </a:tc>
                <a:tc>
                  <a:txBody>
                    <a:bodyPr/>
                    <a:lstStyle/>
                    <a:p>
                      <a:r>
                        <a:rPr lang="en-US" sz="1400" dirty="0"/>
                        <a:t>142</a:t>
                      </a:r>
                    </a:p>
                  </a:txBody>
                  <a:tcPr/>
                </a:tc>
                <a:tc>
                  <a:txBody>
                    <a:bodyPr/>
                    <a:lstStyle/>
                    <a:p>
                      <a:r>
                        <a:rPr lang="en-US" sz="1400" dirty="0"/>
                        <a:t>148</a:t>
                      </a:r>
                    </a:p>
                  </a:txBody>
                  <a:tcPr/>
                </a:tc>
                <a:tc>
                  <a:txBody>
                    <a:bodyPr/>
                    <a:lstStyle/>
                    <a:p>
                      <a:r>
                        <a:rPr lang="en-US" sz="1400" dirty="0"/>
                        <a:t>148</a:t>
                      </a:r>
                    </a:p>
                  </a:txBody>
                  <a:tcPr/>
                </a:tc>
                <a:tc>
                  <a:txBody>
                    <a:bodyPr/>
                    <a:lstStyle/>
                    <a:p>
                      <a:r>
                        <a:rPr lang="en-US" sz="1400" dirty="0"/>
                        <a:t>146</a:t>
                      </a:r>
                    </a:p>
                  </a:txBody>
                  <a:tcPr/>
                </a:tc>
                <a:extLst>
                  <a:ext uri="{0D108BD9-81ED-4DB2-BD59-A6C34878D82A}">
                    <a16:rowId xmlns:a16="http://schemas.microsoft.com/office/drawing/2014/main" val="4285612577"/>
                  </a:ext>
                </a:extLst>
              </a:tr>
            </a:tbl>
          </a:graphicData>
        </a:graphic>
      </p:graphicFrame>
      <p:sp>
        <p:nvSpPr>
          <p:cNvPr id="11" name="Rectangle 10">
            <a:extLst>
              <a:ext uri="{FF2B5EF4-FFF2-40B4-BE49-F238E27FC236}">
                <a16:creationId xmlns:a16="http://schemas.microsoft.com/office/drawing/2014/main" id="{8DD6BE8D-7D9F-414A-81A5-E6C9DC4CBE32}"/>
              </a:ext>
            </a:extLst>
          </p:cNvPr>
          <p:cNvSpPr/>
          <p:nvPr/>
        </p:nvSpPr>
        <p:spPr>
          <a:xfrm>
            <a:off x="2379260" y="4184817"/>
            <a:ext cx="1060475" cy="30777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2" name="Rectangle 11">
            <a:extLst>
              <a:ext uri="{FF2B5EF4-FFF2-40B4-BE49-F238E27FC236}">
                <a16:creationId xmlns:a16="http://schemas.microsoft.com/office/drawing/2014/main" id="{60330006-3802-4D89-92CD-B59D924DEF1E}"/>
              </a:ext>
            </a:extLst>
          </p:cNvPr>
          <p:cNvSpPr/>
          <p:nvPr/>
        </p:nvSpPr>
        <p:spPr>
          <a:xfrm>
            <a:off x="5480151" y="2920671"/>
            <a:ext cx="2816723" cy="516949"/>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3" name="Rectangle 12">
            <a:extLst>
              <a:ext uri="{FF2B5EF4-FFF2-40B4-BE49-F238E27FC236}">
                <a16:creationId xmlns:a16="http://schemas.microsoft.com/office/drawing/2014/main" id="{A1F5835E-5559-466F-9DB2-74F0C74DF29C}"/>
              </a:ext>
            </a:extLst>
          </p:cNvPr>
          <p:cNvSpPr/>
          <p:nvPr/>
        </p:nvSpPr>
        <p:spPr>
          <a:xfrm>
            <a:off x="5440907" y="4571317"/>
            <a:ext cx="2787866" cy="52322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Tree>
    <p:extLst>
      <p:ext uri="{BB962C8B-B14F-4D97-AF65-F5344CB8AC3E}">
        <p14:creationId xmlns:p14="http://schemas.microsoft.com/office/powerpoint/2010/main" val="352307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6">
            <a:extLst>
              <a:ext uri="{FF2B5EF4-FFF2-40B4-BE49-F238E27FC236}">
                <a16:creationId xmlns:a16="http://schemas.microsoft.com/office/drawing/2014/main" id="{C03997DD-669A-4AEB-A855-B15D466DD9EA}"/>
              </a:ext>
            </a:extLst>
          </p:cNvPr>
          <p:cNvGraphicFramePr>
            <a:graphicFrameLocks/>
          </p:cNvGraphicFramePr>
          <p:nvPr>
            <p:extLst>
              <p:ext uri="{D42A27DB-BD31-4B8C-83A1-F6EECF244321}">
                <p14:modId xmlns:p14="http://schemas.microsoft.com/office/powerpoint/2010/main" val="2472113627"/>
              </p:ext>
            </p:extLst>
          </p:nvPr>
        </p:nvGraphicFramePr>
        <p:xfrm>
          <a:off x="475383" y="2691895"/>
          <a:ext cx="8188326" cy="2225040"/>
        </p:xfrm>
        <a:graphic>
          <a:graphicData uri="http://schemas.openxmlformats.org/drawingml/2006/table">
            <a:tbl>
              <a:tblPr firstRow="1" bandRow="1">
                <a:tableStyleId>{5940675A-B579-460E-94D1-54222C63F5DA}</a:tableStyleId>
              </a:tblPr>
              <a:tblGrid>
                <a:gridCol w="4094163">
                  <a:extLst>
                    <a:ext uri="{9D8B030D-6E8A-4147-A177-3AD203B41FA5}">
                      <a16:colId xmlns:a16="http://schemas.microsoft.com/office/drawing/2014/main" val="3142364525"/>
                    </a:ext>
                  </a:extLst>
                </a:gridCol>
                <a:gridCol w="4094163">
                  <a:extLst>
                    <a:ext uri="{9D8B030D-6E8A-4147-A177-3AD203B41FA5}">
                      <a16:colId xmlns:a16="http://schemas.microsoft.com/office/drawing/2014/main" val="2069776470"/>
                    </a:ext>
                  </a:extLst>
                </a:gridCol>
              </a:tblGrid>
              <a:tr h="370840">
                <a:tc>
                  <a:txBody>
                    <a:bodyPr/>
                    <a:lstStyle/>
                    <a:p>
                      <a:r>
                        <a:rPr lang="en-US" dirty="0"/>
                        <a:t>Fish</a:t>
                      </a:r>
                    </a:p>
                  </a:txBody>
                  <a:tcPr/>
                </a:tc>
                <a:tc>
                  <a:txBody>
                    <a:bodyPr/>
                    <a:lstStyle/>
                    <a:p>
                      <a:r>
                        <a:rPr lang="en-US" dirty="0"/>
                        <a:t>.8156</a:t>
                      </a:r>
                    </a:p>
                  </a:txBody>
                  <a:tcPr/>
                </a:tc>
                <a:extLst>
                  <a:ext uri="{0D108BD9-81ED-4DB2-BD59-A6C34878D82A}">
                    <a16:rowId xmlns:a16="http://schemas.microsoft.com/office/drawing/2014/main" val="3000334796"/>
                  </a:ext>
                </a:extLst>
              </a:tr>
              <a:tr h="370840">
                <a:tc>
                  <a:txBody>
                    <a:bodyPr/>
                    <a:lstStyle/>
                    <a:p>
                      <a:r>
                        <a:rPr lang="en-US" dirty="0"/>
                        <a:t>MARKED NULL</a:t>
                      </a:r>
                    </a:p>
                  </a:txBody>
                  <a:tcPr/>
                </a:tc>
                <a:tc>
                  <a:txBody>
                    <a:bodyPr/>
                    <a:lstStyle/>
                    <a:p>
                      <a:r>
                        <a:rPr lang="en-US" dirty="0"/>
                        <a:t>-1</a:t>
                      </a:r>
                    </a:p>
                  </a:txBody>
                  <a:tcPr/>
                </a:tc>
                <a:extLst>
                  <a:ext uri="{0D108BD9-81ED-4DB2-BD59-A6C34878D82A}">
                    <a16:rowId xmlns:a16="http://schemas.microsoft.com/office/drawing/2014/main" val="1383239367"/>
                  </a:ext>
                </a:extLst>
              </a:tr>
              <a:tr h="370840">
                <a:tc>
                  <a:txBody>
                    <a:bodyPr/>
                    <a:lstStyle/>
                    <a:p>
                      <a:r>
                        <a:rPr lang="en-US" dirty="0"/>
                        <a:t>Healthy Coral</a:t>
                      </a:r>
                    </a:p>
                  </a:txBody>
                  <a:tcPr/>
                </a:tc>
                <a:tc>
                  <a:txBody>
                    <a:bodyPr/>
                    <a:lstStyle/>
                    <a:p>
                      <a:r>
                        <a:rPr lang="en-US" dirty="0"/>
                        <a:t>.2527</a:t>
                      </a:r>
                    </a:p>
                  </a:txBody>
                  <a:tcPr/>
                </a:tc>
                <a:extLst>
                  <a:ext uri="{0D108BD9-81ED-4DB2-BD59-A6C34878D82A}">
                    <a16:rowId xmlns:a16="http://schemas.microsoft.com/office/drawing/2014/main" val="1864766713"/>
                  </a:ext>
                </a:extLst>
              </a:tr>
              <a:tr h="370840">
                <a:tc>
                  <a:txBody>
                    <a:bodyPr/>
                    <a:lstStyle/>
                    <a:p>
                      <a:r>
                        <a:rPr lang="en-US" dirty="0"/>
                        <a:t>Bleached Coral</a:t>
                      </a:r>
                    </a:p>
                  </a:txBody>
                  <a:tcPr/>
                </a:tc>
                <a:tc>
                  <a:txBody>
                    <a:bodyPr/>
                    <a:lstStyle/>
                    <a:p>
                      <a:r>
                        <a:rPr lang="en-US" dirty="0"/>
                        <a:t>.2499</a:t>
                      </a:r>
                    </a:p>
                  </a:txBody>
                  <a:tcPr/>
                </a:tc>
                <a:extLst>
                  <a:ext uri="{0D108BD9-81ED-4DB2-BD59-A6C34878D82A}">
                    <a16:rowId xmlns:a16="http://schemas.microsoft.com/office/drawing/2014/main" val="2690779094"/>
                  </a:ext>
                </a:extLst>
              </a:tr>
              <a:tr h="370840">
                <a:tc>
                  <a:txBody>
                    <a:bodyPr/>
                    <a:lstStyle/>
                    <a:p>
                      <a:r>
                        <a:rPr lang="en-US" dirty="0"/>
                        <a:t>Dead Coral</a:t>
                      </a:r>
                    </a:p>
                  </a:txBody>
                  <a:tcPr/>
                </a:tc>
                <a:tc>
                  <a:txBody>
                    <a:bodyPr/>
                    <a:lstStyle/>
                    <a:p>
                      <a:r>
                        <a:rPr lang="en-US" dirty="0"/>
                        <a:t>.0610</a:t>
                      </a:r>
                    </a:p>
                  </a:txBody>
                  <a:tcPr/>
                </a:tc>
                <a:extLst>
                  <a:ext uri="{0D108BD9-81ED-4DB2-BD59-A6C34878D82A}">
                    <a16:rowId xmlns:a16="http://schemas.microsoft.com/office/drawing/2014/main" val="727884644"/>
                  </a:ext>
                </a:extLst>
              </a:tr>
              <a:tr h="370840">
                <a:tc>
                  <a:txBody>
                    <a:bodyPr/>
                    <a:lstStyle/>
                    <a:p>
                      <a:r>
                        <a:rPr lang="en-US" dirty="0"/>
                        <a:t>Turtle</a:t>
                      </a:r>
                    </a:p>
                  </a:txBody>
                  <a:tcPr/>
                </a:tc>
                <a:tc>
                  <a:txBody>
                    <a:bodyPr/>
                    <a:lstStyle/>
                    <a:p>
                      <a:r>
                        <a:rPr lang="en-US" dirty="0"/>
                        <a:t>.6961</a:t>
                      </a:r>
                    </a:p>
                  </a:txBody>
                  <a:tcPr/>
                </a:tc>
                <a:extLst>
                  <a:ext uri="{0D108BD9-81ED-4DB2-BD59-A6C34878D82A}">
                    <a16:rowId xmlns:a16="http://schemas.microsoft.com/office/drawing/2014/main" val="1492372780"/>
                  </a:ext>
                </a:extLst>
              </a:tr>
            </a:tbl>
          </a:graphicData>
        </a:graphic>
      </p:graphicFrame>
      <p:sp>
        <p:nvSpPr>
          <p:cNvPr id="2" name="Content Placeholder 1">
            <a:extLst>
              <a:ext uri="{FF2B5EF4-FFF2-40B4-BE49-F238E27FC236}">
                <a16:creationId xmlns:a16="http://schemas.microsoft.com/office/drawing/2014/main" id="{8CD063DA-3D57-4E75-9001-696E3D3E912E}"/>
              </a:ext>
            </a:extLst>
          </p:cNvPr>
          <p:cNvSpPr>
            <a:spLocks noGrp="1"/>
          </p:cNvSpPr>
          <p:nvPr>
            <p:ph sz="quarter" idx="10"/>
          </p:nvPr>
        </p:nvSpPr>
        <p:spPr/>
        <p:txBody>
          <a:bodyPr/>
          <a:lstStyle/>
          <a:p>
            <a:r>
              <a:rPr lang="en-US" dirty="0"/>
              <a:t>The “Average Precision” of the model is calculated by summing the precision of the different classes and dividing by the number of valid classes</a:t>
            </a:r>
          </a:p>
          <a:p>
            <a:endParaRPr lang="en-US" dirty="0"/>
          </a:p>
        </p:txBody>
      </p:sp>
      <p:sp>
        <p:nvSpPr>
          <p:cNvPr id="3" name="Title 2">
            <a:extLst>
              <a:ext uri="{FF2B5EF4-FFF2-40B4-BE49-F238E27FC236}">
                <a16:creationId xmlns:a16="http://schemas.microsoft.com/office/drawing/2014/main" id="{CDCB3989-34CE-4ED4-8313-AA3FA78721FA}"/>
              </a:ext>
            </a:extLst>
          </p:cNvPr>
          <p:cNvSpPr>
            <a:spLocks noGrp="1"/>
          </p:cNvSpPr>
          <p:nvPr>
            <p:ph type="title"/>
          </p:nvPr>
        </p:nvSpPr>
        <p:spPr/>
        <p:txBody>
          <a:bodyPr/>
          <a:lstStyle/>
          <a:p>
            <a:r>
              <a:rPr lang="en-US" dirty="0"/>
              <a:t>Class Average Precision</a:t>
            </a:r>
          </a:p>
        </p:txBody>
      </p:sp>
      <p:sp>
        <p:nvSpPr>
          <p:cNvPr id="10" name="Rectangle 9">
            <a:extLst>
              <a:ext uri="{FF2B5EF4-FFF2-40B4-BE49-F238E27FC236}">
                <a16:creationId xmlns:a16="http://schemas.microsoft.com/office/drawing/2014/main" id="{7CF84985-4DF0-460A-8701-1B1638BE143B}"/>
              </a:ext>
            </a:extLst>
          </p:cNvPr>
          <p:cNvSpPr/>
          <p:nvPr/>
        </p:nvSpPr>
        <p:spPr>
          <a:xfrm>
            <a:off x="474936" y="5505913"/>
            <a:ext cx="8188773" cy="788785"/>
          </a:xfrm>
          <a:prstGeom prst="rect">
            <a:avLst/>
          </a:prstGeom>
          <a:solidFill>
            <a:schemeClr val="accent1">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 model may be very accurate for some classes, but limited by low numbers of images in certain class datasets</a:t>
            </a:r>
          </a:p>
        </p:txBody>
      </p:sp>
      <p:sp>
        <p:nvSpPr>
          <p:cNvPr id="4" name="TextBox 3">
            <a:extLst>
              <a:ext uri="{FF2B5EF4-FFF2-40B4-BE49-F238E27FC236}">
                <a16:creationId xmlns:a16="http://schemas.microsoft.com/office/drawing/2014/main" id="{FEDD419F-D812-40B8-BFF9-A1F34CC21406}"/>
              </a:ext>
            </a:extLst>
          </p:cNvPr>
          <p:cNvSpPr txBox="1"/>
          <p:nvPr/>
        </p:nvSpPr>
        <p:spPr>
          <a:xfrm>
            <a:off x="2172742" y="4977520"/>
            <a:ext cx="4793159" cy="307777"/>
          </a:xfrm>
          <a:prstGeom prst="rect">
            <a:avLst/>
          </a:prstGeom>
          <a:noFill/>
        </p:spPr>
        <p:txBody>
          <a:bodyPr wrap="square" rtlCol="0">
            <a:spAutoFit/>
          </a:bodyPr>
          <a:lstStyle/>
          <a:p>
            <a:pPr algn="ctr"/>
            <a:r>
              <a:rPr lang="en-US" sz="1400" b="1" dirty="0"/>
              <a:t>Different Class Accuracies</a:t>
            </a:r>
          </a:p>
        </p:txBody>
      </p:sp>
      <p:sp>
        <p:nvSpPr>
          <p:cNvPr id="7" name="Rectangle 6">
            <a:extLst>
              <a:ext uri="{FF2B5EF4-FFF2-40B4-BE49-F238E27FC236}">
                <a16:creationId xmlns:a16="http://schemas.microsoft.com/office/drawing/2014/main" id="{3F638F78-4D2C-405D-AA2A-BA2ACBB29A59}"/>
              </a:ext>
            </a:extLst>
          </p:cNvPr>
          <p:cNvSpPr/>
          <p:nvPr/>
        </p:nvSpPr>
        <p:spPr>
          <a:xfrm>
            <a:off x="4569321" y="2717222"/>
            <a:ext cx="1080471" cy="35135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8" name="Rectangle 7">
            <a:extLst>
              <a:ext uri="{FF2B5EF4-FFF2-40B4-BE49-F238E27FC236}">
                <a16:creationId xmlns:a16="http://schemas.microsoft.com/office/drawing/2014/main" id="{35ABE1AC-9AE8-4D4B-AF62-2BF8A6B66484}"/>
              </a:ext>
            </a:extLst>
          </p:cNvPr>
          <p:cNvSpPr/>
          <p:nvPr/>
        </p:nvSpPr>
        <p:spPr>
          <a:xfrm>
            <a:off x="4569320" y="4565578"/>
            <a:ext cx="1080471" cy="35135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1" name="Rectangle 10">
            <a:extLst>
              <a:ext uri="{FF2B5EF4-FFF2-40B4-BE49-F238E27FC236}">
                <a16:creationId xmlns:a16="http://schemas.microsoft.com/office/drawing/2014/main" id="{EC143A62-2EC7-430C-A7AA-CB512A9965F9}"/>
              </a:ext>
            </a:extLst>
          </p:cNvPr>
          <p:cNvSpPr/>
          <p:nvPr/>
        </p:nvSpPr>
        <p:spPr>
          <a:xfrm>
            <a:off x="4569320" y="4197216"/>
            <a:ext cx="1080471" cy="351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Tree>
    <p:extLst>
      <p:ext uri="{BB962C8B-B14F-4D97-AF65-F5344CB8AC3E}">
        <p14:creationId xmlns:p14="http://schemas.microsoft.com/office/powerpoint/2010/main" val="538270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20D402-D56E-4147-99E9-BBAA74019F67}"/>
              </a:ext>
            </a:extLst>
          </p:cNvPr>
          <p:cNvSpPr>
            <a:spLocks noGrp="1"/>
          </p:cNvSpPr>
          <p:nvPr>
            <p:ph sz="quarter" idx="10"/>
          </p:nvPr>
        </p:nvSpPr>
        <p:spPr/>
        <p:txBody>
          <a:bodyPr/>
          <a:lstStyle/>
          <a:p>
            <a:r>
              <a:rPr lang="en-US" dirty="0" err="1"/>
              <a:t>EfficientDet</a:t>
            </a:r>
            <a:r>
              <a:rPr lang="en-US" dirty="0"/>
              <a:t> had a higher average precision </a:t>
            </a:r>
          </a:p>
        </p:txBody>
      </p:sp>
      <p:sp>
        <p:nvSpPr>
          <p:cNvPr id="3" name="Title 2">
            <a:extLst>
              <a:ext uri="{FF2B5EF4-FFF2-40B4-BE49-F238E27FC236}">
                <a16:creationId xmlns:a16="http://schemas.microsoft.com/office/drawing/2014/main" id="{3B8B8CB0-26CB-4269-9E59-58EAED8C5152}"/>
              </a:ext>
            </a:extLst>
          </p:cNvPr>
          <p:cNvSpPr>
            <a:spLocks noGrp="1"/>
          </p:cNvSpPr>
          <p:nvPr>
            <p:ph type="title"/>
          </p:nvPr>
        </p:nvSpPr>
        <p:spPr/>
        <p:txBody>
          <a:bodyPr/>
          <a:lstStyle/>
          <a:p>
            <a:r>
              <a:rPr lang="en-US" dirty="0"/>
              <a:t>Results</a:t>
            </a:r>
          </a:p>
        </p:txBody>
      </p:sp>
      <p:sp>
        <p:nvSpPr>
          <p:cNvPr id="9" name="TextBox 8">
            <a:extLst>
              <a:ext uri="{FF2B5EF4-FFF2-40B4-BE49-F238E27FC236}">
                <a16:creationId xmlns:a16="http://schemas.microsoft.com/office/drawing/2014/main" id="{0E08DA9D-765A-4977-808D-04A0A9403A5D}"/>
              </a:ext>
            </a:extLst>
          </p:cNvPr>
          <p:cNvSpPr txBox="1"/>
          <p:nvPr/>
        </p:nvSpPr>
        <p:spPr>
          <a:xfrm>
            <a:off x="2410685" y="4228856"/>
            <a:ext cx="4317273" cy="307777"/>
          </a:xfrm>
          <a:prstGeom prst="rect">
            <a:avLst/>
          </a:prstGeom>
          <a:noFill/>
        </p:spPr>
        <p:txBody>
          <a:bodyPr wrap="square" rtlCol="0">
            <a:spAutoFit/>
          </a:bodyPr>
          <a:lstStyle/>
          <a:p>
            <a:pPr algn="ctr"/>
            <a:r>
              <a:rPr lang="en-US" sz="1400" b="1" dirty="0"/>
              <a:t>Model Accuracy (Average Precision)</a:t>
            </a:r>
          </a:p>
        </p:txBody>
      </p:sp>
      <p:graphicFrame>
        <p:nvGraphicFramePr>
          <p:cNvPr id="7" name="Table 6">
            <a:extLst>
              <a:ext uri="{FF2B5EF4-FFF2-40B4-BE49-F238E27FC236}">
                <a16:creationId xmlns:a16="http://schemas.microsoft.com/office/drawing/2014/main" id="{683329C6-CF9F-41C3-8C3B-30A7C3403C58}"/>
              </a:ext>
            </a:extLst>
          </p:cNvPr>
          <p:cNvGraphicFramePr>
            <a:graphicFrameLocks noGrp="1"/>
          </p:cNvGraphicFramePr>
          <p:nvPr>
            <p:extLst>
              <p:ext uri="{D42A27DB-BD31-4B8C-83A1-F6EECF244321}">
                <p14:modId xmlns:p14="http://schemas.microsoft.com/office/powerpoint/2010/main" val="3961096252"/>
              </p:ext>
            </p:extLst>
          </p:nvPr>
        </p:nvGraphicFramePr>
        <p:xfrm>
          <a:off x="1228459" y="3314456"/>
          <a:ext cx="6975014" cy="914400"/>
        </p:xfrm>
        <a:graphic>
          <a:graphicData uri="http://schemas.openxmlformats.org/drawingml/2006/table">
            <a:tbl>
              <a:tblPr firstRow="1" bandRow="1">
                <a:tableStyleId>{5940675A-B579-460E-94D1-54222C63F5DA}</a:tableStyleId>
              </a:tblPr>
              <a:tblGrid>
                <a:gridCol w="1637752">
                  <a:extLst>
                    <a:ext uri="{9D8B030D-6E8A-4147-A177-3AD203B41FA5}">
                      <a16:colId xmlns:a16="http://schemas.microsoft.com/office/drawing/2014/main" val="3846022778"/>
                    </a:ext>
                  </a:extLst>
                </a:gridCol>
                <a:gridCol w="839977">
                  <a:extLst>
                    <a:ext uri="{9D8B030D-6E8A-4147-A177-3AD203B41FA5}">
                      <a16:colId xmlns:a16="http://schemas.microsoft.com/office/drawing/2014/main" val="2654409453"/>
                    </a:ext>
                  </a:extLst>
                </a:gridCol>
                <a:gridCol w="840658">
                  <a:extLst>
                    <a:ext uri="{9D8B030D-6E8A-4147-A177-3AD203B41FA5}">
                      <a16:colId xmlns:a16="http://schemas.microsoft.com/office/drawing/2014/main" val="2878481527"/>
                    </a:ext>
                  </a:extLst>
                </a:gridCol>
                <a:gridCol w="862781">
                  <a:extLst>
                    <a:ext uri="{9D8B030D-6E8A-4147-A177-3AD203B41FA5}">
                      <a16:colId xmlns:a16="http://schemas.microsoft.com/office/drawing/2014/main" val="4177436598"/>
                    </a:ext>
                  </a:extLst>
                </a:gridCol>
                <a:gridCol w="766916">
                  <a:extLst>
                    <a:ext uri="{9D8B030D-6E8A-4147-A177-3AD203B41FA5}">
                      <a16:colId xmlns:a16="http://schemas.microsoft.com/office/drawing/2014/main" val="1994465085"/>
                    </a:ext>
                  </a:extLst>
                </a:gridCol>
                <a:gridCol w="818536">
                  <a:extLst>
                    <a:ext uri="{9D8B030D-6E8A-4147-A177-3AD203B41FA5}">
                      <a16:colId xmlns:a16="http://schemas.microsoft.com/office/drawing/2014/main" val="1641862167"/>
                    </a:ext>
                  </a:extLst>
                </a:gridCol>
                <a:gridCol w="1208394">
                  <a:extLst>
                    <a:ext uri="{9D8B030D-6E8A-4147-A177-3AD203B41FA5}">
                      <a16:colId xmlns:a16="http://schemas.microsoft.com/office/drawing/2014/main" val="3296803613"/>
                    </a:ext>
                  </a:extLst>
                </a:gridCol>
              </a:tblGrid>
              <a:tr h="0">
                <a:tc>
                  <a:txBody>
                    <a:bodyPr/>
                    <a:lstStyle/>
                    <a:p>
                      <a:endParaRPr lang="en-US" sz="1400" dirty="0"/>
                    </a:p>
                  </a:txBody>
                  <a:tcPr/>
                </a:tc>
                <a:tc>
                  <a:txBody>
                    <a:bodyPr/>
                    <a:lstStyle/>
                    <a:p>
                      <a:r>
                        <a:rPr lang="en-US" sz="1400" dirty="0"/>
                        <a:t>Split0</a:t>
                      </a:r>
                    </a:p>
                  </a:txBody>
                  <a:tcPr/>
                </a:tc>
                <a:tc>
                  <a:txBody>
                    <a:bodyPr/>
                    <a:lstStyle/>
                    <a:p>
                      <a:r>
                        <a:rPr lang="en-US" sz="1400" dirty="0"/>
                        <a:t>Split1</a:t>
                      </a:r>
                    </a:p>
                  </a:txBody>
                  <a:tcPr/>
                </a:tc>
                <a:tc>
                  <a:txBody>
                    <a:bodyPr/>
                    <a:lstStyle/>
                    <a:p>
                      <a:r>
                        <a:rPr lang="en-US" sz="1400" dirty="0"/>
                        <a:t>Split2</a:t>
                      </a:r>
                    </a:p>
                  </a:txBody>
                  <a:tcPr/>
                </a:tc>
                <a:tc>
                  <a:txBody>
                    <a:bodyPr/>
                    <a:lstStyle/>
                    <a:p>
                      <a:r>
                        <a:rPr lang="en-US" sz="1400" dirty="0"/>
                        <a:t>Split3</a:t>
                      </a:r>
                    </a:p>
                  </a:txBody>
                  <a:tcPr/>
                </a:tc>
                <a:tc>
                  <a:txBody>
                    <a:bodyPr/>
                    <a:lstStyle/>
                    <a:p>
                      <a:r>
                        <a:rPr lang="en-US" sz="1400" dirty="0"/>
                        <a:t>Split4</a:t>
                      </a:r>
                    </a:p>
                  </a:txBody>
                  <a:tcPr/>
                </a:tc>
                <a:tc>
                  <a:txBody>
                    <a:bodyPr/>
                    <a:lstStyle/>
                    <a:p>
                      <a:r>
                        <a:rPr lang="en-US" sz="1400" dirty="0"/>
                        <a:t>Average</a:t>
                      </a:r>
                    </a:p>
                  </a:txBody>
                  <a:tcPr/>
                </a:tc>
                <a:extLst>
                  <a:ext uri="{0D108BD9-81ED-4DB2-BD59-A6C34878D82A}">
                    <a16:rowId xmlns:a16="http://schemas.microsoft.com/office/drawing/2014/main" val="4257082670"/>
                  </a:ext>
                </a:extLst>
              </a:tr>
              <a:tr h="289458">
                <a:tc>
                  <a:txBody>
                    <a:bodyPr/>
                    <a:lstStyle/>
                    <a:p>
                      <a:r>
                        <a:rPr lang="en-US" sz="1400" dirty="0" err="1"/>
                        <a:t>EfficientDet</a:t>
                      </a:r>
                      <a:endParaRPr lang="en-US" sz="1400" dirty="0"/>
                    </a:p>
                  </a:txBody>
                  <a:tcPr/>
                </a:tc>
                <a:tc>
                  <a:txBody>
                    <a:bodyPr/>
                    <a:lstStyle/>
                    <a:p>
                      <a:r>
                        <a:rPr lang="en-US" sz="1400" dirty="0"/>
                        <a:t>.415</a:t>
                      </a:r>
                    </a:p>
                  </a:txBody>
                  <a:tcPr/>
                </a:tc>
                <a:tc>
                  <a:txBody>
                    <a:bodyPr/>
                    <a:lstStyle/>
                    <a:p>
                      <a:r>
                        <a:rPr lang="en-US" sz="1400" dirty="0"/>
                        <a:t>.415</a:t>
                      </a:r>
                    </a:p>
                  </a:txBody>
                  <a:tcPr/>
                </a:tc>
                <a:tc>
                  <a:txBody>
                    <a:bodyPr/>
                    <a:lstStyle/>
                    <a:p>
                      <a:r>
                        <a:rPr lang="en-US" sz="1400" dirty="0"/>
                        <a:t>.427</a:t>
                      </a:r>
                    </a:p>
                  </a:txBody>
                  <a:tcPr/>
                </a:tc>
                <a:tc>
                  <a:txBody>
                    <a:bodyPr/>
                    <a:lstStyle/>
                    <a:p>
                      <a:r>
                        <a:rPr lang="en-US" sz="1400" dirty="0"/>
                        <a:t>.428</a:t>
                      </a:r>
                    </a:p>
                  </a:txBody>
                  <a:tcPr/>
                </a:tc>
                <a:tc>
                  <a:txBody>
                    <a:bodyPr/>
                    <a:lstStyle/>
                    <a:p>
                      <a:r>
                        <a:rPr lang="en-US" sz="1400" dirty="0"/>
                        <a:t>.432</a:t>
                      </a:r>
                    </a:p>
                  </a:txBody>
                  <a:tcPr/>
                </a:tc>
                <a:tc>
                  <a:txBody>
                    <a:bodyPr/>
                    <a:lstStyle/>
                    <a:p>
                      <a:r>
                        <a:rPr lang="en-US" sz="1400" dirty="0"/>
                        <a:t>.4234</a:t>
                      </a:r>
                    </a:p>
                  </a:txBody>
                  <a:tcPr/>
                </a:tc>
                <a:extLst>
                  <a:ext uri="{0D108BD9-81ED-4DB2-BD59-A6C34878D82A}">
                    <a16:rowId xmlns:a16="http://schemas.microsoft.com/office/drawing/2014/main" val="3628496760"/>
                  </a:ext>
                </a:extLst>
              </a:tr>
              <a:tr h="289458">
                <a:tc>
                  <a:txBody>
                    <a:bodyPr/>
                    <a:lstStyle/>
                    <a:p>
                      <a:r>
                        <a:rPr lang="en-US" sz="1400" dirty="0" err="1"/>
                        <a:t>MobileNet</a:t>
                      </a:r>
                      <a:r>
                        <a:rPr lang="en-US" sz="1400" dirty="0"/>
                        <a:t> V1</a:t>
                      </a:r>
                    </a:p>
                  </a:txBody>
                  <a:tcPr/>
                </a:tc>
                <a:tc>
                  <a:txBody>
                    <a:bodyPr/>
                    <a:lstStyle/>
                    <a:p>
                      <a:r>
                        <a:rPr lang="en-US" sz="1400" dirty="0"/>
                        <a:t>.277</a:t>
                      </a:r>
                    </a:p>
                  </a:txBody>
                  <a:tcPr/>
                </a:tc>
                <a:tc>
                  <a:txBody>
                    <a:bodyPr/>
                    <a:lstStyle/>
                    <a:p>
                      <a:r>
                        <a:rPr lang="en-US" sz="1400" dirty="0"/>
                        <a:t>255</a:t>
                      </a:r>
                    </a:p>
                  </a:txBody>
                  <a:tcPr/>
                </a:tc>
                <a:tc>
                  <a:txBody>
                    <a:bodyPr/>
                    <a:lstStyle/>
                    <a:p>
                      <a:r>
                        <a:rPr lang="en-US" sz="1400" dirty="0"/>
                        <a:t>.291</a:t>
                      </a:r>
                    </a:p>
                  </a:txBody>
                  <a:tcPr/>
                </a:tc>
                <a:tc>
                  <a:txBody>
                    <a:bodyPr/>
                    <a:lstStyle/>
                    <a:p>
                      <a:r>
                        <a:rPr lang="en-US" sz="1400" dirty="0"/>
                        <a:t>.278</a:t>
                      </a:r>
                    </a:p>
                  </a:txBody>
                  <a:tcPr/>
                </a:tc>
                <a:tc>
                  <a:txBody>
                    <a:bodyPr/>
                    <a:lstStyle/>
                    <a:p>
                      <a:r>
                        <a:rPr lang="en-US" sz="1400" dirty="0"/>
                        <a:t>.282</a:t>
                      </a:r>
                    </a:p>
                  </a:txBody>
                  <a:tcPr/>
                </a:tc>
                <a:tc>
                  <a:txBody>
                    <a:bodyPr/>
                    <a:lstStyle/>
                    <a:p>
                      <a:r>
                        <a:rPr lang="en-US" sz="1400" dirty="0"/>
                        <a:t>.2766</a:t>
                      </a:r>
                    </a:p>
                  </a:txBody>
                  <a:tcPr/>
                </a:tc>
                <a:extLst>
                  <a:ext uri="{0D108BD9-81ED-4DB2-BD59-A6C34878D82A}">
                    <a16:rowId xmlns:a16="http://schemas.microsoft.com/office/drawing/2014/main" val="1487422587"/>
                  </a:ext>
                </a:extLst>
              </a:tr>
            </a:tbl>
          </a:graphicData>
        </a:graphic>
      </p:graphicFrame>
      <p:sp>
        <p:nvSpPr>
          <p:cNvPr id="16" name="Rectangle 15">
            <a:extLst>
              <a:ext uri="{FF2B5EF4-FFF2-40B4-BE49-F238E27FC236}">
                <a16:creationId xmlns:a16="http://schemas.microsoft.com/office/drawing/2014/main" id="{93CA0CF0-375F-4AE8-A8E4-F9688812DCA6}"/>
              </a:ext>
            </a:extLst>
          </p:cNvPr>
          <p:cNvSpPr/>
          <p:nvPr/>
        </p:nvSpPr>
        <p:spPr>
          <a:xfrm>
            <a:off x="474936" y="5505913"/>
            <a:ext cx="8188773" cy="788785"/>
          </a:xfrm>
          <a:prstGeom prst="rect">
            <a:avLst/>
          </a:prstGeom>
          <a:solidFill>
            <a:schemeClr val="accent1">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EfficientDet</a:t>
            </a:r>
            <a:r>
              <a:rPr lang="en-US" b="1" dirty="0">
                <a:solidFill>
                  <a:schemeClr val="bg1"/>
                </a:solidFill>
              </a:rPr>
              <a:t> has a higher overall accuracy</a:t>
            </a:r>
          </a:p>
        </p:txBody>
      </p:sp>
      <p:sp>
        <p:nvSpPr>
          <p:cNvPr id="8" name="Rectangle 7">
            <a:extLst>
              <a:ext uri="{FF2B5EF4-FFF2-40B4-BE49-F238E27FC236}">
                <a16:creationId xmlns:a16="http://schemas.microsoft.com/office/drawing/2014/main" id="{A2755977-A331-4C7C-9349-93F32FA96F19}"/>
              </a:ext>
            </a:extLst>
          </p:cNvPr>
          <p:cNvSpPr/>
          <p:nvPr/>
        </p:nvSpPr>
        <p:spPr>
          <a:xfrm>
            <a:off x="2869473" y="3610019"/>
            <a:ext cx="5334000" cy="307777"/>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Tree>
    <p:extLst>
      <p:ext uri="{BB962C8B-B14F-4D97-AF65-F5344CB8AC3E}">
        <p14:creationId xmlns:p14="http://schemas.microsoft.com/office/powerpoint/2010/main" val="235364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2669BB-CE7E-4C5B-B345-033FFD30C498}"/>
              </a:ext>
            </a:extLst>
          </p:cNvPr>
          <p:cNvSpPr>
            <a:spLocks noGrp="1"/>
          </p:cNvSpPr>
          <p:nvPr>
            <p:ph sz="quarter" idx="10"/>
          </p:nvPr>
        </p:nvSpPr>
        <p:spPr/>
        <p:txBody>
          <a:bodyPr/>
          <a:lstStyle/>
          <a:p>
            <a:pPr marL="0" indent="0">
              <a:buNone/>
            </a:pPr>
            <a:r>
              <a:rPr lang="en-US" sz="1600" dirty="0"/>
              <a:t>Current underwater AI systems require a surface power system in order to provide power and data storage, causing them to have limited deployment</a:t>
            </a:r>
          </a:p>
          <a:p>
            <a:pPr marL="0" indent="0">
              <a:buNone/>
            </a:pPr>
            <a:endParaRPr lang="en-US" dirty="0"/>
          </a:p>
        </p:txBody>
      </p:sp>
      <p:sp>
        <p:nvSpPr>
          <p:cNvPr id="3" name="Title 2">
            <a:extLst>
              <a:ext uri="{FF2B5EF4-FFF2-40B4-BE49-F238E27FC236}">
                <a16:creationId xmlns:a16="http://schemas.microsoft.com/office/drawing/2014/main" id="{B8806EA1-62A5-4D74-A053-F5DD80194554}"/>
              </a:ext>
            </a:extLst>
          </p:cNvPr>
          <p:cNvSpPr>
            <a:spLocks noGrp="1"/>
          </p:cNvSpPr>
          <p:nvPr>
            <p:ph type="title"/>
          </p:nvPr>
        </p:nvSpPr>
        <p:spPr/>
        <p:txBody>
          <a:bodyPr/>
          <a:lstStyle/>
          <a:p>
            <a:r>
              <a:rPr lang="en-US" dirty="0"/>
              <a:t>The Problem</a:t>
            </a:r>
          </a:p>
        </p:txBody>
      </p:sp>
      <p:pic>
        <p:nvPicPr>
          <p:cNvPr id="5" name="Picture 4">
            <a:extLst>
              <a:ext uri="{FF2B5EF4-FFF2-40B4-BE49-F238E27FC236}">
                <a16:creationId xmlns:a16="http://schemas.microsoft.com/office/drawing/2014/main" id="{0FECF1E6-F88E-4A16-AB00-7778C97B6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76" y="2475347"/>
            <a:ext cx="2990294" cy="1603978"/>
          </a:xfrm>
          <a:prstGeom prst="rect">
            <a:avLst/>
          </a:prstGeom>
        </p:spPr>
      </p:pic>
      <p:grpSp>
        <p:nvGrpSpPr>
          <p:cNvPr id="7" name="Group 6">
            <a:extLst>
              <a:ext uri="{FF2B5EF4-FFF2-40B4-BE49-F238E27FC236}">
                <a16:creationId xmlns:a16="http://schemas.microsoft.com/office/drawing/2014/main" id="{0338E1A6-7219-44FB-A1FC-FBAB98468FCB}"/>
              </a:ext>
            </a:extLst>
          </p:cNvPr>
          <p:cNvGrpSpPr/>
          <p:nvPr/>
        </p:nvGrpSpPr>
        <p:grpSpPr>
          <a:xfrm>
            <a:off x="4291802" y="2475346"/>
            <a:ext cx="4087366" cy="2373417"/>
            <a:chOff x="4337145" y="3668381"/>
            <a:chExt cx="4935291" cy="2891904"/>
          </a:xfrm>
        </p:grpSpPr>
        <p:pic>
          <p:nvPicPr>
            <p:cNvPr id="8" name="Picture 7">
              <a:extLst>
                <a:ext uri="{FF2B5EF4-FFF2-40B4-BE49-F238E27FC236}">
                  <a16:creationId xmlns:a16="http://schemas.microsoft.com/office/drawing/2014/main" id="{A0B5CD49-15CE-47C4-9429-9D0701402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145" y="3668381"/>
              <a:ext cx="4935291" cy="1954376"/>
            </a:xfrm>
            <a:prstGeom prst="rect">
              <a:avLst/>
            </a:prstGeom>
          </p:spPr>
        </p:pic>
        <p:sp>
          <p:nvSpPr>
            <p:cNvPr id="9" name="Rectangle 8">
              <a:extLst>
                <a:ext uri="{FF2B5EF4-FFF2-40B4-BE49-F238E27FC236}">
                  <a16:creationId xmlns:a16="http://schemas.microsoft.com/office/drawing/2014/main" id="{BB0D1D9E-7704-441D-A9F8-E35736E9F8D3}"/>
                </a:ext>
              </a:extLst>
            </p:cNvPr>
            <p:cNvSpPr/>
            <p:nvPr/>
          </p:nvSpPr>
          <p:spPr>
            <a:xfrm>
              <a:off x="4337145" y="5622755"/>
              <a:ext cx="4935291" cy="937530"/>
            </a:xfrm>
            <a:prstGeom prst="rect">
              <a:avLst/>
            </a:prstGeom>
          </p:spPr>
          <p:txBody>
            <a:bodyPr wrap="square">
              <a:spAutoFit/>
            </a:bodyPr>
            <a:lstStyle/>
            <a:p>
              <a:pPr algn="ctr"/>
              <a:r>
                <a:rPr lang="en-US" sz="1100" b="1" dirty="0"/>
                <a:t>Graphical Abstract of </a:t>
              </a:r>
              <a:r>
                <a:rPr lang="en-US" sz="1100" b="1" dirty="0" err="1"/>
                <a:t>FishCam</a:t>
              </a:r>
              <a:endParaRPr lang="en-US" sz="1100" b="1" dirty="0"/>
            </a:p>
            <a:p>
              <a:pPr algn="ctr"/>
              <a:endParaRPr lang="en-US" sz="1100" dirty="0"/>
            </a:p>
            <a:p>
              <a:pPr algn="ctr"/>
              <a:r>
                <a:rPr lang="en-US" sz="1100" dirty="0"/>
                <a:t>https://www.sciencedirect.com/science/article/pii/S2468067220300195</a:t>
              </a:r>
            </a:p>
          </p:txBody>
        </p:sp>
      </p:grpSp>
      <p:sp>
        <p:nvSpPr>
          <p:cNvPr id="13" name="TextBox 12">
            <a:extLst>
              <a:ext uri="{FF2B5EF4-FFF2-40B4-BE49-F238E27FC236}">
                <a16:creationId xmlns:a16="http://schemas.microsoft.com/office/drawing/2014/main" id="{9D7C6ECF-DB71-43CA-99BF-FB05CE0CD8D6}"/>
              </a:ext>
            </a:extLst>
          </p:cNvPr>
          <p:cNvSpPr txBox="1"/>
          <p:nvPr/>
        </p:nvSpPr>
        <p:spPr>
          <a:xfrm>
            <a:off x="717541" y="4079325"/>
            <a:ext cx="2892429" cy="1077218"/>
          </a:xfrm>
          <a:prstGeom prst="rect">
            <a:avLst/>
          </a:prstGeom>
          <a:noFill/>
        </p:spPr>
        <p:txBody>
          <a:bodyPr wrap="square" rtlCol="0">
            <a:spAutoFit/>
          </a:bodyPr>
          <a:lstStyle/>
          <a:p>
            <a:pPr algn="ctr"/>
            <a:r>
              <a:rPr lang="en-US" sz="1400" b="1" dirty="0"/>
              <a:t>NOUS Camera Housing</a:t>
            </a:r>
          </a:p>
          <a:p>
            <a:pPr algn="ctr"/>
            <a:r>
              <a:rPr lang="en-US" sz="1400" b="1" dirty="0"/>
              <a:t> </a:t>
            </a:r>
            <a:r>
              <a:rPr lang="en-US" sz="1100" dirty="0"/>
              <a:t>https://www.raspberrypi.com/news/undersea-shipwreck-surveillance-with-nous/</a:t>
            </a:r>
          </a:p>
          <a:p>
            <a:pPr algn="ctr"/>
            <a:endParaRPr lang="en-US" sz="1400" b="1" dirty="0"/>
          </a:p>
        </p:txBody>
      </p:sp>
      <p:sp>
        <p:nvSpPr>
          <p:cNvPr id="10" name="Rectangle 9">
            <a:extLst>
              <a:ext uri="{FF2B5EF4-FFF2-40B4-BE49-F238E27FC236}">
                <a16:creationId xmlns:a16="http://schemas.microsoft.com/office/drawing/2014/main" id="{B2417F50-458D-47ED-B5BB-8D127FA80732}"/>
              </a:ext>
            </a:extLst>
          </p:cNvPr>
          <p:cNvSpPr/>
          <p:nvPr/>
        </p:nvSpPr>
        <p:spPr>
          <a:xfrm>
            <a:off x="474936" y="5505913"/>
            <a:ext cx="8188773" cy="788785"/>
          </a:xfrm>
          <a:prstGeom prst="rect">
            <a:avLst/>
          </a:prstGeom>
          <a:solidFill>
            <a:schemeClr val="accent1">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Current underwater AI systems either consume a lot of power or do not have enough memory limiting its use and placement of the camera</a:t>
            </a:r>
          </a:p>
        </p:txBody>
      </p:sp>
    </p:spTree>
    <p:extLst>
      <p:ext uri="{BB962C8B-B14F-4D97-AF65-F5344CB8AC3E}">
        <p14:creationId xmlns:p14="http://schemas.microsoft.com/office/powerpoint/2010/main" val="1110913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C90532-45EF-4DE2-BA0B-B26D0E47E4AE}"/>
              </a:ext>
            </a:extLst>
          </p:cNvPr>
          <p:cNvSpPr>
            <a:spLocks noGrp="1"/>
          </p:cNvSpPr>
          <p:nvPr>
            <p:ph sz="quarter" idx="10"/>
          </p:nvPr>
        </p:nvSpPr>
        <p:spPr/>
        <p:txBody>
          <a:bodyPr/>
          <a:lstStyle/>
          <a:p>
            <a:r>
              <a:rPr lang="en-US" dirty="0" err="1"/>
              <a:t>MobileNet</a:t>
            </a:r>
            <a:r>
              <a:rPr lang="en-US" dirty="0"/>
              <a:t> identified more objects though with less precision</a:t>
            </a:r>
          </a:p>
          <a:p>
            <a:r>
              <a:rPr lang="en-US" dirty="0" err="1"/>
              <a:t>EfficientDet</a:t>
            </a:r>
            <a:r>
              <a:rPr lang="en-US" dirty="0"/>
              <a:t> has a higher precision though identifies less objects in the same image</a:t>
            </a:r>
          </a:p>
        </p:txBody>
      </p:sp>
      <p:sp>
        <p:nvSpPr>
          <p:cNvPr id="3" name="Title 2">
            <a:extLst>
              <a:ext uri="{FF2B5EF4-FFF2-40B4-BE49-F238E27FC236}">
                <a16:creationId xmlns:a16="http://schemas.microsoft.com/office/drawing/2014/main" id="{950F36B2-446D-4F1F-9299-A96B887DA017}"/>
              </a:ext>
            </a:extLst>
          </p:cNvPr>
          <p:cNvSpPr>
            <a:spLocks noGrp="1"/>
          </p:cNvSpPr>
          <p:nvPr>
            <p:ph type="title"/>
          </p:nvPr>
        </p:nvSpPr>
        <p:spPr/>
        <p:txBody>
          <a:bodyPr/>
          <a:lstStyle/>
          <a:p>
            <a:r>
              <a:rPr lang="en-US" dirty="0"/>
              <a:t>Example of Image Analysis</a:t>
            </a:r>
          </a:p>
        </p:txBody>
      </p:sp>
      <p:grpSp>
        <p:nvGrpSpPr>
          <p:cNvPr id="4" name="Group 3">
            <a:extLst>
              <a:ext uri="{FF2B5EF4-FFF2-40B4-BE49-F238E27FC236}">
                <a16:creationId xmlns:a16="http://schemas.microsoft.com/office/drawing/2014/main" id="{5D781862-EFDA-4864-9D0B-B0157EF1D090}"/>
              </a:ext>
            </a:extLst>
          </p:cNvPr>
          <p:cNvGrpSpPr/>
          <p:nvPr/>
        </p:nvGrpSpPr>
        <p:grpSpPr>
          <a:xfrm>
            <a:off x="1002112" y="2820791"/>
            <a:ext cx="2950833" cy="2332521"/>
            <a:chOff x="788125" y="2953218"/>
            <a:chExt cx="3362948" cy="2511233"/>
          </a:xfrm>
        </p:grpSpPr>
        <p:pic>
          <p:nvPicPr>
            <p:cNvPr id="5" name="Picture 4">
              <a:extLst>
                <a:ext uri="{FF2B5EF4-FFF2-40B4-BE49-F238E27FC236}">
                  <a16:creationId xmlns:a16="http://schemas.microsoft.com/office/drawing/2014/main" id="{80661A03-933E-48CD-8914-73A03922C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125" y="2953218"/>
              <a:ext cx="3362948" cy="2160825"/>
            </a:xfrm>
            <a:prstGeom prst="rect">
              <a:avLst/>
            </a:prstGeom>
          </p:spPr>
        </p:pic>
        <p:sp>
          <p:nvSpPr>
            <p:cNvPr id="6" name="TextBox 5">
              <a:extLst>
                <a:ext uri="{FF2B5EF4-FFF2-40B4-BE49-F238E27FC236}">
                  <a16:creationId xmlns:a16="http://schemas.microsoft.com/office/drawing/2014/main" id="{CB1A6AA8-4976-4186-822B-4E2ABAC703D2}"/>
                </a:ext>
              </a:extLst>
            </p:cNvPr>
            <p:cNvSpPr txBox="1"/>
            <p:nvPr/>
          </p:nvSpPr>
          <p:spPr>
            <a:xfrm>
              <a:off x="1212299" y="5133093"/>
              <a:ext cx="2514599" cy="331358"/>
            </a:xfrm>
            <a:prstGeom prst="rect">
              <a:avLst/>
            </a:prstGeom>
            <a:noFill/>
          </p:spPr>
          <p:txBody>
            <a:bodyPr wrap="square" rtlCol="0">
              <a:spAutoFit/>
            </a:bodyPr>
            <a:lstStyle/>
            <a:p>
              <a:pPr algn="ctr"/>
              <a:r>
                <a:rPr lang="en-US" sz="1400" b="1" dirty="0" err="1"/>
                <a:t>EfficientDet</a:t>
              </a:r>
              <a:endParaRPr lang="en-US" sz="1400" b="1" dirty="0"/>
            </a:p>
          </p:txBody>
        </p:sp>
      </p:grpSp>
      <p:grpSp>
        <p:nvGrpSpPr>
          <p:cNvPr id="7" name="Group 6">
            <a:extLst>
              <a:ext uri="{FF2B5EF4-FFF2-40B4-BE49-F238E27FC236}">
                <a16:creationId xmlns:a16="http://schemas.microsoft.com/office/drawing/2014/main" id="{7CAFC850-B060-4C97-AFEB-1ABE97973221}"/>
              </a:ext>
            </a:extLst>
          </p:cNvPr>
          <p:cNvGrpSpPr/>
          <p:nvPr/>
        </p:nvGrpSpPr>
        <p:grpSpPr>
          <a:xfrm>
            <a:off x="5040530" y="2787428"/>
            <a:ext cx="3162943" cy="2343981"/>
            <a:chOff x="4992927" y="2953218"/>
            <a:chExt cx="3362948" cy="2487652"/>
          </a:xfrm>
        </p:grpSpPr>
        <p:pic>
          <p:nvPicPr>
            <p:cNvPr id="8" name="Picture 7">
              <a:extLst>
                <a:ext uri="{FF2B5EF4-FFF2-40B4-BE49-F238E27FC236}">
                  <a16:creationId xmlns:a16="http://schemas.microsoft.com/office/drawing/2014/main" id="{92F015DF-9AAA-46D6-A877-3B77EB61D6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2927" y="2953218"/>
              <a:ext cx="3362948" cy="2147515"/>
            </a:xfrm>
            <a:prstGeom prst="rect">
              <a:avLst/>
            </a:prstGeom>
          </p:spPr>
        </p:pic>
        <p:sp>
          <p:nvSpPr>
            <p:cNvPr id="9" name="TextBox 8">
              <a:extLst>
                <a:ext uri="{FF2B5EF4-FFF2-40B4-BE49-F238E27FC236}">
                  <a16:creationId xmlns:a16="http://schemas.microsoft.com/office/drawing/2014/main" id="{3C579CBC-2009-4BE9-AB81-6410DE236E70}"/>
                </a:ext>
              </a:extLst>
            </p:cNvPr>
            <p:cNvSpPr txBox="1"/>
            <p:nvPr/>
          </p:nvSpPr>
          <p:spPr>
            <a:xfrm>
              <a:off x="5770695" y="5133093"/>
              <a:ext cx="1914525" cy="307777"/>
            </a:xfrm>
            <a:prstGeom prst="rect">
              <a:avLst/>
            </a:prstGeom>
            <a:noFill/>
          </p:spPr>
          <p:txBody>
            <a:bodyPr wrap="square" rtlCol="0">
              <a:spAutoFit/>
            </a:bodyPr>
            <a:lstStyle/>
            <a:p>
              <a:pPr algn="ctr"/>
              <a:r>
                <a:rPr lang="en-US" sz="1400" b="1" dirty="0" err="1"/>
                <a:t>MobileNet</a:t>
              </a:r>
              <a:endParaRPr lang="en-US" sz="1400" b="1" dirty="0"/>
            </a:p>
          </p:txBody>
        </p:sp>
      </p:grpSp>
      <p:sp>
        <p:nvSpPr>
          <p:cNvPr id="10" name="Rectangle 9">
            <a:extLst>
              <a:ext uri="{FF2B5EF4-FFF2-40B4-BE49-F238E27FC236}">
                <a16:creationId xmlns:a16="http://schemas.microsoft.com/office/drawing/2014/main" id="{3DE4A666-64B8-4895-9333-76FA4E1AA067}"/>
              </a:ext>
            </a:extLst>
          </p:cNvPr>
          <p:cNvSpPr/>
          <p:nvPr/>
        </p:nvSpPr>
        <p:spPr>
          <a:xfrm>
            <a:off x="474936" y="5505913"/>
            <a:ext cx="8188773" cy="788785"/>
          </a:xfrm>
          <a:prstGeom prst="rect">
            <a:avLst/>
          </a:prstGeom>
          <a:solidFill>
            <a:schemeClr val="accent1">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MobileNet</a:t>
            </a:r>
            <a:r>
              <a:rPr lang="en-US" b="1" dirty="0">
                <a:solidFill>
                  <a:schemeClr val="bg1"/>
                </a:solidFill>
              </a:rPr>
              <a:t> identified more objects though with less accuracy compared to </a:t>
            </a:r>
            <a:r>
              <a:rPr lang="en-US" b="1" dirty="0" err="1">
                <a:solidFill>
                  <a:schemeClr val="bg1"/>
                </a:solidFill>
              </a:rPr>
              <a:t>EfficientDet</a:t>
            </a:r>
            <a:endParaRPr lang="en-US" b="1" dirty="0">
              <a:solidFill>
                <a:schemeClr val="bg1"/>
              </a:solidFill>
            </a:endParaRPr>
          </a:p>
        </p:txBody>
      </p:sp>
      <p:sp>
        <p:nvSpPr>
          <p:cNvPr id="11" name="TextBox 10">
            <a:extLst>
              <a:ext uri="{FF2B5EF4-FFF2-40B4-BE49-F238E27FC236}">
                <a16:creationId xmlns:a16="http://schemas.microsoft.com/office/drawing/2014/main" id="{DB26E795-BA58-454C-9E4C-6FB18933343C}"/>
              </a:ext>
            </a:extLst>
          </p:cNvPr>
          <p:cNvSpPr txBox="1"/>
          <p:nvPr/>
        </p:nvSpPr>
        <p:spPr>
          <a:xfrm>
            <a:off x="1811462" y="6386284"/>
            <a:ext cx="4810539" cy="415498"/>
          </a:xfrm>
          <a:prstGeom prst="rect">
            <a:avLst/>
          </a:prstGeom>
          <a:noFill/>
        </p:spPr>
        <p:txBody>
          <a:bodyPr wrap="square" rtlCol="0">
            <a:spAutoFit/>
          </a:bodyPr>
          <a:lstStyle/>
          <a:p>
            <a:r>
              <a:rPr lang="en-US" sz="1000" dirty="0"/>
              <a:t>Coral image taken by Georgette </a:t>
            </a:r>
            <a:r>
              <a:rPr lang="en-US" sz="1000" dirty="0" err="1"/>
              <a:t>Douwma</a:t>
            </a:r>
            <a:r>
              <a:rPr lang="en-US" sz="1000" dirty="0"/>
              <a:t>: https://photos.com/featured/green-sea-turtle-over-coral-reef-georgette-douwma.html</a:t>
            </a:r>
          </a:p>
        </p:txBody>
      </p:sp>
    </p:spTree>
    <p:extLst>
      <p:ext uri="{BB962C8B-B14F-4D97-AF65-F5344CB8AC3E}">
        <p14:creationId xmlns:p14="http://schemas.microsoft.com/office/powerpoint/2010/main" val="1167532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B5CAB5-C440-4B07-A7CD-1DDDFECFCEB4}"/>
              </a:ext>
            </a:extLst>
          </p:cNvPr>
          <p:cNvSpPr>
            <a:spLocks noGrp="1"/>
          </p:cNvSpPr>
          <p:nvPr>
            <p:ph sz="quarter" idx="10"/>
          </p:nvPr>
        </p:nvSpPr>
        <p:spPr/>
        <p:txBody>
          <a:bodyPr/>
          <a:lstStyle/>
          <a:p>
            <a:pPr marL="0" indent="0">
              <a:buNone/>
            </a:pPr>
            <a:r>
              <a:rPr lang="en-US" u="sng" dirty="0"/>
              <a:t>Tasks Completed:</a:t>
            </a:r>
          </a:p>
          <a:p>
            <a:r>
              <a:rPr lang="en-US" dirty="0"/>
              <a:t>Implemented a digital video recording application</a:t>
            </a:r>
          </a:p>
          <a:p>
            <a:r>
              <a:rPr lang="en-US" dirty="0"/>
              <a:t>Implemented hardware user interface</a:t>
            </a:r>
          </a:p>
          <a:p>
            <a:r>
              <a:rPr lang="en-US" dirty="0"/>
              <a:t>Implemented object recognition AI system:</a:t>
            </a:r>
          </a:p>
          <a:p>
            <a:pPr lvl="1"/>
            <a:r>
              <a:rPr lang="en-US" dirty="0"/>
              <a:t>Compared YOLO, </a:t>
            </a:r>
            <a:r>
              <a:rPr lang="en-US" dirty="0" err="1"/>
              <a:t>EfficientDet</a:t>
            </a:r>
            <a:r>
              <a:rPr lang="en-US" dirty="0"/>
              <a:t> and </a:t>
            </a:r>
            <a:r>
              <a:rPr lang="en-US" dirty="0" err="1"/>
              <a:t>MobileNet</a:t>
            </a:r>
            <a:endParaRPr lang="en-US" dirty="0"/>
          </a:p>
          <a:p>
            <a:pPr lvl="1"/>
            <a:r>
              <a:rPr lang="en-US" dirty="0"/>
              <a:t>Applied transfer learning to </a:t>
            </a:r>
            <a:r>
              <a:rPr lang="en-US" dirty="0" err="1"/>
              <a:t>EfficientDet</a:t>
            </a:r>
            <a:r>
              <a:rPr lang="en-US" dirty="0"/>
              <a:t> and </a:t>
            </a:r>
            <a:r>
              <a:rPr lang="en-US" dirty="0" err="1"/>
              <a:t>MobileNet</a:t>
            </a:r>
            <a:endParaRPr lang="en-US" dirty="0"/>
          </a:p>
          <a:p>
            <a:pPr lvl="1"/>
            <a:r>
              <a:rPr lang="en-US" dirty="0"/>
              <a:t>Evaluated models using cross validation</a:t>
            </a:r>
          </a:p>
          <a:p>
            <a:r>
              <a:rPr lang="en-US" dirty="0"/>
              <a:t>Selected </a:t>
            </a:r>
            <a:r>
              <a:rPr lang="en-US" dirty="0" err="1"/>
              <a:t>MobileNet</a:t>
            </a:r>
            <a:r>
              <a:rPr lang="en-US" dirty="0"/>
              <a:t> based on results on comparison study</a:t>
            </a:r>
          </a:p>
          <a:p>
            <a:pPr lvl="1"/>
            <a:r>
              <a:rPr lang="en-US" dirty="0" err="1"/>
              <a:t>EfficientDet</a:t>
            </a:r>
            <a:r>
              <a:rPr lang="en-US" dirty="0"/>
              <a:t> model also available for use</a:t>
            </a:r>
          </a:p>
          <a:p>
            <a:r>
              <a:rPr lang="en-US" dirty="0"/>
              <a:t>Documented work for end users</a:t>
            </a:r>
          </a:p>
        </p:txBody>
      </p:sp>
      <p:sp>
        <p:nvSpPr>
          <p:cNvPr id="3" name="Title 2">
            <a:extLst>
              <a:ext uri="{FF2B5EF4-FFF2-40B4-BE49-F238E27FC236}">
                <a16:creationId xmlns:a16="http://schemas.microsoft.com/office/drawing/2014/main" id="{EE867CAD-3E57-4FD3-AB15-20A296E07554}"/>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006286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397E7A-48BE-4ED1-9430-BEE37D217463}"/>
              </a:ext>
            </a:extLst>
          </p:cNvPr>
          <p:cNvSpPr txBox="1"/>
          <p:nvPr/>
        </p:nvSpPr>
        <p:spPr>
          <a:xfrm>
            <a:off x="1943100" y="3167390"/>
            <a:ext cx="5257800" cy="523220"/>
          </a:xfrm>
          <a:prstGeom prst="rect">
            <a:avLst/>
          </a:prstGeom>
          <a:noFill/>
        </p:spPr>
        <p:txBody>
          <a:bodyPr wrap="square" rtlCol="0">
            <a:spAutoFit/>
          </a:bodyPr>
          <a:lstStyle/>
          <a:p>
            <a:pPr algn="ctr"/>
            <a:r>
              <a:rPr lang="en-US" sz="2800" b="1" dirty="0"/>
              <a:t>Questions?</a:t>
            </a:r>
          </a:p>
        </p:txBody>
      </p:sp>
    </p:spTree>
    <p:extLst>
      <p:ext uri="{BB962C8B-B14F-4D97-AF65-F5344CB8AC3E}">
        <p14:creationId xmlns:p14="http://schemas.microsoft.com/office/powerpoint/2010/main" val="245418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A3EA32-8B87-4CF0-A902-AC5FDD0D1651}"/>
              </a:ext>
            </a:extLst>
          </p:cNvPr>
          <p:cNvSpPr>
            <a:spLocks noGrp="1"/>
          </p:cNvSpPr>
          <p:nvPr>
            <p:ph sz="quarter" idx="10"/>
          </p:nvPr>
        </p:nvSpPr>
        <p:spPr/>
        <p:txBody>
          <a:bodyPr/>
          <a:lstStyle/>
          <a:p>
            <a:r>
              <a:rPr lang="en-US" dirty="0"/>
              <a:t>Implementing AI is able to save storage as the camera is not saving every second of the video feed.</a:t>
            </a:r>
          </a:p>
          <a:p>
            <a:r>
              <a:rPr lang="en-US" dirty="0"/>
              <a:t>Utilizing AI can allow for extra features, such as power saving, autonomous surveillance, and alarm notification</a:t>
            </a:r>
          </a:p>
          <a:p>
            <a:endParaRPr lang="en-US" dirty="0"/>
          </a:p>
          <a:p>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3D646E7A-0C18-44B5-9172-DDB95B3C850F}"/>
              </a:ext>
            </a:extLst>
          </p:cNvPr>
          <p:cNvSpPr>
            <a:spLocks noGrp="1"/>
          </p:cNvSpPr>
          <p:nvPr>
            <p:ph type="title"/>
          </p:nvPr>
        </p:nvSpPr>
        <p:spPr/>
        <p:txBody>
          <a:bodyPr/>
          <a:lstStyle/>
          <a:p>
            <a:r>
              <a:rPr lang="en-US" dirty="0"/>
              <a:t>Why using AI for Underwater is Good</a:t>
            </a:r>
          </a:p>
        </p:txBody>
      </p:sp>
      <p:pic>
        <p:nvPicPr>
          <p:cNvPr id="5" name="Graphic 4" descr="Bell">
            <a:extLst>
              <a:ext uri="{FF2B5EF4-FFF2-40B4-BE49-F238E27FC236}">
                <a16:creationId xmlns:a16="http://schemas.microsoft.com/office/drawing/2014/main" id="{ABC181A4-A81E-4E6A-80D0-BE242BBEC0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387" y="3078583"/>
            <a:ext cx="1615233" cy="1615233"/>
          </a:xfrm>
          <a:prstGeom prst="rect">
            <a:avLst/>
          </a:prstGeom>
        </p:spPr>
      </p:pic>
      <p:pic>
        <p:nvPicPr>
          <p:cNvPr id="7" name="Graphic 6" descr="Security camera">
            <a:extLst>
              <a:ext uri="{FF2B5EF4-FFF2-40B4-BE49-F238E27FC236}">
                <a16:creationId xmlns:a16="http://schemas.microsoft.com/office/drawing/2014/main" id="{96FA3055-CCEF-4AEC-B87E-03831037C9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1705" y="3078583"/>
            <a:ext cx="1615233" cy="1615233"/>
          </a:xfrm>
          <a:prstGeom prst="rect">
            <a:avLst/>
          </a:prstGeom>
        </p:spPr>
      </p:pic>
      <p:pic>
        <p:nvPicPr>
          <p:cNvPr id="9" name="Graphic 8" descr="Battery charging">
            <a:extLst>
              <a:ext uri="{FF2B5EF4-FFF2-40B4-BE49-F238E27FC236}">
                <a16:creationId xmlns:a16="http://schemas.microsoft.com/office/drawing/2014/main" id="{E59F87E7-40DE-44C8-980D-1A9F0F4485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92029" y="3078583"/>
            <a:ext cx="1615233" cy="1615233"/>
          </a:xfrm>
          <a:prstGeom prst="rect">
            <a:avLst/>
          </a:prstGeom>
        </p:spPr>
      </p:pic>
      <p:sp>
        <p:nvSpPr>
          <p:cNvPr id="10" name="Rectangle 9">
            <a:extLst>
              <a:ext uri="{FF2B5EF4-FFF2-40B4-BE49-F238E27FC236}">
                <a16:creationId xmlns:a16="http://schemas.microsoft.com/office/drawing/2014/main" id="{D0042243-BC5C-4168-96DC-C79138CBE872}"/>
              </a:ext>
            </a:extLst>
          </p:cNvPr>
          <p:cNvSpPr/>
          <p:nvPr/>
        </p:nvSpPr>
        <p:spPr>
          <a:xfrm>
            <a:off x="474936" y="5505913"/>
            <a:ext cx="8188773" cy="788785"/>
          </a:xfrm>
          <a:prstGeom prst="rect">
            <a:avLst/>
          </a:prstGeom>
          <a:solidFill>
            <a:schemeClr val="accent1">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AI Object Detection allows for extra benefits as well as extra features</a:t>
            </a:r>
          </a:p>
        </p:txBody>
      </p:sp>
    </p:spTree>
    <p:extLst>
      <p:ext uri="{BB962C8B-B14F-4D97-AF65-F5344CB8AC3E}">
        <p14:creationId xmlns:p14="http://schemas.microsoft.com/office/powerpoint/2010/main" val="3720515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7FE98A-54D5-4D58-BCC7-0D9C767239C3}"/>
              </a:ext>
            </a:extLst>
          </p:cNvPr>
          <p:cNvSpPr>
            <a:spLocks noGrp="1"/>
          </p:cNvSpPr>
          <p:nvPr>
            <p:ph sz="quarter" idx="10"/>
          </p:nvPr>
        </p:nvSpPr>
        <p:spPr/>
        <p:txBody>
          <a:bodyPr/>
          <a:lstStyle/>
          <a:p>
            <a:r>
              <a:rPr lang="en-US" dirty="0"/>
              <a:t>The model should be as accurate as possible</a:t>
            </a:r>
          </a:p>
          <a:p>
            <a:r>
              <a:rPr lang="en-US" dirty="0"/>
              <a:t>The model should fully utilize the CPU and RAM</a:t>
            </a:r>
          </a:p>
          <a:p>
            <a:r>
              <a:rPr lang="en-US" dirty="0"/>
              <a:t>The model should take up the minimum space on the SD card</a:t>
            </a:r>
          </a:p>
          <a:p>
            <a:r>
              <a:rPr lang="en-US" dirty="0"/>
              <a:t>The model should identify an object as quickly as possible</a:t>
            </a:r>
          </a:p>
          <a:p>
            <a:endParaRPr lang="en-US" dirty="0"/>
          </a:p>
        </p:txBody>
      </p:sp>
      <p:sp>
        <p:nvSpPr>
          <p:cNvPr id="3" name="Title 2">
            <a:extLst>
              <a:ext uri="{FF2B5EF4-FFF2-40B4-BE49-F238E27FC236}">
                <a16:creationId xmlns:a16="http://schemas.microsoft.com/office/drawing/2014/main" id="{33AADF93-F093-46C6-9598-9B08CF3676C1}"/>
              </a:ext>
            </a:extLst>
          </p:cNvPr>
          <p:cNvSpPr>
            <a:spLocks noGrp="1"/>
          </p:cNvSpPr>
          <p:nvPr>
            <p:ph type="title"/>
          </p:nvPr>
        </p:nvSpPr>
        <p:spPr/>
        <p:txBody>
          <a:bodyPr/>
          <a:lstStyle/>
          <a:p>
            <a:r>
              <a:rPr lang="en-US" dirty="0"/>
              <a:t>Desired Design Goals</a:t>
            </a:r>
          </a:p>
        </p:txBody>
      </p:sp>
    </p:spTree>
    <p:extLst>
      <p:ext uri="{BB962C8B-B14F-4D97-AF65-F5344CB8AC3E}">
        <p14:creationId xmlns:p14="http://schemas.microsoft.com/office/powerpoint/2010/main" val="280339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2273D8-F8E4-470C-AE87-0F87FF0FAB59}"/>
              </a:ext>
            </a:extLst>
          </p:cNvPr>
          <p:cNvSpPr>
            <a:spLocks noGrp="1"/>
          </p:cNvSpPr>
          <p:nvPr>
            <p:ph sz="quarter" idx="10"/>
          </p:nvPr>
        </p:nvSpPr>
        <p:spPr>
          <a:xfrm>
            <a:off x="474935" y="1330058"/>
            <a:ext cx="8188774" cy="4830616"/>
          </a:xfrm>
        </p:spPr>
        <p:txBody>
          <a:bodyPr/>
          <a:lstStyle/>
          <a:p>
            <a:r>
              <a:rPr lang="en-US" dirty="0"/>
              <a:t>The Sony IMX477: 12.3Mega-Pixel CMOS image Sensor</a:t>
            </a:r>
          </a:p>
          <a:p>
            <a:r>
              <a:rPr lang="en-US" dirty="0"/>
              <a:t>The Raspberry Pi Zero 2W: lower power mini computer</a:t>
            </a:r>
          </a:p>
          <a:p>
            <a:endParaRPr lang="en-US" dirty="0"/>
          </a:p>
        </p:txBody>
      </p:sp>
      <p:sp>
        <p:nvSpPr>
          <p:cNvPr id="3" name="Title 2">
            <a:extLst>
              <a:ext uri="{FF2B5EF4-FFF2-40B4-BE49-F238E27FC236}">
                <a16:creationId xmlns:a16="http://schemas.microsoft.com/office/drawing/2014/main" id="{A3187BFB-D526-4E89-91AD-07965A111877}"/>
              </a:ext>
            </a:extLst>
          </p:cNvPr>
          <p:cNvSpPr>
            <a:spLocks noGrp="1"/>
          </p:cNvSpPr>
          <p:nvPr>
            <p:ph type="title"/>
          </p:nvPr>
        </p:nvSpPr>
        <p:spPr/>
        <p:txBody>
          <a:bodyPr/>
          <a:lstStyle/>
          <a:p>
            <a:r>
              <a:rPr lang="en-US" dirty="0"/>
              <a:t>Hardware</a:t>
            </a:r>
          </a:p>
        </p:txBody>
      </p:sp>
      <p:pic>
        <p:nvPicPr>
          <p:cNvPr id="9" name="Picture 8">
            <a:extLst>
              <a:ext uri="{FF2B5EF4-FFF2-40B4-BE49-F238E27FC236}">
                <a16:creationId xmlns:a16="http://schemas.microsoft.com/office/drawing/2014/main" id="{9EEB7FE5-607C-4208-8D9F-4CA653734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9025" y="2323004"/>
            <a:ext cx="2250831" cy="2250831"/>
          </a:xfrm>
          <a:prstGeom prst="rect">
            <a:avLst/>
          </a:prstGeom>
        </p:spPr>
      </p:pic>
      <p:sp>
        <p:nvSpPr>
          <p:cNvPr id="10" name="Rectangle 9">
            <a:extLst>
              <a:ext uri="{FF2B5EF4-FFF2-40B4-BE49-F238E27FC236}">
                <a16:creationId xmlns:a16="http://schemas.microsoft.com/office/drawing/2014/main" id="{48E40903-50E4-4D80-B1B9-C6F08A4239CC}"/>
              </a:ext>
            </a:extLst>
          </p:cNvPr>
          <p:cNvSpPr/>
          <p:nvPr/>
        </p:nvSpPr>
        <p:spPr>
          <a:xfrm>
            <a:off x="158440" y="4610798"/>
            <a:ext cx="4572000" cy="954107"/>
          </a:xfrm>
          <a:prstGeom prst="rect">
            <a:avLst/>
          </a:prstGeom>
        </p:spPr>
        <p:txBody>
          <a:bodyPr>
            <a:spAutoFit/>
          </a:bodyPr>
          <a:lstStyle/>
          <a:p>
            <a:pPr algn="ctr"/>
            <a:r>
              <a:rPr lang="en-US" sz="1600" b="1" dirty="0" err="1"/>
              <a:t>Arducam</a:t>
            </a:r>
            <a:r>
              <a:rPr lang="en-US" sz="1600" b="1" dirty="0"/>
              <a:t> Sony IMX477</a:t>
            </a:r>
          </a:p>
          <a:p>
            <a:endParaRPr lang="en-US" dirty="0"/>
          </a:p>
          <a:p>
            <a:r>
              <a:rPr lang="en-US" sz="1100" dirty="0"/>
              <a:t>https://www.arducam.com/product/arducam-12mp-imx477-mini-high-quality-camera-module-for-raspberry-pi/</a:t>
            </a:r>
          </a:p>
        </p:txBody>
      </p:sp>
      <p:pic>
        <p:nvPicPr>
          <p:cNvPr id="13" name="Picture 12">
            <a:extLst>
              <a:ext uri="{FF2B5EF4-FFF2-40B4-BE49-F238E27FC236}">
                <a16:creationId xmlns:a16="http://schemas.microsoft.com/office/drawing/2014/main" id="{0A59AC8C-F39A-4A35-9E12-A2B3902F16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7832" y="2081215"/>
            <a:ext cx="3645877" cy="2734408"/>
          </a:xfrm>
          <a:prstGeom prst="rect">
            <a:avLst/>
          </a:prstGeom>
        </p:spPr>
      </p:pic>
      <p:sp>
        <p:nvSpPr>
          <p:cNvPr id="14" name="Rectangle 13">
            <a:extLst>
              <a:ext uri="{FF2B5EF4-FFF2-40B4-BE49-F238E27FC236}">
                <a16:creationId xmlns:a16="http://schemas.microsoft.com/office/drawing/2014/main" id="{149259FA-FEDE-42C5-87F3-73351A7B3F57}"/>
              </a:ext>
            </a:extLst>
          </p:cNvPr>
          <p:cNvSpPr/>
          <p:nvPr/>
        </p:nvSpPr>
        <p:spPr>
          <a:xfrm>
            <a:off x="4554770" y="4573835"/>
            <a:ext cx="4572000" cy="954107"/>
          </a:xfrm>
          <a:prstGeom prst="rect">
            <a:avLst/>
          </a:prstGeom>
        </p:spPr>
        <p:txBody>
          <a:bodyPr>
            <a:spAutoFit/>
          </a:bodyPr>
          <a:lstStyle/>
          <a:p>
            <a:pPr algn="ctr"/>
            <a:r>
              <a:rPr lang="en-US" sz="1600" b="1" dirty="0"/>
              <a:t>Raspberry Pi Zero 2W</a:t>
            </a:r>
          </a:p>
          <a:p>
            <a:endParaRPr lang="en-US" dirty="0"/>
          </a:p>
          <a:p>
            <a:r>
              <a:rPr lang="en-US" sz="1100" dirty="0"/>
              <a:t>https://www.zdnet.com/article/raspberry-pi-zero-2-w-review-performance-in-a-small-form-factor/</a:t>
            </a:r>
          </a:p>
        </p:txBody>
      </p:sp>
    </p:spTree>
    <p:extLst>
      <p:ext uri="{BB962C8B-B14F-4D97-AF65-F5344CB8AC3E}">
        <p14:creationId xmlns:p14="http://schemas.microsoft.com/office/powerpoint/2010/main" val="126480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017602-5285-4C24-9A45-7892CBACBF9B}"/>
              </a:ext>
            </a:extLst>
          </p:cNvPr>
          <p:cNvSpPr>
            <a:spLocks noGrp="1"/>
          </p:cNvSpPr>
          <p:nvPr>
            <p:ph sz="quarter" idx="10"/>
          </p:nvPr>
        </p:nvSpPr>
        <p:spPr/>
        <p:txBody>
          <a:bodyPr/>
          <a:lstStyle/>
          <a:p>
            <a:r>
              <a:rPr lang="en-US" dirty="0"/>
              <a:t>Created digital video recording (DVR) program to store video from camera</a:t>
            </a:r>
          </a:p>
          <a:p>
            <a:r>
              <a:rPr lang="en-US" dirty="0"/>
              <a:t>Created an electrical interface device to show recording status</a:t>
            </a:r>
          </a:p>
          <a:p>
            <a:endParaRPr lang="en-US" dirty="0"/>
          </a:p>
        </p:txBody>
      </p:sp>
      <p:sp>
        <p:nvSpPr>
          <p:cNvPr id="3" name="Title 2">
            <a:extLst>
              <a:ext uri="{FF2B5EF4-FFF2-40B4-BE49-F238E27FC236}">
                <a16:creationId xmlns:a16="http://schemas.microsoft.com/office/drawing/2014/main" id="{73CDCEC9-3106-4726-98C9-444031F53247}"/>
              </a:ext>
            </a:extLst>
          </p:cNvPr>
          <p:cNvSpPr>
            <a:spLocks noGrp="1"/>
          </p:cNvSpPr>
          <p:nvPr>
            <p:ph type="title"/>
          </p:nvPr>
        </p:nvSpPr>
        <p:spPr/>
        <p:txBody>
          <a:bodyPr/>
          <a:lstStyle/>
          <a:p>
            <a:r>
              <a:rPr lang="en-US" dirty="0"/>
              <a:t>Utility Video Recording Program</a:t>
            </a:r>
          </a:p>
        </p:txBody>
      </p:sp>
      <p:pic>
        <p:nvPicPr>
          <p:cNvPr id="5" name="Picture 4">
            <a:extLst>
              <a:ext uri="{FF2B5EF4-FFF2-40B4-BE49-F238E27FC236}">
                <a16:creationId xmlns:a16="http://schemas.microsoft.com/office/drawing/2014/main" id="{4E795FDA-7CD2-44C6-A0FF-75ACA43DD3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051" y="2762250"/>
            <a:ext cx="3312622" cy="2414514"/>
          </a:xfrm>
          <a:prstGeom prst="rect">
            <a:avLst/>
          </a:prstGeom>
        </p:spPr>
      </p:pic>
      <p:pic>
        <p:nvPicPr>
          <p:cNvPr id="6" name="Picture 5">
            <a:extLst>
              <a:ext uri="{FF2B5EF4-FFF2-40B4-BE49-F238E27FC236}">
                <a16:creationId xmlns:a16="http://schemas.microsoft.com/office/drawing/2014/main" id="{2D602FAE-DB73-4CA6-9FF0-81EF80F5E7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900" t="34333" r="50000" b="17412"/>
          <a:stretch/>
        </p:blipFill>
        <p:spPr>
          <a:xfrm>
            <a:off x="5714517" y="3429000"/>
            <a:ext cx="1328348" cy="1165123"/>
          </a:xfrm>
          <a:prstGeom prst="rect">
            <a:avLst/>
          </a:prstGeom>
        </p:spPr>
      </p:pic>
      <p:sp>
        <p:nvSpPr>
          <p:cNvPr id="4" name="TextBox 3">
            <a:extLst>
              <a:ext uri="{FF2B5EF4-FFF2-40B4-BE49-F238E27FC236}">
                <a16:creationId xmlns:a16="http://schemas.microsoft.com/office/drawing/2014/main" id="{93D0DE86-040B-4A56-84C3-C07024B9A137}"/>
              </a:ext>
            </a:extLst>
          </p:cNvPr>
          <p:cNvSpPr txBox="1"/>
          <p:nvPr/>
        </p:nvSpPr>
        <p:spPr>
          <a:xfrm>
            <a:off x="4166432" y="3322689"/>
            <a:ext cx="1474839" cy="523220"/>
          </a:xfrm>
          <a:prstGeom prst="rect">
            <a:avLst/>
          </a:prstGeom>
          <a:solidFill>
            <a:schemeClr val="accent1">
              <a:lumMod val="75000"/>
            </a:schemeClr>
          </a:solidFill>
        </p:spPr>
        <p:txBody>
          <a:bodyPr wrap="square" rtlCol="0">
            <a:spAutoFit/>
          </a:bodyPr>
          <a:lstStyle/>
          <a:p>
            <a:pPr algn="ctr"/>
            <a:r>
              <a:rPr lang="en-US" sz="1400" b="1" dirty="0">
                <a:solidFill>
                  <a:schemeClr val="bg1"/>
                </a:solidFill>
              </a:rPr>
              <a:t>User Interface Button</a:t>
            </a:r>
          </a:p>
        </p:txBody>
      </p:sp>
      <p:sp>
        <p:nvSpPr>
          <p:cNvPr id="8" name="TextBox 7">
            <a:extLst>
              <a:ext uri="{FF2B5EF4-FFF2-40B4-BE49-F238E27FC236}">
                <a16:creationId xmlns:a16="http://schemas.microsoft.com/office/drawing/2014/main" id="{2CF9CFD7-6FB4-4FD5-B1E4-40E7D63DB8A8}"/>
              </a:ext>
            </a:extLst>
          </p:cNvPr>
          <p:cNvSpPr txBox="1"/>
          <p:nvPr/>
        </p:nvSpPr>
        <p:spPr>
          <a:xfrm>
            <a:off x="6703833" y="2779537"/>
            <a:ext cx="1474839" cy="523220"/>
          </a:xfrm>
          <a:prstGeom prst="rect">
            <a:avLst/>
          </a:prstGeom>
          <a:solidFill>
            <a:schemeClr val="accent1">
              <a:lumMod val="75000"/>
            </a:schemeClr>
          </a:solidFill>
        </p:spPr>
        <p:txBody>
          <a:bodyPr wrap="square" rtlCol="0">
            <a:spAutoFit/>
          </a:bodyPr>
          <a:lstStyle/>
          <a:p>
            <a:pPr algn="ctr"/>
            <a:r>
              <a:rPr lang="en-US" sz="1400" b="1" dirty="0">
                <a:solidFill>
                  <a:schemeClr val="bg1"/>
                </a:solidFill>
              </a:rPr>
              <a:t>DVR Status LED</a:t>
            </a:r>
          </a:p>
        </p:txBody>
      </p:sp>
      <p:cxnSp>
        <p:nvCxnSpPr>
          <p:cNvPr id="10" name="Straight Arrow Connector 9">
            <a:extLst>
              <a:ext uri="{FF2B5EF4-FFF2-40B4-BE49-F238E27FC236}">
                <a16:creationId xmlns:a16="http://schemas.microsoft.com/office/drawing/2014/main" id="{83A93D67-A7C7-4221-A8D1-AA9EB898F08C}"/>
              </a:ext>
            </a:extLst>
          </p:cNvPr>
          <p:cNvCxnSpPr>
            <a:stCxn id="4" idx="3"/>
          </p:cNvCxnSpPr>
          <p:nvPr/>
        </p:nvCxnSpPr>
        <p:spPr>
          <a:xfrm>
            <a:off x="5641271" y="3584299"/>
            <a:ext cx="169594" cy="1241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0F5CE54-CF09-47D5-8209-E9865C808F27}"/>
              </a:ext>
            </a:extLst>
          </p:cNvPr>
          <p:cNvCxnSpPr>
            <a:stCxn id="8" idx="2"/>
          </p:cNvCxnSpPr>
          <p:nvPr/>
        </p:nvCxnSpPr>
        <p:spPr>
          <a:xfrm flipH="1">
            <a:off x="6518787" y="3302757"/>
            <a:ext cx="922466" cy="2815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EAFF33E-E901-44B7-BC8C-E53E15A9C662}"/>
              </a:ext>
            </a:extLst>
          </p:cNvPr>
          <p:cNvSpPr/>
          <p:nvPr/>
        </p:nvSpPr>
        <p:spPr>
          <a:xfrm>
            <a:off x="965328" y="3584299"/>
            <a:ext cx="1453407" cy="12163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cxnSp>
        <p:nvCxnSpPr>
          <p:cNvPr id="16" name="Straight Arrow Connector 15">
            <a:extLst>
              <a:ext uri="{FF2B5EF4-FFF2-40B4-BE49-F238E27FC236}">
                <a16:creationId xmlns:a16="http://schemas.microsoft.com/office/drawing/2014/main" id="{96B57FA4-1E0E-4379-9FF5-36D2B05D3103}"/>
              </a:ext>
            </a:extLst>
          </p:cNvPr>
          <p:cNvCxnSpPr>
            <a:stCxn id="14" idx="3"/>
          </p:cNvCxnSpPr>
          <p:nvPr/>
        </p:nvCxnSpPr>
        <p:spPr>
          <a:xfrm flipV="1">
            <a:off x="2418735" y="4129548"/>
            <a:ext cx="2890684" cy="62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49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1BC28B-D71B-4690-AF44-AE44FD9F6609}"/>
              </a:ext>
            </a:extLst>
          </p:cNvPr>
          <p:cNvSpPr>
            <a:spLocks noGrp="1"/>
          </p:cNvSpPr>
          <p:nvPr>
            <p:ph sz="quarter" idx="10"/>
          </p:nvPr>
        </p:nvSpPr>
        <p:spPr/>
        <p:txBody>
          <a:bodyPr/>
          <a:lstStyle/>
          <a:p>
            <a:r>
              <a:rPr lang="en-US" dirty="0"/>
              <a:t>There are two types of AI object detection, one and two stage:</a:t>
            </a:r>
          </a:p>
          <a:p>
            <a:pPr lvl="1"/>
            <a:r>
              <a:rPr lang="en-US" dirty="0"/>
              <a:t>Two stage performs an additional object region proposal step</a:t>
            </a:r>
          </a:p>
          <a:p>
            <a:endParaRPr lang="en-US" dirty="0"/>
          </a:p>
          <a:p>
            <a:endParaRPr lang="en-US" dirty="0"/>
          </a:p>
          <a:p>
            <a:endParaRPr lang="en-US" dirty="0"/>
          </a:p>
        </p:txBody>
      </p:sp>
      <p:sp>
        <p:nvSpPr>
          <p:cNvPr id="3" name="Title 2">
            <a:extLst>
              <a:ext uri="{FF2B5EF4-FFF2-40B4-BE49-F238E27FC236}">
                <a16:creationId xmlns:a16="http://schemas.microsoft.com/office/drawing/2014/main" id="{065D0A8D-3936-43B7-97FC-BE2BFE8C61AC}"/>
              </a:ext>
            </a:extLst>
          </p:cNvPr>
          <p:cNvSpPr>
            <a:spLocks noGrp="1"/>
          </p:cNvSpPr>
          <p:nvPr>
            <p:ph type="title"/>
          </p:nvPr>
        </p:nvSpPr>
        <p:spPr/>
        <p:txBody>
          <a:bodyPr/>
          <a:lstStyle/>
          <a:p>
            <a:r>
              <a:rPr lang="en-US" dirty="0"/>
              <a:t>What Stage AI</a:t>
            </a:r>
          </a:p>
        </p:txBody>
      </p:sp>
      <p:pic>
        <p:nvPicPr>
          <p:cNvPr id="5" name="Picture 4">
            <a:extLst>
              <a:ext uri="{FF2B5EF4-FFF2-40B4-BE49-F238E27FC236}">
                <a16:creationId xmlns:a16="http://schemas.microsoft.com/office/drawing/2014/main" id="{60895022-C132-44E6-AA67-16A7F4F90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132" y="2242997"/>
            <a:ext cx="3875052" cy="2494286"/>
          </a:xfrm>
          <a:prstGeom prst="rect">
            <a:avLst/>
          </a:prstGeom>
        </p:spPr>
      </p:pic>
      <p:sp>
        <p:nvSpPr>
          <p:cNvPr id="6" name="TextBox 5">
            <a:extLst>
              <a:ext uri="{FF2B5EF4-FFF2-40B4-BE49-F238E27FC236}">
                <a16:creationId xmlns:a16="http://schemas.microsoft.com/office/drawing/2014/main" id="{059AD905-98A1-4524-8358-0B79F96FD76A}"/>
              </a:ext>
            </a:extLst>
          </p:cNvPr>
          <p:cNvSpPr txBox="1"/>
          <p:nvPr/>
        </p:nvSpPr>
        <p:spPr>
          <a:xfrm>
            <a:off x="2851132" y="4811705"/>
            <a:ext cx="3875052" cy="523220"/>
          </a:xfrm>
          <a:prstGeom prst="rect">
            <a:avLst/>
          </a:prstGeom>
          <a:noFill/>
        </p:spPr>
        <p:txBody>
          <a:bodyPr wrap="square" rtlCol="0">
            <a:spAutoFit/>
          </a:bodyPr>
          <a:lstStyle/>
          <a:p>
            <a:pPr algn="ctr"/>
            <a:r>
              <a:rPr lang="en-US" sz="1400" b="1" dirty="0"/>
              <a:t>Difference between One Stage and Two Stage AI</a:t>
            </a:r>
          </a:p>
        </p:txBody>
      </p:sp>
      <p:sp>
        <p:nvSpPr>
          <p:cNvPr id="7" name="Rectangle 6">
            <a:extLst>
              <a:ext uri="{FF2B5EF4-FFF2-40B4-BE49-F238E27FC236}">
                <a16:creationId xmlns:a16="http://schemas.microsoft.com/office/drawing/2014/main" id="{CA615580-C06F-4834-9680-01FD096D3B25}"/>
              </a:ext>
            </a:extLst>
          </p:cNvPr>
          <p:cNvSpPr/>
          <p:nvPr/>
        </p:nvSpPr>
        <p:spPr>
          <a:xfrm>
            <a:off x="474936" y="5505913"/>
            <a:ext cx="8188773" cy="788785"/>
          </a:xfrm>
          <a:prstGeom prst="rect">
            <a:avLst/>
          </a:prstGeom>
          <a:solidFill>
            <a:schemeClr val="accent1">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 one stage detector is better suited for this application because it uses less processing power and is faster</a:t>
            </a:r>
          </a:p>
        </p:txBody>
      </p:sp>
      <p:sp>
        <p:nvSpPr>
          <p:cNvPr id="4" name="TextBox 3">
            <a:extLst>
              <a:ext uri="{FF2B5EF4-FFF2-40B4-BE49-F238E27FC236}">
                <a16:creationId xmlns:a16="http://schemas.microsoft.com/office/drawing/2014/main" id="{58BFE475-9660-4343-8E2B-9EC225883A2B}"/>
              </a:ext>
            </a:extLst>
          </p:cNvPr>
          <p:cNvSpPr txBox="1"/>
          <p:nvPr/>
        </p:nvSpPr>
        <p:spPr>
          <a:xfrm>
            <a:off x="1657350" y="6381750"/>
            <a:ext cx="4886325" cy="646331"/>
          </a:xfrm>
          <a:prstGeom prst="rect">
            <a:avLst/>
          </a:prstGeom>
          <a:noFill/>
        </p:spPr>
        <p:txBody>
          <a:bodyPr wrap="square" rtlCol="0">
            <a:spAutoFit/>
          </a:bodyPr>
          <a:lstStyle/>
          <a:p>
            <a:pPr algn="ctr"/>
            <a:r>
              <a:rPr lang="en-US" sz="1100" dirty="0"/>
              <a:t>https://www.researchgate.net/figure/Two-stage-vs-one-stage-object-detection-models_fig3_353284602</a:t>
            </a:r>
          </a:p>
          <a:p>
            <a:pPr algn="ctr"/>
            <a:endParaRPr lang="en-US" sz="1400" b="1" dirty="0"/>
          </a:p>
        </p:txBody>
      </p:sp>
    </p:spTree>
    <p:extLst>
      <p:ext uri="{BB962C8B-B14F-4D97-AF65-F5344CB8AC3E}">
        <p14:creationId xmlns:p14="http://schemas.microsoft.com/office/powerpoint/2010/main" val="2612398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29F32C-9D81-401D-9D16-CCE64F4E4346}"/>
              </a:ext>
            </a:extLst>
          </p:cNvPr>
          <p:cNvSpPr>
            <a:spLocks noGrp="1"/>
          </p:cNvSpPr>
          <p:nvPr>
            <p:ph sz="quarter" idx="10"/>
          </p:nvPr>
        </p:nvSpPr>
        <p:spPr/>
        <p:txBody>
          <a:bodyPr/>
          <a:lstStyle/>
          <a:p>
            <a:r>
              <a:rPr lang="en-US" dirty="0"/>
              <a:t>Different tested architectures: </a:t>
            </a:r>
            <a:r>
              <a:rPr lang="en-US" dirty="0" err="1"/>
              <a:t>EfficientDet</a:t>
            </a:r>
            <a:r>
              <a:rPr lang="en-US" dirty="0"/>
              <a:t>, YOLO, </a:t>
            </a:r>
            <a:r>
              <a:rPr lang="en-US" dirty="0" err="1"/>
              <a:t>MobileNet</a:t>
            </a:r>
            <a:endParaRPr lang="en-US" dirty="0"/>
          </a:p>
          <a:p>
            <a:r>
              <a:rPr lang="en-US" dirty="0"/>
              <a:t>Data retrieved from </a:t>
            </a:r>
            <a:r>
              <a:rPr lang="en-US" dirty="0" err="1"/>
              <a:t>Roboflow</a:t>
            </a:r>
            <a:r>
              <a:rPr lang="en-US" dirty="0"/>
              <a:t> Universe annotated image library </a:t>
            </a:r>
          </a:p>
          <a:p>
            <a:r>
              <a:rPr lang="en-US" dirty="0"/>
              <a:t>TensorFlow allows for better model compatibility on mobile devices</a:t>
            </a:r>
          </a:p>
          <a:p>
            <a:endParaRPr lang="en-US" dirty="0"/>
          </a:p>
        </p:txBody>
      </p:sp>
      <p:sp>
        <p:nvSpPr>
          <p:cNvPr id="3" name="Title 2">
            <a:extLst>
              <a:ext uri="{FF2B5EF4-FFF2-40B4-BE49-F238E27FC236}">
                <a16:creationId xmlns:a16="http://schemas.microsoft.com/office/drawing/2014/main" id="{ECC24783-0170-4EDD-AE0D-7F4C6A858E67}"/>
              </a:ext>
            </a:extLst>
          </p:cNvPr>
          <p:cNvSpPr>
            <a:spLocks noGrp="1"/>
          </p:cNvSpPr>
          <p:nvPr>
            <p:ph type="title"/>
          </p:nvPr>
        </p:nvSpPr>
        <p:spPr/>
        <p:txBody>
          <a:bodyPr/>
          <a:lstStyle/>
          <a:p>
            <a:r>
              <a:rPr lang="en-US" dirty="0"/>
              <a:t>Object Detection </a:t>
            </a:r>
          </a:p>
        </p:txBody>
      </p:sp>
      <p:pic>
        <p:nvPicPr>
          <p:cNvPr id="5" name="Picture 4">
            <a:extLst>
              <a:ext uri="{FF2B5EF4-FFF2-40B4-BE49-F238E27FC236}">
                <a16:creationId xmlns:a16="http://schemas.microsoft.com/office/drawing/2014/main" id="{5AA67D19-CD87-4651-939C-EEA950482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27" y="3203781"/>
            <a:ext cx="2676525" cy="1714500"/>
          </a:xfrm>
          <a:prstGeom prst="rect">
            <a:avLst/>
          </a:prstGeom>
        </p:spPr>
      </p:pic>
      <p:pic>
        <p:nvPicPr>
          <p:cNvPr id="8" name="Picture 7">
            <a:extLst>
              <a:ext uri="{FF2B5EF4-FFF2-40B4-BE49-F238E27FC236}">
                <a16:creationId xmlns:a16="http://schemas.microsoft.com/office/drawing/2014/main" id="{AB01B6EE-2F65-4EEC-8DE0-A0BD01352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476" y="3284743"/>
            <a:ext cx="2952750" cy="1552575"/>
          </a:xfrm>
          <a:prstGeom prst="rect">
            <a:avLst/>
          </a:prstGeom>
        </p:spPr>
      </p:pic>
      <p:sp>
        <p:nvSpPr>
          <p:cNvPr id="7" name="Rectangle 6">
            <a:extLst>
              <a:ext uri="{FF2B5EF4-FFF2-40B4-BE49-F238E27FC236}">
                <a16:creationId xmlns:a16="http://schemas.microsoft.com/office/drawing/2014/main" id="{65C4AE08-4201-4908-B266-614E3E34C720}"/>
              </a:ext>
            </a:extLst>
          </p:cNvPr>
          <p:cNvSpPr/>
          <p:nvPr/>
        </p:nvSpPr>
        <p:spPr>
          <a:xfrm>
            <a:off x="474936" y="5505913"/>
            <a:ext cx="8188773" cy="788785"/>
          </a:xfrm>
          <a:prstGeom prst="rect">
            <a:avLst/>
          </a:prstGeom>
          <a:solidFill>
            <a:schemeClr val="accent1">
              <a:lumMod val="7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TensorFlow has better model combability on mobile devices, while </a:t>
            </a:r>
            <a:r>
              <a:rPr lang="en-US" b="1" dirty="0" err="1">
                <a:solidFill>
                  <a:schemeClr val="bg1"/>
                </a:solidFill>
              </a:rPr>
              <a:t>Roboflow</a:t>
            </a:r>
            <a:r>
              <a:rPr lang="en-US" b="1" dirty="0">
                <a:solidFill>
                  <a:schemeClr val="bg1"/>
                </a:solidFill>
              </a:rPr>
              <a:t> Universe allows for easy gathering of large datasets</a:t>
            </a:r>
          </a:p>
        </p:txBody>
      </p:sp>
    </p:spTree>
    <p:extLst>
      <p:ext uri="{BB962C8B-B14F-4D97-AF65-F5344CB8AC3E}">
        <p14:creationId xmlns:p14="http://schemas.microsoft.com/office/powerpoint/2010/main" val="1133981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3736AE-CB1A-4A88-B410-E1CF7ADDE724}"/>
              </a:ext>
            </a:extLst>
          </p:cNvPr>
          <p:cNvSpPr>
            <a:spLocks noGrp="1"/>
          </p:cNvSpPr>
          <p:nvPr>
            <p:ph sz="quarter" idx="10"/>
          </p:nvPr>
        </p:nvSpPr>
        <p:spPr/>
        <p:txBody>
          <a:bodyPr/>
          <a:lstStyle/>
          <a:p>
            <a:r>
              <a:rPr lang="en-US" dirty="0"/>
              <a:t>A demo model for each architecture was run to evaluate its performance</a:t>
            </a:r>
          </a:p>
          <a:p>
            <a:pPr lvl="1"/>
            <a:r>
              <a:rPr lang="en-US" dirty="0"/>
              <a:t>Testing was done on a Raspberry Pi 4b to speed up development, and provide more general interface connections</a:t>
            </a:r>
          </a:p>
          <a:p>
            <a:r>
              <a:rPr lang="en-US" dirty="0"/>
              <a:t>Based on the performance of demo versions of the models we eliminated the YOLO model and pursued two remaining models</a:t>
            </a:r>
          </a:p>
          <a:p>
            <a:pPr lvl="1"/>
            <a:r>
              <a:rPr lang="en-US" dirty="0" err="1"/>
              <a:t>EfficientDet</a:t>
            </a:r>
            <a:endParaRPr lang="en-US" dirty="0"/>
          </a:p>
          <a:p>
            <a:pPr lvl="1"/>
            <a:r>
              <a:rPr lang="en-US" dirty="0" err="1"/>
              <a:t>MobileNet</a:t>
            </a:r>
            <a:endParaRPr lang="en-US" dirty="0"/>
          </a:p>
          <a:p>
            <a:r>
              <a:rPr lang="en-US" dirty="0"/>
              <a:t>Utilized “Transfer Learning” to train a Common Everyday Objects” (COCO) model to add custom objects</a:t>
            </a:r>
          </a:p>
          <a:p>
            <a:r>
              <a:rPr lang="en-US" dirty="0"/>
              <a:t>Evaluation of the model was done using “Cross Validation”</a:t>
            </a:r>
          </a:p>
          <a:p>
            <a:endParaRPr lang="en-US" dirty="0"/>
          </a:p>
        </p:txBody>
      </p:sp>
      <p:sp>
        <p:nvSpPr>
          <p:cNvPr id="3" name="Title 2">
            <a:extLst>
              <a:ext uri="{FF2B5EF4-FFF2-40B4-BE49-F238E27FC236}">
                <a16:creationId xmlns:a16="http://schemas.microsoft.com/office/drawing/2014/main" id="{5461CE49-EE5D-4D03-A572-48E475B49AEA}"/>
              </a:ext>
            </a:extLst>
          </p:cNvPr>
          <p:cNvSpPr>
            <a:spLocks noGrp="1"/>
          </p:cNvSpPr>
          <p:nvPr>
            <p:ph type="title"/>
          </p:nvPr>
        </p:nvSpPr>
        <p:spPr/>
        <p:txBody>
          <a:bodyPr/>
          <a:lstStyle/>
          <a:p>
            <a:r>
              <a:rPr lang="en-US" dirty="0"/>
              <a:t>Methodology</a:t>
            </a:r>
          </a:p>
        </p:txBody>
      </p:sp>
    </p:spTree>
    <p:extLst>
      <p:ext uri="{BB962C8B-B14F-4D97-AF65-F5344CB8AC3E}">
        <p14:creationId xmlns:p14="http://schemas.microsoft.com/office/powerpoint/2010/main" val="335965119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919191"/>
      </a:lt2>
      <a:accent1>
        <a:srgbClr val="618FFD"/>
      </a:accent1>
      <a:accent2>
        <a:srgbClr val="00AE00"/>
      </a:accent2>
      <a:accent3>
        <a:srgbClr val="FFFFFF"/>
      </a:accent3>
      <a:accent4>
        <a:srgbClr val="003767"/>
      </a:accent4>
      <a:accent5>
        <a:srgbClr val="D2DCF2"/>
      </a:accent5>
      <a:accent6>
        <a:srgbClr val="009D00"/>
      </a:accent6>
      <a:hlink>
        <a:srgbClr val="FC0128"/>
      </a:hlink>
      <a:folHlink>
        <a:srgbClr val="CECEC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2DCF2"/>
        </a:solidFill>
        <a:ln w="12700">
          <a:solidFill>
            <a:schemeClr val="tx1"/>
          </a:solidFill>
        </a:ln>
      </a:spPr>
      <a:bodyPr rtlCol="0" anchor="ctr"/>
      <a:lstStyle>
        <a:defPPr algn="ctr">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400" b="1"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8903EB66DE6B4AA32B63981193E0DA" ma:contentTypeVersion="11" ma:contentTypeDescription="Create a new document." ma:contentTypeScope="" ma:versionID="246632174c5e8388576a34d3ed20b985">
  <xsd:schema xmlns:xsd="http://www.w3.org/2001/XMLSchema" xmlns:xs="http://www.w3.org/2001/XMLSchema" xmlns:p="http://schemas.microsoft.com/office/2006/metadata/properties" xmlns:ns3="24a690b9-78e9-4cf8-b5a1-77027039bb6f" xmlns:ns4="09f44174-9ec8-4d18-a019-48cd492f8d06" targetNamespace="http://schemas.microsoft.com/office/2006/metadata/properties" ma:root="true" ma:fieldsID="bd859d7ff95d6dd80b01baee94ff8558" ns3:_="" ns4:_="">
    <xsd:import namespace="24a690b9-78e9-4cf8-b5a1-77027039bb6f"/>
    <xsd:import namespace="09f44174-9ec8-4d18-a019-48cd492f8d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LengthInSeconds"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690b9-78e9-4cf8-b5a1-77027039bb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f44174-9ec8-4d18-a019-48cd492f8d0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Length (seconds)"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9A4E6F-31C3-4095-A225-2B3F0D0F01A1}">
  <ds:schemaRefs>
    <ds:schemaRef ds:uri="http://www.w3.org/XML/1998/namespace"/>
    <ds:schemaRef ds:uri="http://purl.org/dc/elements/1.1/"/>
    <ds:schemaRef ds:uri="http://purl.org/dc/dcmitype/"/>
    <ds:schemaRef ds:uri="http://purl.org/dc/terms/"/>
    <ds:schemaRef ds:uri="09f44174-9ec8-4d18-a019-48cd492f8d06"/>
    <ds:schemaRef ds:uri="24a690b9-78e9-4cf8-b5a1-77027039bb6f"/>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B5470BC-6928-4210-B321-F840DEF1D3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a690b9-78e9-4cf8-b5a1-77027039bb6f"/>
    <ds:schemaRef ds:uri="09f44174-9ec8-4d18-a019-48cd492f8d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37140F-E0F1-42AB-9343-63EFED98ED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Lincoln_2012_v2</Template>
  <TotalTime>2200</TotalTime>
  <Words>1492</Words>
  <Application>Microsoft Office PowerPoint</Application>
  <PresentationFormat>On-screen Show (4:3)</PresentationFormat>
  <Paragraphs>283</Paragraphs>
  <Slides>22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Courier New</vt:lpstr>
      <vt:lpstr>Office Theme</vt:lpstr>
      <vt:lpstr>Implementing Underwater Artificial Intelligence Object Detection</vt:lpstr>
      <vt:lpstr>The Problem</vt:lpstr>
      <vt:lpstr>Why using AI for Underwater is Good</vt:lpstr>
      <vt:lpstr>Desired Design Goals</vt:lpstr>
      <vt:lpstr>Hardware</vt:lpstr>
      <vt:lpstr>Utility Video Recording Program</vt:lpstr>
      <vt:lpstr>What Stage AI</vt:lpstr>
      <vt:lpstr>Object Detection </vt:lpstr>
      <vt:lpstr>Methodology</vt:lpstr>
      <vt:lpstr>Transfer Learning</vt:lpstr>
      <vt:lpstr>Cross Validation</vt:lpstr>
      <vt:lpstr>Cross Validation</vt:lpstr>
      <vt:lpstr>Cross Validation</vt:lpstr>
      <vt:lpstr>Cross Validation</vt:lpstr>
      <vt:lpstr>Cross Validation</vt:lpstr>
      <vt:lpstr>Results </vt:lpstr>
      <vt:lpstr>CPU and Storage usage</vt:lpstr>
      <vt:lpstr>Class Average Precision</vt:lpstr>
      <vt:lpstr>Results</vt:lpstr>
      <vt:lpstr>Example of Image Analysis</vt:lpstr>
      <vt:lpstr>Summary</vt:lpstr>
      <vt:lpstr>PowerPoint Presentation</vt:lpstr>
    </vt:vector>
  </TitlesOfParts>
  <Company>MIT Lincoln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AI Object Detection Underwater</dc:title>
  <dc:creator>Dominguez, Jason - 0778 - MITLL</dc:creator>
  <cp:lastModifiedBy>Cappiello, Gregory - 0778 - MITLL</cp:lastModifiedBy>
  <cp:revision>99</cp:revision>
  <dcterms:created xsi:type="dcterms:W3CDTF">2022-10-05T13:28:47Z</dcterms:created>
  <dcterms:modified xsi:type="dcterms:W3CDTF">2022-10-17T16:24:04Z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0x010100818903EB66DE6B4AA32B63981193E0DA</vt:lpwstr>
  </property>
</Properties>
</file>