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56" r:id="rId2"/>
    <p:sldId id="257" r:id="rId3"/>
    <p:sldId id="258" r:id="rId4"/>
    <p:sldId id="259" r:id="rId5"/>
    <p:sldId id="260" r:id="rId6"/>
    <p:sldId id="261" r:id="rId7"/>
    <p:sldId id="300" r:id="rId8"/>
    <p:sldId id="262" r:id="rId9"/>
    <p:sldId id="263" r:id="rId10"/>
    <p:sldId id="264" r:id="rId11"/>
    <p:sldId id="265" r:id="rId12"/>
    <p:sldId id="266" r:id="rId13"/>
    <p:sldId id="267" r:id="rId14"/>
    <p:sldId id="268" r:id="rId15"/>
    <p:sldId id="301" r:id="rId16"/>
    <p:sldId id="295" r:id="rId17"/>
    <p:sldId id="270" r:id="rId18"/>
    <p:sldId id="297" r:id="rId19"/>
    <p:sldId id="272" r:id="rId20"/>
    <p:sldId id="296" r:id="rId21"/>
    <p:sldId id="274" r:id="rId22"/>
    <p:sldId id="275" r:id="rId23"/>
    <p:sldId id="302" r:id="rId24"/>
    <p:sldId id="294" r:id="rId25"/>
    <p:sldId id="277" r:id="rId26"/>
    <p:sldId id="278" r:id="rId27"/>
    <p:sldId id="279" r:id="rId28"/>
    <p:sldId id="280" r:id="rId29"/>
    <p:sldId id="281" r:id="rId30"/>
    <p:sldId id="299" r:id="rId31"/>
    <p:sldId id="285" r:id="rId32"/>
    <p:sldId id="286" r:id="rId33"/>
    <p:sldId id="287" r:id="rId34"/>
    <p:sldId id="288" r:id="rId35"/>
    <p:sldId id="289" r:id="rId36"/>
    <p:sldId id="290" r:id="rId37"/>
    <p:sldId id="291" r:id="rId38"/>
    <p:sldId id="298" r:id="rId39"/>
    <p:sldId id="293" r:id="rId40"/>
  </p:sldIdLst>
  <p:sldSz cx="9144000" cy="5143500" type="screen16x9"/>
  <p:notesSz cx="7315200" cy="9601200"/>
  <p:embeddedFontLst>
    <p:embeddedFont>
      <p:font typeface="Amatic SC" panose="020B0604020202020204" charset="-79"/>
      <p:bold r:id="rId42"/>
    </p:embeddedFont>
    <p:embeddedFont>
      <p:font typeface="Ultra" panose="020B0604020202020204" charset="0"/>
      <p:regular r:id="rId43"/>
    </p:embeddedFont>
    <p:embeddedFont>
      <p:font typeface="Proxima Nova" panose="020B060402020202020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Merriweather" panose="020B0604020202020204"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E0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576" autoAdjust="0"/>
  </p:normalViewPr>
  <p:slideViewPr>
    <p:cSldViewPr snapToGrid="0">
      <p:cViewPr varScale="1">
        <p:scale>
          <a:sx n="86" d="100"/>
          <a:sy n="86" d="100"/>
        </p:scale>
        <p:origin x="13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ableStyles" Target="tableStyle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31520" y="4560570"/>
            <a:ext cx="5852160" cy="4320540"/>
          </a:xfrm>
          <a:prstGeom prst="rect">
            <a:avLst/>
          </a:prstGeom>
          <a:noFill/>
          <a:ln>
            <a:noFill/>
          </a:ln>
        </p:spPr>
        <p:txBody>
          <a:bodyPr wrap="square" lIns="96645" tIns="96645" rIns="96645" bIns="96645" anchor="t" anchorCtr="0"/>
          <a:lstStyle>
            <a:lvl1pPr lvl="0">
              <a:spcBef>
                <a:spcPts val="0"/>
              </a:spcBef>
              <a:buSzPts val="1100"/>
              <a:buChar char="●"/>
              <a:defRPr sz="1100"/>
            </a:lvl1pPr>
            <a:lvl2pPr lvl="1">
              <a:spcBef>
                <a:spcPts val="0"/>
              </a:spcBef>
              <a:buSzPts val="1100"/>
              <a:buChar char="○"/>
              <a:defRPr sz="1100"/>
            </a:lvl2pPr>
            <a:lvl3pPr lvl="2">
              <a:spcBef>
                <a:spcPts val="0"/>
              </a:spcBef>
              <a:buSzPts val="1100"/>
              <a:buChar char="■"/>
              <a:defRPr sz="1100"/>
            </a:lvl3pPr>
            <a:lvl4pPr lvl="3">
              <a:spcBef>
                <a:spcPts val="0"/>
              </a:spcBef>
              <a:buSzPts val="1100"/>
              <a:buChar char="●"/>
              <a:defRPr sz="1100"/>
            </a:lvl4pPr>
            <a:lvl5pPr lvl="4">
              <a:spcBef>
                <a:spcPts val="0"/>
              </a:spcBef>
              <a:buSzPts val="1100"/>
              <a:buChar char="○"/>
              <a:defRPr sz="1100"/>
            </a:lvl5pPr>
            <a:lvl6pPr lvl="5">
              <a:spcBef>
                <a:spcPts val="0"/>
              </a:spcBef>
              <a:buSzPts val="1100"/>
              <a:buChar char="■"/>
              <a:defRPr sz="1100"/>
            </a:lvl6pPr>
            <a:lvl7pPr lvl="6">
              <a:spcBef>
                <a:spcPts val="0"/>
              </a:spcBef>
              <a:buSzPts val="1100"/>
              <a:buChar char="●"/>
              <a:defRPr sz="1100"/>
            </a:lvl7pPr>
            <a:lvl8pPr lvl="7">
              <a:spcBef>
                <a:spcPts val="0"/>
              </a:spcBef>
              <a:buSzPts val="1100"/>
              <a:buChar char="○"/>
              <a:defRPr sz="1100"/>
            </a:lvl8pPr>
            <a:lvl9pPr lvl="8">
              <a:spcBef>
                <a:spcPts val="0"/>
              </a:spcBef>
              <a:buSzPts val="1100"/>
              <a:buChar char="■"/>
              <a:defRPr sz="1100"/>
            </a:lvl9pPr>
          </a:lstStyle>
          <a:p>
            <a:endParaRPr/>
          </a:p>
        </p:txBody>
      </p:sp>
    </p:spTree>
    <p:extLst>
      <p:ext uri="{BB962C8B-B14F-4D97-AF65-F5344CB8AC3E}">
        <p14:creationId xmlns:p14="http://schemas.microsoft.com/office/powerpoint/2010/main" val="425411346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itunes.apple.com/us/app/chook-ceres-environment-park/id1019062596?mt=8"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a:t>Xandria’s Slide</a:t>
            </a:r>
          </a:p>
          <a:p>
            <a:pPr>
              <a:buNone/>
            </a:pPr>
            <a:r>
              <a:rPr lang="en"/>
              <a:t>We are a group of students from Worcester Polytechnic Institute. I’m------------ . For the past 7 weeks we have been working in Australia with CERES to complete our project life stories in a cultural village educational exhibit and today we have a 25 minute presentation to share what we have accomplished.</a:t>
            </a:r>
          </a:p>
          <a:p>
            <a:pPr>
              <a:buNone/>
            </a:pPr>
            <a:endParaRPr/>
          </a:p>
          <a:p>
            <a:pPr>
              <a:buNone/>
            </a:pPr>
            <a:endParaRPr/>
          </a:p>
          <a:p>
            <a:pPr>
              <a:buNone/>
            </a:pPr>
            <a:endParaRPr/>
          </a:p>
        </p:txBody>
      </p:sp>
    </p:spTree>
    <p:extLst>
      <p:ext uri="{BB962C8B-B14F-4D97-AF65-F5344CB8AC3E}">
        <p14:creationId xmlns:p14="http://schemas.microsoft.com/office/powerpoint/2010/main" val="2605718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a:p>
          <a:p>
            <a:pPr>
              <a:buNone/>
            </a:pPr>
            <a:endParaRPr/>
          </a:p>
          <a:p>
            <a:pPr marL="483306" indent="-315491"/>
            <a:r>
              <a:rPr lang="en"/>
              <a:t>Peatlands </a:t>
            </a:r>
            <a:r>
              <a:rPr lang="en" b="1"/>
              <a:t>-Jess</a:t>
            </a:r>
          </a:p>
          <a:p>
            <a:pPr>
              <a:buNone/>
            </a:pPr>
            <a:endParaRPr b="1"/>
          </a:p>
          <a:p>
            <a:pPr>
              <a:buNone/>
            </a:pPr>
            <a:r>
              <a:rPr lang="en"/>
              <a:t>	The tropical climate of Indonesia contributes to the formation of peatlands throughout the land. This ecosystem is essentially a biogenic deposit that consists of the partially decayed vegetation of the landscape. Large amounts of carbon are stored within the depths of this ecosystem. Poses a problem as the land has been cleared for big businesses and industrialization. 21st largest emitter of ghg to 3rd.</a:t>
            </a:r>
          </a:p>
          <a:p>
            <a:pPr>
              <a:buNone/>
            </a:pPr>
            <a:endParaRPr/>
          </a:p>
          <a:p>
            <a:pPr indent="483306">
              <a:buNone/>
            </a:pPr>
            <a:endParaRPr/>
          </a:p>
        </p:txBody>
      </p:sp>
    </p:spTree>
    <p:extLst>
      <p:ext uri="{BB962C8B-B14F-4D97-AF65-F5344CB8AC3E}">
        <p14:creationId xmlns:p14="http://schemas.microsoft.com/office/powerpoint/2010/main" val="1784149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a:t>Palm Oil -</a:t>
            </a:r>
            <a:r>
              <a:rPr lang="en" b="1"/>
              <a:t>Brianna</a:t>
            </a:r>
          </a:p>
          <a:p>
            <a:pPr>
              <a:buNone/>
            </a:pPr>
            <a:endParaRPr b="1"/>
          </a:p>
          <a:p>
            <a:pPr>
              <a:buNone/>
            </a:pPr>
            <a:r>
              <a:rPr lang="en"/>
              <a:t>	Palm oil is a type of vegetable oil and it is used in a wide variety of products ranging from cosmetics to food. Indonesia is the top producer of palm oil, producing 35 million tons of palm oil in 2016. Although palm oil is a big part of the vegetable oil industry, it has negative effects on the environment and animals.  Burning of the forests for palm oil production accounted for 68% of Indonesia’s greenhouse gas emissions in 2014.  Every hour 400 acres of land is cleared across the globe for palm oil production.</a:t>
            </a:r>
          </a:p>
          <a:p>
            <a:pPr>
              <a:buNone/>
            </a:pPr>
            <a:endParaRPr/>
          </a:p>
          <a:p>
            <a:pPr>
              <a:buNone/>
            </a:pPr>
            <a:endParaRPr/>
          </a:p>
        </p:txBody>
      </p:sp>
    </p:spTree>
    <p:extLst>
      <p:ext uri="{BB962C8B-B14F-4D97-AF65-F5344CB8AC3E}">
        <p14:creationId xmlns:p14="http://schemas.microsoft.com/office/powerpoint/2010/main" val="2472016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a:t>Brianna</a:t>
            </a:r>
          </a:p>
          <a:p>
            <a:pPr>
              <a:buNone/>
            </a:pPr>
            <a:r>
              <a:rPr lang="en"/>
              <a:t>The clearing of land in Indonesia is leading to habitat loss for many animals. The orangutan of Borneo and Sumatra has lost 90% of its habitat and 50,000 of them have died in the past 20 years and are expected to become extinct in the next 10 years.</a:t>
            </a:r>
          </a:p>
        </p:txBody>
      </p:sp>
    </p:spTree>
    <p:extLst>
      <p:ext uri="{BB962C8B-B14F-4D97-AF65-F5344CB8AC3E}">
        <p14:creationId xmlns:p14="http://schemas.microsoft.com/office/powerpoint/2010/main" val="4178360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b="1" dirty="0"/>
          </a:p>
          <a:p>
            <a:pPr>
              <a:buNone/>
            </a:pPr>
            <a:r>
              <a:rPr lang="en" dirty="0"/>
              <a:t>Mining </a:t>
            </a:r>
            <a:r>
              <a:rPr lang="en" b="1" dirty="0"/>
              <a:t>- Thomas</a:t>
            </a:r>
          </a:p>
          <a:p>
            <a:pPr>
              <a:buNone/>
            </a:pPr>
            <a:endParaRPr b="1" dirty="0"/>
          </a:p>
          <a:p>
            <a:pPr>
              <a:buNone/>
            </a:pPr>
            <a:r>
              <a:rPr lang="en" dirty="0"/>
              <a:t>	The last environmental concern for Indonesia we will talk about comes from the mining industry. Environmental effects of mining include deforestation and pollution. </a:t>
            </a:r>
            <a:r>
              <a:rPr lang="en-US" dirty="0"/>
              <a:t>About 45% of rivers in South Kalimantan are downstream from coal mines, and are polluted by the toxic wastewater.</a:t>
            </a:r>
            <a:endParaRPr lang="en" dirty="0"/>
          </a:p>
        </p:txBody>
      </p:sp>
    </p:spTree>
    <p:extLst>
      <p:ext uri="{BB962C8B-B14F-4D97-AF65-F5344CB8AC3E}">
        <p14:creationId xmlns:p14="http://schemas.microsoft.com/office/powerpoint/2010/main" val="2036688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a:t>Brianna’s Slide</a:t>
            </a:r>
          </a:p>
          <a:p>
            <a:pPr indent="483306">
              <a:lnSpc>
                <a:spcPct val="150000"/>
              </a:lnSpc>
              <a:spcBef>
                <a:spcPts val="846"/>
              </a:spcBef>
              <a:buNone/>
            </a:pPr>
            <a:r>
              <a:rPr lang="en" sz="1300">
                <a:latin typeface="Times New Roman"/>
                <a:ea typeface="Times New Roman"/>
                <a:cs typeface="Times New Roman"/>
                <a:sym typeface="Times New Roman"/>
              </a:rPr>
              <a:t>-we observed the Education Staff teach a class on energy sustainability within their eco-house</a:t>
            </a:r>
          </a:p>
          <a:p>
            <a:pPr indent="483306">
              <a:lnSpc>
                <a:spcPct val="150000"/>
              </a:lnSpc>
              <a:spcBef>
                <a:spcPts val="846"/>
              </a:spcBef>
              <a:buNone/>
            </a:pPr>
            <a:r>
              <a:rPr lang="en" sz="1300">
                <a:latin typeface="Times New Roman"/>
                <a:ea typeface="Times New Roman"/>
                <a:cs typeface="Times New Roman"/>
                <a:sym typeface="Times New Roman"/>
              </a:rPr>
              <a:t>The class began by prompting the students to fill in a pie chart related to energy usage in Australian homes. They gave suggestions for the different pie chart categories, such as home appliances, heating and cooling, and standby. Then they split into groups and looked at different types of insulation and light bulbs. From observing this class, we learned that the teaching staff prefers to engage the students with interactive activities.  </a:t>
            </a:r>
          </a:p>
          <a:p>
            <a:pPr>
              <a:buNone/>
            </a:pPr>
            <a:r>
              <a:rPr lang="en"/>
              <a:t>	-observed cultural programs</a:t>
            </a:r>
          </a:p>
          <a:p>
            <a:pPr>
              <a:buNone/>
            </a:pPr>
            <a:r>
              <a:rPr lang="en"/>
              <a:t>In the African village, the instructor told the students about her village designs and builds their homes. The children were then able to stomp in the mud to make bricks similar to how the instructors village does. They also built a house that resembled the style of houses built in Kenyan villages. </a:t>
            </a:r>
          </a:p>
          <a:p>
            <a:pPr>
              <a:buNone/>
            </a:pPr>
            <a:endParaRPr/>
          </a:p>
          <a:p>
            <a:pPr>
              <a:buNone/>
            </a:pPr>
            <a:r>
              <a:rPr lang="en"/>
              <a:t>In the Indonesian village, The instructor told the students the background about each of the activities being prayer, rice production, or batik and then the students were able to participate in each of the activities. </a:t>
            </a:r>
          </a:p>
          <a:p>
            <a:pPr>
              <a:buNone/>
            </a:pPr>
            <a:endParaRPr/>
          </a:p>
          <a:p>
            <a:pPr>
              <a:buNone/>
            </a:pPr>
            <a:r>
              <a:rPr lang="en"/>
              <a:t>From observing the cultural village we noted that interactive activities are key to the CERES classes.</a:t>
            </a:r>
          </a:p>
        </p:txBody>
      </p:sp>
    </p:spTree>
    <p:extLst>
      <p:ext uri="{BB962C8B-B14F-4D97-AF65-F5344CB8AC3E}">
        <p14:creationId xmlns:p14="http://schemas.microsoft.com/office/powerpoint/2010/main" val="2061071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lnSpc>
                <a:spcPct val="150000"/>
              </a:lnSpc>
              <a:buNone/>
            </a:pPr>
            <a:r>
              <a:rPr lang="en" sz="1300">
                <a:latin typeface="Times New Roman"/>
                <a:ea typeface="Times New Roman"/>
                <a:cs typeface="Times New Roman"/>
                <a:sym typeface="Times New Roman"/>
              </a:rPr>
              <a:t>Jess</a:t>
            </a:r>
          </a:p>
          <a:p>
            <a:pPr indent="483306">
              <a:lnSpc>
                <a:spcPct val="150000"/>
              </a:lnSpc>
              <a:buNone/>
            </a:pPr>
            <a:r>
              <a:rPr lang="en" sz="1300">
                <a:latin typeface="Times New Roman"/>
                <a:ea typeface="Times New Roman"/>
                <a:cs typeface="Times New Roman"/>
                <a:sym typeface="Times New Roman"/>
              </a:rPr>
              <a:t>-Visited other exhibits in the Melbourne area, such as the Melbourne Zoo and Museums Victoria</a:t>
            </a:r>
          </a:p>
          <a:p>
            <a:pPr indent="483306">
              <a:lnSpc>
                <a:spcPct val="150000"/>
              </a:lnSpc>
              <a:buNone/>
            </a:pPr>
            <a:r>
              <a:rPr lang="en" sz="1300">
                <a:latin typeface="Times New Roman"/>
                <a:ea typeface="Times New Roman"/>
                <a:cs typeface="Times New Roman"/>
                <a:sym typeface="Times New Roman"/>
              </a:rPr>
              <a:t>-Participate completely in the exhibits</a:t>
            </a:r>
          </a:p>
          <a:p>
            <a:pPr indent="483306">
              <a:lnSpc>
                <a:spcPct val="150000"/>
              </a:lnSpc>
              <a:buNone/>
            </a:pPr>
            <a:r>
              <a:rPr lang="en" sz="1300">
                <a:latin typeface="Times New Roman"/>
                <a:ea typeface="Times New Roman"/>
                <a:cs typeface="Times New Roman"/>
                <a:sym typeface="Times New Roman"/>
              </a:rPr>
              <a:t>-Semi-structured interview the curators of the exhibits, Cyrelle at the zoo and Carolyn at the museum</a:t>
            </a:r>
          </a:p>
          <a:p>
            <a:pPr indent="483306">
              <a:lnSpc>
                <a:spcPct val="150000"/>
              </a:lnSpc>
              <a:buNone/>
            </a:pPr>
            <a:r>
              <a:rPr lang="en" sz="1300">
                <a:latin typeface="Times New Roman"/>
                <a:ea typeface="Times New Roman"/>
                <a:cs typeface="Times New Roman"/>
                <a:sym typeface="Times New Roman"/>
              </a:rPr>
              <a:t>-@ the zoo, we learned that their motto for exhibit design was to connect, understand, and act -&gt;connect w animal, understand struggle facing, and act in a way beneficial to them. This was seen at the orangutan exhibit w palm oil.</a:t>
            </a:r>
          </a:p>
          <a:p>
            <a:pPr indent="483306">
              <a:lnSpc>
                <a:spcPct val="150000"/>
              </a:lnSpc>
              <a:buNone/>
            </a:pPr>
            <a:r>
              <a:rPr lang="en" sz="1300">
                <a:latin typeface="Times New Roman"/>
                <a:ea typeface="Times New Roman"/>
                <a:cs typeface="Times New Roman"/>
                <a:sym typeface="Times New Roman"/>
              </a:rPr>
              <a:t>-@ museum, difficult to make ppl download app, so include as much signage as possible, in addition to having staff provide personal communication advertising it. Possibly aim the advertisement of the app to children</a:t>
            </a:r>
          </a:p>
          <a:p>
            <a:pPr indent="483306">
              <a:lnSpc>
                <a:spcPct val="150000"/>
              </a:lnSpc>
              <a:buNone/>
            </a:pPr>
            <a:r>
              <a:rPr lang="en" sz="1300">
                <a:latin typeface="Times New Roman"/>
                <a:ea typeface="Times New Roman"/>
                <a:cs typeface="Times New Roman"/>
                <a:sym typeface="Times New Roman"/>
              </a:rPr>
              <a:t>-Spoke with individuals who are knowledgeable in teaching the Indonesian cultures</a:t>
            </a:r>
          </a:p>
          <a:p>
            <a:pPr indent="483306">
              <a:lnSpc>
                <a:spcPct val="150000"/>
              </a:lnSpc>
              <a:buNone/>
            </a:pPr>
            <a:r>
              <a:rPr lang="en" sz="1300">
                <a:latin typeface="Times New Roman"/>
                <a:ea typeface="Times New Roman"/>
                <a:cs typeface="Times New Roman"/>
                <a:sym typeface="Times New Roman"/>
              </a:rPr>
              <a:t>-Semi-structured interview with Tian, who is the Indonesian cultural teacher at CERES -&gt; helped give an introduction to indonesian culture and introduce us to the indonesian community of Monash university. Taught us about Indonesian dance and the level of respect that exists in the culture regarding how they speak to their elders. Also gave us insight into how CERES has helped him to gain a better connection w his own culture. Upon this communication it was decided that Tian would be our first interviewee, with his friends at Monash following him,</a:t>
            </a:r>
          </a:p>
        </p:txBody>
      </p:sp>
    </p:spTree>
    <p:extLst>
      <p:ext uri="{BB962C8B-B14F-4D97-AF65-F5344CB8AC3E}">
        <p14:creationId xmlns:p14="http://schemas.microsoft.com/office/powerpoint/2010/main" val="3311940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b="1"/>
              <a:t>Thomas</a:t>
            </a:r>
          </a:p>
          <a:p>
            <a:pPr>
              <a:buNone/>
            </a:pPr>
            <a:r>
              <a:rPr lang="en"/>
              <a:t>The narratives we collect will provide visitors with a better connected, immersive educational experience. To begin our search for interviewees, we used a roundtable discussion to introduce ourselves to some Indonesian students at Monash University who were interested in participating and inform them a little bit more about the intentions of our project. From there, we have conducted 19 individual interviews to collect our data, and have also interviewed an additional 3 people via email. In the interviews we started by asking general background questions such as their name, where they are from, and a little bit about their family. After that, we moved on to more focussed questions about their experiences with environmental issues. Every interview was videotaped from at least two angles and audio recorded so that educational videos could be created from them.</a:t>
            </a:r>
          </a:p>
        </p:txBody>
      </p:sp>
    </p:spTree>
    <p:extLst>
      <p:ext uri="{BB962C8B-B14F-4D97-AF65-F5344CB8AC3E}">
        <p14:creationId xmlns:p14="http://schemas.microsoft.com/office/powerpoint/2010/main" val="3064057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a:t>Thomas</a:t>
            </a:r>
          </a:p>
          <a:p>
            <a:pPr>
              <a:buNone/>
            </a:pPr>
            <a:endParaRPr/>
          </a:p>
          <a:p>
            <a:pPr>
              <a:buNone/>
            </a:pPr>
            <a:r>
              <a:rPr lang="en"/>
              <a:t>A geographically diverse group of Indonesian community members was interviewed. However, we understand that 22 people is of course a small percentage of Indonesia’s population of about 242 million, and we do not want to generalize the country from these 22 participants. There are many islands, villages, cultures, and minority groups that are inevitably unrepresented in this study. With this in mind, our focus was to capture the stories of individuals from Indonesia and educate people about the environmental struggles they have faced.</a:t>
            </a:r>
          </a:p>
        </p:txBody>
      </p:sp>
    </p:spTree>
    <p:extLst>
      <p:ext uri="{BB962C8B-B14F-4D97-AF65-F5344CB8AC3E}">
        <p14:creationId xmlns:p14="http://schemas.microsoft.com/office/powerpoint/2010/main" val="208463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sz="1300">
                <a:latin typeface="Times New Roman"/>
                <a:ea typeface="Times New Roman"/>
                <a:cs typeface="Times New Roman"/>
                <a:sym typeface="Times New Roman"/>
              </a:rPr>
              <a:t>Xandria- *assertion* four of the most prevalent concerns were mining, flooding, industrialization, and water access.</a:t>
            </a:r>
          </a:p>
          <a:p>
            <a:pPr>
              <a:buNone/>
            </a:pPr>
            <a:endParaRPr sz="1300">
              <a:latin typeface="Times New Roman"/>
              <a:ea typeface="Times New Roman"/>
              <a:cs typeface="Times New Roman"/>
              <a:sym typeface="Times New Roman"/>
            </a:endParaRPr>
          </a:p>
        </p:txBody>
      </p:sp>
    </p:spTree>
    <p:extLst>
      <p:ext uri="{BB962C8B-B14F-4D97-AF65-F5344CB8AC3E}">
        <p14:creationId xmlns:p14="http://schemas.microsoft.com/office/powerpoint/2010/main" val="1416459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sz="1300">
                <a:latin typeface="Times New Roman"/>
                <a:ea typeface="Times New Roman"/>
                <a:cs typeface="Times New Roman"/>
                <a:sym typeface="Times New Roman"/>
              </a:rPr>
              <a:t>Xandria -</a:t>
            </a:r>
          </a:p>
          <a:p>
            <a:pPr>
              <a:buNone/>
            </a:pPr>
            <a:endParaRPr sz="1300">
              <a:latin typeface="Times New Roman"/>
              <a:ea typeface="Times New Roman"/>
              <a:cs typeface="Times New Roman"/>
              <a:sym typeface="Times New Roman"/>
            </a:endParaRPr>
          </a:p>
          <a:p>
            <a:pPr>
              <a:buNone/>
            </a:pPr>
            <a:r>
              <a:rPr lang="en" sz="1300">
                <a:latin typeface="Times New Roman"/>
                <a:ea typeface="Times New Roman"/>
                <a:cs typeface="Times New Roman"/>
                <a:sym typeface="Times New Roman"/>
              </a:rPr>
              <a:t> Mining</a:t>
            </a:r>
          </a:p>
          <a:p>
            <a:pPr marL="483306" indent="-322204">
              <a:buSzPts val="1200"/>
              <a:buFont typeface="Times New Roman"/>
              <a:buChar char="-"/>
            </a:pPr>
            <a:r>
              <a:rPr lang="en" sz="1300">
                <a:latin typeface="Times New Roman"/>
                <a:ea typeface="Times New Roman"/>
                <a:cs typeface="Times New Roman"/>
                <a:sym typeface="Times New Roman"/>
              </a:rPr>
              <a:t>6 of our 22 participantes talked about the effects of mining. An email interview revealed that although mining causes deforestation some companies try to counteract the issue by replanting trees. Another interviewee, discussed how mining causes controversy: it is beneficial for money, but destroys the environment. Also, he mentioned that the mining companies marginalize the locals because the companies prefer to hire from other locations. </a:t>
            </a:r>
          </a:p>
          <a:p>
            <a:pPr>
              <a:lnSpc>
                <a:spcPct val="115000"/>
              </a:lnSpc>
              <a:buNone/>
            </a:pPr>
            <a:endParaRPr sz="1300">
              <a:latin typeface="Times New Roman"/>
              <a:ea typeface="Times New Roman"/>
              <a:cs typeface="Times New Roman"/>
              <a:sym typeface="Times New Roman"/>
            </a:endParaRPr>
          </a:p>
          <a:p>
            <a:pPr>
              <a:buNone/>
            </a:pPr>
            <a:endParaRPr sz="1300">
              <a:latin typeface="Times New Roman"/>
              <a:ea typeface="Times New Roman"/>
              <a:cs typeface="Times New Roman"/>
              <a:sym typeface="Times New Roman"/>
            </a:endParaRPr>
          </a:p>
          <a:p>
            <a:pPr>
              <a:buNone/>
            </a:pPr>
            <a:endParaRPr sz="1300">
              <a:latin typeface="Times New Roman"/>
              <a:ea typeface="Times New Roman"/>
              <a:cs typeface="Times New Roman"/>
              <a:sym typeface="Times New Roman"/>
            </a:endParaRPr>
          </a:p>
        </p:txBody>
      </p:sp>
    </p:spTree>
    <p:extLst>
      <p:ext uri="{BB962C8B-B14F-4D97-AF65-F5344CB8AC3E}">
        <p14:creationId xmlns:p14="http://schemas.microsoft.com/office/powerpoint/2010/main" val="1036856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a:t>Xandria</a:t>
            </a:r>
          </a:p>
        </p:txBody>
      </p:sp>
    </p:spTree>
    <p:extLst>
      <p:ext uri="{BB962C8B-B14F-4D97-AF65-F5344CB8AC3E}">
        <p14:creationId xmlns:p14="http://schemas.microsoft.com/office/powerpoint/2010/main" val="2204427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sz="1300" dirty="0">
                <a:latin typeface="Times New Roman"/>
                <a:ea typeface="Times New Roman"/>
                <a:cs typeface="Times New Roman"/>
                <a:sym typeface="Times New Roman"/>
              </a:rPr>
              <a:t>Brianna</a:t>
            </a:r>
          </a:p>
          <a:p>
            <a:pPr>
              <a:buNone/>
            </a:pPr>
            <a:r>
              <a:rPr lang="en" sz="1300" dirty="0">
                <a:latin typeface="Times New Roman"/>
                <a:ea typeface="Times New Roman"/>
                <a:cs typeface="Times New Roman"/>
                <a:sym typeface="Times New Roman"/>
              </a:rPr>
              <a:t>Flooding</a:t>
            </a:r>
          </a:p>
          <a:p>
            <a:pPr marL="483306" indent="-322204">
              <a:buSzPts val="1200"/>
              <a:buFont typeface="Times New Roman"/>
              <a:buChar char="-"/>
            </a:pPr>
            <a:r>
              <a:rPr lang="en" sz="1300" dirty="0">
                <a:latin typeface="Times New Roman"/>
                <a:ea typeface="Times New Roman"/>
                <a:cs typeface="Times New Roman"/>
                <a:sym typeface="Times New Roman"/>
              </a:rPr>
              <a:t>We found during the interviews that flooding in very common and is seen as an expected event. </a:t>
            </a:r>
            <a:r>
              <a:rPr lang="en" sz="1300">
                <a:latin typeface="Times New Roman"/>
                <a:ea typeface="Times New Roman"/>
                <a:cs typeface="Times New Roman"/>
                <a:sym typeface="Times New Roman"/>
              </a:rPr>
              <a:t>8 </a:t>
            </a:r>
            <a:r>
              <a:rPr lang="en" sz="1300" dirty="0">
                <a:latin typeface="Times New Roman"/>
                <a:ea typeface="Times New Roman"/>
                <a:cs typeface="Times New Roman"/>
                <a:sym typeface="Times New Roman"/>
              </a:rPr>
              <a:t>out of our 22 participants either experienced floods or had family who experienced floods regularly. Several of the participants said that the floods are more sever now and harder to predict as the rainy and dry season are starting to meld. </a:t>
            </a:r>
          </a:p>
          <a:p>
            <a:pPr>
              <a:buNone/>
            </a:pPr>
            <a:endParaRPr sz="13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4262628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sz="1300">
                <a:latin typeface="Times New Roman"/>
                <a:ea typeface="Times New Roman"/>
                <a:cs typeface="Times New Roman"/>
                <a:sym typeface="Times New Roman"/>
              </a:rPr>
              <a:t>Thomas - Industrialization</a:t>
            </a:r>
          </a:p>
          <a:p>
            <a:pPr>
              <a:buNone/>
            </a:pPr>
            <a:endParaRPr sz="1300">
              <a:latin typeface="Times New Roman"/>
              <a:ea typeface="Times New Roman"/>
              <a:cs typeface="Times New Roman"/>
              <a:sym typeface="Times New Roman"/>
            </a:endParaRPr>
          </a:p>
          <a:p>
            <a:pPr>
              <a:buNone/>
            </a:pPr>
            <a:r>
              <a:rPr lang="en" sz="1300">
                <a:latin typeface="Times New Roman"/>
                <a:ea typeface="Times New Roman"/>
                <a:cs typeface="Times New Roman"/>
                <a:sym typeface="Times New Roman"/>
              </a:rPr>
              <a:t>Industrialization is an environmental problem that was more frequently discussed. 15/22 Interviewees talked about industrialization during the interviews and it’s affect on where they live in indonesia. The concerns of participants included the loss of rice fields and other public spaces, the development of corporations and housing, an increase in motor vehicle usage, a decrease in air quality, and a refocus on technology</a:t>
            </a:r>
          </a:p>
          <a:p>
            <a:pPr>
              <a:lnSpc>
                <a:spcPct val="115000"/>
              </a:lnSpc>
              <a:buNone/>
            </a:pPr>
            <a:endParaRPr sz="1300" b="1">
              <a:latin typeface="Times New Roman"/>
              <a:ea typeface="Times New Roman"/>
              <a:cs typeface="Times New Roman"/>
              <a:sym typeface="Times New Roman"/>
            </a:endParaRPr>
          </a:p>
          <a:p>
            <a:pPr>
              <a:buNone/>
            </a:pPr>
            <a:endParaRPr sz="1300">
              <a:latin typeface="Times New Roman"/>
              <a:ea typeface="Times New Roman"/>
              <a:cs typeface="Times New Roman"/>
              <a:sym typeface="Times New Roman"/>
            </a:endParaRPr>
          </a:p>
        </p:txBody>
      </p:sp>
    </p:spTree>
    <p:extLst>
      <p:ext uri="{BB962C8B-B14F-4D97-AF65-F5344CB8AC3E}">
        <p14:creationId xmlns:p14="http://schemas.microsoft.com/office/powerpoint/2010/main" val="2962306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sz="1300">
                <a:latin typeface="Times New Roman"/>
                <a:ea typeface="Times New Roman"/>
                <a:cs typeface="Times New Roman"/>
                <a:sym typeface="Times New Roman"/>
              </a:rPr>
              <a:t>Jess- Water access</a:t>
            </a:r>
          </a:p>
          <a:p>
            <a:pPr indent="483306">
              <a:buNone/>
            </a:pPr>
            <a:r>
              <a:rPr lang="en" sz="1300">
                <a:latin typeface="Times New Roman"/>
                <a:ea typeface="Times New Roman"/>
                <a:cs typeface="Times New Roman"/>
                <a:sym typeface="Times New Roman"/>
              </a:rPr>
              <a:t>Out of the 22 interview participants, 15 have had trouble obtaining potable water in their villages or cities in Indonesia. Pollution and poor recycling programs contribute to the lack of sanitation in accessible water sources. In order to eliminate some pollutants, the participants spoke of the use of homemade filters and boiling water. The remaining seven participants claimed that clean water is easily accessible where they lived in the mountainous regions of Indonesia because of the fresh runoff water from the springs.</a:t>
            </a:r>
          </a:p>
          <a:p>
            <a:pPr>
              <a:buNone/>
            </a:pPr>
            <a:endParaRPr sz="1300">
              <a:latin typeface="Times New Roman"/>
              <a:ea typeface="Times New Roman"/>
              <a:cs typeface="Times New Roman"/>
              <a:sym typeface="Times New Roman"/>
            </a:endParaRPr>
          </a:p>
          <a:p>
            <a:pPr>
              <a:buNone/>
            </a:pPr>
            <a:endParaRPr sz="1300">
              <a:latin typeface="Times New Roman"/>
              <a:ea typeface="Times New Roman"/>
              <a:cs typeface="Times New Roman"/>
              <a:sym typeface="Times New Roman"/>
            </a:endParaRPr>
          </a:p>
          <a:p>
            <a:pPr>
              <a:buNone/>
            </a:pPr>
            <a:endParaRPr sz="1300">
              <a:latin typeface="Times New Roman"/>
              <a:ea typeface="Times New Roman"/>
              <a:cs typeface="Times New Roman"/>
              <a:sym typeface="Times New Roman"/>
            </a:endParaRPr>
          </a:p>
        </p:txBody>
      </p:sp>
    </p:spTree>
    <p:extLst>
      <p:ext uri="{BB962C8B-B14F-4D97-AF65-F5344CB8AC3E}">
        <p14:creationId xmlns:p14="http://schemas.microsoft.com/office/powerpoint/2010/main" val="182298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dirty="0"/>
              <a:t>Xandria - From this we have created 3 two minute videos. The topics of the videos are water access, flooding, and industrialization. These short videos will be put on the CERES chook app. The video we will be showing </a:t>
            </a:r>
            <a:r>
              <a:rPr lang="en-US" dirty="0"/>
              <a:t>today </a:t>
            </a:r>
            <a:r>
              <a:rPr lang="en"/>
              <a:t>is </a:t>
            </a:r>
            <a:r>
              <a:rPr lang="en" dirty="0"/>
              <a:t>the water access (show video) </a:t>
            </a:r>
          </a:p>
        </p:txBody>
      </p:sp>
    </p:spTree>
    <p:extLst>
      <p:ext uri="{BB962C8B-B14F-4D97-AF65-F5344CB8AC3E}">
        <p14:creationId xmlns:p14="http://schemas.microsoft.com/office/powerpoint/2010/main" val="620750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7" name="Shape 337"/>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a:t>Brianna</a:t>
            </a:r>
          </a:p>
          <a:p>
            <a:pPr indent="483306">
              <a:lnSpc>
                <a:spcPct val="150000"/>
              </a:lnSpc>
              <a:spcBef>
                <a:spcPts val="846"/>
              </a:spcBef>
              <a:buNone/>
            </a:pPr>
            <a:r>
              <a:rPr lang="en" sz="1300">
                <a:latin typeface="Times New Roman"/>
                <a:ea typeface="Times New Roman"/>
                <a:cs typeface="Times New Roman"/>
                <a:sym typeface="Times New Roman"/>
              </a:rPr>
              <a:t>we recommend that videos be produced for the environmental topics that we did not have time to make. This includes mining, weather changes, pollution, and agricultural. To increase the effectiveness of the environmental videos, CERES staff should obtain footage of the environmental issues in Indonesia. This footage could have an impact on the visitors and cause them to be more inclined to help in the efforts to improve these conditions in Indonesia. We also recommend that the CERES staff create videos to promote Indonesian culture such as traditional dance, religion, and community.  </a:t>
            </a:r>
          </a:p>
        </p:txBody>
      </p:sp>
    </p:spTree>
    <p:extLst>
      <p:ext uri="{BB962C8B-B14F-4D97-AF65-F5344CB8AC3E}">
        <p14:creationId xmlns:p14="http://schemas.microsoft.com/office/powerpoint/2010/main" val="2953569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a:t>Xandria</a:t>
            </a:r>
          </a:p>
          <a:p>
            <a:pPr>
              <a:buNone/>
            </a:pPr>
            <a:endParaRPr/>
          </a:p>
          <a:p>
            <a:pPr>
              <a:buNone/>
            </a:pPr>
            <a:r>
              <a:rPr lang="en" sz="1300">
                <a:latin typeface="Times New Roman"/>
                <a:ea typeface="Times New Roman"/>
                <a:cs typeface="Times New Roman"/>
                <a:sym typeface="Times New Roman"/>
              </a:rPr>
              <a:t>Additional videos that focus on individual participants will allow the viewer to connect with the participant. These longer videos should be uploaded onto their YouTube channel. A way to implement these videos would be to add links following the short environmentally focused video on the</a:t>
            </a:r>
            <a:r>
              <a:rPr lang="en" sz="1300">
                <a:latin typeface="Times New Roman"/>
                <a:ea typeface="Times New Roman"/>
                <a:cs typeface="Times New Roman"/>
                <a:sym typeface="Times New Roman"/>
                <a:hlinkClick r:id="rId3"/>
              </a:rPr>
              <a:t> </a:t>
            </a:r>
            <a:r>
              <a:rPr lang="en" sz="1300" u="sng">
                <a:solidFill>
                  <a:srgbClr val="1155CC"/>
                </a:solidFill>
                <a:latin typeface="Times New Roman"/>
                <a:ea typeface="Times New Roman"/>
                <a:cs typeface="Times New Roman"/>
                <a:sym typeface="Times New Roman"/>
                <a:hlinkClick r:id="rId3"/>
              </a:rPr>
              <a:t>Chook app</a:t>
            </a:r>
            <a:r>
              <a:rPr lang="en" sz="1300">
                <a:latin typeface="Times New Roman"/>
                <a:ea typeface="Times New Roman"/>
                <a:cs typeface="Times New Roman"/>
                <a:sym typeface="Times New Roman"/>
              </a:rPr>
              <a:t>, so that the viewers could click on them and discover more about any of the interviewees that have sparked their interest.</a:t>
            </a:r>
          </a:p>
          <a:p>
            <a:pPr>
              <a:buNone/>
            </a:pPr>
            <a:endParaRPr/>
          </a:p>
        </p:txBody>
      </p:sp>
    </p:spTree>
    <p:extLst>
      <p:ext uri="{BB962C8B-B14F-4D97-AF65-F5344CB8AC3E}">
        <p14:creationId xmlns:p14="http://schemas.microsoft.com/office/powerpoint/2010/main" val="3240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Shape 363"/>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dirty="0"/>
              <a:t>Jess</a:t>
            </a:r>
          </a:p>
          <a:p>
            <a:pPr>
              <a:buNone/>
            </a:pPr>
            <a:r>
              <a:rPr lang="en" dirty="0"/>
              <a:t>-carolyn-best practices</a:t>
            </a:r>
          </a:p>
          <a:p>
            <a:pPr>
              <a:buNone/>
            </a:pPr>
            <a:r>
              <a:rPr lang="en" dirty="0"/>
              <a:t>-signage, personal communication, market the app toward children</a:t>
            </a:r>
          </a:p>
          <a:p>
            <a:pPr>
              <a:buNone/>
            </a:pPr>
            <a:r>
              <a:rPr lang="en" dirty="0"/>
              <a:t>-chook mascot</a:t>
            </a:r>
          </a:p>
        </p:txBody>
      </p:sp>
    </p:spTree>
    <p:extLst>
      <p:ext uri="{BB962C8B-B14F-4D97-AF65-F5344CB8AC3E}">
        <p14:creationId xmlns:p14="http://schemas.microsoft.com/office/powerpoint/2010/main" val="3479265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a:t>Xandria</a:t>
            </a:r>
          </a:p>
          <a:p>
            <a:pPr>
              <a:lnSpc>
                <a:spcPct val="180000"/>
              </a:lnSpc>
              <a:spcAft>
                <a:spcPts val="846"/>
              </a:spcAft>
              <a:buNone/>
            </a:pPr>
            <a:r>
              <a:rPr lang="en">
                <a:latin typeface="Calibri"/>
                <a:ea typeface="Calibri"/>
                <a:cs typeface="Calibri"/>
                <a:sym typeface="Calibri"/>
              </a:rPr>
              <a:t>	</a:t>
            </a:r>
            <a:r>
              <a:rPr lang="en" sz="1300">
                <a:latin typeface="Times New Roman"/>
                <a:ea typeface="Times New Roman"/>
                <a:cs typeface="Times New Roman"/>
                <a:sym typeface="Times New Roman"/>
              </a:rPr>
              <a:t>The next group of WPI students that works in collaboration with CERES should focus on the collection of African narratives to expand upon the environmentally focused African village activities that the 2016 WPI team prototyped.</a:t>
            </a:r>
          </a:p>
          <a:p>
            <a:pPr indent="483306">
              <a:lnSpc>
                <a:spcPct val="180000"/>
              </a:lnSpc>
              <a:spcAft>
                <a:spcPts val="846"/>
              </a:spcAft>
              <a:buNone/>
            </a:pPr>
            <a:r>
              <a:rPr lang="en" sz="1300">
                <a:latin typeface="Times New Roman"/>
                <a:ea typeface="Times New Roman"/>
                <a:cs typeface="Times New Roman"/>
                <a:sym typeface="Times New Roman"/>
              </a:rPr>
              <a:t>We recommend that the CERES staff and the future WPI group find contacts within the African community prior to the group’s arrival in Australia because this allowed us to establish interviews before our arrival and ultimately lead us to conduct a total of 22 interviews. We recommend getting in contact with Jonathan Chee of Banksia Gardens because he has contacts within the African community. </a:t>
            </a:r>
          </a:p>
          <a:p>
            <a:pPr indent="483306">
              <a:lnSpc>
                <a:spcPct val="180000"/>
              </a:lnSpc>
              <a:spcAft>
                <a:spcPts val="846"/>
              </a:spcAft>
              <a:buNone/>
            </a:pPr>
            <a:r>
              <a:rPr lang="en" sz="1300">
                <a:latin typeface="Times New Roman"/>
                <a:ea typeface="Times New Roman"/>
                <a:cs typeface="Times New Roman"/>
                <a:sym typeface="Times New Roman"/>
              </a:rPr>
              <a:t>Before travelling to Australia, the future group of WPI students should also gather background knowledge on the major environmental issues in Africa. This will also help them to obtain better information from the interviews as they will be able to ask more in depth questions about where the participants are from and what environmental issues may affect them in specific regions.</a:t>
            </a:r>
          </a:p>
          <a:p>
            <a:pPr>
              <a:lnSpc>
                <a:spcPct val="115000"/>
              </a:lnSpc>
              <a:buNone/>
            </a:pPr>
            <a:endParaRPr sz="1300">
              <a:latin typeface="Times New Roman"/>
              <a:ea typeface="Times New Roman"/>
              <a:cs typeface="Times New Roman"/>
              <a:sym typeface="Times New Roman"/>
            </a:endParaRPr>
          </a:p>
          <a:p>
            <a:pPr>
              <a:buNone/>
            </a:pPr>
            <a:endParaRPr/>
          </a:p>
        </p:txBody>
      </p:sp>
    </p:spTree>
    <p:extLst>
      <p:ext uri="{BB962C8B-B14F-4D97-AF65-F5344CB8AC3E}">
        <p14:creationId xmlns:p14="http://schemas.microsoft.com/office/powerpoint/2010/main" val="171989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9" name="Shape 379"/>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b="1"/>
              <a:t>Thomas</a:t>
            </a:r>
          </a:p>
          <a:p>
            <a:pPr>
              <a:buNone/>
            </a:pPr>
            <a:endParaRPr/>
          </a:p>
          <a:p>
            <a:pPr>
              <a:buNone/>
            </a:pPr>
            <a:r>
              <a:rPr lang="en"/>
              <a:t>CERES should look into the creation of a storybooth in order to continuously collect narratives. It took us 4 weeks to plan, organize, and complete 22 interviews. Conducting interviews is an effective way to collect personal narratives but it is time consuming and unsustainable. A storybooth would allow CERES to create a continuously growing archive of life experiences, and would also give more people the opportunity to share their stories. One possible way to implement this is to set up a room or space at CERES, maybe once a month, where people could record themselves. These days would need to be well-advertised and make people want to share their story.</a:t>
            </a:r>
          </a:p>
        </p:txBody>
      </p:sp>
    </p:spTree>
    <p:extLst>
      <p:ext uri="{BB962C8B-B14F-4D97-AF65-F5344CB8AC3E}">
        <p14:creationId xmlns:p14="http://schemas.microsoft.com/office/powerpoint/2010/main" val="3677200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Shape 387"/>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a:t>Thomas</a:t>
            </a:r>
          </a:p>
          <a:p>
            <a:pPr>
              <a:buNone/>
            </a:pPr>
            <a:endParaRPr/>
          </a:p>
          <a:p>
            <a:pPr>
              <a:buNone/>
            </a:pPr>
            <a:r>
              <a:rPr lang="en"/>
              <a:t>CERES should directly link the videos to the learning activities in the Indonesian village. In order to do this, CERES or another WPI group should compare and contrast the information collected in the interviews to the information presented in the prototype activities. With information that is the same, a link should be posted at the corresponding activity in the village that will lead the visitor to a short video for more information on that environmental concern. With information that is different, CERES should evaluate, adapt and create activities accordingly to facilitate the integration of the videos.</a:t>
            </a:r>
          </a:p>
          <a:p>
            <a:pPr>
              <a:buNone/>
            </a:pPr>
            <a:endParaRPr/>
          </a:p>
          <a:p>
            <a:pPr>
              <a:buNone/>
            </a:pPr>
            <a:r>
              <a:rPr lang="en"/>
              <a:t>We recommend that in the future expansion of other villages, that CERES reverses the order of collecting data. Trying to ask questions to get information about the issues in the activities proved to be challenging. if the stories were collected first, and then activities were created around the information that the intervieweees shared, Ceres would be able to seamlessly integrate the videos..</a:t>
            </a:r>
          </a:p>
        </p:txBody>
      </p:sp>
    </p:spTree>
    <p:extLst>
      <p:ext uri="{BB962C8B-B14F-4D97-AF65-F5344CB8AC3E}">
        <p14:creationId xmlns:p14="http://schemas.microsoft.com/office/powerpoint/2010/main" val="283120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a:t>Xandria</a:t>
            </a:r>
          </a:p>
        </p:txBody>
      </p:sp>
    </p:spTree>
    <p:extLst>
      <p:ext uri="{BB962C8B-B14F-4D97-AF65-F5344CB8AC3E}">
        <p14:creationId xmlns:p14="http://schemas.microsoft.com/office/powerpoint/2010/main" val="183411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dirty="0"/>
              <a:t>Xandria</a:t>
            </a:r>
          </a:p>
          <a:p>
            <a:pPr>
              <a:buNone/>
            </a:pPr>
            <a:endParaRPr dirty="0"/>
          </a:p>
          <a:p>
            <a:pPr>
              <a:buNone/>
            </a:pPr>
            <a:r>
              <a:rPr lang="en" dirty="0"/>
              <a:t>*Read assertion* </a:t>
            </a:r>
          </a:p>
          <a:p>
            <a:pPr>
              <a:buNone/>
            </a:pPr>
            <a:endParaRPr dirty="0"/>
          </a:p>
          <a:p>
            <a:pPr>
              <a:buNone/>
            </a:pPr>
            <a:r>
              <a:rPr lang="en" sz="1300" dirty="0">
                <a:latin typeface="Times New Roman"/>
                <a:ea typeface="Times New Roman"/>
                <a:cs typeface="Times New Roman"/>
                <a:sym typeface="Times New Roman"/>
              </a:rPr>
              <a:t>In summary, we collected narratives from 22 Indonesians and created 3 short videos. Although we were worried about the depth in which we could explore these topics our Indonesian participants were thrilled to talk about their lives and culture. Through this we were able to understand how the environmental topics directly affect the community members interviewed. We hope that the integration of the videos will help CERES to completing their goal in linking the cultural villages to their overarching focus of environmental sustainability.</a:t>
            </a:r>
          </a:p>
          <a:p>
            <a:pPr>
              <a:lnSpc>
                <a:spcPct val="115000"/>
              </a:lnSpc>
              <a:buNone/>
            </a:pPr>
            <a:endParaRPr sz="1300" dirty="0">
              <a:latin typeface="Times New Roman"/>
              <a:ea typeface="Times New Roman"/>
              <a:cs typeface="Times New Roman"/>
              <a:sym typeface="Times New Roman"/>
            </a:endParaRPr>
          </a:p>
          <a:p>
            <a:pPr>
              <a:buNone/>
            </a:pPr>
            <a:endParaRPr dirty="0"/>
          </a:p>
        </p:txBody>
      </p:sp>
    </p:spTree>
    <p:extLst>
      <p:ext uri="{BB962C8B-B14F-4D97-AF65-F5344CB8AC3E}">
        <p14:creationId xmlns:p14="http://schemas.microsoft.com/office/powerpoint/2010/main" val="1425892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9" name="Shape 419"/>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a:t>Xandria</a:t>
            </a:r>
          </a:p>
          <a:p>
            <a:pPr>
              <a:buNone/>
            </a:pPr>
            <a:r>
              <a:rPr lang="en"/>
              <a:t>Thank you for your time and attention we will now be accepting questions.</a:t>
            </a:r>
          </a:p>
          <a:p>
            <a:pPr>
              <a:buNone/>
            </a:pPr>
            <a:endParaRPr/>
          </a:p>
          <a:p>
            <a:pPr>
              <a:buNone/>
            </a:pPr>
            <a:endParaRPr/>
          </a:p>
          <a:p>
            <a:pPr>
              <a:buNone/>
            </a:pPr>
            <a:endParaRPr/>
          </a:p>
        </p:txBody>
      </p:sp>
    </p:spTree>
    <p:extLst>
      <p:ext uri="{BB962C8B-B14F-4D97-AF65-F5344CB8AC3E}">
        <p14:creationId xmlns:p14="http://schemas.microsoft.com/office/powerpoint/2010/main" val="501092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sz="1300"/>
              <a:t>Brianna’s Slide</a:t>
            </a:r>
          </a:p>
          <a:p>
            <a:pPr>
              <a:buNone/>
            </a:pPr>
            <a:r>
              <a:rPr lang="en" sz="1300"/>
              <a:t>For those of you who are not familiar with CERES. CERES is a community environment park that *read the assertion* To do this, the park is split into four precincts: social enterprise, farm, education, and village. Social enterprise consists of the Merri Table Cafe and organic grocery. The goods for these two places come from the organic garden and bee farm, which are in the farm precinct. The education precinct includes an eco-house, and a model dam. The village precinct focuses on Aboriginal and Torres Strait Islander, Indian, African, and Indonesian.  Past IQPs have developed activities in the African and Indonesian villages, CERES wants to further connect their mission of environmental sustainability with the cultural villages and feels that there is a need to include a personal aspect, which will be the sharing the narratives of life in Indonesia. </a:t>
            </a:r>
          </a:p>
        </p:txBody>
      </p:sp>
    </p:spTree>
    <p:extLst>
      <p:ext uri="{BB962C8B-B14F-4D97-AF65-F5344CB8AC3E}">
        <p14:creationId xmlns:p14="http://schemas.microsoft.com/office/powerpoint/2010/main" val="3358225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lnSpc>
                <a:spcPct val="115000"/>
              </a:lnSpc>
              <a:buNone/>
            </a:pPr>
            <a:r>
              <a:rPr lang="en" sz="1300" b="1">
                <a:latin typeface="Times New Roman"/>
                <a:ea typeface="Times New Roman"/>
                <a:cs typeface="Times New Roman"/>
                <a:sym typeface="Times New Roman"/>
              </a:rPr>
              <a:t>Thomas:</a:t>
            </a:r>
          </a:p>
          <a:p>
            <a:pPr>
              <a:lnSpc>
                <a:spcPct val="115000"/>
              </a:lnSpc>
              <a:spcAft>
                <a:spcPts val="1057"/>
              </a:spcAft>
              <a:buNone/>
            </a:pPr>
            <a:r>
              <a:rPr lang="en" sz="1300">
                <a:latin typeface="Times New Roman"/>
                <a:ea typeface="Times New Roman"/>
                <a:cs typeface="Times New Roman"/>
                <a:sym typeface="Times New Roman"/>
              </a:rPr>
              <a:t>Our goal was to produce videos of personal narratives from individuals of Indonesian origin to enhance the Indonesian cultural village exhibit at CERES. To accomplish our goal, we have conducted a baseline assessment to understand the current education program at CERES, evaluated best practices for designing an effective exhibit, and recorded personal narratives from Indonesian community members which reflect the environmental issues they have experienced in Indonesia.</a:t>
            </a:r>
          </a:p>
        </p:txBody>
      </p:sp>
    </p:spTree>
    <p:extLst>
      <p:ext uri="{BB962C8B-B14F-4D97-AF65-F5344CB8AC3E}">
        <p14:creationId xmlns:p14="http://schemas.microsoft.com/office/powerpoint/2010/main" val="1006114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sz="1300">
                <a:latin typeface="Times New Roman"/>
                <a:ea typeface="Times New Roman"/>
                <a:cs typeface="Times New Roman"/>
                <a:sym typeface="Times New Roman"/>
              </a:rPr>
              <a:t>Jess’ Slide</a:t>
            </a:r>
          </a:p>
          <a:p>
            <a:pPr>
              <a:buNone/>
            </a:pPr>
            <a:r>
              <a:rPr lang="en" sz="1300">
                <a:latin typeface="Times New Roman"/>
                <a:ea typeface="Times New Roman"/>
                <a:cs typeface="Times New Roman"/>
                <a:sym typeface="Times New Roman"/>
              </a:rPr>
              <a:t>-2011 census found that just under half population id as immigrants or children of immigrants</a:t>
            </a:r>
          </a:p>
          <a:p>
            <a:pPr>
              <a:buNone/>
            </a:pPr>
            <a:r>
              <a:rPr lang="en" sz="1300">
                <a:latin typeface="Times New Roman"/>
                <a:ea typeface="Times New Roman"/>
                <a:cs typeface="Times New Roman"/>
                <a:sym typeface="Times New Roman"/>
              </a:rPr>
              <a:t>-more than 80,000 of this population id as indonesian</a:t>
            </a:r>
          </a:p>
          <a:p>
            <a:pPr>
              <a:buNone/>
            </a:pPr>
            <a:r>
              <a:rPr lang="en" sz="1300">
                <a:latin typeface="Times New Roman"/>
                <a:ea typeface="Times New Roman"/>
                <a:cs typeface="Times New Roman"/>
                <a:sym typeface="Times New Roman"/>
              </a:rPr>
              <a:t>-we will be focusing on indonesian overseas students for this project-&gt; has been found that about a quarter of indonesian students who choose to study abroad have chosen australia</a:t>
            </a:r>
          </a:p>
          <a:p>
            <a:pPr>
              <a:buNone/>
            </a:pPr>
            <a:r>
              <a:rPr lang="en" sz="1300">
                <a:latin typeface="Times New Roman"/>
                <a:ea typeface="Times New Roman"/>
                <a:cs typeface="Times New Roman"/>
                <a:sym typeface="Times New Roman"/>
              </a:rPr>
              <a:t>-indonesia fifth largest provider of overseas students to aus</a:t>
            </a:r>
          </a:p>
          <a:p>
            <a:pPr>
              <a:buNone/>
            </a:pPr>
            <a:endParaRPr sz="1300">
              <a:latin typeface="Times New Roman"/>
              <a:ea typeface="Times New Roman"/>
              <a:cs typeface="Times New Roman"/>
              <a:sym typeface="Times New Roman"/>
            </a:endParaRPr>
          </a:p>
          <a:p>
            <a:pPr>
              <a:buNone/>
            </a:pPr>
            <a:endParaRPr sz="1300">
              <a:latin typeface="Times New Roman"/>
              <a:ea typeface="Times New Roman"/>
              <a:cs typeface="Times New Roman"/>
              <a:sym typeface="Times New Roman"/>
            </a:endParaRPr>
          </a:p>
          <a:p>
            <a:pPr>
              <a:buNone/>
            </a:pPr>
            <a:endParaRPr/>
          </a:p>
        </p:txBody>
      </p:sp>
    </p:spTree>
    <p:extLst>
      <p:ext uri="{BB962C8B-B14F-4D97-AF65-F5344CB8AC3E}">
        <p14:creationId xmlns:p14="http://schemas.microsoft.com/office/powerpoint/2010/main" val="8311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a:t>*read assertion*</a:t>
            </a:r>
          </a:p>
          <a:p>
            <a:pPr marL="483306" indent="-315491"/>
            <a:r>
              <a:rPr lang="en"/>
              <a:t>Water access </a:t>
            </a:r>
            <a:r>
              <a:rPr lang="en" b="1"/>
              <a:t>-Xandria</a:t>
            </a:r>
          </a:p>
          <a:p>
            <a:pPr>
              <a:buNone/>
            </a:pPr>
            <a:endParaRPr b="1"/>
          </a:p>
          <a:p>
            <a:pPr>
              <a:buNone/>
            </a:pPr>
            <a:r>
              <a:rPr lang="en"/>
              <a:t>	Water access is an issues and as</a:t>
            </a:r>
            <a:r>
              <a:rPr lang="en" sz="1300">
                <a:latin typeface="Times New Roman"/>
                <a:ea typeface="Times New Roman"/>
                <a:cs typeface="Times New Roman"/>
                <a:sym typeface="Times New Roman"/>
              </a:rPr>
              <a:t> </a:t>
            </a:r>
            <a:r>
              <a:rPr lang="en"/>
              <a:t>recent as in 2008 it was found that </a:t>
            </a:r>
            <a:r>
              <a:rPr lang="en" sz="1300">
                <a:latin typeface="Times New Roman"/>
                <a:ea typeface="Times New Roman"/>
                <a:cs typeface="Times New Roman"/>
                <a:sym typeface="Times New Roman"/>
              </a:rPr>
              <a:t>80% of the Indonesian population were without clean water supplied to their house. Droughts have a great impact on Indonesia’s water access. The severe drought of 1997 for example killed more than 600 people in indonesia. </a:t>
            </a:r>
          </a:p>
          <a:p>
            <a:pPr>
              <a:buNone/>
            </a:pPr>
            <a:endParaRPr sz="1300">
              <a:latin typeface="Times New Roman"/>
              <a:ea typeface="Times New Roman"/>
              <a:cs typeface="Times New Roman"/>
              <a:sym typeface="Times New Roman"/>
            </a:endParaRPr>
          </a:p>
          <a:p>
            <a:pPr>
              <a:buNone/>
            </a:pPr>
            <a:endParaRPr/>
          </a:p>
          <a:p>
            <a:pPr indent="483306">
              <a:buNone/>
            </a:pPr>
            <a:endParaRPr/>
          </a:p>
        </p:txBody>
      </p:sp>
    </p:spTree>
    <p:extLst>
      <p:ext uri="{BB962C8B-B14F-4D97-AF65-F5344CB8AC3E}">
        <p14:creationId xmlns:p14="http://schemas.microsoft.com/office/powerpoint/2010/main" val="182212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endParaRPr sz="1300">
              <a:latin typeface="Times New Roman"/>
              <a:ea typeface="Times New Roman"/>
              <a:cs typeface="Times New Roman"/>
              <a:sym typeface="Times New Roman"/>
            </a:endParaRPr>
          </a:p>
          <a:p>
            <a:pPr>
              <a:buNone/>
            </a:pPr>
            <a:endParaRPr/>
          </a:p>
          <a:p>
            <a:pPr marL="483306" indent="-315491"/>
            <a:r>
              <a:rPr lang="en"/>
              <a:t>Flooding </a:t>
            </a:r>
            <a:r>
              <a:rPr lang="en" b="1"/>
              <a:t>-Brianna</a:t>
            </a:r>
          </a:p>
          <a:p>
            <a:pPr>
              <a:buNone/>
            </a:pPr>
            <a:endParaRPr b="1"/>
          </a:p>
          <a:p>
            <a:pPr>
              <a:buNone/>
            </a:pPr>
            <a:r>
              <a:rPr lang="en"/>
              <a:t>	Indonesia experiences a wet and dry season</a:t>
            </a:r>
          </a:p>
          <a:p>
            <a:pPr>
              <a:buNone/>
            </a:pPr>
            <a:r>
              <a:rPr lang="en"/>
              <a:t>	The Wet season is sept to march</a:t>
            </a:r>
          </a:p>
          <a:p>
            <a:pPr>
              <a:buNone/>
            </a:pPr>
            <a:r>
              <a:rPr lang="en"/>
              <a:t>	Monsoons are common during the wet season and cause flooding of homes and streets. </a:t>
            </a:r>
          </a:p>
          <a:p>
            <a:pPr>
              <a:buNone/>
            </a:pPr>
            <a:r>
              <a:rPr lang="en"/>
              <a:t>	In 2016 a flood killed 13 and destroyed many homes, but the as seen in the picture the people keep their spirits high</a:t>
            </a:r>
          </a:p>
          <a:p>
            <a:pPr>
              <a:buNone/>
            </a:pPr>
            <a:r>
              <a:rPr lang="en"/>
              <a:t>	</a:t>
            </a:r>
          </a:p>
          <a:p>
            <a:pPr indent="483306">
              <a:buNone/>
            </a:pPr>
            <a:endParaRPr/>
          </a:p>
        </p:txBody>
      </p:sp>
    </p:spTree>
    <p:extLst>
      <p:ext uri="{BB962C8B-B14F-4D97-AF65-F5344CB8AC3E}">
        <p14:creationId xmlns:p14="http://schemas.microsoft.com/office/powerpoint/2010/main" val="547232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731520" y="4560570"/>
            <a:ext cx="5852160" cy="4320540"/>
          </a:xfrm>
          <a:prstGeom prst="rect">
            <a:avLst/>
          </a:prstGeom>
        </p:spPr>
        <p:txBody>
          <a:bodyPr wrap="square" lIns="96645" tIns="96645" rIns="96645" bIns="96645" anchor="t" anchorCtr="0">
            <a:noAutofit/>
          </a:bodyPr>
          <a:lstStyle/>
          <a:p>
            <a:pPr>
              <a:buNone/>
            </a:pPr>
            <a:r>
              <a:rPr lang="en"/>
              <a:t>	</a:t>
            </a:r>
          </a:p>
          <a:p>
            <a:pPr marL="483306" indent="-315491"/>
            <a:r>
              <a:rPr lang="en"/>
              <a:t>Industrialization </a:t>
            </a:r>
            <a:r>
              <a:rPr lang="en" b="1"/>
              <a:t>-Jess</a:t>
            </a:r>
          </a:p>
          <a:p>
            <a:pPr>
              <a:buNone/>
            </a:pPr>
            <a:endParaRPr b="1"/>
          </a:p>
          <a:p>
            <a:pPr>
              <a:buNone/>
            </a:pPr>
            <a:r>
              <a:rPr lang="en"/>
              <a:t>	As a wave of industrialization appears to be overtaking indonesia, authorities are forcing farmers off of their land- replacing them with companies or big businesses. Considering that around 60% of farmers have unclear ownership of the land that their families have overseen for many generations, it is sadly fairly easy for larger authorities to push them off of their property. Many of the interviewees have spoken about the decrease in rice fields in their land due to industrialization</a:t>
            </a:r>
          </a:p>
          <a:p>
            <a:pPr>
              <a:buNone/>
            </a:pPr>
            <a:endParaRPr/>
          </a:p>
          <a:p>
            <a:pPr indent="483306">
              <a:buNone/>
            </a:pPr>
            <a:endParaRPr/>
          </a:p>
        </p:txBody>
      </p:sp>
    </p:spTree>
    <p:extLst>
      <p:ext uri="{BB962C8B-B14F-4D97-AF65-F5344CB8AC3E}">
        <p14:creationId xmlns:p14="http://schemas.microsoft.com/office/powerpoint/2010/main" val="3236907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Shape 10"/>
          <p:cNvCxnSpPr/>
          <p:nvPr/>
        </p:nvCxnSpPr>
        <p:spPr>
          <a:xfrm>
            <a:off x="0" y="2998150"/>
            <a:ext cx="9144000" cy="0"/>
          </a:xfrm>
          <a:prstGeom prst="straightConnector1">
            <a:avLst/>
          </a:prstGeom>
          <a:noFill/>
          <a:ln w="19050" cap="flat" cmpd="sng">
            <a:solidFill>
              <a:schemeClr val="lt2"/>
            </a:solidFill>
            <a:prstDash val="solid"/>
            <a:round/>
            <a:headEnd type="none" w="med" len="med"/>
            <a:tailEnd type="none" w="med" len="med"/>
          </a:ln>
        </p:spPr>
      </p:cxnSp>
      <p:sp>
        <p:nvSpPr>
          <p:cNvPr id="11" name="Shape 11"/>
          <p:cNvSpPr txBox="1">
            <a:spLocks noGrp="1"/>
          </p:cNvSpPr>
          <p:nvPr>
            <p:ph type="ctrTitle"/>
          </p:nvPr>
        </p:nvSpPr>
        <p:spPr>
          <a:xfrm>
            <a:off x="510450" y="1257300"/>
            <a:ext cx="8123100" cy="1588500"/>
          </a:xfrm>
          <a:prstGeom prst="rect">
            <a:avLst/>
          </a:prstGeom>
        </p:spPr>
        <p:txBody>
          <a:bodyPr wrap="square" lIns="91425" tIns="91425" rIns="91425" bIns="91425" anchor="b" anchorCtr="0"/>
          <a:lstStyle>
            <a:lvl1pPr lvl="0">
              <a:spcBef>
                <a:spcPts val="0"/>
              </a:spcBef>
              <a:buClr>
                <a:schemeClr val="lt1"/>
              </a:buClr>
              <a:buSzPts val="4800"/>
              <a:buNone/>
              <a:defRPr sz="4800">
                <a:solidFill>
                  <a:schemeClr val="lt1"/>
                </a:solidFill>
              </a:defRPr>
            </a:lvl1pPr>
            <a:lvl2pPr lvl="1">
              <a:spcBef>
                <a:spcPts val="0"/>
              </a:spcBef>
              <a:buClr>
                <a:schemeClr val="lt1"/>
              </a:buClr>
              <a:buSzPts val="4800"/>
              <a:buNone/>
              <a:defRPr sz="4800">
                <a:solidFill>
                  <a:schemeClr val="lt1"/>
                </a:solidFill>
              </a:defRPr>
            </a:lvl2pPr>
            <a:lvl3pPr lvl="2">
              <a:spcBef>
                <a:spcPts val="0"/>
              </a:spcBef>
              <a:buClr>
                <a:schemeClr val="lt1"/>
              </a:buClr>
              <a:buSzPts val="4800"/>
              <a:buNone/>
              <a:defRPr sz="4800">
                <a:solidFill>
                  <a:schemeClr val="lt1"/>
                </a:solidFill>
              </a:defRPr>
            </a:lvl3pPr>
            <a:lvl4pPr lvl="3">
              <a:spcBef>
                <a:spcPts val="0"/>
              </a:spcBef>
              <a:buClr>
                <a:schemeClr val="lt1"/>
              </a:buClr>
              <a:buSzPts val="4800"/>
              <a:buNone/>
              <a:defRPr sz="4800">
                <a:solidFill>
                  <a:schemeClr val="lt1"/>
                </a:solidFill>
              </a:defRPr>
            </a:lvl4pPr>
            <a:lvl5pPr lvl="4">
              <a:spcBef>
                <a:spcPts val="0"/>
              </a:spcBef>
              <a:buClr>
                <a:schemeClr val="lt1"/>
              </a:buClr>
              <a:buSzPts val="4800"/>
              <a:buNone/>
              <a:defRPr sz="4800">
                <a:solidFill>
                  <a:schemeClr val="lt1"/>
                </a:solidFill>
              </a:defRPr>
            </a:lvl5pPr>
            <a:lvl6pPr lvl="5">
              <a:spcBef>
                <a:spcPts val="0"/>
              </a:spcBef>
              <a:buClr>
                <a:schemeClr val="lt1"/>
              </a:buClr>
              <a:buSzPts val="4800"/>
              <a:buNone/>
              <a:defRPr sz="4800">
                <a:solidFill>
                  <a:schemeClr val="lt1"/>
                </a:solidFill>
              </a:defRPr>
            </a:lvl6pPr>
            <a:lvl7pPr lvl="6">
              <a:spcBef>
                <a:spcPts val="0"/>
              </a:spcBef>
              <a:buClr>
                <a:schemeClr val="lt1"/>
              </a:buClr>
              <a:buSzPts val="4800"/>
              <a:buNone/>
              <a:defRPr sz="4800">
                <a:solidFill>
                  <a:schemeClr val="lt1"/>
                </a:solidFill>
              </a:defRPr>
            </a:lvl7pPr>
            <a:lvl8pPr lvl="7">
              <a:spcBef>
                <a:spcPts val="0"/>
              </a:spcBef>
              <a:buClr>
                <a:schemeClr val="lt1"/>
              </a:buClr>
              <a:buSzPts val="4800"/>
              <a:buNone/>
              <a:defRPr sz="4800">
                <a:solidFill>
                  <a:schemeClr val="lt1"/>
                </a:solidFill>
              </a:defRPr>
            </a:lvl8pPr>
            <a:lvl9pPr lvl="8">
              <a:spcBef>
                <a:spcPts val="0"/>
              </a:spcBef>
              <a:buClr>
                <a:schemeClr val="lt1"/>
              </a:buClr>
              <a:buSzPts val="4800"/>
              <a:buNone/>
              <a:defRPr sz="4800">
                <a:solidFill>
                  <a:schemeClr val="lt1"/>
                </a:solidFill>
              </a:defRPr>
            </a:lvl9pPr>
          </a:lstStyle>
          <a:p>
            <a:endParaRPr/>
          </a:p>
        </p:txBody>
      </p:sp>
      <p:sp>
        <p:nvSpPr>
          <p:cNvPr id="12" name="Shape 12"/>
          <p:cNvSpPr txBox="1">
            <a:spLocks noGrp="1"/>
          </p:cNvSpPr>
          <p:nvPr>
            <p:ph type="subTitle" idx="1"/>
          </p:nvPr>
        </p:nvSpPr>
        <p:spPr>
          <a:xfrm>
            <a:off x="510450" y="3182313"/>
            <a:ext cx="8123100" cy="630000"/>
          </a:xfrm>
          <a:prstGeom prst="rect">
            <a:avLst/>
          </a:prstGeom>
        </p:spPr>
        <p:txBody>
          <a:bodyPr wrap="square" lIns="91425" tIns="91425" rIns="91425" bIns="91425" anchor="t" anchorCtr="0"/>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Shape 1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a:off x="0" y="5045700"/>
            <a:ext cx="9144000" cy="97800"/>
          </a:xfrm>
          <a:prstGeom prst="rect">
            <a:avLst/>
          </a:prstGeom>
          <a:solidFill>
            <a:schemeClr val="lt2"/>
          </a:solidFill>
          <a:ln>
            <a:noFill/>
          </a:ln>
        </p:spPr>
        <p:txBody>
          <a:bodyPr wrap="square" lIns="91425" tIns="91425" rIns="91425" bIns="91425" anchor="ctr" anchorCtr="0">
            <a:noAutofit/>
          </a:bodyPr>
          <a:lstStyle/>
          <a:p>
            <a:pPr marL="0" lvl="0" indent="0">
              <a:spcBef>
                <a:spcPts val="0"/>
              </a:spcBef>
              <a:buNone/>
            </a:pPr>
            <a:endParaRPr/>
          </a:p>
        </p:txBody>
      </p:sp>
      <p:sp>
        <p:nvSpPr>
          <p:cNvPr id="20" name="Shape 20"/>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21" name="Shape 21"/>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22" name="Shape 2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25" name="Shape 25"/>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26" name="Shape 26"/>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lvl="0">
              <a:spcBef>
                <a:spcPts val="0"/>
              </a:spcBef>
              <a:buSzPts val="1400"/>
              <a:buChar char="●"/>
              <a:defRPr sz="14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30" name="Shape 3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buSzPts val="2400"/>
              <a:buNone/>
              <a:defRPr sz="2400"/>
            </a:lvl1pPr>
            <a:lvl2pPr lvl="1">
              <a:spcBef>
                <a:spcPts val="0"/>
              </a:spcBef>
              <a:buSzPts val="2400"/>
              <a:buNone/>
              <a:defRPr sz="2400"/>
            </a:lvl2pPr>
            <a:lvl3pPr lvl="2">
              <a:spcBef>
                <a:spcPts val="0"/>
              </a:spcBef>
              <a:buSzPts val="2400"/>
              <a:buNone/>
              <a:defRPr sz="2400"/>
            </a:lvl3pPr>
            <a:lvl4pPr lvl="3">
              <a:spcBef>
                <a:spcPts val="0"/>
              </a:spcBef>
              <a:buSzPts val="2400"/>
              <a:buNone/>
              <a:defRPr sz="2400"/>
            </a:lvl4pPr>
            <a:lvl5pPr lvl="4">
              <a:spcBef>
                <a:spcPts val="0"/>
              </a:spcBef>
              <a:buSzPts val="2400"/>
              <a:buNone/>
              <a:defRPr sz="2400"/>
            </a:lvl5pPr>
            <a:lvl6pPr lvl="5">
              <a:spcBef>
                <a:spcPts val="0"/>
              </a:spcBef>
              <a:buSzPts val="2400"/>
              <a:buNone/>
              <a:defRPr sz="2400"/>
            </a:lvl6pPr>
            <a:lvl7pPr lvl="6">
              <a:spcBef>
                <a:spcPts val="0"/>
              </a:spcBef>
              <a:buSzPts val="2400"/>
              <a:buNone/>
              <a:defRPr sz="2400"/>
            </a:lvl7pPr>
            <a:lvl8pPr lvl="7">
              <a:spcBef>
                <a:spcPts val="0"/>
              </a:spcBef>
              <a:buSzPts val="2400"/>
              <a:buNone/>
              <a:defRPr sz="2400"/>
            </a:lvl8pPr>
            <a:lvl9pPr lvl="8">
              <a:spcBef>
                <a:spcPts val="0"/>
              </a:spcBef>
              <a:buSzPts val="2400"/>
              <a:buNone/>
              <a:defRPr sz="2400"/>
            </a:lvl9pPr>
          </a:lstStyle>
          <a:p>
            <a:endParaRPr/>
          </a:p>
        </p:txBody>
      </p:sp>
      <p:sp>
        <p:nvSpPr>
          <p:cNvPr id="33" name="Shape 33"/>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lvl="0">
              <a:spcBef>
                <a:spcPts val="0"/>
              </a:spcBef>
              <a:buSzPts val="1200"/>
              <a:buChar char="●"/>
              <a:defRPr sz="1200"/>
            </a:lvl1pPr>
            <a:lvl2pPr lvl="1">
              <a:spcBef>
                <a:spcPts val="0"/>
              </a:spcBef>
              <a:buSzPts val="1200"/>
              <a:buChar char="○"/>
              <a:defRPr sz="1200"/>
            </a:lvl2pPr>
            <a:lvl3pPr lvl="2">
              <a:spcBef>
                <a:spcPts val="0"/>
              </a:spcBef>
              <a:buSzPts val="1200"/>
              <a:buChar char="■"/>
              <a:defRPr sz="1200"/>
            </a:lvl3pPr>
            <a:lvl4pPr lvl="3">
              <a:spcBef>
                <a:spcPts val="0"/>
              </a:spcBef>
              <a:buSzPts val="1200"/>
              <a:buChar char="●"/>
              <a:defRPr sz="1200"/>
            </a:lvl4pPr>
            <a:lvl5pPr lvl="4">
              <a:spcBef>
                <a:spcPts val="0"/>
              </a:spcBef>
              <a:buSzPts val="1200"/>
              <a:buChar char="○"/>
              <a:defRPr sz="1200"/>
            </a:lvl5pPr>
            <a:lvl6pPr lvl="5">
              <a:spcBef>
                <a:spcPts val="0"/>
              </a:spcBef>
              <a:buSzPts val="1200"/>
              <a:buChar char="■"/>
              <a:defRPr sz="1200"/>
            </a:lvl6pPr>
            <a:lvl7pPr lvl="6">
              <a:spcBef>
                <a:spcPts val="0"/>
              </a:spcBef>
              <a:buSzPts val="1200"/>
              <a:buChar char="●"/>
              <a:defRPr sz="1200"/>
            </a:lvl7pPr>
            <a:lvl8pPr lvl="7">
              <a:spcBef>
                <a:spcPts val="0"/>
              </a:spcBef>
              <a:buSzPts val="1200"/>
              <a:buChar char="○"/>
              <a:defRPr sz="1200"/>
            </a:lvl8pPr>
            <a:lvl9pPr lvl="8">
              <a:spcBef>
                <a:spcPts val="0"/>
              </a:spcBef>
              <a:buSzPts val="1200"/>
              <a:buChar char="■"/>
              <a:defRPr sz="12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wrap="square" lIns="91425" tIns="91425" rIns="91425" bIns="91425" anchor="ctr" anchorCtr="0">
            <a:noAutofit/>
          </a:bodyPr>
          <a:lstStyle/>
          <a:p>
            <a:pPr marL="0" lvl="0" indent="0">
              <a:spcBef>
                <a:spcPts val="0"/>
              </a:spcBef>
              <a:buNone/>
            </a:pPr>
            <a:endParaRPr/>
          </a:p>
        </p:txBody>
      </p:sp>
      <p:cxnSp>
        <p:nvCxnSpPr>
          <p:cNvPr id="40" name="Shape 40"/>
          <p:cNvCxnSpPr/>
          <p:nvPr/>
        </p:nvCxnSpPr>
        <p:spPr>
          <a:xfrm>
            <a:off x="5029675" y="4495500"/>
            <a:ext cx="468300" cy="0"/>
          </a:xfrm>
          <a:prstGeom prst="straightConnector1">
            <a:avLst/>
          </a:prstGeom>
          <a:noFill/>
          <a:ln w="19050" cap="flat" cmpd="sng">
            <a:solidFill>
              <a:schemeClr val="lt2"/>
            </a:solidFill>
            <a:prstDash val="solid"/>
            <a:round/>
            <a:headEnd type="none" w="med" len="med"/>
            <a:tailEnd type="none" w="med" len="med"/>
          </a:ln>
        </p:spPr>
      </p:cxnSp>
      <p:sp>
        <p:nvSpPr>
          <p:cNvPr id="41" name="Shape 41"/>
          <p:cNvSpPr txBox="1">
            <a:spLocks noGrp="1"/>
          </p:cNvSpPr>
          <p:nvPr>
            <p:ph type="title"/>
          </p:nvPr>
        </p:nvSpPr>
        <p:spPr>
          <a:xfrm>
            <a:off x="265500" y="1205825"/>
            <a:ext cx="4045200" cy="1509600"/>
          </a:xfrm>
          <a:prstGeom prst="rect">
            <a:avLst/>
          </a:prstGeom>
        </p:spPr>
        <p:txBody>
          <a:bodyPr wrap="square" lIns="91425" tIns="91425" rIns="91425" bIns="91425" anchor="b" anchorCtr="0"/>
          <a:lstStyle>
            <a:lvl1pPr lvl="0" algn="ctr">
              <a:spcBef>
                <a:spcPts val="0"/>
              </a:spcBef>
              <a:buSzPts val="4200"/>
              <a:buNone/>
              <a:defRPr sz="4200"/>
            </a:lvl1pPr>
            <a:lvl2pPr lvl="1" algn="ctr">
              <a:spcBef>
                <a:spcPts val="0"/>
              </a:spcBef>
              <a:buSzPts val="4200"/>
              <a:buNone/>
              <a:defRPr sz="4200"/>
            </a:lvl2pPr>
            <a:lvl3pPr lvl="2" algn="ctr">
              <a:spcBef>
                <a:spcPts val="0"/>
              </a:spcBef>
              <a:buSzPts val="4200"/>
              <a:buNone/>
              <a:defRPr sz="4200"/>
            </a:lvl3pPr>
            <a:lvl4pPr lvl="3" algn="ctr">
              <a:spcBef>
                <a:spcPts val="0"/>
              </a:spcBef>
              <a:buSzPts val="4200"/>
              <a:buNone/>
              <a:defRPr sz="4200"/>
            </a:lvl4pPr>
            <a:lvl5pPr lvl="4" algn="ctr">
              <a:spcBef>
                <a:spcPts val="0"/>
              </a:spcBef>
              <a:buSzPts val="4200"/>
              <a:buNone/>
              <a:defRPr sz="4200"/>
            </a:lvl5pPr>
            <a:lvl6pPr lvl="5" algn="ctr">
              <a:spcBef>
                <a:spcPts val="0"/>
              </a:spcBef>
              <a:buSzPts val="4200"/>
              <a:buNone/>
              <a:defRPr sz="4200"/>
            </a:lvl6pPr>
            <a:lvl7pPr lvl="6" algn="ctr">
              <a:spcBef>
                <a:spcPts val="0"/>
              </a:spcBef>
              <a:buSzPts val="4200"/>
              <a:buNone/>
              <a:defRPr sz="4200"/>
            </a:lvl7pPr>
            <a:lvl8pPr lvl="7" algn="ctr">
              <a:spcBef>
                <a:spcPts val="0"/>
              </a:spcBef>
              <a:buSzPts val="4200"/>
              <a:buNone/>
              <a:defRPr sz="4200"/>
            </a:lvl8pPr>
            <a:lvl9pPr lvl="8" algn="ctr">
              <a:spcBef>
                <a:spcPts val="0"/>
              </a:spcBef>
              <a:buSzPts val="4200"/>
              <a:buNone/>
              <a:defRPr sz="4200"/>
            </a:lvl9pPr>
          </a:lstStyle>
          <a:p>
            <a:endParaRPr/>
          </a:p>
        </p:txBody>
      </p:sp>
      <p:sp>
        <p:nvSpPr>
          <p:cNvPr id="42" name="Shape 42"/>
          <p:cNvSpPr txBox="1">
            <a:spLocks noGrp="1"/>
          </p:cNvSpPr>
          <p:nvPr>
            <p:ph type="subTitle" idx="1"/>
          </p:nvPr>
        </p:nvSpPr>
        <p:spPr>
          <a:xfrm>
            <a:off x="265500" y="2769001"/>
            <a:ext cx="4045200" cy="1345500"/>
          </a:xfrm>
          <a:prstGeom prst="rect">
            <a:avLst/>
          </a:prstGeom>
        </p:spPr>
        <p:txBody>
          <a:bodyPr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Shape 43"/>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lvl="0">
              <a:spcBef>
                <a:spcPts val="0"/>
              </a:spcBef>
              <a:buClr>
                <a:schemeClr val="lt1"/>
              </a:buClr>
              <a:buSzPts val="1800"/>
              <a:buChar char="●"/>
              <a:defRPr>
                <a:solidFill>
                  <a:schemeClr val="lt1"/>
                </a:solidFill>
              </a:defRPr>
            </a:lvl1pPr>
            <a:lvl2pPr lvl="1">
              <a:spcBef>
                <a:spcPts val="0"/>
              </a:spcBef>
              <a:buClr>
                <a:schemeClr val="lt1"/>
              </a:buClr>
              <a:buSzPts val="1400"/>
              <a:buChar char="○"/>
              <a:defRPr>
                <a:solidFill>
                  <a:schemeClr val="lt1"/>
                </a:solidFill>
              </a:defRPr>
            </a:lvl2pPr>
            <a:lvl3pPr lvl="2">
              <a:spcBef>
                <a:spcPts val="0"/>
              </a:spcBef>
              <a:buClr>
                <a:schemeClr val="lt1"/>
              </a:buClr>
              <a:buSzPts val="1400"/>
              <a:buChar char="■"/>
              <a:defRPr>
                <a:solidFill>
                  <a:schemeClr val="lt1"/>
                </a:solidFill>
              </a:defRPr>
            </a:lvl3pPr>
            <a:lvl4pPr lvl="3">
              <a:spcBef>
                <a:spcPts val="0"/>
              </a:spcBef>
              <a:buClr>
                <a:schemeClr val="lt1"/>
              </a:buClr>
              <a:buSzPts val="1400"/>
              <a:buChar char="●"/>
              <a:defRPr>
                <a:solidFill>
                  <a:schemeClr val="lt1"/>
                </a:solidFill>
              </a:defRPr>
            </a:lvl4pPr>
            <a:lvl5pPr lvl="4">
              <a:spcBef>
                <a:spcPts val="0"/>
              </a:spcBef>
              <a:buClr>
                <a:schemeClr val="lt1"/>
              </a:buClr>
              <a:buSzPts val="1400"/>
              <a:buChar char="○"/>
              <a:defRPr>
                <a:solidFill>
                  <a:schemeClr val="lt1"/>
                </a:solidFill>
              </a:defRPr>
            </a:lvl5pPr>
            <a:lvl6pPr lvl="5">
              <a:spcBef>
                <a:spcPts val="0"/>
              </a:spcBef>
              <a:buClr>
                <a:schemeClr val="lt1"/>
              </a:buClr>
              <a:buSzPts val="1400"/>
              <a:buChar char="■"/>
              <a:defRPr>
                <a:solidFill>
                  <a:schemeClr val="lt1"/>
                </a:solidFill>
              </a:defRPr>
            </a:lvl6pPr>
            <a:lvl7pPr lvl="6">
              <a:spcBef>
                <a:spcPts val="0"/>
              </a:spcBef>
              <a:buClr>
                <a:schemeClr val="lt1"/>
              </a:buClr>
              <a:buSzPts val="1400"/>
              <a:buChar char="●"/>
              <a:defRPr>
                <a:solidFill>
                  <a:schemeClr val="lt1"/>
                </a:solidFill>
              </a:defRPr>
            </a:lvl7pPr>
            <a:lvl8pPr lvl="7">
              <a:spcBef>
                <a:spcPts val="0"/>
              </a:spcBef>
              <a:buClr>
                <a:schemeClr val="lt1"/>
              </a:buClr>
              <a:buSzPts val="1400"/>
              <a:buChar char="○"/>
              <a:defRPr>
                <a:solidFill>
                  <a:schemeClr val="lt1"/>
                </a:solidFill>
              </a:defRPr>
            </a:lvl8pPr>
            <a:lvl9pPr lvl="8">
              <a:spcBef>
                <a:spcPts val="0"/>
              </a:spcBef>
              <a:buClr>
                <a:schemeClr val="lt1"/>
              </a:buClr>
              <a:buSzPts val="1400"/>
              <a:buChar char="■"/>
              <a:defRPr>
                <a:solidFill>
                  <a:schemeClr val="lt1"/>
                </a:solidFill>
              </a:defRPr>
            </a:lvl9pPr>
          </a:lstStyle>
          <a:p>
            <a:endParaRPr/>
          </a:p>
        </p:txBody>
      </p:sp>
      <p:sp>
        <p:nvSpPr>
          <p:cNvPr id="44" name="Shape 4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solidFill>
                  <a:schemeClr val="lt1"/>
                </a:solidFill>
              </a:rPr>
              <a:t>‹#›</a:t>
            </a:fld>
            <a:endParaRPr lang="en">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6825"/>
            <a:ext cx="5998800" cy="598800"/>
          </a:xfrm>
          <a:prstGeom prst="rect">
            <a:avLst/>
          </a:prstGeom>
        </p:spPr>
        <p:txBody>
          <a:bodyPr wrap="square" lIns="91425" tIns="91425" rIns="91425" bIns="91425" anchor="ctr" anchorCtr="0"/>
          <a:lstStyle>
            <a:lvl1pPr lvl="0">
              <a:lnSpc>
                <a:spcPct val="100000"/>
              </a:lnSpc>
              <a:spcBef>
                <a:spcPts val="0"/>
              </a:spcBef>
              <a:spcAft>
                <a:spcPts val="0"/>
              </a:spcAft>
              <a:buSzPts val="2100"/>
              <a:buNone/>
              <a:defRPr sz="2100"/>
            </a:lvl1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p:nvPr/>
        </p:nvSpPr>
        <p:spPr>
          <a:xfrm>
            <a:off x="0" y="5045700"/>
            <a:ext cx="9144000" cy="97800"/>
          </a:xfrm>
          <a:prstGeom prst="rect">
            <a:avLst/>
          </a:prstGeom>
          <a:solidFill>
            <a:schemeClr val="lt2"/>
          </a:solidFill>
          <a:ln>
            <a:noFill/>
          </a:ln>
        </p:spPr>
        <p:txBody>
          <a:bodyPr wrap="square" lIns="91425" tIns="91425" rIns="91425" bIns="91425" anchor="ctr" anchorCtr="0">
            <a:noAutofit/>
          </a:bodyPr>
          <a:lstStyle/>
          <a:p>
            <a:pPr marL="0" lvl="0" indent="0">
              <a:spcBef>
                <a:spcPts val="0"/>
              </a:spcBef>
              <a:buNone/>
            </a:pPr>
            <a:endParaRPr/>
          </a:p>
        </p:txBody>
      </p:sp>
      <p:sp>
        <p:nvSpPr>
          <p:cNvPr id="50" name="Shape 50"/>
          <p:cNvSpPr txBox="1">
            <a:spLocks noGrp="1"/>
          </p:cNvSpPr>
          <p:nvPr>
            <p:ph type="title"/>
          </p:nvPr>
        </p:nvSpPr>
        <p:spPr>
          <a:xfrm>
            <a:off x="311700" y="991475"/>
            <a:ext cx="8520600" cy="1917900"/>
          </a:xfrm>
          <a:prstGeom prst="rect">
            <a:avLst/>
          </a:prstGeom>
        </p:spPr>
        <p:txBody>
          <a:bodyPr wrap="square" lIns="91425" tIns="91425" rIns="91425" bIns="91425" anchor="ctr" anchorCtr="0"/>
          <a:lstStyle>
            <a:lvl1pPr lvl="0" algn="ctr">
              <a:spcBef>
                <a:spcPts val="0"/>
              </a:spcBef>
              <a:buSzPts val="14000"/>
              <a:buNone/>
              <a:defRPr sz="14000" b="1"/>
            </a:lvl1pPr>
            <a:lvl2pPr lvl="1" algn="ctr">
              <a:spcBef>
                <a:spcPts val="0"/>
              </a:spcBef>
              <a:buSzPts val="14000"/>
              <a:buNone/>
              <a:defRPr sz="14000" b="1"/>
            </a:lvl2pPr>
            <a:lvl3pPr lvl="2" algn="ctr">
              <a:spcBef>
                <a:spcPts val="0"/>
              </a:spcBef>
              <a:buSzPts val="14000"/>
              <a:buNone/>
              <a:defRPr sz="14000" b="1"/>
            </a:lvl3pPr>
            <a:lvl4pPr lvl="3" algn="ctr">
              <a:spcBef>
                <a:spcPts val="0"/>
              </a:spcBef>
              <a:buSzPts val="14000"/>
              <a:buNone/>
              <a:defRPr sz="14000" b="1"/>
            </a:lvl4pPr>
            <a:lvl5pPr lvl="4" algn="ctr">
              <a:spcBef>
                <a:spcPts val="0"/>
              </a:spcBef>
              <a:buSzPts val="14000"/>
              <a:buNone/>
              <a:defRPr sz="14000" b="1"/>
            </a:lvl5pPr>
            <a:lvl6pPr lvl="5" algn="ctr">
              <a:spcBef>
                <a:spcPts val="0"/>
              </a:spcBef>
              <a:buSzPts val="14000"/>
              <a:buNone/>
              <a:defRPr sz="14000" b="1"/>
            </a:lvl6pPr>
            <a:lvl7pPr lvl="6" algn="ctr">
              <a:spcBef>
                <a:spcPts val="0"/>
              </a:spcBef>
              <a:buSzPts val="14000"/>
              <a:buNone/>
              <a:defRPr sz="14000" b="1"/>
            </a:lvl7pPr>
            <a:lvl8pPr lvl="7" algn="ctr">
              <a:spcBef>
                <a:spcPts val="0"/>
              </a:spcBef>
              <a:buSzPts val="14000"/>
              <a:buNone/>
              <a:defRPr sz="14000" b="1"/>
            </a:lvl8pPr>
            <a:lvl9pPr lvl="8" algn="ctr">
              <a:spcBef>
                <a:spcPts val="0"/>
              </a:spcBef>
              <a:buSzPts val="14000"/>
              <a:buNone/>
              <a:defRPr sz="14000" b="1"/>
            </a:lvl9pPr>
          </a:lstStyle>
          <a:p>
            <a:endParaRPr/>
          </a:p>
        </p:txBody>
      </p:sp>
      <p:sp>
        <p:nvSpPr>
          <p:cNvPr id="51" name="Shape 51"/>
          <p:cNvSpPr txBox="1">
            <a:spLocks noGrp="1"/>
          </p:cNvSpPr>
          <p:nvPr>
            <p:ph type="body" idx="1"/>
          </p:nvPr>
        </p:nvSpPr>
        <p:spPr>
          <a:xfrm>
            <a:off x="311700" y="3071300"/>
            <a:ext cx="8520600" cy="901800"/>
          </a:xfrm>
          <a:prstGeom prst="rect">
            <a:avLst/>
          </a:prstGeom>
        </p:spPr>
        <p:txBody>
          <a:bodyPr wrap="square" lIns="91425" tIns="91425" rIns="91425" bIns="91425" anchor="t" anchorCtr="0"/>
          <a:lstStyle>
            <a:lvl1pPr lvl="0" algn="ctr">
              <a:spcBef>
                <a:spcPts val="0"/>
              </a:spcBef>
              <a:buSzPts val="1800"/>
              <a:buChar char="●"/>
              <a:defRPr/>
            </a:lvl1pPr>
            <a:lvl2pPr lvl="1" algn="ctr">
              <a:spcBef>
                <a:spcPts val="0"/>
              </a:spcBef>
              <a:buSzPts val="1400"/>
              <a:buChar char="○"/>
              <a:defRPr/>
            </a:lvl2pPr>
            <a:lvl3pPr lvl="2" algn="ctr">
              <a:spcBef>
                <a:spcPts val="0"/>
              </a:spcBef>
              <a:buSzPts val="1400"/>
              <a:buChar char="■"/>
              <a:defRPr/>
            </a:lvl3pPr>
            <a:lvl4pPr lvl="3" algn="ctr">
              <a:spcBef>
                <a:spcPts val="0"/>
              </a:spcBef>
              <a:buSzPts val="1400"/>
              <a:buChar char="●"/>
              <a:defRPr/>
            </a:lvl4pPr>
            <a:lvl5pPr lvl="4" algn="ctr">
              <a:spcBef>
                <a:spcPts val="0"/>
              </a:spcBef>
              <a:buSzPts val="1400"/>
              <a:buChar char="○"/>
              <a:defRPr/>
            </a:lvl5pPr>
            <a:lvl6pPr lvl="5" algn="ctr">
              <a:spcBef>
                <a:spcPts val="0"/>
              </a:spcBef>
              <a:buSzPts val="1400"/>
              <a:buChar char="■"/>
              <a:defRPr/>
            </a:lvl6pPr>
            <a:lvl7pPr lvl="6" algn="ctr">
              <a:spcBef>
                <a:spcPts val="0"/>
              </a:spcBef>
              <a:buSzPts val="1400"/>
              <a:buChar char="●"/>
              <a:defRPr/>
            </a:lvl7pPr>
            <a:lvl8pPr lvl="7" algn="ctr">
              <a:spcBef>
                <a:spcPts val="0"/>
              </a:spcBef>
              <a:buSzPts val="1400"/>
              <a:buChar char="○"/>
              <a:defRPr/>
            </a:lvl8pPr>
            <a:lvl9pPr lvl="8" algn="ctr">
              <a:spcBef>
                <a:spcPts val="0"/>
              </a:spcBef>
              <a:buSzPts val="1400"/>
              <a:buChar char="■"/>
              <a:defRPr/>
            </a:lvl9pPr>
          </a:lstStyle>
          <a:p>
            <a:endParaRPr/>
          </a:p>
        </p:txBody>
      </p:sp>
      <p:sp>
        <p:nvSpPr>
          <p:cNvPr id="52" name="Shape 5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lvl="0">
              <a:lnSpc>
                <a:spcPct val="115000"/>
              </a:lnSpc>
              <a:spcBef>
                <a:spcPts val="0"/>
              </a:spcBef>
              <a:spcAft>
                <a:spcPts val="160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lvl="1">
              <a:lnSpc>
                <a:spcPct val="115000"/>
              </a:lnSpc>
              <a:spcBef>
                <a:spcPts val="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lvl="2">
              <a:lnSpc>
                <a:spcPct val="115000"/>
              </a:lnSpc>
              <a:spcBef>
                <a:spcPts val="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lvl="3">
              <a:lnSpc>
                <a:spcPct val="115000"/>
              </a:lnSpc>
              <a:spcBef>
                <a:spcPts val="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lvl="4">
              <a:lnSpc>
                <a:spcPct val="115000"/>
              </a:lnSpc>
              <a:spcBef>
                <a:spcPts val="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lvl="5">
              <a:lnSpc>
                <a:spcPct val="115000"/>
              </a:lnSpc>
              <a:spcBef>
                <a:spcPts val="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lvl="6">
              <a:lnSpc>
                <a:spcPct val="115000"/>
              </a:lnSpc>
              <a:spcBef>
                <a:spcPts val="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lvl="7">
              <a:lnSpc>
                <a:spcPct val="115000"/>
              </a:lnSpc>
              <a:spcBef>
                <a:spcPts val="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lvl="8">
              <a:lnSpc>
                <a:spcPct val="115000"/>
              </a:lnSpc>
              <a:spcBef>
                <a:spcPts val="0"/>
              </a:spcBef>
              <a:spcAft>
                <a:spcPts val="160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marL="0" lvl="0" indent="0" algn="r">
              <a:spcBef>
                <a:spcPts val="0"/>
              </a:spcBef>
              <a:buNone/>
            </a:pPr>
            <a:fld id="{00000000-1234-1234-1234-123412341234}" type="slidenum">
              <a:rPr lang="en" sz="1000">
                <a:solidFill>
                  <a:schemeClr val="dk1"/>
                </a:solidFill>
                <a:latin typeface="Proxima Nova"/>
                <a:ea typeface="Proxima Nova"/>
                <a:cs typeface="Proxima Nova"/>
                <a:sym typeface="Proxima Nova"/>
              </a:rPr>
              <a:t>‹#›</a:t>
            </a:fld>
            <a:endParaRPr lang="en" sz="1000">
              <a:solidFill>
                <a:schemeClr val="dk1"/>
              </a:solidFill>
              <a:latin typeface="Proxima Nova"/>
              <a:ea typeface="Proxima Nova"/>
              <a:cs typeface="Proxima Nova"/>
              <a:sym typeface="Proxima Nova"/>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g"/><Relationship Id="rId12"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4.jpg"/><Relationship Id="rId11" Type="http://schemas.openxmlformats.org/officeDocument/2006/relationships/image" Target="../media/image49.jpg"/><Relationship Id="rId5" Type="http://schemas.openxmlformats.org/officeDocument/2006/relationships/image" Target="../media/image43.jpg"/><Relationship Id="rId10" Type="http://schemas.openxmlformats.org/officeDocument/2006/relationships/image" Target="../media/image48.jpg"/><Relationship Id="rId4" Type="http://schemas.openxmlformats.org/officeDocument/2006/relationships/image" Target="../media/image42.jpg"/><Relationship Id="rId9"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341875" y="644500"/>
            <a:ext cx="9086100" cy="2052600"/>
          </a:xfrm>
          <a:prstGeom prst="rect">
            <a:avLst/>
          </a:prstGeom>
        </p:spPr>
        <p:txBody>
          <a:bodyPr wrap="square" lIns="91425" tIns="91425" rIns="91425" bIns="91425" anchor="b" anchorCtr="0">
            <a:noAutofit/>
          </a:bodyPr>
          <a:lstStyle/>
          <a:p>
            <a:pPr marL="0" lvl="0" indent="0">
              <a:spcBef>
                <a:spcPts val="0"/>
              </a:spcBef>
              <a:buNone/>
            </a:pPr>
            <a:r>
              <a:rPr lang="en" dirty="0"/>
              <a:t>Life Stories </a:t>
            </a:r>
          </a:p>
          <a:p>
            <a:pPr marL="0" lvl="0" indent="0">
              <a:spcBef>
                <a:spcPts val="0"/>
              </a:spcBef>
              <a:buNone/>
            </a:pPr>
            <a:r>
              <a:rPr lang="en" dirty="0"/>
              <a:t>in a Cultural Village </a:t>
            </a:r>
          </a:p>
          <a:p>
            <a:pPr marL="0" lvl="0" indent="0">
              <a:spcBef>
                <a:spcPts val="0"/>
              </a:spcBef>
              <a:buNone/>
            </a:pPr>
            <a:r>
              <a:rPr lang="en" dirty="0"/>
              <a:t>Educational Exhibit</a:t>
            </a:r>
          </a:p>
        </p:txBody>
      </p:sp>
      <p:sp>
        <p:nvSpPr>
          <p:cNvPr id="60" name="Shape 60"/>
          <p:cNvSpPr txBox="1">
            <a:spLocks noGrp="1"/>
          </p:cNvSpPr>
          <p:nvPr>
            <p:ph type="subTitle" idx="1"/>
          </p:nvPr>
        </p:nvSpPr>
        <p:spPr>
          <a:xfrm>
            <a:off x="320875" y="2155513"/>
            <a:ext cx="8520600" cy="2052600"/>
          </a:xfrm>
          <a:prstGeom prst="rect">
            <a:avLst/>
          </a:prstGeom>
        </p:spPr>
        <p:txBody>
          <a:bodyPr wrap="square" lIns="91425" tIns="91425" rIns="91425" bIns="91425" anchor="t" anchorCtr="0">
            <a:noAutofit/>
          </a:bodyPr>
          <a:lstStyle/>
          <a:p>
            <a:pPr marL="0" lvl="0" indent="0">
              <a:spcBef>
                <a:spcPts val="0"/>
              </a:spcBef>
              <a:buNone/>
            </a:pPr>
            <a:endParaRPr dirty="0"/>
          </a:p>
          <a:p>
            <a:pPr marL="0" lvl="0" indent="0">
              <a:spcBef>
                <a:spcPts val="0"/>
              </a:spcBef>
              <a:buNone/>
            </a:pPr>
            <a:endParaRPr dirty="0"/>
          </a:p>
          <a:p>
            <a:pPr marL="0" lvl="0" indent="0">
              <a:spcBef>
                <a:spcPts val="0"/>
              </a:spcBef>
              <a:buNone/>
            </a:pPr>
            <a:endParaRPr dirty="0"/>
          </a:p>
          <a:p>
            <a:pPr marL="0" lvl="0" indent="0">
              <a:spcBef>
                <a:spcPts val="0"/>
              </a:spcBef>
              <a:buNone/>
            </a:pPr>
            <a:r>
              <a:rPr lang="en" dirty="0"/>
              <a:t>Brianna Courteau, Xandria Korn, </a:t>
            </a:r>
          </a:p>
          <a:p>
            <a:pPr marL="0" lvl="0" indent="0">
              <a:spcBef>
                <a:spcPts val="0"/>
              </a:spcBef>
              <a:buNone/>
            </a:pPr>
            <a:r>
              <a:rPr lang="en" dirty="0"/>
              <a:t>Thomas Scaplen, Jessica Walsh</a:t>
            </a:r>
          </a:p>
          <a:p>
            <a:pPr marL="0" lvl="0" indent="0">
              <a:spcBef>
                <a:spcPts val="0"/>
              </a:spcBef>
              <a:buNone/>
            </a:pPr>
            <a:r>
              <a:rPr lang="en" dirty="0" smtClean="0"/>
              <a:t>12/12/2017</a:t>
            </a:r>
            <a:endParaRPr lang="en" dirty="0"/>
          </a:p>
          <a:p>
            <a:pPr marL="0" lvl="0" indent="0">
              <a:spcBef>
                <a:spcPts val="0"/>
              </a:spcBef>
              <a:buNone/>
            </a:pPr>
            <a:endParaRPr dirty="0"/>
          </a:p>
        </p:txBody>
      </p:sp>
      <p:sp>
        <p:nvSpPr>
          <p:cNvPr id="62" name="Shape 62"/>
          <p:cNvSpPr txBox="1"/>
          <p:nvPr/>
        </p:nvSpPr>
        <p:spPr>
          <a:xfrm>
            <a:off x="6116238" y="3391825"/>
            <a:ext cx="2481000" cy="891300"/>
          </a:xfrm>
          <a:prstGeom prst="rect">
            <a:avLst/>
          </a:prstGeom>
          <a:noFill/>
          <a:ln>
            <a:noFill/>
          </a:ln>
        </p:spPr>
        <p:txBody>
          <a:bodyPr wrap="square" lIns="91425" tIns="91425" rIns="91425" bIns="91425" anchor="t" anchorCtr="0">
            <a:noAutofit/>
          </a:bodyPr>
          <a:lstStyle/>
          <a:p>
            <a:pPr marL="0" lvl="0" indent="0" algn="ctr">
              <a:spcBef>
                <a:spcPts val="0"/>
              </a:spcBef>
              <a:buNone/>
            </a:pPr>
            <a:r>
              <a:rPr lang="en">
                <a:solidFill>
                  <a:srgbClr val="FFFFFF"/>
                </a:solidFill>
              </a:rPr>
              <a:t>Sponsored by the Centre for Education and Research in Environmental Strategies</a:t>
            </a:r>
          </a:p>
        </p:txBody>
      </p:sp>
      <p:sp>
        <p:nvSpPr>
          <p:cNvPr id="63" name="Shape 63"/>
          <p:cNvSpPr txBox="1"/>
          <p:nvPr/>
        </p:nvSpPr>
        <p:spPr>
          <a:xfrm>
            <a:off x="6894700" y="4563100"/>
            <a:ext cx="1721100" cy="534900"/>
          </a:xfrm>
          <a:prstGeom prst="rect">
            <a:avLst/>
          </a:prstGeom>
          <a:noFill/>
          <a:ln>
            <a:noFill/>
          </a:ln>
        </p:spPr>
        <p:txBody>
          <a:bodyPr wrap="square" lIns="91425" tIns="91425" rIns="91425" bIns="91425" anchor="t" anchorCtr="0">
            <a:noAutofit/>
          </a:bodyPr>
          <a:lstStyle/>
          <a:p>
            <a:pPr marL="0" lvl="0" indent="0">
              <a:spcBef>
                <a:spcPts val="0"/>
              </a:spcBef>
              <a:buNone/>
            </a:pPr>
            <a:r>
              <a:rPr lang="en" sz="600"/>
              <a:t>http://www.morelandfoodgardensnetwork.org/p/community-gardens_21.html</a:t>
            </a:r>
          </a:p>
        </p:txBody>
      </p:sp>
      <p:sp>
        <p:nvSpPr>
          <p:cNvPr id="64" name="Shape 6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solidFill>
                  <a:schemeClr val="bg1"/>
                </a:solidFill>
              </a:rPr>
              <a:t>1</a:t>
            </a:fld>
            <a:endParaRPr lang="en" dirty="0">
              <a:solidFill>
                <a:schemeClr val="bg1"/>
              </a:solidFill>
            </a:endParaRPr>
          </a:p>
        </p:txBody>
      </p:sp>
      <p:pic>
        <p:nvPicPr>
          <p:cNvPr id="1026" name="Picture 2" descr="Image result for CERE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725" y="46787"/>
            <a:ext cx="3248025" cy="32480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Shape 15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10</a:t>
            </a:fld>
            <a:endParaRPr lang="en"/>
          </a:p>
        </p:txBody>
      </p:sp>
      <p:sp>
        <p:nvSpPr>
          <p:cNvPr id="153" name="Shape 153"/>
          <p:cNvSpPr txBox="1"/>
          <p:nvPr/>
        </p:nvSpPr>
        <p:spPr>
          <a:xfrm>
            <a:off x="0" y="4528125"/>
            <a:ext cx="3205800" cy="393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600">
                <a:solidFill>
                  <a:srgbClr val="EFEFEF"/>
                </a:solidFill>
              </a:rPr>
              <a:t>https://www.google.com/url?sa=i&amp;rct=j&amp;q=&amp;esrc=s&amp;source=images&amp;cd=&amp;cad=rja&amp;uact=8&amp;ved=0ahUKEwjLrYrehODXAhXIqJQKHd2FCbgQjRwIBw&amp;url=http%3A%2F%2Fwww.onegreenplanet.org%2Fenvironment%2Ffamilies-in-indonesia-fighting-deforestation%2F&amp;psig=AOvVaw3AK9INAFd3fxysfuBLWO4S&amp;ust=1511916120865793</a:t>
            </a:r>
          </a:p>
        </p:txBody>
      </p:sp>
      <p:pic>
        <p:nvPicPr>
          <p:cNvPr id="154" name="Shape 154"/>
          <p:cNvPicPr preferRelativeResize="0"/>
          <p:nvPr/>
        </p:nvPicPr>
        <p:blipFill>
          <a:blip r:embed="rId3">
            <a:alphaModFix/>
          </a:blip>
          <a:stretch>
            <a:fillRect/>
          </a:stretch>
        </p:blipFill>
        <p:spPr>
          <a:xfrm>
            <a:off x="215642" y="701228"/>
            <a:ext cx="8109208" cy="3961986"/>
          </a:xfrm>
          <a:prstGeom prst="rect">
            <a:avLst/>
          </a:prstGeom>
          <a:noFill/>
          <a:ln>
            <a:noFill/>
          </a:ln>
        </p:spPr>
      </p:pic>
      <p:sp>
        <p:nvSpPr>
          <p:cNvPr id="155" name="Shape 155"/>
          <p:cNvSpPr txBox="1"/>
          <p:nvPr/>
        </p:nvSpPr>
        <p:spPr>
          <a:xfrm>
            <a:off x="4939652" y="2077739"/>
            <a:ext cx="2992628" cy="1866900"/>
          </a:xfrm>
          <a:prstGeom prst="rect">
            <a:avLst/>
          </a:prstGeom>
          <a:noFill/>
          <a:ln>
            <a:noFill/>
          </a:ln>
        </p:spPr>
        <p:txBody>
          <a:bodyPr wrap="square" lIns="91425" tIns="91425" rIns="91425" bIns="91425" anchor="t" anchorCtr="0">
            <a:noAutofit/>
          </a:bodyPr>
          <a:lstStyle/>
          <a:p>
            <a:pPr marL="0" lvl="0" indent="0" algn="ctr">
              <a:spcBef>
                <a:spcPts val="0"/>
              </a:spcBef>
              <a:buNone/>
            </a:pPr>
            <a:r>
              <a:rPr lang="en" sz="4000" b="1" dirty="0">
                <a:latin typeface="Amatic SC"/>
                <a:ea typeface="Amatic SC"/>
                <a:cs typeface="Amatic SC"/>
                <a:sym typeface="Amatic SC"/>
              </a:rPr>
              <a:t>60% of farmers have unclear ownership of land</a:t>
            </a:r>
          </a:p>
        </p:txBody>
      </p:sp>
      <p:sp>
        <p:nvSpPr>
          <p:cNvPr id="151" name="Shape 151"/>
          <p:cNvSpPr txBox="1">
            <a:spLocks noGrp="1"/>
          </p:cNvSpPr>
          <p:nvPr>
            <p:ph type="title"/>
          </p:nvPr>
        </p:nvSpPr>
        <p:spPr>
          <a:xfrm>
            <a:off x="2401757" y="289654"/>
            <a:ext cx="8520600" cy="572700"/>
          </a:xfrm>
          <a:prstGeom prst="rect">
            <a:avLst/>
          </a:prstGeom>
        </p:spPr>
        <p:txBody>
          <a:bodyPr wrap="square" lIns="91425" tIns="91425" rIns="91425" bIns="91425" anchor="t" anchorCtr="0">
            <a:noAutofit/>
          </a:bodyPr>
          <a:lstStyle/>
          <a:p>
            <a:pPr marL="0" lvl="0" indent="0" algn="ctr" rtl="0">
              <a:spcBef>
                <a:spcPts val="0"/>
              </a:spcBef>
              <a:buNone/>
            </a:pPr>
            <a:r>
              <a:rPr lang="en-US" sz="4000" dirty="0"/>
              <a:t>Industrialization</a:t>
            </a:r>
            <a:endParaRPr lang="en" sz="4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sldNum" idx="12"/>
          </p:nvPr>
        </p:nvSpPr>
        <p:spPr>
          <a:xfrm>
            <a:off x="8386540"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11</a:t>
            </a:fld>
            <a:endParaRPr lang="en" dirty="0"/>
          </a:p>
        </p:txBody>
      </p:sp>
      <p:sp>
        <p:nvSpPr>
          <p:cNvPr id="161" name="Shape 161"/>
          <p:cNvSpPr txBox="1">
            <a:spLocks noGrp="1"/>
          </p:cNvSpPr>
          <p:nvPr>
            <p:ph type="title"/>
          </p:nvPr>
        </p:nvSpPr>
        <p:spPr>
          <a:xfrm>
            <a:off x="-496114" y="394714"/>
            <a:ext cx="8520600" cy="572700"/>
          </a:xfrm>
          <a:prstGeom prst="rect">
            <a:avLst/>
          </a:prstGeom>
        </p:spPr>
        <p:txBody>
          <a:bodyPr wrap="square" lIns="91425" tIns="91425" rIns="91425" bIns="91425" anchor="t" anchorCtr="0">
            <a:noAutofit/>
          </a:bodyPr>
          <a:lstStyle/>
          <a:p>
            <a:pPr marL="0" lvl="0" indent="0" algn="ctr" rtl="0">
              <a:spcBef>
                <a:spcPts val="0"/>
              </a:spcBef>
              <a:buNone/>
            </a:pPr>
            <a:r>
              <a:rPr lang="en-US" sz="4000" dirty="0"/>
              <a:t>Deforestation</a:t>
            </a:r>
            <a:endParaRPr lang="en" sz="4000" dirty="0"/>
          </a:p>
        </p:txBody>
      </p:sp>
      <p:sp>
        <p:nvSpPr>
          <p:cNvPr id="162" name="Shape 162"/>
          <p:cNvSpPr txBox="1"/>
          <p:nvPr/>
        </p:nvSpPr>
        <p:spPr>
          <a:xfrm>
            <a:off x="0" y="4494086"/>
            <a:ext cx="5110500" cy="509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600" dirty="0">
                <a:solidFill>
                  <a:srgbClr val="EFEFEF"/>
                </a:solidFill>
              </a:rPr>
              <a:t>https://www.google.com/url?sa=i&amp;rct=j&amp;q=&amp;esrc=s&amp;source=images&amp;cd=&amp;cad=rja&amp;uact=8&amp;ved=0ahUKEwjJq5mMk9bXAhXFI5QKHW3xAvMQjRwIBw&amp;url=https%3A%2F%2Fnews.mongabay.com%2F2016%2F10%2F139-scientists-shoot-down-misleading-reports-from-malaysia-peat-congress%2F&amp;psig=AOvVaw1wrBDzYo618ClRo9xziinC&amp;ust=1511576403849408</a:t>
            </a:r>
          </a:p>
        </p:txBody>
      </p:sp>
      <p:pic>
        <p:nvPicPr>
          <p:cNvPr id="163" name="Shape 163"/>
          <p:cNvPicPr preferRelativeResize="0"/>
          <p:nvPr/>
        </p:nvPicPr>
        <p:blipFill>
          <a:blip r:embed="rId3">
            <a:alphaModFix/>
          </a:blip>
          <a:stretch>
            <a:fillRect/>
          </a:stretch>
        </p:blipFill>
        <p:spPr>
          <a:xfrm>
            <a:off x="82650" y="1114089"/>
            <a:ext cx="8871001" cy="3424561"/>
          </a:xfrm>
          <a:prstGeom prst="rect">
            <a:avLst/>
          </a:prstGeom>
          <a:noFill/>
          <a:ln>
            <a:noFill/>
          </a:ln>
        </p:spPr>
      </p:pic>
      <p:sp>
        <p:nvSpPr>
          <p:cNvPr id="164" name="Shape 164"/>
          <p:cNvSpPr txBox="1"/>
          <p:nvPr/>
        </p:nvSpPr>
        <p:spPr>
          <a:xfrm>
            <a:off x="7136775" y="2235650"/>
            <a:ext cx="1401000" cy="960300"/>
          </a:xfrm>
          <a:prstGeom prst="rect">
            <a:avLst/>
          </a:prstGeom>
          <a:noFill/>
          <a:ln>
            <a:noFill/>
          </a:ln>
        </p:spPr>
        <p:txBody>
          <a:bodyPr wrap="square" lIns="91425" tIns="91425" rIns="91425" bIns="91425" anchor="t" anchorCtr="0">
            <a:noAutofit/>
          </a:bodyPr>
          <a:lstStyle/>
          <a:p>
            <a:pPr marL="0" lvl="0" indent="0">
              <a:spcBef>
                <a:spcPts val="0"/>
              </a:spcBef>
              <a:buNone/>
            </a:pPr>
            <a:r>
              <a:rPr lang="en" sz="6000">
                <a:solidFill>
                  <a:srgbClr val="1DE98B"/>
                </a:solidFill>
                <a:latin typeface="Ultra"/>
                <a:ea typeface="Ultra"/>
                <a:cs typeface="Ultra"/>
                <a:sym typeface="Ultra"/>
              </a:rPr>
              <a:t>3</a:t>
            </a:r>
            <a:r>
              <a:rPr lang="en" sz="3000">
                <a:solidFill>
                  <a:srgbClr val="1DE98B"/>
                </a:solidFill>
                <a:latin typeface="Ultra"/>
                <a:ea typeface="Ultra"/>
                <a:cs typeface="Ultra"/>
                <a:sym typeface="Ultra"/>
              </a:rPr>
              <a:t>rd</a:t>
            </a:r>
          </a:p>
        </p:txBody>
      </p:sp>
      <p:sp>
        <p:nvSpPr>
          <p:cNvPr id="165" name="Shape 165"/>
          <p:cNvSpPr txBox="1"/>
          <p:nvPr/>
        </p:nvSpPr>
        <p:spPr>
          <a:xfrm>
            <a:off x="709425" y="2188975"/>
            <a:ext cx="1698900" cy="910200"/>
          </a:xfrm>
          <a:prstGeom prst="rect">
            <a:avLst/>
          </a:prstGeom>
          <a:noFill/>
          <a:ln>
            <a:noFill/>
          </a:ln>
        </p:spPr>
        <p:txBody>
          <a:bodyPr wrap="square" lIns="91425" tIns="91425" rIns="91425" bIns="91425" anchor="t" anchorCtr="0">
            <a:noAutofit/>
          </a:bodyPr>
          <a:lstStyle/>
          <a:p>
            <a:pPr marL="0" lvl="0" indent="0">
              <a:spcBef>
                <a:spcPts val="0"/>
              </a:spcBef>
              <a:buNone/>
            </a:pPr>
            <a:r>
              <a:rPr lang="en" sz="6000">
                <a:solidFill>
                  <a:srgbClr val="1DE98B"/>
                </a:solidFill>
                <a:latin typeface="Ultra"/>
                <a:ea typeface="Ultra"/>
                <a:cs typeface="Ultra"/>
                <a:sym typeface="Ultra"/>
              </a:rPr>
              <a:t>21</a:t>
            </a:r>
            <a:r>
              <a:rPr lang="en" sz="3600">
                <a:solidFill>
                  <a:srgbClr val="1DE98B"/>
                </a:solidFill>
                <a:latin typeface="Ultra"/>
                <a:ea typeface="Ultra"/>
                <a:cs typeface="Ultra"/>
                <a:sym typeface="Ultra"/>
              </a:rPr>
              <a:t>st</a:t>
            </a:r>
          </a:p>
        </p:txBody>
      </p:sp>
      <p:sp>
        <p:nvSpPr>
          <p:cNvPr id="166" name="Shape 166"/>
          <p:cNvSpPr txBox="1"/>
          <p:nvPr/>
        </p:nvSpPr>
        <p:spPr>
          <a:xfrm>
            <a:off x="429400" y="3099175"/>
            <a:ext cx="2156400" cy="509400"/>
          </a:xfrm>
          <a:prstGeom prst="rect">
            <a:avLst/>
          </a:prstGeom>
          <a:noFill/>
          <a:ln>
            <a:noFill/>
          </a:ln>
        </p:spPr>
        <p:txBody>
          <a:bodyPr wrap="square" lIns="91425" tIns="91425" rIns="91425" bIns="91425" anchor="t" anchorCtr="0">
            <a:noAutofit/>
          </a:bodyPr>
          <a:lstStyle/>
          <a:p>
            <a:pPr marL="0" lvl="0" indent="0">
              <a:spcBef>
                <a:spcPts val="0"/>
              </a:spcBef>
              <a:buNone/>
            </a:pPr>
            <a:r>
              <a:rPr lang="en" sz="3000" b="1">
                <a:latin typeface="Amatic SC"/>
                <a:ea typeface="Amatic SC"/>
                <a:cs typeface="Amatic SC"/>
                <a:sym typeface="Amatic SC"/>
              </a:rPr>
              <a:t>In GHG Emissions</a:t>
            </a:r>
          </a:p>
        </p:txBody>
      </p:sp>
      <p:sp>
        <p:nvSpPr>
          <p:cNvPr id="167" name="Shape 167"/>
          <p:cNvSpPr txBox="1"/>
          <p:nvPr/>
        </p:nvSpPr>
        <p:spPr>
          <a:xfrm>
            <a:off x="6675900" y="3099175"/>
            <a:ext cx="2156400" cy="509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3000" b="1">
                <a:latin typeface="Amatic SC"/>
                <a:ea typeface="Amatic SC"/>
                <a:cs typeface="Amatic SC"/>
                <a:sym typeface="Amatic SC"/>
              </a:rPr>
              <a:t>In GHG Emissions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4" name="Rectangle 3"/>
          <p:cNvSpPr/>
          <p:nvPr/>
        </p:nvSpPr>
        <p:spPr>
          <a:xfrm>
            <a:off x="452745" y="1944131"/>
            <a:ext cx="4382530" cy="2437932"/>
          </a:xfrm>
          <a:prstGeom prst="rect">
            <a:avLst/>
          </a:prstGeom>
          <a:solidFill>
            <a:schemeClr val="bg1"/>
          </a:solidFill>
          <a:ln w="76200">
            <a:solidFill>
              <a:srgbClr val="1CE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Shape 173"/>
          <p:cNvSpPr txBox="1">
            <a:spLocks noGrp="1"/>
          </p:cNvSpPr>
          <p:nvPr>
            <p:ph type="title"/>
          </p:nvPr>
        </p:nvSpPr>
        <p:spPr>
          <a:xfrm>
            <a:off x="452745" y="490726"/>
            <a:ext cx="8520600" cy="572700"/>
          </a:xfrm>
          <a:prstGeom prst="rect">
            <a:avLst/>
          </a:prstGeom>
        </p:spPr>
        <p:txBody>
          <a:bodyPr wrap="square" lIns="91425" tIns="91425" rIns="91425" bIns="91425" anchor="t" anchorCtr="0">
            <a:noAutofit/>
          </a:bodyPr>
          <a:lstStyle/>
          <a:p>
            <a:pPr marL="0" lvl="0" indent="0" rtl="0">
              <a:spcBef>
                <a:spcPts val="0"/>
              </a:spcBef>
              <a:buNone/>
            </a:pPr>
            <a:r>
              <a:rPr lang="en-US" sz="4000" dirty="0"/>
              <a:t>Palm Oil Production</a:t>
            </a:r>
            <a:endParaRPr lang="en" sz="4000" dirty="0"/>
          </a:p>
        </p:txBody>
      </p:sp>
      <p:sp>
        <p:nvSpPr>
          <p:cNvPr id="174" name="Shape 174"/>
          <p:cNvSpPr txBox="1">
            <a:spLocks noGrp="1"/>
          </p:cNvSpPr>
          <p:nvPr>
            <p:ph type="sldNum" idx="12"/>
          </p:nvPr>
        </p:nvSpPr>
        <p:spPr>
          <a:xfrm>
            <a:off x="854610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12</a:t>
            </a:fld>
            <a:endParaRPr lang="en"/>
          </a:p>
        </p:txBody>
      </p:sp>
      <p:sp>
        <p:nvSpPr>
          <p:cNvPr id="175" name="Shape 175"/>
          <p:cNvSpPr txBox="1"/>
          <p:nvPr/>
        </p:nvSpPr>
        <p:spPr>
          <a:xfrm>
            <a:off x="-2053375" y="4442113"/>
            <a:ext cx="2345100" cy="2211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600">
                <a:solidFill>
                  <a:srgbClr val="EFEFEF"/>
                </a:solidFill>
              </a:rPr>
              <a:t>https://guineandreams.wordpress.com/tag/african-oil-palm/</a:t>
            </a:r>
          </a:p>
        </p:txBody>
      </p:sp>
      <p:sp>
        <p:nvSpPr>
          <p:cNvPr id="176" name="Shape 176"/>
          <p:cNvSpPr txBox="1"/>
          <p:nvPr/>
        </p:nvSpPr>
        <p:spPr>
          <a:xfrm>
            <a:off x="1174010" y="3163097"/>
            <a:ext cx="2940000" cy="1078200"/>
          </a:xfrm>
          <a:prstGeom prst="rect">
            <a:avLst/>
          </a:prstGeom>
          <a:noFill/>
          <a:ln>
            <a:noFill/>
          </a:ln>
        </p:spPr>
        <p:txBody>
          <a:bodyPr wrap="square" lIns="91425" tIns="91425" rIns="91425" bIns="91425" anchor="t" anchorCtr="0">
            <a:noAutofit/>
          </a:bodyPr>
          <a:lstStyle/>
          <a:p>
            <a:pPr marL="0" lvl="0" indent="0">
              <a:spcBef>
                <a:spcPts val="0"/>
              </a:spcBef>
              <a:buNone/>
            </a:pPr>
            <a:r>
              <a:rPr lang="en" sz="3800" b="1" dirty="0">
                <a:latin typeface="Amatic SC"/>
                <a:ea typeface="Amatic SC"/>
                <a:cs typeface="Amatic SC"/>
                <a:sym typeface="Amatic SC"/>
              </a:rPr>
              <a:t>68% GHG Emissions</a:t>
            </a:r>
          </a:p>
        </p:txBody>
      </p:sp>
      <p:sp>
        <p:nvSpPr>
          <p:cNvPr id="177" name="Shape 177"/>
          <p:cNvSpPr txBox="1"/>
          <p:nvPr/>
        </p:nvSpPr>
        <p:spPr>
          <a:xfrm>
            <a:off x="849714" y="2291128"/>
            <a:ext cx="3588591" cy="1220700"/>
          </a:xfrm>
          <a:prstGeom prst="rect">
            <a:avLst/>
          </a:prstGeom>
          <a:noFill/>
          <a:ln>
            <a:noFill/>
          </a:ln>
        </p:spPr>
        <p:txBody>
          <a:bodyPr wrap="square" lIns="91425" tIns="91425" rIns="91425" bIns="91425" anchor="t" anchorCtr="0">
            <a:noAutofit/>
          </a:bodyPr>
          <a:lstStyle/>
          <a:p>
            <a:pPr marL="0" lvl="0" indent="0" algn="ctr">
              <a:spcBef>
                <a:spcPts val="0"/>
              </a:spcBef>
              <a:buNone/>
            </a:pPr>
            <a:r>
              <a:rPr lang="en" sz="3800" b="1" dirty="0">
                <a:latin typeface="Amatic SC"/>
                <a:ea typeface="Amatic SC"/>
                <a:cs typeface="Amatic SC"/>
                <a:sym typeface="Amatic SC"/>
              </a:rPr>
              <a:t>35 </a:t>
            </a:r>
            <a:r>
              <a:rPr lang="en-US" sz="3800" b="1" dirty="0">
                <a:latin typeface="Amatic SC"/>
                <a:ea typeface="Amatic SC"/>
                <a:cs typeface="Amatic SC"/>
                <a:sym typeface="Amatic SC"/>
              </a:rPr>
              <a:t>Million Tons in 2016</a:t>
            </a:r>
            <a:endParaRPr lang="en" sz="3800" b="1" dirty="0">
              <a:latin typeface="Amatic SC"/>
              <a:ea typeface="Amatic SC"/>
              <a:cs typeface="Amatic SC"/>
              <a:sym typeface="Amatic SC"/>
            </a:endParaRPr>
          </a:p>
        </p:txBody>
      </p:sp>
      <p:sp>
        <p:nvSpPr>
          <p:cNvPr id="2" name="TextBox 1"/>
          <p:cNvSpPr txBox="1"/>
          <p:nvPr/>
        </p:nvSpPr>
        <p:spPr>
          <a:xfrm>
            <a:off x="2232453" y="4841325"/>
            <a:ext cx="5321644" cy="184666"/>
          </a:xfrm>
          <a:prstGeom prst="rect">
            <a:avLst/>
          </a:prstGeom>
          <a:noFill/>
        </p:spPr>
        <p:txBody>
          <a:bodyPr wrap="square" rtlCol="0">
            <a:spAutoFit/>
          </a:bodyPr>
          <a:lstStyle/>
          <a:p>
            <a:r>
              <a:rPr lang="en-US" sz="600" dirty="0">
                <a:solidFill>
                  <a:schemeClr val="bg1">
                    <a:lumMod val="95000"/>
                  </a:schemeClr>
                </a:solidFill>
              </a:rPr>
              <a:t>http://www.sfgate.com/opinion/brinkley/article/Palm-oil-proving-unhealthy-for-people-environment-5063474.php</a:t>
            </a:r>
          </a:p>
        </p:txBody>
      </p:sp>
      <p:sp>
        <p:nvSpPr>
          <p:cNvPr id="13" name="Freeform 12"/>
          <p:cNvSpPr/>
          <p:nvPr/>
        </p:nvSpPr>
        <p:spPr>
          <a:xfrm>
            <a:off x="4835275" y="311425"/>
            <a:ext cx="3938022" cy="4070637"/>
          </a:xfrm>
          <a:custGeom>
            <a:avLst/>
            <a:gdLst>
              <a:gd name="connsiteX0" fmla="*/ 0 w 2776152"/>
              <a:gd name="connsiteY0" fmla="*/ 1103870 h 3426940"/>
              <a:gd name="connsiteX1" fmla="*/ 24714 w 2776152"/>
              <a:gd name="connsiteY1" fmla="*/ 3426940 h 3426940"/>
              <a:gd name="connsiteX2" fmla="*/ 2776152 w 2776152"/>
              <a:gd name="connsiteY2" fmla="*/ 3402227 h 3426940"/>
              <a:gd name="connsiteX3" fmla="*/ 2685535 w 2776152"/>
              <a:gd name="connsiteY3" fmla="*/ 0 h 3426940"/>
              <a:gd name="connsiteX4" fmla="*/ 1095633 w 2776152"/>
              <a:gd name="connsiteY4" fmla="*/ 32951 h 3426940"/>
              <a:gd name="connsiteX5" fmla="*/ 0 w 2776152"/>
              <a:gd name="connsiteY5" fmla="*/ 1103870 h 3426940"/>
              <a:gd name="connsiteX0" fmla="*/ 0 w 2831649"/>
              <a:gd name="connsiteY0" fmla="*/ 1103870 h 3426940"/>
              <a:gd name="connsiteX1" fmla="*/ 24714 w 2831649"/>
              <a:gd name="connsiteY1" fmla="*/ 3426940 h 3426940"/>
              <a:gd name="connsiteX2" fmla="*/ 2776152 w 2831649"/>
              <a:gd name="connsiteY2" fmla="*/ 3402227 h 3426940"/>
              <a:gd name="connsiteX3" fmla="*/ 2831649 w 2831649"/>
              <a:gd name="connsiteY3" fmla="*/ 0 h 3426940"/>
              <a:gd name="connsiteX4" fmla="*/ 1095633 w 2831649"/>
              <a:gd name="connsiteY4" fmla="*/ 32951 h 3426940"/>
              <a:gd name="connsiteX5" fmla="*/ 0 w 2831649"/>
              <a:gd name="connsiteY5" fmla="*/ 1103870 h 3426940"/>
              <a:gd name="connsiteX0" fmla="*/ 0 w 2831649"/>
              <a:gd name="connsiteY0" fmla="*/ 1103870 h 3426940"/>
              <a:gd name="connsiteX1" fmla="*/ 24714 w 2831649"/>
              <a:gd name="connsiteY1" fmla="*/ 3426940 h 3426940"/>
              <a:gd name="connsiteX2" fmla="*/ 2816001 w 2831649"/>
              <a:gd name="connsiteY2" fmla="*/ 3417654 h 3426940"/>
              <a:gd name="connsiteX3" fmla="*/ 2831649 w 2831649"/>
              <a:gd name="connsiteY3" fmla="*/ 0 h 3426940"/>
              <a:gd name="connsiteX4" fmla="*/ 1095633 w 2831649"/>
              <a:gd name="connsiteY4" fmla="*/ 32951 h 3426940"/>
              <a:gd name="connsiteX5" fmla="*/ 0 w 2831649"/>
              <a:gd name="connsiteY5" fmla="*/ 1103870 h 3426940"/>
              <a:gd name="connsiteX0" fmla="*/ 0 w 2838291"/>
              <a:gd name="connsiteY0" fmla="*/ 1127009 h 3426940"/>
              <a:gd name="connsiteX1" fmla="*/ 31356 w 2838291"/>
              <a:gd name="connsiteY1" fmla="*/ 3426940 h 3426940"/>
              <a:gd name="connsiteX2" fmla="*/ 2822643 w 2838291"/>
              <a:gd name="connsiteY2" fmla="*/ 3417654 h 3426940"/>
              <a:gd name="connsiteX3" fmla="*/ 2838291 w 2838291"/>
              <a:gd name="connsiteY3" fmla="*/ 0 h 3426940"/>
              <a:gd name="connsiteX4" fmla="*/ 1102275 w 2838291"/>
              <a:gd name="connsiteY4" fmla="*/ 32951 h 3426940"/>
              <a:gd name="connsiteX5" fmla="*/ 0 w 2838291"/>
              <a:gd name="connsiteY5" fmla="*/ 1127009 h 3426940"/>
              <a:gd name="connsiteX0" fmla="*/ 0 w 2811724"/>
              <a:gd name="connsiteY0" fmla="*/ 1350690 h 3426940"/>
              <a:gd name="connsiteX1" fmla="*/ 4789 w 2811724"/>
              <a:gd name="connsiteY1" fmla="*/ 3426940 h 3426940"/>
              <a:gd name="connsiteX2" fmla="*/ 2796076 w 2811724"/>
              <a:gd name="connsiteY2" fmla="*/ 3417654 h 3426940"/>
              <a:gd name="connsiteX3" fmla="*/ 2811724 w 2811724"/>
              <a:gd name="connsiteY3" fmla="*/ 0 h 3426940"/>
              <a:gd name="connsiteX4" fmla="*/ 1075708 w 2811724"/>
              <a:gd name="connsiteY4" fmla="*/ 32951 h 3426940"/>
              <a:gd name="connsiteX5" fmla="*/ 0 w 2811724"/>
              <a:gd name="connsiteY5" fmla="*/ 1350690 h 342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1724" h="3426940">
                <a:moveTo>
                  <a:pt x="0" y="1350690"/>
                </a:moveTo>
                <a:cubicBezTo>
                  <a:pt x="1596" y="2042773"/>
                  <a:pt x="3193" y="2734857"/>
                  <a:pt x="4789" y="3426940"/>
                </a:cubicBezTo>
                <a:lnTo>
                  <a:pt x="2796076" y="3417654"/>
                </a:lnTo>
                <a:lnTo>
                  <a:pt x="2811724" y="0"/>
                </a:lnTo>
                <a:lnTo>
                  <a:pt x="1075708" y="32951"/>
                </a:lnTo>
                <a:lnTo>
                  <a:pt x="0" y="1350690"/>
                </a:lnTo>
                <a:close/>
              </a:path>
            </a:pathLst>
          </a:custGeom>
          <a:blipFill dpi="0" rotWithShape="1">
            <a:blip r:embed="rId3">
              <a:extLst>
                <a:ext uri="{28A0092B-C50C-407E-A947-70E740481C1C}">
                  <a14:useLocalDpi xmlns:a14="http://schemas.microsoft.com/office/drawing/2010/main" val="0"/>
                </a:ext>
              </a:extLst>
            </a:blip>
            <a:srcRect/>
            <a:stretch>
              <a:fillRect/>
            </a:stretch>
          </a:blipFill>
          <a:ln w="76200">
            <a:solidFill>
              <a:srgbClr val="1CE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13</a:t>
            </a:fld>
            <a:endParaRPr lang="en"/>
          </a:p>
        </p:txBody>
      </p:sp>
      <p:sp>
        <p:nvSpPr>
          <p:cNvPr id="184" name="Shape 184"/>
          <p:cNvSpPr txBox="1"/>
          <p:nvPr/>
        </p:nvSpPr>
        <p:spPr>
          <a:xfrm>
            <a:off x="2884275" y="4295963"/>
            <a:ext cx="7349700" cy="309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600">
                <a:solidFill>
                  <a:srgbClr val="EFEFEF"/>
                </a:solidFill>
              </a:rPr>
              <a:t>http://www.wwf.org.au/get-involved/win-a-trip-to-discover-wild-borneo</a:t>
            </a:r>
          </a:p>
        </p:txBody>
      </p:sp>
      <p:pic>
        <p:nvPicPr>
          <p:cNvPr id="185" name="Shape 185"/>
          <p:cNvPicPr preferRelativeResize="0"/>
          <p:nvPr/>
        </p:nvPicPr>
        <p:blipFill>
          <a:blip r:embed="rId3">
            <a:alphaModFix/>
          </a:blip>
          <a:stretch>
            <a:fillRect/>
          </a:stretch>
        </p:blipFill>
        <p:spPr>
          <a:xfrm>
            <a:off x="198003" y="743905"/>
            <a:ext cx="8445638" cy="4069948"/>
          </a:xfrm>
          <a:prstGeom prst="rect">
            <a:avLst/>
          </a:prstGeom>
          <a:noFill/>
          <a:ln>
            <a:noFill/>
          </a:ln>
        </p:spPr>
      </p:pic>
      <p:sp>
        <p:nvSpPr>
          <p:cNvPr id="186" name="Shape 186"/>
          <p:cNvSpPr txBox="1"/>
          <p:nvPr/>
        </p:nvSpPr>
        <p:spPr>
          <a:xfrm rot="-275">
            <a:off x="3906824" y="2521333"/>
            <a:ext cx="4839956" cy="6762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4800" b="1" dirty="0">
                <a:solidFill>
                  <a:schemeClr val="accent1"/>
                </a:solidFill>
                <a:latin typeface="Amatic SC"/>
                <a:ea typeface="Amatic SC"/>
                <a:cs typeface="Amatic SC"/>
                <a:sym typeface="Amatic SC"/>
              </a:rPr>
              <a:t>90% habitat </a:t>
            </a:r>
            <a:r>
              <a:rPr lang="en" sz="4800" b="1" dirty="0" smtClean="0">
                <a:solidFill>
                  <a:schemeClr val="accent1"/>
                </a:solidFill>
                <a:latin typeface="Amatic SC"/>
                <a:ea typeface="Amatic SC"/>
                <a:cs typeface="Amatic SC"/>
                <a:sym typeface="Amatic SC"/>
              </a:rPr>
              <a:t>loss </a:t>
            </a:r>
          </a:p>
          <a:p>
            <a:pPr marL="0" lvl="0" indent="0" algn="ctr" rtl="0">
              <a:spcBef>
                <a:spcPts val="0"/>
              </a:spcBef>
              <a:buNone/>
            </a:pPr>
            <a:r>
              <a:rPr lang="en" sz="4800" b="1" dirty="0" smtClean="0">
                <a:solidFill>
                  <a:schemeClr val="accent1"/>
                </a:solidFill>
                <a:latin typeface="Amatic SC"/>
                <a:ea typeface="Amatic SC"/>
                <a:cs typeface="Amatic SC"/>
                <a:sym typeface="Amatic SC"/>
              </a:rPr>
              <a:t>since 1997</a:t>
            </a:r>
            <a:endParaRPr lang="en" sz="4800" b="1" dirty="0">
              <a:solidFill>
                <a:schemeClr val="accent1"/>
              </a:solidFill>
              <a:latin typeface="Amatic SC"/>
              <a:ea typeface="Amatic SC"/>
              <a:cs typeface="Amatic SC"/>
              <a:sym typeface="Amatic SC"/>
            </a:endParaRPr>
          </a:p>
        </p:txBody>
      </p:sp>
      <p:sp>
        <p:nvSpPr>
          <p:cNvPr id="187" name="Shape 187"/>
          <p:cNvSpPr txBox="1"/>
          <p:nvPr/>
        </p:nvSpPr>
        <p:spPr>
          <a:xfrm rot="767">
            <a:off x="4141311" y="1464655"/>
            <a:ext cx="4370983" cy="796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4800" b="1" dirty="0" smtClean="0">
                <a:solidFill>
                  <a:schemeClr val="accent1"/>
                </a:solidFill>
                <a:latin typeface="Amatic SC"/>
                <a:ea typeface="Amatic SC"/>
                <a:cs typeface="Amatic SC"/>
                <a:sym typeface="Amatic SC"/>
              </a:rPr>
              <a:t>50,000 Orangutans died</a:t>
            </a:r>
            <a:endParaRPr lang="en" sz="4800" b="1" dirty="0">
              <a:solidFill>
                <a:schemeClr val="accent1"/>
              </a:solidFill>
              <a:latin typeface="Amatic SC"/>
              <a:ea typeface="Amatic SC"/>
              <a:cs typeface="Amatic SC"/>
              <a:sym typeface="Amatic SC"/>
            </a:endParaRPr>
          </a:p>
        </p:txBody>
      </p:sp>
      <p:sp>
        <p:nvSpPr>
          <p:cNvPr id="183" name="Shape 183"/>
          <p:cNvSpPr txBox="1">
            <a:spLocks noGrp="1"/>
          </p:cNvSpPr>
          <p:nvPr>
            <p:ph type="title"/>
          </p:nvPr>
        </p:nvSpPr>
        <p:spPr>
          <a:xfrm>
            <a:off x="1989321" y="334422"/>
            <a:ext cx="8520600" cy="572700"/>
          </a:xfrm>
          <a:prstGeom prst="rect">
            <a:avLst/>
          </a:prstGeom>
        </p:spPr>
        <p:txBody>
          <a:bodyPr wrap="square" lIns="91425" tIns="91425" rIns="91425" bIns="91425" anchor="t" anchorCtr="0">
            <a:noAutofit/>
          </a:bodyPr>
          <a:lstStyle/>
          <a:p>
            <a:pPr marL="0" lvl="0" indent="0" algn="ctr" rtl="0">
              <a:spcBef>
                <a:spcPts val="0"/>
              </a:spcBef>
              <a:buNone/>
            </a:pPr>
            <a:r>
              <a:rPr lang="en-US" sz="4000" dirty="0"/>
              <a:t>Palm Oil Production</a:t>
            </a:r>
            <a:endParaRPr lang="en" sz="4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466634" y="153133"/>
            <a:ext cx="8520600" cy="572700"/>
          </a:xfrm>
          <a:prstGeom prst="rect">
            <a:avLst/>
          </a:prstGeom>
        </p:spPr>
        <p:txBody>
          <a:bodyPr wrap="square" lIns="91425" tIns="91425" rIns="91425" bIns="91425" anchor="t" anchorCtr="0">
            <a:noAutofit/>
          </a:bodyPr>
          <a:lstStyle/>
          <a:p>
            <a:pPr marL="0" lvl="0" indent="0" algn="ctr" rtl="0">
              <a:spcBef>
                <a:spcPts val="0"/>
              </a:spcBef>
              <a:buNone/>
            </a:pPr>
            <a:r>
              <a:rPr lang="en-US" sz="4000" dirty="0"/>
              <a:t>Mining</a:t>
            </a:r>
            <a:endParaRPr lang="en" sz="4000" dirty="0"/>
          </a:p>
        </p:txBody>
      </p:sp>
      <p:sp>
        <p:nvSpPr>
          <p:cNvPr id="193" name="Shape 19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14</a:t>
            </a:fld>
            <a:endParaRPr lang="en" dirty="0"/>
          </a:p>
        </p:txBody>
      </p:sp>
      <p:pic>
        <p:nvPicPr>
          <p:cNvPr id="194" name="Shape 194"/>
          <p:cNvPicPr preferRelativeResize="0"/>
          <p:nvPr/>
        </p:nvPicPr>
        <p:blipFill>
          <a:blip r:embed="rId3">
            <a:alphaModFix/>
          </a:blip>
          <a:stretch>
            <a:fillRect/>
          </a:stretch>
        </p:blipFill>
        <p:spPr>
          <a:xfrm>
            <a:off x="427700" y="989600"/>
            <a:ext cx="8288591" cy="3568137"/>
          </a:xfrm>
          <a:prstGeom prst="rect">
            <a:avLst/>
          </a:prstGeom>
          <a:noFill/>
          <a:ln>
            <a:noFill/>
          </a:ln>
        </p:spPr>
      </p:pic>
      <p:sp>
        <p:nvSpPr>
          <p:cNvPr id="195" name="Shape 195"/>
          <p:cNvSpPr txBox="1"/>
          <p:nvPr/>
        </p:nvSpPr>
        <p:spPr>
          <a:xfrm>
            <a:off x="3987800" y="1517868"/>
            <a:ext cx="4565650" cy="2511600"/>
          </a:xfrm>
          <a:prstGeom prst="rect">
            <a:avLst/>
          </a:prstGeom>
          <a:noFill/>
          <a:ln>
            <a:noFill/>
          </a:ln>
        </p:spPr>
        <p:txBody>
          <a:bodyPr wrap="square" lIns="91425" tIns="91425" rIns="91425" bIns="91425" anchor="ctr" anchorCtr="0">
            <a:noAutofit/>
          </a:bodyPr>
          <a:lstStyle/>
          <a:p>
            <a:pPr marL="0" lvl="0" indent="0" algn="ctr" rtl="0">
              <a:lnSpc>
                <a:spcPct val="100000"/>
              </a:lnSpc>
              <a:spcBef>
                <a:spcPts val="0"/>
              </a:spcBef>
              <a:spcAft>
                <a:spcPts val="2000"/>
              </a:spcAft>
              <a:buNone/>
            </a:pPr>
            <a:r>
              <a:rPr lang="en" sz="4000" b="1" dirty="0">
                <a:latin typeface="Amatic SC"/>
                <a:ea typeface="Amatic SC"/>
                <a:cs typeface="Amatic SC"/>
                <a:sym typeface="Amatic SC"/>
              </a:rPr>
              <a:t>45% </a:t>
            </a:r>
            <a:r>
              <a:rPr lang="en-US" sz="4000" b="1" dirty="0">
                <a:latin typeface="Amatic SC"/>
                <a:ea typeface="Amatic SC"/>
                <a:cs typeface="Amatic SC"/>
                <a:sym typeface="Amatic SC"/>
              </a:rPr>
              <a:t>of rivers in South Kalimantan (3000 </a:t>
            </a:r>
            <a:r>
              <a:rPr lang="en-US" sz="4000" b="1" dirty="0" smtClean="0">
                <a:latin typeface="Amatic SC"/>
                <a:ea typeface="Amatic SC"/>
                <a:cs typeface="Amatic SC"/>
                <a:sym typeface="Amatic SC"/>
              </a:rPr>
              <a:t>km of river length) </a:t>
            </a:r>
            <a:r>
              <a:rPr lang="en-US" sz="4000" b="1" dirty="0">
                <a:latin typeface="Amatic SC"/>
                <a:ea typeface="Amatic SC"/>
                <a:cs typeface="Amatic SC"/>
                <a:sym typeface="Amatic SC"/>
              </a:rPr>
              <a:t>affected by toxic pollution </a:t>
            </a:r>
            <a:endParaRPr lang="en" sz="4000" b="1" dirty="0">
              <a:latin typeface="Amatic SC"/>
              <a:ea typeface="Amatic SC"/>
              <a:cs typeface="Amatic SC"/>
              <a:sym typeface="Amatic SC"/>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90526624-426C-42D9-988B-27AE634D1944}"/>
              </a:ext>
            </a:extLst>
          </p:cNvPr>
          <p:cNvSpPr>
            <a:spLocks noGrp="1"/>
          </p:cNvSpPr>
          <p:nvPr>
            <p:ph type="ctrTitle"/>
          </p:nvPr>
        </p:nvSpPr>
        <p:spPr/>
        <p:txBody>
          <a:bodyPr/>
          <a:lstStyle/>
          <a:p>
            <a:r>
              <a:rPr lang="en-US" dirty="0"/>
              <a:t>Objectives and Methods</a:t>
            </a:r>
          </a:p>
        </p:txBody>
      </p:sp>
      <p:sp>
        <p:nvSpPr>
          <p:cNvPr id="4" name="Slide Number Placeholder 3">
            <a:extLst>
              <a:ext uri="{FF2B5EF4-FFF2-40B4-BE49-F238E27FC236}">
                <a16:creationId xmlns:a16="http://schemas.microsoft.com/office/drawing/2014/main" xmlns="" id="{EFD0D0DD-12B1-4B12-9FDD-2F1E282A9B63}"/>
              </a:ext>
            </a:extLst>
          </p:cNvPr>
          <p:cNvSpPr>
            <a:spLocks noGrp="1"/>
          </p:cNvSpPr>
          <p:nvPr>
            <p:ph type="sldNum" idx="12"/>
          </p:nvPr>
        </p:nvSpPr>
        <p:spPr/>
        <p:txBody>
          <a:bodyPr/>
          <a:lstStyle/>
          <a:p>
            <a:pPr marL="0" lvl="0" indent="0">
              <a:spcBef>
                <a:spcPts val="0"/>
              </a:spcBef>
              <a:buNone/>
            </a:pPr>
            <a:fld id="{00000000-1234-1234-1234-123412341234}" type="slidenum">
              <a:rPr lang="en" smtClean="0">
                <a:solidFill>
                  <a:schemeClr val="bg1"/>
                </a:solidFill>
              </a:rPr>
              <a:t>15</a:t>
            </a:fld>
            <a:endParaRPr lang="en" dirty="0">
              <a:solidFill>
                <a:schemeClr val="bg1"/>
              </a:solidFill>
            </a:endParaRPr>
          </a:p>
        </p:txBody>
      </p:sp>
    </p:spTree>
    <p:extLst>
      <p:ext uri="{BB962C8B-B14F-4D97-AF65-F5344CB8AC3E}">
        <p14:creationId xmlns:p14="http://schemas.microsoft.com/office/powerpoint/2010/main" val="3567545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68533CED-3806-4454-8E5B-EA46C7C2B615}"/>
              </a:ext>
            </a:extLst>
          </p:cNvPr>
          <p:cNvSpPr>
            <a:spLocks noGrp="1"/>
          </p:cNvSpPr>
          <p:nvPr>
            <p:ph type="sldNum" idx="12"/>
          </p:nvPr>
        </p:nvSpPr>
        <p:spPr/>
        <p:txBody>
          <a:bodyPr/>
          <a:lstStyle/>
          <a:p>
            <a:pPr marL="0" lvl="0" indent="0">
              <a:spcBef>
                <a:spcPts val="0"/>
              </a:spcBef>
              <a:buNone/>
            </a:pPr>
            <a:fld id="{00000000-1234-1234-1234-123412341234}" type="slidenum">
              <a:rPr lang="en" smtClean="0">
                <a:solidFill>
                  <a:schemeClr val="lt1"/>
                </a:solidFill>
              </a:rPr>
              <a:t>16</a:t>
            </a:fld>
            <a:endParaRPr lang="en">
              <a:solidFill>
                <a:schemeClr val="lt1"/>
              </a:solidFill>
            </a:endParaRPr>
          </a:p>
        </p:txBody>
      </p:sp>
      <p:sp>
        <p:nvSpPr>
          <p:cNvPr id="6" name="Shape 200">
            <a:extLst>
              <a:ext uri="{FF2B5EF4-FFF2-40B4-BE49-F238E27FC236}">
                <a16:creationId xmlns:a16="http://schemas.microsoft.com/office/drawing/2014/main" xmlns="" id="{FB131A27-CDF0-4DCE-B247-09C5629A26CB}"/>
              </a:ext>
            </a:extLst>
          </p:cNvPr>
          <p:cNvSpPr txBox="1">
            <a:spLocks noGrp="1"/>
          </p:cNvSpPr>
          <p:nvPr>
            <p:ph type="title"/>
          </p:nvPr>
        </p:nvSpPr>
        <p:spPr>
          <a:xfrm>
            <a:off x="510450" y="2182350"/>
            <a:ext cx="8123100" cy="778800"/>
          </a:xfrm>
          <a:prstGeom prst="rect">
            <a:avLst/>
          </a:prstGeom>
        </p:spPr>
        <p:txBody>
          <a:bodyPr wrap="square" lIns="91425" tIns="91425" rIns="91425" bIns="91425" anchor="ctr" anchorCtr="0">
            <a:noAutofit/>
          </a:bodyPr>
          <a:lstStyle/>
          <a:p>
            <a:pPr marL="0" lvl="0" indent="0" rtl="0">
              <a:lnSpc>
                <a:spcPct val="115000"/>
              </a:lnSpc>
              <a:spcBef>
                <a:spcPts val="0"/>
              </a:spcBef>
              <a:spcAft>
                <a:spcPts val="1600"/>
              </a:spcAft>
              <a:buNone/>
            </a:pPr>
            <a:r>
              <a:rPr lang="en" sz="3600" dirty="0">
                <a:solidFill>
                  <a:srgbClr val="FFFFFF"/>
                </a:solidFill>
              </a:rPr>
              <a:t>Conduct a baseline site assessment to understand the current education programs at CERES</a:t>
            </a:r>
          </a:p>
        </p:txBody>
      </p:sp>
      <p:sp>
        <p:nvSpPr>
          <p:cNvPr id="7" name="TextBox 6">
            <a:extLst>
              <a:ext uri="{FF2B5EF4-FFF2-40B4-BE49-F238E27FC236}">
                <a16:creationId xmlns:a16="http://schemas.microsoft.com/office/drawing/2014/main" xmlns="" id="{21C87202-BF57-41A9-87B3-954DD3DE6F2D}"/>
              </a:ext>
            </a:extLst>
          </p:cNvPr>
          <p:cNvSpPr txBox="1"/>
          <p:nvPr/>
        </p:nvSpPr>
        <p:spPr>
          <a:xfrm>
            <a:off x="510450" y="326857"/>
            <a:ext cx="2504212" cy="646331"/>
          </a:xfrm>
          <a:prstGeom prst="rect">
            <a:avLst/>
          </a:prstGeom>
          <a:noFill/>
        </p:spPr>
        <p:txBody>
          <a:bodyPr wrap="none" rtlCol="0">
            <a:spAutoFit/>
          </a:bodyPr>
          <a:lstStyle/>
          <a:p>
            <a:r>
              <a:rPr lang="en" sz="3600" dirty="0">
                <a:solidFill>
                  <a:srgbClr val="FFFFFF"/>
                </a:solidFill>
                <a:latin typeface="Proxima Nova"/>
                <a:sym typeface="Proxima Nova"/>
              </a:rPr>
              <a:t>Objective 1:</a:t>
            </a:r>
            <a:endParaRPr lang="en-US" dirty="0"/>
          </a:p>
        </p:txBody>
      </p:sp>
    </p:spTree>
    <p:extLst>
      <p:ext uri="{BB962C8B-B14F-4D97-AF65-F5344CB8AC3E}">
        <p14:creationId xmlns:p14="http://schemas.microsoft.com/office/powerpoint/2010/main" val="14613916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197575" y="-80225"/>
            <a:ext cx="8992200" cy="572700"/>
          </a:xfrm>
          <a:prstGeom prst="rect">
            <a:avLst/>
          </a:prstGeom>
        </p:spPr>
        <p:txBody>
          <a:bodyPr wrap="square" lIns="91425" tIns="91425" rIns="91425" bIns="91425" anchor="t" anchorCtr="0">
            <a:noAutofit/>
          </a:bodyPr>
          <a:lstStyle/>
          <a:p>
            <a:pPr marL="0" lvl="0" indent="0" rtl="0">
              <a:spcBef>
                <a:spcPts val="0"/>
              </a:spcBef>
              <a:buNone/>
            </a:pPr>
            <a:r>
              <a:rPr lang="en" sz="2400"/>
              <a:t>Observing the current education program gave us insight into the visitor experience.</a:t>
            </a:r>
          </a:p>
        </p:txBody>
      </p:sp>
      <p:sp>
        <p:nvSpPr>
          <p:cNvPr id="207" name="Shape 20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17</a:t>
            </a:fld>
            <a:endParaRPr lang="en"/>
          </a:p>
        </p:txBody>
      </p:sp>
      <p:sp>
        <p:nvSpPr>
          <p:cNvPr id="208" name="Shape 208"/>
          <p:cNvSpPr txBox="1"/>
          <p:nvPr/>
        </p:nvSpPr>
        <p:spPr>
          <a:xfrm>
            <a:off x="402100" y="4263550"/>
            <a:ext cx="2225700" cy="330900"/>
          </a:xfrm>
          <a:prstGeom prst="rect">
            <a:avLst/>
          </a:prstGeom>
          <a:noFill/>
          <a:ln>
            <a:noFill/>
          </a:ln>
        </p:spPr>
        <p:txBody>
          <a:bodyPr wrap="square" lIns="91425" tIns="91425" rIns="91425" bIns="91425" anchor="t" anchorCtr="0">
            <a:noAutofit/>
          </a:bodyPr>
          <a:lstStyle/>
          <a:p>
            <a:pPr marL="0" lvl="0" indent="0" rtl="0">
              <a:spcBef>
                <a:spcPts val="0"/>
              </a:spcBef>
              <a:buNone/>
            </a:pPr>
            <a:endParaRPr sz="600">
              <a:solidFill>
                <a:srgbClr val="D9D9D9"/>
              </a:solidFill>
            </a:endParaRPr>
          </a:p>
        </p:txBody>
      </p:sp>
      <p:sp>
        <p:nvSpPr>
          <p:cNvPr id="209" name="Shape 209"/>
          <p:cNvSpPr txBox="1"/>
          <p:nvPr/>
        </p:nvSpPr>
        <p:spPr>
          <a:xfrm>
            <a:off x="3789925" y="4709875"/>
            <a:ext cx="1647600" cy="300300"/>
          </a:xfrm>
          <a:prstGeom prst="rect">
            <a:avLst/>
          </a:prstGeom>
          <a:noFill/>
          <a:ln>
            <a:noFill/>
          </a:ln>
        </p:spPr>
        <p:txBody>
          <a:bodyPr wrap="square" lIns="91425" tIns="91425" rIns="91425" bIns="91425" anchor="t" anchorCtr="0">
            <a:noAutofit/>
          </a:bodyPr>
          <a:lstStyle/>
          <a:p>
            <a:pPr marL="0" lvl="0" indent="0">
              <a:spcBef>
                <a:spcPts val="0"/>
              </a:spcBef>
              <a:buNone/>
            </a:pPr>
            <a:endParaRPr/>
          </a:p>
        </p:txBody>
      </p:sp>
      <p:pic>
        <p:nvPicPr>
          <p:cNvPr id="210" name="Shape 210"/>
          <p:cNvPicPr preferRelativeResize="0"/>
          <p:nvPr/>
        </p:nvPicPr>
        <p:blipFill>
          <a:blip r:embed="rId3">
            <a:alphaModFix/>
          </a:blip>
          <a:stretch>
            <a:fillRect/>
          </a:stretch>
        </p:blipFill>
        <p:spPr>
          <a:xfrm>
            <a:off x="3839528" y="927403"/>
            <a:ext cx="3286276" cy="2478738"/>
          </a:xfrm>
          <a:prstGeom prst="rect">
            <a:avLst/>
          </a:prstGeom>
          <a:noFill/>
          <a:ln>
            <a:noFill/>
          </a:ln>
        </p:spPr>
      </p:pic>
      <p:pic>
        <p:nvPicPr>
          <p:cNvPr id="211" name="Shape 211"/>
          <p:cNvPicPr preferRelativeResize="0"/>
          <p:nvPr/>
        </p:nvPicPr>
        <p:blipFill rotWithShape="1">
          <a:blip r:embed="rId4">
            <a:alphaModFix/>
          </a:blip>
          <a:srcRect l="9099" r="3189"/>
          <a:stretch/>
        </p:blipFill>
        <p:spPr>
          <a:xfrm>
            <a:off x="6186003" y="2686025"/>
            <a:ext cx="2703059" cy="2324523"/>
          </a:xfrm>
          <a:prstGeom prst="rect">
            <a:avLst/>
          </a:prstGeom>
          <a:noFill/>
          <a:ln>
            <a:noFill/>
          </a:ln>
        </p:spPr>
      </p:pic>
      <p:pic>
        <p:nvPicPr>
          <p:cNvPr id="212" name="Shape 212"/>
          <p:cNvPicPr preferRelativeResize="0"/>
          <p:nvPr/>
        </p:nvPicPr>
        <p:blipFill rotWithShape="1">
          <a:blip r:embed="rId5">
            <a:alphaModFix/>
          </a:blip>
          <a:srcRect l="8356" t="7347" r="18916"/>
          <a:stretch/>
        </p:blipFill>
        <p:spPr>
          <a:xfrm>
            <a:off x="45175" y="903500"/>
            <a:ext cx="3286276" cy="3157911"/>
          </a:xfrm>
          <a:prstGeom prst="rect">
            <a:avLst/>
          </a:prstGeom>
          <a:noFill/>
          <a:ln>
            <a:noFill/>
          </a:ln>
        </p:spPr>
      </p:pic>
      <p:pic>
        <p:nvPicPr>
          <p:cNvPr id="213" name="Shape 213"/>
          <p:cNvPicPr preferRelativeResize="0"/>
          <p:nvPr/>
        </p:nvPicPr>
        <p:blipFill rotWithShape="1">
          <a:blip r:embed="rId6">
            <a:alphaModFix/>
          </a:blip>
          <a:srcRect l="19510"/>
          <a:stretch/>
        </p:blipFill>
        <p:spPr>
          <a:xfrm rot="-16">
            <a:off x="2562700" y="2715955"/>
            <a:ext cx="2416573" cy="2264665"/>
          </a:xfrm>
          <a:prstGeom prst="rect">
            <a:avLst/>
          </a:prstGeom>
          <a:noFill/>
          <a:ln>
            <a:noFill/>
          </a:ln>
        </p:spPr>
      </p:pic>
      <p:sp>
        <p:nvSpPr>
          <p:cNvPr id="10" name="Shape 193">
            <a:extLst>
              <a:ext uri="{FF2B5EF4-FFF2-40B4-BE49-F238E27FC236}">
                <a16:creationId xmlns:a16="http://schemas.microsoft.com/office/drawing/2014/main" xmlns="" id="{BCA42DBC-469D-4139-9610-BB07A7F00573}"/>
              </a:ext>
            </a:extLst>
          </p:cNvPr>
          <p:cNvSpPr txBox="1">
            <a:spLocks/>
          </p:cNvSpPr>
          <p:nvPr/>
        </p:nvSpPr>
        <p:spPr>
          <a:xfrm>
            <a:off x="8815103" y="4709875"/>
            <a:ext cx="548700" cy="3936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17</a:t>
            </a:fld>
            <a:endParaRPr lang="en"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68533CED-3806-4454-8E5B-EA46C7C2B615}"/>
              </a:ext>
            </a:extLst>
          </p:cNvPr>
          <p:cNvSpPr>
            <a:spLocks noGrp="1"/>
          </p:cNvSpPr>
          <p:nvPr>
            <p:ph type="sldNum" idx="12"/>
          </p:nvPr>
        </p:nvSpPr>
        <p:spPr/>
        <p:txBody>
          <a:bodyPr/>
          <a:lstStyle/>
          <a:p>
            <a:pPr marL="0" lvl="0" indent="0">
              <a:spcBef>
                <a:spcPts val="0"/>
              </a:spcBef>
              <a:buNone/>
            </a:pPr>
            <a:fld id="{00000000-1234-1234-1234-123412341234}" type="slidenum">
              <a:rPr lang="en" smtClean="0">
                <a:solidFill>
                  <a:schemeClr val="lt1"/>
                </a:solidFill>
              </a:rPr>
              <a:t>18</a:t>
            </a:fld>
            <a:endParaRPr lang="en">
              <a:solidFill>
                <a:schemeClr val="lt1"/>
              </a:solidFill>
            </a:endParaRPr>
          </a:p>
        </p:txBody>
      </p:sp>
      <p:sp>
        <p:nvSpPr>
          <p:cNvPr id="6" name="Shape 200">
            <a:extLst>
              <a:ext uri="{FF2B5EF4-FFF2-40B4-BE49-F238E27FC236}">
                <a16:creationId xmlns:a16="http://schemas.microsoft.com/office/drawing/2014/main" xmlns="" id="{FB131A27-CDF0-4DCE-B247-09C5629A26CB}"/>
              </a:ext>
            </a:extLst>
          </p:cNvPr>
          <p:cNvSpPr txBox="1">
            <a:spLocks noGrp="1"/>
          </p:cNvSpPr>
          <p:nvPr>
            <p:ph type="title"/>
          </p:nvPr>
        </p:nvSpPr>
        <p:spPr>
          <a:xfrm>
            <a:off x="510450" y="1910869"/>
            <a:ext cx="8123100" cy="1321761"/>
          </a:xfrm>
          <a:prstGeom prst="rect">
            <a:avLst/>
          </a:prstGeom>
        </p:spPr>
        <p:txBody>
          <a:bodyPr wrap="square" lIns="91425" tIns="91425" rIns="91425" bIns="91425" anchor="ctr" anchorCtr="0">
            <a:noAutofit/>
          </a:bodyPr>
          <a:lstStyle/>
          <a:p>
            <a:pPr lvl="0">
              <a:lnSpc>
                <a:spcPct val="115000"/>
              </a:lnSpc>
              <a:spcAft>
                <a:spcPts val="1600"/>
              </a:spcAft>
            </a:pPr>
            <a:r>
              <a:rPr lang="en" sz="3600" dirty="0">
                <a:solidFill>
                  <a:schemeClr val="lt1"/>
                </a:solidFill>
              </a:rPr>
              <a:t>Identify and evaluate best practices for designing an effective exhibit</a:t>
            </a:r>
            <a:endParaRPr lang="en" sz="3600" dirty="0">
              <a:solidFill>
                <a:srgbClr val="FFFFFF"/>
              </a:solidFill>
            </a:endParaRPr>
          </a:p>
        </p:txBody>
      </p:sp>
      <p:sp>
        <p:nvSpPr>
          <p:cNvPr id="2" name="TextBox 1">
            <a:extLst>
              <a:ext uri="{FF2B5EF4-FFF2-40B4-BE49-F238E27FC236}">
                <a16:creationId xmlns:a16="http://schemas.microsoft.com/office/drawing/2014/main" xmlns="" id="{82DB7CD4-2469-43C2-9836-3517DA25D8A3}"/>
              </a:ext>
            </a:extLst>
          </p:cNvPr>
          <p:cNvSpPr txBox="1"/>
          <p:nvPr/>
        </p:nvSpPr>
        <p:spPr>
          <a:xfrm>
            <a:off x="510450" y="326857"/>
            <a:ext cx="2618024" cy="646331"/>
          </a:xfrm>
          <a:prstGeom prst="rect">
            <a:avLst/>
          </a:prstGeom>
          <a:noFill/>
        </p:spPr>
        <p:txBody>
          <a:bodyPr wrap="none" rtlCol="0">
            <a:spAutoFit/>
          </a:bodyPr>
          <a:lstStyle/>
          <a:p>
            <a:r>
              <a:rPr lang="en" sz="3600" dirty="0">
                <a:solidFill>
                  <a:srgbClr val="FFFFFF"/>
                </a:solidFill>
                <a:latin typeface="Proxima Nova"/>
                <a:sym typeface="Proxima Nova"/>
              </a:rPr>
              <a:t>Objective 2:</a:t>
            </a:r>
            <a:endParaRPr lang="en-US" dirty="0"/>
          </a:p>
        </p:txBody>
      </p:sp>
    </p:spTree>
    <p:extLst>
      <p:ext uri="{BB962C8B-B14F-4D97-AF65-F5344CB8AC3E}">
        <p14:creationId xmlns:p14="http://schemas.microsoft.com/office/powerpoint/2010/main" val="1445265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169575" y="107950"/>
            <a:ext cx="9552300" cy="572700"/>
          </a:xfrm>
          <a:prstGeom prst="rect">
            <a:avLst/>
          </a:prstGeom>
        </p:spPr>
        <p:txBody>
          <a:bodyPr wrap="square" lIns="91425" tIns="91425" rIns="91425" bIns="91425" anchor="t" anchorCtr="0">
            <a:noAutofit/>
          </a:bodyPr>
          <a:lstStyle/>
          <a:p>
            <a:pPr marL="0" lvl="0" indent="0" rtl="0">
              <a:spcBef>
                <a:spcPts val="0"/>
              </a:spcBef>
              <a:buNone/>
            </a:pPr>
            <a:r>
              <a:rPr lang="en" sz="2400"/>
              <a:t>Best practice exhibits showed us how to engage our audience.</a:t>
            </a:r>
            <a:r>
              <a:rPr lang="en" sz="2400">
                <a:solidFill>
                  <a:srgbClr val="000000"/>
                </a:solidFill>
              </a:rPr>
              <a:t> </a:t>
            </a:r>
          </a:p>
        </p:txBody>
      </p:sp>
      <p:sp>
        <p:nvSpPr>
          <p:cNvPr id="225" name="Shape 225"/>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19</a:t>
            </a:fld>
            <a:endParaRPr lang="en"/>
          </a:p>
        </p:txBody>
      </p:sp>
      <p:pic>
        <p:nvPicPr>
          <p:cNvPr id="226" name="Shape 226"/>
          <p:cNvPicPr preferRelativeResize="0"/>
          <p:nvPr/>
        </p:nvPicPr>
        <p:blipFill>
          <a:blip r:embed="rId3">
            <a:alphaModFix/>
          </a:blip>
          <a:stretch>
            <a:fillRect/>
          </a:stretch>
        </p:blipFill>
        <p:spPr>
          <a:xfrm>
            <a:off x="169575" y="745724"/>
            <a:ext cx="5544067" cy="4158050"/>
          </a:xfrm>
          <a:prstGeom prst="rect">
            <a:avLst/>
          </a:prstGeom>
          <a:noFill/>
          <a:ln>
            <a:noFill/>
          </a:ln>
        </p:spPr>
      </p:pic>
      <p:pic>
        <p:nvPicPr>
          <p:cNvPr id="227" name="Shape 227"/>
          <p:cNvPicPr preferRelativeResize="0"/>
          <p:nvPr/>
        </p:nvPicPr>
        <p:blipFill rotWithShape="1">
          <a:blip r:embed="rId4">
            <a:alphaModFix/>
          </a:blip>
          <a:srcRect t="16110" b="14265"/>
          <a:stretch/>
        </p:blipFill>
        <p:spPr>
          <a:xfrm>
            <a:off x="5819325" y="2710650"/>
            <a:ext cx="2442575" cy="2269974"/>
          </a:xfrm>
          <a:prstGeom prst="rect">
            <a:avLst/>
          </a:prstGeom>
          <a:noFill/>
          <a:ln>
            <a:noFill/>
          </a:ln>
        </p:spPr>
      </p:pic>
      <p:pic>
        <p:nvPicPr>
          <p:cNvPr id="1026" name="Picture 2" descr="https://spiible.com/sites/default/files/gallery/MelMuseum.jpg"/>
          <p:cNvPicPr>
            <a:picLocks noChangeAspect="1" noChangeArrowheads="1"/>
          </p:cNvPicPr>
          <p:nvPr/>
        </p:nvPicPr>
        <p:blipFill rotWithShape="1">
          <a:blip r:embed="rId5">
            <a:extLst>
              <a:ext uri="{28A0092B-C50C-407E-A947-70E740481C1C}">
                <a14:useLocalDpi xmlns:a14="http://schemas.microsoft.com/office/drawing/2010/main" val="0"/>
              </a:ext>
            </a:extLst>
          </a:blip>
          <a:srcRect l="10539" t="10251" r="3094" b="19605"/>
          <a:stretch/>
        </p:blipFill>
        <p:spPr bwMode="auto">
          <a:xfrm>
            <a:off x="5819325" y="745724"/>
            <a:ext cx="3089808" cy="18820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9575" y="3904423"/>
            <a:ext cx="2175029" cy="1015663"/>
          </a:xfrm>
          <a:prstGeom prst="rect">
            <a:avLst/>
          </a:prstGeom>
          <a:noFill/>
        </p:spPr>
        <p:txBody>
          <a:bodyPr wrap="square" rtlCol="0">
            <a:spAutoFit/>
          </a:bodyPr>
          <a:lstStyle/>
          <a:p>
            <a:r>
              <a:rPr lang="en-US" sz="2000" b="1" dirty="0" smtClean="0">
                <a:solidFill>
                  <a:schemeClr val="bg1"/>
                </a:solidFill>
              </a:rPr>
              <a:t>Palm Oil Campaign at Melbourne Zoo</a:t>
            </a:r>
            <a:endParaRPr lang="en-US" sz="2000" b="1" dirty="0">
              <a:solidFill>
                <a:schemeClr val="bg1"/>
              </a:solidFill>
            </a:endParaRPr>
          </a:p>
        </p:txBody>
      </p:sp>
      <p:sp>
        <p:nvSpPr>
          <p:cNvPr id="3" name="TextBox 2"/>
          <p:cNvSpPr txBox="1"/>
          <p:nvPr/>
        </p:nvSpPr>
        <p:spPr>
          <a:xfrm>
            <a:off x="8398276" y="2627789"/>
            <a:ext cx="622882" cy="553998"/>
          </a:xfrm>
          <a:prstGeom prst="rect">
            <a:avLst/>
          </a:prstGeom>
          <a:noFill/>
        </p:spPr>
        <p:txBody>
          <a:bodyPr wrap="square" rtlCol="0">
            <a:spAutoFit/>
          </a:bodyPr>
          <a:lstStyle/>
          <a:p>
            <a:r>
              <a:rPr lang="en-US" sz="600" dirty="0">
                <a:solidFill>
                  <a:schemeClr val="bg1">
                    <a:lumMod val="95000"/>
                  </a:schemeClr>
                </a:solidFill>
              </a:rPr>
              <a:t>https://spiible.com/sites/default/files/gallery/MelMuseum.jpg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2</a:t>
            </a:fld>
            <a:endParaRPr lang="en"/>
          </a:p>
        </p:txBody>
      </p:sp>
      <p:sp>
        <p:nvSpPr>
          <p:cNvPr id="70" name="Shape 70"/>
          <p:cNvSpPr txBox="1"/>
          <p:nvPr/>
        </p:nvSpPr>
        <p:spPr>
          <a:xfrm>
            <a:off x="701850" y="3336750"/>
            <a:ext cx="2607000" cy="782100"/>
          </a:xfrm>
          <a:prstGeom prst="rect">
            <a:avLst/>
          </a:prstGeom>
          <a:noFill/>
          <a:ln>
            <a:noFill/>
          </a:ln>
        </p:spPr>
        <p:txBody>
          <a:bodyPr wrap="square" lIns="91425" tIns="91425" rIns="91425" bIns="91425" anchor="t" anchorCtr="0">
            <a:noAutofit/>
          </a:bodyPr>
          <a:lstStyle/>
          <a:p>
            <a:pPr marL="0" lvl="0" indent="0">
              <a:spcBef>
                <a:spcPts val="0"/>
              </a:spcBef>
              <a:buNone/>
            </a:pPr>
            <a:r>
              <a:rPr lang="en" sz="600">
                <a:solidFill>
                  <a:srgbClr val="EFEFEF"/>
                </a:solidFill>
              </a:rPr>
              <a:t>https://pixabay.com/en/aboriginal-flag-australia-158372/</a:t>
            </a:r>
          </a:p>
        </p:txBody>
      </p:sp>
      <p:sp>
        <p:nvSpPr>
          <p:cNvPr id="71" name="Shape 71"/>
          <p:cNvSpPr/>
          <p:nvPr/>
        </p:nvSpPr>
        <p:spPr>
          <a:xfrm rot="-2190102">
            <a:off x="-1708108" y="483793"/>
            <a:ext cx="6237069" cy="1477170"/>
          </a:xfrm>
          <a:prstGeom prst="rect">
            <a:avLst/>
          </a:prstGeom>
          <a:solidFill>
            <a:srgbClr val="000000"/>
          </a:solidFill>
          <a:ln w="952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72" name="Shape 72"/>
          <p:cNvSpPr/>
          <p:nvPr/>
        </p:nvSpPr>
        <p:spPr>
          <a:xfrm rot="-2200900">
            <a:off x="-1581414" y="1251202"/>
            <a:ext cx="8784527" cy="1477148"/>
          </a:xfrm>
          <a:prstGeom prst="rect">
            <a:avLst/>
          </a:prstGeom>
          <a:solidFill>
            <a:srgbClr val="FF0000"/>
          </a:solidFill>
          <a:ln w="9525" cap="flat" cmpd="sng">
            <a:solidFill>
              <a:srgbClr val="FF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73" name="Shape 73"/>
          <p:cNvSpPr/>
          <p:nvPr/>
        </p:nvSpPr>
        <p:spPr>
          <a:xfrm>
            <a:off x="1488000" y="753075"/>
            <a:ext cx="1422600" cy="1461900"/>
          </a:xfrm>
          <a:prstGeom prst="ellipse">
            <a:avLst/>
          </a:prstGeom>
          <a:solidFill>
            <a:srgbClr val="FFFF00"/>
          </a:solidFill>
          <a:ln w="9525" cap="flat" cmpd="sng">
            <a:solidFill>
              <a:srgbClr val="FFFF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74" name="Shape 74"/>
          <p:cNvSpPr txBox="1"/>
          <p:nvPr/>
        </p:nvSpPr>
        <p:spPr>
          <a:xfrm>
            <a:off x="4079275" y="1706300"/>
            <a:ext cx="4713900" cy="21042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3600">
                <a:latin typeface="Proxima Nova"/>
                <a:ea typeface="Proxima Nova"/>
                <a:cs typeface="Proxima Nova"/>
                <a:sym typeface="Proxima Nova"/>
              </a:rPr>
              <a:t>We acknowledge the Wurundjeri People of the Kulin Nation as the Traditional Custodians of this land.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68533CED-3806-4454-8E5B-EA46C7C2B615}"/>
              </a:ext>
            </a:extLst>
          </p:cNvPr>
          <p:cNvSpPr>
            <a:spLocks noGrp="1"/>
          </p:cNvSpPr>
          <p:nvPr>
            <p:ph type="sldNum" idx="12"/>
          </p:nvPr>
        </p:nvSpPr>
        <p:spPr/>
        <p:txBody>
          <a:bodyPr/>
          <a:lstStyle/>
          <a:p>
            <a:pPr marL="0" lvl="0" indent="0">
              <a:spcBef>
                <a:spcPts val="0"/>
              </a:spcBef>
              <a:buNone/>
            </a:pPr>
            <a:fld id="{00000000-1234-1234-1234-123412341234}" type="slidenum">
              <a:rPr lang="en" smtClean="0">
                <a:solidFill>
                  <a:schemeClr val="lt1"/>
                </a:solidFill>
              </a:rPr>
              <a:t>20</a:t>
            </a:fld>
            <a:endParaRPr lang="en">
              <a:solidFill>
                <a:schemeClr val="lt1"/>
              </a:solidFill>
            </a:endParaRPr>
          </a:p>
        </p:txBody>
      </p:sp>
      <p:sp>
        <p:nvSpPr>
          <p:cNvPr id="6" name="Shape 200">
            <a:extLst>
              <a:ext uri="{FF2B5EF4-FFF2-40B4-BE49-F238E27FC236}">
                <a16:creationId xmlns:a16="http://schemas.microsoft.com/office/drawing/2014/main" xmlns="" id="{FB131A27-CDF0-4DCE-B247-09C5629A26CB}"/>
              </a:ext>
            </a:extLst>
          </p:cNvPr>
          <p:cNvSpPr txBox="1">
            <a:spLocks noGrp="1"/>
          </p:cNvSpPr>
          <p:nvPr>
            <p:ph type="title"/>
          </p:nvPr>
        </p:nvSpPr>
        <p:spPr>
          <a:xfrm>
            <a:off x="510450" y="2182350"/>
            <a:ext cx="8123100" cy="778800"/>
          </a:xfrm>
          <a:prstGeom prst="rect">
            <a:avLst/>
          </a:prstGeom>
        </p:spPr>
        <p:txBody>
          <a:bodyPr wrap="square" lIns="91425" tIns="91425" rIns="91425" bIns="91425" anchor="ctr" anchorCtr="0">
            <a:noAutofit/>
          </a:bodyPr>
          <a:lstStyle/>
          <a:p>
            <a:pPr lvl="0">
              <a:lnSpc>
                <a:spcPct val="115000"/>
              </a:lnSpc>
              <a:spcAft>
                <a:spcPts val="1600"/>
              </a:spcAft>
            </a:pPr>
            <a:r>
              <a:rPr lang="en" sz="3600" dirty="0">
                <a:solidFill>
                  <a:schemeClr val="lt1"/>
                </a:solidFill>
              </a:rPr>
              <a:t>Elicit and record authentic narratives from Indonesian community members which reflect the environmental issues they have experienced in Indonesia</a:t>
            </a:r>
            <a:endParaRPr lang="en" sz="3600" dirty="0">
              <a:solidFill>
                <a:srgbClr val="FFFFFF"/>
              </a:solidFill>
            </a:endParaRPr>
          </a:p>
        </p:txBody>
      </p:sp>
      <p:sp>
        <p:nvSpPr>
          <p:cNvPr id="4" name="TextBox 3">
            <a:extLst>
              <a:ext uri="{FF2B5EF4-FFF2-40B4-BE49-F238E27FC236}">
                <a16:creationId xmlns:a16="http://schemas.microsoft.com/office/drawing/2014/main" xmlns="" id="{93AC73B7-0516-40AC-A54D-ADD28303F2CD}"/>
              </a:ext>
            </a:extLst>
          </p:cNvPr>
          <p:cNvSpPr txBox="1"/>
          <p:nvPr/>
        </p:nvSpPr>
        <p:spPr>
          <a:xfrm>
            <a:off x="510450" y="326857"/>
            <a:ext cx="2603598" cy="646331"/>
          </a:xfrm>
          <a:prstGeom prst="rect">
            <a:avLst/>
          </a:prstGeom>
          <a:noFill/>
        </p:spPr>
        <p:txBody>
          <a:bodyPr wrap="none" rtlCol="0">
            <a:spAutoFit/>
          </a:bodyPr>
          <a:lstStyle/>
          <a:p>
            <a:r>
              <a:rPr lang="en" sz="3600" dirty="0">
                <a:solidFill>
                  <a:srgbClr val="FFFFFF"/>
                </a:solidFill>
                <a:latin typeface="Proxima Nova"/>
                <a:sym typeface="Proxima Nova"/>
              </a:rPr>
              <a:t>Objective 3:</a:t>
            </a:r>
            <a:endParaRPr lang="en-US" dirty="0"/>
          </a:p>
        </p:txBody>
      </p:sp>
    </p:spTree>
    <p:extLst>
      <p:ext uri="{BB962C8B-B14F-4D97-AF65-F5344CB8AC3E}">
        <p14:creationId xmlns:p14="http://schemas.microsoft.com/office/powerpoint/2010/main" val="42678192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311700" y="-12175"/>
            <a:ext cx="8520600" cy="572700"/>
          </a:xfrm>
          <a:prstGeom prst="rect">
            <a:avLst/>
          </a:prstGeom>
        </p:spPr>
        <p:txBody>
          <a:bodyPr wrap="square" lIns="91425" tIns="91425" rIns="91425" bIns="91425" anchor="t" anchorCtr="0">
            <a:noAutofit/>
          </a:bodyPr>
          <a:lstStyle/>
          <a:p>
            <a:pPr marL="0" lvl="0" indent="0" rtl="0">
              <a:lnSpc>
                <a:spcPct val="100000"/>
              </a:lnSpc>
              <a:spcBef>
                <a:spcPts val="0"/>
              </a:spcBef>
              <a:spcAft>
                <a:spcPts val="1000"/>
              </a:spcAft>
              <a:buNone/>
            </a:pPr>
            <a:r>
              <a:rPr lang="en" sz="2400">
                <a:solidFill>
                  <a:srgbClr val="000000"/>
                </a:solidFill>
              </a:rPr>
              <a:t>Narratives will provide visitors a better connected, immersive educational experience. </a:t>
            </a:r>
          </a:p>
        </p:txBody>
      </p:sp>
      <p:sp>
        <p:nvSpPr>
          <p:cNvPr id="240" name="Shape 240"/>
          <p:cNvSpPr txBox="1">
            <a:spLocks noGrp="1"/>
          </p:cNvSpPr>
          <p:nvPr>
            <p:ph type="sldNum" idx="12"/>
          </p:nvPr>
        </p:nvSpPr>
        <p:spPr>
          <a:xfrm>
            <a:off x="8635250" y="4663225"/>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21</a:t>
            </a:fld>
            <a:endParaRPr lang="en"/>
          </a:p>
        </p:txBody>
      </p:sp>
      <p:sp>
        <p:nvSpPr>
          <p:cNvPr id="241" name="Shape 241"/>
          <p:cNvSpPr txBox="1"/>
          <p:nvPr/>
        </p:nvSpPr>
        <p:spPr>
          <a:xfrm>
            <a:off x="130800" y="4663225"/>
            <a:ext cx="8701500" cy="393600"/>
          </a:xfrm>
          <a:prstGeom prst="rect">
            <a:avLst/>
          </a:prstGeom>
          <a:noFill/>
          <a:ln>
            <a:noFill/>
          </a:ln>
        </p:spPr>
        <p:txBody>
          <a:bodyPr wrap="square" lIns="91425" tIns="91425" rIns="91425" bIns="91425" anchor="t" anchorCtr="0">
            <a:noAutofit/>
          </a:bodyPr>
          <a:lstStyle/>
          <a:p>
            <a:pPr marL="0" lvl="0" indent="0" rtl="0">
              <a:spcBef>
                <a:spcPts val="0"/>
              </a:spcBef>
              <a:buNone/>
            </a:pPr>
            <a:endParaRPr sz="600">
              <a:solidFill>
                <a:srgbClr val="EFEFEF"/>
              </a:solidFill>
            </a:endParaRPr>
          </a:p>
        </p:txBody>
      </p:sp>
      <p:sp>
        <p:nvSpPr>
          <p:cNvPr id="242" name="Shape 242"/>
          <p:cNvSpPr txBox="1"/>
          <p:nvPr/>
        </p:nvSpPr>
        <p:spPr>
          <a:xfrm>
            <a:off x="6349175" y="606150"/>
            <a:ext cx="1128300" cy="2877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600">
                <a:solidFill>
                  <a:srgbClr val="D9D9D9"/>
                </a:solidFill>
              </a:rPr>
              <a:t>Bukowski, 2016</a:t>
            </a:r>
          </a:p>
        </p:txBody>
      </p:sp>
      <p:pic>
        <p:nvPicPr>
          <p:cNvPr id="243" name="Shape 243"/>
          <p:cNvPicPr preferRelativeResize="0"/>
          <p:nvPr/>
        </p:nvPicPr>
        <p:blipFill>
          <a:blip r:embed="rId3">
            <a:alphaModFix/>
          </a:blip>
          <a:stretch>
            <a:fillRect/>
          </a:stretch>
        </p:blipFill>
        <p:spPr>
          <a:xfrm>
            <a:off x="2985250" y="712925"/>
            <a:ext cx="9525" cy="9525"/>
          </a:xfrm>
          <a:prstGeom prst="rect">
            <a:avLst/>
          </a:prstGeom>
          <a:noFill/>
          <a:ln>
            <a:noFill/>
          </a:ln>
        </p:spPr>
      </p:pic>
      <p:pic>
        <p:nvPicPr>
          <p:cNvPr id="244" name="Shape 244"/>
          <p:cNvPicPr preferRelativeResize="0"/>
          <p:nvPr/>
        </p:nvPicPr>
        <p:blipFill rotWithShape="1">
          <a:blip r:embed="rId4">
            <a:alphaModFix/>
          </a:blip>
          <a:srcRect l="10863" r="12254"/>
          <a:stretch/>
        </p:blipFill>
        <p:spPr>
          <a:xfrm>
            <a:off x="245125" y="1027250"/>
            <a:ext cx="4042675" cy="3943924"/>
          </a:xfrm>
          <a:prstGeom prst="rect">
            <a:avLst/>
          </a:prstGeom>
          <a:noFill/>
          <a:ln>
            <a:noFill/>
          </a:ln>
        </p:spPr>
      </p:pic>
      <p:pic>
        <p:nvPicPr>
          <p:cNvPr id="245" name="Shape 245"/>
          <p:cNvPicPr preferRelativeResize="0"/>
          <p:nvPr/>
        </p:nvPicPr>
        <p:blipFill>
          <a:blip r:embed="rId3">
            <a:alphaModFix/>
          </a:blip>
          <a:stretch>
            <a:fillRect/>
          </a:stretch>
        </p:blipFill>
        <p:spPr>
          <a:xfrm>
            <a:off x="152400" y="3565750"/>
            <a:ext cx="9525" cy="9525"/>
          </a:xfrm>
          <a:prstGeom prst="rect">
            <a:avLst/>
          </a:prstGeom>
          <a:noFill/>
          <a:ln>
            <a:noFill/>
          </a:ln>
        </p:spPr>
      </p:pic>
      <p:pic>
        <p:nvPicPr>
          <p:cNvPr id="246" name="Shape 246"/>
          <p:cNvPicPr preferRelativeResize="0"/>
          <p:nvPr/>
        </p:nvPicPr>
        <p:blipFill>
          <a:blip r:embed="rId5">
            <a:alphaModFix/>
          </a:blip>
          <a:stretch>
            <a:fillRect/>
          </a:stretch>
        </p:blipFill>
        <p:spPr>
          <a:xfrm>
            <a:off x="5046400" y="560525"/>
            <a:ext cx="3161750" cy="2107826"/>
          </a:xfrm>
          <a:prstGeom prst="rect">
            <a:avLst/>
          </a:prstGeom>
          <a:noFill/>
          <a:ln>
            <a:noFill/>
          </a:ln>
        </p:spPr>
      </p:pic>
      <p:pic>
        <p:nvPicPr>
          <p:cNvPr id="247" name="Shape 247"/>
          <p:cNvPicPr preferRelativeResize="0"/>
          <p:nvPr/>
        </p:nvPicPr>
        <p:blipFill>
          <a:blip r:embed="rId6">
            <a:alphaModFix/>
          </a:blip>
          <a:stretch>
            <a:fillRect/>
          </a:stretch>
        </p:blipFill>
        <p:spPr>
          <a:xfrm>
            <a:off x="4365100" y="2691225"/>
            <a:ext cx="4334974" cy="2289400"/>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marL="0" lvl="0" indent="0" rtl="0">
              <a:spcBef>
                <a:spcPts val="0"/>
              </a:spcBef>
              <a:spcAft>
                <a:spcPts val="1000"/>
              </a:spcAft>
              <a:buNone/>
            </a:pPr>
            <a:r>
              <a:rPr lang="en" sz="2400">
                <a:solidFill>
                  <a:srgbClr val="000000"/>
                </a:solidFill>
              </a:rPr>
              <a:t>A geographically diverse group of Indonesian community members was interviewed. </a:t>
            </a:r>
          </a:p>
        </p:txBody>
      </p:sp>
      <p:sp>
        <p:nvSpPr>
          <p:cNvPr id="253" name="Shape 25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22</a:t>
            </a:fld>
            <a:endParaRPr lang="en"/>
          </a:p>
        </p:txBody>
      </p:sp>
      <p:pic>
        <p:nvPicPr>
          <p:cNvPr id="254" name="Shape 254"/>
          <p:cNvPicPr preferRelativeResize="0"/>
          <p:nvPr/>
        </p:nvPicPr>
        <p:blipFill>
          <a:blip r:embed="rId3">
            <a:alphaModFix/>
          </a:blip>
          <a:stretch>
            <a:fillRect/>
          </a:stretch>
        </p:blipFill>
        <p:spPr>
          <a:xfrm>
            <a:off x="0" y="1082575"/>
            <a:ext cx="9144002" cy="3380441"/>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D04E5A-C047-469C-9302-3ED49C3DD7D4}"/>
              </a:ext>
            </a:extLst>
          </p:cNvPr>
          <p:cNvSpPr>
            <a:spLocks noGrp="1"/>
          </p:cNvSpPr>
          <p:nvPr>
            <p:ph type="ctrTitle"/>
          </p:nvPr>
        </p:nvSpPr>
        <p:spPr/>
        <p:txBody>
          <a:bodyPr/>
          <a:lstStyle/>
          <a:p>
            <a:r>
              <a:rPr lang="en-US" dirty="0"/>
              <a:t>Results</a:t>
            </a:r>
          </a:p>
        </p:txBody>
      </p:sp>
      <p:sp>
        <p:nvSpPr>
          <p:cNvPr id="4" name="Slide Number Placeholder 3">
            <a:extLst>
              <a:ext uri="{FF2B5EF4-FFF2-40B4-BE49-F238E27FC236}">
                <a16:creationId xmlns:a16="http://schemas.microsoft.com/office/drawing/2014/main" xmlns="" id="{4731214E-E59D-4018-91C7-9048A08DD3F9}"/>
              </a:ext>
            </a:extLst>
          </p:cNvPr>
          <p:cNvSpPr>
            <a:spLocks noGrp="1"/>
          </p:cNvSpPr>
          <p:nvPr>
            <p:ph type="sldNum" idx="12"/>
          </p:nvPr>
        </p:nvSpPr>
        <p:spPr/>
        <p:txBody>
          <a:bodyPr/>
          <a:lstStyle/>
          <a:p>
            <a:pPr marL="0" lvl="0" indent="0">
              <a:spcBef>
                <a:spcPts val="0"/>
              </a:spcBef>
              <a:buNone/>
            </a:pPr>
            <a:fld id="{00000000-1234-1234-1234-123412341234}" type="slidenum">
              <a:rPr lang="en" smtClean="0">
                <a:solidFill>
                  <a:schemeClr val="lt1"/>
                </a:solidFill>
              </a:rPr>
              <a:t>23</a:t>
            </a:fld>
            <a:endParaRPr lang="en">
              <a:solidFill>
                <a:schemeClr val="lt1"/>
              </a:solidFill>
            </a:endParaRPr>
          </a:p>
        </p:txBody>
      </p:sp>
    </p:spTree>
    <p:extLst>
      <p:ext uri="{BB962C8B-B14F-4D97-AF65-F5344CB8AC3E}">
        <p14:creationId xmlns:p14="http://schemas.microsoft.com/office/powerpoint/2010/main" val="29725843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60" name="Shape 260"/>
          <p:cNvSpPr txBox="1">
            <a:spLocks noGrp="1"/>
          </p:cNvSpPr>
          <p:nvPr>
            <p:ph type="title"/>
          </p:nvPr>
        </p:nvSpPr>
        <p:spPr>
          <a:xfrm>
            <a:off x="311700" y="64025"/>
            <a:ext cx="8520600" cy="975900"/>
          </a:xfrm>
          <a:prstGeom prst="rect">
            <a:avLst/>
          </a:prstGeom>
        </p:spPr>
        <p:txBody>
          <a:bodyPr wrap="square" lIns="91425" tIns="91425" rIns="91425" bIns="91425" anchor="t" anchorCtr="0">
            <a:noAutofit/>
          </a:bodyPr>
          <a:lstStyle/>
          <a:p>
            <a:pPr marL="0" lvl="0" indent="0" rtl="0">
              <a:spcBef>
                <a:spcPts val="0"/>
              </a:spcBef>
              <a:buNone/>
            </a:pPr>
            <a:r>
              <a:rPr lang="en" dirty="0"/>
              <a:t>Coding the interview videos highlighted common environmental concerns in Indonesia.</a:t>
            </a:r>
          </a:p>
        </p:txBody>
      </p:sp>
      <p:sp>
        <p:nvSpPr>
          <p:cNvPr id="261" name="Shape 26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24</a:t>
            </a:fld>
            <a:endParaRPr lang="en"/>
          </a:p>
        </p:txBody>
      </p:sp>
      <p:pic>
        <p:nvPicPr>
          <p:cNvPr id="262" name="Shape 262"/>
          <p:cNvPicPr preferRelativeResize="0"/>
          <p:nvPr/>
        </p:nvPicPr>
        <p:blipFill rotWithShape="1">
          <a:blip r:embed="rId3">
            <a:alphaModFix/>
          </a:blip>
          <a:srcRect t="12487" b="20339"/>
          <a:stretch/>
        </p:blipFill>
        <p:spPr>
          <a:xfrm>
            <a:off x="880791" y="3194738"/>
            <a:ext cx="7382417" cy="1823576"/>
          </a:xfrm>
          <a:prstGeom prst="rect">
            <a:avLst/>
          </a:prstGeom>
          <a:noFill/>
          <a:ln>
            <a:noFill/>
          </a:ln>
        </p:spPr>
      </p:pic>
      <p:pic>
        <p:nvPicPr>
          <p:cNvPr id="263" name="Shape 263"/>
          <p:cNvPicPr preferRelativeResize="0"/>
          <p:nvPr/>
        </p:nvPicPr>
        <p:blipFill>
          <a:blip r:embed="rId4">
            <a:alphaModFix/>
          </a:blip>
          <a:stretch>
            <a:fillRect/>
          </a:stretch>
        </p:blipFill>
        <p:spPr>
          <a:xfrm>
            <a:off x="5921828" y="825541"/>
            <a:ext cx="2341379" cy="1939336"/>
          </a:xfrm>
          <a:prstGeom prst="rect">
            <a:avLst/>
          </a:prstGeom>
          <a:noFill/>
          <a:ln>
            <a:noFill/>
          </a:ln>
        </p:spPr>
      </p:pic>
      <p:pic>
        <p:nvPicPr>
          <p:cNvPr id="264" name="Shape 264"/>
          <p:cNvPicPr preferRelativeResize="0"/>
          <p:nvPr/>
        </p:nvPicPr>
        <p:blipFill>
          <a:blip r:embed="rId5">
            <a:alphaModFix/>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rot="-1091970">
            <a:off x="3632854" y="1123534"/>
            <a:ext cx="1314794" cy="1693305"/>
          </a:xfrm>
          <a:prstGeom prst="rect">
            <a:avLst/>
          </a:prstGeom>
          <a:noFill/>
          <a:ln>
            <a:noFill/>
          </a:ln>
        </p:spPr>
      </p:pic>
      <p:pic>
        <p:nvPicPr>
          <p:cNvPr id="266" name="Shape 266"/>
          <p:cNvPicPr preferRelativeResize="0"/>
          <p:nvPr/>
        </p:nvPicPr>
        <p:blipFill>
          <a:blip r:embed="rId7">
            <a:alphaModFix/>
          </a:blip>
          <a:stretch>
            <a:fillRect/>
          </a:stretch>
        </p:blipFill>
        <p:spPr>
          <a:xfrm>
            <a:off x="880791" y="1201404"/>
            <a:ext cx="1777886" cy="1586145"/>
          </a:xfrm>
          <a:prstGeom prst="rect">
            <a:avLst/>
          </a:prstGeom>
          <a:noFill/>
          <a:ln>
            <a:noFill/>
          </a:ln>
        </p:spPr>
      </p:pic>
      <p:sp>
        <p:nvSpPr>
          <p:cNvPr id="2" name="TextBox 1">
            <a:extLst>
              <a:ext uri="{FF2B5EF4-FFF2-40B4-BE49-F238E27FC236}">
                <a16:creationId xmlns:a16="http://schemas.microsoft.com/office/drawing/2014/main" xmlns="" id="{0A3E591B-580D-4F4C-B110-142A08799F31}"/>
              </a:ext>
            </a:extLst>
          </p:cNvPr>
          <p:cNvSpPr txBox="1"/>
          <p:nvPr/>
        </p:nvSpPr>
        <p:spPr>
          <a:xfrm>
            <a:off x="1320732" y="2785512"/>
            <a:ext cx="898003" cy="369332"/>
          </a:xfrm>
          <a:prstGeom prst="rect">
            <a:avLst/>
          </a:prstGeom>
          <a:noFill/>
        </p:spPr>
        <p:txBody>
          <a:bodyPr wrap="none" rtlCol="0">
            <a:spAutoFit/>
          </a:bodyPr>
          <a:lstStyle/>
          <a:p>
            <a:r>
              <a:rPr lang="en-US" sz="1800" b="1" dirty="0">
                <a:latin typeface="Proxima Nova" panose="020B0604020202020204" charset="0"/>
              </a:rPr>
              <a:t>Mining</a:t>
            </a:r>
          </a:p>
        </p:txBody>
      </p:sp>
      <p:sp>
        <p:nvSpPr>
          <p:cNvPr id="14" name="TextBox 13">
            <a:extLst>
              <a:ext uri="{FF2B5EF4-FFF2-40B4-BE49-F238E27FC236}">
                <a16:creationId xmlns:a16="http://schemas.microsoft.com/office/drawing/2014/main" xmlns="" id="{CAFD434A-3B07-4037-BD51-CF0005318361}"/>
              </a:ext>
            </a:extLst>
          </p:cNvPr>
          <p:cNvSpPr txBox="1"/>
          <p:nvPr/>
        </p:nvSpPr>
        <p:spPr>
          <a:xfrm>
            <a:off x="6168880" y="2781607"/>
            <a:ext cx="1856598" cy="369332"/>
          </a:xfrm>
          <a:prstGeom prst="rect">
            <a:avLst/>
          </a:prstGeom>
          <a:noFill/>
        </p:spPr>
        <p:txBody>
          <a:bodyPr wrap="none" rtlCol="0">
            <a:spAutoFit/>
          </a:bodyPr>
          <a:lstStyle/>
          <a:p>
            <a:r>
              <a:rPr lang="en-US" sz="1800" b="1" dirty="0">
                <a:latin typeface="Proxima Nova" panose="020B0604020202020204" charset="0"/>
              </a:rPr>
              <a:t>Industrialization</a:t>
            </a:r>
          </a:p>
        </p:txBody>
      </p:sp>
      <p:sp>
        <p:nvSpPr>
          <p:cNvPr id="15" name="TextBox 14">
            <a:extLst>
              <a:ext uri="{FF2B5EF4-FFF2-40B4-BE49-F238E27FC236}">
                <a16:creationId xmlns:a16="http://schemas.microsoft.com/office/drawing/2014/main" xmlns="" id="{1B654F0D-3308-458F-B1E9-8B545F307B4A}"/>
              </a:ext>
            </a:extLst>
          </p:cNvPr>
          <p:cNvSpPr txBox="1"/>
          <p:nvPr/>
        </p:nvSpPr>
        <p:spPr>
          <a:xfrm>
            <a:off x="3497871" y="2779120"/>
            <a:ext cx="1608133" cy="369332"/>
          </a:xfrm>
          <a:prstGeom prst="rect">
            <a:avLst/>
          </a:prstGeom>
          <a:noFill/>
        </p:spPr>
        <p:txBody>
          <a:bodyPr wrap="none" rtlCol="0">
            <a:spAutoFit/>
          </a:bodyPr>
          <a:lstStyle/>
          <a:p>
            <a:r>
              <a:rPr lang="en-US" sz="1800" b="1" dirty="0">
                <a:latin typeface="Proxima Nova" panose="020B0604020202020204" charset="0"/>
              </a:rPr>
              <a:t>Water Access</a:t>
            </a:r>
          </a:p>
        </p:txBody>
      </p:sp>
      <p:sp>
        <p:nvSpPr>
          <p:cNvPr id="16" name="TextBox 15">
            <a:extLst>
              <a:ext uri="{FF2B5EF4-FFF2-40B4-BE49-F238E27FC236}">
                <a16:creationId xmlns:a16="http://schemas.microsoft.com/office/drawing/2014/main" xmlns="" id="{A4BEF394-A328-4F13-A70D-4178E278E0BB}"/>
              </a:ext>
            </a:extLst>
          </p:cNvPr>
          <p:cNvSpPr txBox="1"/>
          <p:nvPr/>
        </p:nvSpPr>
        <p:spPr>
          <a:xfrm>
            <a:off x="3201956" y="4675351"/>
            <a:ext cx="1099981" cy="369332"/>
          </a:xfrm>
          <a:prstGeom prst="rect">
            <a:avLst/>
          </a:prstGeom>
          <a:noFill/>
        </p:spPr>
        <p:txBody>
          <a:bodyPr wrap="none" rtlCol="0">
            <a:spAutoFit/>
          </a:bodyPr>
          <a:lstStyle/>
          <a:p>
            <a:r>
              <a:rPr lang="en-US" sz="1800" b="1" dirty="0">
                <a:latin typeface="Proxima Nova" panose="020B0604020202020204" charset="0"/>
              </a:rPr>
              <a:t>Flooding</a:t>
            </a:r>
          </a:p>
        </p:txBody>
      </p:sp>
    </p:spTree>
    <p:extLst>
      <p:ext uri="{BB962C8B-B14F-4D97-AF65-F5344CB8AC3E}">
        <p14:creationId xmlns:p14="http://schemas.microsoft.com/office/powerpoint/2010/main" val="1697905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25</a:t>
            </a:fld>
            <a:endParaRPr lang="en"/>
          </a:p>
        </p:txBody>
      </p:sp>
      <p:sp>
        <p:nvSpPr>
          <p:cNvPr id="275" name="Shape 275"/>
          <p:cNvSpPr txBox="1"/>
          <p:nvPr/>
        </p:nvSpPr>
        <p:spPr>
          <a:xfrm>
            <a:off x="89175" y="4445725"/>
            <a:ext cx="2462100" cy="393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600">
                <a:solidFill>
                  <a:srgbClr val="EFEFEF"/>
                </a:solidFill>
              </a:rPr>
              <a:t>https://www.google.com/url?sa=i&amp;rct=j&amp;q=&amp;esrc=s&amp;source=images&amp;cd=&amp;cad=rja&amp;uact=8&amp;ved=0ahUKEwi0u_q089_XAhUBkJQKHZWVCM4QjRwIBw&amp;url=http%3A%2F%2Fclipart-library.com%2Fclipart%2F58063.htm&amp;psig=AOvVaw2oF_JIqhMqoJB6Qh_Ysq54&amp;ust=1511911440099577</a:t>
            </a:r>
          </a:p>
        </p:txBody>
      </p:sp>
      <p:sp>
        <p:nvSpPr>
          <p:cNvPr id="276" name="Shape 276"/>
          <p:cNvSpPr txBox="1">
            <a:spLocks noGrp="1"/>
          </p:cNvSpPr>
          <p:nvPr>
            <p:ph type="title"/>
          </p:nvPr>
        </p:nvSpPr>
        <p:spPr>
          <a:xfrm>
            <a:off x="393975" y="177175"/>
            <a:ext cx="8520600" cy="975900"/>
          </a:xfrm>
          <a:prstGeom prst="rect">
            <a:avLst/>
          </a:prstGeom>
        </p:spPr>
        <p:txBody>
          <a:bodyPr wrap="square" lIns="91425" tIns="91425" rIns="91425" bIns="91425" anchor="t" anchorCtr="0">
            <a:noAutofit/>
          </a:bodyPr>
          <a:lstStyle/>
          <a:p>
            <a:pPr marL="0" lvl="0" indent="0" rtl="0">
              <a:spcBef>
                <a:spcPts val="0"/>
              </a:spcBef>
              <a:buNone/>
            </a:pPr>
            <a:r>
              <a:rPr lang="en" sz="6000">
                <a:latin typeface="Merriweather"/>
                <a:ea typeface="Merriweather"/>
                <a:cs typeface="Merriweather"/>
                <a:sym typeface="Merriweather"/>
              </a:rPr>
              <a:t>Mining</a:t>
            </a:r>
          </a:p>
        </p:txBody>
      </p:sp>
      <p:pic>
        <p:nvPicPr>
          <p:cNvPr id="277" name="Shape 277"/>
          <p:cNvPicPr preferRelativeResize="0"/>
          <p:nvPr/>
        </p:nvPicPr>
        <p:blipFill>
          <a:blip r:embed="rId3">
            <a:alphaModFix/>
          </a:blip>
          <a:stretch>
            <a:fillRect/>
          </a:stretch>
        </p:blipFill>
        <p:spPr>
          <a:xfrm>
            <a:off x="4206975" y="1317800"/>
            <a:ext cx="3789375" cy="3345425"/>
          </a:xfrm>
          <a:prstGeom prst="rect">
            <a:avLst/>
          </a:prstGeom>
          <a:noFill/>
          <a:ln>
            <a:noFill/>
          </a:ln>
        </p:spPr>
      </p:pic>
      <p:sp>
        <p:nvSpPr>
          <p:cNvPr id="278" name="Shape 278"/>
          <p:cNvSpPr txBox="1"/>
          <p:nvPr/>
        </p:nvSpPr>
        <p:spPr>
          <a:xfrm>
            <a:off x="1112725" y="2646325"/>
            <a:ext cx="4086900" cy="1799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9600">
                <a:latin typeface="Ultra"/>
                <a:ea typeface="Ultra"/>
                <a:cs typeface="Ultra"/>
                <a:sym typeface="Ultra"/>
              </a:rPr>
              <a:t>6/22</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26</a:t>
            </a:fld>
            <a:endParaRPr lang="en"/>
          </a:p>
        </p:txBody>
      </p:sp>
      <p:sp>
        <p:nvSpPr>
          <p:cNvPr id="284" name="Shape 284"/>
          <p:cNvSpPr txBox="1"/>
          <p:nvPr/>
        </p:nvSpPr>
        <p:spPr>
          <a:xfrm>
            <a:off x="6220075" y="4445725"/>
            <a:ext cx="2462100" cy="393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600">
                <a:solidFill>
                  <a:srgbClr val="EFEFEF"/>
                </a:solidFill>
              </a:rPr>
              <a:t>https://www.google.com/url?sa=i&amp;rct=j&amp;q=&amp;esrc=s&amp;source=images&amp;cd=&amp;cad=rja&amp;uact=8&amp;ved=0ahUKEwjg25rz7d_XAhWIUbwKHW6pD0AQjRwIBw&amp;url=http%3A%2F%2Fmoziru.com%2Fexplore%2FWave%2520clipart%2520art%2F&amp;psig=AOvVaw3gyKzL6r0qIunfr6U4CS-G&amp;ust=1511910002427998</a:t>
            </a:r>
          </a:p>
        </p:txBody>
      </p:sp>
      <p:sp>
        <p:nvSpPr>
          <p:cNvPr id="285" name="Shape 285"/>
          <p:cNvSpPr txBox="1">
            <a:spLocks noGrp="1"/>
          </p:cNvSpPr>
          <p:nvPr>
            <p:ph type="title"/>
          </p:nvPr>
        </p:nvSpPr>
        <p:spPr>
          <a:xfrm>
            <a:off x="1763550" y="186800"/>
            <a:ext cx="5616900" cy="975900"/>
          </a:xfrm>
          <a:prstGeom prst="rect">
            <a:avLst/>
          </a:prstGeom>
        </p:spPr>
        <p:txBody>
          <a:bodyPr wrap="square" lIns="91425" tIns="91425" rIns="91425" bIns="91425" anchor="t" anchorCtr="0">
            <a:noAutofit/>
          </a:bodyPr>
          <a:lstStyle/>
          <a:p>
            <a:pPr marL="0" lvl="0" indent="0" algn="ctr" rtl="0">
              <a:spcBef>
                <a:spcPts val="0"/>
              </a:spcBef>
              <a:buNone/>
            </a:pPr>
            <a:r>
              <a:rPr lang="en" sz="6000">
                <a:latin typeface="Merriweather"/>
                <a:ea typeface="Merriweather"/>
                <a:cs typeface="Merriweather"/>
                <a:sym typeface="Merriweather"/>
              </a:rPr>
              <a:t>Flooding</a:t>
            </a:r>
          </a:p>
        </p:txBody>
      </p:sp>
      <p:pic>
        <p:nvPicPr>
          <p:cNvPr id="286" name="Shape 286"/>
          <p:cNvPicPr preferRelativeResize="0"/>
          <p:nvPr/>
        </p:nvPicPr>
        <p:blipFill rotWithShape="1">
          <a:blip r:embed="rId3">
            <a:alphaModFix/>
          </a:blip>
          <a:srcRect t="12487" b="20339"/>
          <a:stretch/>
        </p:blipFill>
        <p:spPr>
          <a:xfrm>
            <a:off x="0" y="1478964"/>
            <a:ext cx="9144000" cy="2815461"/>
          </a:xfrm>
          <a:prstGeom prst="rect">
            <a:avLst/>
          </a:prstGeom>
          <a:noFill/>
          <a:ln>
            <a:noFill/>
          </a:ln>
        </p:spPr>
      </p:pic>
      <p:sp>
        <p:nvSpPr>
          <p:cNvPr id="287" name="Shape 287"/>
          <p:cNvSpPr txBox="1"/>
          <p:nvPr/>
        </p:nvSpPr>
        <p:spPr>
          <a:xfrm>
            <a:off x="937075" y="2646325"/>
            <a:ext cx="4086900" cy="1799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9600" dirty="0">
                <a:latin typeface="Ultra"/>
                <a:ea typeface="Ultra"/>
                <a:cs typeface="Ultra"/>
                <a:sym typeface="Ultra"/>
              </a:rPr>
              <a:t>8</a:t>
            </a:r>
            <a:r>
              <a:rPr lang="en" sz="9600" dirty="0" smtClean="0">
                <a:latin typeface="Ultra"/>
                <a:ea typeface="Ultra"/>
                <a:cs typeface="Ultra"/>
                <a:sym typeface="Ultra"/>
              </a:rPr>
              <a:t>/22</a:t>
            </a:r>
            <a:endParaRPr lang="en" sz="9600" dirty="0">
              <a:latin typeface="Ultra"/>
              <a:ea typeface="Ultra"/>
              <a:cs typeface="Ultra"/>
              <a:sym typeface="Ultr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5" name="Shape 295"/>
          <p:cNvPicPr preferRelativeResize="0"/>
          <p:nvPr/>
        </p:nvPicPr>
        <p:blipFill>
          <a:blip r:embed="rId3">
            <a:alphaModFix/>
          </a:blip>
          <a:stretch>
            <a:fillRect/>
          </a:stretch>
        </p:blipFill>
        <p:spPr>
          <a:xfrm>
            <a:off x="3435350" y="1039925"/>
            <a:ext cx="5318674" cy="4016900"/>
          </a:xfrm>
          <a:prstGeom prst="rect">
            <a:avLst/>
          </a:prstGeom>
          <a:noFill/>
          <a:ln>
            <a:noFill/>
          </a:ln>
        </p:spPr>
      </p:pic>
      <p:sp>
        <p:nvSpPr>
          <p:cNvPr id="292" name="Shape 29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27</a:t>
            </a:fld>
            <a:endParaRPr lang="en"/>
          </a:p>
        </p:txBody>
      </p:sp>
      <p:sp>
        <p:nvSpPr>
          <p:cNvPr id="293" name="Shape 293"/>
          <p:cNvSpPr txBox="1"/>
          <p:nvPr/>
        </p:nvSpPr>
        <p:spPr>
          <a:xfrm>
            <a:off x="0" y="4445725"/>
            <a:ext cx="2462100" cy="3936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600">
                <a:solidFill>
                  <a:srgbClr val="EFEFEF"/>
                </a:solidFill>
              </a:rPr>
              <a:t>https://www.google.com/url?sa=i&amp;rct=j&amp;q=&amp;esrc=s&amp;source=images&amp;cd=&amp;cad=rja&amp;uact=8&amp;ved=0ahUKEwi4i5SS8d_XAhXDmZQKHaGEBWIQjRwIBw&amp;url=https%3A%2F%2Fwww.clker.com%2Fclipart-buildings-blue-tower-1.html&amp;psig=AOvVaw3FjdLyFOwqh0yVGsAELVok&amp;ust=1511910679132149</a:t>
            </a:r>
          </a:p>
        </p:txBody>
      </p:sp>
      <p:sp>
        <p:nvSpPr>
          <p:cNvPr id="294" name="Shape 294"/>
          <p:cNvSpPr txBox="1">
            <a:spLocks noGrp="1"/>
          </p:cNvSpPr>
          <p:nvPr>
            <p:ph type="title"/>
          </p:nvPr>
        </p:nvSpPr>
        <p:spPr>
          <a:xfrm>
            <a:off x="311700" y="64025"/>
            <a:ext cx="8520600" cy="975900"/>
          </a:xfrm>
          <a:prstGeom prst="rect">
            <a:avLst/>
          </a:prstGeom>
        </p:spPr>
        <p:txBody>
          <a:bodyPr wrap="square" lIns="91425" tIns="91425" rIns="91425" bIns="91425" anchor="t" anchorCtr="0">
            <a:noAutofit/>
          </a:bodyPr>
          <a:lstStyle/>
          <a:p>
            <a:pPr marL="0" lvl="0" indent="0" rtl="0">
              <a:spcBef>
                <a:spcPts val="0"/>
              </a:spcBef>
              <a:buNone/>
            </a:pPr>
            <a:r>
              <a:rPr lang="en" sz="6000">
                <a:latin typeface="Merriweather"/>
                <a:ea typeface="Merriweather"/>
                <a:cs typeface="Merriweather"/>
                <a:sym typeface="Merriweather"/>
              </a:rPr>
              <a:t>Industrialization</a:t>
            </a:r>
          </a:p>
        </p:txBody>
      </p:sp>
      <p:sp>
        <p:nvSpPr>
          <p:cNvPr id="296" name="Shape 296"/>
          <p:cNvSpPr txBox="1"/>
          <p:nvPr/>
        </p:nvSpPr>
        <p:spPr>
          <a:xfrm>
            <a:off x="937075" y="2646325"/>
            <a:ext cx="4086900" cy="17994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9600">
                <a:latin typeface="Ultra"/>
                <a:ea typeface="Ultra"/>
                <a:cs typeface="Ultra"/>
                <a:sym typeface="Ultra"/>
              </a:rPr>
              <a:t>15/22</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28</a:t>
            </a:fld>
            <a:endParaRPr lang="en"/>
          </a:p>
        </p:txBody>
      </p:sp>
      <p:sp>
        <p:nvSpPr>
          <p:cNvPr id="302" name="Shape 302"/>
          <p:cNvSpPr txBox="1"/>
          <p:nvPr/>
        </p:nvSpPr>
        <p:spPr>
          <a:xfrm>
            <a:off x="0" y="4337775"/>
            <a:ext cx="2462100" cy="393600"/>
          </a:xfrm>
          <a:prstGeom prst="rect">
            <a:avLst/>
          </a:prstGeom>
          <a:noFill/>
          <a:ln>
            <a:noFill/>
          </a:ln>
        </p:spPr>
        <p:txBody>
          <a:bodyPr wrap="square" lIns="91425" tIns="91425" rIns="91425" bIns="91425" anchor="t" anchorCtr="0">
            <a:noAutofit/>
          </a:bodyPr>
          <a:lstStyle/>
          <a:p>
            <a:pPr marL="0" lvl="0" indent="0">
              <a:spcBef>
                <a:spcPts val="0"/>
              </a:spcBef>
              <a:buNone/>
            </a:pPr>
            <a:r>
              <a:rPr lang="en" sz="600">
                <a:solidFill>
                  <a:srgbClr val="EFEFEF"/>
                </a:solidFill>
              </a:rPr>
              <a:t>https://www.google.com/url?sa=i&amp;rct=j&amp;q=&amp;esrc=s&amp;source=images&amp;cd=&amp;cad=rja&amp;uact=8&amp;ved=0ahUKEwizoO_n7N_XAhWHFJQKHeb7CjUQjRwIBw&amp;url=http%3A%2F%2Fclipartbarn.com%2Fwater-drop-clipart_7103%2F&amp;psig=AOvVaw2GK8vI_slI79MlmeN7EQ_u&amp;ust=1511909729794705</a:t>
            </a:r>
          </a:p>
        </p:txBody>
      </p:sp>
      <p:pic>
        <p:nvPicPr>
          <p:cNvPr id="303" name="Shape 303"/>
          <p:cNvPicPr preferRelativeResize="0"/>
          <p:nvPr/>
        </p:nvPicPr>
        <p:blipFill>
          <a:blip r:embed="rId3">
            <a:alphaModFix/>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rot="-1091974">
            <a:off x="4232274" y="1086795"/>
            <a:ext cx="2811951" cy="3621484"/>
          </a:xfrm>
          <a:prstGeom prst="rect">
            <a:avLst/>
          </a:prstGeom>
          <a:noFill/>
          <a:ln>
            <a:noFill/>
          </a:ln>
        </p:spPr>
      </p:pic>
      <p:sp>
        <p:nvSpPr>
          <p:cNvPr id="304" name="Shape 304"/>
          <p:cNvSpPr txBox="1"/>
          <p:nvPr/>
        </p:nvSpPr>
        <p:spPr>
          <a:xfrm>
            <a:off x="863000" y="2408563"/>
            <a:ext cx="4086900" cy="1799400"/>
          </a:xfrm>
          <a:prstGeom prst="rect">
            <a:avLst/>
          </a:prstGeom>
          <a:noFill/>
          <a:ln>
            <a:noFill/>
          </a:ln>
        </p:spPr>
        <p:txBody>
          <a:bodyPr wrap="square" lIns="91425" tIns="91425" rIns="91425" bIns="91425" anchor="t" anchorCtr="0">
            <a:noAutofit/>
          </a:bodyPr>
          <a:lstStyle/>
          <a:p>
            <a:pPr marL="0" lvl="0" indent="0">
              <a:spcBef>
                <a:spcPts val="0"/>
              </a:spcBef>
              <a:buNone/>
            </a:pPr>
            <a:r>
              <a:rPr lang="en" sz="9600">
                <a:latin typeface="Ultra"/>
                <a:ea typeface="Ultra"/>
                <a:cs typeface="Ultra"/>
                <a:sym typeface="Ultra"/>
              </a:rPr>
              <a:t>15/22</a:t>
            </a:r>
          </a:p>
        </p:txBody>
      </p:sp>
      <p:sp>
        <p:nvSpPr>
          <p:cNvPr id="305" name="Shape 305"/>
          <p:cNvSpPr txBox="1">
            <a:spLocks noGrp="1"/>
          </p:cNvSpPr>
          <p:nvPr>
            <p:ph type="title"/>
          </p:nvPr>
        </p:nvSpPr>
        <p:spPr>
          <a:xfrm>
            <a:off x="311700" y="64025"/>
            <a:ext cx="8520600" cy="975900"/>
          </a:xfrm>
          <a:prstGeom prst="rect">
            <a:avLst/>
          </a:prstGeom>
        </p:spPr>
        <p:txBody>
          <a:bodyPr wrap="square" lIns="91425" tIns="91425" rIns="91425" bIns="91425" anchor="t" anchorCtr="0">
            <a:noAutofit/>
          </a:bodyPr>
          <a:lstStyle/>
          <a:p>
            <a:pPr marL="0" lvl="0" indent="0" rtl="0">
              <a:spcBef>
                <a:spcPts val="0"/>
              </a:spcBef>
              <a:buNone/>
            </a:pPr>
            <a:r>
              <a:rPr lang="en" sz="6000">
                <a:latin typeface="Merriweather"/>
                <a:ea typeface="Merriweather"/>
                <a:cs typeface="Merriweather"/>
                <a:sym typeface="Merriweather"/>
              </a:rPr>
              <a:t>Water Access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2" name="Shape 31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29</a:t>
            </a:fld>
            <a:endParaRPr lang="en"/>
          </a:p>
        </p:txBody>
      </p:sp>
      <p:sp>
        <p:nvSpPr>
          <p:cNvPr id="5" name="TextBox 4">
            <a:extLst>
              <a:ext uri="{FF2B5EF4-FFF2-40B4-BE49-F238E27FC236}">
                <a16:creationId xmlns:a16="http://schemas.microsoft.com/office/drawing/2014/main" xmlns="" id="{94DF8393-AD75-486D-9465-6467A35E822B}"/>
              </a:ext>
            </a:extLst>
          </p:cNvPr>
          <p:cNvSpPr txBox="1"/>
          <p:nvPr/>
        </p:nvSpPr>
        <p:spPr>
          <a:xfrm>
            <a:off x="3113106" y="261645"/>
            <a:ext cx="2917786" cy="584775"/>
          </a:xfrm>
          <a:prstGeom prst="rect">
            <a:avLst/>
          </a:prstGeom>
          <a:noFill/>
        </p:spPr>
        <p:txBody>
          <a:bodyPr wrap="none" rtlCol="0">
            <a:spAutoFit/>
          </a:bodyPr>
          <a:lstStyle/>
          <a:p>
            <a:r>
              <a:rPr lang="en-US" sz="3200" dirty="0" smtClean="0"/>
              <a:t>Flooding </a:t>
            </a:r>
            <a:r>
              <a:rPr lang="en-US" sz="3200" dirty="0"/>
              <a:t>Video</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82" name="Shape 82"/>
          <p:cNvPicPr preferRelativeResize="0"/>
          <p:nvPr/>
        </p:nvPicPr>
        <p:blipFill rotWithShape="1">
          <a:blip r:embed="rId3">
            <a:alphaModFix/>
          </a:blip>
          <a:srcRect b="20172"/>
          <a:stretch/>
        </p:blipFill>
        <p:spPr>
          <a:xfrm>
            <a:off x="-169575" y="0"/>
            <a:ext cx="9501416" cy="5056824"/>
          </a:xfrm>
          <a:prstGeom prst="rect">
            <a:avLst/>
          </a:prstGeom>
          <a:noFill/>
          <a:ln>
            <a:noFill/>
          </a:ln>
        </p:spPr>
      </p:pic>
      <p:sp>
        <p:nvSpPr>
          <p:cNvPr id="79" name="Shape 79"/>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80" name="Shape 80"/>
          <p:cNvSpPr txBox="1">
            <a:spLocks noGrp="1"/>
          </p:cNvSpPr>
          <p:nvPr>
            <p:ph type="body" idx="1"/>
          </p:nvPr>
        </p:nvSpPr>
        <p:spPr>
          <a:xfrm>
            <a:off x="311700" y="1152475"/>
            <a:ext cx="8520600" cy="34164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81" name="Shape 8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3</a:t>
            </a:fld>
            <a:endParaRPr lang="en"/>
          </a:p>
        </p:txBody>
      </p:sp>
      <p:sp>
        <p:nvSpPr>
          <p:cNvPr id="83" name="Shape 83"/>
          <p:cNvSpPr txBox="1"/>
          <p:nvPr/>
        </p:nvSpPr>
        <p:spPr>
          <a:xfrm>
            <a:off x="248150" y="248150"/>
            <a:ext cx="7030800" cy="1030200"/>
          </a:xfrm>
          <a:prstGeom prst="rect">
            <a:avLst/>
          </a:prstGeom>
          <a:noFill/>
          <a:ln>
            <a:noFill/>
          </a:ln>
        </p:spPr>
        <p:txBody>
          <a:bodyPr wrap="square" lIns="91425" tIns="91425" rIns="91425" bIns="91425" anchor="t" anchorCtr="0">
            <a:noAutofit/>
          </a:bodyPr>
          <a:lstStyle/>
          <a:p>
            <a:pPr marL="0" lvl="0" indent="0">
              <a:spcBef>
                <a:spcPts val="0"/>
              </a:spcBef>
              <a:buNone/>
            </a:pPr>
            <a:r>
              <a:rPr lang="en" sz="2400"/>
              <a:t>We will begin with a brief introduction to CERES...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FDF74F-8574-4310-879A-98E538D8958B}"/>
              </a:ext>
            </a:extLst>
          </p:cNvPr>
          <p:cNvSpPr>
            <a:spLocks noGrp="1"/>
          </p:cNvSpPr>
          <p:nvPr>
            <p:ph type="ctrTitle"/>
          </p:nvPr>
        </p:nvSpPr>
        <p:spPr/>
        <p:txBody>
          <a:bodyPr/>
          <a:lstStyle/>
          <a:p>
            <a:r>
              <a:rPr lang="en-US" dirty="0"/>
              <a:t>Recommendations</a:t>
            </a:r>
          </a:p>
        </p:txBody>
      </p:sp>
      <p:sp>
        <p:nvSpPr>
          <p:cNvPr id="4" name="Slide Number Placeholder 3">
            <a:extLst>
              <a:ext uri="{FF2B5EF4-FFF2-40B4-BE49-F238E27FC236}">
                <a16:creationId xmlns:a16="http://schemas.microsoft.com/office/drawing/2014/main" xmlns="" id="{1411F6EF-E3A3-433D-B66F-D130D27A16F1}"/>
              </a:ext>
            </a:extLst>
          </p:cNvPr>
          <p:cNvSpPr>
            <a:spLocks noGrp="1"/>
          </p:cNvSpPr>
          <p:nvPr>
            <p:ph type="sldNum" idx="12"/>
          </p:nvPr>
        </p:nvSpPr>
        <p:spPr/>
        <p:txBody>
          <a:bodyPr/>
          <a:lstStyle/>
          <a:p>
            <a:pPr marL="0" lvl="0" indent="0">
              <a:spcBef>
                <a:spcPts val="0"/>
              </a:spcBef>
              <a:buNone/>
            </a:pPr>
            <a:fld id="{00000000-1234-1234-1234-123412341234}" type="slidenum">
              <a:rPr lang="en" smtClean="0">
                <a:solidFill>
                  <a:schemeClr val="lt1"/>
                </a:solidFill>
              </a:rPr>
              <a:t>30</a:t>
            </a:fld>
            <a:endParaRPr lang="en">
              <a:solidFill>
                <a:schemeClr val="lt1"/>
              </a:solidFill>
            </a:endParaRPr>
          </a:p>
        </p:txBody>
      </p:sp>
    </p:spTree>
    <p:extLst>
      <p:ext uri="{BB962C8B-B14F-4D97-AF65-F5344CB8AC3E}">
        <p14:creationId xmlns:p14="http://schemas.microsoft.com/office/powerpoint/2010/main" val="40293308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155850" y="170950"/>
            <a:ext cx="8832300" cy="572700"/>
          </a:xfrm>
          <a:prstGeom prst="rect">
            <a:avLst/>
          </a:prstGeom>
        </p:spPr>
        <p:txBody>
          <a:bodyPr wrap="square" lIns="91425" tIns="91425" rIns="91425" bIns="91425" anchor="t" anchorCtr="0">
            <a:noAutofit/>
          </a:bodyPr>
          <a:lstStyle/>
          <a:p>
            <a:pPr marL="0" lvl="0" indent="0">
              <a:spcBef>
                <a:spcPts val="0"/>
              </a:spcBef>
              <a:buNone/>
            </a:pPr>
            <a:r>
              <a:rPr lang="en" dirty="0"/>
              <a:t>CERES </a:t>
            </a:r>
            <a:r>
              <a:rPr lang="en" dirty="0" smtClean="0"/>
              <a:t>should </a:t>
            </a:r>
            <a:r>
              <a:rPr lang="en" dirty="0"/>
              <a:t>c</a:t>
            </a:r>
            <a:r>
              <a:rPr lang="en" dirty="0" smtClean="0"/>
              <a:t>reate </a:t>
            </a:r>
            <a:r>
              <a:rPr lang="en" dirty="0"/>
              <a:t>m</a:t>
            </a:r>
            <a:r>
              <a:rPr lang="en" dirty="0" smtClean="0"/>
              <a:t>ore </a:t>
            </a:r>
            <a:r>
              <a:rPr lang="en" dirty="0"/>
              <a:t>v</a:t>
            </a:r>
            <a:r>
              <a:rPr lang="en" dirty="0" smtClean="0"/>
              <a:t>ideos </a:t>
            </a:r>
            <a:r>
              <a:rPr lang="en" dirty="0"/>
              <a:t>for their Chook </a:t>
            </a:r>
            <a:r>
              <a:rPr lang="en" dirty="0" smtClean="0"/>
              <a:t>app. </a:t>
            </a:r>
            <a:endParaRPr lang="en" dirty="0"/>
          </a:p>
        </p:txBody>
      </p:sp>
      <p:sp>
        <p:nvSpPr>
          <p:cNvPr id="340" name="Shape 34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31</a:t>
            </a:fld>
            <a:endParaRPr lang="en"/>
          </a:p>
        </p:txBody>
      </p:sp>
      <p:pic>
        <p:nvPicPr>
          <p:cNvPr id="341" name="Shape 341"/>
          <p:cNvPicPr preferRelativeResize="0"/>
          <p:nvPr/>
        </p:nvPicPr>
        <p:blipFill>
          <a:blip r:embed="rId3">
            <a:alphaModFix/>
          </a:blip>
          <a:stretch>
            <a:fillRect/>
          </a:stretch>
        </p:blipFill>
        <p:spPr>
          <a:xfrm>
            <a:off x="3149188" y="919063"/>
            <a:ext cx="5638798" cy="3744163"/>
          </a:xfrm>
          <a:prstGeom prst="rect">
            <a:avLst/>
          </a:prstGeom>
          <a:noFill/>
          <a:ln>
            <a:noFill/>
          </a:ln>
        </p:spPr>
      </p:pic>
      <p:pic>
        <p:nvPicPr>
          <p:cNvPr id="342" name="Shape 342"/>
          <p:cNvPicPr preferRelativeResize="0"/>
          <p:nvPr/>
        </p:nvPicPr>
        <p:blipFill rotWithShape="1">
          <a:blip r:embed="rId4">
            <a:alphaModFix/>
          </a:blip>
          <a:srcRect l="37655"/>
          <a:stretch/>
        </p:blipFill>
        <p:spPr>
          <a:xfrm>
            <a:off x="356023" y="2253600"/>
            <a:ext cx="2670749" cy="2409626"/>
          </a:xfrm>
          <a:prstGeom prst="rect">
            <a:avLst/>
          </a:prstGeom>
          <a:noFill/>
          <a:ln>
            <a:noFill/>
          </a:ln>
        </p:spPr>
      </p:pic>
      <p:pic>
        <p:nvPicPr>
          <p:cNvPr id="343" name="Shape 343"/>
          <p:cNvPicPr preferRelativeResize="0"/>
          <p:nvPr/>
        </p:nvPicPr>
        <p:blipFill>
          <a:blip r:embed="rId5">
            <a:alphaModFix/>
          </a:blip>
          <a:stretch>
            <a:fillRect/>
          </a:stretch>
        </p:blipFill>
        <p:spPr>
          <a:xfrm>
            <a:off x="356006" y="919075"/>
            <a:ext cx="2670757" cy="1244950"/>
          </a:xfrm>
          <a:prstGeom prst="rect">
            <a:avLst/>
          </a:prstGeom>
          <a:noFill/>
          <a:ln>
            <a:noFill/>
          </a:ln>
        </p:spPr>
      </p:pic>
      <p:sp>
        <p:nvSpPr>
          <p:cNvPr id="344" name="Shape 344"/>
          <p:cNvSpPr txBox="1"/>
          <p:nvPr/>
        </p:nvSpPr>
        <p:spPr>
          <a:xfrm>
            <a:off x="255875" y="4663225"/>
            <a:ext cx="1266900" cy="212100"/>
          </a:xfrm>
          <a:prstGeom prst="rect">
            <a:avLst/>
          </a:prstGeom>
          <a:noFill/>
          <a:ln>
            <a:noFill/>
          </a:ln>
        </p:spPr>
        <p:txBody>
          <a:bodyPr wrap="square" lIns="91425" tIns="91425" rIns="91425" bIns="91425" anchor="t" anchorCtr="0">
            <a:noAutofit/>
          </a:bodyPr>
          <a:lstStyle/>
          <a:p>
            <a:pPr marL="0" lvl="0" indent="0">
              <a:spcBef>
                <a:spcPts val="0"/>
              </a:spcBef>
              <a:buNone/>
            </a:pPr>
            <a:r>
              <a:rPr lang="en" sz="600"/>
              <a:t>Photos courtesy of Kalvin</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278250" y="91450"/>
            <a:ext cx="8587500" cy="572700"/>
          </a:xfrm>
          <a:prstGeom prst="rect">
            <a:avLst/>
          </a:prstGeom>
        </p:spPr>
        <p:txBody>
          <a:bodyPr wrap="square" lIns="91425" tIns="91425" rIns="91425" bIns="91425" anchor="t" anchorCtr="0">
            <a:noAutofit/>
          </a:bodyPr>
          <a:lstStyle/>
          <a:p>
            <a:pPr marL="0" lvl="0" indent="0">
              <a:spcBef>
                <a:spcPts val="0"/>
              </a:spcBef>
              <a:buNone/>
            </a:pPr>
            <a:r>
              <a:rPr lang="en"/>
              <a:t>CERES should create videos with focus on individuals.</a:t>
            </a:r>
          </a:p>
        </p:txBody>
      </p:sp>
      <p:sp>
        <p:nvSpPr>
          <p:cNvPr id="350" name="Shape 35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32</a:t>
            </a:fld>
            <a:endParaRPr lang="en"/>
          </a:p>
        </p:txBody>
      </p:sp>
      <p:pic>
        <p:nvPicPr>
          <p:cNvPr id="351" name="Shape 351"/>
          <p:cNvPicPr preferRelativeResize="0"/>
          <p:nvPr/>
        </p:nvPicPr>
        <p:blipFill rotWithShape="1">
          <a:blip r:embed="rId3">
            <a:alphaModFix/>
          </a:blip>
          <a:srcRect l="35052" t="9436" r="20128"/>
          <a:stretch/>
        </p:blipFill>
        <p:spPr>
          <a:xfrm>
            <a:off x="7156300" y="2862075"/>
            <a:ext cx="1431325" cy="2169072"/>
          </a:xfrm>
          <a:prstGeom prst="rect">
            <a:avLst/>
          </a:prstGeom>
          <a:noFill/>
          <a:ln>
            <a:noFill/>
          </a:ln>
        </p:spPr>
      </p:pic>
      <p:pic>
        <p:nvPicPr>
          <p:cNvPr id="352" name="Shape 352"/>
          <p:cNvPicPr preferRelativeResize="0"/>
          <p:nvPr/>
        </p:nvPicPr>
        <p:blipFill rotWithShape="1">
          <a:blip r:embed="rId4">
            <a:alphaModFix/>
          </a:blip>
          <a:srcRect l="17231" t="11562" r="17447" b="17935"/>
          <a:stretch/>
        </p:blipFill>
        <p:spPr>
          <a:xfrm>
            <a:off x="362650" y="664054"/>
            <a:ext cx="1482448" cy="2133347"/>
          </a:xfrm>
          <a:prstGeom prst="rect">
            <a:avLst/>
          </a:prstGeom>
          <a:noFill/>
          <a:ln>
            <a:noFill/>
          </a:ln>
        </p:spPr>
      </p:pic>
      <p:pic>
        <p:nvPicPr>
          <p:cNvPr id="353" name="Shape 353"/>
          <p:cNvPicPr preferRelativeResize="0"/>
          <p:nvPr/>
        </p:nvPicPr>
        <p:blipFill rotWithShape="1">
          <a:blip r:embed="rId5">
            <a:alphaModFix/>
          </a:blip>
          <a:srcRect t="9437" b="8501"/>
          <a:stretch/>
        </p:blipFill>
        <p:spPr>
          <a:xfrm>
            <a:off x="314566" y="2897525"/>
            <a:ext cx="1949860" cy="2133376"/>
          </a:xfrm>
          <a:prstGeom prst="rect">
            <a:avLst/>
          </a:prstGeom>
          <a:noFill/>
          <a:ln>
            <a:noFill/>
          </a:ln>
        </p:spPr>
      </p:pic>
      <p:pic>
        <p:nvPicPr>
          <p:cNvPr id="354" name="Shape 354"/>
          <p:cNvPicPr preferRelativeResize="0"/>
          <p:nvPr/>
        </p:nvPicPr>
        <p:blipFill rotWithShape="1">
          <a:blip r:embed="rId6">
            <a:alphaModFix/>
          </a:blip>
          <a:srcRect l="14085" r="8985" b="9436"/>
          <a:stretch/>
        </p:blipFill>
        <p:spPr>
          <a:xfrm>
            <a:off x="5225925" y="586825"/>
            <a:ext cx="1431325" cy="2246548"/>
          </a:xfrm>
          <a:prstGeom prst="rect">
            <a:avLst/>
          </a:prstGeom>
          <a:noFill/>
          <a:ln>
            <a:noFill/>
          </a:ln>
        </p:spPr>
      </p:pic>
      <p:pic>
        <p:nvPicPr>
          <p:cNvPr id="355" name="Shape 355"/>
          <p:cNvPicPr preferRelativeResize="0"/>
          <p:nvPr/>
        </p:nvPicPr>
        <p:blipFill rotWithShape="1">
          <a:blip r:embed="rId7">
            <a:alphaModFix/>
          </a:blip>
          <a:srcRect l="9873" t="8501" r="15382" b="9437"/>
          <a:stretch/>
        </p:blipFill>
        <p:spPr>
          <a:xfrm>
            <a:off x="1975627" y="664138"/>
            <a:ext cx="1482451" cy="2170051"/>
          </a:xfrm>
          <a:prstGeom prst="rect">
            <a:avLst/>
          </a:prstGeom>
          <a:noFill/>
          <a:ln>
            <a:noFill/>
          </a:ln>
        </p:spPr>
      </p:pic>
      <p:pic>
        <p:nvPicPr>
          <p:cNvPr id="356" name="Shape 356"/>
          <p:cNvPicPr preferRelativeResize="0"/>
          <p:nvPr/>
        </p:nvPicPr>
        <p:blipFill rotWithShape="1">
          <a:blip r:embed="rId8">
            <a:alphaModFix/>
          </a:blip>
          <a:srcRect l="16362" t="5168" r="18316" b="26464"/>
          <a:stretch/>
        </p:blipFill>
        <p:spPr>
          <a:xfrm>
            <a:off x="3588600" y="645700"/>
            <a:ext cx="1555066" cy="2170051"/>
          </a:xfrm>
          <a:prstGeom prst="rect">
            <a:avLst/>
          </a:prstGeom>
          <a:noFill/>
          <a:ln>
            <a:noFill/>
          </a:ln>
        </p:spPr>
      </p:pic>
      <p:pic>
        <p:nvPicPr>
          <p:cNvPr id="357" name="Shape 357"/>
          <p:cNvPicPr preferRelativeResize="0"/>
          <p:nvPr/>
        </p:nvPicPr>
        <p:blipFill rotWithShape="1">
          <a:blip r:embed="rId9">
            <a:alphaModFix/>
          </a:blip>
          <a:srcRect l="21013" t="9722" r="19170" b="17933"/>
          <a:stretch/>
        </p:blipFill>
        <p:spPr>
          <a:xfrm>
            <a:off x="4154950" y="2879938"/>
            <a:ext cx="1323011" cy="2133376"/>
          </a:xfrm>
          <a:prstGeom prst="rect">
            <a:avLst/>
          </a:prstGeom>
          <a:noFill/>
          <a:ln>
            <a:noFill/>
          </a:ln>
        </p:spPr>
      </p:pic>
      <p:pic>
        <p:nvPicPr>
          <p:cNvPr id="358" name="Shape 358"/>
          <p:cNvPicPr preferRelativeResize="0"/>
          <p:nvPr/>
        </p:nvPicPr>
        <p:blipFill rotWithShape="1">
          <a:blip r:embed="rId10">
            <a:alphaModFix/>
          </a:blip>
          <a:srcRect l="13620" t="9434" r="19351" b="13671"/>
          <a:stretch/>
        </p:blipFill>
        <p:spPr>
          <a:xfrm>
            <a:off x="6807700" y="595120"/>
            <a:ext cx="1431325" cy="2189204"/>
          </a:xfrm>
          <a:prstGeom prst="rect">
            <a:avLst/>
          </a:prstGeom>
          <a:noFill/>
          <a:ln>
            <a:noFill/>
          </a:ln>
        </p:spPr>
      </p:pic>
      <p:pic>
        <p:nvPicPr>
          <p:cNvPr id="359" name="Shape 359"/>
          <p:cNvPicPr preferRelativeResize="0"/>
          <p:nvPr/>
        </p:nvPicPr>
        <p:blipFill rotWithShape="1">
          <a:blip r:embed="rId11">
            <a:alphaModFix/>
          </a:blip>
          <a:srcRect l="17827" t="6627" r="14462" b="20299"/>
          <a:stretch/>
        </p:blipFill>
        <p:spPr>
          <a:xfrm>
            <a:off x="5560438" y="2879934"/>
            <a:ext cx="1482448" cy="2133367"/>
          </a:xfrm>
          <a:prstGeom prst="rect">
            <a:avLst/>
          </a:prstGeom>
          <a:noFill/>
          <a:ln>
            <a:noFill/>
          </a:ln>
        </p:spPr>
      </p:pic>
      <p:pic>
        <p:nvPicPr>
          <p:cNvPr id="360" name="Shape 360"/>
          <p:cNvPicPr preferRelativeResize="0"/>
          <p:nvPr/>
        </p:nvPicPr>
        <p:blipFill rotWithShape="1">
          <a:blip r:embed="rId12">
            <a:alphaModFix/>
          </a:blip>
          <a:srcRect l="13814" t="11983" r="8708" b="14943"/>
          <a:stretch/>
        </p:blipFill>
        <p:spPr>
          <a:xfrm>
            <a:off x="2346913" y="2861600"/>
            <a:ext cx="1725549" cy="2170052"/>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8" name="Shape 368"/>
          <p:cNvSpPr txBox="1"/>
          <p:nvPr/>
        </p:nvSpPr>
        <p:spPr>
          <a:xfrm>
            <a:off x="0" y="4488925"/>
            <a:ext cx="5637321" cy="348600"/>
          </a:xfrm>
          <a:prstGeom prst="rect">
            <a:avLst/>
          </a:prstGeom>
          <a:noFill/>
          <a:ln>
            <a:noFill/>
          </a:ln>
        </p:spPr>
        <p:txBody>
          <a:bodyPr wrap="square" lIns="91425" tIns="91425" rIns="91425" bIns="91425" anchor="t" anchorCtr="0">
            <a:noAutofit/>
          </a:bodyPr>
          <a:lstStyle/>
          <a:p>
            <a:pPr marL="0" lvl="0" indent="0">
              <a:spcBef>
                <a:spcPts val="0"/>
              </a:spcBef>
              <a:buNone/>
            </a:pPr>
            <a:r>
              <a:rPr lang="en" sz="600" dirty="0">
                <a:solidFill>
                  <a:schemeClr val="bg1">
                    <a:lumMod val="95000"/>
                  </a:schemeClr>
                </a:solidFill>
              </a:rPr>
              <a:t>https://www.google.com/imgres?imgurl=http%3A%2F%2Fis5.mzstatic.com%2Fimage%2Fthumb%2FPurple1%2Fv4%2Fec%2F3d%2F26%2Fec3d2635-8446-412e-ed11-284f134fc19e%2Fsource%2F1200x630bb.jpg&amp;imgrefurl=https%3A%2F%2Fitunes.apple.com%2Fau%2Fapp%2Fchook-ceres-environment-park%2Fid1019062596%3Fmt%3D8&amp;docid=4F8XVay_T4kVPM&amp;tbnid=Q1cbfQHq55y_XM%3A&amp;vet=10ahUKEwjO6LyYuefXAhWIUrwKHW3kDTMQMwhFKAcwBw..i&amp;w=630&amp;h=630&amp;bih=900&amp;biw=1920&amp;q=ceres%20chook&amp;ved=0ahUKEwjO6LyYuefXAhWIUrwKHW3kDTMQMwhFKAcwBw&amp;iact=mrc&amp;uact=8</a:t>
            </a:r>
          </a:p>
        </p:txBody>
      </p:sp>
      <p:pic>
        <p:nvPicPr>
          <p:cNvPr id="365" name="Shape 365"/>
          <p:cNvPicPr preferRelativeResize="0"/>
          <p:nvPr/>
        </p:nvPicPr>
        <p:blipFill>
          <a:blip r:embed="rId3">
            <a:alphaModFix amt="90000"/>
          </a:blip>
          <a:stretch>
            <a:fillRect/>
          </a:stretch>
        </p:blipFill>
        <p:spPr>
          <a:xfrm>
            <a:off x="427135" y="424284"/>
            <a:ext cx="4451375" cy="4451375"/>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221" y="499079"/>
            <a:ext cx="2567739" cy="4557738"/>
          </a:xfrm>
          <a:prstGeom prst="rect">
            <a:avLst/>
          </a:prstGeom>
        </p:spPr>
      </p:pic>
      <p:sp>
        <p:nvSpPr>
          <p:cNvPr id="366" name="Shape 366"/>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marL="0" lvl="0" indent="0">
              <a:spcBef>
                <a:spcPts val="0"/>
              </a:spcBef>
              <a:buNone/>
            </a:pPr>
            <a:r>
              <a:rPr lang="en" dirty="0"/>
              <a:t>CERES would benefit from increased advertisement for their Chook app.</a:t>
            </a:r>
          </a:p>
          <a:p>
            <a:pPr marL="0" lvl="0" indent="0">
              <a:spcBef>
                <a:spcPts val="0"/>
              </a:spcBef>
              <a:buNone/>
            </a:pPr>
            <a:endParaRPr dirty="0"/>
          </a:p>
          <a:p>
            <a:pPr marL="0" lvl="0" indent="0">
              <a:spcBef>
                <a:spcPts val="0"/>
              </a:spcBef>
              <a:buNone/>
            </a:pPr>
            <a:endParaRPr dirty="0"/>
          </a:p>
        </p:txBody>
      </p:sp>
      <p:sp>
        <p:nvSpPr>
          <p:cNvPr id="367" name="Shape 367"/>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33</a:t>
            </a:fld>
            <a:endParaRPr lang="en"/>
          </a:p>
        </p:txBody>
      </p:sp>
      <p:sp>
        <p:nvSpPr>
          <p:cNvPr id="3" name="TextBox 2"/>
          <p:cNvSpPr txBox="1"/>
          <p:nvPr/>
        </p:nvSpPr>
        <p:spPr>
          <a:xfrm>
            <a:off x="7767960" y="4745192"/>
            <a:ext cx="887768" cy="184666"/>
          </a:xfrm>
          <a:prstGeom prst="rect">
            <a:avLst/>
          </a:prstGeom>
          <a:noFill/>
        </p:spPr>
        <p:txBody>
          <a:bodyPr wrap="square" rtlCol="0">
            <a:spAutoFit/>
          </a:bodyPr>
          <a:lstStyle/>
          <a:p>
            <a:r>
              <a:rPr lang="en-US" sz="600" dirty="0" smtClean="0">
                <a:solidFill>
                  <a:schemeClr val="bg1">
                    <a:lumMod val="95000"/>
                  </a:schemeClr>
                </a:solidFill>
              </a:rPr>
              <a:t>CERES Chook App</a:t>
            </a:r>
            <a:endParaRPr lang="en-US" sz="6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311700" y="64025"/>
            <a:ext cx="8520600" cy="572700"/>
          </a:xfrm>
          <a:prstGeom prst="rect">
            <a:avLst/>
          </a:prstGeom>
        </p:spPr>
        <p:txBody>
          <a:bodyPr wrap="square" lIns="91425" tIns="91425" rIns="91425" bIns="91425" anchor="t" anchorCtr="0">
            <a:noAutofit/>
          </a:bodyPr>
          <a:lstStyle/>
          <a:p>
            <a:pPr marL="0" lvl="0" indent="0">
              <a:spcBef>
                <a:spcPts val="0"/>
              </a:spcBef>
              <a:buNone/>
            </a:pPr>
            <a:r>
              <a:rPr lang="en" dirty="0"/>
              <a:t>CERES should continue to expand their other cultural villages in a similar manner.</a:t>
            </a:r>
          </a:p>
          <a:p>
            <a:pPr marL="0" lvl="0" indent="0">
              <a:spcBef>
                <a:spcPts val="0"/>
              </a:spcBef>
              <a:buNone/>
            </a:pPr>
            <a:endParaRPr dirty="0"/>
          </a:p>
          <a:p>
            <a:pPr marL="0" lvl="0" indent="0">
              <a:spcBef>
                <a:spcPts val="0"/>
              </a:spcBef>
              <a:buNone/>
            </a:pPr>
            <a:endParaRPr dirty="0"/>
          </a:p>
        </p:txBody>
      </p:sp>
      <p:sp>
        <p:nvSpPr>
          <p:cNvPr id="374" name="Shape 37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34</a:t>
            </a:fld>
            <a:endParaRPr lang="en"/>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534"/>
          <a:stretch/>
        </p:blipFill>
        <p:spPr>
          <a:xfrm>
            <a:off x="799069" y="1059705"/>
            <a:ext cx="7545861" cy="4950093"/>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311700" y="171875"/>
            <a:ext cx="8520600" cy="572700"/>
          </a:xfrm>
          <a:prstGeom prst="rect">
            <a:avLst/>
          </a:prstGeom>
        </p:spPr>
        <p:txBody>
          <a:bodyPr wrap="square" lIns="91425" tIns="91425" rIns="91425" bIns="91425" anchor="t" anchorCtr="0">
            <a:noAutofit/>
          </a:bodyPr>
          <a:lstStyle/>
          <a:p>
            <a:pPr marL="0" lvl="0" indent="0">
              <a:spcBef>
                <a:spcPts val="0"/>
              </a:spcBef>
              <a:buNone/>
            </a:pPr>
            <a:r>
              <a:rPr lang="en"/>
              <a:t>CERES should look into the creation of a storybooth in order to continuously collect narratives.</a:t>
            </a:r>
          </a:p>
        </p:txBody>
      </p:sp>
      <p:sp>
        <p:nvSpPr>
          <p:cNvPr id="382" name="Shape 382"/>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35</a:t>
            </a:fld>
            <a:endParaRPr lang="en"/>
          </a:p>
        </p:txBody>
      </p:sp>
      <p:pic>
        <p:nvPicPr>
          <p:cNvPr id="383" name="Shape 383"/>
          <p:cNvPicPr preferRelativeResize="0"/>
          <p:nvPr/>
        </p:nvPicPr>
        <p:blipFill>
          <a:blip r:embed="rId3">
            <a:alphaModFix/>
          </a:blip>
          <a:stretch>
            <a:fillRect/>
          </a:stretch>
        </p:blipFill>
        <p:spPr>
          <a:xfrm>
            <a:off x="1536775" y="1320900"/>
            <a:ext cx="6070450" cy="3413000"/>
          </a:xfrm>
          <a:prstGeom prst="rect">
            <a:avLst/>
          </a:prstGeom>
          <a:noFill/>
          <a:ln>
            <a:noFill/>
          </a:ln>
        </p:spPr>
      </p:pic>
      <p:sp>
        <p:nvSpPr>
          <p:cNvPr id="384" name="Shape 384"/>
          <p:cNvSpPr txBox="1"/>
          <p:nvPr/>
        </p:nvSpPr>
        <p:spPr>
          <a:xfrm>
            <a:off x="1443400" y="4663225"/>
            <a:ext cx="6340500" cy="1272600"/>
          </a:xfrm>
          <a:prstGeom prst="rect">
            <a:avLst/>
          </a:prstGeom>
          <a:noFill/>
          <a:ln>
            <a:noFill/>
          </a:ln>
        </p:spPr>
        <p:txBody>
          <a:bodyPr wrap="square" lIns="91425" tIns="91425" rIns="91425" bIns="91425" anchor="t" anchorCtr="0">
            <a:noAutofit/>
          </a:bodyPr>
          <a:lstStyle/>
          <a:p>
            <a:pPr marL="0" lvl="0" indent="0">
              <a:spcBef>
                <a:spcPts val="0"/>
              </a:spcBef>
              <a:buNone/>
            </a:pPr>
            <a:r>
              <a:rPr lang="en" sz="600">
                <a:solidFill>
                  <a:srgbClr val="D9D9D9"/>
                </a:solidFill>
              </a:rPr>
              <a:t>https://www.google.com/url?sa=i&amp;rct=j&amp;q=&amp;esrc=s&amp;source=images&amp;cd=&amp;cad=rja&amp;uact=8&amp;ved=0ahUKEwi3xMe5tufXAhWJxbwKHfKlASYQjRwIBw&amp;url=http%3A%2F%2Fwww.bbc.co.uk%2Fworldservice%2Fdocumentaries%2F2009%2F11%2F091126_storycorps.shtml&amp;psig=AOvVaw0via2xZWgTqy3aeke5Iw4g&amp;ust=1512169968922081</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132725" y="115625"/>
            <a:ext cx="9144000" cy="572700"/>
          </a:xfrm>
          <a:prstGeom prst="rect">
            <a:avLst/>
          </a:prstGeom>
        </p:spPr>
        <p:txBody>
          <a:bodyPr wrap="square" lIns="91425" tIns="91425" rIns="91425" bIns="91425" anchor="t" anchorCtr="0">
            <a:noAutofit/>
          </a:bodyPr>
          <a:lstStyle/>
          <a:p>
            <a:pPr marL="0" lvl="0" indent="0">
              <a:spcBef>
                <a:spcPts val="0"/>
              </a:spcBef>
              <a:buNone/>
            </a:pPr>
            <a:r>
              <a:rPr lang="en" dirty="0"/>
              <a:t>CERES </a:t>
            </a:r>
            <a:r>
              <a:rPr lang="en" dirty="0" smtClean="0"/>
              <a:t>should </a:t>
            </a:r>
            <a:r>
              <a:rPr lang="en" dirty="0"/>
              <a:t>d</a:t>
            </a:r>
            <a:r>
              <a:rPr lang="en" dirty="0" smtClean="0"/>
              <a:t>irectly </a:t>
            </a:r>
            <a:r>
              <a:rPr lang="en" dirty="0"/>
              <a:t>l</a:t>
            </a:r>
            <a:r>
              <a:rPr lang="en" dirty="0" smtClean="0"/>
              <a:t>ink </a:t>
            </a:r>
            <a:r>
              <a:rPr lang="en" dirty="0"/>
              <a:t>the </a:t>
            </a:r>
            <a:r>
              <a:rPr lang="en" dirty="0" smtClean="0"/>
              <a:t>videos </a:t>
            </a:r>
            <a:r>
              <a:rPr lang="en" dirty="0"/>
              <a:t>to the </a:t>
            </a:r>
            <a:r>
              <a:rPr lang="en" dirty="0" smtClean="0"/>
              <a:t>learning </a:t>
            </a:r>
            <a:r>
              <a:rPr lang="en" dirty="0"/>
              <a:t>a</a:t>
            </a:r>
            <a:r>
              <a:rPr lang="en" dirty="0" smtClean="0"/>
              <a:t>ctivities </a:t>
            </a:r>
            <a:r>
              <a:rPr lang="en" dirty="0"/>
              <a:t>in the Indonesian </a:t>
            </a:r>
            <a:r>
              <a:rPr lang="en" dirty="0" smtClean="0"/>
              <a:t>village.</a:t>
            </a:r>
            <a:endParaRPr lang="en" dirty="0"/>
          </a:p>
        </p:txBody>
      </p:sp>
      <p:sp>
        <p:nvSpPr>
          <p:cNvPr id="390" name="Shape 39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36</a:t>
            </a:fld>
            <a:endParaRPr lang="en"/>
          </a:p>
        </p:txBody>
      </p:sp>
      <p:sp>
        <p:nvSpPr>
          <p:cNvPr id="391" name="Shape 391"/>
          <p:cNvSpPr txBox="1"/>
          <p:nvPr/>
        </p:nvSpPr>
        <p:spPr>
          <a:xfrm>
            <a:off x="1845125" y="1624700"/>
            <a:ext cx="1534800" cy="522600"/>
          </a:xfrm>
          <a:prstGeom prst="rect">
            <a:avLst/>
          </a:prstGeom>
          <a:noFill/>
          <a:ln>
            <a:noFill/>
          </a:ln>
        </p:spPr>
        <p:txBody>
          <a:bodyPr wrap="square" lIns="91425" tIns="91425" rIns="91425" bIns="91425" anchor="t" anchorCtr="0">
            <a:noAutofit/>
          </a:bodyPr>
          <a:lstStyle/>
          <a:p>
            <a:pPr marL="0" lvl="0" indent="0">
              <a:spcBef>
                <a:spcPts val="0"/>
              </a:spcBef>
              <a:buNone/>
            </a:pPr>
            <a:r>
              <a:rPr lang="en"/>
              <a:t>Pictures of activities? From previous group?</a:t>
            </a:r>
          </a:p>
        </p:txBody>
      </p:sp>
      <p:pic>
        <p:nvPicPr>
          <p:cNvPr id="392" name="Shape 392"/>
          <p:cNvPicPr preferRelativeResize="0"/>
          <p:nvPr/>
        </p:nvPicPr>
        <p:blipFill rotWithShape="1">
          <a:blip r:embed="rId3">
            <a:alphaModFix/>
          </a:blip>
          <a:srcRect l="12414" r="35135"/>
          <a:stretch/>
        </p:blipFill>
        <p:spPr>
          <a:xfrm>
            <a:off x="6321150" y="1036025"/>
            <a:ext cx="2700000" cy="3431900"/>
          </a:xfrm>
          <a:prstGeom prst="rect">
            <a:avLst/>
          </a:prstGeom>
          <a:noFill/>
          <a:ln>
            <a:noFill/>
          </a:ln>
        </p:spPr>
      </p:pic>
      <p:pic>
        <p:nvPicPr>
          <p:cNvPr id="393" name="Shape 393"/>
          <p:cNvPicPr preferRelativeResize="0"/>
          <p:nvPr/>
        </p:nvPicPr>
        <p:blipFill rotWithShape="1">
          <a:blip r:embed="rId4">
            <a:alphaModFix/>
          </a:blip>
          <a:srcRect l="9436" r="14337"/>
          <a:stretch/>
        </p:blipFill>
        <p:spPr>
          <a:xfrm>
            <a:off x="3412500" y="1618050"/>
            <a:ext cx="2822849" cy="2468874"/>
          </a:xfrm>
          <a:prstGeom prst="rect">
            <a:avLst/>
          </a:prstGeom>
          <a:noFill/>
          <a:ln>
            <a:noFill/>
          </a:ln>
        </p:spPr>
      </p:pic>
      <p:pic>
        <p:nvPicPr>
          <p:cNvPr id="394" name="Shape 394"/>
          <p:cNvPicPr preferRelativeResize="0"/>
          <p:nvPr/>
        </p:nvPicPr>
        <p:blipFill rotWithShape="1">
          <a:blip r:embed="rId5">
            <a:alphaModFix/>
          </a:blip>
          <a:srcRect l="10530"/>
          <a:stretch/>
        </p:blipFill>
        <p:spPr>
          <a:xfrm>
            <a:off x="132725" y="1595625"/>
            <a:ext cx="3193978" cy="2380001"/>
          </a:xfrm>
          <a:prstGeom prst="rect">
            <a:avLst/>
          </a:prstGeom>
          <a:noFill/>
          <a:ln>
            <a:noFill/>
          </a:ln>
        </p:spPr>
      </p:pic>
      <p:sp>
        <p:nvSpPr>
          <p:cNvPr id="2" name="TextBox 1"/>
          <p:cNvSpPr txBox="1"/>
          <p:nvPr/>
        </p:nvSpPr>
        <p:spPr>
          <a:xfrm>
            <a:off x="932638" y="3994591"/>
            <a:ext cx="1965278" cy="184666"/>
          </a:xfrm>
          <a:prstGeom prst="rect">
            <a:avLst/>
          </a:prstGeom>
          <a:noFill/>
        </p:spPr>
        <p:txBody>
          <a:bodyPr wrap="square" rtlCol="0">
            <a:spAutoFit/>
          </a:bodyPr>
          <a:lstStyle/>
          <a:p>
            <a:r>
              <a:rPr lang="en-US" sz="600" dirty="0" smtClean="0">
                <a:solidFill>
                  <a:schemeClr val="bg1">
                    <a:lumMod val="95000"/>
                  </a:schemeClr>
                </a:solidFill>
              </a:rPr>
              <a:t>Photos courtesy of WPI ‘15 CERES team</a:t>
            </a:r>
            <a:endParaRPr lang="en-US" sz="6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0" y="173150"/>
            <a:ext cx="10379700" cy="572700"/>
          </a:xfrm>
          <a:prstGeom prst="rect">
            <a:avLst/>
          </a:prstGeom>
        </p:spPr>
        <p:txBody>
          <a:bodyPr wrap="square" lIns="91425" tIns="91425" rIns="91425" bIns="91425" anchor="t" anchorCtr="0">
            <a:noAutofit/>
          </a:bodyPr>
          <a:lstStyle/>
          <a:p>
            <a:pPr marL="0" lvl="0" indent="0" rtl="0">
              <a:spcBef>
                <a:spcPts val="0"/>
              </a:spcBef>
              <a:spcAft>
                <a:spcPts val="1000"/>
              </a:spcAft>
              <a:buNone/>
            </a:pPr>
            <a:r>
              <a:rPr lang="en" sz="2200" dirty="0">
                <a:solidFill>
                  <a:srgbClr val="000000"/>
                </a:solidFill>
              </a:rPr>
              <a:t>CERES provided us the opportunity to be exposed to Indonesian culture.</a:t>
            </a:r>
          </a:p>
          <a:p>
            <a:pPr marL="0" lvl="0" indent="0" rtl="0">
              <a:lnSpc>
                <a:spcPct val="100000"/>
              </a:lnSpc>
              <a:spcBef>
                <a:spcPts val="0"/>
              </a:spcBef>
              <a:spcAft>
                <a:spcPts val="1000"/>
              </a:spcAft>
              <a:buNone/>
            </a:pPr>
            <a:endParaRPr sz="2400" dirty="0"/>
          </a:p>
        </p:txBody>
      </p:sp>
      <p:sp>
        <p:nvSpPr>
          <p:cNvPr id="400" name="Shape 400"/>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37</a:t>
            </a:fld>
            <a:endParaRPr lang="en"/>
          </a:p>
        </p:txBody>
      </p:sp>
      <p:sp>
        <p:nvSpPr>
          <p:cNvPr id="401" name="Shape 40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37</a:t>
            </a:fld>
            <a:endParaRPr lang="en"/>
          </a:p>
        </p:txBody>
      </p:sp>
      <p:pic>
        <p:nvPicPr>
          <p:cNvPr id="402" name="Shape 402"/>
          <p:cNvPicPr preferRelativeResize="0"/>
          <p:nvPr/>
        </p:nvPicPr>
        <p:blipFill>
          <a:blip r:embed="rId3">
            <a:alphaModFix/>
          </a:blip>
          <a:stretch>
            <a:fillRect/>
          </a:stretch>
        </p:blipFill>
        <p:spPr>
          <a:xfrm>
            <a:off x="5503342" y="975709"/>
            <a:ext cx="3268646" cy="3636742"/>
          </a:xfrm>
          <a:prstGeom prst="rect">
            <a:avLst/>
          </a:prstGeom>
          <a:noFill/>
          <a:ln>
            <a:noFill/>
          </a:ln>
        </p:spPr>
      </p:pic>
      <p:sp>
        <p:nvSpPr>
          <p:cNvPr id="406" name="Shape 406"/>
          <p:cNvSpPr txBox="1"/>
          <p:nvPr/>
        </p:nvSpPr>
        <p:spPr>
          <a:xfrm>
            <a:off x="7826150" y="4484125"/>
            <a:ext cx="1317900" cy="572700"/>
          </a:xfrm>
          <a:prstGeom prst="rect">
            <a:avLst/>
          </a:prstGeom>
          <a:noFill/>
          <a:ln>
            <a:noFill/>
          </a:ln>
        </p:spPr>
        <p:txBody>
          <a:bodyPr wrap="square" lIns="91425" tIns="91425" rIns="91425" bIns="91425" anchor="t" anchorCtr="0">
            <a:noAutofit/>
          </a:bodyPr>
          <a:lstStyle/>
          <a:p>
            <a:pPr marL="0" lvl="0" indent="0" rtl="0">
              <a:spcBef>
                <a:spcPts val="0"/>
              </a:spcBef>
              <a:buNone/>
            </a:pPr>
            <a:endParaRPr sz="600">
              <a:solidFill>
                <a:srgbClr val="D9D9D9"/>
              </a:solidFill>
            </a:endParaRPr>
          </a:p>
        </p:txBody>
      </p:sp>
      <p:sp>
        <p:nvSpPr>
          <p:cNvPr id="408" name="Shape 408"/>
          <p:cNvSpPr txBox="1"/>
          <p:nvPr/>
        </p:nvSpPr>
        <p:spPr>
          <a:xfrm>
            <a:off x="5862931" y="4860017"/>
            <a:ext cx="2883877" cy="36243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600" dirty="0">
                <a:solidFill>
                  <a:srgbClr val="D9D9D9"/>
                </a:solidFill>
              </a:rPr>
              <a:t>http://sustainability.ceres.org.au/school-programs/excursions/cultural/</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6965" t="6864" r="21510" b="22543"/>
          <a:stretch/>
        </p:blipFill>
        <p:spPr>
          <a:xfrm>
            <a:off x="417251" y="975709"/>
            <a:ext cx="4704195" cy="363096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2EAFE561-D327-4CA9-88DC-EC1CEC42D97E}"/>
              </a:ext>
            </a:extLst>
          </p:cNvPr>
          <p:cNvSpPr>
            <a:spLocks noGrp="1"/>
          </p:cNvSpPr>
          <p:nvPr>
            <p:ph type="sldNum" idx="12"/>
          </p:nvPr>
        </p:nvSpPr>
        <p:spPr/>
        <p:txBody>
          <a:bodyPr/>
          <a:lstStyle/>
          <a:p>
            <a:pPr marL="0" lvl="0" indent="0">
              <a:spcBef>
                <a:spcPts val="0"/>
              </a:spcBef>
              <a:buNone/>
            </a:pPr>
            <a:fld id="{00000000-1234-1234-1234-123412341234}" type="slidenum">
              <a:rPr lang="en" smtClean="0">
                <a:solidFill>
                  <a:schemeClr val="bg1"/>
                </a:solidFill>
              </a:rPr>
              <a:t>38</a:t>
            </a:fld>
            <a:endParaRPr lang="en" dirty="0">
              <a:solidFill>
                <a:schemeClr val="bg1"/>
              </a:solidFill>
            </a:endParaRPr>
          </a:p>
        </p:txBody>
      </p:sp>
      <p:pic>
        <p:nvPicPr>
          <p:cNvPr id="6" name="Picture 5">
            <a:extLst>
              <a:ext uri="{FF2B5EF4-FFF2-40B4-BE49-F238E27FC236}">
                <a16:creationId xmlns:a16="http://schemas.microsoft.com/office/drawing/2014/main" xmlns="" id="{26E94E30-6217-4DE4-8398-27918A548AEF}"/>
              </a:ext>
            </a:extLst>
          </p:cNvPr>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colorTemperature colorTemp="6000"/>
                    </a14:imgEffect>
                  </a14:imgLayer>
                </a14:imgProps>
              </a:ext>
            </a:extLst>
          </a:blip>
          <a:stretch>
            <a:fillRect/>
          </a:stretch>
        </p:blipFill>
        <p:spPr>
          <a:xfrm>
            <a:off x="935879" y="-33143"/>
            <a:ext cx="7272241" cy="5209786"/>
          </a:xfrm>
          <a:prstGeom prst="rect">
            <a:avLst/>
          </a:prstGeom>
        </p:spPr>
      </p:pic>
    </p:spTree>
    <p:extLst>
      <p:ext uri="{BB962C8B-B14F-4D97-AF65-F5344CB8AC3E}">
        <p14:creationId xmlns:p14="http://schemas.microsoft.com/office/powerpoint/2010/main" val="25005920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692700" y="445025"/>
            <a:ext cx="8520600" cy="572700"/>
          </a:xfrm>
          <a:prstGeom prst="rect">
            <a:avLst/>
          </a:prstGeom>
        </p:spPr>
        <p:txBody>
          <a:bodyPr wrap="square" lIns="91425" tIns="91425" rIns="91425" bIns="91425" anchor="t" anchorCtr="0">
            <a:noAutofit/>
          </a:bodyPr>
          <a:lstStyle/>
          <a:p>
            <a:pPr marL="0" lvl="0" indent="0" rtl="0">
              <a:spcBef>
                <a:spcPts val="0"/>
              </a:spcBef>
              <a:buNone/>
            </a:pPr>
            <a:r>
              <a:rPr lang="en"/>
              <a:t>Questions</a:t>
            </a:r>
          </a:p>
        </p:txBody>
      </p:sp>
      <p:pic>
        <p:nvPicPr>
          <p:cNvPr id="422" name="Shape 422"/>
          <p:cNvPicPr preferRelativeResize="0"/>
          <p:nvPr/>
        </p:nvPicPr>
        <p:blipFill>
          <a:blip r:embed="rId3">
            <a:alphaModFix/>
          </a:blip>
          <a:stretch>
            <a:fillRect/>
          </a:stretch>
        </p:blipFill>
        <p:spPr>
          <a:xfrm>
            <a:off x="2598075" y="80050"/>
            <a:ext cx="5929500" cy="4803276"/>
          </a:xfrm>
          <a:prstGeom prst="rect">
            <a:avLst/>
          </a:prstGeom>
          <a:noFill/>
          <a:ln>
            <a:noFill/>
          </a:ln>
        </p:spPr>
      </p:pic>
      <p:sp>
        <p:nvSpPr>
          <p:cNvPr id="423" name="Shape 423"/>
          <p:cNvSpPr txBox="1"/>
          <p:nvPr/>
        </p:nvSpPr>
        <p:spPr>
          <a:xfrm>
            <a:off x="8203500" y="4272900"/>
            <a:ext cx="940500" cy="7905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600">
                <a:solidFill>
                  <a:srgbClr val="D9D9D9"/>
                </a:solidFill>
              </a:rPr>
              <a:t>http://cliparting.com/free-question-mark-clip-art-7625/</a:t>
            </a:r>
          </a:p>
        </p:txBody>
      </p:sp>
      <p:sp>
        <p:nvSpPr>
          <p:cNvPr id="424" name="Shape 424"/>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39</a:t>
            </a:fld>
            <a:endParaRPr lang="en"/>
          </a:p>
        </p:txBody>
      </p:sp>
      <p:pic>
        <p:nvPicPr>
          <p:cNvPr id="425" name="Shape 425"/>
          <p:cNvPicPr preferRelativeResize="0"/>
          <p:nvPr/>
        </p:nvPicPr>
        <p:blipFill>
          <a:blip r:embed="rId4">
            <a:alphaModFix/>
          </a:blip>
          <a:stretch>
            <a:fillRect/>
          </a:stretch>
        </p:blipFill>
        <p:spPr>
          <a:xfrm>
            <a:off x="-1" y="4509755"/>
            <a:ext cx="548700" cy="48312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4</a:t>
            </a:fld>
            <a:endParaRPr lang="en"/>
          </a:p>
        </p:txBody>
      </p:sp>
      <p:sp>
        <p:nvSpPr>
          <p:cNvPr id="89" name="Shape 89"/>
          <p:cNvSpPr txBox="1"/>
          <p:nvPr/>
        </p:nvSpPr>
        <p:spPr>
          <a:xfrm>
            <a:off x="311700" y="84075"/>
            <a:ext cx="8520600" cy="572700"/>
          </a:xfrm>
          <a:prstGeom prst="rect">
            <a:avLst/>
          </a:prstGeom>
          <a:noFill/>
          <a:ln>
            <a:noFill/>
          </a:ln>
        </p:spPr>
        <p:txBody>
          <a:bodyPr wrap="square" lIns="91425" tIns="91425" rIns="91425" bIns="91425" anchor="t" anchorCtr="0">
            <a:noAutofit/>
          </a:bodyPr>
          <a:lstStyle/>
          <a:p>
            <a:pPr marL="0" lvl="0" indent="0" rtl="0">
              <a:lnSpc>
                <a:spcPct val="100000"/>
              </a:lnSpc>
              <a:spcBef>
                <a:spcPts val="0"/>
              </a:spcBef>
              <a:buNone/>
            </a:pPr>
            <a:r>
              <a:rPr lang="en" sz="2400">
                <a:latin typeface="Proxima Nova"/>
                <a:ea typeface="Proxima Nova"/>
                <a:cs typeface="Proxima Nova"/>
                <a:sym typeface="Proxima Nova"/>
              </a:rPr>
              <a:t>CERES unites communities by sharing economic, social, and environmental issues and solutions.</a:t>
            </a:r>
          </a:p>
        </p:txBody>
      </p:sp>
      <p:pic>
        <p:nvPicPr>
          <p:cNvPr id="1028" name="Picture 4" descr="https://lh6.googleusercontent.com/4o6YfrDIGwjWRO4FtBP6Kib4SyGitSKqpGKxOBnDfJItyu6ha5gei-w-DTHqnOPrJAD8uoNfYysrw-NuJPVX4hoYqh1sIKZmmtZxQWAVSPu9Z_osU5htPZp6aFueJ_gdLdlT56uI7KQ">
            <a:extLst>
              <a:ext uri="{FF2B5EF4-FFF2-40B4-BE49-F238E27FC236}">
                <a16:creationId xmlns:a16="http://schemas.microsoft.com/office/drawing/2014/main" xmlns="" id="{CB017F48-E6D2-45AF-9467-8B20E734E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H="1" flipV="1">
            <a:off x="1085906" y="957358"/>
            <a:ext cx="3111079" cy="204294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lh3.googleusercontent.com/N3ZP2NGHzHg8r8_zzH_KHAP8aFWicTy7BBeRwaJL8eJbABBRMV0N9ofhHe4rnAHKw6k6MakmOuyh2m0GhWUdp-FSGjLRe01Qf109a6P4J_jSUEnB1twZjICWefpyE7hJxsM0jpQDV2o">
            <a:extLst>
              <a:ext uri="{FF2B5EF4-FFF2-40B4-BE49-F238E27FC236}">
                <a16:creationId xmlns:a16="http://schemas.microsoft.com/office/drawing/2014/main" xmlns="" id="{5387CBEA-E95C-42CF-8E70-39438FDC6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flipH="1" flipV="1">
            <a:off x="5315877" y="957359"/>
            <a:ext cx="3347709" cy="22329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2534"/>
          <a:stretch/>
        </p:blipFill>
        <p:spPr>
          <a:xfrm>
            <a:off x="4242487" y="2830356"/>
            <a:ext cx="3393990" cy="2226461"/>
          </a:xfrm>
          <a:prstGeom prst="rect">
            <a:avLst/>
          </a:prstGeom>
        </p:spPr>
      </p:pic>
      <p:pic>
        <p:nvPicPr>
          <p:cNvPr id="1026" name="Picture 2" descr="ceres fb.jpg">
            <a:extLst>
              <a:ext uri="{FF2B5EF4-FFF2-40B4-BE49-F238E27FC236}">
                <a16:creationId xmlns:a16="http://schemas.microsoft.com/office/drawing/2014/main" xmlns="" id="{5734E50A-44A3-42CB-A0F8-DC30FAEA74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flipH="1" flipV="1">
            <a:off x="217917" y="2823897"/>
            <a:ext cx="3347707" cy="22329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07535" y="2430246"/>
            <a:ext cx="2271644" cy="400110"/>
          </a:xfrm>
          <a:prstGeom prst="rect">
            <a:avLst/>
          </a:prstGeom>
          <a:noFill/>
        </p:spPr>
        <p:txBody>
          <a:bodyPr wrap="square" rtlCol="0">
            <a:spAutoFit/>
          </a:bodyPr>
          <a:lstStyle/>
          <a:p>
            <a:r>
              <a:rPr lang="en-US" sz="2000" b="1" dirty="0" smtClean="0">
                <a:solidFill>
                  <a:schemeClr val="bg1"/>
                </a:solidFill>
              </a:rPr>
              <a:t>Social Enterprise</a:t>
            </a:r>
            <a:endParaRPr lang="en-US" sz="2000" b="1" dirty="0">
              <a:solidFill>
                <a:schemeClr val="bg1"/>
              </a:solidFill>
            </a:endParaRPr>
          </a:p>
        </p:txBody>
      </p:sp>
      <p:sp>
        <p:nvSpPr>
          <p:cNvPr id="4" name="TextBox 3"/>
          <p:cNvSpPr txBox="1"/>
          <p:nvPr/>
        </p:nvSpPr>
        <p:spPr>
          <a:xfrm>
            <a:off x="217917" y="4666785"/>
            <a:ext cx="1977201" cy="400110"/>
          </a:xfrm>
          <a:prstGeom prst="rect">
            <a:avLst/>
          </a:prstGeom>
          <a:noFill/>
        </p:spPr>
        <p:txBody>
          <a:bodyPr wrap="square" rtlCol="0">
            <a:spAutoFit/>
          </a:bodyPr>
          <a:lstStyle/>
          <a:p>
            <a:r>
              <a:rPr lang="en-US" sz="2000" b="1" dirty="0" smtClean="0">
                <a:solidFill>
                  <a:schemeClr val="bg1"/>
                </a:solidFill>
              </a:rPr>
              <a:t>Farm</a:t>
            </a:r>
            <a:endParaRPr lang="en-US" sz="2000" b="1" dirty="0">
              <a:solidFill>
                <a:schemeClr val="bg1"/>
              </a:solidFill>
            </a:endParaRPr>
          </a:p>
        </p:txBody>
      </p:sp>
      <p:sp>
        <p:nvSpPr>
          <p:cNvPr id="5" name="TextBox 4"/>
          <p:cNvSpPr txBox="1"/>
          <p:nvPr/>
        </p:nvSpPr>
        <p:spPr>
          <a:xfrm>
            <a:off x="7142710" y="2279955"/>
            <a:ext cx="1556387" cy="400110"/>
          </a:xfrm>
          <a:prstGeom prst="rect">
            <a:avLst/>
          </a:prstGeom>
          <a:noFill/>
        </p:spPr>
        <p:txBody>
          <a:bodyPr wrap="square" rtlCol="0">
            <a:spAutoFit/>
          </a:bodyPr>
          <a:lstStyle/>
          <a:p>
            <a:r>
              <a:rPr lang="en-US" sz="2000" b="1" dirty="0" smtClean="0">
                <a:solidFill>
                  <a:schemeClr val="bg1"/>
                </a:solidFill>
              </a:rPr>
              <a:t>Education</a:t>
            </a:r>
            <a:endParaRPr lang="en-US" sz="2000" b="1" dirty="0">
              <a:solidFill>
                <a:schemeClr val="bg1"/>
              </a:solidFill>
            </a:endParaRPr>
          </a:p>
        </p:txBody>
      </p:sp>
      <p:sp>
        <p:nvSpPr>
          <p:cNvPr id="6" name="TextBox 5"/>
          <p:cNvSpPr txBox="1"/>
          <p:nvPr/>
        </p:nvSpPr>
        <p:spPr>
          <a:xfrm>
            <a:off x="6474982" y="4413350"/>
            <a:ext cx="1997476" cy="400110"/>
          </a:xfrm>
          <a:prstGeom prst="rect">
            <a:avLst/>
          </a:prstGeom>
          <a:noFill/>
        </p:spPr>
        <p:txBody>
          <a:bodyPr wrap="square" rtlCol="0">
            <a:spAutoFit/>
          </a:bodyPr>
          <a:lstStyle/>
          <a:p>
            <a:r>
              <a:rPr lang="en-US" sz="2000" b="1" dirty="0" smtClean="0">
                <a:solidFill>
                  <a:schemeClr val="bg1"/>
                </a:solidFill>
              </a:rPr>
              <a:t>Village</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185000" y="365625"/>
            <a:ext cx="4157400" cy="2339700"/>
          </a:xfrm>
          <a:prstGeom prst="rect">
            <a:avLst/>
          </a:prstGeom>
        </p:spPr>
        <p:txBody>
          <a:bodyPr wrap="square" lIns="91425" tIns="91425" rIns="91425" bIns="91425" anchor="t" anchorCtr="0">
            <a:noAutofit/>
          </a:bodyPr>
          <a:lstStyle/>
          <a:p>
            <a:pPr marL="0" lvl="0" indent="0" rtl="0">
              <a:spcBef>
                <a:spcPts val="0"/>
              </a:spcBef>
              <a:spcAft>
                <a:spcPts val="1000"/>
              </a:spcAft>
              <a:buNone/>
            </a:pPr>
            <a:r>
              <a:rPr lang="en" sz="2400"/>
              <a:t>Goal</a:t>
            </a:r>
          </a:p>
          <a:p>
            <a:pPr marL="0" lvl="0" indent="0" rtl="0">
              <a:lnSpc>
                <a:spcPct val="150000"/>
              </a:lnSpc>
              <a:spcBef>
                <a:spcPts val="0"/>
              </a:spcBef>
              <a:buNone/>
            </a:pPr>
            <a:r>
              <a:rPr lang="en" sz="1800">
                <a:solidFill>
                  <a:srgbClr val="000000"/>
                </a:solidFill>
              </a:rPr>
              <a:t>Produce videos of personal narratives from individuals of Indonesian origin to enhance the Indonesian cultural village exhibit at CERES.</a:t>
            </a:r>
          </a:p>
        </p:txBody>
      </p:sp>
      <p:sp>
        <p:nvSpPr>
          <p:cNvPr id="104" name="Shape 104"/>
          <p:cNvSpPr txBox="1">
            <a:spLocks noGrp="1"/>
          </p:cNvSpPr>
          <p:nvPr>
            <p:ph type="sldNum" idx="12"/>
          </p:nvPr>
        </p:nvSpPr>
        <p:spPr>
          <a:xfrm>
            <a:off x="8429499" y="4681628"/>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solidFill>
                  <a:schemeClr val="lt1"/>
                </a:solidFill>
              </a:rPr>
              <a:t>5</a:t>
            </a:fld>
            <a:endParaRPr lang="en" dirty="0">
              <a:solidFill>
                <a:schemeClr val="lt1"/>
              </a:solidFill>
            </a:endParaRPr>
          </a:p>
        </p:txBody>
      </p:sp>
      <p:sp>
        <p:nvSpPr>
          <p:cNvPr id="105" name="Shape 105"/>
          <p:cNvSpPr txBox="1">
            <a:spLocks noGrp="1"/>
          </p:cNvSpPr>
          <p:nvPr>
            <p:ph type="body" idx="2"/>
          </p:nvPr>
        </p:nvSpPr>
        <p:spPr>
          <a:xfrm>
            <a:off x="4573200" y="39050"/>
            <a:ext cx="4534200" cy="4608900"/>
          </a:xfrm>
          <a:prstGeom prst="rect">
            <a:avLst/>
          </a:prstGeom>
        </p:spPr>
        <p:txBody>
          <a:bodyPr wrap="square" lIns="91425" tIns="91425" rIns="91425" bIns="91425" anchor="ctr" anchorCtr="0">
            <a:noAutofit/>
          </a:bodyPr>
          <a:lstStyle/>
          <a:p>
            <a:pPr marL="0" lvl="0" indent="0" algn="ctr" rtl="0">
              <a:spcBef>
                <a:spcPts val="0"/>
              </a:spcBef>
              <a:spcAft>
                <a:spcPts val="0"/>
              </a:spcAft>
              <a:buNone/>
            </a:pPr>
            <a:r>
              <a:rPr lang="en" sz="2400"/>
              <a:t>Objectives</a:t>
            </a:r>
          </a:p>
          <a:p>
            <a:pPr marL="457200" lvl="0" indent="-342900" rtl="0">
              <a:spcBef>
                <a:spcPts val="0"/>
              </a:spcBef>
              <a:spcAft>
                <a:spcPts val="0"/>
              </a:spcAft>
              <a:buSzPts val="1800"/>
              <a:buAutoNum type="romanUcPeriod"/>
            </a:pPr>
            <a:r>
              <a:rPr lang="en"/>
              <a:t>Conduct a baseline site assessment to understand the current education programs at CERES</a:t>
            </a:r>
          </a:p>
          <a:p>
            <a:pPr marL="457200" lvl="0" indent="-342900" rtl="0">
              <a:spcBef>
                <a:spcPts val="0"/>
              </a:spcBef>
              <a:spcAft>
                <a:spcPts val="0"/>
              </a:spcAft>
              <a:buSzPts val="1800"/>
              <a:buAutoNum type="romanUcPeriod"/>
            </a:pPr>
            <a:r>
              <a:rPr lang="en"/>
              <a:t>Identify and evaluate best practices for designing an effective exhibit</a:t>
            </a:r>
          </a:p>
          <a:p>
            <a:pPr marL="457200" lvl="0" indent="-342900" rtl="0">
              <a:spcBef>
                <a:spcPts val="0"/>
              </a:spcBef>
              <a:buSzPts val="1800"/>
              <a:buAutoNum type="romanUcPeriod"/>
            </a:pPr>
            <a:r>
              <a:rPr lang="en"/>
              <a:t>Elicit and record authentic narratives from Indonesian community members which reflect the environmental issues they have experienced in Indonesia</a:t>
            </a:r>
            <a:br>
              <a:rPr lang="en"/>
            </a:br>
            <a:endParaRPr lang="en"/>
          </a:p>
        </p:txBody>
      </p:sp>
      <p:pic>
        <p:nvPicPr>
          <p:cNvPr id="106" name="Shape 106"/>
          <p:cNvPicPr preferRelativeResize="0"/>
          <p:nvPr/>
        </p:nvPicPr>
        <p:blipFill>
          <a:blip r:embed="rId3">
            <a:alphaModFix/>
          </a:blip>
          <a:stretch>
            <a:fillRect/>
          </a:stretch>
        </p:blipFill>
        <p:spPr>
          <a:xfrm>
            <a:off x="185003" y="3425180"/>
            <a:ext cx="1338603" cy="752060"/>
          </a:xfrm>
          <a:prstGeom prst="rect">
            <a:avLst/>
          </a:prstGeom>
          <a:noFill/>
          <a:ln>
            <a:noFill/>
          </a:ln>
        </p:spPr>
      </p:pic>
      <p:pic>
        <p:nvPicPr>
          <p:cNvPr id="107" name="Shape 107"/>
          <p:cNvPicPr preferRelativeResize="0"/>
          <p:nvPr/>
        </p:nvPicPr>
        <p:blipFill>
          <a:blip r:embed="rId4">
            <a:alphaModFix/>
          </a:blip>
          <a:stretch>
            <a:fillRect/>
          </a:stretch>
        </p:blipFill>
        <p:spPr>
          <a:xfrm>
            <a:off x="2600144" y="3010362"/>
            <a:ext cx="1840163" cy="1689562"/>
          </a:xfrm>
          <a:prstGeom prst="rect">
            <a:avLst/>
          </a:prstGeom>
          <a:noFill/>
          <a:ln>
            <a:noFill/>
          </a:ln>
        </p:spPr>
      </p:pic>
      <p:cxnSp>
        <p:nvCxnSpPr>
          <p:cNvPr id="108" name="Shape 108"/>
          <p:cNvCxnSpPr/>
          <p:nvPr/>
        </p:nvCxnSpPr>
        <p:spPr>
          <a:xfrm>
            <a:off x="1395800" y="3751425"/>
            <a:ext cx="1735800" cy="7200"/>
          </a:xfrm>
          <a:prstGeom prst="straightConnector1">
            <a:avLst/>
          </a:prstGeom>
          <a:noFill/>
          <a:ln w="38100" cap="flat" cmpd="sng">
            <a:solidFill>
              <a:srgbClr val="000000"/>
            </a:solidFill>
            <a:prstDash val="solid"/>
            <a:round/>
            <a:headEnd type="none" w="lg" len="lg"/>
            <a:tailEnd type="triangle" w="lg" len="lg"/>
          </a:ln>
        </p:spPr>
      </p:cxnSp>
      <p:pic>
        <p:nvPicPr>
          <p:cNvPr id="109" name="Shape 109"/>
          <p:cNvPicPr preferRelativeResize="0"/>
          <p:nvPr/>
        </p:nvPicPr>
        <p:blipFill>
          <a:blip r:embed="rId5">
            <a:alphaModFix/>
          </a:blip>
          <a:stretch>
            <a:fillRect/>
          </a:stretch>
        </p:blipFill>
        <p:spPr>
          <a:xfrm>
            <a:off x="3120090" y="3325122"/>
            <a:ext cx="800285" cy="800298"/>
          </a:xfrm>
          <a:prstGeom prst="rect">
            <a:avLst/>
          </a:prstGeom>
          <a:noFill/>
          <a:ln>
            <a:noFill/>
          </a:ln>
        </p:spPr>
      </p:pic>
      <p:pic>
        <p:nvPicPr>
          <p:cNvPr id="110" name="Shape 110"/>
          <p:cNvPicPr preferRelativeResize="0"/>
          <p:nvPr/>
        </p:nvPicPr>
        <p:blipFill>
          <a:blip r:embed="rId6">
            <a:alphaModFix/>
          </a:blip>
          <a:stretch>
            <a:fillRect/>
          </a:stretch>
        </p:blipFill>
        <p:spPr>
          <a:xfrm>
            <a:off x="1608717" y="3561600"/>
            <a:ext cx="761832" cy="393600"/>
          </a:xfrm>
          <a:prstGeom prst="rect">
            <a:avLst/>
          </a:prstGeom>
          <a:noFill/>
          <a:ln>
            <a:noFill/>
          </a:ln>
        </p:spPr>
      </p:pic>
      <p:sp>
        <p:nvSpPr>
          <p:cNvPr id="111" name="Shape 111"/>
          <p:cNvSpPr txBox="1"/>
          <p:nvPr/>
        </p:nvSpPr>
        <p:spPr>
          <a:xfrm>
            <a:off x="2697925" y="4745125"/>
            <a:ext cx="1644600" cy="3117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600">
                <a:solidFill>
                  <a:srgbClr val="EFEFEF"/>
                </a:solidFill>
              </a:rPr>
              <a:t>https://pixabay.com/p-152746/?no_redirect</a:t>
            </a:r>
          </a:p>
          <a:p>
            <a:pPr marL="0" lvl="0" indent="0" rtl="0">
              <a:spcBef>
                <a:spcPts val="0"/>
              </a:spcBef>
              <a:buNone/>
            </a:pPr>
            <a:r>
              <a:rPr lang="en" sz="600">
                <a:solidFill>
                  <a:srgbClr val="EFEFEF"/>
                </a:solidFill>
              </a:rPr>
              <a:t>https://upload.wikimedia.org/wikipedia/commons/c/c2/Australia_states_blank.svg</a:t>
            </a:r>
          </a:p>
        </p:txBody>
      </p:sp>
      <p:sp>
        <p:nvSpPr>
          <p:cNvPr id="112" name="Shape 112"/>
          <p:cNvSpPr txBox="1"/>
          <p:nvPr/>
        </p:nvSpPr>
        <p:spPr>
          <a:xfrm>
            <a:off x="43643" y="4755540"/>
            <a:ext cx="1675200" cy="3117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600">
                <a:solidFill>
                  <a:srgbClr val="EFEFEF"/>
                </a:solidFill>
              </a:rPr>
              <a:t>http://jdsupra-videos.s3.amazonaws.com/f8f2e69d-c4a3-4ffd-a3c8-a568b751ed65_0000.png</a:t>
            </a:r>
          </a:p>
        </p:txBody>
      </p:sp>
      <p:sp>
        <p:nvSpPr>
          <p:cNvPr id="113" name="Shape 113"/>
          <p:cNvSpPr txBox="1"/>
          <p:nvPr/>
        </p:nvSpPr>
        <p:spPr>
          <a:xfrm>
            <a:off x="1718850" y="4780378"/>
            <a:ext cx="824400" cy="3117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600">
                <a:solidFill>
                  <a:srgbClr val="EFEFEF"/>
                </a:solidFill>
              </a:rPr>
              <a:t>https://pixabay.com/p-147292/?no_redirect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6</a:t>
            </a:fld>
            <a:endParaRPr lang="en"/>
          </a:p>
        </p:txBody>
      </p:sp>
      <p:sp>
        <p:nvSpPr>
          <p:cNvPr id="120" name="Shape 120"/>
          <p:cNvSpPr txBox="1"/>
          <p:nvPr/>
        </p:nvSpPr>
        <p:spPr>
          <a:xfrm>
            <a:off x="6240100" y="3741025"/>
            <a:ext cx="2013300" cy="6969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600">
                <a:solidFill>
                  <a:srgbClr val="EFEFEF"/>
                </a:solidFill>
              </a:rPr>
              <a:t>https://pixabay.com/en/australia-continent-gray-silhouette-306393/</a:t>
            </a:r>
          </a:p>
        </p:txBody>
      </p:sp>
      <p:pic>
        <p:nvPicPr>
          <p:cNvPr id="121" name="Shape 121"/>
          <p:cNvPicPr preferRelativeResize="0"/>
          <p:nvPr/>
        </p:nvPicPr>
        <p:blipFill>
          <a:blip r:embed="rId3">
            <a:alphaModFix/>
          </a:blip>
          <a:stretch>
            <a:fillRect/>
          </a:stretch>
        </p:blipFill>
        <p:spPr>
          <a:xfrm>
            <a:off x="2951850" y="0"/>
            <a:ext cx="5735796" cy="4980625"/>
          </a:xfrm>
          <a:prstGeom prst="flowChartPunchedCard">
            <a:avLst/>
          </a:prstGeom>
          <a:noFill/>
          <a:ln>
            <a:noFill/>
          </a:ln>
        </p:spPr>
      </p:pic>
      <p:sp>
        <p:nvSpPr>
          <p:cNvPr id="122" name="Shape 122"/>
          <p:cNvSpPr/>
          <p:nvPr/>
        </p:nvSpPr>
        <p:spPr>
          <a:xfrm rot="-1976016">
            <a:off x="5844557" y="1388697"/>
            <a:ext cx="239485" cy="1946430"/>
          </a:xfrm>
          <a:prstGeom prst="downArrow">
            <a:avLst>
              <a:gd name="adj1" fmla="val 50000"/>
              <a:gd name="adj2" fmla="val 50000"/>
            </a:avLst>
          </a:prstGeom>
          <a:solidFill>
            <a:srgbClr val="000000"/>
          </a:solidFill>
          <a:ln w="9525" cap="flat" cmpd="sng">
            <a:solidFill>
              <a:srgbClr val="000000"/>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buNone/>
            </a:pPr>
            <a:endParaRPr/>
          </a:p>
        </p:txBody>
      </p:sp>
      <p:sp>
        <p:nvSpPr>
          <p:cNvPr id="123" name="Shape 123"/>
          <p:cNvSpPr txBox="1"/>
          <p:nvPr/>
        </p:nvSpPr>
        <p:spPr>
          <a:xfrm>
            <a:off x="501325" y="1271325"/>
            <a:ext cx="2910600" cy="12900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sz="3000">
                <a:latin typeface="Proxima Nova"/>
                <a:ea typeface="Proxima Nova"/>
                <a:cs typeface="Proxima Nova"/>
                <a:sym typeface="Proxima Nova"/>
              </a:rPr>
              <a:t>Australia is a popular choice for immigration and studies.</a:t>
            </a:r>
          </a:p>
        </p:txBody>
      </p:sp>
      <p:sp>
        <p:nvSpPr>
          <p:cNvPr id="124" name="Shape 124"/>
          <p:cNvSpPr txBox="1"/>
          <p:nvPr/>
        </p:nvSpPr>
        <p:spPr>
          <a:xfrm>
            <a:off x="5072250" y="4815625"/>
            <a:ext cx="2807400" cy="304800"/>
          </a:xfrm>
          <a:prstGeom prst="rect">
            <a:avLst/>
          </a:prstGeom>
          <a:noFill/>
          <a:ln>
            <a:noFill/>
          </a:ln>
        </p:spPr>
        <p:txBody>
          <a:bodyPr wrap="square" lIns="91425" tIns="91425" rIns="91425" bIns="91425" anchor="t" anchorCtr="0">
            <a:noAutofit/>
          </a:bodyPr>
          <a:lstStyle/>
          <a:p>
            <a:pPr marL="0" lvl="0" indent="0">
              <a:spcBef>
                <a:spcPts val="0"/>
              </a:spcBef>
              <a:buNone/>
            </a:pPr>
            <a:r>
              <a:rPr lang="en" sz="600">
                <a:solidFill>
                  <a:srgbClr val="EFEFEF"/>
                </a:solidFill>
              </a:rPr>
              <a:t>https://en.wikipedia.org/wiki/Australia%E2%80%93Indonesia_relations</a:t>
            </a:r>
          </a:p>
        </p:txBody>
      </p:sp>
      <p:sp>
        <p:nvSpPr>
          <p:cNvPr id="125" name="Shape 125"/>
          <p:cNvSpPr/>
          <p:nvPr/>
        </p:nvSpPr>
        <p:spPr>
          <a:xfrm>
            <a:off x="8088650" y="4194275"/>
            <a:ext cx="683700" cy="786300"/>
          </a:xfrm>
          <a:prstGeom prst="rect">
            <a:avLst/>
          </a:prstGeom>
          <a:solidFill>
            <a:srgbClr val="FFFFFF"/>
          </a:solidFill>
          <a:ln>
            <a:noFill/>
          </a:ln>
        </p:spPr>
        <p:txBody>
          <a:bodyPr wrap="square" lIns="91425" tIns="91425" rIns="91425" bIns="91425" anchor="ctr" anchorCtr="0">
            <a:noAutofit/>
          </a:bodyPr>
          <a:lstStyle/>
          <a:p>
            <a:pPr marL="0" lvl="0" indent="0">
              <a:spcBef>
                <a:spcPts val="0"/>
              </a:spcBef>
              <a:buNone/>
            </a:pPr>
            <a:endParaRPr/>
          </a:p>
        </p:txBody>
      </p:sp>
      <p:sp>
        <p:nvSpPr>
          <p:cNvPr id="119" name="Shape 119"/>
          <p:cNvSpPr txBox="1"/>
          <p:nvPr/>
        </p:nvSpPr>
        <p:spPr>
          <a:xfrm>
            <a:off x="8200487" y="4679124"/>
            <a:ext cx="548700" cy="393600"/>
          </a:xfrm>
          <a:prstGeom prst="rect">
            <a:avLst/>
          </a:prstGeom>
          <a:noFill/>
          <a:ln>
            <a:noFill/>
          </a:ln>
        </p:spPr>
        <p:txBody>
          <a:bodyPr wrap="square" lIns="91425" tIns="91425" rIns="91425" bIns="91425" anchor="ctr" anchorCtr="0">
            <a:noAutofit/>
          </a:bodyPr>
          <a:lstStyle/>
          <a:p>
            <a:pPr marL="0" lvl="0" indent="0" algn="r" rtl="0">
              <a:spcBef>
                <a:spcPts val="0"/>
              </a:spcBef>
              <a:buNone/>
            </a:pPr>
            <a:fld id="{00000000-1234-1234-1234-123412341234}" type="slidenum">
              <a:rPr lang="en" sz="1500">
                <a:solidFill>
                  <a:srgbClr val="202729"/>
                </a:solidFill>
                <a:latin typeface="Proxima Nova"/>
                <a:ea typeface="Proxima Nova"/>
                <a:cs typeface="Proxima Nova"/>
                <a:sym typeface="Proxima Nova"/>
              </a:rPr>
              <a:t>6</a:t>
            </a:fld>
            <a:endParaRPr lang="en" sz="1500" dirty="0">
              <a:solidFill>
                <a:srgbClr val="202729"/>
              </a:solidFill>
              <a:latin typeface="Proxima Nova"/>
              <a:ea typeface="Proxima Nova"/>
              <a:cs typeface="Proxima Nova"/>
              <a:sym typeface="Proxima Nov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A3F8D1-4EDB-4F3E-A6DA-D6CCA5559AA2}"/>
              </a:ext>
            </a:extLst>
          </p:cNvPr>
          <p:cNvSpPr>
            <a:spLocks noGrp="1"/>
          </p:cNvSpPr>
          <p:nvPr>
            <p:ph type="ctrTitle"/>
          </p:nvPr>
        </p:nvSpPr>
        <p:spPr>
          <a:xfrm>
            <a:off x="0" y="1356154"/>
            <a:ext cx="9794789" cy="1588500"/>
          </a:xfrm>
        </p:spPr>
        <p:txBody>
          <a:bodyPr/>
          <a:lstStyle/>
          <a:p>
            <a:r>
              <a:rPr lang="en-US" dirty="0"/>
              <a:t>Environmental </a:t>
            </a:r>
            <a:r>
              <a:rPr lang="en-US" dirty="0" smtClean="0"/>
              <a:t>Issues</a:t>
            </a:r>
            <a:br>
              <a:rPr lang="en-US" dirty="0" smtClean="0"/>
            </a:br>
            <a:r>
              <a:rPr lang="en-US" dirty="0" smtClean="0"/>
              <a:t>in </a:t>
            </a:r>
            <a:r>
              <a:rPr lang="en-US" dirty="0"/>
              <a:t>Indonesia</a:t>
            </a:r>
          </a:p>
        </p:txBody>
      </p:sp>
      <p:sp>
        <p:nvSpPr>
          <p:cNvPr id="4" name="Slide Number Placeholder 3">
            <a:extLst>
              <a:ext uri="{FF2B5EF4-FFF2-40B4-BE49-F238E27FC236}">
                <a16:creationId xmlns:a16="http://schemas.microsoft.com/office/drawing/2014/main" xmlns="" id="{B839D5B6-660B-49EC-B3DF-8B1BB18E0D5E}"/>
              </a:ext>
            </a:extLst>
          </p:cNvPr>
          <p:cNvSpPr>
            <a:spLocks noGrp="1"/>
          </p:cNvSpPr>
          <p:nvPr>
            <p:ph type="sldNum" idx="12"/>
          </p:nvPr>
        </p:nvSpPr>
        <p:spPr/>
        <p:txBody>
          <a:bodyPr/>
          <a:lstStyle/>
          <a:p>
            <a:pPr marL="0" lvl="0" indent="0">
              <a:spcBef>
                <a:spcPts val="0"/>
              </a:spcBef>
              <a:buNone/>
            </a:pPr>
            <a:fld id="{00000000-1234-1234-1234-123412341234}" type="slidenum">
              <a:rPr lang="en" smtClean="0">
                <a:solidFill>
                  <a:schemeClr val="lt1"/>
                </a:solidFill>
              </a:rPr>
              <a:t>7</a:t>
            </a:fld>
            <a:endParaRPr lang="en">
              <a:solidFill>
                <a:schemeClr val="lt1"/>
              </a:solidFill>
            </a:endParaRPr>
          </a:p>
        </p:txBody>
      </p:sp>
    </p:spTree>
    <p:extLst>
      <p:ext uri="{BB962C8B-B14F-4D97-AF65-F5344CB8AC3E}">
        <p14:creationId xmlns:p14="http://schemas.microsoft.com/office/powerpoint/2010/main" val="15769043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292731" y="455535"/>
            <a:ext cx="8520600" cy="572700"/>
          </a:xfrm>
          <a:prstGeom prst="rect">
            <a:avLst/>
          </a:prstGeom>
        </p:spPr>
        <p:txBody>
          <a:bodyPr wrap="square" lIns="91425" tIns="91425" rIns="91425" bIns="91425" anchor="t" anchorCtr="0">
            <a:noAutofit/>
          </a:bodyPr>
          <a:lstStyle/>
          <a:p>
            <a:pPr marL="0" lvl="0" indent="0" rtl="0">
              <a:spcBef>
                <a:spcPts val="0"/>
              </a:spcBef>
              <a:buNone/>
            </a:pPr>
            <a:r>
              <a:rPr lang="en-US" sz="4000" dirty="0"/>
              <a:t>Water Access</a:t>
            </a:r>
            <a:endParaRPr lang="en" sz="4000" dirty="0"/>
          </a:p>
        </p:txBody>
      </p:sp>
      <p:sp>
        <p:nvSpPr>
          <p:cNvPr id="131" name="Shape 131"/>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rtl="0">
              <a:spcBef>
                <a:spcPts val="0"/>
              </a:spcBef>
              <a:buNone/>
            </a:pPr>
            <a:fld id="{00000000-1234-1234-1234-123412341234}" type="slidenum">
              <a:rPr lang="en"/>
              <a:t>8</a:t>
            </a:fld>
            <a:endParaRPr lang="en"/>
          </a:p>
        </p:txBody>
      </p:sp>
      <p:sp>
        <p:nvSpPr>
          <p:cNvPr id="134" name="Shape 134"/>
          <p:cNvSpPr/>
          <p:nvPr/>
        </p:nvSpPr>
        <p:spPr>
          <a:xfrm>
            <a:off x="226828" y="1903863"/>
            <a:ext cx="5400600" cy="2536332"/>
          </a:xfrm>
          <a:prstGeom prst="rect">
            <a:avLst/>
          </a:prstGeom>
          <a:noFill/>
          <a:ln w="76200" cap="flat" cmpd="sng">
            <a:solidFill>
              <a:srgbClr val="1CE085"/>
            </a:solidFill>
            <a:prstDash val="solid"/>
            <a:round/>
            <a:headEnd type="none" w="med" len="med"/>
            <a:tailEnd type="none" w="med" len="med"/>
          </a:ln>
        </p:spPr>
        <p:txBody>
          <a:bodyPr wrap="square" lIns="91425" tIns="91425" rIns="91425" bIns="91425" anchor="ctr" anchorCtr="0">
            <a:noAutofit/>
          </a:bodyPr>
          <a:lstStyle/>
          <a:p>
            <a:pPr marL="0" lvl="0" indent="0" rtl="0">
              <a:spcBef>
                <a:spcPts val="0"/>
              </a:spcBef>
              <a:buNone/>
            </a:pPr>
            <a:endParaRPr/>
          </a:p>
        </p:txBody>
      </p:sp>
      <p:sp>
        <p:nvSpPr>
          <p:cNvPr id="136" name="Shape 136"/>
          <p:cNvSpPr txBox="1"/>
          <p:nvPr/>
        </p:nvSpPr>
        <p:spPr>
          <a:xfrm>
            <a:off x="602553" y="3166824"/>
            <a:ext cx="3140637" cy="705300"/>
          </a:xfrm>
          <a:prstGeom prst="rect">
            <a:avLst/>
          </a:prstGeom>
          <a:noFill/>
          <a:ln>
            <a:noFill/>
          </a:ln>
        </p:spPr>
        <p:txBody>
          <a:bodyPr wrap="square" lIns="91425" tIns="91425" rIns="91425" bIns="91425" anchor="t" anchorCtr="0">
            <a:noAutofit/>
          </a:bodyPr>
          <a:lstStyle/>
          <a:p>
            <a:pPr marL="0" lvl="0" indent="0">
              <a:spcBef>
                <a:spcPts val="0"/>
              </a:spcBef>
              <a:buNone/>
            </a:pPr>
            <a:r>
              <a:rPr lang="en-US" sz="3600" b="1" dirty="0" smtClean="0">
                <a:latin typeface="Amatic SC"/>
                <a:ea typeface="Amatic SC"/>
                <a:cs typeface="Amatic SC"/>
                <a:sym typeface="Amatic SC"/>
              </a:rPr>
              <a:t>40% forced to find new source of water</a:t>
            </a:r>
            <a:endParaRPr lang="en" sz="3000" b="1" dirty="0">
              <a:latin typeface="Amatic SC"/>
              <a:ea typeface="Amatic SC"/>
              <a:cs typeface="Amatic SC"/>
              <a:sym typeface="Amatic SC"/>
            </a:endParaRPr>
          </a:p>
        </p:txBody>
      </p:sp>
      <p:sp>
        <p:nvSpPr>
          <p:cNvPr id="137" name="Shape 137"/>
          <p:cNvSpPr txBox="1"/>
          <p:nvPr/>
        </p:nvSpPr>
        <p:spPr>
          <a:xfrm>
            <a:off x="602553" y="1903863"/>
            <a:ext cx="3358500" cy="847200"/>
          </a:xfrm>
          <a:prstGeom prst="rect">
            <a:avLst/>
          </a:prstGeom>
          <a:noFill/>
          <a:ln>
            <a:noFill/>
          </a:ln>
        </p:spPr>
        <p:txBody>
          <a:bodyPr wrap="square" lIns="91425" tIns="91425" rIns="91425" bIns="91425" anchor="t" anchorCtr="0">
            <a:noAutofit/>
          </a:bodyPr>
          <a:lstStyle/>
          <a:p>
            <a:pPr marL="0" lvl="0" indent="0" rtl="0">
              <a:spcBef>
                <a:spcPts val="0"/>
              </a:spcBef>
              <a:buNone/>
            </a:pPr>
            <a:r>
              <a:rPr lang="en" sz="3600" b="1" dirty="0">
                <a:latin typeface="Amatic SC"/>
                <a:ea typeface="Amatic SC"/>
                <a:cs typeface="Amatic SC"/>
                <a:sym typeface="Amatic SC"/>
              </a:rPr>
              <a:t>80% without access to potable water</a:t>
            </a:r>
          </a:p>
        </p:txBody>
      </p:sp>
      <p:sp>
        <p:nvSpPr>
          <p:cNvPr id="2" name="Round Diagonal Corner Rectangle 1"/>
          <p:cNvSpPr/>
          <p:nvPr/>
        </p:nvSpPr>
        <p:spPr>
          <a:xfrm>
            <a:off x="3805881" y="391275"/>
            <a:ext cx="5163969" cy="4048920"/>
          </a:xfrm>
          <a:prstGeom prst="round2DiagRect">
            <a:avLst/>
          </a:prstGeom>
          <a:blipFill dpi="0" rotWithShape="1">
            <a:blip r:embed="rId3">
              <a:extLst>
                <a:ext uri="{28A0092B-C50C-407E-A947-70E740481C1C}">
                  <a14:useLocalDpi xmlns:a14="http://schemas.microsoft.com/office/drawing/2010/main" val="0"/>
                </a:ext>
              </a:extLst>
            </a:blip>
            <a:srcRect/>
            <a:stretch>
              <a:fillRect/>
            </a:stretch>
          </a:blipFill>
          <a:ln w="76200">
            <a:solidFill>
              <a:srgbClr val="1CE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828351" y="4767684"/>
            <a:ext cx="2693773" cy="184666"/>
          </a:xfrm>
          <a:prstGeom prst="rect">
            <a:avLst/>
          </a:prstGeom>
          <a:noFill/>
        </p:spPr>
        <p:txBody>
          <a:bodyPr wrap="square" rtlCol="0">
            <a:spAutoFit/>
          </a:bodyPr>
          <a:lstStyle/>
          <a:p>
            <a:r>
              <a:rPr lang="en-US" sz="600" dirty="0">
                <a:solidFill>
                  <a:schemeClr val="bg1">
                    <a:lumMod val="95000"/>
                  </a:schemeClr>
                </a:solidFill>
              </a:rPr>
              <a:t>https://www.wearewater.org/images/280633/image_gallery_close_up.jpg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Shape 143"/>
          <p:cNvSpPr txBox="1">
            <a:spLocks noGrp="1"/>
          </p:cNvSpPr>
          <p:nvPr>
            <p:ph type="sldNum" idx="12"/>
          </p:nvPr>
        </p:nvSpPr>
        <p:spPr>
          <a:xfrm>
            <a:off x="8472458" y="4663217"/>
            <a:ext cx="548700" cy="393600"/>
          </a:xfrm>
          <a:prstGeom prst="rect">
            <a:avLst/>
          </a:prstGeom>
        </p:spPr>
        <p:txBody>
          <a:bodyPr wrap="square" lIns="91425" tIns="91425" rIns="91425" bIns="91425" anchor="ctr" anchorCtr="0">
            <a:noAutofit/>
          </a:bodyPr>
          <a:lstStyle/>
          <a:p>
            <a:pPr marL="0" lvl="0" indent="0">
              <a:spcBef>
                <a:spcPts val="0"/>
              </a:spcBef>
              <a:buNone/>
            </a:pPr>
            <a:fld id="{00000000-1234-1234-1234-123412341234}" type="slidenum">
              <a:rPr lang="en"/>
              <a:t>9</a:t>
            </a:fld>
            <a:endParaRPr lang="en"/>
          </a:p>
        </p:txBody>
      </p:sp>
      <p:pic>
        <p:nvPicPr>
          <p:cNvPr id="144" name="Shape 144"/>
          <p:cNvPicPr preferRelativeResize="0"/>
          <p:nvPr/>
        </p:nvPicPr>
        <p:blipFill>
          <a:blip r:embed="rId3">
            <a:alphaModFix/>
          </a:blip>
          <a:stretch>
            <a:fillRect/>
          </a:stretch>
        </p:blipFill>
        <p:spPr>
          <a:xfrm>
            <a:off x="556434" y="473529"/>
            <a:ext cx="7760918" cy="4517571"/>
          </a:xfrm>
          <a:prstGeom prst="rect">
            <a:avLst/>
          </a:prstGeom>
          <a:noFill/>
          <a:ln>
            <a:noFill/>
          </a:ln>
        </p:spPr>
      </p:pic>
      <p:sp>
        <p:nvSpPr>
          <p:cNvPr id="145" name="Shape 145"/>
          <p:cNvSpPr txBox="1"/>
          <p:nvPr/>
        </p:nvSpPr>
        <p:spPr>
          <a:xfrm>
            <a:off x="61368" y="4349267"/>
            <a:ext cx="1678200" cy="6279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 sz="600" dirty="0">
                <a:solidFill>
                  <a:srgbClr val="EFEFEF"/>
                </a:solidFill>
                <a:highlight>
                  <a:srgbClr val="FFFFFF"/>
                </a:highlight>
                <a:latin typeface="Times New Roman"/>
                <a:ea typeface="Times New Roman"/>
                <a:cs typeface="Times New Roman"/>
                <a:sym typeface="Times New Roman"/>
              </a:rPr>
              <a:t>http://harian.analisadaily.com/headline/news/banjir-rendam-ribuan-rumah-kim-lumpuh/193386/2015/12/01</a:t>
            </a:r>
            <a:r>
              <a:rPr lang="en" sz="600" dirty="0">
                <a:solidFill>
                  <a:srgbClr val="EFEFEF"/>
                </a:solidFill>
                <a:latin typeface="Times New Roman"/>
                <a:ea typeface="Times New Roman"/>
                <a:cs typeface="Times New Roman"/>
                <a:sym typeface="Times New Roman"/>
              </a:rPr>
              <a:t>http://harian.analisadaily.com/headline/news/banjir-rendam-ribuan-rumah-kim-lumpuh/193386/2015/12/01</a:t>
            </a:r>
          </a:p>
        </p:txBody>
      </p:sp>
      <p:sp>
        <p:nvSpPr>
          <p:cNvPr id="146" name="Shape 146"/>
          <p:cNvSpPr txBox="1"/>
          <p:nvPr/>
        </p:nvSpPr>
        <p:spPr>
          <a:xfrm>
            <a:off x="4799754" y="1823540"/>
            <a:ext cx="3340946" cy="2777700"/>
          </a:xfrm>
          <a:prstGeom prst="rect">
            <a:avLst/>
          </a:prstGeom>
          <a:noFill/>
          <a:ln>
            <a:noFill/>
          </a:ln>
        </p:spPr>
        <p:txBody>
          <a:bodyPr wrap="square" lIns="91425" tIns="91425" rIns="91425" bIns="91425" anchor="t" anchorCtr="0">
            <a:noAutofit/>
          </a:bodyPr>
          <a:lstStyle/>
          <a:p>
            <a:pPr marL="0" lvl="0" indent="0" algn="ctr">
              <a:spcBef>
                <a:spcPts val="0"/>
              </a:spcBef>
              <a:buNone/>
            </a:pPr>
            <a:r>
              <a:rPr lang="en-US" sz="4000" b="1" dirty="0" smtClean="0">
                <a:latin typeface="Amatic SC"/>
                <a:ea typeface="Amatic SC"/>
                <a:cs typeface="Amatic SC"/>
                <a:sym typeface="Amatic SC"/>
              </a:rPr>
              <a:t>January 2013</a:t>
            </a:r>
            <a:endParaRPr lang="en-US" sz="4000" b="1" dirty="0">
              <a:latin typeface="Amatic SC"/>
              <a:ea typeface="Amatic SC"/>
              <a:cs typeface="Amatic SC"/>
              <a:sym typeface="Amatic SC"/>
            </a:endParaRPr>
          </a:p>
          <a:p>
            <a:pPr marL="0" lvl="0" indent="0" algn="ctr">
              <a:spcBef>
                <a:spcPts val="0"/>
              </a:spcBef>
              <a:buNone/>
            </a:pPr>
            <a:r>
              <a:rPr lang="en-US" sz="4000" b="1" dirty="0">
                <a:latin typeface="Amatic SC"/>
                <a:ea typeface="Amatic SC"/>
                <a:cs typeface="Amatic SC"/>
                <a:sym typeface="Amatic SC"/>
              </a:rPr>
              <a:t>Major Flood damaged</a:t>
            </a:r>
          </a:p>
          <a:p>
            <a:pPr marL="0" lvl="0" indent="0" algn="ctr">
              <a:spcBef>
                <a:spcPts val="0"/>
              </a:spcBef>
              <a:buNone/>
            </a:pPr>
            <a:r>
              <a:rPr lang="en-US" sz="4000" b="1" dirty="0">
                <a:latin typeface="Amatic SC"/>
                <a:ea typeface="Amatic SC"/>
                <a:cs typeface="Amatic SC"/>
                <a:sym typeface="Amatic SC"/>
              </a:rPr>
              <a:t>120 villages</a:t>
            </a:r>
          </a:p>
          <a:p>
            <a:pPr marL="0" lvl="0" indent="0" algn="ctr">
              <a:spcBef>
                <a:spcPts val="0"/>
              </a:spcBef>
              <a:buNone/>
            </a:pPr>
            <a:r>
              <a:rPr lang="en-US" sz="4000" b="1" dirty="0">
                <a:latin typeface="Amatic SC"/>
                <a:ea typeface="Amatic SC"/>
                <a:cs typeface="Amatic SC"/>
                <a:sym typeface="Amatic SC"/>
              </a:rPr>
              <a:t>98,000 houses</a:t>
            </a:r>
            <a:endParaRPr lang="en" sz="4000" b="1" dirty="0">
              <a:latin typeface="Amatic SC"/>
              <a:ea typeface="Amatic SC"/>
              <a:cs typeface="Amatic SC"/>
              <a:sym typeface="Amatic SC"/>
            </a:endParaRPr>
          </a:p>
        </p:txBody>
      </p:sp>
      <p:sp>
        <p:nvSpPr>
          <p:cNvPr id="142" name="Shape 142"/>
          <p:cNvSpPr txBox="1">
            <a:spLocks noGrp="1"/>
          </p:cNvSpPr>
          <p:nvPr>
            <p:ph type="title"/>
          </p:nvPr>
        </p:nvSpPr>
        <p:spPr>
          <a:xfrm>
            <a:off x="2200372" y="154624"/>
            <a:ext cx="8520600" cy="572700"/>
          </a:xfrm>
          <a:prstGeom prst="rect">
            <a:avLst/>
          </a:prstGeom>
        </p:spPr>
        <p:txBody>
          <a:bodyPr wrap="square" lIns="91425" tIns="91425" rIns="91425" bIns="91425" anchor="t" anchorCtr="0">
            <a:noAutofit/>
          </a:bodyPr>
          <a:lstStyle/>
          <a:p>
            <a:pPr marL="0" lvl="0" indent="0" algn="ctr">
              <a:spcBef>
                <a:spcPts val="0"/>
              </a:spcBef>
              <a:buNone/>
            </a:pPr>
            <a:r>
              <a:rPr lang="en-US" sz="4000" dirty="0"/>
              <a:t>Flooding</a:t>
            </a:r>
            <a:endParaRPr lang="en" sz="4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1675</TotalTime>
  <Words>2642</Words>
  <Application>Microsoft Office PowerPoint</Application>
  <PresentationFormat>On-screen Show (16:9)</PresentationFormat>
  <Paragraphs>270</Paragraphs>
  <Slides>39</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Amatic SC</vt:lpstr>
      <vt:lpstr>Ultra</vt:lpstr>
      <vt:lpstr>Times New Roman</vt:lpstr>
      <vt:lpstr>Proxima Nova</vt:lpstr>
      <vt:lpstr>Arial</vt:lpstr>
      <vt:lpstr>Calibri</vt:lpstr>
      <vt:lpstr>Merriweather</vt:lpstr>
      <vt:lpstr>Spearmint</vt:lpstr>
      <vt:lpstr>Life Stories  in a Cultural Village  Educational Exhibit</vt:lpstr>
      <vt:lpstr>PowerPoint Presentation</vt:lpstr>
      <vt:lpstr>PowerPoint Presentation</vt:lpstr>
      <vt:lpstr>PowerPoint Presentation</vt:lpstr>
      <vt:lpstr>Goal Produce videos of personal narratives from individuals of Indonesian origin to enhance the Indonesian cultural village exhibit at CERES.</vt:lpstr>
      <vt:lpstr>PowerPoint Presentation</vt:lpstr>
      <vt:lpstr>Environmental Issues in Indonesia</vt:lpstr>
      <vt:lpstr>Water Access</vt:lpstr>
      <vt:lpstr>Flooding</vt:lpstr>
      <vt:lpstr>Industrialization</vt:lpstr>
      <vt:lpstr>Deforestation</vt:lpstr>
      <vt:lpstr>Palm Oil Production</vt:lpstr>
      <vt:lpstr>Palm Oil Production</vt:lpstr>
      <vt:lpstr>Mining</vt:lpstr>
      <vt:lpstr>Objectives and Methods</vt:lpstr>
      <vt:lpstr>Conduct a baseline site assessment to understand the current education programs at CERES</vt:lpstr>
      <vt:lpstr>Observing the current education program gave us insight into the visitor experience.</vt:lpstr>
      <vt:lpstr>Identify and evaluate best practices for designing an effective exhibit</vt:lpstr>
      <vt:lpstr>Best practice exhibits showed us how to engage our audience. </vt:lpstr>
      <vt:lpstr>Elicit and record authentic narratives from Indonesian community members which reflect the environmental issues they have experienced in Indonesia</vt:lpstr>
      <vt:lpstr>Narratives will provide visitors a better connected, immersive educational experience. </vt:lpstr>
      <vt:lpstr>A geographically diverse group of Indonesian community members was interviewed. </vt:lpstr>
      <vt:lpstr>Results</vt:lpstr>
      <vt:lpstr>Coding the interview videos highlighted common environmental concerns in Indonesia.</vt:lpstr>
      <vt:lpstr>Mining</vt:lpstr>
      <vt:lpstr>Flooding</vt:lpstr>
      <vt:lpstr>Industrialization</vt:lpstr>
      <vt:lpstr>Water Access</vt:lpstr>
      <vt:lpstr>PowerPoint Presentation</vt:lpstr>
      <vt:lpstr>Recommendations</vt:lpstr>
      <vt:lpstr>CERES should create more videos for their Chook app. </vt:lpstr>
      <vt:lpstr>CERES should create videos with focus on individuals.</vt:lpstr>
      <vt:lpstr>CERES would benefit from increased advertisement for their Chook app.  </vt:lpstr>
      <vt:lpstr>CERES should continue to expand their other cultural villages in a similar manner.  </vt:lpstr>
      <vt:lpstr>CERES should look into the creation of a storybooth in order to continuously collect narratives.</vt:lpstr>
      <vt:lpstr>CERES should directly link the videos to the learning activities in the Indonesian village.</vt:lpstr>
      <vt:lpstr>CERES provided us the opportunity to be exposed to Indonesian culture. </vt:lpstr>
      <vt:lpstr>PowerPoint Presentation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Stories  in a Cultural Village  Educational Exhibit</dc:title>
  <dc:creator>Thomas Scaplen</dc:creator>
  <cp:lastModifiedBy>brianna courteau</cp:lastModifiedBy>
  <cp:revision>43</cp:revision>
  <cp:lastPrinted>2017-12-07T05:25:27Z</cp:lastPrinted>
  <dcterms:modified xsi:type="dcterms:W3CDTF">2017-12-10T22:46:10Z</dcterms:modified>
</cp:coreProperties>
</file>