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55"/>
  </p:notesMasterIdLst>
  <p:handoutMasterIdLst>
    <p:handoutMasterId r:id="rId56"/>
  </p:handoutMasterIdLst>
  <p:sldIdLst>
    <p:sldId id="302" r:id="rId3"/>
    <p:sldId id="372" r:id="rId4"/>
    <p:sldId id="316" r:id="rId5"/>
    <p:sldId id="322" r:id="rId6"/>
    <p:sldId id="324" r:id="rId7"/>
    <p:sldId id="359" r:id="rId8"/>
    <p:sldId id="325" r:id="rId9"/>
    <p:sldId id="313" r:id="rId10"/>
    <p:sldId id="314" r:id="rId11"/>
    <p:sldId id="371" r:id="rId12"/>
    <p:sldId id="373" r:id="rId13"/>
    <p:sldId id="327" r:id="rId14"/>
    <p:sldId id="363" r:id="rId15"/>
    <p:sldId id="357" r:id="rId16"/>
    <p:sldId id="358" r:id="rId17"/>
    <p:sldId id="360" r:id="rId18"/>
    <p:sldId id="361" r:id="rId19"/>
    <p:sldId id="364" r:id="rId20"/>
    <p:sldId id="307" r:id="rId21"/>
    <p:sldId id="321" r:id="rId22"/>
    <p:sldId id="318" r:id="rId23"/>
    <p:sldId id="332" r:id="rId24"/>
    <p:sldId id="333" r:id="rId25"/>
    <p:sldId id="344" r:id="rId26"/>
    <p:sldId id="345" r:id="rId27"/>
    <p:sldId id="346" r:id="rId28"/>
    <p:sldId id="347" r:id="rId29"/>
    <p:sldId id="348" r:id="rId30"/>
    <p:sldId id="334" r:id="rId31"/>
    <p:sldId id="349" r:id="rId32"/>
    <p:sldId id="350" r:id="rId33"/>
    <p:sldId id="351" r:id="rId34"/>
    <p:sldId id="352" r:id="rId35"/>
    <p:sldId id="366" r:id="rId36"/>
    <p:sldId id="328" r:id="rId37"/>
    <p:sldId id="329" r:id="rId38"/>
    <p:sldId id="330" r:id="rId39"/>
    <p:sldId id="331" r:id="rId40"/>
    <p:sldId id="340" r:id="rId41"/>
    <p:sldId id="341" r:id="rId42"/>
    <p:sldId id="342" r:id="rId43"/>
    <p:sldId id="339" r:id="rId44"/>
    <p:sldId id="343" r:id="rId45"/>
    <p:sldId id="365" r:id="rId46"/>
    <p:sldId id="335" r:id="rId47"/>
    <p:sldId id="353" r:id="rId48"/>
    <p:sldId id="354" r:id="rId49"/>
    <p:sldId id="355" r:id="rId50"/>
    <p:sldId id="370" r:id="rId51"/>
    <p:sldId id="356" r:id="rId52"/>
    <p:sldId id="367" r:id="rId53"/>
    <p:sldId id="374" r:id="rId54"/>
  </p:sldIdLst>
  <p:sldSz cx="12192000" cy="6858000"/>
  <p:notesSz cx="6858000" cy="91440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0" userDrawn="1">
          <p15:clr>
            <a:srgbClr val="A4A3A4"/>
          </p15:clr>
        </p15:guide>
        <p15:guide id="2" orient="horz" pos="960" userDrawn="1">
          <p15:clr>
            <a:srgbClr val="A4A3A4"/>
          </p15:clr>
        </p15:guide>
        <p15:guide id="3" orient="horz" pos="3888" userDrawn="1">
          <p15:clr>
            <a:srgbClr val="A4A3A4"/>
          </p15:clr>
        </p15:guide>
        <p15:guide id="4" pos="456" userDrawn="1">
          <p15:clr>
            <a:srgbClr val="A4A3A4"/>
          </p15:clr>
        </p15:guide>
        <p15:guide id="5" pos="729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D6D"/>
    <a:srgbClr val="B2B7BB"/>
    <a:srgbClr val="FFFFFF"/>
    <a:srgbClr val="C4122F"/>
    <a:srgbClr val="D9CD95"/>
    <a:srgbClr val="46A0DC"/>
    <a:srgbClr val="B7A079"/>
    <a:srgbClr val="2C6A8C"/>
    <a:srgbClr val="000000"/>
    <a:srgbClr val="AB19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F7BB7B-93D7-3047-AD75-C64EDFCB2AB0}" v="402" dt="2023-04-13T02:14:44.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09" autoAdjust="0"/>
    <p:restoredTop sz="95915" autoAdjust="0"/>
  </p:normalViewPr>
  <p:slideViewPr>
    <p:cSldViewPr snapToGrid="0" showGuides="1">
      <p:cViewPr varScale="1">
        <p:scale>
          <a:sx n="115" d="100"/>
          <a:sy n="115" d="100"/>
        </p:scale>
        <p:origin x="208" y="184"/>
      </p:cViewPr>
      <p:guideLst>
        <p:guide orient="horz" pos="720"/>
        <p:guide orient="horz" pos="960"/>
        <p:guide orient="horz" pos="3888"/>
        <p:guide pos="456"/>
        <p:guide pos="7296"/>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8" d="100"/>
          <a:sy n="88" d="100"/>
        </p:scale>
        <p:origin x="296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0449CD-19C8-44C0-A36B-1667EDB1312B}" type="datetimeFigureOut">
              <a:rPr lang="en-US" smtClean="0"/>
              <a:t>4/27/23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C7A2D6-6A74-4789-8A27-67CDFFE8E463}" type="slidenum">
              <a:rPr lang="en-US" smtClean="0"/>
              <a:t>‹N°›</a:t>
            </a:fld>
            <a:endParaRPr lang="en-US"/>
          </a:p>
        </p:txBody>
      </p:sp>
    </p:spTree>
    <p:extLst>
      <p:ext uri="{BB962C8B-B14F-4D97-AF65-F5344CB8AC3E}">
        <p14:creationId xmlns:p14="http://schemas.microsoft.com/office/powerpoint/2010/main" val="2909079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4C511E-AA3B-43E3-B946-406AB5E4C4BB}" type="datetimeFigureOut">
              <a:rPr lang="en-US" smtClean="0"/>
              <a:pPr/>
              <a:t>4/27/23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E4A049-8685-4352-9DC2-828F08FD542B}" type="slidenum">
              <a:rPr lang="en-US" smtClean="0"/>
              <a:pPr/>
              <a:t>‹N°›</a:t>
            </a:fld>
            <a:endParaRPr lang="en-US"/>
          </a:p>
        </p:txBody>
      </p:sp>
    </p:spTree>
    <p:extLst>
      <p:ext uri="{BB962C8B-B14F-4D97-AF65-F5344CB8AC3E}">
        <p14:creationId xmlns:p14="http://schemas.microsoft.com/office/powerpoint/2010/main" val="54425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r>
              <a:rPr lang="en-US" b="0" dirty="0">
                <a:latin typeface="Calibri" pitchFamily="34" charset="0"/>
              </a:rPr>
              <a:t>This PowerPoint</a:t>
            </a:r>
            <a:r>
              <a:rPr lang="en-US" b="0" baseline="0" dirty="0">
                <a:latin typeface="Calibri" pitchFamily="34" charset="0"/>
              </a:rPr>
              <a:t> Template includes a series of slide masters with predefined layouts and color schemes for formatting slides</a:t>
            </a:r>
          </a:p>
          <a:p>
            <a:pPr algn="l">
              <a:buFont typeface="Arial" pitchFamily="34" charset="0"/>
              <a:buChar char="•"/>
            </a:pPr>
            <a:r>
              <a:rPr lang="en-US" b="0" baseline="0" dirty="0">
                <a:latin typeface="Calibri" pitchFamily="34" charset="0"/>
              </a:rPr>
              <a:t> Slide Masters are displayed when you right click on a slide and select </a:t>
            </a:r>
            <a:r>
              <a:rPr lang="en-US" b="1" baseline="0" dirty="0">
                <a:latin typeface="Calibri" pitchFamily="34" charset="0"/>
              </a:rPr>
              <a:t>Layout</a:t>
            </a:r>
            <a:r>
              <a:rPr lang="en-US" b="0" baseline="0" dirty="0">
                <a:latin typeface="Calibri" pitchFamily="34" charset="0"/>
              </a:rPr>
              <a:t> from menu</a:t>
            </a:r>
          </a:p>
          <a:p>
            <a:endParaRPr lang="en-US" dirty="0"/>
          </a:p>
        </p:txBody>
      </p:sp>
      <p:sp>
        <p:nvSpPr>
          <p:cNvPr id="4" name="Slide Number Placeholder 3"/>
          <p:cNvSpPr>
            <a:spLocks noGrp="1"/>
          </p:cNvSpPr>
          <p:nvPr>
            <p:ph type="sldNum" sz="quarter" idx="10"/>
          </p:nvPr>
        </p:nvSpPr>
        <p:spPr/>
        <p:txBody>
          <a:bodyPr/>
          <a:lstStyle/>
          <a:p>
            <a:fld id="{3DA09BFF-9304-4EE8-967B-56F816FBB8C1}" type="slidenum">
              <a:rPr lang="en-US" smtClean="0"/>
              <a:pPr/>
              <a:t>1</a:t>
            </a:fld>
            <a:endParaRPr lang="en-US"/>
          </a:p>
        </p:txBody>
      </p:sp>
    </p:spTree>
    <p:extLst>
      <p:ext uri="{BB962C8B-B14F-4D97-AF65-F5344CB8AC3E}">
        <p14:creationId xmlns:p14="http://schemas.microsoft.com/office/powerpoint/2010/main" val="1544869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10</a:t>
            </a:fld>
            <a:endParaRPr lang="en-US"/>
          </a:p>
        </p:txBody>
      </p:sp>
    </p:spTree>
    <p:extLst>
      <p:ext uri="{BB962C8B-B14F-4D97-AF65-F5344CB8AC3E}">
        <p14:creationId xmlns:p14="http://schemas.microsoft.com/office/powerpoint/2010/main" val="1232020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11</a:t>
            </a:fld>
            <a:endParaRPr lang="en-US"/>
          </a:p>
        </p:txBody>
      </p:sp>
    </p:spTree>
    <p:extLst>
      <p:ext uri="{BB962C8B-B14F-4D97-AF65-F5344CB8AC3E}">
        <p14:creationId xmlns:p14="http://schemas.microsoft.com/office/powerpoint/2010/main" val="157442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12</a:t>
            </a:fld>
            <a:endParaRPr lang="en-US"/>
          </a:p>
        </p:txBody>
      </p:sp>
    </p:spTree>
    <p:extLst>
      <p:ext uri="{BB962C8B-B14F-4D97-AF65-F5344CB8AC3E}">
        <p14:creationId xmlns:p14="http://schemas.microsoft.com/office/powerpoint/2010/main" val="3968250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13</a:t>
            </a:fld>
            <a:endParaRPr lang="en-US"/>
          </a:p>
        </p:txBody>
      </p:sp>
    </p:spTree>
    <p:extLst>
      <p:ext uri="{BB962C8B-B14F-4D97-AF65-F5344CB8AC3E}">
        <p14:creationId xmlns:p14="http://schemas.microsoft.com/office/powerpoint/2010/main" val="1735912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14</a:t>
            </a:fld>
            <a:endParaRPr lang="en-US"/>
          </a:p>
        </p:txBody>
      </p:sp>
    </p:spTree>
    <p:extLst>
      <p:ext uri="{BB962C8B-B14F-4D97-AF65-F5344CB8AC3E}">
        <p14:creationId xmlns:p14="http://schemas.microsoft.com/office/powerpoint/2010/main" val="3038820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Arial" panose="020B0604020202020204" pitchFamily="34" charset="0"/>
                  </a:rPr>
                  <a:t>One mL of well-mixed samples was collected for each culture for </a:t>
                </a:r>
                <a:r>
                  <a:rPr lang="en-US" sz="1800" dirty="0" err="1">
                    <a:effectLst/>
                    <a:latin typeface="Calibri" panose="020F0502020204030204" pitchFamily="34" charset="0"/>
                    <a:ea typeface="Calibri" panose="020F0502020204030204" pitchFamily="34" charset="0"/>
                    <a:cs typeface="Arial" panose="020B0604020202020204" pitchFamily="34" charset="0"/>
                  </a:rPr>
                  <a:t>taxoid</a:t>
                </a:r>
                <a:r>
                  <a:rPr lang="en-US" sz="1800" dirty="0">
                    <a:effectLst/>
                    <a:latin typeface="Calibri" panose="020F0502020204030204" pitchFamily="34" charset="0"/>
                    <a:ea typeface="Calibri" panose="020F0502020204030204" pitchFamily="34" charset="0"/>
                    <a:cs typeface="Arial" panose="020B0604020202020204" pitchFamily="34" charset="0"/>
                  </a:rPr>
                  <a:t> quantification. The samples were placed in 1.5 mL centrifuge tubes that were dried overnight in an Eppendorf, Vacufuge on V-AQ setting (</a:t>
                </a:r>
                <a:r>
                  <a:rPr lang="en-US" sz="1800" dirty="0" err="1">
                    <a:effectLst/>
                    <a:latin typeface="Calibri" panose="020F0502020204030204" pitchFamily="34" charset="0"/>
                    <a:ea typeface="Calibri" panose="020F0502020204030204" pitchFamily="34" charset="0"/>
                    <a:cs typeface="Arial" panose="020B0604020202020204" pitchFamily="34" charset="0"/>
                  </a:rPr>
                  <a:t>Naill</a:t>
                </a:r>
                <a:r>
                  <a:rPr lang="en-US" sz="1800" dirty="0">
                    <a:effectLst/>
                    <a:latin typeface="Calibri" panose="020F0502020204030204" pitchFamily="34" charset="0"/>
                    <a:ea typeface="Calibri" panose="020F0502020204030204" pitchFamily="34" charset="0"/>
                    <a:cs typeface="Arial" panose="020B0604020202020204" pitchFamily="34" charset="0"/>
                  </a:rPr>
                  <a:t>, 2004). The samples were then resuspended in 1 mL of 0.01 % acetic acid in methanol. The aggregates of dried materials were broken down with a spatula, and the samples were vortexed and sonicated for 20 minutes (</a:t>
                </a:r>
                <a:r>
                  <a:rPr lang="en-US" sz="1800" dirty="0" err="1">
                    <a:effectLst/>
                    <a:latin typeface="Calibri" panose="020F0502020204030204" pitchFamily="34" charset="0"/>
                    <a:ea typeface="Calibri" panose="020F0502020204030204" pitchFamily="34" charset="0"/>
                    <a:cs typeface="Arial" panose="020B0604020202020204" pitchFamily="34" charset="0"/>
                  </a:rPr>
                  <a:t>Naill</a:t>
                </a:r>
                <a:r>
                  <a:rPr lang="en-US" sz="1800" dirty="0">
                    <a:effectLst/>
                    <a:latin typeface="Calibri" panose="020F0502020204030204" pitchFamily="34" charset="0"/>
                    <a:ea typeface="Calibri" panose="020F0502020204030204" pitchFamily="34" charset="0"/>
                    <a:cs typeface="Arial" panose="020B0604020202020204" pitchFamily="34" charset="0"/>
                  </a:rPr>
                  <a:t>, 2004). This step was repeated one more time. The samples were then centrifuged for 20 minutes using a 5224 Eppendorf centrifuge at 15,000 rpm. 800 µL of supernatant were removed from the samples and pipetted into new 1.5 mL microcentrifuge tubes (</a:t>
                </a:r>
                <a:r>
                  <a:rPr lang="en-US" sz="1800" dirty="0" err="1">
                    <a:effectLst/>
                    <a:latin typeface="Calibri" panose="020F0502020204030204" pitchFamily="34" charset="0"/>
                    <a:ea typeface="Calibri" panose="020F0502020204030204" pitchFamily="34" charset="0"/>
                    <a:cs typeface="Arial" panose="020B0604020202020204" pitchFamily="34" charset="0"/>
                  </a:rPr>
                  <a:t>Naill</a:t>
                </a:r>
                <a:r>
                  <a:rPr lang="en-US" sz="1800" dirty="0">
                    <a:effectLst/>
                    <a:latin typeface="Calibri" panose="020F0502020204030204" pitchFamily="34" charset="0"/>
                    <a:ea typeface="Calibri" panose="020F0502020204030204" pitchFamily="34" charset="0"/>
                    <a:cs typeface="Arial" panose="020B0604020202020204" pitchFamily="34" charset="0"/>
                  </a:rPr>
                  <a:t>, 2004). The samples were then dried again in the evaporative centrifuge on V-AL setting for 1 hour. The samples were then resuspended again with 25 µL of methanol</a:t>
                </a:r>
                <a:r>
                  <a:rPr lang="en-US" sz="1800" i="0">
                    <a:effectLst/>
                    <a:latin typeface="Cambria Math" panose="02040503050406030204" pitchFamily="18" charset="0"/>
                    <a:ea typeface="Calibri" panose="020F0502020204030204" pitchFamily="34" charset="0"/>
                    <a:cs typeface="Arial" panose="020B0604020202020204" pitchFamily="34" charset="0"/>
                  </a:rPr>
                  <a:t>𝜇𝐿 </a:t>
                </a:r>
                <a:r>
                  <a:rPr lang="en-US" sz="1800" dirty="0">
                    <a:effectLst/>
                    <a:latin typeface="Calibri" panose="020F0502020204030204" pitchFamily="34" charset="0"/>
                    <a:ea typeface="Calibri" panose="020F0502020204030204" pitchFamily="34" charset="0"/>
                    <a:cs typeface="Arial" panose="020B0604020202020204" pitchFamily="34" charset="0"/>
                  </a:rPr>
                  <a:t>µL </a:t>
                </a:r>
                <a:r>
                  <a:rPr lang="en-US" sz="1800" i="0">
                    <a:effectLst/>
                    <a:latin typeface="Cambria Math" panose="02040503050406030204" pitchFamily="18" charset="0"/>
                    <a:ea typeface="Calibri" panose="020F0502020204030204" pitchFamily="34" charset="0"/>
                    <a:cs typeface="Arial" panose="020B0604020202020204" pitchFamily="34" charset="0"/>
                  </a:rPr>
                  <a:t>𝜇𝐿 </a:t>
                </a:r>
                <a:r>
                  <a:rPr lang="en-US" sz="1800" dirty="0">
                    <a:effectLst/>
                    <a:latin typeface="Calibri" panose="020F0502020204030204" pitchFamily="34" charset="0"/>
                    <a:ea typeface="Calibri" panose="020F0502020204030204" pitchFamily="34" charset="0"/>
                    <a:cs typeface="Arial" panose="020B0604020202020204" pitchFamily="34" charset="0"/>
                  </a:rPr>
                  <a:t>acetonitrile and 40 µL of sterile water. In between the addition of each solvent, the samples were sonicated for 15 seconds (</a:t>
                </a:r>
                <a:r>
                  <a:rPr lang="en-US" sz="1800" dirty="0" err="1">
                    <a:effectLst/>
                    <a:latin typeface="Calibri" panose="020F0502020204030204" pitchFamily="34" charset="0"/>
                    <a:ea typeface="Calibri" panose="020F0502020204030204" pitchFamily="34" charset="0"/>
                    <a:cs typeface="Arial" panose="020B0604020202020204" pitchFamily="34" charset="0"/>
                  </a:rPr>
                  <a:t>Naill</a:t>
                </a:r>
                <a:r>
                  <a:rPr lang="en-US" sz="1800" dirty="0">
                    <a:effectLst/>
                    <a:latin typeface="Calibri" panose="020F0502020204030204" pitchFamily="34" charset="0"/>
                    <a:ea typeface="Calibri" panose="020F0502020204030204" pitchFamily="34" charset="0"/>
                    <a:cs typeface="Arial" panose="020B0604020202020204" pitchFamily="34" charset="0"/>
                  </a:rPr>
                  <a:t>, 2004)</a:t>
                </a:r>
                <a:r>
                  <a:rPr lang="en-US" sz="1800" i="0">
                    <a:effectLst/>
                    <a:latin typeface="Cambria Math" panose="02040503050406030204" pitchFamily="18" charset="0"/>
                    <a:ea typeface="Calibri" panose="020F0502020204030204" pitchFamily="34" charset="0"/>
                    <a:cs typeface="Arial" panose="020B0604020202020204" pitchFamily="34" charset="0"/>
                  </a:rPr>
                  <a:t>𝜇𝑀 </a:t>
                </a:r>
                <a:r>
                  <a:rPr lang="en-US" sz="1800" dirty="0">
                    <a:effectLst/>
                    <a:latin typeface="Calibri" panose="020F0502020204030204" pitchFamily="34" charset="0"/>
                    <a:ea typeface="Calibri" panose="020F0502020204030204" pitchFamily="34" charset="0"/>
                    <a:cs typeface="Arial" panose="020B0604020202020204" pitchFamily="34" charset="0"/>
                  </a:rPr>
                  <a:t>1.0 mL syringe and a 0.22 µM PVDF filter and poured into a low volume vial and ran on a Waters </a:t>
                </a:r>
                <a:r>
                  <a:rPr lang="en-US" sz="1800" dirty="0" err="1">
                    <a:effectLst/>
                    <a:latin typeface="Calibri" panose="020F0502020204030204" pitchFamily="34" charset="0"/>
                    <a:ea typeface="Calibri" panose="020F0502020204030204" pitchFamily="34" charset="0"/>
                    <a:cs typeface="Arial" panose="020B0604020202020204" pitchFamily="34" charset="0"/>
                  </a:rPr>
                  <a:t>Acquity</a:t>
                </a:r>
                <a:r>
                  <a:rPr lang="en-US" sz="1800" dirty="0">
                    <a:effectLst/>
                    <a:latin typeface="Calibri" panose="020F0502020204030204" pitchFamily="34" charset="0"/>
                    <a:ea typeface="Calibri" panose="020F0502020204030204" pitchFamily="34" charset="0"/>
                    <a:cs typeface="Arial" panose="020B0604020202020204" pitchFamily="34" charset="0"/>
                  </a:rPr>
                  <a:t> UPLC H-Class system </a:t>
                </a:r>
              </a:p>
              <a:p>
                <a:endParaRPr lang="en-US" sz="1800" dirty="0">
                  <a:effectLst/>
                  <a:latin typeface="Calibri" panose="020F0502020204030204" pitchFamily="34" charset="0"/>
                  <a:cs typeface="Arial" panose="020B0604020202020204" pitchFamily="34" charset="0"/>
                </a:endParaRPr>
              </a:p>
              <a:p>
                <a:endParaRPr lang="en-US" sz="1800" dirty="0">
                  <a:effectLst/>
                  <a:latin typeface="Calibri" panose="020F0502020204030204" pitchFamily="34" charset="0"/>
                  <a:cs typeface="Arial" panose="020B0604020202020204" pitchFamily="34" charset="0"/>
                </a:endParaRPr>
              </a:p>
              <a:p>
                <a:r>
                  <a:rPr lang="en-US" sz="1800" dirty="0">
                    <a:effectLst/>
                    <a:latin typeface="Calibri" panose="020F0502020204030204" pitchFamily="34" charset="0"/>
                    <a:cs typeface="Arial" panose="020B0604020202020204" pitchFamily="34" charset="0"/>
                  </a:rPr>
                  <a:t>Retention time ? </a:t>
                </a:r>
              </a:p>
              <a:p>
                <a:r>
                  <a:rPr lang="en-US" sz="1800" dirty="0">
                    <a:effectLst/>
                    <a:latin typeface="Calibri" panose="020F0502020204030204" pitchFamily="34" charset="0"/>
                    <a:cs typeface="Arial" panose="020B0604020202020204" pitchFamily="34" charset="0"/>
                  </a:rPr>
                  <a:t>Unit of peaks ? </a:t>
                </a:r>
              </a:p>
              <a:p>
                <a:endParaRPr lang="fr-FR" dirty="0"/>
              </a:p>
            </p:txBody>
          </p:sp>
        </mc:Fallback>
      </mc:AlternateContent>
      <p:sp>
        <p:nvSpPr>
          <p:cNvPr id="4" name="Espace réservé du numéro de diapositive 3"/>
          <p:cNvSpPr>
            <a:spLocks noGrp="1"/>
          </p:cNvSpPr>
          <p:nvPr>
            <p:ph type="sldNum" sz="quarter" idx="5"/>
          </p:nvPr>
        </p:nvSpPr>
        <p:spPr/>
        <p:txBody>
          <a:bodyPr/>
          <a:lstStyle/>
          <a:p>
            <a:fld id="{78E4A049-8685-4352-9DC2-828F08FD542B}" type="slidenum">
              <a:rPr lang="en-US" smtClean="0"/>
              <a:pPr/>
              <a:t>15</a:t>
            </a:fld>
            <a:endParaRPr lang="en-US"/>
          </a:p>
        </p:txBody>
      </p:sp>
    </p:spTree>
    <p:extLst>
      <p:ext uri="{BB962C8B-B14F-4D97-AF65-F5344CB8AC3E}">
        <p14:creationId xmlns:p14="http://schemas.microsoft.com/office/powerpoint/2010/main" val="1313889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algn="l"/>
                <a:endParaRPr lang="fr-FR" dirty="0"/>
              </a:p>
            </p:txBody>
          </p:sp>
        </mc:Choice>
        <mc:Fallback xmlns="">
          <p:sp>
            <p:nvSpPr>
              <p:cNvPr id="3" name="Espace réservé des notes 2"/>
              <p:cNvSpPr>
                <a:spLocks noGrp="1"/>
              </p:cNvSpPr>
              <p:nvPr>
                <p:ph type="body" idx="1"/>
              </p:nvPr>
            </p:nvSpPr>
            <p:spPr/>
            <p:txBody>
              <a:bodyPr/>
              <a:lstStyle/>
              <a:p>
                <a:pPr indent="449580" algn="just">
                  <a:lnSpc>
                    <a:spcPct val="107000"/>
                  </a:lnSpc>
                  <a:spcBef>
                    <a:spcPts val="600"/>
                  </a:spcBef>
                  <a:spcAft>
                    <a:spcPts val="600"/>
                  </a:spcAft>
                </a:pPr>
                <a:r>
                  <a:rPr lang="en-US" sz="1800" dirty="0">
                    <a:effectLst/>
                    <a:latin typeface="Calibri" panose="020F0502020204030204" pitchFamily="34" charset="0"/>
                    <a:ea typeface="Calibri" panose="020F0502020204030204" pitchFamily="34" charset="0"/>
                    <a:cs typeface="Arial" panose="020B0604020202020204" pitchFamily="34" charset="0"/>
                  </a:rPr>
                  <a:t>One mL of well-mixed samples was collected. The samples were placed in 1.5 mL centrifuge tubes that were dried overnight in an Eppendorf, Vacufuge on V-AQ setting (McKee, 2021). The samples were then resuspended in 500 µL of 0.01% acetic acid in methanol. The aggregates of dried materials were broken down with a spatula, and the samples were vortexed, and centrifuged for 5 minutes in a 5224 Eppendorf centrifuge at 15000 rpm (McKee, 2021). To analyze phenolics concentration, Gallic acid standards were prepared at 1.0 mg/mL, 0.8, 0.6 mg/mL, 0.4 mg/mL, 0.2 mg/mL, 0.1 mg/mL and 0 mg/mL concentrations.</a:t>
                </a:r>
                <a:r>
                  <a:rPr lang="en-US" sz="1800" i="0">
                    <a:effectLst/>
                    <a:latin typeface="Cambria Math" panose="02040503050406030204" pitchFamily="18" charset="0"/>
                    <a:ea typeface="Calibri" panose="020F0502020204030204" pitchFamily="34" charset="0"/>
                    <a:cs typeface="Arial" panose="020B0604020202020204" pitchFamily="34" charset="0"/>
                  </a:rPr>
                  <a:t>𝜇𝐿 </a:t>
                </a:r>
                <a:r>
                  <a:rPr lang="en-US" sz="1800" dirty="0">
                    <a:effectLst/>
                    <a:latin typeface="Calibri" panose="020F0502020204030204" pitchFamily="34" charset="0"/>
                    <a:ea typeface="Calibri" panose="020F0502020204030204" pitchFamily="34" charset="0"/>
                    <a:cs typeface="Arial" panose="020B0604020202020204" pitchFamily="34" charset="0"/>
                  </a:rPr>
                  <a:t>µL</a:t>
                </a:r>
                <a:r>
                  <a:rPr lang="en-US" sz="1800" i="0">
                    <a:effectLst/>
                    <a:latin typeface="Cambria Math" panose="02040503050406030204" pitchFamily="18" charset="0"/>
                    <a:ea typeface="Calibri" panose="020F0502020204030204" pitchFamily="34" charset="0"/>
                    <a:cs typeface="Arial" panose="020B0604020202020204" pitchFamily="34" charset="0"/>
                  </a:rPr>
                  <a:t>𝜇𝐿 </a:t>
                </a:r>
                <a:r>
                  <a:rPr lang="en-US" sz="1800" dirty="0">
                    <a:effectLst/>
                    <a:latin typeface="Calibri" panose="020F0502020204030204" pitchFamily="34" charset="0"/>
                    <a:ea typeface="Calibri" panose="020F0502020204030204" pitchFamily="34" charset="0"/>
                    <a:cs typeface="Arial" panose="020B0604020202020204" pitchFamily="34" charset="0"/>
                  </a:rPr>
                  <a:t>of samples, 240 </a:t>
                </a:r>
                <a:r>
                  <a:rPr lang="en-US" sz="1800" i="0">
                    <a:effectLst/>
                    <a:latin typeface="Cambria Math" panose="02040503050406030204" pitchFamily="18" charset="0"/>
                    <a:ea typeface="Calibri" panose="020F0502020204030204" pitchFamily="34" charset="0"/>
                    <a:cs typeface="Arial" panose="020B0604020202020204" pitchFamily="34" charset="0"/>
                  </a:rPr>
                  <a:t>𝜇𝐿 </a:t>
                </a:r>
                <a:r>
                  <a:rPr lang="en-US" sz="1800" dirty="0">
                    <a:effectLst/>
                    <a:latin typeface="Calibri" panose="020F0502020204030204" pitchFamily="34" charset="0"/>
                    <a:ea typeface="Calibri" panose="020F0502020204030204" pitchFamily="34" charset="0"/>
                    <a:cs typeface="Arial" panose="020B0604020202020204" pitchFamily="34" charset="0"/>
                  </a:rPr>
                  <a:t> of 0.2N </a:t>
                </a:r>
                <a:r>
                  <a:rPr lang="en-US" sz="1800" dirty="0" err="1">
                    <a:effectLst/>
                    <a:latin typeface="Calibri" panose="020F0502020204030204" pitchFamily="34" charset="0"/>
                    <a:ea typeface="Calibri" panose="020F0502020204030204" pitchFamily="34" charset="0"/>
                    <a:cs typeface="Arial" panose="020B0604020202020204" pitchFamily="34" charset="0"/>
                  </a:rPr>
                  <a:t>Folin</a:t>
                </a:r>
                <a:r>
                  <a:rPr lang="en-US" sz="1800" dirty="0">
                    <a:effectLst/>
                    <a:latin typeface="Calibri" panose="020F0502020204030204" pitchFamily="34" charset="0"/>
                    <a:ea typeface="Calibri" panose="020F0502020204030204" pitchFamily="34" charset="0"/>
                    <a:cs typeface="Arial" panose="020B0604020202020204" pitchFamily="34" charset="0"/>
                  </a:rPr>
                  <a:t> and </a:t>
                </a:r>
                <a:r>
                  <a:rPr lang="en-US" sz="1800" dirty="0" err="1">
                    <a:effectLst/>
                    <a:latin typeface="Calibri" panose="020F0502020204030204" pitchFamily="34" charset="0"/>
                    <a:ea typeface="Calibri" panose="020F0502020204030204" pitchFamily="34" charset="0"/>
                    <a:cs typeface="Arial" panose="020B0604020202020204" pitchFamily="34" charset="0"/>
                  </a:rPr>
                  <a:t>Ciocaltue’s</a:t>
                </a:r>
                <a:r>
                  <a:rPr lang="en-US" sz="1800" dirty="0">
                    <a:effectLst/>
                    <a:latin typeface="Calibri" panose="020F0502020204030204" pitchFamily="34" charset="0"/>
                    <a:ea typeface="Calibri" panose="020F0502020204030204" pitchFamily="34" charset="0"/>
                    <a:cs typeface="Arial" panose="020B0604020202020204" pitchFamily="34" charset="0"/>
                  </a:rPr>
                  <a:t> phenol (FC reagent) and 960 µL of 700 mM sodium carbonate were then added to new 1.5 mL centrifuge tubes, that were incubated at room temperature for 10 minutes</a:t>
                </a:r>
                <a:r>
                  <a:rPr lang="en-US" sz="1800" i="0">
                    <a:effectLst/>
                    <a:latin typeface="Cambria Math" panose="02040503050406030204" pitchFamily="18" charset="0"/>
                    <a:ea typeface="Calibri" panose="020F0502020204030204" pitchFamily="34" charset="0"/>
                    <a:cs typeface="Arial" panose="020B0604020202020204" pitchFamily="34" charset="0"/>
                  </a:rPr>
                  <a:t>𝜇𝐿 </a:t>
                </a:r>
                <a:r>
                  <a:rPr lang="en-US" sz="1800" dirty="0">
                    <a:effectLst/>
                    <a:latin typeface="Calibri" panose="020F0502020204030204" pitchFamily="34" charset="0"/>
                    <a:ea typeface="Calibri" panose="020F0502020204030204" pitchFamily="34" charset="0"/>
                    <a:cs typeface="Arial" panose="020B0604020202020204" pitchFamily="34" charset="0"/>
                  </a:rPr>
                  <a:t>,000 rpm. 200 µL of supernatant was then transferred to plate wells in triplicates and read at 750 nm on a Victor </a:t>
                </a:r>
                <a:r>
                  <a:rPr lang="en-US" sz="1800" dirty="0" err="1">
                    <a:effectLst/>
                    <a:latin typeface="Calibri" panose="020F0502020204030204" pitchFamily="34" charset="0"/>
                    <a:ea typeface="Calibri" panose="020F0502020204030204" pitchFamily="34" charset="0"/>
                    <a:cs typeface="Arial" panose="020B0604020202020204" pitchFamily="34" charset="0"/>
                  </a:rPr>
                  <a:t>Nivo</a:t>
                </a:r>
                <a:r>
                  <a:rPr lang="en-US" sz="1800" dirty="0">
                    <a:effectLst/>
                    <a:latin typeface="Calibri" panose="020F0502020204030204" pitchFamily="34" charset="0"/>
                    <a:ea typeface="Calibri" panose="020F0502020204030204" pitchFamily="34" charset="0"/>
                    <a:cs typeface="Arial" panose="020B0604020202020204" pitchFamily="34" charset="0"/>
                  </a:rPr>
                  <a:t> PerkinElmer microplate reader (McKee, 2021).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indent="449580" algn="just">
                  <a:lnSpc>
                    <a:spcPct val="107000"/>
                  </a:lnSpc>
                  <a:spcBef>
                    <a:spcPts val="600"/>
                  </a:spcBef>
                  <a:spcAft>
                    <a:spcPts val="600"/>
                  </a:spcAft>
                </a:pPr>
                <a:r>
                  <a:rPr lang="en-US" sz="1800" dirty="0">
                    <a:effectLst/>
                    <a:latin typeface="Calibri" panose="020F0502020204030204" pitchFamily="34" charset="0"/>
                    <a:ea typeface="Calibri" panose="020F0502020204030204" pitchFamily="34" charset="0"/>
                    <a:cs typeface="Arial" panose="020B0604020202020204" pitchFamily="34" charset="0"/>
                  </a:rPr>
                  <a:t>To analyze flavonoids concentration, catechin standards were prepared at 1.0 mg/mL, 0.8 mg/mL, 0.6 mg/mL, 0.4 mg/mL, 0.2 mg/mL, 0.1 mg/mL and 0 mg/mL concentrations. 200 µL of sterile water, 300 µL of NaNO</a:t>
                </a:r>
                <a:r>
                  <a:rPr lang="en-US" sz="1800" baseline="-25000" dirty="0">
                    <a:effectLst/>
                    <a:latin typeface="Calibri" panose="020F0502020204030204" pitchFamily="34" charset="0"/>
                    <a:ea typeface="Calibri" panose="020F0502020204030204" pitchFamily="34" charset="0"/>
                    <a:cs typeface="Arial" panose="020B0604020202020204" pitchFamily="34" charset="0"/>
                  </a:rPr>
                  <a:t>2 </a:t>
                </a:r>
                <a:r>
                  <a:rPr lang="en-US" sz="1800" dirty="0">
                    <a:effectLst/>
                    <a:latin typeface="Calibri" panose="020F0502020204030204" pitchFamily="34" charset="0"/>
                    <a:ea typeface="Calibri" panose="020F0502020204030204" pitchFamily="34" charset="0"/>
                    <a:cs typeface="Arial" panose="020B0604020202020204" pitchFamily="34" charset="0"/>
                  </a:rPr>
                  <a:t>and 100 µL of samples were then added to new 1.5 mL centrifuge tubes. After an incubation period of 30 seconds, 300 µL of AlCl</a:t>
                </a:r>
                <a:r>
                  <a:rPr lang="en-US" sz="1800" baseline="-25000" dirty="0">
                    <a:effectLst/>
                    <a:latin typeface="Calibri" panose="020F0502020204030204" pitchFamily="34" charset="0"/>
                    <a:ea typeface="Calibri" panose="020F0502020204030204" pitchFamily="34" charset="0"/>
                    <a:cs typeface="Arial" panose="020B0604020202020204" pitchFamily="34" charset="0"/>
                  </a:rPr>
                  <a:t>3</a:t>
                </a:r>
                <a:r>
                  <a:rPr lang="en-US" sz="1800" dirty="0">
                    <a:effectLst/>
                    <a:latin typeface="Calibri" panose="020F0502020204030204" pitchFamily="34" charset="0"/>
                    <a:ea typeface="Calibri" panose="020F0502020204030204" pitchFamily="34" charset="0"/>
                    <a:cs typeface="Arial" panose="020B0604020202020204" pitchFamily="34" charset="0"/>
                  </a:rPr>
                  <a:t> were added to the samples (McKee, 2021). After an incubation period of 2 minutes, 300 µL of 0.8M NaOH were added to the samples that were then incubated at room temperature for 10 minutes and spun down for 60 seconds at 15,000 rpm. 200 µL of supernatant were then transferred to plate wells in triplicates and read at 490 nm on a Victor </a:t>
                </a:r>
                <a:r>
                  <a:rPr lang="en-US" sz="1800" dirty="0" err="1">
                    <a:effectLst/>
                    <a:latin typeface="Calibri" panose="020F0502020204030204" pitchFamily="34" charset="0"/>
                    <a:ea typeface="Calibri" panose="020F0502020204030204" pitchFamily="34" charset="0"/>
                    <a:cs typeface="Arial" panose="020B0604020202020204" pitchFamily="34" charset="0"/>
                  </a:rPr>
                  <a:t>Nivo</a:t>
                </a:r>
                <a:r>
                  <a:rPr lang="en-US" sz="1800" dirty="0">
                    <a:effectLst/>
                    <a:latin typeface="Calibri" panose="020F0502020204030204" pitchFamily="34" charset="0"/>
                    <a:ea typeface="Calibri" panose="020F0502020204030204" pitchFamily="34" charset="0"/>
                    <a:cs typeface="Arial" panose="020B0604020202020204" pitchFamily="34" charset="0"/>
                  </a:rPr>
                  <a:t> PerkinElmer microplate reader (McKee, 2021).</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mc:Fallback>
      </mc:AlternateContent>
      <p:sp>
        <p:nvSpPr>
          <p:cNvPr id="4" name="Espace réservé du numéro de diapositive 3"/>
          <p:cNvSpPr>
            <a:spLocks noGrp="1"/>
          </p:cNvSpPr>
          <p:nvPr>
            <p:ph type="sldNum" sz="quarter" idx="5"/>
          </p:nvPr>
        </p:nvSpPr>
        <p:spPr/>
        <p:txBody>
          <a:bodyPr/>
          <a:lstStyle/>
          <a:p>
            <a:fld id="{78E4A049-8685-4352-9DC2-828F08FD542B}" type="slidenum">
              <a:rPr lang="en-US" smtClean="0"/>
              <a:pPr/>
              <a:t>16</a:t>
            </a:fld>
            <a:endParaRPr lang="en-US"/>
          </a:p>
        </p:txBody>
      </p:sp>
    </p:spTree>
    <p:extLst>
      <p:ext uri="{BB962C8B-B14F-4D97-AF65-F5344CB8AC3E}">
        <p14:creationId xmlns:p14="http://schemas.microsoft.com/office/powerpoint/2010/main" val="3177127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17</a:t>
            </a:fld>
            <a:endParaRPr lang="en-US"/>
          </a:p>
        </p:txBody>
      </p:sp>
    </p:spTree>
    <p:extLst>
      <p:ext uri="{BB962C8B-B14F-4D97-AF65-F5344CB8AC3E}">
        <p14:creationId xmlns:p14="http://schemas.microsoft.com/office/powerpoint/2010/main" val="3390410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18</a:t>
            </a:fld>
            <a:endParaRPr lang="en-US"/>
          </a:p>
        </p:txBody>
      </p:sp>
    </p:spTree>
    <p:extLst>
      <p:ext uri="{BB962C8B-B14F-4D97-AF65-F5344CB8AC3E}">
        <p14:creationId xmlns:p14="http://schemas.microsoft.com/office/powerpoint/2010/main" val="4120854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449580" algn="just">
              <a:lnSpc>
                <a:spcPct val="107000"/>
              </a:lnSpc>
              <a:spcBef>
                <a:spcPts val="600"/>
              </a:spcBef>
              <a:spcAft>
                <a:spcPts val="600"/>
              </a:spcAft>
            </a:pP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19</a:t>
            </a:fld>
            <a:endParaRPr lang="en-US"/>
          </a:p>
        </p:txBody>
      </p:sp>
    </p:spTree>
    <p:extLst>
      <p:ext uri="{BB962C8B-B14F-4D97-AF65-F5344CB8AC3E}">
        <p14:creationId xmlns:p14="http://schemas.microsoft.com/office/powerpoint/2010/main" val="749699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2</a:t>
            </a:fld>
            <a:endParaRPr lang="en-US"/>
          </a:p>
        </p:txBody>
      </p:sp>
    </p:spTree>
    <p:extLst>
      <p:ext uri="{BB962C8B-B14F-4D97-AF65-F5344CB8AC3E}">
        <p14:creationId xmlns:p14="http://schemas.microsoft.com/office/powerpoint/2010/main" val="3340487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20</a:t>
            </a:fld>
            <a:endParaRPr lang="en-US"/>
          </a:p>
        </p:txBody>
      </p:sp>
    </p:spTree>
    <p:extLst>
      <p:ext uri="{BB962C8B-B14F-4D97-AF65-F5344CB8AC3E}">
        <p14:creationId xmlns:p14="http://schemas.microsoft.com/office/powerpoint/2010/main" val="2950714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449580" algn="just">
              <a:lnSpc>
                <a:spcPct val="107000"/>
              </a:lnSpc>
              <a:spcBef>
                <a:spcPts val="600"/>
              </a:spcBef>
              <a:spcAft>
                <a:spcPts val="600"/>
              </a:spcAft>
            </a:pP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21</a:t>
            </a:fld>
            <a:endParaRPr lang="en-US"/>
          </a:p>
        </p:txBody>
      </p:sp>
    </p:spTree>
    <p:extLst>
      <p:ext uri="{BB962C8B-B14F-4D97-AF65-F5344CB8AC3E}">
        <p14:creationId xmlns:p14="http://schemas.microsoft.com/office/powerpoint/2010/main" val="4272743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22</a:t>
            </a:fld>
            <a:endParaRPr lang="en-US"/>
          </a:p>
        </p:txBody>
      </p:sp>
    </p:spTree>
    <p:extLst>
      <p:ext uri="{BB962C8B-B14F-4D97-AF65-F5344CB8AC3E}">
        <p14:creationId xmlns:p14="http://schemas.microsoft.com/office/powerpoint/2010/main" val="3723091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24</a:t>
            </a:fld>
            <a:endParaRPr lang="en-US"/>
          </a:p>
        </p:txBody>
      </p:sp>
    </p:spTree>
    <p:extLst>
      <p:ext uri="{BB962C8B-B14F-4D97-AF65-F5344CB8AC3E}">
        <p14:creationId xmlns:p14="http://schemas.microsoft.com/office/powerpoint/2010/main" val="1731152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25</a:t>
            </a:fld>
            <a:endParaRPr lang="en-US"/>
          </a:p>
        </p:txBody>
      </p:sp>
    </p:spTree>
    <p:extLst>
      <p:ext uri="{BB962C8B-B14F-4D97-AF65-F5344CB8AC3E}">
        <p14:creationId xmlns:p14="http://schemas.microsoft.com/office/powerpoint/2010/main" val="2824183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26</a:t>
            </a:fld>
            <a:endParaRPr lang="en-US"/>
          </a:p>
        </p:txBody>
      </p:sp>
    </p:spTree>
    <p:extLst>
      <p:ext uri="{BB962C8B-B14F-4D97-AF65-F5344CB8AC3E}">
        <p14:creationId xmlns:p14="http://schemas.microsoft.com/office/powerpoint/2010/main" val="3859750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27</a:t>
            </a:fld>
            <a:endParaRPr lang="en-US"/>
          </a:p>
        </p:txBody>
      </p:sp>
    </p:spTree>
    <p:extLst>
      <p:ext uri="{BB962C8B-B14F-4D97-AF65-F5344CB8AC3E}">
        <p14:creationId xmlns:p14="http://schemas.microsoft.com/office/powerpoint/2010/main" val="4090896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28</a:t>
            </a:fld>
            <a:endParaRPr lang="en-US"/>
          </a:p>
        </p:txBody>
      </p:sp>
    </p:spTree>
    <p:extLst>
      <p:ext uri="{BB962C8B-B14F-4D97-AF65-F5344CB8AC3E}">
        <p14:creationId xmlns:p14="http://schemas.microsoft.com/office/powerpoint/2010/main" val="3867631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30</a:t>
            </a:fld>
            <a:endParaRPr lang="en-US"/>
          </a:p>
        </p:txBody>
      </p:sp>
    </p:spTree>
    <p:extLst>
      <p:ext uri="{BB962C8B-B14F-4D97-AF65-F5344CB8AC3E}">
        <p14:creationId xmlns:p14="http://schemas.microsoft.com/office/powerpoint/2010/main" val="122154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31</a:t>
            </a:fld>
            <a:endParaRPr lang="en-US"/>
          </a:p>
        </p:txBody>
      </p:sp>
    </p:spTree>
    <p:extLst>
      <p:ext uri="{BB962C8B-B14F-4D97-AF65-F5344CB8AC3E}">
        <p14:creationId xmlns:p14="http://schemas.microsoft.com/office/powerpoint/2010/main" val="48388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449580" algn="just">
              <a:lnSpc>
                <a:spcPct val="107000"/>
              </a:lnSpc>
              <a:spcAft>
                <a:spcPts val="800"/>
              </a:spcAft>
            </a:pPr>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3</a:t>
            </a:fld>
            <a:endParaRPr lang="en-US"/>
          </a:p>
        </p:txBody>
      </p:sp>
    </p:spTree>
    <p:extLst>
      <p:ext uri="{BB962C8B-B14F-4D97-AF65-F5344CB8AC3E}">
        <p14:creationId xmlns:p14="http://schemas.microsoft.com/office/powerpoint/2010/main" val="2465778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32</a:t>
            </a:fld>
            <a:endParaRPr lang="en-US"/>
          </a:p>
        </p:txBody>
      </p:sp>
    </p:spTree>
    <p:extLst>
      <p:ext uri="{BB962C8B-B14F-4D97-AF65-F5344CB8AC3E}">
        <p14:creationId xmlns:p14="http://schemas.microsoft.com/office/powerpoint/2010/main" val="1760836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33</a:t>
            </a:fld>
            <a:endParaRPr lang="en-US"/>
          </a:p>
        </p:txBody>
      </p:sp>
    </p:spTree>
    <p:extLst>
      <p:ext uri="{BB962C8B-B14F-4D97-AF65-F5344CB8AC3E}">
        <p14:creationId xmlns:p14="http://schemas.microsoft.com/office/powerpoint/2010/main" val="2840312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34</a:t>
            </a:fld>
            <a:endParaRPr lang="en-US"/>
          </a:p>
        </p:txBody>
      </p:sp>
    </p:spTree>
    <p:extLst>
      <p:ext uri="{BB962C8B-B14F-4D97-AF65-F5344CB8AC3E}">
        <p14:creationId xmlns:p14="http://schemas.microsoft.com/office/powerpoint/2010/main" val="993234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35</a:t>
            </a:fld>
            <a:endParaRPr lang="en-US"/>
          </a:p>
        </p:txBody>
      </p:sp>
    </p:spTree>
    <p:extLst>
      <p:ext uri="{BB962C8B-B14F-4D97-AF65-F5344CB8AC3E}">
        <p14:creationId xmlns:p14="http://schemas.microsoft.com/office/powerpoint/2010/main" val="213642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38</a:t>
            </a:fld>
            <a:endParaRPr lang="en-US"/>
          </a:p>
        </p:txBody>
      </p:sp>
    </p:spTree>
    <p:extLst>
      <p:ext uri="{BB962C8B-B14F-4D97-AF65-F5344CB8AC3E}">
        <p14:creationId xmlns:p14="http://schemas.microsoft.com/office/powerpoint/2010/main" val="2918179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39</a:t>
            </a:fld>
            <a:endParaRPr lang="en-US"/>
          </a:p>
        </p:txBody>
      </p:sp>
    </p:spTree>
    <p:extLst>
      <p:ext uri="{BB962C8B-B14F-4D97-AF65-F5344CB8AC3E}">
        <p14:creationId xmlns:p14="http://schemas.microsoft.com/office/powerpoint/2010/main" val="1351735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40</a:t>
            </a:fld>
            <a:endParaRPr lang="en-US"/>
          </a:p>
        </p:txBody>
      </p:sp>
    </p:spTree>
    <p:extLst>
      <p:ext uri="{BB962C8B-B14F-4D97-AF65-F5344CB8AC3E}">
        <p14:creationId xmlns:p14="http://schemas.microsoft.com/office/powerpoint/2010/main" val="938879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41</a:t>
            </a:fld>
            <a:endParaRPr lang="en-US"/>
          </a:p>
        </p:txBody>
      </p:sp>
    </p:spTree>
    <p:extLst>
      <p:ext uri="{BB962C8B-B14F-4D97-AF65-F5344CB8AC3E}">
        <p14:creationId xmlns:p14="http://schemas.microsoft.com/office/powerpoint/2010/main" val="2812266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42</a:t>
            </a:fld>
            <a:endParaRPr lang="en-US"/>
          </a:p>
        </p:txBody>
      </p:sp>
    </p:spTree>
    <p:extLst>
      <p:ext uri="{BB962C8B-B14F-4D97-AF65-F5344CB8AC3E}">
        <p14:creationId xmlns:p14="http://schemas.microsoft.com/office/powerpoint/2010/main" val="1938607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43</a:t>
            </a:fld>
            <a:endParaRPr lang="en-US"/>
          </a:p>
        </p:txBody>
      </p:sp>
    </p:spTree>
    <p:extLst>
      <p:ext uri="{BB962C8B-B14F-4D97-AF65-F5344CB8AC3E}">
        <p14:creationId xmlns:p14="http://schemas.microsoft.com/office/powerpoint/2010/main" val="485226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449580" algn="just">
              <a:lnSpc>
                <a:spcPct val="107000"/>
              </a:lnSpc>
              <a:spcAft>
                <a:spcPts val="800"/>
              </a:spcAft>
            </a:pPr>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4</a:t>
            </a:fld>
            <a:endParaRPr lang="en-US"/>
          </a:p>
        </p:txBody>
      </p:sp>
    </p:spTree>
    <p:extLst>
      <p:ext uri="{BB962C8B-B14F-4D97-AF65-F5344CB8AC3E}">
        <p14:creationId xmlns:p14="http://schemas.microsoft.com/office/powerpoint/2010/main" val="33073937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44</a:t>
            </a:fld>
            <a:endParaRPr lang="en-US"/>
          </a:p>
        </p:txBody>
      </p:sp>
    </p:spTree>
    <p:extLst>
      <p:ext uri="{BB962C8B-B14F-4D97-AF65-F5344CB8AC3E}">
        <p14:creationId xmlns:p14="http://schemas.microsoft.com/office/powerpoint/2010/main" val="4154110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45</a:t>
            </a:fld>
            <a:endParaRPr lang="en-US"/>
          </a:p>
        </p:txBody>
      </p:sp>
    </p:spTree>
    <p:extLst>
      <p:ext uri="{BB962C8B-B14F-4D97-AF65-F5344CB8AC3E}">
        <p14:creationId xmlns:p14="http://schemas.microsoft.com/office/powerpoint/2010/main" val="24832390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46</a:t>
            </a:fld>
            <a:endParaRPr lang="en-US"/>
          </a:p>
        </p:txBody>
      </p:sp>
    </p:spTree>
    <p:extLst>
      <p:ext uri="{BB962C8B-B14F-4D97-AF65-F5344CB8AC3E}">
        <p14:creationId xmlns:p14="http://schemas.microsoft.com/office/powerpoint/2010/main" val="13114388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47</a:t>
            </a:fld>
            <a:endParaRPr lang="en-US"/>
          </a:p>
        </p:txBody>
      </p:sp>
    </p:spTree>
    <p:extLst>
      <p:ext uri="{BB962C8B-B14F-4D97-AF65-F5344CB8AC3E}">
        <p14:creationId xmlns:p14="http://schemas.microsoft.com/office/powerpoint/2010/main" val="3383376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48</a:t>
            </a:fld>
            <a:endParaRPr lang="en-US"/>
          </a:p>
        </p:txBody>
      </p:sp>
    </p:spTree>
    <p:extLst>
      <p:ext uri="{BB962C8B-B14F-4D97-AF65-F5344CB8AC3E}">
        <p14:creationId xmlns:p14="http://schemas.microsoft.com/office/powerpoint/2010/main" val="5999050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49</a:t>
            </a:fld>
            <a:endParaRPr lang="en-US"/>
          </a:p>
        </p:txBody>
      </p:sp>
    </p:spTree>
    <p:extLst>
      <p:ext uri="{BB962C8B-B14F-4D97-AF65-F5344CB8AC3E}">
        <p14:creationId xmlns:p14="http://schemas.microsoft.com/office/powerpoint/2010/main" val="2365544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endParaRPr lang="en-US" sz="1800" dirty="0">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50</a:t>
            </a:fld>
            <a:endParaRPr lang="en-US"/>
          </a:p>
        </p:txBody>
      </p:sp>
    </p:spTree>
    <p:extLst>
      <p:ext uri="{BB962C8B-B14F-4D97-AF65-F5344CB8AC3E}">
        <p14:creationId xmlns:p14="http://schemas.microsoft.com/office/powerpoint/2010/main" val="798548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51</a:t>
            </a:fld>
            <a:endParaRPr lang="en-US"/>
          </a:p>
        </p:txBody>
      </p:sp>
    </p:spTree>
    <p:extLst>
      <p:ext uri="{BB962C8B-B14F-4D97-AF65-F5344CB8AC3E}">
        <p14:creationId xmlns:p14="http://schemas.microsoft.com/office/powerpoint/2010/main" val="1872912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5</a:t>
            </a:fld>
            <a:endParaRPr lang="en-US"/>
          </a:p>
        </p:txBody>
      </p:sp>
    </p:spTree>
    <p:extLst>
      <p:ext uri="{BB962C8B-B14F-4D97-AF65-F5344CB8AC3E}">
        <p14:creationId xmlns:p14="http://schemas.microsoft.com/office/powerpoint/2010/main" val="3929794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6</a:t>
            </a:fld>
            <a:endParaRPr lang="en-US"/>
          </a:p>
        </p:txBody>
      </p:sp>
    </p:spTree>
    <p:extLst>
      <p:ext uri="{BB962C8B-B14F-4D97-AF65-F5344CB8AC3E}">
        <p14:creationId xmlns:p14="http://schemas.microsoft.com/office/powerpoint/2010/main" val="2247306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7</a:t>
            </a:fld>
            <a:endParaRPr lang="en-US"/>
          </a:p>
        </p:txBody>
      </p:sp>
    </p:spTree>
    <p:extLst>
      <p:ext uri="{BB962C8B-B14F-4D97-AF65-F5344CB8AC3E}">
        <p14:creationId xmlns:p14="http://schemas.microsoft.com/office/powerpoint/2010/main" val="3823337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8</a:t>
            </a:fld>
            <a:endParaRPr lang="en-US"/>
          </a:p>
        </p:txBody>
      </p:sp>
    </p:spTree>
    <p:extLst>
      <p:ext uri="{BB962C8B-B14F-4D97-AF65-F5344CB8AC3E}">
        <p14:creationId xmlns:p14="http://schemas.microsoft.com/office/powerpoint/2010/main" val="1305552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E4A049-8685-4352-9DC2-828F08FD542B}" type="slidenum">
              <a:rPr lang="en-US" smtClean="0"/>
              <a:pPr/>
              <a:t>9</a:t>
            </a:fld>
            <a:endParaRPr lang="en-US"/>
          </a:p>
        </p:txBody>
      </p:sp>
    </p:spTree>
    <p:extLst>
      <p:ext uri="{BB962C8B-B14F-4D97-AF65-F5344CB8AC3E}">
        <p14:creationId xmlns:p14="http://schemas.microsoft.com/office/powerpoint/2010/main" val="2244923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greyWatermark-20.png"/>
          <p:cNvPicPr>
            <a:picLocks noChangeAspect="1"/>
          </p:cNvPicPr>
          <p:nvPr userDrawn="1"/>
        </p:nvPicPr>
        <p:blipFill>
          <a:blip r:embed="rId2" cstate="print"/>
          <a:stretch>
            <a:fillRect/>
          </a:stretch>
        </p:blipFill>
        <p:spPr>
          <a:xfrm>
            <a:off x="7949092" y="2703302"/>
            <a:ext cx="4242908" cy="4154698"/>
          </a:xfrm>
          <a:prstGeom prst="rect">
            <a:avLst/>
          </a:prstGeom>
        </p:spPr>
      </p:pic>
      <p:sp>
        <p:nvSpPr>
          <p:cNvPr id="2" name="Title 1"/>
          <p:cNvSpPr>
            <a:spLocks noGrp="1"/>
          </p:cNvSpPr>
          <p:nvPr>
            <p:ph type="ctrTitle" hasCustomPrompt="1"/>
          </p:nvPr>
        </p:nvSpPr>
        <p:spPr>
          <a:xfrm>
            <a:off x="609600" y="2537925"/>
            <a:ext cx="9144000" cy="1524001"/>
          </a:xfrm>
        </p:spPr>
        <p:txBody>
          <a:bodyPr>
            <a:noAutofit/>
          </a:bodyPr>
          <a:lstStyle>
            <a:lvl1pPr>
              <a:defRPr sz="4000" b="1"/>
            </a:lvl1pPr>
          </a:lstStyle>
          <a:p>
            <a:r>
              <a:rPr lang="en-US" dirty="0"/>
              <a:t>Click to edit</a:t>
            </a:r>
            <a:br>
              <a:rPr lang="en-US" dirty="0"/>
            </a:br>
            <a:r>
              <a:rPr lang="en-US" dirty="0"/>
              <a:t>Master title style</a:t>
            </a:r>
          </a:p>
        </p:txBody>
      </p:sp>
      <p:sp>
        <p:nvSpPr>
          <p:cNvPr id="3" name="Subtitle 2"/>
          <p:cNvSpPr>
            <a:spLocks noGrp="1"/>
          </p:cNvSpPr>
          <p:nvPr>
            <p:ph type="subTitle" idx="1"/>
          </p:nvPr>
        </p:nvSpPr>
        <p:spPr>
          <a:xfrm>
            <a:off x="609600" y="4293573"/>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1200" y="990601"/>
            <a:ext cx="3383438" cy="10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hf hdr="0" dt="0"/>
  <p:extLst>
    <p:ext uri="{DCECCB84-F9BA-43D5-87BE-67443E8EF086}">
      <p15:sldGuideLst xmlns:p15="http://schemas.microsoft.com/office/powerpoint/2012/main">
        <p15:guide id="1" pos="4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FEBEB0A-9E3D-4B14-9782-E2AE3DA60D96}" type="slidenum">
              <a:rPr lang="en-US" smtClean="0"/>
              <a:pPr/>
              <a:t>‹N°›</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Picture Placeholder 5"/>
          <p:cNvSpPr>
            <a:spLocks noGrp="1"/>
          </p:cNvSpPr>
          <p:nvPr>
            <p:ph type="pic" sz="quarter" idx="12"/>
          </p:nvPr>
        </p:nvSpPr>
        <p:spPr>
          <a:xfrm>
            <a:off x="609600" y="1524000"/>
            <a:ext cx="7823200" cy="4648200"/>
          </a:xfrm>
        </p:spPr>
        <p:txBody>
          <a:bodyPr/>
          <a:lstStyle/>
          <a:p>
            <a:r>
              <a:rPr lang="en-US"/>
              <a:t>Click icon to add picture</a:t>
            </a:r>
          </a:p>
        </p:txBody>
      </p:sp>
      <p:sp>
        <p:nvSpPr>
          <p:cNvPr id="8" name="Text Placeholder 7"/>
          <p:cNvSpPr>
            <a:spLocks noGrp="1"/>
          </p:cNvSpPr>
          <p:nvPr>
            <p:ph type="body" sz="quarter" idx="13"/>
          </p:nvPr>
        </p:nvSpPr>
        <p:spPr>
          <a:xfrm>
            <a:off x="8737600" y="1524000"/>
            <a:ext cx="2844800" cy="4648200"/>
          </a:xfrm>
        </p:spPr>
        <p:txBody>
          <a:bodyPr>
            <a:normAutofit/>
          </a:bodyPr>
          <a:lstStyle>
            <a:lvl1pPr marL="0" indent="0">
              <a:buFontTx/>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2493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6131" y="1066834"/>
            <a:ext cx="4459738" cy="4428034"/>
          </a:xfrm>
          <a:prstGeom prst="rect">
            <a:avLst/>
          </a:prstGeom>
        </p:spPr>
      </p:pic>
    </p:spTree>
    <p:extLst>
      <p:ext uri="{BB962C8B-B14F-4D97-AF65-F5344CB8AC3E}">
        <p14:creationId xmlns:p14="http://schemas.microsoft.com/office/powerpoint/2010/main" val="943259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609600" y="2286000"/>
            <a:ext cx="9144000" cy="1524000"/>
          </a:xfrm>
        </p:spPr>
        <p:txBody>
          <a:bodyPr>
            <a:noAutofit/>
          </a:bodyPr>
          <a:lstStyle>
            <a:lvl1pPr>
              <a:defRPr sz="4000">
                <a:solidFill>
                  <a:schemeClr val="tx1"/>
                </a:solidFill>
              </a:defRPr>
            </a:lvl1pPr>
          </a:lstStyle>
          <a:p>
            <a:r>
              <a:rPr lang="en-US" dirty="0"/>
              <a:t>Click to edit Master title style</a:t>
            </a:r>
          </a:p>
        </p:txBody>
      </p:sp>
      <p:sp>
        <p:nvSpPr>
          <p:cNvPr id="11" name="Subtitle 2"/>
          <p:cNvSpPr>
            <a:spLocks noGrp="1"/>
          </p:cNvSpPr>
          <p:nvPr>
            <p:ph type="subTitle" idx="1"/>
          </p:nvPr>
        </p:nvSpPr>
        <p:spPr>
          <a:xfrm>
            <a:off x="609600" y="4041648"/>
            <a:ext cx="9144000" cy="990600"/>
          </a:xfrm>
        </p:spPr>
        <p:txBody>
          <a:bodyPr anchor="t" anchorCtr="0">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2"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990601"/>
            <a:ext cx="3383438" cy="110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1182" y="2693986"/>
            <a:ext cx="4260818" cy="4172236"/>
          </a:xfrm>
          <a:prstGeom prst="rect">
            <a:avLst/>
          </a:prstGeom>
        </p:spPr>
      </p:pic>
    </p:spTree>
    <p:extLst>
      <p:ext uri="{BB962C8B-B14F-4D97-AF65-F5344CB8AC3E}">
        <p14:creationId xmlns:p14="http://schemas.microsoft.com/office/powerpoint/2010/main" val="3806064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2">
    <p:bg>
      <p:bgPr>
        <a:solidFill>
          <a:schemeClr val="accent1"/>
        </a:solid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609600" y="2286000"/>
            <a:ext cx="9144000" cy="1524000"/>
          </a:xfrm>
        </p:spPr>
        <p:txBody>
          <a:bodyPr>
            <a:noAutofit/>
          </a:bodyPr>
          <a:lstStyle>
            <a:lvl1pPr>
              <a:defRPr sz="4000">
                <a:solidFill>
                  <a:schemeClr val="tx1"/>
                </a:solidFill>
              </a:defRPr>
            </a:lvl1pPr>
          </a:lstStyle>
          <a:p>
            <a:r>
              <a:rPr lang="en-US" dirty="0"/>
              <a:t>Click to edit Master title style</a:t>
            </a:r>
          </a:p>
        </p:txBody>
      </p:sp>
      <p:sp>
        <p:nvSpPr>
          <p:cNvPr id="13" name="Subtitle 2"/>
          <p:cNvSpPr>
            <a:spLocks noGrp="1"/>
          </p:cNvSpPr>
          <p:nvPr>
            <p:ph type="subTitle" idx="1"/>
          </p:nvPr>
        </p:nvSpPr>
        <p:spPr>
          <a:xfrm>
            <a:off x="609600" y="4041648"/>
            <a:ext cx="9144000" cy="990600"/>
          </a:xfrm>
        </p:spPr>
        <p:txBody>
          <a:bodyPr anchor="t" anchorCtr="0">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990601"/>
            <a:ext cx="3383438" cy="110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1182" y="2693986"/>
            <a:ext cx="4260818" cy="4172236"/>
          </a:xfrm>
          <a:prstGeom prst="rect">
            <a:avLst/>
          </a:prstGeom>
        </p:spPr>
      </p:pic>
    </p:spTree>
    <p:extLst>
      <p:ext uri="{BB962C8B-B14F-4D97-AF65-F5344CB8AC3E}">
        <p14:creationId xmlns:p14="http://schemas.microsoft.com/office/powerpoint/2010/main" val="3017159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BFEBEB0A-9E3D-4B14-9782-E2AE3DA60D96}" type="slidenum">
              <a:rPr lang="en-US" smtClean="0"/>
              <a:pPr/>
              <a:t>‹N°›</a:t>
            </a:fld>
            <a:endParaRPr lang="en-US"/>
          </a:p>
        </p:txBody>
      </p:sp>
      <p:sp>
        <p:nvSpPr>
          <p:cNvPr id="8" name="Footer Placeholder 2"/>
          <p:cNvSpPr>
            <a:spLocks noGrp="1"/>
          </p:cNvSpPr>
          <p:nvPr>
            <p:ph type="ftr" sz="quarter" idx="3"/>
          </p:nvPr>
        </p:nvSpPr>
        <p:spPr>
          <a:xfrm>
            <a:off x="609600" y="6400800"/>
            <a:ext cx="6807200" cy="304800"/>
          </a:xfrm>
          <a:prstGeom prst="rect">
            <a:avLst/>
          </a:prstGeom>
        </p:spPr>
        <p:txBody>
          <a:bodyPr/>
          <a:lstStyle>
            <a:lvl1pPr>
              <a:defRPr sz="1600" b="0">
                <a:solidFill>
                  <a:schemeClr val="tx1"/>
                </a:solidFill>
              </a:defRPr>
            </a:lvl1pPr>
          </a:lstStyle>
          <a:p>
            <a:endParaRPr lang="en-US" dirty="0"/>
          </a:p>
        </p:txBody>
      </p:sp>
      <p:sp>
        <p:nvSpPr>
          <p:cNvPr id="7" name="Title 1"/>
          <p:cNvSpPr>
            <a:spLocks noGrp="1"/>
          </p:cNvSpPr>
          <p:nvPr>
            <p:ph type="ctrTitle"/>
          </p:nvPr>
        </p:nvSpPr>
        <p:spPr>
          <a:xfrm>
            <a:off x="609600" y="2286000"/>
            <a:ext cx="9144000" cy="1524000"/>
          </a:xfrm>
        </p:spPr>
        <p:txBody>
          <a:bodyPr>
            <a:noAutofit/>
          </a:bodyPr>
          <a:lstStyle>
            <a:lvl1pPr>
              <a:defRPr sz="4000">
                <a:solidFill>
                  <a:schemeClr val="tx1"/>
                </a:solidFill>
              </a:defRPr>
            </a:lvl1pPr>
          </a:lstStyle>
          <a:p>
            <a:r>
              <a:rPr lang="en-US" dirty="0"/>
              <a:t>Click to edit Master title style</a:t>
            </a:r>
          </a:p>
        </p:txBody>
      </p:sp>
      <p:sp>
        <p:nvSpPr>
          <p:cNvPr id="9" name="Subtitle 2"/>
          <p:cNvSpPr>
            <a:spLocks noGrp="1"/>
          </p:cNvSpPr>
          <p:nvPr>
            <p:ph type="subTitle" idx="1"/>
          </p:nvPr>
        </p:nvSpPr>
        <p:spPr>
          <a:xfrm>
            <a:off x="609600" y="4041648"/>
            <a:ext cx="9144000" cy="990600"/>
          </a:xfrm>
        </p:spPr>
        <p:txBody>
          <a:bodyPr anchor="t" anchorCtr="0">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990601"/>
            <a:ext cx="3383438" cy="110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1182" y="2693986"/>
            <a:ext cx="4260818" cy="4172236"/>
          </a:xfrm>
          <a:prstGeom prst="rect">
            <a:avLst/>
          </a:prstGeom>
        </p:spPr>
      </p:pic>
    </p:spTree>
    <p:extLst>
      <p:ext uri="{BB962C8B-B14F-4D97-AF65-F5344CB8AC3E}">
        <p14:creationId xmlns:p14="http://schemas.microsoft.com/office/powerpoint/2010/main" val="162321331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dirty="0"/>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dirty="0"/>
          </a:p>
        </p:txBody>
      </p:sp>
      <p:sp>
        <p:nvSpPr>
          <p:cNvPr id="24" name="Rectangle 26"/>
          <p:cNvSpPr>
            <a:spLocks noGrp="1"/>
          </p:cNvSpPr>
          <p:nvPr>
            <p:ph type="sldNum" sz="quarter" idx="12"/>
          </p:nvPr>
        </p:nvSpPr>
        <p:spPr/>
        <p:txBody>
          <a:bodyPr/>
          <a:lstStyle/>
          <a:p>
            <a:fld id="{963B0023-0CED-47F7-85AE-654F0B232C29}" type="slidenum">
              <a:rPr lang="en-US" smtClean="0"/>
              <a:pPr/>
              <a:t>‹N°›</a:t>
            </a:fld>
            <a:endParaRPr lang="en-US" dirty="0"/>
          </a:p>
        </p:txBody>
      </p:sp>
    </p:spTree>
    <p:extLst>
      <p:ext uri="{BB962C8B-B14F-4D97-AF65-F5344CB8AC3E}">
        <p14:creationId xmlns:p14="http://schemas.microsoft.com/office/powerpoint/2010/main" val="3973370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0160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FEBEB0A-9E3D-4B14-9782-E2AE3DA60D96}" type="slidenum">
              <a:rPr lang="en-US" smtClean="0"/>
              <a:pPr/>
              <a:t>‹N°›</a:t>
            </a:fld>
            <a:endParaRPr lang="en-US"/>
          </a:p>
        </p:txBody>
      </p:sp>
      <p:sp>
        <p:nvSpPr>
          <p:cNvPr id="6" name="Rectangle 19"/>
          <p:cNvSpPr>
            <a:spLocks noGrp="1"/>
          </p:cNvSpPr>
          <p:nvPr>
            <p:ph type="ftr" sz="quarter" idx="11"/>
          </p:nvPr>
        </p:nvSpPr>
        <p:spPr>
          <a:xfrm>
            <a:off x="609600" y="6400800"/>
            <a:ext cx="6807200" cy="304800"/>
          </a:xfrm>
        </p:spPr>
        <p:txBody>
          <a:bodyPr/>
          <a:lstStyle/>
          <a:p>
            <a:endParaRPr lang="en-US" dirty="0"/>
          </a:p>
        </p:txBody>
      </p:sp>
    </p:spTree>
    <p:extLst>
      <p:ext uri="{BB962C8B-B14F-4D97-AF65-F5344CB8AC3E}">
        <p14:creationId xmlns:p14="http://schemas.microsoft.com/office/powerpoint/2010/main" val="3245494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16000" y="1496736"/>
            <a:ext cx="4876800" cy="639762"/>
          </a:xfrm>
        </p:spPr>
        <p:txBody>
          <a:bodyPr anchor="b">
            <a:noAutofit/>
          </a:bodyPr>
          <a:lstStyle>
            <a:lvl1pPr marL="0" indent="0">
              <a:buNone/>
              <a:defRPr sz="2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160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7600" y="1496736"/>
            <a:ext cx="4876800" cy="639762"/>
          </a:xfrm>
        </p:spPr>
        <p:txBody>
          <a:bodyPr anchor="b">
            <a:noAutofit/>
          </a:bodyPr>
          <a:lstStyle>
            <a:lvl1pPr marL="0" indent="0">
              <a:buNone/>
              <a:defRPr sz="2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76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FEBEB0A-9E3D-4B14-9782-E2AE3DA60D96}" type="slidenum">
              <a:rPr lang="en-US" smtClean="0"/>
              <a:pPr/>
              <a:t>‹N°›</a:t>
            </a:fld>
            <a:endParaRPr lang="en-US"/>
          </a:p>
        </p:txBody>
      </p:sp>
      <p:sp>
        <p:nvSpPr>
          <p:cNvPr id="8" name="Rectangle 19"/>
          <p:cNvSpPr>
            <a:spLocks noGrp="1"/>
          </p:cNvSpPr>
          <p:nvPr>
            <p:ph type="ftr" sz="quarter" idx="11"/>
          </p:nvPr>
        </p:nvSpPr>
        <p:spPr>
          <a:xfrm>
            <a:off x="609600" y="6400800"/>
            <a:ext cx="6807200" cy="304800"/>
          </a:xfrm>
        </p:spPr>
        <p:txBody>
          <a:bodyPr/>
          <a:lstStyle/>
          <a:p>
            <a:endParaRPr lang="en-US" dirty="0"/>
          </a:p>
        </p:txBody>
      </p:sp>
    </p:spTree>
    <p:extLst>
      <p:ext uri="{BB962C8B-B14F-4D97-AF65-F5344CB8AC3E}">
        <p14:creationId xmlns:p14="http://schemas.microsoft.com/office/powerpoint/2010/main" val="992020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FEBEB0A-9E3D-4B14-9782-E2AE3DA60D96}" type="slidenum">
              <a:rPr lang="en-US" smtClean="0"/>
              <a:pPr/>
              <a:t>‹N°›</a:t>
            </a:fld>
            <a:endParaRPr lang="en-US"/>
          </a:p>
        </p:txBody>
      </p:sp>
      <p:sp>
        <p:nvSpPr>
          <p:cNvPr id="4" name="Rectangle 19"/>
          <p:cNvSpPr>
            <a:spLocks noGrp="1"/>
          </p:cNvSpPr>
          <p:nvPr>
            <p:ph type="ftr" sz="quarter" idx="11"/>
          </p:nvPr>
        </p:nvSpPr>
        <p:spPr>
          <a:xfrm>
            <a:off x="609600" y="6400800"/>
            <a:ext cx="6807200" cy="304800"/>
          </a:xfrm>
        </p:spPr>
        <p:txBody>
          <a:bodyPr/>
          <a:lstStyle/>
          <a:p>
            <a:endParaRPr lang="en-US" dirty="0"/>
          </a:p>
        </p:txBody>
      </p:sp>
    </p:spTree>
    <p:extLst>
      <p:ext uri="{BB962C8B-B14F-4D97-AF65-F5344CB8AC3E}">
        <p14:creationId xmlns:p14="http://schemas.microsoft.com/office/powerpoint/2010/main" val="280741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795" y="6391657"/>
            <a:ext cx="612396" cy="365125"/>
          </a:xfrm>
        </p:spPr>
        <p:txBody>
          <a:bodyPr/>
          <a:lstStyle>
            <a:lvl1pPr>
              <a:defRPr>
                <a:solidFill>
                  <a:schemeClr val="tx1"/>
                </a:solidFill>
              </a:defRPr>
            </a:lvl1pPr>
          </a:lstStyle>
          <a:p>
            <a:fld id="{BFEBEB0A-9E3D-4B14-9782-E2AE3DA60D96}" type="slidenum">
              <a:rPr lang="en-US" smtClean="0"/>
              <a:pPr/>
              <a:t>‹N°›</a:t>
            </a:fld>
            <a:endParaRPr lang="en-US" dirty="0"/>
          </a:p>
        </p:txBody>
      </p:sp>
      <p:sp>
        <p:nvSpPr>
          <p:cNvPr id="3" name="Rectangle 19"/>
          <p:cNvSpPr>
            <a:spLocks noGrp="1"/>
          </p:cNvSpPr>
          <p:nvPr>
            <p:ph type="ftr" sz="quarter" idx="11"/>
          </p:nvPr>
        </p:nvSpPr>
        <p:spPr>
          <a:xfrm>
            <a:off x="609600" y="6400800"/>
            <a:ext cx="6807200" cy="304800"/>
          </a:xfrm>
        </p:spPr>
        <p:txBody>
          <a:bodyPr/>
          <a:lstStyle>
            <a:lvl1pPr>
              <a:defRPr>
                <a:solidFill>
                  <a:schemeClr val="tx1"/>
                </a:solidFill>
              </a:defRPr>
            </a:lvl1pPr>
            <a:extLst/>
          </a:lstStyle>
          <a:p>
            <a:endParaRPr lang="en-US" dirty="0"/>
          </a:p>
        </p:txBody>
      </p:sp>
    </p:spTree>
    <p:extLst>
      <p:ext uri="{BB962C8B-B14F-4D97-AF65-F5344CB8AC3E}">
        <p14:creationId xmlns:p14="http://schemas.microsoft.com/office/powerpoint/2010/main" val="296106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2">
    <p:bg>
      <p:bgPr>
        <a:solidFill>
          <a:srgbClr val="AB192D"/>
        </a:solidFill>
        <a:effectLst/>
      </p:bgPr>
    </p:bg>
    <p:spTree>
      <p:nvGrpSpPr>
        <p:cNvPr id="1" name=""/>
        <p:cNvGrpSpPr/>
        <p:nvPr/>
      </p:nvGrpSpPr>
      <p:grpSpPr>
        <a:xfrm>
          <a:off x="0" y="0"/>
          <a:ext cx="0" cy="0"/>
          <a:chOff x="0" y="0"/>
          <a:chExt cx="0" cy="0"/>
        </a:xfrm>
      </p:grpSpPr>
      <p:pic>
        <p:nvPicPr>
          <p:cNvPr id="9"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990601"/>
            <a:ext cx="3383438" cy="110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1182" y="2693986"/>
            <a:ext cx="4260818" cy="4172236"/>
          </a:xfrm>
          <a:prstGeom prst="rect">
            <a:avLst/>
          </a:prstGeom>
        </p:spPr>
      </p:pic>
      <p:sp>
        <p:nvSpPr>
          <p:cNvPr id="7" name="Title 1"/>
          <p:cNvSpPr>
            <a:spLocks noGrp="1"/>
          </p:cNvSpPr>
          <p:nvPr>
            <p:ph type="ctrTitle" hasCustomPrompt="1"/>
          </p:nvPr>
        </p:nvSpPr>
        <p:spPr>
          <a:xfrm>
            <a:off x="609600" y="2537925"/>
            <a:ext cx="9144000" cy="1524001"/>
          </a:xfrm>
        </p:spPr>
        <p:txBody>
          <a:bodyPr>
            <a:noAutofit/>
          </a:bodyPr>
          <a:lstStyle>
            <a:lvl1pPr>
              <a:defRPr sz="4000" b="1">
                <a:solidFill>
                  <a:schemeClr val="bg1"/>
                </a:solidFill>
              </a:defRPr>
            </a:lvl1pPr>
          </a:lstStyle>
          <a:p>
            <a:r>
              <a:rPr lang="en-US" dirty="0"/>
              <a:t>Click to edit</a:t>
            </a:r>
            <a:br>
              <a:rPr lang="en-US" dirty="0"/>
            </a:br>
            <a:r>
              <a:rPr lang="en-US" dirty="0"/>
              <a:t>Master title style</a:t>
            </a:r>
          </a:p>
        </p:txBody>
      </p:sp>
      <p:sp>
        <p:nvSpPr>
          <p:cNvPr id="10" name="Subtitle 2"/>
          <p:cNvSpPr>
            <a:spLocks noGrp="1"/>
          </p:cNvSpPr>
          <p:nvPr>
            <p:ph type="subTitle" idx="1"/>
          </p:nvPr>
        </p:nvSpPr>
        <p:spPr>
          <a:xfrm>
            <a:off x="609600" y="4293573"/>
            <a:ext cx="9144000" cy="990600"/>
          </a:xfrm>
        </p:spPr>
        <p:txBody>
          <a:bodyPr anchor="t" anchorCtr="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63066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074400" cy="1066800"/>
          </a:xfrm>
        </p:spPr>
        <p:txBody>
          <a:bodyPr anchor="b">
            <a:normAutofit/>
          </a:bodyPr>
          <a:lstStyle>
            <a:lvl1pPr algn="l">
              <a:defRPr sz="3200" b="1"/>
            </a:lvl1pPr>
          </a:lstStyle>
          <a:p>
            <a:r>
              <a:rPr lang="en-US" dirty="0"/>
              <a:t>Click to edit Master title style</a:t>
            </a:r>
          </a:p>
        </p:txBody>
      </p:sp>
      <p:sp>
        <p:nvSpPr>
          <p:cNvPr id="3" name="Content Placeholder 2"/>
          <p:cNvSpPr>
            <a:spLocks noGrp="1"/>
          </p:cNvSpPr>
          <p:nvPr>
            <p:ph idx="1"/>
          </p:nvPr>
        </p:nvSpPr>
        <p:spPr>
          <a:xfrm>
            <a:off x="4523709" y="1524001"/>
            <a:ext cx="7058691" cy="46481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91890" y="1524000"/>
            <a:ext cx="3564876" cy="4648200"/>
          </a:xfrm>
        </p:spPr>
        <p:txBody>
          <a:bodyPr>
            <a:normAutofit/>
          </a:bodyPr>
          <a:lstStyle>
            <a:lvl1pPr marL="0" indent="0">
              <a:buNone/>
              <a:defRPr sz="20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‹N°›</a:t>
            </a:fld>
            <a:endParaRPr lang="en-US"/>
          </a:p>
        </p:txBody>
      </p:sp>
      <p:cxnSp>
        <p:nvCxnSpPr>
          <p:cNvPr id="10" name="Straight Connector 9"/>
          <p:cNvCxnSpPr/>
          <p:nvPr/>
        </p:nvCxnSpPr>
        <p:spPr>
          <a:xfrm rot="5400000">
            <a:off x="2447147" y="3581135"/>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609600" y="6400800"/>
            <a:ext cx="6807200" cy="304800"/>
          </a:xfrm>
        </p:spPr>
        <p:txBody>
          <a:bodyPr/>
          <a:lstStyle/>
          <a:p>
            <a:endParaRPr lang="en-US" dirty="0"/>
          </a:p>
        </p:txBody>
      </p:sp>
    </p:spTree>
    <p:extLst>
      <p:ext uri="{BB962C8B-B14F-4D97-AF65-F5344CB8AC3E}">
        <p14:creationId xmlns:p14="http://schemas.microsoft.com/office/powerpoint/2010/main" val="4286045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FEBEB0A-9E3D-4B14-9782-E2AE3DA60D96}" type="slidenum">
              <a:rPr lang="en-US" smtClean="0"/>
              <a:pPr/>
              <a:t>‹N°›</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Picture Placeholder 5"/>
          <p:cNvSpPr>
            <a:spLocks noGrp="1"/>
          </p:cNvSpPr>
          <p:nvPr>
            <p:ph type="pic" sz="quarter" idx="12"/>
          </p:nvPr>
        </p:nvSpPr>
        <p:spPr>
          <a:xfrm>
            <a:off x="609600" y="1524000"/>
            <a:ext cx="7823200" cy="4648200"/>
          </a:xfrm>
        </p:spPr>
        <p:txBody>
          <a:bodyPr/>
          <a:lstStyle/>
          <a:p>
            <a:endParaRPr lang="en-US"/>
          </a:p>
        </p:txBody>
      </p:sp>
      <p:sp>
        <p:nvSpPr>
          <p:cNvPr id="8" name="Text Placeholder 7"/>
          <p:cNvSpPr>
            <a:spLocks noGrp="1"/>
          </p:cNvSpPr>
          <p:nvPr>
            <p:ph type="body" sz="quarter" idx="13"/>
          </p:nvPr>
        </p:nvSpPr>
        <p:spPr>
          <a:xfrm>
            <a:off x="8737600" y="1524000"/>
            <a:ext cx="2844800" cy="4648200"/>
          </a:xfrm>
        </p:spPr>
        <p:txBody>
          <a:bodyPr>
            <a:normAutofit/>
          </a:bodyPr>
          <a:lstStyle>
            <a:lvl1pPr marL="0" indent="0">
              <a:buFontTx/>
              <a:buNone/>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7920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6131" y="1066834"/>
            <a:ext cx="4459738" cy="4428034"/>
          </a:xfrm>
          <a:prstGeom prst="rect">
            <a:avLst/>
          </a:prstGeom>
        </p:spPr>
      </p:pic>
    </p:spTree>
    <p:extLst>
      <p:ext uri="{BB962C8B-B14F-4D97-AF65-F5344CB8AC3E}">
        <p14:creationId xmlns:p14="http://schemas.microsoft.com/office/powerpoint/2010/main" val="150418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1143000"/>
          </a:xfrm>
          <a:prstGeom prst="rect">
            <a:avLst/>
          </a:prstGeom>
          <a:solidFill>
            <a:schemeClr val="bg2"/>
          </a:solidFill>
          <a:ln>
            <a:noFill/>
          </a:ln>
          <a:effectLst>
            <a:innerShdw blurRad="215900" dist="76200" dir="54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5475" y="1447800"/>
            <a:ext cx="9144000" cy="1676400"/>
          </a:xfrm>
        </p:spPr>
        <p:txBody>
          <a:bodyPr anchor="b" anchorCtr="0"/>
          <a:lstStyle>
            <a:lvl1pPr algn="l">
              <a:defRPr lang="en-US" sz="4000" b="1" kern="1200" dirty="0">
                <a:solidFill>
                  <a:schemeClr val="tx1">
                    <a:lumMod val="85000"/>
                    <a:lumOff val="15000"/>
                  </a:schemeClr>
                </a:solidFill>
                <a:latin typeface="Verdana" pitchFamily="34" charset="0"/>
                <a:ea typeface="Verdana" pitchFamily="34" charset="0"/>
                <a:cs typeface="Verdana" pitchFamily="34" charset="0"/>
              </a:defRPr>
            </a:lvl1pPr>
          </a:lstStyle>
          <a:p>
            <a:r>
              <a:rPr lang="en-US" dirty="0"/>
              <a:t>Click to edit Master title style</a:t>
            </a:r>
          </a:p>
        </p:txBody>
      </p:sp>
      <p:sp>
        <p:nvSpPr>
          <p:cNvPr id="3" name="Text Placeholder 2"/>
          <p:cNvSpPr>
            <a:spLocks noGrp="1"/>
          </p:cNvSpPr>
          <p:nvPr>
            <p:ph type="body" idx="1"/>
          </p:nvPr>
        </p:nvSpPr>
        <p:spPr>
          <a:xfrm>
            <a:off x="625475" y="31242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FEBEB0A-9E3D-4B14-9782-E2AE3DA60D96}" type="slidenum">
              <a:rPr lang="en-US" smtClean="0"/>
              <a:pPr/>
              <a:t>‹N°›</a:t>
            </a:fld>
            <a:endParaRPr lang="en-US"/>
          </a:p>
        </p:txBody>
      </p:sp>
      <p:sp>
        <p:nvSpPr>
          <p:cNvPr id="9" name="Footer Placeholder 2"/>
          <p:cNvSpPr>
            <a:spLocks noGrp="1"/>
          </p:cNvSpPr>
          <p:nvPr>
            <p:ph type="ftr" sz="quarter" idx="3"/>
          </p:nvPr>
        </p:nvSpPr>
        <p:spPr>
          <a:xfrm>
            <a:off x="625475" y="6400800"/>
            <a:ext cx="6807200" cy="304800"/>
          </a:xfrm>
          <a:prstGeom prst="rect">
            <a:avLst/>
          </a:prstGeom>
        </p:spPr>
        <p:txBody>
          <a:bodyPr/>
          <a:lstStyle>
            <a:lvl1pPr>
              <a:defRPr sz="1600" b="0">
                <a:solidFill>
                  <a:schemeClr val="tx2"/>
                </a:solidFill>
              </a:defRPr>
            </a:lvl1pPr>
          </a:lstStyle>
          <a:p>
            <a:endParaRPr lang="en-US" dirty="0"/>
          </a:p>
        </p:txBody>
      </p:sp>
      <p:pic>
        <p:nvPicPr>
          <p:cNvPr id="8" name="Picture 7" descr="greyWatermark-20.png"/>
          <p:cNvPicPr>
            <a:picLocks noChangeAspect="1"/>
          </p:cNvPicPr>
          <p:nvPr userDrawn="1"/>
        </p:nvPicPr>
        <p:blipFill>
          <a:blip r:embed="rId2" cstate="print"/>
          <a:stretch>
            <a:fillRect/>
          </a:stretch>
        </p:blipFill>
        <p:spPr>
          <a:xfrm>
            <a:off x="7949092" y="2703302"/>
            <a:ext cx="4242908" cy="4154698"/>
          </a:xfrm>
          <a:prstGeom prst="rect">
            <a:avLst/>
          </a:prstGeom>
        </p:spPr>
      </p:pic>
    </p:spTree>
  </p:cSld>
  <p:clrMapOvr>
    <a:masterClrMapping/>
  </p:clrMapOvr>
  <p:hf hdr="0" dt="0"/>
  <p:extLst>
    <p:ext uri="{DCECCB84-F9BA-43D5-87BE-67443E8EF086}">
      <p15:sldGuideLst xmlns:p15="http://schemas.microsoft.com/office/powerpoint/2012/main">
        <p15:guide id="1" pos="4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dirty="0"/>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
        <p:nvSpPr>
          <p:cNvPr id="27" name="Rectangle 19"/>
          <p:cNvSpPr>
            <a:spLocks noGrp="1"/>
          </p:cNvSpPr>
          <p:nvPr>
            <p:ph type="ftr" sz="quarter" idx="11"/>
          </p:nvPr>
        </p:nvSpPr>
        <p:spPr/>
        <p:txBody>
          <a:bodyPr/>
          <a:lstStyle/>
          <a:p>
            <a:endParaRPr lang="en-US" dirty="0"/>
          </a:p>
        </p:txBody>
      </p:sp>
      <p:sp>
        <p:nvSpPr>
          <p:cNvPr id="24" name="Rectangle 26"/>
          <p:cNvSpPr>
            <a:spLocks noGrp="1"/>
          </p:cNvSpPr>
          <p:nvPr>
            <p:ph type="sldNum" sz="quarter" idx="12"/>
          </p:nvPr>
        </p:nvSpPr>
        <p:spPr/>
        <p:txBody>
          <a:bodyPr/>
          <a:lstStyle/>
          <a:p>
            <a:fld id="{963B0023-0CED-47F7-85AE-654F0B232C29}" type="slidenum">
              <a:rPr lang="en-US" smtClean="0"/>
              <a:pPr/>
              <a:t>‹N°›</a:t>
            </a:fld>
            <a:endParaRPr lang="en-US" dirty="0"/>
          </a:p>
        </p:txBody>
      </p:sp>
    </p:spTree>
    <p:extLst>
      <p:ext uri="{BB962C8B-B14F-4D97-AF65-F5344CB8AC3E}">
        <p14:creationId xmlns:p14="http://schemas.microsoft.com/office/powerpoint/2010/main" val="411570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160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FEBEB0A-9E3D-4B14-9782-E2AE3DA60D96}" type="slidenum">
              <a:rPr lang="en-US" smtClean="0"/>
              <a:pPr/>
              <a:t>‹N°›</a:t>
            </a:fld>
            <a:endParaRPr lang="en-US" dirty="0"/>
          </a:p>
        </p:txBody>
      </p:sp>
      <p:sp>
        <p:nvSpPr>
          <p:cNvPr id="6" name="Rectangle 19"/>
          <p:cNvSpPr>
            <a:spLocks noGrp="1"/>
          </p:cNvSpPr>
          <p:nvPr>
            <p:ph type="ftr" sz="quarter" idx="11"/>
          </p:nvPr>
        </p:nvSpPr>
        <p:spPr>
          <a:xfrm>
            <a:off x="609600" y="6400800"/>
            <a:ext cx="6807200" cy="304800"/>
          </a:xfrm>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16000" y="1496736"/>
            <a:ext cx="4876800" cy="63976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160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1496736"/>
            <a:ext cx="4876800" cy="63976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FEBEB0A-9E3D-4B14-9782-E2AE3DA60D96}" type="slidenum">
              <a:rPr lang="en-US" smtClean="0"/>
              <a:pPr/>
              <a:t>‹N°›</a:t>
            </a:fld>
            <a:endParaRPr lang="en-US"/>
          </a:p>
        </p:txBody>
      </p:sp>
      <p:sp>
        <p:nvSpPr>
          <p:cNvPr id="8" name="Rectangle 19"/>
          <p:cNvSpPr>
            <a:spLocks noGrp="1"/>
          </p:cNvSpPr>
          <p:nvPr>
            <p:ph type="ftr" sz="quarter" idx="11"/>
          </p:nvPr>
        </p:nvSpPr>
        <p:spPr>
          <a:xfrm>
            <a:off x="609600" y="6400800"/>
            <a:ext cx="6807200" cy="304800"/>
          </a:xfrm>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FEBEB0A-9E3D-4B14-9782-E2AE3DA60D96}" type="slidenum">
              <a:rPr lang="en-US" smtClean="0"/>
              <a:pPr/>
              <a:t>‹N°›</a:t>
            </a:fld>
            <a:endParaRPr lang="en-US" dirty="0"/>
          </a:p>
        </p:txBody>
      </p:sp>
      <p:sp>
        <p:nvSpPr>
          <p:cNvPr id="4" name="Rectangle 19"/>
          <p:cNvSpPr>
            <a:spLocks noGrp="1"/>
          </p:cNvSpPr>
          <p:nvPr>
            <p:ph type="ftr" sz="quarter" idx="11"/>
          </p:nvPr>
        </p:nvSpPr>
        <p:spPr>
          <a:xfrm>
            <a:off x="609600" y="6400800"/>
            <a:ext cx="6807200" cy="304800"/>
          </a:xfrm>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 y="6391657"/>
            <a:ext cx="612396" cy="365125"/>
          </a:xfrm>
        </p:spPr>
        <p:txBody>
          <a:bodyPr/>
          <a:lstStyle/>
          <a:p>
            <a:fld id="{BFEBEB0A-9E3D-4B14-9782-E2AE3DA60D96}" type="slidenum">
              <a:rPr lang="en-US" smtClean="0"/>
              <a:pPr/>
              <a:t>‹N°›</a:t>
            </a:fld>
            <a:endParaRPr lang="en-US" dirty="0"/>
          </a:p>
        </p:txBody>
      </p:sp>
      <p:sp>
        <p:nvSpPr>
          <p:cNvPr id="3" name="Rectangle 19"/>
          <p:cNvSpPr>
            <a:spLocks noGrp="1"/>
          </p:cNvSpPr>
          <p:nvPr>
            <p:ph type="ftr" sz="quarter" idx="11"/>
          </p:nvPr>
        </p:nvSpPr>
        <p:spPr>
          <a:xfrm>
            <a:off x="609600" y="6400800"/>
            <a:ext cx="6807200" cy="304800"/>
          </a:xfrm>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074400" cy="1066800"/>
          </a:xfrm>
        </p:spPr>
        <p:txBody>
          <a:bodyPr anchor="b">
            <a:normAutofit/>
          </a:bodyPr>
          <a:lstStyle>
            <a:lvl1pPr algn="l">
              <a:defRPr sz="3200" b="1"/>
            </a:lvl1pPr>
          </a:lstStyle>
          <a:p>
            <a:r>
              <a:rPr lang="en-US"/>
              <a:t>Click to edit Master title style</a:t>
            </a:r>
            <a:endParaRPr lang="en-US" dirty="0"/>
          </a:p>
        </p:txBody>
      </p:sp>
      <p:sp>
        <p:nvSpPr>
          <p:cNvPr id="3" name="Content Placeholder 2"/>
          <p:cNvSpPr>
            <a:spLocks noGrp="1"/>
          </p:cNvSpPr>
          <p:nvPr>
            <p:ph idx="1"/>
          </p:nvPr>
        </p:nvSpPr>
        <p:spPr>
          <a:xfrm>
            <a:off x="4523709" y="1524001"/>
            <a:ext cx="7058691" cy="46481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1890" y="1524000"/>
            <a:ext cx="3564876" cy="4648200"/>
          </a:xfrm>
        </p:spPr>
        <p:txBody>
          <a:bodyPr>
            <a:normAutofit/>
          </a:bodyPr>
          <a:lstStyle>
            <a:lvl1pPr marL="0" indent="0">
              <a:buNone/>
              <a:defRPr sz="20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‹N°›</a:t>
            </a:fld>
            <a:endParaRPr lang="en-US"/>
          </a:p>
        </p:txBody>
      </p:sp>
      <p:cxnSp>
        <p:nvCxnSpPr>
          <p:cNvPr id="10" name="Straight Connector 9"/>
          <p:cNvCxnSpPr/>
          <p:nvPr/>
        </p:nvCxnSpPr>
        <p:spPr>
          <a:xfrm rot="5400000">
            <a:off x="2447147" y="3581135"/>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609600" y="6400800"/>
            <a:ext cx="6807200" cy="304800"/>
          </a:xfrm>
        </p:spPr>
        <p:txBody>
          <a:bodyPr/>
          <a:lstStyle/>
          <a:p>
            <a:endParaRPr lang="en-US" dirty="0"/>
          </a:p>
        </p:txBody>
      </p:sp>
    </p:spTree>
    <p:extLst>
      <p:ext uri="{BB962C8B-B14F-4D97-AF65-F5344CB8AC3E}">
        <p14:creationId xmlns:p14="http://schemas.microsoft.com/office/powerpoint/2010/main" val="2935338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51367"/>
            <a:ext cx="10972800" cy="80010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609600" y="1524000"/>
            <a:ext cx="10972800" cy="4648200"/>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 y="6387664"/>
            <a:ext cx="609600" cy="394136"/>
          </a:xfrm>
          <a:prstGeom prst="rect">
            <a:avLst/>
          </a:prstGeom>
        </p:spPr>
        <p:txBody>
          <a:bodyPr vert="horz" lIns="91440" tIns="45720" rIns="91440" bIns="45720" rtlCol="0" anchor="ctr"/>
          <a:lstStyle>
            <a:lvl1pPr algn="l">
              <a:defRPr sz="1200">
                <a:solidFill>
                  <a:schemeClr val="tx1">
                    <a:lumMod val="85000"/>
                    <a:lumOff val="15000"/>
                  </a:schemeClr>
                </a:solidFill>
                <a:latin typeface="+mj-lt"/>
              </a:defRPr>
            </a:lvl1pPr>
          </a:lstStyle>
          <a:p>
            <a:fld id="{BFEBEB0A-9E3D-4B14-9782-E2AE3DA60D96}" type="slidenum">
              <a:rPr lang="en-US" smtClean="0"/>
              <a:pPr/>
              <a:t>‹N°›</a:t>
            </a:fld>
            <a:endParaRPr lang="en-US" dirty="0"/>
          </a:p>
        </p:txBody>
      </p:sp>
      <p:sp>
        <p:nvSpPr>
          <p:cNvPr id="9" name="Rectangle 8"/>
          <p:cNvSpPr/>
          <p:nvPr/>
        </p:nvSpPr>
        <p:spPr>
          <a:xfrm>
            <a:off x="609600" y="1234967"/>
            <a:ext cx="115824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7315200" y="6400800"/>
            <a:ext cx="4470400" cy="369332"/>
          </a:xfrm>
          <a:prstGeom prst="rect">
            <a:avLst/>
          </a:prstGeom>
          <a:noFill/>
          <a:ln>
            <a:noFill/>
          </a:ln>
        </p:spPr>
        <p:txBody>
          <a:bodyPr wrap="square" rtlCol="0">
            <a:spAutoFit/>
          </a:bodyPr>
          <a:lstStyle/>
          <a:p>
            <a:pPr algn="r"/>
            <a:r>
              <a:rPr lang="en-US" sz="1800" dirty="0">
                <a:solidFill>
                  <a:schemeClr val="bg2"/>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609600" y="6400800"/>
            <a:ext cx="6807200" cy="304800"/>
          </a:xfrm>
          <a:prstGeom prst="rect">
            <a:avLst/>
          </a:prstGeom>
        </p:spPr>
        <p:txBody>
          <a:bodyPr/>
          <a:lstStyle>
            <a:lvl1pPr>
              <a:defRPr sz="1600" b="0">
                <a:solidFill>
                  <a:schemeClr val="tx2"/>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82" r:id="rId2"/>
    <p:sldLayoutId id="2147483663" r:id="rId3"/>
    <p:sldLayoutId id="2147483695" r:id="rId4"/>
    <p:sldLayoutId id="2147483664" r:id="rId5"/>
    <p:sldLayoutId id="2147483665" r:id="rId6"/>
    <p:sldLayoutId id="2147483666" r:id="rId7"/>
    <p:sldLayoutId id="2147483667" r:id="rId8"/>
    <p:sldLayoutId id="2147483683" r:id="rId9"/>
    <p:sldLayoutId id="2147483696" r:id="rId10"/>
    <p:sldLayoutId id="2147483708" r:id="rId11"/>
  </p:sldLayoutIdLst>
  <p:hf hdr="0" dt="0"/>
  <p:txStyles>
    <p:titleStyle>
      <a:lvl1pPr algn="l" defTabSz="914400" rtl="0" eaLnBrk="1" latinLnBrk="0" hangingPunct="1">
        <a:spcBef>
          <a:spcPct val="0"/>
        </a:spcBef>
        <a:buNone/>
        <a:defRPr sz="32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42900"/>
            <a:ext cx="10972800" cy="80010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609600" y="1524000"/>
            <a:ext cx="10972800" cy="4648200"/>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 y="6391657"/>
            <a:ext cx="609600" cy="313944"/>
          </a:xfrm>
          <a:prstGeom prst="rect">
            <a:avLst/>
          </a:prstGeom>
        </p:spPr>
        <p:txBody>
          <a:bodyPr vert="horz" lIns="91440" tIns="45720" rIns="91440" bIns="45720" rtlCol="0" anchor="ctr"/>
          <a:lstStyle>
            <a:lvl1pPr algn="l">
              <a:defRPr sz="1200">
                <a:solidFill>
                  <a:schemeClr val="tx1"/>
                </a:solidFill>
                <a:latin typeface="+mj-lt"/>
              </a:defRPr>
            </a:lvl1pPr>
          </a:lstStyle>
          <a:p>
            <a:fld id="{BFEBEB0A-9E3D-4B14-9782-E2AE3DA60D96}" type="slidenum">
              <a:rPr lang="en-US" smtClean="0"/>
              <a:pPr/>
              <a:t>‹N°›</a:t>
            </a:fld>
            <a:endParaRPr lang="en-US" dirty="0"/>
          </a:p>
        </p:txBody>
      </p:sp>
      <p:sp>
        <p:nvSpPr>
          <p:cNvPr id="9" name="Rectangle 8"/>
          <p:cNvSpPr/>
          <p:nvPr/>
        </p:nvSpPr>
        <p:spPr>
          <a:xfrm>
            <a:off x="609600" y="1234967"/>
            <a:ext cx="115824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7315200" y="6400800"/>
            <a:ext cx="4470400" cy="369332"/>
          </a:xfrm>
          <a:prstGeom prst="rect">
            <a:avLst/>
          </a:prstGeom>
          <a:noFill/>
          <a:ln>
            <a:noFill/>
          </a:ln>
        </p:spPr>
        <p:txBody>
          <a:bodyPr wrap="square" rtlCol="0">
            <a:spAutoFit/>
          </a:bodyPr>
          <a:lstStyle/>
          <a:p>
            <a:pPr algn="r"/>
            <a:r>
              <a:rPr lang="en-US" sz="1800" dirty="0">
                <a:solidFill>
                  <a:schemeClr val="tx1"/>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609600" y="6400800"/>
            <a:ext cx="6807200" cy="304800"/>
          </a:xfrm>
          <a:prstGeom prst="rect">
            <a:avLst/>
          </a:prstGeom>
        </p:spPr>
        <p:txBody>
          <a:bodyPr/>
          <a:lstStyle>
            <a:lvl1pPr>
              <a:defRPr sz="1600" b="0">
                <a:solidFill>
                  <a:schemeClr val="tx1"/>
                </a:solidFill>
              </a:defRPr>
            </a:lvl1pPr>
          </a:lstStyle>
          <a:p>
            <a:endParaRPr lang="en-US" dirty="0"/>
          </a:p>
        </p:txBody>
      </p:sp>
    </p:spTree>
    <p:extLst>
      <p:ext uri="{BB962C8B-B14F-4D97-AF65-F5344CB8AC3E}">
        <p14:creationId xmlns:p14="http://schemas.microsoft.com/office/powerpoint/2010/main" val="34368943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9" r:id="rId11"/>
  </p:sldLayoutIdLst>
  <p:hf hdr="0" dt="0"/>
  <p:txStyles>
    <p:titleStyle>
      <a:lvl1pPr algn="l" defTabSz="914400" rtl="0" eaLnBrk="1" latinLnBrk="0" hangingPunct="1">
        <a:spcBef>
          <a:spcPct val="0"/>
        </a:spcBef>
        <a:buNone/>
        <a:defRPr sz="3200" b="1" kern="1200">
          <a:solidFill>
            <a:schemeClr val="tx1"/>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8.emf"/></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4.emf"/><Relationship Id="rId4" Type="http://schemas.openxmlformats.org/officeDocument/2006/relationships/image" Target="../media/image53.emf"/></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9.emf"/></Relationships>
</file>

<file path=ppt/slides/_rels/slide2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3.e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4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9.emf"/></Relationships>
</file>

<file path=ppt/slides/_rels/slide4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1.emf"/></Relationships>
</file>

<file path=ppt/slides/_rels/slide4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87.jpeg"/><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hyperlink" Target="https://doi.org/10.1016/S1389-1723(02)80200-6" TargetMode="External"/><Relationship Id="rId3" Type="http://schemas.openxmlformats.org/officeDocument/2006/relationships/hyperlink" Target="https://doi.org/10.1016/j.nbt.2014.02.010" TargetMode="External"/><Relationship Id="rId7" Type="http://schemas.openxmlformats.org/officeDocument/2006/relationships/hyperlink" Target="https://doi.org/10.3322/caac.21763" TargetMode="External"/><Relationship Id="rId2" Type="http://schemas.openxmlformats.org/officeDocument/2006/relationships/hyperlink" Target="https://www.sciencedirect.com/topics/immunology-and-microbiology/plant-cell-culture" TargetMode="External"/><Relationship Id="rId1" Type="http://schemas.openxmlformats.org/officeDocument/2006/relationships/slideLayout" Target="../slideLayouts/slideLayout4.xml"/><Relationship Id="rId6" Type="http://schemas.openxmlformats.org/officeDocument/2006/relationships/hyperlink" Target="https://doi.org/10.1007/s11240-012-0237-3" TargetMode="External"/><Relationship Id="rId5" Type="http://schemas.openxmlformats.org/officeDocument/2006/relationships/hyperlink" Target="https://doi.org/10.1016/B978-0-12-809286-6.00010-8" TargetMode="External"/><Relationship Id="rId4" Type="http://schemas.openxmlformats.org/officeDocument/2006/relationships/hyperlink" Target="https://doi.org/10.1002/bit.2332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1" y="2537925"/>
            <a:ext cx="6886074" cy="134827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chemeClr val="bg1"/>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
        <p:nvSpPr>
          <p:cNvPr id="7" name="Subtitle 2"/>
          <p:cNvSpPr>
            <a:spLocks noGrp="1"/>
          </p:cNvSpPr>
          <p:nvPr>
            <p:ph type="subTitle" idx="1"/>
          </p:nvPr>
        </p:nvSpPr>
        <p:spPr>
          <a:xfrm>
            <a:off x="1161163" y="5432957"/>
            <a:ext cx="9144000" cy="990600"/>
          </a:xfrm>
        </p:spPr>
        <p:txBody>
          <a:bodyPr>
            <a:normAutofit lnSpcReduction="10000"/>
          </a:bodyPr>
          <a:lstStyle/>
          <a:p>
            <a:pPr algn="ctr"/>
            <a:r>
              <a:rPr lang="en-US" b="1" dirty="0"/>
              <a:t>Caroline </a:t>
            </a:r>
            <a:r>
              <a:rPr lang="en-US" b="1" dirty="0" err="1"/>
              <a:t>Rauber</a:t>
            </a:r>
            <a:endParaRPr lang="en-US" b="1" dirty="0"/>
          </a:p>
          <a:p>
            <a:r>
              <a:rPr lang="en-US" dirty="0"/>
              <a:t>		   Advisor : Pr. Susan Roberts</a:t>
            </a:r>
          </a:p>
        </p:txBody>
      </p:sp>
      <p:sp>
        <p:nvSpPr>
          <p:cNvPr id="2" name="ZoneTexte 1">
            <a:extLst>
              <a:ext uri="{FF2B5EF4-FFF2-40B4-BE49-F238E27FC236}">
                <a16:creationId xmlns:a16="http://schemas.microsoft.com/office/drawing/2014/main" id="{A27A6D54-036B-8832-4FBA-B115EC28624C}"/>
              </a:ext>
            </a:extLst>
          </p:cNvPr>
          <p:cNvSpPr txBox="1"/>
          <p:nvPr/>
        </p:nvSpPr>
        <p:spPr>
          <a:xfrm>
            <a:off x="1471613" y="3529013"/>
            <a:ext cx="0" cy="0"/>
          </a:xfrm>
          <a:prstGeom prst="rect">
            <a:avLst/>
          </a:prstGeom>
          <a:noFill/>
        </p:spPr>
        <p:txBody>
          <a:bodyPr wrap="none" rtlCol="0">
            <a:noAutofit/>
          </a:bodyPr>
          <a:lstStyle/>
          <a:p>
            <a:pPr algn="ctr"/>
            <a:endParaRPr lang="fr-FR" sz="1600" dirty="0" err="1"/>
          </a:p>
        </p:txBody>
      </p:sp>
      <p:sp>
        <p:nvSpPr>
          <p:cNvPr id="3" name="ZoneTexte 2">
            <a:extLst>
              <a:ext uri="{FF2B5EF4-FFF2-40B4-BE49-F238E27FC236}">
                <a16:creationId xmlns:a16="http://schemas.microsoft.com/office/drawing/2014/main" id="{F4BF749A-36F4-71A1-199B-6927E057EC3B}"/>
              </a:ext>
            </a:extLst>
          </p:cNvPr>
          <p:cNvSpPr txBox="1"/>
          <p:nvPr/>
        </p:nvSpPr>
        <p:spPr>
          <a:xfrm>
            <a:off x="1318326" y="2289952"/>
            <a:ext cx="8829674" cy="2852011"/>
          </a:xfrm>
          <a:prstGeom prst="rect">
            <a:avLst/>
          </a:prstGeom>
          <a:noFill/>
        </p:spPr>
        <p:txBody>
          <a:bodyPr wrap="square" rtlCol="0">
            <a:noAutofit/>
          </a:bodyPr>
          <a:lstStyle/>
          <a:p>
            <a:pPr algn="ctr"/>
            <a:r>
              <a:rPr lang="en-US" sz="3600" b="1" u="sng" dirty="0">
                <a:solidFill>
                  <a:srgbClr val="FFFFFF"/>
                </a:solidFill>
                <a:latin typeface="Calibri Light" panose="020F0302020204030204" pitchFamily="34" charset="0"/>
                <a:ea typeface="Yu Gothic Light" panose="020B0300000000000000" pitchFamily="34" charset="-128"/>
                <a:cs typeface="Times New Roman" panose="02020603050405020304" pitchFamily="18" charset="0"/>
              </a:rPr>
              <a:t>Masters’ thesis</a:t>
            </a:r>
            <a:endParaRPr lang="en-US" sz="3600" b="1" u="sng" dirty="0">
              <a:solidFill>
                <a:srgbClr val="FFFFFF"/>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algn="ctr"/>
            <a:r>
              <a:rPr lang="en-US" sz="3600" b="1" dirty="0">
                <a:solidFill>
                  <a:srgbClr val="FFFFFF"/>
                </a:solidFill>
                <a:effectLst/>
                <a:latin typeface="Calibri Light" panose="020F0302020204030204" pitchFamily="34" charset="0"/>
                <a:ea typeface="Yu Gothic Light" panose="020B0300000000000000" pitchFamily="34" charset="-128"/>
                <a:cs typeface="Times New Roman" panose="02020603050405020304" pitchFamily="18" charset="0"/>
              </a:rPr>
              <a:t>Effect of Continuous Shear Stress and Enzymatic Disaggregation on Cell Health and Secondary Metabolite Production in </a:t>
            </a:r>
            <a:r>
              <a:rPr lang="en-US" sz="3600" b="1" i="1" dirty="0">
                <a:solidFill>
                  <a:srgbClr val="FFFFFF"/>
                </a:solidFill>
                <a:effectLst/>
                <a:latin typeface="Calibri Light" panose="020F0302020204030204" pitchFamily="34" charset="0"/>
                <a:ea typeface="Yu Gothic Light" panose="020B0300000000000000" pitchFamily="34" charset="-128"/>
                <a:cs typeface="Times New Roman" panose="02020603050405020304" pitchFamily="18" charset="0"/>
              </a:rPr>
              <a:t>Taxus</a:t>
            </a:r>
            <a:r>
              <a:rPr lang="en-US" sz="3600" b="1" dirty="0">
                <a:solidFill>
                  <a:srgbClr val="FFFFFF"/>
                </a:solidFill>
                <a:effectLst/>
                <a:latin typeface="Calibri Light" panose="020F0302020204030204" pitchFamily="34" charset="0"/>
                <a:ea typeface="Yu Gothic Light" panose="020B0300000000000000" pitchFamily="34" charset="-128"/>
                <a:cs typeface="Times New Roman" panose="02020603050405020304" pitchFamily="18" charset="0"/>
              </a:rPr>
              <a:t> Plant Cell Culture</a:t>
            </a:r>
            <a:endParaRPr lang="fr-FR" sz="36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fr-FR" sz="1600" b="1" dirty="0" err="1"/>
          </a:p>
        </p:txBody>
      </p:sp>
    </p:spTree>
    <p:extLst>
      <p:ext uri="{BB962C8B-B14F-4D97-AF65-F5344CB8AC3E}">
        <p14:creationId xmlns:p14="http://schemas.microsoft.com/office/powerpoint/2010/main" val="3294088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B50D99-460D-6F5F-AD2A-87C9ABE9ED78}"/>
              </a:ext>
            </a:extLst>
          </p:cNvPr>
          <p:cNvSpPr>
            <a:spLocks noGrp="1"/>
          </p:cNvSpPr>
          <p:nvPr>
            <p:ph type="title"/>
          </p:nvPr>
        </p:nvSpPr>
        <p:spPr/>
        <p:txBody>
          <a:bodyPr/>
          <a:lstStyle/>
          <a:p>
            <a:r>
              <a:rPr lang="fr-FR" dirty="0" err="1"/>
              <a:t>Aggregate</a:t>
            </a:r>
            <a:r>
              <a:rPr lang="fr-FR" dirty="0"/>
              <a:t> size </a:t>
            </a:r>
            <a:r>
              <a:rPr lang="en-US" dirty="0"/>
              <a:t>correlates</a:t>
            </a:r>
            <a:r>
              <a:rPr lang="fr-FR" dirty="0"/>
              <a:t> </a:t>
            </a:r>
            <a:r>
              <a:rPr lang="fr-FR" dirty="0" err="1"/>
              <a:t>with</a:t>
            </a:r>
            <a:r>
              <a:rPr lang="fr-FR" dirty="0"/>
              <a:t> paclitaxel accumulation </a:t>
            </a:r>
          </a:p>
        </p:txBody>
      </p:sp>
      <p:sp>
        <p:nvSpPr>
          <p:cNvPr id="4" name="Espace réservé du pied de page 3">
            <a:extLst>
              <a:ext uri="{FF2B5EF4-FFF2-40B4-BE49-F238E27FC236}">
                <a16:creationId xmlns:a16="http://schemas.microsoft.com/office/drawing/2014/main" id="{C5090AD5-3178-85BC-16B1-8255047FF07B}"/>
              </a:ext>
            </a:extLst>
          </p:cNvPr>
          <p:cNvSpPr>
            <a:spLocks noGrp="1"/>
          </p:cNvSpPr>
          <p:nvPr>
            <p:ph type="ftr" sz="quarter" idx="11"/>
          </p:nvPr>
        </p:nvSpPr>
        <p:spPr>
          <a:xfrm>
            <a:off x="609600" y="6400800"/>
            <a:ext cx="7261654" cy="304800"/>
          </a:xfrm>
        </p:spPr>
        <p:txBody>
          <a:bodyPr/>
          <a:lstStyle/>
          <a:p>
            <a:r>
              <a:rPr lang="en-US" sz="1200" dirty="0" err="1">
                <a:solidFill>
                  <a:srgbClr val="6D6D6D"/>
                </a:solidFill>
                <a:cs typeface="Times"/>
              </a:rPr>
              <a:t>Kolewe</a:t>
            </a:r>
            <a:r>
              <a:rPr lang="en-US" sz="1200" dirty="0">
                <a:solidFill>
                  <a:srgbClr val="6D6D6D"/>
                </a:solidFill>
                <a:cs typeface="Times"/>
              </a:rPr>
              <a:t>, M. </a:t>
            </a:r>
            <a:r>
              <a:rPr lang="en-US" sz="1200" i="1" dirty="0">
                <a:solidFill>
                  <a:srgbClr val="6D6D6D"/>
                </a:solidFill>
                <a:cs typeface="Times"/>
              </a:rPr>
              <a:t>et al. </a:t>
            </a:r>
            <a:r>
              <a:rPr lang="en-US" sz="1200" dirty="0">
                <a:solidFill>
                  <a:srgbClr val="6D6D6D"/>
                </a:solidFill>
                <a:cs typeface="Times"/>
              </a:rPr>
              <a:t>2011 Biotechnology Progress, 27 (5), 1365-1372. </a:t>
            </a:r>
          </a:p>
          <a:p>
            <a:endParaRPr lang="en-US" dirty="0"/>
          </a:p>
        </p:txBody>
      </p:sp>
      <p:sp>
        <p:nvSpPr>
          <p:cNvPr id="5" name="Espace réservé du numéro de diapositive 4">
            <a:extLst>
              <a:ext uri="{FF2B5EF4-FFF2-40B4-BE49-F238E27FC236}">
                <a16:creationId xmlns:a16="http://schemas.microsoft.com/office/drawing/2014/main" id="{B41B50E1-9E4B-4C43-EDB0-B0CFFDE7F14D}"/>
              </a:ext>
            </a:extLst>
          </p:cNvPr>
          <p:cNvSpPr>
            <a:spLocks noGrp="1"/>
          </p:cNvSpPr>
          <p:nvPr>
            <p:ph type="sldNum" sz="quarter" idx="12"/>
          </p:nvPr>
        </p:nvSpPr>
        <p:spPr/>
        <p:txBody>
          <a:bodyPr/>
          <a:lstStyle/>
          <a:p>
            <a:fld id="{963B0023-0CED-47F7-85AE-654F0B232C29}" type="slidenum">
              <a:rPr lang="en-US" smtClean="0"/>
              <a:pPr/>
              <a:t>10</a:t>
            </a:fld>
            <a:endParaRPr lang="en-US" dirty="0"/>
          </a:p>
        </p:txBody>
      </p:sp>
      <p:sp>
        <p:nvSpPr>
          <p:cNvPr id="6" name="ZoneTexte 5">
            <a:extLst>
              <a:ext uri="{FF2B5EF4-FFF2-40B4-BE49-F238E27FC236}">
                <a16:creationId xmlns:a16="http://schemas.microsoft.com/office/drawing/2014/main" id="{A9577F12-91E6-7990-9842-E219A9701246}"/>
              </a:ext>
            </a:extLst>
          </p:cNvPr>
          <p:cNvSpPr txBox="1"/>
          <p:nvPr/>
        </p:nvSpPr>
        <p:spPr>
          <a:xfrm>
            <a:off x="-1180618" y="7604567"/>
            <a:ext cx="0" cy="0"/>
          </a:xfrm>
          <a:prstGeom prst="rect">
            <a:avLst/>
          </a:prstGeom>
          <a:noFill/>
        </p:spPr>
        <p:txBody>
          <a:bodyPr wrap="none" rtlCol="0">
            <a:noAutofit/>
          </a:bodyPr>
          <a:lstStyle/>
          <a:p>
            <a:pPr algn="ctr"/>
            <a:endParaRPr lang="en-US" sz="1600" dirty="0"/>
          </a:p>
        </p:txBody>
      </p:sp>
      <p:pic>
        <p:nvPicPr>
          <p:cNvPr id="7" name="Picture 2">
            <a:extLst>
              <a:ext uri="{FF2B5EF4-FFF2-40B4-BE49-F238E27FC236}">
                <a16:creationId xmlns:a16="http://schemas.microsoft.com/office/drawing/2014/main" id="{6E195FE7-C95D-862E-5FA7-22E54311E845}"/>
              </a:ext>
            </a:extLst>
          </p:cNvPr>
          <p:cNvPicPr>
            <a:picLocks noChangeAspect="1" noChangeArrowheads="1"/>
          </p:cNvPicPr>
          <p:nvPr/>
        </p:nvPicPr>
        <p:blipFill>
          <a:blip r:embed="rId3" cstate="print"/>
          <a:srcRect/>
          <a:stretch>
            <a:fillRect/>
          </a:stretch>
        </p:blipFill>
        <p:spPr bwMode="auto">
          <a:xfrm>
            <a:off x="3077699" y="1380067"/>
            <a:ext cx="6445659" cy="4792133"/>
          </a:xfrm>
          <a:prstGeom prst="rect">
            <a:avLst/>
          </a:prstGeom>
          <a:noFill/>
          <a:ln w="9525">
            <a:noFill/>
            <a:miter lim="800000"/>
            <a:headEnd/>
            <a:tailEnd/>
          </a:ln>
        </p:spPr>
      </p:pic>
    </p:spTree>
    <p:extLst>
      <p:ext uri="{BB962C8B-B14F-4D97-AF65-F5344CB8AC3E}">
        <p14:creationId xmlns:p14="http://schemas.microsoft.com/office/powerpoint/2010/main" val="1983802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D06326-865E-ACD6-000D-3001FACB7018}"/>
              </a:ext>
            </a:extLst>
          </p:cNvPr>
          <p:cNvSpPr>
            <a:spLocks noGrp="1"/>
          </p:cNvSpPr>
          <p:nvPr>
            <p:ph type="title"/>
          </p:nvPr>
        </p:nvSpPr>
        <p:spPr>
          <a:xfrm>
            <a:off x="609600" y="247105"/>
            <a:ext cx="10972800" cy="800100"/>
          </a:xfrm>
        </p:spPr>
        <p:txBody>
          <a:bodyPr/>
          <a:lstStyle/>
          <a:p>
            <a:r>
              <a:rPr lang="fr-FR" dirty="0"/>
              <a:t>Manual </a:t>
            </a:r>
            <a:r>
              <a:rPr lang="fr-FR" dirty="0" err="1"/>
              <a:t>shearing</a:t>
            </a:r>
            <a:r>
              <a:rPr lang="fr-FR" dirty="0"/>
              <a:t> </a:t>
            </a:r>
            <a:r>
              <a:rPr lang="fr-FR" dirty="0" err="1"/>
              <a:t>reduces</a:t>
            </a:r>
            <a:r>
              <a:rPr lang="fr-FR" dirty="0"/>
              <a:t> </a:t>
            </a:r>
            <a:r>
              <a:rPr lang="fr-FR" dirty="0" err="1"/>
              <a:t>aggregate</a:t>
            </a:r>
            <a:r>
              <a:rPr lang="fr-FR" dirty="0"/>
              <a:t> size </a:t>
            </a:r>
          </a:p>
        </p:txBody>
      </p:sp>
      <p:sp>
        <p:nvSpPr>
          <p:cNvPr id="4" name="Espace réservé du pied de page 3">
            <a:extLst>
              <a:ext uri="{FF2B5EF4-FFF2-40B4-BE49-F238E27FC236}">
                <a16:creationId xmlns:a16="http://schemas.microsoft.com/office/drawing/2014/main" id="{6066800F-3161-1432-AD5B-3DB23126255C}"/>
              </a:ext>
            </a:extLst>
          </p:cNvPr>
          <p:cNvSpPr>
            <a:spLocks noGrp="1"/>
          </p:cNvSpPr>
          <p:nvPr>
            <p:ph type="ftr" sz="quarter" idx="11"/>
          </p:nvPr>
        </p:nvSpPr>
        <p:spPr>
          <a:xfrm>
            <a:off x="609600" y="6400800"/>
            <a:ext cx="7554686" cy="304799"/>
          </a:xfrm>
        </p:spPr>
        <p:txBody>
          <a:bodyPr/>
          <a:lstStyle/>
          <a:p>
            <a:r>
              <a:rPr lang="en-US" sz="1200" dirty="0"/>
              <a:t>Wilson, S.A. </a:t>
            </a:r>
            <a:r>
              <a:rPr lang="en-US" sz="1200" i="1" dirty="0"/>
              <a:t>et al.</a:t>
            </a:r>
            <a:r>
              <a:rPr lang="en-US" sz="1200" dirty="0"/>
              <a:t> 2014 Proceedings of the 40</a:t>
            </a:r>
            <a:r>
              <a:rPr lang="en-US" sz="1200" baseline="30000" dirty="0"/>
              <a:t>th</a:t>
            </a:r>
            <a:r>
              <a:rPr lang="en-US" sz="1200" dirty="0"/>
              <a:t> Annual Northeast Bioengineering Conference.</a:t>
            </a:r>
          </a:p>
          <a:p>
            <a:endParaRPr lang="en-US" sz="1200" dirty="0"/>
          </a:p>
        </p:txBody>
      </p:sp>
      <p:sp>
        <p:nvSpPr>
          <p:cNvPr id="5" name="Espace réservé du numéro de diapositive 4">
            <a:extLst>
              <a:ext uri="{FF2B5EF4-FFF2-40B4-BE49-F238E27FC236}">
                <a16:creationId xmlns:a16="http://schemas.microsoft.com/office/drawing/2014/main" id="{089DFDC4-8AFB-86B8-F2F6-134A82EC3AD7}"/>
              </a:ext>
            </a:extLst>
          </p:cNvPr>
          <p:cNvSpPr>
            <a:spLocks noGrp="1"/>
          </p:cNvSpPr>
          <p:nvPr>
            <p:ph type="sldNum" sz="quarter" idx="12"/>
          </p:nvPr>
        </p:nvSpPr>
        <p:spPr/>
        <p:txBody>
          <a:bodyPr/>
          <a:lstStyle/>
          <a:p>
            <a:fld id="{963B0023-0CED-47F7-85AE-654F0B232C29}" type="slidenum">
              <a:rPr lang="en-US" smtClean="0"/>
              <a:pPr/>
              <a:t>11</a:t>
            </a:fld>
            <a:endParaRPr lang="en-US" dirty="0"/>
          </a:p>
        </p:txBody>
      </p:sp>
      <p:pic>
        <p:nvPicPr>
          <p:cNvPr id="6" name="Picture 3">
            <a:extLst>
              <a:ext uri="{FF2B5EF4-FFF2-40B4-BE49-F238E27FC236}">
                <a16:creationId xmlns:a16="http://schemas.microsoft.com/office/drawing/2014/main" id="{31060704-EC99-9B9A-9F7D-D2A569E20E3F}"/>
              </a:ext>
            </a:extLst>
          </p:cNvPr>
          <p:cNvPicPr>
            <a:picLocks noGrp="1" noChangeAspect="1"/>
          </p:cNvPicPr>
          <p:nvPr>
            <p:ph idx="1"/>
          </p:nvPr>
        </p:nvPicPr>
        <p:blipFill>
          <a:blip r:embed="rId3" cstate="print"/>
          <a:stretch>
            <a:fillRect/>
          </a:stretch>
        </p:blipFill>
        <p:spPr>
          <a:xfrm>
            <a:off x="1426574" y="1306761"/>
            <a:ext cx="8710204" cy="2602219"/>
          </a:xfrm>
          <a:prstGeom prst="rect">
            <a:avLst/>
          </a:prstGeom>
        </p:spPr>
      </p:pic>
      <p:pic>
        <p:nvPicPr>
          <p:cNvPr id="7" name="Picture 31" descr="0.67_0_3.jpg">
            <a:extLst>
              <a:ext uri="{FF2B5EF4-FFF2-40B4-BE49-F238E27FC236}">
                <a16:creationId xmlns:a16="http://schemas.microsoft.com/office/drawing/2014/main" id="{6D6095CF-0AEF-AC7B-D707-EA213EF7F8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94"/>
          <a:stretch/>
        </p:blipFill>
        <p:spPr>
          <a:xfrm>
            <a:off x="2435948" y="4133849"/>
            <a:ext cx="2253617" cy="1823199"/>
          </a:xfrm>
          <a:prstGeom prst="rect">
            <a:avLst/>
          </a:prstGeom>
        </p:spPr>
      </p:pic>
      <p:sp>
        <p:nvSpPr>
          <p:cNvPr id="8" name="ZoneTexte 7">
            <a:extLst>
              <a:ext uri="{FF2B5EF4-FFF2-40B4-BE49-F238E27FC236}">
                <a16:creationId xmlns:a16="http://schemas.microsoft.com/office/drawing/2014/main" id="{FA672D43-FC33-CD00-B944-C2042F5EE659}"/>
              </a:ext>
            </a:extLst>
          </p:cNvPr>
          <p:cNvSpPr txBox="1"/>
          <p:nvPr/>
        </p:nvSpPr>
        <p:spPr>
          <a:xfrm>
            <a:off x="2873829" y="5957047"/>
            <a:ext cx="1606731" cy="304799"/>
          </a:xfrm>
          <a:prstGeom prst="rect">
            <a:avLst/>
          </a:prstGeom>
          <a:noFill/>
        </p:spPr>
        <p:txBody>
          <a:bodyPr wrap="square" rtlCol="0">
            <a:noAutofit/>
          </a:bodyPr>
          <a:lstStyle/>
          <a:p>
            <a:pPr algn="ctr"/>
            <a:r>
              <a:rPr lang="fr-FR" sz="1600" dirty="0" err="1"/>
              <a:t>Unsheared</a:t>
            </a:r>
            <a:endParaRPr lang="fr-FR" sz="1600" dirty="0"/>
          </a:p>
        </p:txBody>
      </p:sp>
      <p:pic>
        <p:nvPicPr>
          <p:cNvPr id="9" name="Picture 29" descr="0.67_75_1.jpg">
            <a:extLst>
              <a:ext uri="{FF2B5EF4-FFF2-40B4-BE49-F238E27FC236}">
                <a16:creationId xmlns:a16="http://schemas.microsoft.com/office/drawing/2014/main" id="{414306AE-869D-479C-ED4E-A6E58CB2EE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954"/>
          <a:stretch/>
        </p:blipFill>
        <p:spPr>
          <a:xfrm>
            <a:off x="7251633" y="4133849"/>
            <a:ext cx="2261880" cy="1823199"/>
          </a:xfrm>
          <a:prstGeom prst="rect">
            <a:avLst/>
          </a:prstGeom>
        </p:spPr>
      </p:pic>
      <p:sp>
        <p:nvSpPr>
          <p:cNvPr id="10" name="ZoneTexte 9">
            <a:extLst>
              <a:ext uri="{FF2B5EF4-FFF2-40B4-BE49-F238E27FC236}">
                <a16:creationId xmlns:a16="http://schemas.microsoft.com/office/drawing/2014/main" id="{C59313D1-A20F-2F24-2415-EA13B7F37224}"/>
              </a:ext>
            </a:extLst>
          </p:cNvPr>
          <p:cNvSpPr txBox="1"/>
          <p:nvPr/>
        </p:nvSpPr>
        <p:spPr>
          <a:xfrm>
            <a:off x="7259896" y="5957047"/>
            <a:ext cx="2253617" cy="304799"/>
          </a:xfrm>
          <a:prstGeom prst="rect">
            <a:avLst/>
          </a:prstGeom>
          <a:noFill/>
        </p:spPr>
        <p:txBody>
          <a:bodyPr wrap="square" rtlCol="0">
            <a:noAutofit/>
          </a:bodyPr>
          <a:lstStyle/>
          <a:p>
            <a:pPr algn="ctr"/>
            <a:r>
              <a:rPr lang="fr-FR" sz="1600" dirty="0" err="1"/>
              <a:t>Sheared</a:t>
            </a:r>
            <a:r>
              <a:rPr lang="fr-FR" sz="1600" dirty="0"/>
              <a:t> 75 times</a:t>
            </a:r>
          </a:p>
        </p:txBody>
      </p:sp>
    </p:spTree>
    <p:extLst>
      <p:ext uri="{BB962C8B-B14F-4D97-AF65-F5344CB8AC3E}">
        <p14:creationId xmlns:p14="http://schemas.microsoft.com/office/powerpoint/2010/main" val="3720892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BAD43C-3176-9AFA-1ECD-69D775A97E6B}"/>
              </a:ext>
            </a:extLst>
          </p:cNvPr>
          <p:cNvSpPr>
            <a:spLocks noGrp="1"/>
          </p:cNvSpPr>
          <p:nvPr>
            <p:ph type="title"/>
          </p:nvPr>
        </p:nvSpPr>
        <p:spPr/>
        <p:txBody>
          <a:bodyPr/>
          <a:lstStyle/>
          <a:p>
            <a:r>
              <a:rPr lang="fr-FR" dirty="0" err="1"/>
              <a:t>Aims</a:t>
            </a:r>
            <a:r>
              <a:rPr lang="fr-FR" dirty="0"/>
              <a:t> of the </a:t>
            </a:r>
            <a:r>
              <a:rPr lang="fr-FR" dirty="0" err="1"/>
              <a:t>research</a:t>
            </a:r>
            <a:endParaRPr lang="fr-FR" dirty="0"/>
          </a:p>
        </p:txBody>
      </p:sp>
      <p:sp>
        <p:nvSpPr>
          <p:cNvPr id="4" name="Espace réservé du pied de page 3">
            <a:extLst>
              <a:ext uri="{FF2B5EF4-FFF2-40B4-BE49-F238E27FC236}">
                <a16:creationId xmlns:a16="http://schemas.microsoft.com/office/drawing/2014/main" id="{E8DD59A8-25E0-A88A-E74B-15C8C6479F2F}"/>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0BD9B0D6-8D49-4DFE-FC88-2B2053F5E7D0}"/>
              </a:ext>
            </a:extLst>
          </p:cNvPr>
          <p:cNvSpPr>
            <a:spLocks noGrp="1"/>
          </p:cNvSpPr>
          <p:nvPr>
            <p:ph type="sldNum" sz="quarter" idx="12"/>
          </p:nvPr>
        </p:nvSpPr>
        <p:spPr/>
        <p:txBody>
          <a:bodyPr/>
          <a:lstStyle/>
          <a:p>
            <a:fld id="{963B0023-0CED-47F7-85AE-654F0B232C29}" type="slidenum">
              <a:rPr lang="en-US" smtClean="0"/>
              <a:pPr/>
              <a:t>12</a:t>
            </a:fld>
            <a:endParaRPr lang="en-US" dirty="0"/>
          </a:p>
        </p:txBody>
      </p:sp>
      <p:sp>
        <p:nvSpPr>
          <p:cNvPr id="6" name="Rectangle 5">
            <a:extLst>
              <a:ext uri="{FF2B5EF4-FFF2-40B4-BE49-F238E27FC236}">
                <a16:creationId xmlns:a16="http://schemas.microsoft.com/office/drawing/2014/main" id="{F8B0FD04-C746-A363-5BB1-A0A8AE5DEDBC}"/>
              </a:ext>
            </a:extLst>
          </p:cNvPr>
          <p:cNvSpPr/>
          <p:nvPr/>
        </p:nvSpPr>
        <p:spPr bwMode="auto">
          <a:xfrm>
            <a:off x="942975" y="1643063"/>
            <a:ext cx="10301288" cy="1114425"/>
          </a:xfrm>
          <a:prstGeom prst="rect">
            <a:avLst/>
          </a:prstGeom>
          <a:solidFill>
            <a:schemeClr val="accent5">
              <a:lumMod val="75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8" name="Rectangle 7">
            <a:extLst>
              <a:ext uri="{FF2B5EF4-FFF2-40B4-BE49-F238E27FC236}">
                <a16:creationId xmlns:a16="http://schemas.microsoft.com/office/drawing/2014/main" id="{C70D573B-1834-2BBD-A39D-0120C6D32571}"/>
              </a:ext>
            </a:extLst>
          </p:cNvPr>
          <p:cNvSpPr/>
          <p:nvPr/>
        </p:nvSpPr>
        <p:spPr bwMode="auto">
          <a:xfrm>
            <a:off x="942975" y="3249084"/>
            <a:ext cx="10301288" cy="1114425"/>
          </a:xfrm>
          <a:prstGeom prst="rect">
            <a:avLst/>
          </a:prstGeom>
          <a:solidFill>
            <a:schemeClr val="accent5">
              <a:lumMod val="60000"/>
              <a:lumOff val="40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9" name="Rectangle 8">
            <a:extLst>
              <a:ext uri="{FF2B5EF4-FFF2-40B4-BE49-F238E27FC236}">
                <a16:creationId xmlns:a16="http://schemas.microsoft.com/office/drawing/2014/main" id="{41A3DD28-AC9C-2436-D3D1-118303BEDBD1}"/>
              </a:ext>
            </a:extLst>
          </p:cNvPr>
          <p:cNvSpPr/>
          <p:nvPr/>
        </p:nvSpPr>
        <p:spPr bwMode="auto">
          <a:xfrm>
            <a:off x="942975" y="4855105"/>
            <a:ext cx="10301288" cy="1114425"/>
          </a:xfrm>
          <a:prstGeom prst="rect">
            <a:avLst/>
          </a:prstGeom>
          <a:solidFill>
            <a:schemeClr val="accent5">
              <a:lumMod val="20000"/>
              <a:lumOff val="80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0" name="ZoneTexte 9">
            <a:extLst>
              <a:ext uri="{FF2B5EF4-FFF2-40B4-BE49-F238E27FC236}">
                <a16:creationId xmlns:a16="http://schemas.microsoft.com/office/drawing/2014/main" id="{4DA0D31D-C4A5-7A31-0578-3469EF6A21A1}"/>
              </a:ext>
            </a:extLst>
          </p:cNvPr>
          <p:cNvSpPr txBox="1"/>
          <p:nvPr/>
        </p:nvSpPr>
        <p:spPr>
          <a:xfrm>
            <a:off x="1107281" y="1721644"/>
            <a:ext cx="9972675" cy="957263"/>
          </a:xfrm>
          <a:prstGeom prst="rect">
            <a:avLst/>
          </a:prstGeom>
          <a:noFill/>
        </p:spPr>
        <p:txBody>
          <a:bodyPr wrap="square" rtlCol="0">
            <a:noAutofit/>
          </a:bodyPr>
          <a:lstStyle/>
          <a:p>
            <a:pPr algn="ctr"/>
            <a:r>
              <a:rPr lang="en-US" sz="1600" i="1" u="sng" dirty="0">
                <a:solidFill>
                  <a:srgbClr val="002060"/>
                </a:solidFill>
                <a:effectLst/>
                <a:latin typeface="Calibri" panose="020F0502020204030204" pitchFamily="34" charset="0"/>
                <a:ea typeface="Calibri" panose="020F0502020204030204" pitchFamily="34" charset="0"/>
                <a:cs typeface="Arial" panose="020B0604020202020204" pitchFamily="34" charset="0"/>
              </a:rPr>
              <a:t>Aim 1 :</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Design a device allowing continual shear stress on </a:t>
            </a:r>
            <a:r>
              <a:rPr lang="en-US" sz="1600" i="1" dirty="0">
                <a:solidFill>
                  <a:srgbClr val="002060"/>
                </a:solidFill>
                <a:effectLst/>
                <a:latin typeface="Calibri" panose="020F0502020204030204" pitchFamily="34" charset="0"/>
                <a:ea typeface="Calibri" panose="020F0502020204030204" pitchFamily="34" charset="0"/>
                <a:cs typeface="Arial" panose="020B0604020202020204" pitchFamily="34" charset="0"/>
              </a:rPr>
              <a:t>Taxus</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cultures with selected parameters (flowrate, intermittent or continuous shearing, shearing time and pipetting cycles)  and perform short-term tests to determine the optimized parameters for promoting optimal cell health and dissociation of aggregates.</a:t>
            </a:r>
            <a:endParaRPr lang="fr-FR" sz="16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fr-FR" sz="1600" dirty="0" err="1"/>
          </a:p>
        </p:txBody>
      </p:sp>
      <p:sp>
        <p:nvSpPr>
          <p:cNvPr id="11" name="ZoneTexte 10">
            <a:extLst>
              <a:ext uri="{FF2B5EF4-FFF2-40B4-BE49-F238E27FC236}">
                <a16:creationId xmlns:a16="http://schemas.microsoft.com/office/drawing/2014/main" id="{515E8124-3B25-B2D3-D881-CD7119218D05}"/>
              </a:ext>
            </a:extLst>
          </p:cNvPr>
          <p:cNvSpPr txBox="1"/>
          <p:nvPr/>
        </p:nvSpPr>
        <p:spPr>
          <a:xfrm>
            <a:off x="1107281" y="3429000"/>
            <a:ext cx="9836944" cy="862325"/>
          </a:xfrm>
          <a:prstGeom prst="rect">
            <a:avLst/>
          </a:prstGeom>
          <a:noFill/>
        </p:spPr>
        <p:txBody>
          <a:bodyPr wrap="square" rtlCol="0">
            <a:noAutofit/>
          </a:bodyPr>
          <a:lstStyle/>
          <a:p>
            <a:pPr algn="ctr"/>
            <a:r>
              <a:rPr lang="en-US" sz="1600" i="1" u="sng" dirty="0">
                <a:solidFill>
                  <a:srgbClr val="002060"/>
                </a:solidFill>
                <a:effectLst/>
                <a:latin typeface="Calibri" panose="020F0502020204030204" pitchFamily="34" charset="0"/>
                <a:ea typeface="Calibri" panose="020F0502020204030204" pitchFamily="34" charset="0"/>
                <a:cs typeface="Arial" panose="020B0604020202020204" pitchFamily="34" charset="0"/>
              </a:rPr>
              <a:t>Aim 2 :</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Determine the lon</a:t>
            </a:r>
            <a:r>
              <a:rPr lang="en-US" sz="1600" dirty="0">
                <a:solidFill>
                  <a:srgbClr val="002060"/>
                </a:solidFill>
                <a:latin typeface="Calibri" panose="020F0502020204030204" pitchFamily="34" charset="0"/>
                <a:ea typeface="Calibri" panose="020F0502020204030204" pitchFamily="34" charset="0"/>
                <a:cs typeface="Arial" panose="020B0604020202020204" pitchFamily="34" charset="0"/>
              </a:rPr>
              <a:t>g-</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term effect of continuous shearing combined with methyl </a:t>
            </a:r>
            <a:r>
              <a:rPr lang="en-US" sz="1600" dirty="0" err="1">
                <a:solidFill>
                  <a:srgbClr val="002060"/>
                </a:solidFill>
                <a:effectLst/>
                <a:latin typeface="Calibri" panose="020F0502020204030204" pitchFamily="34" charset="0"/>
                <a:ea typeface="Calibri" panose="020F0502020204030204" pitchFamily="34" charset="0"/>
                <a:cs typeface="Arial" panose="020B0604020202020204" pitchFamily="34" charset="0"/>
              </a:rPr>
              <a:t>jasmonate</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elicitation on </a:t>
            </a:r>
            <a:r>
              <a:rPr lang="en-US" sz="1600" dirty="0" err="1">
                <a:solidFill>
                  <a:srgbClr val="002060"/>
                </a:solidFill>
                <a:effectLst/>
                <a:latin typeface="Calibri" panose="020F0502020204030204" pitchFamily="34" charset="0"/>
                <a:ea typeface="Calibri" panose="020F0502020204030204" pitchFamily="34" charset="0"/>
                <a:cs typeface="Arial" panose="020B0604020202020204" pitchFamily="34" charset="0"/>
              </a:rPr>
              <a:t>taxoid</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production, global secondary metabolism and cell viability.</a:t>
            </a:r>
            <a:endParaRPr lang="fr-FR" sz="16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fr-FR" sz="1600" dirty="0" err="1"/>
          </a:p>
        </p:txBody>
      </p:sp>
      <p:sp>
        <p:nvSpPr>
          <p:cNvPr id="12" name="ZoneTexte 11">
            <a:extLst>
              <a:ext uri="{FF2B5EF4-FFF2-40B4-BE49-F238E27FC236}">
                <a16:creationId xmlns:a16="http://schemas.microsoft.com/office/drawing/2014/main" id="{85B5F88C-6A56-57F2-D458-246CBF711FD5}"/>
              </a:ext>
            </a:extLst>
          </p:cNvPr>
          <p:cNvSpPr txBox="1"/>
          <p:nvPr/>
        </p:nvSpPr>
        <p:spPr>
          <a:xfrm>
            <a:off x="757238" y="5182130"/>
            <a:ext cx="10001250" cy="400050"/>
          </a:xfrm>
          <a:prstGeom prst="rect">
            <a:avLst/>
          </a:prstGeom>
          <a:noFill/>
        </p:spPr>
        <p:txBody>
          <a:bodyPr wrap="square" rtlCol="0">
            <a:noAutofit/>
          </a:bodyPr>
          <a:lstStyle/>
          <a:p>
            <a:pPr marL="457200" algn="just">
              <a:lnSpc>
                <a:spcPct val="107000"/>
              </a:lnSpc>
            </a:pPr>
            <a:r>
              <a:rPr lang="en-US" sz="1600" i="1" u="sng" dirty="0">
                <a:solidFill>
                  <a:srgbClr val="002060"/>
                </a:solidFill>
                <a:effectLst/>
                <a:latin typeface="Calibri" panose="020F0502020204030204" pitchFamily="34" charset="0"/>
                <a:ea typeface="Calibri" panose="020F0502020204030204" pitchFamily="34" charset="0"/>
                <a:cs typeface="Arial" panose="020B0604020202020204" pitchFamily="34" charset="0"/>
              </a:rPr>
              <a:t>Aim 3 :</a:t>
            </a:r>
            <a:r>
              <a:rPr lang="en-US" sz="1600" i="1" dirty="0">
                <a:solidFill>
                  <a:srgbClr val="002060"/>
                </a:solidFill>
                <a:effectLst/>
                <a:latin typeface="Calibri" panose="020F0502020204030204" pitchFamily="34" charset="0"/>
                <a:ea typeface="Calibri" panose="020F0502020204030204" pitchFamily="34" charset="0"/>
                <a:cs typeface="Arial" panose="020B0604020202020204" pitchFamily="34" charset="0"/>
              </a:rPr>
              <a:t> </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Optimize the disaggregation protocol using enzymes and compare it to the shearing technique.</a:t>
            </a:r>
            <a:endParaRPr lang="fr-FR" sz="16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fr-FR" sz="1600" dirty="0" err="1"/>
          </a:p>
        </p:txBody>
      </p:sp>
    </p:spTree>
    <p:extLst>
      <p:ext uri="{BB962C8B-B14F-4D97-AF65-F5344CB8AC3E}">
        <p14:creationId xmlns:p14="http://schemas.microsoft.com/office/powerpoint/2010/main" val="70866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hidden="1">
            <a:extLst>
              <a:ext uri="{FF2B5EF4-FFF2-40B4-BE49-F238E27FC236}">
                <a16:creationId xmlns:a16="http://schemas.microsoft.com/office/drawing/2014/main" id="{1D2107DC-551C-806F-0036-02A30837F32E}"/>
              </a:ext>
            </a:extLst>
          </p:cNvPr>
          <p:cNvSpPr>
            <a:spLocks noGrp="1"/>
          </p:cNvSpPr>
          <p:nvPr>
            <p:ph type="sldNum" sz="quarter" idx="4294967295"/>
          </p:nvPr>
        </p:nvSpPr>
        <p:spPr>
          <a:xfrm>
            <a:off x="1" y="6387664"/>
            <a:ext cx="609600" cy="394136"/>
          </a:xfrm>
        </p:spPr>
        <p:txBody>
          <a:bodyPr/>
          <a:lstStyle/>
          <a:p>
            <a:pPr>
              <a:spcAft>
                <a:spcPts val="600"/>
              </a:spcAft>
            </a:pPr>
            <a:fld id="{BFEBEB0A-9E3D-4B14-9782-E2AE3DA60D96}" type="slidenum">
              <a:rPr lang="en-US" smtClean="0"/>
              <a:pPr>
                <a:spcAft>
                  <a:spcPts val="600"/>
                </a:spcAft>
              </a:pPr>
              <a:t>13</a:t>
            </a:fld>
            <a:endParaRPr lang="en-US"/>
          </a:p>
        </p:txBody>
      </p:sp>
      <p:sp>
        <p:nvSpPr>
          <p:cNvPr id="7" name="ZoneTexte 6">
            <a:extLst>
              <a:ext uri="{FF2B5EF4-FFF2-40B4-BE49-F238E27FC236}">
                <a16:creationId xmlns:a16="http://schemas.microsoft.com/office/drawing/2014/main" id="{D7218761-41E4-14A4-996C-A7F849EA4AA1}"/>
              </a:ext>
            </a:extLst>
          </p:cNvPr>
          <p:cNvSpPr txBox="1"/>
          <p:nvPr/>
        </p:nvSpPr>
        <p:spPr>
          <a:xfrm>
            <a:off x="2340244" y="2898182"/>
            <a:ext cx="7237709" cy="2371241"/>
          </a:xfrm>
          <a:prstGeom prst="rect">
            <a:avLst/>
          </a:prstGeom>
          <a:noFill/>
        </p:spPr>
        <p:txBody>
          <a:bodyPr wrap="square" rtlCol="0">
            <a:noAutofit/>
          </a:bodyPr>
          <a:lstStyle/>
          <a:p>
            <a:pPr algn="ctr"/>
            <a:r>
              <a:rPr lang="fr-FR" sz="4800" dirty="0" err="1">
                <a:solidFill>
                  <a:srgbClr val="FFFFFF"/>
                </a:solidFill>
              </a:rPr>
              <a:t>Results</a:t>
            </a:r>
            <a:endParaRPr lang="fr-FR" sz="4800" dirty="0">
              <a:solidFill>
                <a:srgbClr val="FFFFFF"/>
              </a:solidFill>
            </a:endParaRPr>
          </a:p>
        </p:txBody>
      </p:sp>
      <p:sp>
        <p:nvSpPr>
          <p:cNvPr id="8" name="Rectangle 7">
            <a:extLst>
              <a:ext uri="{FF2B5EF4-FFF2-40B4-BE49-F238E27FC236}">
                <a16:creationId xmlns:a16="http://schemas.microsoft.com/office/drawing/2014/main" id="{F88B97F7-A170-CED4-513C-E9D98B016778}"/>
              </a:ext>
            </a:extLst>
          </p:cNvPr>
          <p:cNvSpPr/>
          <p:nvPr/>
        </p:nvSpPr>
        <p:spPr bwMode="auto">
          <a:xfrm>
            <a:off x="2614047" y="2575882"/>
            <a:ext cx="6212712" cy="1977458"/>
          </a:xfrm>
          <a:prstGeom prst="rect">
            <a:avLst/>
          </a:prstGeom>
          <a:solidFill>
            <a:schemeClr val="bg2">
              <a:lumMod val="20000"/>
              <a:lumOff val="80000"/>
            </a:schemeClr>
          </a:solidFill>
          <a:ln w="12700" cap="sq" algn="ctr">
            <a:solidFill>
              <a:schemeClr val="tx1"/>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9" name="ZoneTexte 8">
            <a:extLst>
              <a:ext uri="{FF2B5EF4-FFF2-40B4-BE49-F238E27FC236}">
                <a16:creationId xmlns:a16="http://schemas.microsoft.com/office/drawing/2014/main" id="{9DCB12CE-0E13-9709-E6CB-DC3F64C5E7A6}"/>
              </a:ext>
            </a:extLst>
          </p:cNvPr>
          <p:cNvSpPr txBox="1"/>
          <p:nvPr/>
        </p:nvSpPr>
        <p:spPr>
          <a:xfrm>
            <a:off x="1416884" y="2898182"/>
            <a:ext cx="8434872" cy="1505867"/>
          </a:xfrm>
          <a:prstGeom prst="rect">
            <a:avLst/>
          </a:prstGeom>
          <a:noFill/>
        </p:spPr>
        <p:txBody>
          <a:bodyPr wrap="square" rtlCol="0">
            <a:noAutofit/>
          </a:bodyPr>
          <a:lstStyle/>
          <a:p>
            <a:pPr algn="ctr"/>
            <a:r>
              <a:rPr lang="en-US" sz="6600" dirty="0">
                <a:effectLst/>
                <a:latin typeface="Calibri" panose="020F0502020204030204" pitchFamily="34" charset="0"/>
                <a:ea typeface="Calibri" panose="020F0502020204030204" pitchFamily="34" charset="0"/>
                <a:cs typeface="Arial" panose="020B0604020202020204" pitchFamily="34" charset="0"/>
              </a:rPr>
              <a:t>Methods</a:t>
            </a:r>
            <a:endParaRPr lang="fr-FR" sz="6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42341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8EE77B-4951-EE3D-6511-3410BAE264EF}"/>
              </a:ext>
            </a:extLst>
          </p:cNvPr>
          <p:cNvSpPr>
            <a:spLocks noGrp="1"/>
          </p:cNvSpPr>
          <p:nvPr>
            <p:ph type="title"/>
          </p:nvPr>
        </p:nvSpPr>
        <p:spPr/>
        <p:txBody>
          <a:bodyPr/>
          <a:lstStyle/>
          <a:p>
            <a:r>
              <a:rPr lang="fr-FR" dirty="0" err="1"/>
              <a:t>Resazurin</a:t>
            </a:r>
            <a:r>
              <a:rPr lang="fr-FR" dirty="0"/>
              <a:t> </a:t>
            </a:r>
            <a:r>
              <a:rPr lang="fr-FR" dirty="0" err="1"/>
              <a:t>cell</a:t>
            </a:r>
            <a:r>
              <a:rPr lang="fr-FR" dirty="0"/>
              <a:t> </a:t>
            </a:r>
            <a:r>
              <a:rPr lang="fr-FR" dirty="0" err="1"/>
              <a:t>metabolic</a:t>
            </a:r>
            <a:r>
              <a:rPr lang="fr-FR" dirty="0"/>
              <a:t> </a:t>
            </a:r>
            <a:r>
              <a:rPr lang="fr-FR" dirty="0" err="1"/>
              <a:t>activity</a:t>
            </a:r>
            <a:r>
              <a:rPr lang="fr-FR" dirty="0"/>
              <a:t> </a:t>
            </a:r>
            <a:r>
              <a:rPr lang="fr-FR" dirty="0" err="1"/>
              <a:t>assay</a:t>
            </a:r>
            <a:endParaRPr lang="fr-FR" dirty="0"/>
          </a:p>
        </p:txBody>
      </p:sp>
      <p:sp>
        <p:nvSpPr>
          <p:cNvPr id="5" name="Espace réservé du numéro de diapositive 4">
            <a:extLst>
              <a:ext uri="{FF2B5EF4-FFF2-40B4-BE49-F238E27FC236}">
                <a16:creationId xmlns:a16="http://schemas.microsoft.com/office/drawing/2014/main" id="{44750B93-457E-C499-64F4-7343A2E6FD35}"/>
              </a:ext>
            </a:extLst>
          </p:cNvPr>
          <p:cNvSpPr>
            <a:spLocks noGrp="1"/>
          </p:cNvSpPr>
          <p:nvPr>
            <p:ph type="sldNum" sz="quarter" idx="12"/>
          </p:nvPr>
        </p:nvSpPr>
        <p:spPr/>
        <p:txBody>
          <a:bodyPr/>
          <a:lstStyle/>
          <a:p>
            <a:fld id="{BFEBEB0A-9E3D-4B14-9782-E2AE3DA60D96}" type="slidenum">
              <a:rPr lang="en-US" smtClean="0"/>
              <a:pPr/>
              <a:t>14</a:t>
            </a:fld>
            <a:endParaRPr lang="en-US" dirty="0"/>
          </a:p>
        </p:txBody>
      </p:sp>
      <p:sp>
        <p:nvSpPr>
          <p:cNvPr id="6" name="Espace réservé du pied de page 5">
            <a:extLst>
              <a:ext uri="{FF2B5EF4-FFF2-40B4-BE49-F238E27FC236}">
                <a16:creationId xmlns:a16="http://schemas.microsoft.com/office/drawing/2014/main" id="{B7958078-9F22-19FB-9355-AA14787F56B3}"/>
              </a:ext>
            </a:extLst>
          </p:cNvPr>
          <p:cNvSpPr>
            <a:spLocks noGrp="1"/>
          </p:cNvSpPr>
          <p:nvPr>
            <p:ph type="ftr" sz="quarter" idx="11"/>
          </p:nvPr>
        </p:nvSpPr>
        <p:spPr/>
        <p:txBody>
          <a:bodyPr/>
          <a:lstStyle/>
          <a:p>
            <a:endParaRPr lang="en-US" dirty="0"/>
          </a:p>
        </p:txBody>
      </p:sp>
      <p:pic>
        <p:nvPicPr>
          <p:cNvPr id="7" name="Image 6">
            <a:extLst>
              <a:ext uri="{FF2B5EF4-FFF2-40B4-BE49-F238E27FC236}">
                <a16:creationId xmlns:a16="http://schemas.microsoft.com/office/drawing/2014/main" id="{DBC62F74-050E-446D-151D-EDC3CA5F2AB6}"/>
              </a:ext>
            </a:extLst>
          </p:cNvPr>
          <p:cNvPicPr>
            <a:picLocks noChangeAspect="1"/>
          </p:cNvPicPr>
          <p:nvPr/>
        </p:nvPicPr>
        <p:blipFill>
          <a:blip r:embed="rId3"/>
          <a:stretch>
            <a:fillRect/>
          </a:stretch>
        </p:blipFill>
        <p:spPr>
          <a:xfrm>
            <a:off x="160537" y="1633746"/>
            <a:ext cx="11870925" cy="3725643"/>
          </a:xfrm>
          <a:prstGeom prst="rect">
            <a:avLst/>
          </a:prstGeom>
        </p:spPr>
      </p:pic>
      <p:sp>
        <p:nvSpPr>
          <p:cNvPr id="3" name="ZoneTexte 2">
            <a:extLst>
              <a:ext uri="{FF2B5EF4-FFF2-40B4-BE49-F238E27FC236}">
                <a16:creationId xmlns:a16="http://schemas.microsoft.com/office/drawing/2014/main" id="{193715EA-43BC-B6B1-2A47-FE05677100C2}"/>
              </a:ext>
            </a:extLst>
          </p:cNvPr>
          <p:cNvSpPr txBox="1"/>
          <p:nvPr/>
        </p:nvSpPr>
        <p:spPr>
          <a:xfrm>
            <a:off x="763928" y="5359389"/>
            <a:ext cx="10926502" cy="590309"/>
          </a:xfrm>
          <a:prstGeom prst="rect">
            <a:avLst/>
          </a:prstGeom>
          <a:noFill/>
        </p:spPr>
        <p:txBody>
          <a:bodyPr wrap="square" rtlCol="0">
            <a:noAutofit/>
          </a:bodyPr>
          <a:lstStyle/>
          <a:p>
            <a:pPr algn="ctr"/>
            <a:r>
              <a:rPr lang="fr-FR" sz="2400" b="1" dirty="0" err="1"/>
              <a:t>Metabolic</a:t>
            </a:r>
            <a:r>
              <a:rPr lang="fr-FR" sz="2400" b="1" dirty="0"/>
              <a:t> </a:t>
            </a:r>
            <a:r>
              <a:rPr lang="fr-FR" sz="2400" b="1" dirty="0" err="1"/>
              <a:t>activity</a:t>
            </a:r>
            <a:r>
              <a:rPr lang="fr-FR" sz="2400" b="1" dirty="0"/>
              <a:t> </a:t>
            </a:r>
            <a:r>
              <a:rPr lang="fr-FR" sz="2400" b="1" dirty="0" err="1"/>
              <a:t>is</a:t>
            </a:r>
            <a:r>
              <a:rPr lang="fr-FR" sz="2400" b="1" dirty="0"/>
              <a:t> </a:t>
            </a:r>
            <a:r>
              <a:rPr lang="fr-FR" sz="2400" b="1" dirty="0" err="1"/>
              <a:t>proportional</a:t>
            </a:r>
            <a:r>
              <a:rPr lang="fr-FR" sz="2400" b="1" dirty="0"/>
              <a:t> to </a:t>
            </a:r>
            <a:r>
              <a:rPr lang="fr-FR" sz="2400" b="1" dirty="0" err="1"/>
              <a:t>viability</a:t>
            </a:r>
            <a:endParaRPr lang="fr-FR" sz="2400" b="1" dirty="0"/>
          </a:p>
        </p:txBody>
      </p:sp>
    </p:spTree>
    <p:extLst>
      <p:ext uri="{BB962C8B-B14F-4D97-AF65-F5344CB8AC3E}">
        <p14:creationId xmlns:p14="http://schemas.microsoft.com/office/powerpoint/2010/main" val="3245558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54E137-330A-DBE5-60C6-514F737EE361}"/>
              </a:ext>
            </a:extLst>
          </p:cNvPr>
          <p:cNvSpPr>
            <a:spLocks noGrp="1"/>
          </p:cNvSpPr>
          <p:nvPr>
            <p:ph type="title"/>
          </p:nvPr>
        </p:nvSpPr>
        <p:spPr/>
        <p:txBody>
          <a:bodyPr/>
          <a:lstStyle/>
          <a:p>
            <a:r>
              <a:rPr lang="fr-FR" dirty="0"/>
              <a:t>UPLC for </a:t>
            </a:r>
            <a:r>
              <a:rPr lang="fr-FR" dirty="0" err="1"/>
              <a:t>measuring</a:t>
            </a:r>
            <a:r>
              <a:rPr lang="fr-FR" dirty="0"/>
              <a:t> paclitaxel production</a:t>
            </a:r>
          </a:p>
        </p:txBody>
      </p:sp>
      <p:sp>
        <p:nvSpPr>
          <p:cNvPr id="5" name="Espace réservé du numéro de diapositive 4">
            <a:extLst>
              <a:ext uri="{FF2B5EF4-FFF2-40B4-BE49-F238E27FC236}">
                <a16:creationId xmlns:a16="http://schemas.microsoft.com/office/drawing/2014/main" id="{5B2884F4-87A3-2E94-A96C-CDDEC2E3FF35}"/>
              </a:ext>
            </a:extLst>
          </p:cNvPr>
          <p:cNvSpPr>
            <a:spLocks noGrp="1"/>
          </p:cNvSpPr>
          <p:nvPr>
            <p:ph type="sldNum" sz="quarter" idx="12"/>
          </p:nvPr>
        </p:nvSpPr>
        <p:spPr/>
        <p:txBody>
          <a:bodyPr/>
          <a:lstStyle/>
          <a:p>
            <a:fld id="{BFEBEB0A-9E3D-4B14-9782-E2AE3DA60D96}" type="slidenum">
              <a:rPr lang="en-US" smtClean="0"/>
              <a:pPr/>
              <a:t>15</a:t>
            </a:fld>
            <a:endParaRPr lang="en-US" dirty="0"/>
          </a:p>
        </p:txBody>
      </p:sp>
      <p:sp>
        <p:nvSpPr>
          <p:cNvPr id="6" name="Espace réservé du pied de page 5">
            <a:extLst>
              <a:ext uri="{FF2B5EF4-FFF2-40B4-BE49-F238E27FC236}">
                <a16:creationId xmlns:a16="http://schemas.microsoft.com/office/drawing/2014/main" id="{5E393BB5-8252-7A53-17A7-3FA7F6CB125E}"/>
              </a:ext>
            </a:extLst>
          </p:cNvPr>
          <p:cNvSpPr>
            <a:spLocks noGrp="1"/>
          </p:cNvSpPr>
          <p:nvPr>
            <p:ph type="ftr" sz="quarter" idx="11"/>
          </p:nvPr>
        </p:nvSpPr>
        <p:spPr/>
        <p:txBody>
          <a:bodyPr/>
          <a:lstStyle/>
          <a:p>
            <a:endParaRPr lang="en-US" dirty="0"/>
          </a:p>
        </p:txBody>
      </p:sp>
      <p:pic>
        <p:nvPicPr>
          <p:cNvPr id="4098" name="Picture 2" descr="Beginner's Guide to Ultra-Performance Liquid Chromatography (UPLC) | Waters">
            <a:extLst>
              <a:ext uri="{FF2B5EF4-FFF2-40B4-BE49-F238E27FC236}">
                <a16:creationId xmlns:a16="http://schemas.microsoft.com/office/drawing/2014/main" id="{95935051-3FCE-984F-BBAA-39E5C72A3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2" y="1898775"/>
            <a:ext cx="5505450" cy="3754717"/>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courbée vers le bas 2">
            <a:extLst>
              <a:ext uri="{FF2B5EF4-FFF2-40B4-BE49-F238E27FC236}">
                <a16:creationId xmlns:a16="http://schemas.microsoft.com/office/drawing/2014/main" id="{35AB215A-A478-65B1-52DE-A8C2A4B4F925}"/>
              </a:ext>
            </a:extLst>
          </p:cNvPr>
          <p:cNvSpPr/>
          <p:nvPr/>
        </p:nvSpPr>
        <p:spPr bwMode="auto">
          <a:xfrm>
            <a:off x="5992837" y="1434089"/>
            <a:ext cx="1858811" cy="578845"/>
          </a:xfrm>
          <a:prstGeom prst="curvedDownArrow">
            <a:avLst/>
          </a:prstGeom>
          <a:solidFill>
            <a:srgbClr val="C00000"/>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pic>
        <p:nvPicPr>
          <p:cNvPr id="9" name="Image 8">
            <a:extLst>
              <a:ext uri="{FF2B5EF4-FFF2-40B4-BE49-F238E27FC236}">
                <a16:creationId xmlns:a16="http://schemas.microsoft.com/office/drawing/2014/main" id="{467DCB02-887D-6D85-6990-D58077023835}"/>
              </a:ext>
            </a:extLst>
          </p:cNvPr>
          <p:cNvPicPr>
            <a:picLocks noChangeAspect="1"/>
          </p:cNvPicPr>
          <p:nvPr/>
        </p:nvPicPr>
        <p:blipFill rotWithShape="1">
          <a:blip r:embed="rId4">
            <a:extLst>
              <a:ext uri="{28A0092B-C50C-407E-A947-70E740481C1C}">
                <a14:useLocalDpi xmlns:a14="http://schemas.microsoft.com/office/drawing/2010/main" val="0"/>
              </a:ext>
            </a:extLst>
          </a:blip>
          <a:srcRect l="1780" t="30241" r="67334" b="22111"/>
          <a:stretch/>
        </p:blipFill>
        <p:spPr bwMode="auto">
          <a:xfrm>
            <a:off x="7477570" y="2193156"/>
            <a:ext cx="3896294" cy="3754717"/>
          </a:xfrm>
          <a:prstGeom prst="rect">
            <a:avLst/>
          </a:prstGeom>
          <a:noFill/>
          <a:ln>
            <a:noFill/>
          </a:ln>
        </p:spPr>
      </p:pic>
      <p:cxnSp>
        <p:nvCxnSpPr>
          <p:cNvPr id="11" name="Connecteur droit avec flèche 10">
            <a:extLst>
              <a:ext uri="{FF2B5EF4-FFF2-40B4-BE49-F238E27FC236}">
                <a16:creationId xmlns:a16="http://schemas.microsoft.com/office/drawing/2014/main" id="{CB630A9F-B1EC-20D8-6C55-A88DCF6DA0D6}"/>
              </a:ext>
            </a:extLst>
          </p:cNvPr>
          <p:cNvCxnSpPr/>
          <p:nvPr/>
        </p:nvCxnSpPr>
        <p:spPr>
          <a:xfrm>
            <a:off x="8359140" y="3848100"/>
            <a:ext cx="0" cy="777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8A18DAC-CE9B-2E04-8ED8-1CA52D760A2C}"/>
              </a:ext>
            </a:extLst>
          </p:cNvPr>
          <p:cNvCxnSpPr>
            <a:cxnSpLocks/>
          </p:cNvCxnSpPr>
          <p:nvPr/>
        </p:nvCxnSpPr>
        <p:spPr>
          <a:xfrm>
            <a:off x="8709660" y="3848100"/>
            <a:ext cx="335280" cy="109728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4" name="Connecteur droit avec flèche 13">
            <a:extLst>
              <a:ext uri="{FF2B5EF4-FFF2-40B4-BE49-F238E27FC236}">
                <a16:creationId xmlns:a16="http://schemas.microsoft.com/office/drawing/2014/main" id="{EE4CF748-BDC8-59E0-9A62-0E821543B68F}"/>
              </a:ext>
            </a:extLst>
          </p:cNvPr>
          <p:cNvCxnSpPr>
            <a:cxnSpLocks/>
          </p:cNvCxnSpPr>
          <p:nvPr/>
        </p:nvCxnSpPr>
        <p:spPr>
          <a:xfrm>
            <a:off x="9465313" y="4107533"/>
            <a:ext cx="599120" cy="97528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6" name="ZoneTexte 15">
            <a:extLst>
              <a:ext uri="{FF2B5EF4-FFF2-40B4-BE49-F238E27FC236}">
                <a16:creationId xmlns:a16="http://schemas.microsoft.com/office/drawing/2014/main" id="{0753F3B7-0884-76F4-62E2-55365EE3B6F2}"/>
              </a:ext>
            </a:extLst>
          </p:cNvPr>
          <p:cNvSpPr txBox="1"/>
          <p:nvPr/>
        </p:nvSpPr>
        <p:spPr>
          <a:xfrm>
            <a:off x="9822180" y="5082814"/>
            <a:ext cx="1010653" cy="185630"/>
          </a:xfrm>
          <a:prstGeom prst="rect">
            <a:avLst/>
          </a:prstGeom>
          <a:noFill/>
        </p:spPr>
        <p:txBody>
          <a:bodyPr wrap="square" rtlCol="0">
            <a:noAutofit/>
          </a:bodyPr>
          <a:lstStyle/>
          <a:p>
            <a:pPr algn="ctr"/>
            <a:r>
              <a:rPr lang="fr-FR" sz="1100" dirty="0"/>
              <a:t>Paclitaxel</a:t>
            </a:r>
          </a:p>
        </p:txBody>
      </p:sp>
      <p:sp>
        <p:nvSpPr>
          <p:cNvPr id="17" name="ZoneTexte 16">
            <a:extLst>
              <a:ext uri="{FF2B5EF4-FFF2-40B4-BE49-F238E27FC236}">
                <a16:creationId xmlns:a16="http://schemas.microsoft.com/office/drawing/2014/main" id="{521D67A1-DB89-3804-3DBA-3970716671EA}"/>
              </a:ext>
            </a:extLst>
          </p:cNvPr>
          <p:cNvSpPr txBox="1"/>
          <p:nvPr/>
        </p:nvSpPr>
        <p:spPr>
          <a:xfrm>
            <a:off x="8579117" y="4989999"/>
            <a:ext cx="1010653" cy="185630"/>
          </a:xfrm>
          <a:prstGeom prst="rect">
            <a:avLst/>
          </a:prstGeom>
          <a:noFill/>
        </p:spPr>
        <p:txBody>
          <a:bodyPr wrap="square" rtlCol="0">
            <a:noAutofit/>
          </a:bodyPr>
          <a:lstStyle/>
          <a:p>
            <a:pPr algn="ctr"/>
            <a:r>
              <a:rPr lang="fr-FR" sz="1100" dirty="0" err="1"/>
              <a:t>Baccatin</a:t>
            </a:r>
            <a:r>
              <a:rPr lang="fr-FR" sz="1100" dirty="0"/>
              <a:t> III</a:t>
            </a:r>
          </a:p>
        </p:txBody>
      </p:sp>
      <p:sp>
        <p:nvSpPr>
          <p:cNvPr id="18" name="ZoneTexte 17">
            <a:extLst>
              <a:ext uri="{FF2B5EF4-FFF2-40B4-BE49-F238E27FC236}">
                <a16:creationId xmlns:a16="http://schemas.microsoft.com/office/drawing/2014/main" id="{4D0066EE-32FA-F6CF-3DF6-6D93FEE3F77D}"/>
              </a:ext>
            </a:extLst>
          </p:cNvPr>
          <p:cNvSpPr txBox="1"/>
          <p:nvPr/>
        </p:nvSpPr>
        <p:spPr>
          <a:xfrm>
            <a:off x="7947608" y="4665134"/>
            <a:ext cx="1010653" cy="185630"/>
          </a:xfrm>
          <a:prstGeom prst="rect">
            <a:avLst/>
          </a:prstGeom>
          <a:noFill/>
        </p:spPr>
        <p:txBody>
          <a:bodyPr wrap="square" rtlCol="0">
            <a:noAutofit/>
          </a:bodyPr>
          <a:lstStyle/>
          <a:p>
            <a:pPr algn="ctr"/>
            <a:r>
              <a:rPr lang="fr-FR" sz="1100" dirty="0"/>
              <a:t>10-DAB</a:t>
            </a:r>
          </a:p>
        </p:txBody>
      </p:sp>
    </p:spTree>
    <p:extLst>
      <p:ext uri="{BB962C8B-B14F-4D97-AF65-F5344CB8AC3E}">
        <p14:creationId xmlns:p14="http://schemas.microsoft.com/office/powerpoint/2010/main" val="1276033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0BEE5F-0E50-1185-3019-A2B0FF6E3EA9}"/>
              </a:ext>
            </a:extLst>
          </p:cNvPr>
          <p:cNvSpPr>
            <a:spLocks noGrp="1"/>
          </p:cNvSpPr>
          <p:nvPr>
            <p:ph type="title"/>
          </p:nvPr>
        </p:nvSpPr>
        <p:spPr/>
        <p:txBody>
          <a:bodyPr/>
          <a:lstStyle/>
          <a:p>
            <a:r>
              <a:rPr lang="fr-FR" dirty="0"/>
              <a:t>Global </a:t>
            </a:r>
            <a:r>
              <a:rPr lang="fr-FR" dirty="0" err="1"/>
              <a:t>secondary</a:t>
            </a:r>
            <a:r>
              <a:rPr lang="fr-FR" dirty="0"/>
              <a:t> </a:t>
            </a:r>
            <a:r>
              <a:rPr lang="fr-FR" dirty="0" err="1"/>
              <a:t>metabolite</a:t>
            </a:r>
            <a:r>
              <a:rPr lang="fr-FR" dirty="0"/>
              <a:t> </a:t>
            </a:r>
            <a:r>
              <a:rPr lang="fr-FR" dirty="0" err="1"/>
              <a:t>analysis</a:t>
            </a:r>
            <a:endParaRPr lang="fr-FR" dirty="0"/>
          </a:p>
        </p:txBody>
      </p:sp>
      <p:sp>
        <p:nvSpPr>
          <p:cNvPr id="5" name="Espace réservé du numéro de diapositive 4">
            <a:extLst>
              <a:ext uri="{FF2B5EF4-FFF2-40B4-BE49-F238E27FC236}">
                <a16:creationId xmlns:a16="http://schemas.microsoft.com/office/drawing/2014/main" id="{C764606B-ABF3-7F27-9893-5E47E0EB6B44}"/>
              </a:ext>
            </a:extLst>
          </p:cNvPr>
          <p:cNvSpPr>
            <a:spLocks noGrp="1"/>
          </p:cNvSpPr>
          <p:nvPr>
            <p:ph type="sldNum" sz="quarter" idx="12"/>
          </p:nvPr>
        </p:nvSpPr>
        <p:spPr/>
        <p:txBody>
          <a:bodyPr/>
          <a:lstStyle/>
          <a:p>
            <a:fld id="{BFEBEB0A-9E3D-4B14-9782-E2AE3DA60D96}" type="slidenum">
              <a:rPr lang="en-US" smtClean="0"/>
              <a:pPr/>
              <a:t>16</a:t>
            </a:fld>
            <a:endParaRPr lang="en-US" dirty="0"/>
          </a:p>
        </p:txBody>
      </p:sp>
      <p:sp>
        <p:nvSpPr>
          <p:cNvPr id="6" name="Espace réservé du pied de page 5">
            <a:extLst>
              <a:ext uri="{FF2B5EF4-FFF2-40B4-BE49-F238E27FC236}">
                <a16:creationId xmlns:a16="http://schemas.microsoft.com/office/drawing/2014/main" id="{8AA923F2-F98D-860D-032B-61B9177D97D7}"/>
              </a:ext>
            </a:extLst>
          </p:cNvPr>
          <p:cNvSpPr>
            <a:spLocks noGrp="1"/>
          </p:cNvSpPr>
          <p:nvPr>
            <p:ph type="ftr" sz="quarter" idx="11"/>
          </p:nvPr>
        </p:nvSpPr>
        <p:spPr/>
        <p:txBody>
          <a:bodyPr/>
          <a:lstStyle/>
          <a:p>
            <a:endParaRPr lang="en-US" dirty="0"/>
          </a:p>
        </p:txBody>
      </p:sp>
      <p:pic>
        <p:nvPicPr>
          <p:cNvPr id="5122" name="Picture 2" descr="225937-10-0, F.W. 290.28 + xH2O, (+)-Catechin Hydrate - 39G313|C2169-5GM02  - Grainger">
            <a:extLst>
              <a:ext uri="{FF2B5EF4-FFF2-40B4-BE49-F238E27FC236}">
                <a16:creationId xmlns:a16="http://schemas.microsoft.com/office/drawing/2014/main" id="{73272A5C-419D-1DF1-8382-61727F471E3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4521" y="1620855"/>
            <a:ext cx="1847085" cy="188684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4A93790-03AE-828F-069B-873E2DE3FBA2}"/>
              </a:ext>
            </a:extLst>
          </p:cNvPr>
          <p:cNvSpPr txBox="1"/>
          <p:nvPr/>
        </p:nvSpPr>
        <p:spPr>
          <a:xfrm>
            <a:off x="403153" y="3540739"/>
            <a:ext cx="2857500" cy="872706"/>
          </a:xfrm>
          <a:prstGeom prst="rect">
            <a:avLst/>
          </a:prstGeom>
          <a:noFill/>
        </p:spPr>
        <p:txBody>
          <a:bodyPr wrap="square" rtlCol="0">
            <a:noAutofit/>
          </a:bodyPr>
          <a:lstStyle/>
          <a:p>
            <a:pPr algn="ctr"/>
            <a:r>
              <a:rPr lang="fr-FR" sz="1600" dirty="0" err="1"/>
              <a:t>Gallic</a:t>
            </a:r>
            <a:r>
              <a:rPr lang="fr-FR" sz="1600" dirty="0"/>
              <a:t> </a:t>
            </a:r>
            <a:r>
              <a:rPr lang="fr-FR" sz="1600" dirty="0" err="1"/>
              <a:t>acid</a:t>
            </a:r>
            <a:r>
              <a:rPr lang="fr-FR" sz="1600" dirty="0"/>
              <a:t> standards for </a:t>
            </a:r>
            <a:r>
              <a:rPr lang="fr-FR" sz="1600" dirty="0" err="1"/>
              <a:t>phenolics</a:t>
            </a:r>
            <a:r>
              <a:rPr lang="fr-FR" sz="1600" dirty="0"/>
              <a:t> </a:t>
            </a:r>
            <a:r>
              <a:rPr lang="fr-FR" sz="1600" dirty="0" err="1"/>
              <a:t>analysis</a:t>
            </a:r>
            <a:endParaRPr lang="fr-FR" sz="1600" dirty="0"/>
          </a:p>
        </p:txBody>
      </p:sp>
      <p:pic>
        <p:nvPicPr>
          <p:cNvPr id="5124" name="Picture 4">
            <a:extLst>
              <a:ext uri="{FF2B5EF4-FFF2-40B4-BE49-F238E27FC236}">
                <a16:creationId xmlns:a16="http://schemas.microsoft.com/office/drawing/2014/main" id="{B2F54E0D-0F65-D21B-70C2-682F49DB3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0630" y="1620854"/>
            <a:ext cx="1886849" cy="188684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AF96AC90-8DE9-0E9C-B8D5-52C1B1CE56E3}"/>
              </a:ext>
            </a:extLst>
          </p:cNvPr>
          <p:cNvSpPr txBox="1"/>
          <p:nvPr/>
        </p:nvSpPr>
        <p:spPr>
          <a:xfrm>
            <a:off x="8931347" y="3583481"/>
            <a:ext cx="2857500" cy="872706"/>
          </a:xfrm>
          <a:prstGeom prst="rect">
            <a:avLst/>
          </a:prstGeom>
          <a:noFill/>
        </p:spPr>
        <p:txBody>
          <a:bodyPr wrap="square" rtlCol="0">
            <a:noAutofit/>
          </a:bodyPr>
          <a:lstStyle/>
          <a:p>
            <a:pPr algn="ctr"/>
            <a:r>
              <a:rPr lang="fr-FR" sz="1600" dirty="0" err="1"/>
              <a:t>Catechin</a:t>
            </a:r>
            <a:r>
              <a:rPr lang="fr-FR" sz="1600" dirty="0"/>
              <a:t> standards for </a:t>
            </a:r>
            <a:r>
              <a:rPr lang="fr-FR" sz="1600" dirty="0" err="1"/>
              <a:t>flavonoids</a:t>
            </a:r>
            <a:endParaRPr lang="fr-FR" sz="1600" dirty="0"/>
          </a:p>
        </p:txBody>
      </p:sp>
      <p:pic>
        <p:nvPicPr>
          <p:cNvPr id="4" name="Image 3" descr="Une image contenant texte, ustensiles de cuisine&#10;&#10;Description générée automatiquement">
            <a:extLst>
              <a:ext uri="{FF2B5EF4-FFF2-40B4-BE49-F238E27FC236}">
                <a16:creationId xmlns:a16="http://schemas.microsoft.com/office/drawing/2014/main" id="{2CE8624A-7BBA-6E1D-C942-3B42C1EA0D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8867" y="4528751"/>
            <a:ext cx="2282224" cy="1463771"/>
          </a:xfrm>
          <a:prstGeom prst="rect">
            <a:avLst/>
          </a:prstGeom>
        </p:spPr>
      </p:pic>
      <p:sp>
        <p:nvSpPr>
          <p:cNvPr id="9" name="Flèche vers la droite 8">
            <a:extLst>
              <a:ext uri="{FF2B5EF4-FFF2-40B4-BE49-F238E27FC236}">
                <a16:creationId xmlns:a16="http://schemas.microsoft.com/office/drawing/2014/main" id="{67F11B5F-13AD-15D1-F07A-20CEA5CC5E0D}"/>
              </a:ext>
            </a:extLst>
          </p:cNvPr>
          <p:cNvSpPr/>
          <p:nvPr/>
        </p:nvSpPr>
        <p:spPr bwMode="auto">
          <a:xfrm rot="2270730">
            <a:off x="3283143" y="3956645"/>
            <a:ext cx="1448972" cy="678284"/>
          </a:xfrm>
          <a:prstGeom prst="rightArrow">
            <a:avLst/>
          </a:prstGeom>
          <a:solidFill>
            <a:srgbClr val="C00000"/>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0" name="ZoneTexte 9">
            <a:extLst>
              <a:ext uri="{FF2B5EF4-FFF2-40B4-BE49-F238E27FC236}">
                <a16:creationId xmlns:a16="http://schemas.microsoft.com/office/drawing/2014/main" id="{61B80527-0BB4-CA4C-44AB-0748B8E3B76C}"/>
              </a:ext>
            </a:extLst>
          </p:cNvPr>
          <p:cNvSpPr txBox="1"/>
          <p:nvPr/>
        </p:nvSpPr>
        <p:spPr>
          <a:xfrm>
            <a:off x="7047914" y="1491175"/>
            <a:ext cx="0" cy="0"/>
          </a:xfrm>
          <a:prstGeom prst="rect">
            <a:avLst/>
          </a:prstGeom>
          <a:noFill/>
        </p:spPr>
        <p:txBody>
          <a:bodyPr wrap="none" rtlCol="0">
            <a:noAutofit/>
          </a:bodyPr>
          <a:lstStyle/>
          <a:p>
            <a:pPr algn="ctr"/>
            <a:endParaRPr lang="fr-FR" sz="1600" dirty="0" err="1"/>
          </a:p>
        </p:txBody>
      </p:sp>
      <p:sp>
        <p:nvSpPr>
          <p:cNvPr id="11" name="Flèche vers la droite 10">
            <a:extLst>
              <a:ext uri="{FF2B5EF4-FFF2-40B4-BE49-F238E27FC236}">
                <a16:creationId xmlns:a16="http://schemas.microsoft.com/office/drawing/2014/main" id="{A5A256DF-1AF4-1FA1-BB5E-CF0DD11E09D2}"/>
              </a:ext>
            </a:extLst>
          </p:cNvPr>
          <p:cNvSpPr/>
          <p:nvPr/>
        </p:nvSpPr>
        <p:spPr bwMode="auto">
          <a:xfrm rot="8254442">
            <a:off x="7232225" y="4007766"/>
            <a:ext cx="1448972" cy="678284"/>
          </a:xfrm>
          <a:prstGeom prst="rightArrow">
            <a:avLst/>
          </a:prstGeom>
          <a:solidFill>
            <a:srgbClr val="C00000"/>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pic>
        <p:nvPicPr>
          <p:cNvPr id="12" name="Picture 6">
            <a:extLst>
              <a:ext uri="{FF2B5EF4-FFF2-40B4-BE49-F238E27FC236}">
                <a16:creationId xmlns:a16="http://schemas.microsoft.com/office/drawing/2014/main" id="{BE4AB529-74C4-38E3-3183-045064E4587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56711" y="1979858"/>
            <a:ext cx="1399788" cy="1449141"/>
          </a:xfrm>
          <a:prstGeom prst="rect">
            <a:avLst/>
          </a:prstGeom>
        </p:spPr>
      </p:pic>
      <p:pic>
        <p:nvPicPr>
          <p:cNvPr id="13" name="Picture 3">
            <a:extLst>
              <a:ext uri="{FF2B5EF4-FFF2-40B4-BE49-F238E27FC236}">
                <a16:creationId xmlns:a16="http://schemas.microsoft.com/office/drawing/2014/main" id="{04E5F0EF-349C-346A-EC9C-931571D22213}"/>
              </a:ext>
            </a:extLst>
          </p:cNvPr>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colorTemperature colorTemp="1717"/>
                    </a14:imgEffect>
                  </a14:imgLayer>
                </a14:imgProps>
              </a:ext>
              <a:ext uri="{28A0092B-C50C-407E-A947-70E740481C1C}">
                <a14:useLocalDpi xmlns:a14="http://schemas.microsoft.com/office/drawing/2010/main"/>
              </a:ext>
            </a:extLst>
          </a:blip>
          <a:stretch>
            <a:fillRect/>
          </a:stretch>
        </p:blipFill>
        <p:spPr>
          <a:xfrm>
            <a:off x="2571606" y="1867832"/>
            <a:ext cx="2563328" cy="1468768"/>
          </a:xfrm>
          <a:prstGeom prst="rect">
            <a:avLst/>
          </a:prstGeom>
        </p:spPr>
      </p:pic>
    </p:spTree>
    <p:extLst>
      <p:ext uri="{BB962C8B-B14F-4D97-AF65-F5344CB8AC3E}">
        <p14:creationId xmlns:p14="http://schemas.microsoft.com/office/powerpoint/2010/main" val="622002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C90AE0-0742-C97D-BE07-6C6D4A8AE16B}"/>
              </a:ext>
            </a:extLst>
          </p:cNvPr>
          <p:cNvSpPr>
            <a:spLocks noGrp="1"/>
          </p:cNvSpPr>
          <p:nvPr>
            <p:ph type="title"/>
          </p:nvPr>
        </p:nvSpPr>
        <p:spPr>
          <a:xfrm>
            <a:off x="504165" y="615189"/>
            <a:ext cx="11687835" cy="460077"/>
          </a:xfrm>
        </p:spPr>
        <p:txBody>
          <a:bodyPr/>
          <a:lstStyle/>
          <a:p>
            <a:r>
              <a:rPr lang="fr-FR" dirty="0"/>
              <a:t>Coulter Counter for </a:t>
            </a:r>
            <a:r>
              <a:rPr lang="fr-FR" dirty="0" err="1"/>
              <a:t>growth</a:t>
            </a:r>
            <a:r>
              <a:rPr lang="fr-FR" dirty="0"/>
              <a:t> and </a:t>
            </a:r>
            <a:r>
              <a:rPr lang="fr-FR" dirty="0" err="1"/>
              <a:t>aggregate</a:t>
            </a:r>
            <a:r>
              <a:rPr lang="fr-FR" dirty="0"/>
              <a:t> size </a:t>
            </a:r>
            <a:r>
              <a:rPr lang="fr-FR" dirty="0" err="1"/>
              <a:t>analysis</a:t>
            </a:r>
            <a:endParaRPr lang="fr-FR" dirty="0"/>
          </a:p>
        </p:txBody>
      </p:sp>
      <p:sp>
        <p:nvSpPr>
          <p:cNvPr id="5" name="Espace réservé du numéro de diapositive 4">
            <a:extLst>
              <a:ext uri="{FF2B5EF4-FFF2-40B4-BE49-F238E27FC236}">
                <a16:creationId xmlns:a16="http://schemas.microsoft.com/office/drawing/2014/main" id="{09990B09-6D35-AC3C-2A90-505AE772CDF2}"/>
              </a:ext>
            </a:extLst>
          </p:cNvPr>
          <p:cNvSpPr>
            <a:spLocks noGrp="1"/>
          </p:cNvSpPr>
          <p:nvPr>
            <p:ph type="sldNum" sz="quarter" idx="12"/>
          </p:nvPr>
        </p:nvSpPr>
        <p:spPr/>
        <p:txBody>
          <a:bodyPr/>
          <a:lstStyle/>
          <a:p>
            <a:fld id="{BFEBEB0A-9E3D-4B14-9782-E2AE3DA60D96}" type="slidenum">
              <a:rPr lang="en-US" smtClean="0"/>
              <a:pPr/>
              <a:t>17</a:t>
            </a:fld>
            <a:endParaRPr lang="en-US" dirty="0"/>
          </a:p>
        </p:txBody>
      </p:sp>
      <p:sp>
        <p:nvSpPr>
          <p:cNvPr id="6" name="Espace réservé du pied de page 5">
            <a:extLst>
              <a:ext uri="{FF2B5EF4-FFF2-40B4-BE49-F238E27FC236}">
                <a16:creationId xmlns:a16="http://schemas.microsoft.com/office/drawing/2014/main" id="{4C2136C4-8E6C-4D9F-718D-06061BEF3995}"/>
              </a:ext>
            </a:extLst>
          </p:cNvPr>
          <p:cNvSpPr>
            <a:spLocks noGrp="1"/>
          </p:cNvSpPr>
          <p:nvPr>
            <p:ph type="ftr" sz="quarter" idx="11"/>
          </p:nvPr>
        </p:nvSpPr>
        <p:spPr/>
        <p:txBody>
          <a:bodyPr/>
          <a:lstStyle/>
          <a:p>
            <a:endParaRPr lang="en-US" dirty="0"/>
          </a:p>
        </p:txBody>
      </p:sp>
      <p:pic>
        <p:nvPicPr>
          <p:cNvPr id="6146" name="Picture 2" descr="Multisizer 3 Features, Coulter Counter">
            <a:extLst>
              <a:ext uri="{FF2B5EF4-FFF2-40B4-BE49-F238E27FC236}">
                <a16:creationId xmlns:a16="http://schemas.microsoft.com/office/drawing/2014/main" id="{86AE1399-1362-9419-6E55-7CFCA4C69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002" y="1513301"/>
            <a:ext cx="2263417" cy="226341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ulter Principle, Counting and Sizing Particles">
            <a:extLst>
              <a:ext uri="{FF2B5EF4-FFF2-40B4-BE49-F238E27FC236}">
                <a16:creationId xmlns:a16="http://schemas.microsoft.com/office/drawing/2014/main" id="{047FB7D3-2D63-A50D-A70B-A2753AA9A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978" y="2334305"/>
            <a:ext cx="3908506" cy="3908506"/>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courbée vers le bas 2">
            <a:extLst>
              <a:ext uri="{FF2B5EF4-FFF2-40B4-BE49-F238E27FC236}">
                <a16:creationId xmlns:a16="http://schemas.microsoft.com/office/drawing/2014/main" id="{6F7A86F1-4458-1A3A-5CDE-DD0EC1158844}"/>
              </a:ext>
            </a:extLst>
          </p:cNvPr>
          <p:cNvSpPr/>
          <p:nvPr/>
        </p:nvSpPr>
        <p:spPr bwMode="auto">
          <a:xfrm>
            <a:off x="6963508" y="1513301"/>
            <a:ext cx="1575581" cy="807868"/>
          </a:xfrm>
          <a:prstGeom prst="curvedDownArrow">
            <a:avLst/>
          </a:prstGeom>
          <a:solidFill>
            <a:srgbClr val="C00000"/>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pic>
        <p:nvPicPr>
          <p:cNvPr id="7" name="Image 6" descr="Une image contenant graphique&#10;&#10;Description générée automatiquement">
            <a:extLst>
              <a:ext uri="{FF2B5EF4-FFF2-40B4-BE49-F238E27FC236}">
                <a16:creationId xmlns:a16="http://schemas.microsoft.com/office/drawing/2014/main" id="{19C5A193-9DBF-BAF4-D731-A207AB674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3508" y="2645009"/>
            <a:ext cx="4912878" cy="3267064"/>
          </a:xfrm>
          <a:prstGeom prst="rect">
            <a:avLst/>
          </a:prstGeom>
        </p:spPr>
      </p:pic>
    </p:spTree>
    <p:extLst>
      <p:ext uri="{BB962C8B-B14F-4D97-AF65-F5344CB8AC3E}">
        <p14:creationId xmlns:p14="http://schemas.microsoft.com/office/powerpoint/2010/main" val="4132550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hidden="1">
            <a:extLst>
              <a:ext uri="{FF2B5EF4-FFF2-40B4-BE49-F238E27FC236}">
                <a16:creationId xmlns:a16="http://schemas.microsoft.com/office/drawing/2014/main" id="{1D2107DC-551C-806F-0036-02A30837F32E}"/>
              </a:ext>
            </a:extLst>
          </p:cNvPr>
          <p:cNvSpPr>
            <a:spLocks noGrp="1"/>
          </p:cNvSpPr>
          <p:nvPr>
            <p:ph type="sldNum" sz="quarter" idx="4294967295"/>
          </p:nvPr>
        </p:nvSpPr>
        <p:spPr>
          <a:xfrm>
            <a:off x="1" y="6387664"/>
            <a:ext cx="609600" cy="394136"/>
          </a:xfrm>
        </p:spPr>
        <p:txBody>
          <a:bodyPr/>
          <a:lstStyle/>
          <a:p>
            <a:pPr>
              <a:spcAft>
                <a:spcPts val="600"/>
              </a:spcAft>
            </a:pPr>
            <a:fld id="{BFEBEB0A-9E3D-4B14-9782-E2AE3DA60D96}" type="slidenum">
              <a:rPr lang="en-US" smtClean="0"/>
              <a:pPr>
                <a:spcAft>
                  <a:spcPts val="600"/>
                </a:spcAft>
              </a:pPr>
              <a:t>18</a:t>
            </a:fld>
            <a:endParaRPr lang="en-US"/>
          </a:p>
        </p:txBody>
      </p:sp>
      <p:sp>
        <p:nvSpPr>
          <p:cNvPr id="7" name="ZoneTexte 6">
            <a:extLst>
              <a:ext uri="{FF2B5EF4-FFF2-40B4-BE49-F238E27FC236}">
                <a16:creationId xmlns:a16="http://schemas.microsoft.com/office/drawing/2014/main" id="{D7218761-41E4-14A4-996C-A7F849EA4AA1}"/>
              </a:ext>
            </a:extLst>
          </p:cNvPr>
          <p:cNvSpPr txBox="1"/>
          <p:nvPr/>
        </p:nvSpPr>
        <p:spPr>
          <a:xfrm>
            <a:off x="2340244" y="2898182"/>
            <a:ext cx="7237709" cy="2371241"/>
          </a:xfrm>
          <a:prstGeom prst="rect">
            <a:avLst/>
          </a:prstGeom>
          <a:noFill/>
        </p:spPr>
        <p:txBody>
          <a:bodyPr wrap="square" rtlCol="0">
            <a:noAutofit/>
          </a:bodyPr>
          <a:lstStyle/>
          <a:p>
            <a:pPr algn="ctr"/>
            <a:r>
              <a:rPr lang="fr-FR" sz="4800" dirty="0" err="1">
                <a:solidFill>
                  <a:srgbClr val="FFFFFF"/>
                </a:solidFill>
              </a:rPr>
              <a:t>Results</a:t>
            </a:r>
            <a:endParaRPr lang="fr-FR" sz="4800" dirty="0">
              <a:solidFill>
                <a:srgbClr val="FFFFFF"/>
              </a:solidFill>
            </a:endParaRPr>
          </a:p>
        </p:txBody>
      </p:sp>
      <p:sp>
        <p:nvSpPr>
          <p:cNvPr id="8" name="Rectangle 7">
            <a:extLst>
              <a:ext uri="{FF2B5EF4-FFF2-40B4-BE49-F238E27FC236}">
                <a16:creationId xmlns:a16="http://schemas.microsoft.com/office/drawing/2014/main" id="{F88B97F7-A170-CED4-513C-E9D98B016778}"/>
              </a:ext>
            </a:extLst>
          </p:cNvPr>
          <p:cNvSpPr/>
          <p:nvPr/>
        </p:nvSpPr>
        <p:spPr bwMode="auto">
          <a:xfrm>
            <a:off x="1410345" y="1712561"/>
            <a:ext cx="9245214" cy="2371241"/>
          </a:xfrm>
          <a:prstGeom prst="rect">
            <a:avLst/>
          </a:prstGeom>
          <a:solidFill>
            <a:schemeClr val="bg2">
              <a:lumMod val="20000"/>
              <a:lumOff val="80000"/>
            </a:schemeClr>
          </a:solidFill>
          <a:ln w="12700" cap="sq" algn="ctr">
            <a:solidFill>
              <a:schemeClr val="tx1"/>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9" name="ZoneTexte 8">
            <a:extLst>
              <a:ext uri="{FF2B5EF4-FFF2-40B4-BE49-F238E27FC236}">
                <a16:creationId xmlns:a16="http://schemas.microsoft.com/office/drawing/2014/main" id="{9DCB12CE-0E13-9709-E6CB-DC3F64C5E7A6}"/>
              </a:ext>
            </a:extLst>
          </p:cNvPr>
          <p:cNvSpPr txBox="1"/>
          <p:nvPr/>
        </p:nvSpPr>
        <p:spPr>
          <a:xfrm>
            <a:off x="1815516" y="2030770"/>
            <a:ext cx="8434872" cy="1505867"/>
          </a:xfrm>
          <a:prstGeom prst="rect">
            <a:avLst/>
          </a:prstGeom>
          <a:noFill/>
        </p:spPr>
        <p:txBody>
          <a:bodyPr wrap="square" rtlCol="0">
            <a:noAutofit/>
          </a:bodyPr>
          <a:lstStyle/>
          <a:p>
            <a:pPr algn="just"/>
            <a:r>
              <a:rPr lang="en-US" sz="2400" i="1" u="sng" dirty="0">
                <a:effectLst/>
                <a:latin typeface="Calibri" panose="020F0502020204030204" pitchFamily="34" charset="0"/>
                <a:ea typeface="Calibri" panose="020F0502020204030204" pitchFamily="34" charset="0"/>
                <a:cs typeface="Arial" panose="020B0604020202020204" pitchFamily="34" charset="0"/>
              </a:rPr>
              <a:t>Aim 1 :</a:t>
            </a:r>
            <a:r>
              <a:rPr lang="en-US" sz="2400" dirty="0">
                <a:effectLst/>
                <a:latin typeface="Calibri" panose="020F0502020204030204" pitchFamily="34" charset="0"/>
                <a:ea typeface="Calibri" panose="020F0502020204030204" pitchFamily="34" charset="0"/>
                <a:cs typeface="Arial" panose="020B0604020202020204" pitchFamily="34" charset="0"/>
              </a:rPr>
              <a:t> Design a device allowing continual shear stress on </a:t>
            </a:r>
            <a:r>
              <a:rPr lang="en-US" sz="2400" i="1" dirty="0">
                <a:effectLst/>
                <a:latin typeface="Calibri" panose="020F0502020204030204" pitchFamily="34" charset="0"/>
                <a:ea typeface="Calibri" panose="020F0502020204030204" pitchFamily="34" charset="0"/>
                <a:cs typeface="Arial" panose="020B0604020202020204" pitchFamily="34" charset="0"/>
              </a:rPr>
              <a:t>Taxus</a:t>
            </a:r>
            <a:r>
              <a:rPr lang="en-US" sz="2400" dirty="0">
                <a:effectLst/>
                <a:latin typeface="Calibri" panose="020F0502020204030204" pitchFamily="34" charset="0"/>
                <a:ea typeface="Calibri" panose="020F0502020204030204" pitchFamily="34" charset="0"/>
                <a:cs typeface="Arial" panose="020B0604020202020204" pitchFamily="34" charset="0"/>
              </a:rPr>
              <a:t> cultures with selected parameters (flowrate, intermittent or continuous shearing, shearing time and pipetting cycles)  and perform short-term tests to determine the optimized parameters for promoting optimal cell health and dissociation of aggregates.</a:t>
            </a:r>
            <a:endParaRPr lang="fr-FR"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16300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6F0D46-B24C-A704-80AA-EEF7E450D01E}"/>
              </a:ext>
            </a:extLst>
          </p:cNvPr>
          <p:cNvSpPr>
            <a:spLocks noGrp="1"/>
          </p:cNvSpPr>
          <p:nvPr>
            <p:ph type="title"/>
          </p:nvPr>
        </p:nvSpPr>
        <p:spPr/>
        <p:txBody>
          <a:bodyPr/>
          <a:lstStyle/>
          <a:p>
            <a:r>
              <a:rPr lang="fr-FR" dirty="0" err="1"/>
              <a:t>Automated</a:t>
            </a:r>
            <a:r>
              <a:rPr lang="fr-FR" dirty="0"/>
              <a:t> </a:t>
            </a:r>
            <a:r>
              <a:rPr lang="fr-FR" dirty="0" err="1"/>
              <a:t>shearing</a:t>
            </a:r>
            <a:r>
              <a:rPr lang="fr-FR" dirty="0"/>
              <a:t> </a:t>
            </a:r>
            <a:r>
              <a:rPr lang="fr-FR" dirty="0" err="1"/>
              <a:t>device</a:t>
            </a:r>
            <a:endParaRPr lang="fr-FR" dirty="0"/>
          </a:p>
        </p:txBody>
      </p:sp>
      <p:sp>
        <p:nvSpPr>
          <p:cNvPr id="5" name="Espace réservé du numéro de diapositive 4">
            <a:extLst>
              <a:ext uri="{FF2B5EF4-FFF2-40B4-BE49-F238E27FC236}">
                <a16:creationId xmlns:a16="http://schemas.microsoft.com/office/drawing/2014/main" id="{600D15DD-49A4-F627-FDD3-B300623C3969}"/>
              </a:ext>
            </a:extLst>
          </p:cNvPr>
          <p:cNvSpPr>
            <a:spLocks noGrp="1"/>
          </p:cNvSpPr>
          <p:nvPr>
            <p:ph type="sldNum" sz="quarter" idx="12"/>
          </p:nvPr>
        </p:nvSpPr>
        <p:spPr/>
        <p:txBody>
          <a:bodyPr/>
          <a:lstStyle/>
          <a:p>
            <a:fld id="{963B0023-0CED-47F7-85AE-654F0B232C29}" type="slidenum">
              <a:rPr lang="en-US" smtClean="0"/>
              <a:pPr/>
              <a:t>19</a:t>
            </a:fld>
            <a:endParaRPr lang="en-US" dirty="0"/>
          </a:p>
        </p:txBody>
      </p:sp>
      <p:pic>
        <p:nvPicPr>
          <p:cNvPr id="8" name="IMG_6852">
            <a:hlinkClick r:id="" action="ppaction://media"/>
            <a:extLst>
              <a:ext uri="{FF2B5EF4-FFF2-40B4-BE49-F238E27FC236}">
                <a16:creationId xmlns:a16="http://schemas.microsoft.com/office/drawing/2014/main" id="{92299A22-9575-A0D7-41E4-21F8DAB19CE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43487" y="1452033"/>
            <a:ext cx="2794881" cy="4968676"/>
          </a:xfrm>
        </p:spPr>
      </p:pic>
      <p:pic>
        <p:nvPicPr>
          <p:cNvPr id="3" name="Image 2">
            <a:extLst>
              <a:ext uri="{FF2B5EF4-FFF2-40B4-BE49-F238E27FC236}">
                <a16:creationId xmlns:a16="http://schemas.microsoft.com/office/drawing/2014/main" id="{1CAC3288-986B-732C-970D-6C29A6F4EC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3430" y="1904348"/>
            <a:ext cx="7358573" cy="4077997"/>
          </a:xfrm>
          <a:prstGeom prst="rect">
            <a:avLst/>
          </a:prstGeom>
        </p:spPr>
      </p:pic>
    </p:spTree>
    <p:extLst>
      <p:ext uri="{BB962C8B-B14F-4D97-AF65-F5344CB8AC3E}">
        <p14:creationId xmlns:p14="http://schemas.microsoft.com/office/powerpoint/2010/main" val="260476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321B96-DD11-39DB-FC9D-AA54F79B1E6B}"/>
              </a:ext>
            </a:extLst>
          </p:cNvPr>
          <p:cNvSpPr>
            <a:spLocks noGrp="1"/>
          </p:cNvSpPr>
          <p:nvPr>
            <p:ph type="title"/>
          </p:nvPr>
        </p:nvSpPr>
        <p:spPr/>
        <p:txBody>
          <a:bodyPr/>
          <a:lstStyle/>
          <a:p>
            <a:r>
              <a:rPr lang="fr-FR" sz="2400" dirty="0" err="1"/>
              <a:t>Medicinal</a:t>
            </a:r>
            <a:r>
              <a:rPr lang="fr-FR" sz="2400" dirty="0"/>
              <a:t> plants are </a:t>
            </a:r>
            <a:r>
              <a:rPr lang="fr-FR" sz="2400" dirty="0" err="1"/>
              <a:t>rich</a:t>
            </a:r>
            <a:r>
              <a:rPr lang="fr-FR" sz="2400" dirty="0"/>
              <a:t> sources of </a:t>
            </a:r>
            <a:r>
              <a:rPr lang="fr-FR" sz="2400" dirty="0" err="1"/>
              <a:t>specialized</a:t>
            </a:r>
            <a:r>
              <a:rPr lang="fr-FR" sz="2400" dirty="0"/>
              <a:t> </a:t>
            </a:r>
            <a:r>
              <a:rPr lang="fr-FR" sz="2400" dirty="0" err="1"/>
              <a:t>metabolites</a:t>
            </a:r>
            <a:r>
              <a:rPr lang="fr-FR" sz="2400" dirty="0"/>
              <a:t> </a:t>
            </a:r>
            <a:r>
              <a:rPr lang="fr-FR" sz="2400" dirty="0" err="1"/>
              <a:t>that</a:t>
            </a:r>
            <a:r>
              <a:rPr lang="fr-FR" sz="2400" dirty="0"/>
              <a:t> are of </a:t>
            </a:r>
            <a:r>
              <a:rPr lang="fr-FR" sz="2400" dirty="0" err="1"/>
              <a:t>great</a:t>
            </a:r>
            <a:r>
              <a:rPr lang="fr-FR" sz="2400" dirty="0"/>
              <a:t> importance to plants, </a:t>
            </a:r>
            <a:r>
              <a:rPr lang="fr-FR" sz="2400" dirty="0" err="1"/>
              <a:t>animals</a:t>
            </a:r>
            <a:r>
              <a:rPr lang="fr-FR" sz="2400" dirty="0"/>
              <a:t>, and </a:t>
            </a:r>
            <a:r>
              <a:rPr lang="fr-FR" sz="2400" dirty="0" err="1"/>
              <a:t>humans</a:t>
            </a:r>
            <a:endParaRPr lang="fr-FR" sz="2400" dirty="0"/>
          </a:p>
        </p:txBody>
      </p:sp>
      <p:sp>
        <p:nvSpPr>
          <p:cNvPr id="5" name="Espace réservé du numéro de diapositive 4">
            <a:extLst>
              <a:ext uri="{FF2B5EF4-FFF2-40B4-BE49-F238E27FC236}">
                <a16:creationId xmlns:a16="http://schemas.microsoft.com/office/drawing/2014/main" id="{33FEC054-0D4D-2DB3-896E-D9FDF083D59D}"/>
              </a:ext>
            </a:extLst>
          </p:cNvPr>
          <p:cNvSpPr>
            <a:spLocks noGrp="1"/>
          </p:cNvSpPr>
          <p:nvPr>
            <p:ph type="sldNum" sz="quarter" idx="12"/>
          </p:nvPr>
        </p:nvSpPr>
        <p:spPr/>
        <p:txBody>
          <a:bodyPr/>
          <a:lstStyle/>
          <a:p>
            <a:fld id="{BFEBEB0A-9E3D-4B14-9782-E2AE3DA60D96}" type="slidenum">
              <a:rPr lang="en-US" smtClean="0"/>
              <a:pPr/>
              <a:t>2</a:t>
            </a:fld>
            <a:endParaRPr lang="en-US" dirty="0"/>
          </a:p>
        </p:txBody>
      </p:sp>
      <p:sp>
        <p:nvSpPr>
          <p:cNvPr id="6" name="Espace réservé du pied de page 5">
            <a:extLst>
              <a:ext uri="{FF2B5EF4-FFF2-40B4-BE49-F238E27FC236}">
                <a16:creationId xmlns:a16="http://schemas.microsoft.com/office/drawing/2014/main" id="{A357E40A-89CC-E907-5910-FBF50D45C433}"/>
              </a:ext>
            </a:extLst>
          </p:cNvPr>
          <p:cNvSpPr>
            <a:spLocks noGrp="1"/>
          </p:cNvSpPr>
          <p:nvPr>
            <p:ph type="ftr" sz="quarter" idx="11"/>
          </p:nvPr>
        </p:nvSpPr>
        <p:spPr/>
        <p:txBody>
          <a:bodyPr/>
          <a:lstStyle/>
          <a:p>
            <a:r>
              <a:rPr lang="en-US" sz="1200" dirty="0"/>
              <a:t> Mukherjee et al. (2001) </a:t>
            </a:r>
            <a:r>
              <a:rPr lang="en-US" sz="1200" i="1" dirty="0"/>
              <a:t>Current medicinal chemistry  </a:t>
            </a:r>
          </a:p>
          <a:p>
            <a:endParaRPr lang="en-US" dirty="0"/>
          </a:p>
        </p:txBody>
      </p:sp>
      <p:sp>
        <p:nvSpPr>
          <p:cNvPr id="7" name="Rectangle 6">
            <a:extLst>
              <a:ext uri="{FF2B5EF4-FFF2-40B4-BE49-F238E27FC236}">
                <a16:creationId xmlns:a16="http://schemas.microsoft.com/office/drawing/2014/main" id="{50508014-4C77-5F50-A470-723A9F1E52CF}"/>
              </a:ext>
            </a:extLst>
          </p:cNvPr>
          <p:cNvSpPr/>
          <p:nvPr/>
        </p:nvSpPr>
        <p:spPr bwMode="auto">
          <a:xfrm>
            <a:off x="7451271" y="2326820"/>
            <a:ext cx="4131129" cy="207372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
        <p:nvSpPr>
          <p:cNvPr id="8" name="ZoneTexte 7">
            <a:extLst>
              <a:ext uri="{FF2B5EF4-FFF2-40B4-BE49-F238E27FC236}">
                <a16:creationId xmlns:a16="http://schemas.microsoft.com/office/drawing/2014/main" id="{98F61166-5CE9-5005-5ED6-7FE6D3A1F582}"/>
              </a:ext>
            </a:extLst>
          </p:cNvPr>
          <p:cNvSpPr txBox="1"/>
          <p:nvPr/>
        </p:nvSpPr>
        <p:spPr>
          <a:xfrm>
            <a:off x="7745185" y="2612569"/>
            <a:ext cx="3543300" cy="1502229"/>
          </a:xfrm>
          <a:prstGeom prst="rect">
            <a:avLst/>
          </a:prstGeom>
          <a:noFill/>
        </p:spPr>
        <p:txBody>
          <a:bodyPr wrap="square" rtlCol="0">
            <a:noAutofit/>
          </a:bodyPr>
          <a:lstStyle/>
          <a:p>
            <a:pPr algn="ctr"/>
            <a:r>
              <a:rPr lang="fr-FR" sz="2400" b="0" i="0" u="none" strike="noStrike" dirty="0">
                <a:solidFill>
                  <a:srgbClr val="C00000"/>
                </a:solidFill>
                <a:effectLst/>
                <a:latin typeface="Calibri" panose="020F0502020204030204" pitchFamily="34" charset="0"/>
                <a:cs typeface="Calibri" panose="020F0502020204030204" pitchFamily="34" charset="0"/>
              </a:rPr>
              <a:t>40% of the </a:t>
            </a:r>
            <a:r>
              <a:rPr lang="fr-FR" sz="2400" b="0" i="0" u="none" strike="noStrike" dirty="0" err="1">
                <a:solidFill>
                  <a:srgbClr val="C00000"/>
                </a:solidFill>
                <a:effectLst/>
                <a:latin typeface="Calibri" panose="020F0502020204030204" pitchFamily="34" charset="0"/>
                <a:cs typeface="Calibri" panose="020F0502020204030204" pitchFamily="34" charset="0"/>
              </a:rPr>
              <a:t>drugs</a:t>
            </a:r>
            <a:r>
              <a:rPr lang="fr-FR" sz="2400" b="0" i="0" u="none" strike="noStrike" dirty="0">
                <a:solidFill>
                  <a:srgbClr val="C00000"/>
                </a:solidFill>
                <a:effectLst/>
                <a:latin typeface="Calibri" panose="020F0502020204030204" pitchFamily="34" charset="0"/>
                <a:cs typeface="Calibri" panose="020F0502020204030204" pitchFamily="34" charset="0"/>
              </a:rPr>
              <a:t> </a:t>
            </a:r>
            <a:r>
              <a:rPr lang="fr-FR" sz="2400" b="0" i="0" u="none" strike="noStrike" dirty="0" err="1">
                <a:solidFill>
                  <a:srgbClr val="C00000"/>
                </a:solidFill>
                <a:effectLst/>
                <a:latin typeface="Calibri" panose="020F0502020204030204" pitchFamily="34" charset="0"/>
                <a:cs typeface="Calibri" panose="020F0502020204030204" pitchFamily="34" charset="0"/>
              </a:rPr>
              <a:t>behind</a:t>
            </a:r>
            <a:r>
              <a:rPr lang="fr-FR" sz="2400" b="0" i="0" u="none" strike="noStrike" dirty="0">
                <a:solidFill>
                  <a:srgbClr val="C00000"/>
                </a:solidFill>
                <a:effectLst/>
                <a:latin typeface="Calibri" panose="020F0502020204030204" pitchFamily="34" charset="0"/>
                <a:cs typeface="Calibri" panose="020F0502020204030204" pitchFamily="34" charset="0"/>
              </a:rPr>
              <a:t> the </a:t>
            </a:r>
            <a:r>
              <a:rPr lang="fr-FR" sz="2400" b="0" i="0" u="none" strike="noStrike" dirty="0" err="1">
                <a:solidFill>
                  <a:srgbClr val="C00000"/>
                </a:solidFill>
                <a:effectLst/>
                <a:latin typeface="Calibri" panose="020F0502020204030204" pitchFamily="34" charset="0"/>
                <a:cs typeface="Calibri" panose="020F0502020204030204" pitchFamily="34" charset="0"/>
              </a:rPr>
              <a:t>pharmacist’s</a:t>
            </a:r>
            <a:r>
              <a:rPr lang="fr-FR" sz="2400" b="0" i="0" u="none" strike="noStrike" dirty="0">
                <a:solidFill>
                  <a:srgbClr val="C00000"/>
                </a:solidFill>
                <a:effectLst/>
                <a:latin typeface="Calibri" panose="020F0502020204030204" pitchFamily="34" charset="0"/>
                <a:cs typeface="Calibri" panose="020F0502020204030204" pitchFamily="34" charset="0"/>
              </a:rPr>
              <a:t> </a:t>
            </a:r>
            <a:r>
              <a:rPr lang="fr-FR" sz="2400" b="0" i="0" u="none" strike="noStrike" dirty="0" err="1">
                <a:solidFill>
                  <a:srgbClr val="C00000"/>
                </a:solidFill>
                <a:effectLst/>
                <a:latin typeface="Calibri" panose="020F0502020204030204" pitchFamily="34" charset="0"/>
                <a:cs typeface="Calibri" panose="020F0502020204030204" pitchFamily="34" charset="0"/>
              </a:rPr>
              <a:t>counter</a:t>
            </a:r>
            <a:r>
              <a:rPr lang="fr-FR" sz="2400" b="0" i="0" u="none" strike="noStrike" dirty="0">
                <a:solidFill>
                  <a:srgbClr val="C00000"/>
                </a:solidFill>
                <a:effectLst/>
                <a:latin typeface="Calibri" panose="020F0502020204030204" pitchFamily="34" charset="0"/>
                <a:cs typeface="Calibri" panose="020F0502020204030204" pitchFamily="34" charset="0"/>
              </a:rPr>
              <a:t> in the Western world are </a:t>
            </a:r>
            <a:r>
              <a:rPr lang="fr-FR" sz="2400" b="0" i="0" u="none" strike="noStrike" dirty="0" err="1">
                <a:solidFill>
                  <a:srgbClr val="C00000"/>
                </a:solidFill>
                <a:effectLst/>
                <a:latin typeface="Calibri" panose="020F0502020204030204" pitchFamily="34" charset="0"/>
                <a:cs typeface="Calibri" panose="020F0502020204030204" pitchFamily="34" charset="0"/>
              </a:rPr>
              <a:t>derived</a:t>
            </a:r>
            <a:r>
              <a:rPr lang="fr-FR" sz="2400" b="0" i="0" u="none" strike="noStrike" dirty="0">
                <a:solidFill>
                  <a:srgbClr val="C00000"/>
                </a:solidFill>
                <a:effectLst/>
                <a:latin typeface="Calibri" panose="020F0502020204030204" pitchFamily="34" charset="0"/>
                <a:cs typeface="Calibri" panose="020F0502020204030204" pitchFamily="34" charset="0"/>
              </a:rPr>
              <a:t> </a:t>
            </a:r>
            <a:r>
              <a:rPr lang="fr-FR" sz="2400" b="0" i="0" u="none" strike="noStrike" dirty="0" err="1">
                <a:solidFill>
                  <a:srgbClr val="C00000"/>
                </a:solidFill>
                <a:effectLst/>
                <a:latin typeface="Calibri" panose="020F0502020204030204" pitchFamily="34" charset="0"/>
                <a:cs typeface="Calibri" panose="020F0502020204030204" pitchFamily="34" charset="0"/>
              </a:rPr>
              <a:t>from</a:t>
            </a:r>
            <a:r>
              <a:rPr lang="fr-FR" sz="2400" b="0" i="0" u="none" strike="noStrike" dirty="0">
                <a:solidFill>
                  <a:srgbClr val="C00000"/>
                </a:solidFill>
                <a:effectLst/>
                <a:latin typeface="Calibri" panose="020F0502020204030204" pitchFamily="34" charset="0"/>
                <a:cs typeface="Calibri" panose="020F0502020204030204" pitchFamily="34" charset="0"/>
              </a:rPr>
              <a:t> plants</a:t>
            </a:r>
            <a:endParaRPr lang="fr-FR" sz="2400" dirty="0">
              <a:solidFill>
                <a:srgbClr val="C00000"/>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E6B79E70-DE26-2B92-AE3E-CD0271E4D941}"/>
              </a:ext>
            </a:extLst>
          </p:cNvPr>
          <p:cNvSpPr txBox="1"/>
          <p:nvPr/>
        </p:nvSpPr>
        <p:spPr>
          <a:xfrm>
            <a:off x="609600" y="1520785"/>
            <a:ext cx="6093500" cy="1908215"/>
          </a:xfrm>
          <a:prstGeom prst="rect">
            <a:avLst/>
          </a:prstGeom>
          <a:noFill/>
        </p:spPr>
        <p:txBody>
          <a:bodyPr wrap="square">
            <a:spAutoFit/>
          </a:bodyPr>
          <a:lstStyle/>
          <a:p>
            <a:pPr marL="282893" indent="-282893">
              <a:spcBef>
                <a:spcPts val="1200"/>
              </a:spcBef>
              <a:buFont typeface="Arial" panose="020B0604020202020204" pitchFamily="34" charset="0"/>
              <a:buChar char="•"/>
            </a:pPr>
            <a:r>
              <a:rPr lang="en-US" sz="1800" dirty="0"/>
              <a:t>Plants produce a variety of unique and bioactive compounds for defense and attraction of other organisms </a:t>
            </a:r>
          </a:p>
          <a:p>
            <a:pPr marL="282893" indent="-282893">
              <a:spcBef>
                <a:spcPts val="1200"/>
              </a:spcBef>
              <a:buFont typeface="Arial" panose="020B0604020202020204" pitchFamily="34" charset="0"/>
              <a:buChar char="•"/>
            </a:pPr>
            <a:r>
              <a:rPr lang="en-US" dirty="0"/>
              <a:t>Around </a:t>
            </a:r>
            <a:r>
              <a:rPr lang="en-US" sz="1800" dirty="0"/>
              <a:t>1,000 of 250,000 plant species have been found to possess significant anticancer properties</a:t>
            </a:r>
          </a:p>
        </p:txBody>
      </p:sp>
      <p:pic>
        <p:nvPicPr>
          <p:cNvPr id="1026" name="Picture 2" descr="Plant-Based Drugs and Medicines">
            <a:extLst>
              <a:ext uri="{FF2B5EF4-FFF2-40B4-BE49-F238E27FC236}">
                <a16:creationId xmlns:a16="http://schemas.microsoft.com/office/drawing/2014/main" id="{D91864F1-197B-BB70-AC34-80CF40063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714" y="3588394"/>
            <a:ext cx="3977676" cy="265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201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0C03B2-187E-2048-C2A4-073BCBDFE868}"/>
              </a:ext>
            </a:extLst>
          </p:cNvPr>
          <p:cNvSpPr>
            <a:spLocks noGrp="1"/>
          </p:cNvSpPr>
          <p:nvPr>
            <p:ph type="title"/>
          </p:nvPr>
        </p:nvSpPr>
        <p:spPr>
          <a:xfrm>
            <a:off x="609600" y="351367"/>
            <a:ext cx="10972800" cy="800100"/>
          </a:xfrm>
        </p:spPr>
        <p:txBody>
          <a:bodyPr anchor="b">
            <a:normAutofit/>
          </a:bodyPr>
          <a:lstStyle/>
          <a:p>
            <a:r>
              <a:rPr lang="fr-FR" dirty="0"/>
              <a:t>Preliminary </a:t>
            </a:r>
            <a:r>
              <a:rPr lang="fr-FR" dirty="0" err="1"/>
              <a:t>testing</a:t>
            </a:r>
            <a:r>
              <a:rPr lang="fr-FR" dirty="0"/>
              <a:t> of the </a:t>
            </a:r>
            <a:r>
              <a:rPr lang="fr-FR" dirty="0" err="1"/>
              <a:t>shearing</a:t>
            </a:r>
            <a:r>
              <a:rPr lang="fr-FR" dirty="0"/>
              <a:t> </a:t>
            </a:r>
            <a:r>
              <a:rPr lang="fr-FR" dirty="0" err="1"/>
              <a:t>device</a:t>
            </a:r>
            <a:endParaRPr lang="fr-FR" dirty="0"/>
          </a:p>
        </p:txBody>
      </p:sp>
      <p:pic>
        <p:nvPicPr>
          <p:cNvPr id="6" name="Image 5">
            <a:extLst>
              <a:ext uri="{FF2B5EF4-FFF2-40B4-BE49-F238E27FC236}">
                <a16:creationId xmlns:a16="http://schemas.microsoft.com/office/drawing/2014/main" id="{E7C3D399-9F6F-3211-4ECB-393073867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433" y="1524000"/>
            <a:ext cx="8375134" cy="4648200"/>
          </a:xfrm>
          <a:prstGeom prst="rect">
            <a:avLst/>
          </a:prstGeom>
          <a:noFill/>
        </p:spPr>
      </p:pic>
      <p:sp>
        <p:nvSpPr>
          <p:cNvPr id="11" name="Footer Placeholder 3">
            <a:extLst>
              <a:ext uri="{FF2B5EF4-FFF2-40B4-BE49-F238E27FC236}">
                <a16:creationId xmlns:a16="http://schemas.microsoft.com/office/drawing/2014/main" id="{504B0E2B-086A-1827-552D-B1D9A57435E1}"/>
              </a:ext>
            </a:extLst>
          </p:cNvPr>
          <p:cNvSpPr>
            <a:spLocks noGrp="1"/>
          </p:cNvSpPr>
          <p:nvPr>
            <p:ph type="ftr" sz="quarter" idx="11"/>
          </p:nvPr>
        </p:nvSpPr>
        <p:spPr>
          <a:xfrm>
            <a:off x="609600" y="6400800"/>
            <a:ext cx="6807200" cy="304800"/>
          </a:xfrm>
        </p:spPr>
        <p:txBody>
          <a:bodyPr/>
          <a:lstStyle/>
          <a:p>
            <a:endParaRPr lang="en-US"/>
          </a:p>
        </p:txBody>
      </p:sp>
      <p:sp>
        <p:nvSpPr>
          <p:cNvPr id="5" name="Espace réservé du numéro de diapositive 4">
            <a:extLst>
              <a:ext uri="{FF2B5EF4-FFF2-40B4-BE49-F238E27FC236}">
                <a16:creationId xmlns:a16="http://schemas.microsoft.com/office/drawing/2014/main" id="{6A679D2C-0210-513F-F8C4-F86F721D5EF8}"/>
              </a:ext>
            </a:extLst>
          </p:cNvPr>
          <p:cNvSpPr>
            <a:spLocks noGrp="1"/>
          </p:cNvSpPr>
          <p:nvPr>
            <p:ph type="sldNum" sz="quarter" idx="12"/>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20</a:t>
            </a:fld>
            <a:endParaRPr lang="en-US"/>
          </a:p>
        </p:txBody>
      </p:sp>
      <p:sp>
        <p:nvSpPr>
          <p:cNvPr id="7" name="ZoneTexte 6">
            <a:extLst>
              <a:ext uri="{FF2B5EF4-FFF2-40B4-BE49-F238E27FC236}">
                <a16:creationId xmlns:a16="http://schemas.microsoft.com/office/drawing/2014/main" id="{DAD9858F-EFDC-2AB1-CC80-F00AECEDEA8A}"/>
              </a:ext>
            </a:extLst>
          </p:cNvPr>
          <p:cNvSpPr txBox="1"/>
          <p:nvPr/>
        </p:nvSpPr>
        <p:spPr>
          <a:xfrm>
            <a:off x="1034948" y="5814934"/>
            <a:ext cx="7501179" cy="1933731"/>
          </a:xfrm>
          <a:prstGeom prst="rect">
            <a:avLst/>
          </a:prstGeom>
          <a:noFill/>
        </p:spPr>
        <p:txBody>
          <a:bodyPr wrap="square" rtlCol="0">
            <a:noAutofit/>
          </a:bodyPr>
          <a:lstStyle/>
          <a:p>
            <a:pPr algn="ctr"/>
            <a:r>
              <a:rPr lang="fr-FR" sz="1600" b="1" dirty="0"/>
              <a:t>Speed 8 : 4.3 </a:t>
            </a:r>
            <a:r>
              <a:rPr lang="fr-FR" sz="1600" b="1" dirty="0" err="1"/>
              <a:t>mL</a:t>
            </a:r>
            <a:r>
              <a:rPr lang="fr-FR" sz="1600" b="1" dirty="0"/>
              <a:t>/s ; Speed 9 : 5.2 </a:t>
            </a:r>
            <a:r>
              <a:rPr lang="fr-FR" sz="1600" b="1" dirty="0" err="1"/>
              <a:t>mL</a:t>
            </a:r>
            <a:r>
              <a:rPr lang="fr-FR" sz="1600" b="1" dirty="0"/>
              <a:t>/s ; Speed 10 : 8.6 </a:t>
            </a:r>
            <a:r>
              <a:rPr lang="fr-FR" sz="1600" b="1" dirty="0" err="1"/>
              <a:t>mL</a:t>
            </a:r>
            <a:r>
              <a:rPr lang="fr-FR" sz="1600" b="1" dirty="0"/>
              <a:t>/s</a:t>
            </a:r>
          </a:p>
        </p:txBody>
      </p:sp>
      <p:pic>
        <p:nvPicPr>
          <p:cNvPr id="4" name="Image 3" descr="Une image contenant texte&#10;&#10;Description générée automatiquement">
            <a:extLst>
              <a:ext uri="{FF2B5EF4-FFF2-40B4-BE49-F238E27FC236}">
                <a16:creationId xmlns:a16="http://schemas.microsoft.com/office/drawing/2014/main" id="{746BA7EC-14F2-3D00-5A05-11709B54A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1733" y="2551276"/>
            <a:ext cx="836952" cy="596944"/>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A3F18C74-A6B4-2805-BEDE-FD7F6481F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1733" y="4060486"/>
            <a:ext cx="836952" cy="596944"/>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542CFC1C-6476-CE07-D3E4-B208D0FBB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1733" y="5520257"/>
            <a:ext cx="836952" cy="596944"/>
          </a:xfrm>
          <a:prstGeom prst="rect">
            <a:avLst/>
          </a:prstGeom>
        </p:spPr>
      </p:pic>
    </p:spTree>
    <p:extLst>
      <p:ext uri="{BB962C8B-B14F-4D97-AF65-F5344CB8AC3E}">
        <p14:creationId xmlns:p14="http://schemas.microsoft.com/office/powerpoint/2010/main" val="1387879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6B4784-1FF9-25F3-21ED-72EAE3871EFA}"/>
              </a:ext>
            </a:extLst>
          </p:cNvPr>
          <p:cNvSpPr>
            <a:spLocks noGrp="1"/>
          </p:cNvSpPr>
          <p:nvPr>
            <p:ph type="title"/>
          </p:nvPr>
        </p:nvSpPr>
        <p:spPr/>
        <p:txBody>
          <a:bodyPr/>
          <a:lstStyle/>
          <a:p>
            <a:r>
              <a:rPr lang="fr-FR" dirty="0" err="1"/>
              <a:t>Aggregate</a:t>
            </a:r>
            <a:r>
              <a:rPr lang="fr-FR" dirty="0"/>
              <a:t> size </a:t>
            </a:r>
            <a:r>
              <a:rPr lang="fr-FR" dirty="0" err="1"/>
              <a:t>decreases</a:t>
            </a:r>
            <a:r>
              <a:rPr lang="fr-FR" dirty="0"/>
              <a:t> </a:t>
            </a:r>
            <a:r>
              <a:rPr lang="fr-FR" dirty="0" err="1"/>
              <a:t>upon</a:t>
            </a:r>
            <a:r>
              <a:rPr lang="fr-FR" dirty="0"/>
              <a:t> </a:t>
            </a:r>
            <a:r>
              <a:rPr lang="fr-FR" dirty="0" err="1"/>
              <a:t>automated</a:t>
            </a:r>
            <a:r>
              <a:rPr lang="fr-FR" dirty="0"/>
              <a:t> </a:t>
            </a:r>
            <a:r>
              <a:rPr lang="fr-FR" dirty="0" err="1"/>
              <a:t>shearing</a:t>
            </a:r>
            <a:endParaRPr lang="fr-FR" dirty="0"/>
          </a:p>
        </p:txBody>
      </p:sp>
      <p:sp>
        <p:nvSpPr>
          <p:cNvPr id="5" name="Espace réservé du numéro de diapositive 4">
            <a:extLst>
              <a:ext uri="{FF2B5EF4-FFF2-40B4-BE49-F238E27FC236}">
                <a16:creationId xmlns:a16="http://schemas.microsoft.com/office/drawing/2014/main" id="{810F4C49-5FDA-60E7-1947-E9E5E300CB0C}"/>
              </a:ext>
            </a:extLst>
          </p:cNvPr>
          <p:cNvSpPr>
            <a:spLocks noGrp="1"/>
          </p:cNvSpPr>
          <p:nvPr>
            <p:ph type="sldNum" sz="quarter" idx="12"/>
          </p:nvPr>
        </p:nvSpPr>
        <p:spPr/>
        <p:txBody>
          <a:bodyPr/>
          <a:lstStyle/>
          <a:p>
            <a:fld id="{BFEBEB0A-9E3D-4B14-9782-E2AE3DA60D96}" type="slidenum">
              <a:rPr lang="en-US" smtClean="0"/>
              <a:pPr/>
              <a:t>21</a:t>
            </a:fld>
            <a:endParaRPr lang="en-US" dirty="0"/>
          </a:p>
        </p:txBody>
      </p:sp>
      <p:sp>
        <p:nvSpPr>
          <p:cNvPr id="6" name="Espace réservé du pied de page 5">
            <a:extLst>
              <a:ext uri="{FF2B5EF4-FFF2-40B4-BE49-F238E27FC236}">
                <a16:creationId xmlns:a16="http://schemas.microsoft.com/office/drawing/2014/main" id="{B596637C-5032-4522-E9D9-99469BF281D5}"/>
              </a:ext>
            </a:extLst>
          </p:cNvPr>
          <p:cNvSpPr>
            <a:spLocks noGrp="1"/>
          </p:cNvSpPr>
          <p:nvPr>
            <p:ph type="ftr" sz="quarter" idx="11"/>
          </p:nvPr>
        </p:nvSpPr>
        <p:spPr/>
        <p:txBody>
          <a:bodyPr/>
          <a:lstStyle/>
          <a:p>
            <a:endParaRPr lang="en-US" dirty="0"/>
          </a:p>
        </p:txBody>
      </p:sp>
      <p:sp>
        <p:nvSpPr>
          <p:cNvPr id="8" name="ZoneTexte 7">
            <a:extLst>
              <a:ext uri="{FF2B5EF4-FFF2-40B4-BE49-F238E27FC236}">
                <a16:creationId xmlns:a16="http://schemas.microsoft.com/office/drawing/2014/main" id="{1C581D3A-6C80-9B0E-4B73-D2A16CA59C23}"/>
              </a:ext>
            </a:extLst>
          </p:cNvPr>
          <p:cNvSpPr txBox="1"/>
          <p:nvPr/>
        </p:nvSpPr>
        <p:spPr>
          <a:xfrm>
            <a:off x="6448390" y="4771869"/>
            <a:ext cx="4543381" cy="1933731"/>
          </a:xfrm>
          <a:prstGeom prst="rect">
            <a:avLst/>
          </a:prstGeom>
          <a:noFill/>
        </p:spPr>
        <p:txBody>
          <a:bodyPr wrap="square" rtlCol="0">
            <a:noAutofit/>
          </a:bodyPr>
          <a:lstStyle/>
          <a:p>
            <a:pPr algn="ctr"/>
            <a:endParaRPr lang="en-US" sz="1800" b="1" dirty="0">
              <a:effectLst/>
              <a:latin typeface="Calibri" panose="020F0502020204030204" pitchFamily="34" charset="0"/>
              <a:ea typeface="Yu Mincho" panose="02020400000000000000" pitchFamily="18" charset="-128"/>
              <a:cs typeface="Arial" panose="020B0604020202020204" pitchFamily="34" charset="0"/>
            </a:endParaRPr>
          </a:p>
          <a:p>
            <a:pPr algn="ctr"/>
            <a:r>
              <a:rPr lang="en-US" sz="18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Different flowrates did not impact cell metabolic activity or global secondary metabolites synthesis</a:t>
            </a:r>
            <a:endParaRPr lang="fr-FR" sz="1600" b="1" dirty="0">
              <a:solidFill>
                <a:srgbClr val="C00000"/>
              </a:solidFill>
            </a:endParaRPr>
          </a:p>
        </p:txBody>
      </p:sp>
      <p:pic>
        <p:nvPicPr>
          <p:cNvPr id="3" name="Image 2" descr="Une image contenant graphique&#10;&#10;Description générée automatiquement">
            <a:extLst>
              <a:ext uri="{FF2B5EF4-FFF2-40B4-BE49-F238E27FC236}">
                <a16:creationId xmlns:a16="http://schemas.microsoft.com/office/drawing/2014/main" id="{83708156-1983-4A91-CE5B-7E263BD156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1850128"/>
            <a:ext cx="5550412" cy="2921741"/>
          </a:xfrm>
          <a:prstGeom prst="rect">
            <a:avLst/>
          </a:prstGeom>
        </p:spPr>
      </p:pic>
      <p:pic>
        <p:nvPicPr>
          <p:cNvPr id="4" name="Image 3">
            <a:extLst>
              <a:ext uri="{FF2B5EF4-FFF2-40B4-BE49-F238E27FC236}">
                <a16:creationId xmlns:a16="http://schemas.microsoft.com/office/drawing/2014/main" id="{5331CF40-E94D-FA12-39F3-B81F7BFFD1DF}"/>
              </a:ext>
            </a:extLst>
          </p:cNvPr>
          <p:cNvPicPr>
            <a:picLocks noChangeAspect="1"/>
          </p:cNvPicPr>
          <p:nvPr/>
        </p:nvPicPr>
        <p:blipFill>
          <a:blip r:embed="rId4"/>
          <a:stretch>
            <a:fillRect/>
          </a:stretch>
        </p:blipFill>
        <p:spPr>
          <a:xfrm>
            <a:off x="6218329" y="1850128"/>
            <a:ext cx="5550413" cy="2760338"/>
          </a:xfrm>
          <a:prstGeom prst="rect">
            <a:avLst/>
          </a:prstGeom>
        </p:spPr>
      </p:pic>
      <p:graphicFrame>
        <p:nvGraphicFramePr>
          <p:cNvPr id="7" name="Tableau 8">
            <a:extLst>
              <a:ext uri="{FF2B5EF4-FFF2-40B4-BE49-F238E27FC236}">
                <a16:creationId xmlns:a16="http://schemas.microsoft.com/office/drawing/2014/main" id="{91F8D2AA-E324-F5CC-A9E5-A8E88770C427}"/>
              </a:ext>
            </a:extLst>
          </p:cNvPr>
          <p:cNvGraphicFramePr>
            <a:graphicFrameLocks noGrp="1"/>
          </p:cNvGraphicFramePr>
          <p:nvPr>
            <p:extLst>
              <p:ext uri="{D42A27DB-BD31-4B8C-83A1-F6EECF244321}">
                <p14:modId xmlns:p14="http://schemas.microsoft.com/office/powerpoint/2010/main" val="1469542026"/>
              </p:ext>
            </p:extLst>
          </p:nvPr>
        </p:nvGraphicFramePr>
        <p:xfrm>
          <a:off x="464982" y="5207776"/>
          <a:ext cx="4310220" cy="909518"/>
        </p:xfrm>
        <a:graphic>
          <a:graphicData uri="http://schemas.openxmlformats.org/drawingml/2006/table">
            <a:tbl>
              <a:tblPr firstRow="1" bandRow="1">
                <a:tableStyleId>{5C22544A-7EE6-4342-B048-85BDC9FD1C3A}</a:tableStyleId>
              </a:tblPr>
              <a:tblGrid>
                <a:gridCol w="1400652">
                  <a:extLst>
                    <a:ext uri="{9D8B030D-6E8A-4147-A177-3AD203B41FA5}">
                      <a16:colId xmlns:a16="http://schemas.microsoft.com/office/drawing/2014/main" val="1847703890"/>
                    </a:ext>
                  </a:extLst>
                </a:gridCol>
                <a:gridCol w="1481959">
                  <a:extLst>
                    <a:ext uri="{9D8B030D-6E8A-4147-A177-3AD203B41FA5}">
                      <a16:colId xmlns:a16="http://schemas.microsoft.com/office/drawing/2014/main" val="3473428892"/>
                    </a:ext>
                  </a:extLst>
                </a:gridCol>
                <a:gridCol w="1427609">
                  <a:extLst>
                    <a:ext uri="{9D8B030D-6E8A-4147-A177-3AD203B41FA5}">
                      <a16:colId xmlns:a16="http://schemas.microsoft.com/office/drawing/2014/main" val="3371053640"/>
                    </a:ext>
                  </a:extLst>
                </a:gridCol>
              </a:tblGrid>
              <a:tr h="391358">
                <a:tc>
                  <a:txBody>
                    <a:bodyPr/>
                    <a:lstStyle/>
                    <a:p>
                      <a:pPr algn="ctr"/>
                      <a:r>
                        <a:rPr lang="fr-FR" sz="1400" dirty="0"/>
                        <a:t>Speed 8</a:t>
                      </a:r>
                    </a:p>
                  </a:txBody>
                  <a:tcPr/>
                </a:tc>
                <a:tc>
                  <a:txBody>
                    <a:bodyPr/>
                    <a:lstStyle/>
                    <a:p>
                      <a:pPr algn="ctr"/>
                      <a:r>
                        <a:rPr lang="fr-FR" sz="1400" dirty="0"/>
                        <a:t>Speed 9</a:t>
                      </a:r>
                    </a:p>
                  </a:txBody>
                  <a:tcPr/>
                </a:tc>
                <a:tc>
                  <a:txBody>
                    <a:bodyPr/>
                    <a:lstStyle/>
                    <a:p>
                      <a:pPr algn="ctr"/>
                      <a:r>
                        <a:rPr lang="fr-FR" sz="1400" dirty="0"/>
                        <a:t>Speed 10</a:t>
                      </a:r>
                    </a:p>
                  </a:txBody>
                  <a:tcPr/>
                </a:tc>
                <a:extLst>
                  <a:ext uri="{0D108BD9-81ED-4DB2-BD59-A6C34878D82A}">
                    <a16:rowId xmlns:a16="http://schemas.microsoft.com/office/drawing/2014/main" val="125922905"/>
                  </a:ext>
                </a:extLst>
              </a:tr>
              <a:tr h="391358">
                <a:tc>
                  <a:txBody>
                    <a:bodyPr/>
                    <a:lstStyle/>
                    <a:p>
                      <a:pPr algn="ctr"/>
                      <a:r>
                        <a:rPr lang="en-US" sz="1400" b="1" dirty="0">
                          <a:effectLst/>
                          <a:latin typeface="Calibri" panose="020F0502020204030204" pitchFamily="34" charset="0"/>
                          <a:ea typeface="Yu Mincho" panose="02020400000000000000" pitchFamily="18" charset="-128"/>
                          <a:cs typeface="Arial" panose="020B0604020202020204" pitchFamily="34" charset="0"/>
                        </a:rPr>
                        <a:t>152 </a:t>
                      </a:r>
                      <a:r>
                        <a:rPr lang="en-US" sz="1400" b="1" dirty="0">
                          <a:effectLst/>
                          <a:latin typeface="Calibri" panose="020F0502020204030204" pitchFamily="34" charset="0"/>
                          <a:ea typeface="Calibri" panose="020F0502020204030204" pitchFamily="34" charset="0"/>
                          <a:cs typeface="Arial" panose="020B0604020202020204" pitchFamily="34" charset="0"/>
                          <a:sym typeface="Symbol" pitchFamily="2" charset="2"/>
                        </a:rPr>
                        <a:t></a:t>
                      </a:r>
                      <a:r>
                        <a:rPr lang="en-US" sz="1400" b="1" dirty="0">
                          <a:effectLst/>
                          <a:latin typeface="Calibri" panose="020F0502020204030204" pitchFamily="34" charset="0"/>
                          <a:ea typeface="Calibri" panose="020F0502020204030204" pitchFamily="34" charset="0"/>
                          <a:cs typeface="Arial" panose="020B0604020202020204" pitchFamily="34" charset="0"/>
                        </a:rPr>
                        <a:t>m</a:t>
                      </a:r>
                      <a:endParaRPr lang="fr-FR"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effectLst/>
                          <a:latin typeface="Calibri" panose="020F0502020204030204" pitchFamily="34" charset="0"/>
                          <a:ea typeface="Yu Mincho" panose="02020400000000000000" pitchFamily="18" charset="-128"/>
                          <a:cs typeface="Arial" panose="020B0604020202020204" pitchFamily="34" charset="0"/>
                        </a:rPr>
                        <a:t>141 </a:t>
                      </a:r>
                      <a:r>
                        <a:rPr lang="en-US" sz="1400" b="1" dirty="0">
                          <a:effectLst/>
                          <a:latin typeface="Calibri" panose="020F0502020204030204" pitchFamily="34" charset="0"/>
                          <a:ea typeface="Calibri" panose="020F0502020204030204" pitchFamily="34" charset="0"/>
                          <a:cs typeface="Arial" panose="020B0604020202020204" pitchFamily="34" charset="0"/>
                          <a:sym typeface="Symbol" pitchFamily="2" charset="2"/>
                        </a:rPr>
                        <a:t></a:t>
                      </a:r>
                      <a:r>
                        <a:rPr lang="en-US" sz="1400" b="1" dirty="0">
                          <a:effectLst/>
                          <a:latin typeface="Calibri" panose="020F0502020204030204" pitchFamily="34" charset="0"/>
                          <a:ea typeface="Calibri" panose="020F0502020204030204" pitchFamily="34" charset="0"/>
                          <a:cs typeface="Arial" panose="020B0604020202020204" pitchFamily="34" charset="0"/>
                        </a:rPr>
                        <a:t>m</a:t>
                      </a:r>
                      <a:endParaRPr lang="fr-FR" sz="1400" dirty="0"/>
                    </a:p>
                    <a:p>
                      <a:pPr algn="ctr"/>
                      <a:endParaRPr lang="fr-FR"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effectLst/>
                          <a:latin typeface="Calibri" panose="020F0502020204030204" pitchFamily="34" charset="0"/>
                          <a:ea typeface="Yu Mincho" panose="02020400000000000000" pitchFamily="18" charset="-128"/>
                          <a:cs typeface="Arial" panose="020B0604020202020204" pitchFamily="34" charset="0"/>
                        </a:rPr>
                        <a:t>138 </a:t>
                      </a:r>
                      <a:r>
                        <a:rPr lang="en-US" sz="1400" b="1" dirty="0">
                          <a:effectLst/>
                          <a:latin typeface="Calibri" panose="020F0502020204030204" pitchFamily="34" charset="0"/>
                          <a:ea typeface="Calibri" panose="020F0502020204030204" pitchFamily="34" charset="0"/>
                          <a:cs typeface="Arial" panose="020B0604020202020204" pitchFamily="34" charset="0"/>
                          <a:sym typeface="Symbol" pitchFamily="2" charset="2"/>
                        </a:rPr>
                        <a:t></a:t>
                      </a:r>
                      <a:r>
                        <a:rPr lang="en-US" sz="1400" b="1" dirty="0">
                          <a:effectLst/>
                          <a:latin typeface="Calibri" panose="020F0502020204030204" pitchFamily="34" charset="0"/>
                          <a:ea typeface="Calibri" panose="020F0502020204030204" pitchFamily="34" charset="0"/>
                          <a:cs typeface="Arial" panose="020B0604020202020204" pitchFamily="34" charset="0"/>
                        </a:rPr>
                        <a:t>m</a:t>
                      </a:r>
                      <a:endParaRPr lang="fr-FR" sz="1400" dirty="0"/>
                    </a:p>
                    <a:p>
                      <a:pPr algn="ctr"/>
                      <a:endParaRPr lang="fr-FR" sz="1400" dirty="0"/>
                    </a:p>
                  </a:txBody>
                  <a:tcPr/>
                </a:tc>
                <a:extLst>
                  <a:ext uri="{0D108BD9-81ED-4DB2-BD59-A6C34878D82A}">
                    <a16:rowId xmlns:a16="http://schemas.microsoft.com/office/drawing/2014/main" val="35601787"/>
                  </a:ext>
                </a:extLst>
              </a:tr>
            </a:tbl>
          </a:graphicData>
        </a:graphic>
      </p:graphicFrame>
      <p:sp>
        <p:nvSpPr>
          <p:cNvPr id="9" name="ZoneTexte 8">
            <a:extLst>
              <a:ext uri="{FF2B5EF4-FFF2-40B4-BE49-F238E27FC236}">
                <a16:creationId xmlns:a16="http://schemas.microsoft.com/office/drawing/2014/main" id="{8A7A33E7-F962-6261-77AE-BDB64C54FDF9}"/>
              </a:ext>
            </a:extLst>
          </p:cNvPr>
          <p:cNvSpPr txBox="1"/>
          <p:nvPr/>
        </p:nvSpPr>
        <p:spPr>
          <a:xfrm>
            <a:off x="609600" y="4887433"/>
            <a:ext cx="3563007" cy="204779"/>
          </a:xfrm>
          <a:prstGeom prst="rect">
            <a:avLst/>
          </a:prstGeom>
          <a:noFill/>
        </p:spPr>
        <p:txBody>
          <a:bodyPr wrap="square" rtlCol="0">
            <a:noAutofit/>
          </a:bodyPr>
          <a:lstStyle/>
          <a:p>
            <a:pPr algn="ctr"/>
            <a:r>
              <a:rPr lang="fr-FR" sz="1600" dirty="0"/>
              <a:t>At the end of Day 3:</a:t>
            </a:r>
          </a:p>
        </p:txBody>
      </p:sp>
      <p:sp>
        <p:nvSpPr>
          <p:cNvPr id="10" name="Rectangle 9">
            <a:extLst>
              <a:ext uri="{FF2B5EF4-FFF2-40B4-BE49-F238E27FC236}">
                <a16:creationId xmlns:a16="http://schemas.microsoft.com/office/drawing/2014/main" id="{C8AEB712-8DE9-CCC9-7F8E-9C4CE33E8F84}"/>
              </a:ext>
            </a:extLst>
          </p:cNvPr>
          <p:cNvSpPr/>
          <p:nvPr/>
        </p:nvSpPr>
        <p:spPr bwMode="auto">
          <a:xfrm>
            <a:off x="6448390" y="4895247"/>
            <a:ext cx="4519448" cy="1232302"/>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Tree>
    <p:extLst>
      <p:ext uri="{BB962C8B-B14F-4D97-AF65-F5344CB8AC3E}">
        <p14:creationId xmlns:p14="http://schemas.microsoft.com/office/powerpoint/2010/main" val="3073571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38A2A5-2154-7CDF-F36D-790238EA3EC0}"/>
              </a:ext>
            </a:extLst>
          </p:cNvPr>
          <p:cNvSpPr>
            <a:spLocks noGrp="1"/>
          </p:cNvSpPr>
          <p:nvPr>
            <p:ph type="title"/>
          </p:nvPr>
        </p:nvSpPr>
        <p:spPr/>
        <p:txBody>
          <a:bodyPr/>
          <a:lstStyle/>
          <a:p>
            <a:r>
              <a:rPr lang="fr-FR" dirty="0" err="1"/>
              <a:t>Does</a:t>
            </a:r>
            <a:r>
              <a:rPr lang="fr-FR" dirty="0"/>
              <a:t> the </a:t>
            </a:r>
            <a:r>
              <a:rPr lang="fr-FR" dirty="0" err="1"/>
              <a:t>device</a:t>
            </a:r>
            <a:r>
              <a:rPr lang="fr-FR" dirty="0"/>
              <a:t> </a:t>
            </a:r>
            <a:r>
              <a:rPr lang="fr-FR" dirty="0" err="1"/>
              <a:t>work</a:t>
            </a:r>
            <a:r>
              <a:rPr lang="fr-FR" dirty="0"/>
              <a:t> </a:t>
            </a:r>
            <a:r>
              <a:rPr lang="fr-FR" dirty="0" err="1"/>
              <a:t>differently</a:t>
            </a:r>
            <a:r>
              <a:rPr lang="fr-FR" dirty="0"/>
              <a:t> on cultures of </a:t>
            </a:r>
            <a:r>
              <a:rPr lang="fr-FR" dirty="0" err="1"/>
              <a:t>different</a:t>
            </a:r>
            <a:r>
              <a:rPr lang="fr-FR" dirty="0"/>
              <a:t> </a:t>
            </a:r>
            <a:r>
              <a:rPr lang="fr-FR" dirty="0" err="1"/>
              <a:t>ages</a:t>
            </a:r>
            <a:r>
              <a:rPr lang="fr-FR" dirty="0"/>
              <a:t>?</a:t>
            </a:r>
          </a:p>
        </p:txBody>
      </p:sp>
      <p:sp>
        <p:nvSpPr>
          <p:cNvPr id="3" name="Espace réservé du numéro de diapositive 2">
            <a:extLst>
              <a:ext uri="{FF2B5EF4-FFF2-40B4-BE49-F238E27FC236}">
                <a16:creationId xmlns:a16="http://schemas.microsoft.com/office/drawing/2014/main" id="{E38D856E-8BFE-65D7-FC6E-988F14BC5697}"/>
              </a:ext>
            </a:extLst>
          </p:cNvPr>
          <p:cNvSpPr>
            <a:spLocks noGrp="1"/>
          </p:cNvSpPr>
          <p:nvPr>
            <p:ph type="sldNum" sz="quarter" idx="10"/>
          </p:nvPr>
        </p:nvSpPr>
        <p:spPr/>
        <p:txBody>
          <a:bodyPr/>
          <a:lstStyle/>
          <a:p>
            <a:fld id="{BFEBEB0A-9E3D-4B14-9782-E2AE3DA60D96}" type="slidenum">
              <a:rPr lang="en-US" smtClean="0"/>
              <a:pPr/>
              <a:t>22</a:t>
            </a:fld>
            <a:endParaRPr lang="en-US" dirty="0"/>
          </a:p>
        </p:txBody>
      </p:sp>
      <p:sp>
        <p:nvSpPr>
          <p:cNvPr id="4" name="Espace réservé du pied de page 3">
            <a:extLst>
              <a:ext uri="{FF2B5EF4-FFF2-40B4-BE49-F238E27FC236}">
                <a16:creationId xmlns:a16="http://schemas.microsoft.com/office/drawing/2014/main" id="{3451E909-0589-4CBC-A4F6-20C0CA337910}"/>
              </a:ext>
            </a:extLst>
          </p:cNvPr>
          <p:cNvSpPr>
            <a:spLocks noGrp="1"/>
          </p:cNvSpPr>
          <p:nvPr>
            <p:ph type="ftr" sz="quarter" idx="11"/>
          </p:nvPr>
        </p:nvSpPr>
        <p:spPr/>
        <p:txBody>
          <a:bodyPr/>
          <a:lstStyle/>
          <a:p>
            <a:endParaRPr lang="en-US" dirty="0"/>
          </a:p>
        </p:txBody>
      </p:sp>
      <p:pic>
        <p:nvPicPr>
          <p:cNvPr id="7" name="Image 6" descr="Une image contenant graphique&#10;&#10;Description générée automatiquement">
            <a:extLst>
              <a:ext uri="{FF2B5EF4-FFF2-40B4-BE49-F238E27FC236}">
                <a16:creationId xmlns:a16="http://schemas.microsoft.com/office/drawing/2014/main" id="{0CC288D9-BDF3-1D20-D4E0-6E9C228F0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705" y="1825038"/>
            <a:ext cx="4410792" cy="3508962"/>
          </a:xfrm>
          <a:prstGeom prst="rect">
            <a:avLst/>
          </a:prstGeom>
        </p:spPr>
      </p:pic>
      <p:pic>
        <p:nvPicPr>
          <p:cNvPr id="8" name="Image 7">
            <a:extLst>
              <a:ext uri="{FF2B5EF4-FFF2-40B4-BE49-F238E27FC236}">
                <a16:creationId xmlns:a16="http://schemas.microsoft.com/office/drawing/2014/main" id="{968642EA-1DE3-444D-1CEC-01EDAC073F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9005" y="2002978"/>
            <a:ext cx="4548290" cy="3212243"/>
          </a:xfrm>
          <a:prstGeom prst="rect">
            <a:avLst/>
          </a:prstGeom>
        </p:spPr>
      </p:pic>
      <p:sp>
        <p:nvSpPr>
          <p:cNvPr id="9" name="Flèche vers la droite 8">
            <a:extLst>
              <a:ext uri="{FF2B5EF4-FFF2-40B4-BE49-F238E27FC236}">
                <a16:creationId xmlns:a16="http://schemas.microsoft.com/office/drawing/2014/main" id="{89B89A85-0355-3564-CEBC-2DE823A47AEF}"/>
              </a:ext>
            </a:extLst>
          </p:cNvPr>
          <p:cNvSpPr/>
          <p:nvPr/>
        </p:nvSpPr>
        <p:spPr bwMode="auto">
          <a:xfrm>
            <a:off x="5561308" y="3149736"/>
            <a:ext cx="1069383" cy="558528"/>
          </a:xfrm>
          <a:prstGeom prst="rightArrow">
            <a:avLst/>
          </a:prstGeom>
          <a:solidFill>
            <a:schemeClr val="bg2"/>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Tree>
    <p:extLst>
      <p:ext uri="{BB962C8B-B14F-4D97-AF65-F5344CB8AC3E}">
        <p14:creationId xmlns:p14="http://schemas.microsoft.com/office/powerpoint/2010/main" val="1409403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CBB303-6D44-405E-C6D4-1A9D3462058C}"/>
              </a:ext>
            </a:extLst>
          </p:cNvPr>
          <p:cNvSpPr>
            <a:spLocks noGrp="1"/>
          </p:cNvSpPr>
          <p:nvPr>
            <p:ph type="title"/>
          </p:nvPr>
        </p:nvSpPr>
        <p:spPr/>
        <p:txBody>
          <a:bodyPr/>
          <a:lstStyle/>
          <a:p>
            <a:r>
              <a:rPr lang="fr-FR" dirty="0"/>
              <a:t>Test 1 : Intermittent </a:t>
            </a:r>
            <a:r>
              <a:rPr lang="fr-FR" dirty="0" err="1"/>
              <a:t>shearing</a:t>
            </a:r>
            <a:r>
              <a:rPr lang="fr-FR" dirty="0"/>
              <a:t> for </a:t>
            </a:r>
            <a:r>
              <a:rPr lang="fr-FR" dirty="0" err="1"/>
              <a:t>different</a:t>
            </a:r>
            <a:r>
              <a:rPr lang="fr-FR" dirty="0"/>
              <a:t> phases of the culture cycle </a:t>
            </a:r>
          </a:p>
        </p:txBody>
      </p:sp>
      <p:sp>
        <p:nvSpPr>
          <p:cNvPr id="3" name="Espace réservé du numéro de diapositive 2">
            <a:extLst>
              <a:ext uri="{FF2B5EF4-FFF2-40B4-BE49-F238E27FC236}">
                <a16:creationId xmlns:a16="http://schemas.microsoft.com/office/drawing/2014/main" id="{AF0B7411-DEC1-4123-37B3-4AC018049AC8}"/>
              </a:ext>
            </a:extLst>
          </p:cNvPr>
          <p:cNvSpPr>
            <a:spLocks noGrp="1"/>
          </p:cNvSpPr>
          <p:nvPr>
            <p:ph type="sldNum" sz="quarter" idx="10"/>
          </p:nvPr>
        </p:nvSpPr>
        <p:spPr/>
        <p:txBody>
          <a:bodyPr/>
          <a:lstStyle/>
          <a:p>
            <a:fld id="{BFEBEB0A-9E3D-4B14-9782-E2AE3DA60D96}" type="slidenum">
              <a:rPr lang="en-US" smtClean="0"/>
              <a:pPr/>
              <a:t>23</a:t>
            </a:fld>
            <a:endParaRPr lang="en-US" dirty="0"/>
          </a:p>
        </p:txBody>
      </p:sp>
      <p:sp>
        <p:nvSpPr>
          <p:cNvPr id="4" name="Espace réservé du pied de page 3">
            <a:extLst>
              <a:ext uri="{FF2B5EF4-FFF2-40B4-BE49-F238E27FC236}">
                <a16:creationId xmlns:a16="http://schemas.microsoft.com/office/drawing/2014/main" id="{F43D0DBE-4D9F-4754-0ED5-55DFF7B66EE2}"/>
              </a:ext>
            </a:extLst>
          </p:cNvPr>
          <p:cNvSpPr>
            <a:spLocks noGrp="1"/>
          </p:cNvSpPr>
          <p:nvPr>
            <p:ph type="ftr" sz="quarter" idx="11"/>
          </p:nvPr>
        </p:nvSpPr>
        <p:spPr/>
        <p:txBody>
          <a:bodyPr/>
          <a:lstStyle/>
          <a:p>
            <a:endParaRPr lang="en-US" dirty="0"/>
          </a:p>
        </p:txBody>
      </p:sp>
      <p:pic>
        <p:nvPicPr>
          <p:cNvPr id="7" name="Image 6">
            <a:extLst>
              <a:ext uri="{FF2B5EF4-FFF2-40B4-BE49-F238E27FC236}">
                <a16:creationId xmlns:a16="http://schemas.microsoft.com/office/drawing/2014/main" id="{31F4AFDD-500E-F0B7-31F1-7378AFEA8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857" y="1419386"/>
            <a:ext cx="8380499" cy="4705543"/>
          </a:xfrm>
          <a:prstGeom prst="rect">
            <a:avLst/>
          </a:prstGeom>
        </p:spPr>
      </p:pic>
    </p:spTree>
    <p:extLst>
      <p:ext uri="{BB962C8B-B14F-4D97-AF65-F5344CB8AC3E}">
        <p14:creationId xmlns:p14="http://schemas.microsoft.com/office/powerpoint/2010/main" val="4000282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587A3F-141E-E1F2-9F45-43BC39D5A121}"/>
              </a:ext>
            </a:extLst>
          </p:cNvPr>
          <p:cNvSpPr>
            <a:spLocks noGrp="1"/>
          </p:cNvSpPr>
          <p:nvPr>
            <p:ph type="title"/>
          </p:nvPr>
        </p:nvSpPr>
        <p:spPr/>
        <p:txBody>
          <a:bodyPr/>
          <a:lstStyle/>
          <a:p>
            <a:r>
              <a:rPr lang="fr-FR" dirty="0"/>
              <a:t>Intermittent </a:t>
            </a:r>
            <a:r>
              <a:rPr lang="fr-FR" dirty="0" err="1"/>
              <a:t>shearing</a:t>
            </a:r>
            <a:r>
              <a:rPr lang="fr-FR" dirty="0"/>
              <a:t> </a:t>
            </a:r>
            <a:r>
              <a:rPr lang="fr-FR" dirty="0" err="1"/>
              <a:t>did</a:t>
            </a:r>
            <a:r>
              <a:rPr lang="fr-FR" dirty="0"/>
              <a:t> not </a:t>
            </a:r>
            <a:r>
              <a:rPr lang="fr-FR" dirty="0" err="1"/>
              <a:t>negatively</a:t>
            </a:r>
            <a:r>
              <a:rPr lang="fr-FR" dirty="0"/>
              <a:t> impact </a:t>
            </a:r>
            <a:r>
              <a:rPr lang="fr-FR" dirty="0" err="1"/>
              <a:t>cell</a:t>
            </a:r>
            <a:r>
              <a:rPr lang="fr-FR" dirty="0"/>
              <a:t> </a:t>
            </a:r>
            <a:r>
              <a:rPr lang="fr-FR" dirty="0" err="1"/>
              <a:t>metabolic</a:t>
            </a:r>
            <a:r>
              <a:rPr lang="fr-FR" dirty="0"/>
              <a:t> </a:t>
            </a:r>
            <a:r>
              <a:rPr lang="fr-FR" dirty="0" err="1"/>
              <a:t>activity</a:t>
            </a:r>
            <a:endParaRPr lang="fr-FR" dirty="0"/>
          </a:p>
        </p:txBody>
      </p:sp>
      <p:sp>
        <p:nvSpPr>
          <p:cNvPr id="4" name="Espace réservé du pied de page 3">
            <a:extLst>
              <a:ext uri="{FF2B5EF4-FFF2-40B4-BE49-F238E27FC236}">
                <a16:creationId xmlns:a16="http://schemas.microsoft.com/office/drawing/2014/main" id="{A4D16FDA-6895-1AAB-D407-7936F0EFB8DB}"/>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FB932EE9-82B1-2559-8B19-96A340469AC5}"/>
              </a:ext>
            </a:extLst>
          </p:cNvPr>
          <p:cNvSpPr>
            <a:spLocks noGrp="1"/>
          </p:cNvSpPr>
          <p:nvPr>
            <p:ph type="sldNum" sz="quarter" idx="12"/>
          </p:nvPr>
        </p:nvSpPr>
        <p:spPr/>
        <p:txBody>
          <a:bodyPr/>
          <a:lstStyle/>
          <a:p>
            <a:fld id="{963B0023-0CED-47F7-85AE-654F0B232C29}" type="slidenum">
              <a:rPr lang="en-US" smtClean="0"/>
              <a:pPr/>
              <a:t>24</a:t>
            </a:fld>
            <a:endParaRPr lang="en-US" dirty="0"/>
          </a:p>
        </p:txBody>
      </p:sp>
      <p:pic>
        <p:nvPicPr>
          <p:cNvPr id="6" name="Image 5">
            <a:extLst>
              <a:ext uri="{FF2B5EF4-FFF2-40B4-BE49-F238E27FC236}">
                <a16:creationId xmlns:a16="http://schemas.microsoft.com/office/drawing/2014/main" id="{211403D6-C855-358A-A12B-8189F16C57F4}"/>
              </a:ext>
            </a:extLst>
          </p:cNvPr>
          <p:cNvPicPr>
            <a:picLocks noChangeAspect="1"/>
          </p:cNvPicPr>
          <p:nvPr/>
        </p:nvPicPr>
        <p:blipFill>
          <a:blip r:embed="rId3"/>
          <a:stretch>
            <a:fillRect/>
          </a:stretch>
        </p:blipFill>
        <p:spPr>
          <a:xfrm>
            <a:off x="851512" y="1524000"/>
            <a:ext cx="4586876" cy="2702943"/>
          </a:xfrm>
          <a:prstGeom prst="rect">
            <a:avLst/>
          </a:prstGeom>
        </p:spPr>
      </p:pic>
      <p:pic>
        <p:nvPicPr>
          <p:cNvPr id="7" name="Image 6">
            <a:extLst>
              <a:ext uri="{FF2B5EF4-FFF2-40B4-BE49-F238E27FC236}">
                <a16:creationId xmlns:a16="http://schemas.microsoft.com/office/drawing/2014/main" id="{77D4FE59-B2E8-F453-8809-AFD0782B37CB}"/>
              </a:ext>
            </a:extLst>
          </p:cNvPr>
          <p:cNvPicPr>
            <a:picLocks noChangeAspect="1"/>
          </p:cNvPicPr>
          <p:nvPr/>
        </p:nvPicPr>
        <p:blipFill>
          <a:blip r:embed="rId4"/>
          <a:stretch>
            <a:fillRect/>
          </a:stretch>
        </p:blipFill>
        <p:spPr>
          <a:xfrm>
            <a:off x="6234329" y="1524000"/>
            <a:ext cx="4587833" cy="2702942"/>
          </a:xfrm>
          <a:prstGeom prst="rect">
            <a:avLst/>
          </a:prstGeom>
        </p:spPr>
      </p:pic>
      <p:pic>
        <p:nvPicPr>
          <p:cNvPr id="8" name="Image 7">
            <a:extLst>
              <a:ext uri="{FF2B5EF4-FFF2-40B4-BE49-F238E27FC236}">
                <a16:creationId xmlns:a16="http://schemas.microsoft.com/office/drawing/2014/main" id="{CDECBA8C-FF22-5DAA-86EE-9485ABF34623}"/>
              </a:ext>
            </a:extLst>
          </p:cNvPr>
          <p:cNvPicPr>
            <a:picLocks noChangeAspect="1"/>
          </p:cNvPicPr>
          <p:nvPr/>
        </p:nvPicPr>
        <p:blipFill>
          <a:blip r:embed="rId5"/>
          <a:stretch>
            <a:fillRect/>
          </a:stretch>
        </p:blipFill>
        <p:spPr>
          <a:xfrm>
            <a:off x="3565570" y="4226942"/>
            <a:ext cx="4370732" cy="2526767"/>
          </a:xfrm>
          <a:prstGeom prst="rect">
            <a:avLst/>
          </a:prstGeom>
        </p:spPr>
      </p:pic>
      <p:sp>
        <p:nvSpPr>
          <p:cNvPr id="3" name="ZoneTexte 2">
            <a:extLst>
              <a:ext uri="{FF2B5EF4-FFF2-40B4-BE49-F238E27FC236}">
                <a16:creationId xmlns:a16="http://schemas.microsoft.com/office/drawing/2014/main" id="{94D9CCA7-4F09-E207-D93E-6E1E17CC37D6}"/>
              </a:ext>
            </a:extLst>
          </p:cNvPr>
          <p:cNvSpPr txBox="1"/>
          <p:nvPr/>
        </p:nvSpPr>
        <p:spPr>
          <a:xfrm>
            <a:off x="8828367" y="4508941"/>
            <a:ext cx="2524259" cy="1609859"/>
          </a:xfrm>
          <a:prstGeom prst="rect">
            <a:avLst/>
          </a:prstGeom>
          <a:noFill/>
        </p:spPr>
        <p:txBody>
          <a:bodyPr wrap="square" rtlCol="0">
            <a:noAutofit/>
          </a:bodyPr>
          <a:lstStyle/>
          <a:p>
            <a:pPr algn="ctr"/>
            <a:r>
              <a:rPr lang="en-US" sz="2000" b="1" i="1" dirty="0">
                <a:solidFill>
                  <a:srgbClr val="C00000"/>
                </a:solidFill>
                <a:effectLst/>
                <a:latin typeface="Calibri" panose="020F0502020204030204" pitchFamily="34" charset="0"/>
                <a:ea typeface="Calibri" panose="020F0502020204030204" pitchFamily="34" charset="0"/>
                <a:cs typeface="Arial" panose="020B0604020202020204" pitchFamily="34" charset="0"/>
              </a:rPr>
              <a:t>The highest metabolic activity was achieved during the exponential growth phase</a:t>
            </a:r>
            <a:endParaRPr lang="fr-FR" sz="2000" b="1" dirty="0">
              <a:solidFill>
                <a:srgbClr val="C00000"/>
              </a:solidFill>
            </a:endParaRPr>
          </a:p>
        </p:txBody>
      </p:sp>
      <p:sp>
        <p:nvSpPr>
          <p:cNvPr id="9" name="Rectangle 8">
            <a:extLst>
              <a:ext uri="{FF2B5EF4-FFF2-40B4-BE49-F238E27FC236}">
                <a16:creationId xmlns:a16="http://schemas.microsoft.com/office/drawing/2014/main" id="{EB78A17C-D42D-CE5A-3DE2-6D62730266B7}"/>
              </a:ext>
            </a:extLst>
          </p:cNvPr>
          <p:cNvSpPr/>
          <p:nvPr/>
        </p:nvSpPr>
        <p:spPr bwMode="auto">
          <a:xfrm>
            <a:off x="8603087" y="4226942"/>
            <a:ext cx="3168203" cy="2045069"/>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Tree>
    <p:extLst>
      <p:ext uri="{BB962C8B-B14F-4D97-AF65-F5344CB8AC3E}">
        <p14:creationId xmlns:p14="http://schemas.microsoft.com/office/powerpoint/2010/main" val="3792838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13F19F-6393-75FE-A4A4-991BE088116A}"/>
              </a:ext>
            </a:extLst>
          </p:cNvPr>
          <p:cNvSpPr>
            <a:spLocks noGrp="1"/>
          </p:cNvSpPr>
          <p:nvPr>
            <p:ph type="title"/>
          </p:nvPr>
        </p:nvSpPr>
        <p:spPr>
          <a:xfrm>
            <a:off x="609600" y="351367"/>
            <a:ext cx="10972800" cy="800100"/>
          </a:xfrm>
        </p:spPr>
        <p:txBody>
          <a:bodyPr anchor="b">
            <a:normAutofit/>
          </a:bodyPr>
          <a:lstStyle/>
          <a:p>
            <a:pPr>
              <a:lnSpc>
                <a:spcPct val="90000"/>
              </a:lnSpc>
            </a:pPr>
            <a:r>
              <a:rPr lang="fr-FR" sz="2500" dirty="0" err="1"/>
              <a:t>Baccatin</a:t>
            </a:r>
            <a:r>
              <a:rPr lang="fr-FR" sz="2500" dirty="0"/>
              <a:t> III </a:t>
            </a:r>
            <a:r>
              <a:rPr lang="fr-FR" sz="2500" dirty="0" err="1"/>
              <a:t>levels</a:t>
            </a:r>
            <a:r>
              <a:rPr lang="fr-FR" sz="2500" dirty="0"/>
              <a:t> </a:t>
            </a:r>
            <a:r>
              <a:rPr lang="fr-FR" sz="2500" dirty="0" err="1"/>
              <a:t>increased</a:t>
            </a:r>
            <a:r>
              <a:rPr lang="fr-FR" sz="2500" dirty="0"/>
              <a:t> </a:t>
            </a:r>
            <a:r>
              <a:rPr lang="fr-FR" sz="2500" dirty="0" err="1"/>
              <a:t>upon</a:t>
            </a:r>
            <a:r>
              <a:rPr lang="fr-FR" sz="2500" dirty="0"/>
              <a:t> intermittent </a:t>
            </a:r>
            <a:r>
              <a:rPr lang="fr-FR" sz="2500" dirty="0" err="1"/>
              <a:t>shearing</a:t>
            </a:r>
            <a:endParaRPr lang="fr-FR" sz="2500" dirty="0"/>
          </a:p>
        </p:txBody>
      </p:sp>
      <p:pic>
        <p:nvPicPr>
          <p:cNvPr id="6" name="Image 5" descr="Une image contenant graphique&#10;&#10;Description générée automatiquement">
            <a:extLst>
              <a:ext uri="{FF2B5EF4-FFF2-40B4-BE49-F238E27FC236}">
                <a16:creationId xmlns:a16="http://schemas.microsoft.com/office/drawing/2014/main" id="{D3D3A155-8EFA-2C8F-50BC-58E758F9A4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374" y="1343695"/>
            <a:ext cx="8670694" cy="4400380"/>
          </a:xfrm>
          <a:prstGeom prst="rect">
            <a:avLst/>
          </a:prstGeom>
          <a:noFill/>
        </p:spPr>
      </p:pic>
      <p:sp>
        <p:nvSpPr>
          <p:cNvPr id="11" name="Footer Placeholder 3">
            <a:extLst>
              <a:ext uri="{FF2B5EF4-FFF2-40B4-BE49-F238E27FC236}">
                <a16:creationId xmlns:a16="http://schemas.microsoft.com/office/drawing/2014/main" id="{237FBD03-F431-A33B-4898-C0BD7C0B9680}"/>
              </a:ext>
            </a:extLst>
          </p:cNvPr>
          <p:cNvSpPr>
            <a:spLocks noGrp="1"/>
          </p:cNvSpPr>
          <p:nvPr>
            <p:ph type="ftr" sz="quarter" idx="11"/>
          </p:nvPr>
        </p:nvSpPr>
        <p:spPr>
          <a:xfrm>
            <a:off x="609600" y="6400800"/>
            <a:ext cx="6807200" cy="304800"/>
          </a:xfrm>
        </p:spPr>
        <p:txBody>
          <a:bodyPr/>
          <a:lstStyle/>
          <a:p>
            <a:endParaRPr lang="en-US"/>
          </a:p>
        </p:txBody>
      </p:sp>
      <p:sp>
        <p:nvSpPr>
          <p:cNvPr id="5" name="Espace réservé du numéro de diapositive 4">
            <a:extLst>
              <a:ext uri="{FF2B5EF4-FFF2-40B4-BE49-F238E27FC236}">
                <a16:creationId xmlns:a16="http://schemas.microsoft.com/office/drawing/2014/main" id="{85C622BF-5B3C-A386-A2BA-58255FFF3768}"/>
              </a:ext>
            </a:extLst>
          </p:cNvPr>
          <p:cNvSpPr>
            <a:spLocks noGrp="1"/>
          </p:cNvSpPr>
          <p:nvPr>
            <p:ph type="sldNum" sz="quarter" idx="12"/>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25</a:t>
            </a:fld>
            <a:endParaRPr lang="en-US"/>
          </a:p>
        </p:txBody>
      </p:sp>
      <p:sp>
        <p:nvSpPr>
          <p:cNvPr id="3" name="ZoneTexte 2">
            <a:extLst>
              <a:ext uri="{FF2B5EF4-FFF2-40B4-BE49-F238E27FC236}">
                <a16:creationId xmlns:a16="http://schemas.microsoft.com/office/drawing/2014/main" id="{1F70302C-DBE6-987D-3169-5B177AD4AC11}"/>
              </a:ext>
            </a:extLst>
          </p:cNvPr>
          <p:cNvSpPr txBox="1"/>
          <p:nvPr/>
        </p:nvSpPr>
        <p:spPr>
          <a:xfrm>
            <a:off x="1063047" y="5802657"/>
            <a:ext cx="10519353" cy="1564149"/>
          </a:xfrm>
          <a:prstGeom prst="rect">
            <a:avLst/>
          </a:prstGeom>
          <a:noFill/>
        </p:spPr>
        <p:txBody>
          <a:bodyPr wrap="square" rtlCol="0">
            <a:noAutofit/>
          </a:bodyPr>
          <a:lstStyle/>
          <a:p>
            <a:pPr algn="ctr"/>
            <a:r>
              <a:rPr lang="en-US" sz="18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The highest levels of </a:t>
            </a:r>
            <a:r>
              <a:rPr lang="en-US" sz="1800" b="1" dirty="0" err="1">
                <a:solidFill>
                  <a:srgbClr val="C00000"/>
                </a:solidFill>
                <a:effectLst/>
                <a:latin typeface="Calibri" panose="020F0502020204030204" pitchFamily="34" charset="0"/>
                <a:ea typeface="Calibri" panose="020F0502020204030204" pitchFamily="34" charset="0"/>
                <a:cs typeface="Arial" panose="020B0604020202020204" pitchFamily="34" charset="0"/>
              </a:rPr>
              <a:t>baccatin</a:t>
            </a:r>
            <a:r>
              <a:rPr lang="en-US" sz="18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 III (mg/mL) were found during the growth phase on Day 9</a:t>
            </a:r>
            <a:r>
              <a:rPr lang="fr-FR" sz="1600" b="1" dirty="0">
                <a:solidFill>
                  <a:srgbClr val="C00000"/>
                </a:solidFill>
                <a:latin typeface="Calibri" panose="020F0502020204030204" pitchFamily="34" charset="0"/>
                <a:ea typeface="Calibri" panose="020F0502020204030204" pitchFamily="34" charset="0"/>
                <a:cs typeface="Arial" panose="020B0604020202020204" pitchFamily="34" charset="0"/>
              </a:rPr>
              <a:t>, for </a:t>
            </a:r>
            <a:r>
              <a:rPr lang="fr-FR" sz="1600" b="1" dirty="0" err="1">
                <a:solidFill>
                  <a:srgbClr val="C00000"/>
                </a:solidFill>
                <a:latin typeface="Calibri" panose="020F0502020204030204" pitchFamily="34" charset="0"/>
                <a:ea typeface="Calibri" panose="020F0502020204030204" pitchFamily="34" charset="0"/>
                <a:cs typeface="Arial" panose="020B0604020202020204" pitchFamily="34" charset="0"/>
              </a:rPr>
              <a:t>sheared</a:t>
            </a:r>
            <a:r>
              <a:rPr lang="fr-FR" sz="1600" b="1" dirty="0">
                <a:solidFill>
                  <a:srgbClr val="C00000"/>
                </a:solidFill>
                <a:latin typeface="Calibri" panose="020F0502020204030204" pitchFamily="34" charset="0"/>
                <a:ea typeface="Calibri" panose="020F0502020204030204" pitchFamily="34" charset="0"/>
                <a:cs typeface="Arial" panose="020B0604020202020204" pitchFamily="34" charset="0"/>
              </a:rPr>
              <a:t> cultures</a:t>
            </a:r>
            <a:endParaRPr lang="fr-FR" sz="1600" b="1" dirty="0">
              <a:solidFill>
                <a:srgbClr val="C00000"/>
              </a:solidFill>
            </a:endParaRPr>
          </a:p>
        </p:txBody>
      </p:sp>
    </p:spTree>
    <p:extLst>
      <p:ext uri="{BB962C8B-B14F-4D97-AF65-F5344CB8AC3E}">
        <p14:creationId xmlns:p14="http://schemas.microsoft.com/office/powerpoint/2010/main" val="1278783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C830C8-057D-C4EA-DF07-2C4CDE9C29C8}"/>
              </a:ext>
            </a:extLst>
          </p:cNvPr>
          <p:cNvSpPr>
            <a:spLocks noGrp="1"/>
          </p:cNvSpPr>
          <p:nvPr>
            <p:ph type="title"/>
          </p:nvPr>
        </p:nvSpPr>
        <p:spPr>
          <a:xfrm>
            <a:off x="609600" y="823563"/>
            <a:ext cx="10972800" cy="800100"/>
          </a:xfrm>
        </p:spPr>
        <p:txBody>
          <a:bodyPr/>
          <a:lstStyle/>
          <a:p>
            <a:r>
              <a:rPr lang="en-US" dirty="0">
                <a:solidFill>
                  <a:srgbClr val="000000"/>
                </a:solidFill>
                <a:effectLst/>
                <a:latin typeface="+mj-lt"/>
                <a:ea typeface="Yu Gothic Light" panose="020B0300000000000000" pitchFamily="34" charset="-128"/>
                <a:cs typeface="Calibri" panose="020F0502020204030204" pitchFamily="34" charset="0"/>
              </a:rPr>
              <a:t>Low levels of intermittent shearing does not impact global secondary metabolism</a:t>
            </a:r>
            <a:br>
              <a:rPr lang="fr-FR" dirty="0">
                <a:solidFill>
                  <a:srgbClr val="1F3763"/>
                </a:solidFill>
                <a:effectLst/>
                <a:latin typeface="+mj-lt"/>
                <a:ea typeface="Yu Gothic Light" panose="020B0300000000000000" pitchFamily="34" charset="-128"/>
                <a:cs typeface="Calibri" panose="020F0502020204030204" pitchFamily="34" charset="0"/>
              </a:rPr>
            </a:br>
            <a:endParaRPr lang="fr-FR" dirty="0">
              <a:latin typeface="+mj-lt"/>
              <a:cs typeface="Calibri" panose="020F0502020204030204" pitchFamily="34" charset="0"/>
            </a:endParaRPr>
          </a:p>
        </p:txBody>
      </p:sp>
      <p:sp>
        <p:nvSpPr>
          <p:cNvPr id="4" name="Espace réservé du pied de page 3">
            <a:extLst>
              <a:ext uri="{FF2B5EF4-FFF2-40B4-BE49-F238E27FC236}">
                <a16:creationId xmlns:a16="http://schemas.microsoft.com/office/drawing/2014/main" id="{10B2EA2E-6C42-C29D-18E1-8C4A04126E29}"/>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668241A4-E5DA-1A6C-6531-ED5351CEE97B}"/>
              </a:ext>
            </a:extLst>
          </p:cNvPr>
          <p:cNvSpPr>
            <a:spLocks noGrp="1"/>
          </p:cNvSpPr>
          <p:nvPr>
            <p:ph type="sldNum" sz="quarter" idx="12"/>
          </p:nvPr>
        </p:nvSpPr>
        <p:spPr/>
        <p:txBody>
          <a:bodyPr/>
          <a:lstStyle/>
          <a:p>
            <a:fld id="{963B0023-0CED-47F7-85AE-654F0B232C29}" type="slidenum">
              <a:rPr lang="en-US" smtClean="0"/>
              <a:pPr/>
              <a:t>26</a:t>
            </a:fld>
            <a:endParaRPr lang="en-US" dirty="0"/>
          </a:p>
        </p:txBody>
      </p:sp>
      <p:pic>
        <p:nvPicPr>
          <p:cNvPr id="6" name="Image 5" descr="Une image contenant graphique&#10;&#10;Description générée automatiquement">
            <a:extLst>
              <a:ext uri="{FF2B5EF4-FFF2-40B4-BE49-F238E27FC236}">
                <a16:creationId xmlns:a16="http://schemas.microsoft.com/office/drawing/2014/main" id="{E4DBD9EC-C5BA-DCC9-2E08-CC5451E72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395" y="1964396"/>
            <a:ext cx="5338230" cy="2399176"/>
          </a:xfrm>
          <a:prstGeom prst="rect">
            <a:avLst/>
          </a:prstGeom>
        </p:spPr>
      </p:pic>
      <p:pic>
        <p:nvPicPr>
          <p:cNvPr id="7" name="Image 6" descr="Une image contenant graphique&#10;&#10;Description générée automatiquement">
            <a:extLst>
              <a:ext uri="{FF2B5EF4-FFF2-40B4-BE49-F238E27FC236}">
                <a16:creationId xmlns:a16="http://schemas.microsoft.com/office/drawing/2014/main" id="{9B4483B3-CC8C-9F65-E022-889765B3C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870054"/>
            <a:ext cx="5625605" cy="2587860"/>
          </a:xfrm>
          <a:prstGeom prst="rect">
            <a:avLst/>
          </a:prstGeom>
        </p:spPr>
      </p:pic>
      <p:sp>
        <p:nvSpPr>
          <p:cNvPr id="3" name="ZoneTexte 2">
            <a:extLst>
              <a:ext uri="{FF2B5EF4-FFF2-40B4-BE49-F238E27FC236}">
                <a16:creationId xmlns:a16="http://schemas.microsoft.com/office/drawing/2014/main" id="{B7C2FCCB-5CF3-29AD-7762-16A14930C6C2}"/>
              </a:ext>
            </a:extLst>
          </p:cNvPr>
          <p:cNvSpPr txBox="1"/>
          <p:nvPr/>
        </p:nvSpPr>
        <p:spPr>
          <a:xfrm>
            <a:off x="609600" y="4919730"/>
            <a:ext cx="10530625" cy="721216"/>
          </a:xfrm>
          <a:prstGeom prst="rect">
            <a:avLst/>
          </a:prstGeom>
          <a:noFill/>
        </p:spPr>
        <p:txBody>
          <a:bodyPr wrap="square" rtlCol="0">
            <a:noAutofit/>
          </a:bodyPr>
          <a:lstStyle/>
          <a:p>
            <a:pPr algn="ctr"/>
            <a:r>
              <a:rPr lang="en-US" sz="18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Higher levels of phenolics (mg/mL) and flavonoids (mg/mL) were found for all types of cultures during the growth phase on Day 9.</a:t>
            </a:r>
            <a:r>
              <a:rPr lang="fr-FR" sz="1600" b="1" dirty="0">
                <a:solidFill>
                  <a:srgbClr val="C00000"/>
                </a:solidFill>
                <a:effectLst/>
              </a:rPr>
              <a:t> </a:t>
            </a:r>
            <a:endParaRPr lang="fr-FR" sz="1600" b="1" dirty="0">
              <a:solidFill>
                <a:srgbClr val="C00000"/>
              </a:solidFill>
            </a:endParaRPr>
          </a:p>
        </p:txBody>
      </p:sp>
      <p:sp>
        <p:nvSpPr>
          <p:cNvPr id="8" name="Rectangle 7">
            <a:extLst>
              <a:ext uri="{FF2B5EF4-FFF2-40B4-BE49-F238E27FC236}">
                <a16:creationId xmlns:a16="http://schemas.microsoft.com/office/drawing/2014/main" id="{B744CBC6-5574-F1A1-116A-4F092FD2E08F}"/>
              </a:ext>
            </a:extLst>
          </p:cNvPr>
          <p:cNvSpPr/>
          <p:nvPr/>
        </p:nvSpPr>
        <p:spPr bwMode="auto">
          <a:xfrm>
            <a:off x="2228045" y="1964396"/>
            <a:ext cx="1094704" cy="2775029"/>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
        <p:nvSpPr>
          <p:cNvPr id="9" name="Rectangle 8">
            <a:extLst>
              <a:ext uri="{FF2B5EF4-FFF2-40B4-BE49-F238E27FC236}">
                <a16:creationId xmlns:a16="http://schemas.microsoft.com/office/drawing/2014/main" id="{B6E01A6B-7967-B023-6173-AE263646A515}"/>
              </a:ext>
            </a:extLst>
          </p:cNvPr>
          <p:cNvSpPr/>
          <p:nvPr/>
        </p:nvSpPr>
        <p:spPr bwMode="auto">
          <a:xfrm>
            <a:off x="7830355" y="1764406"/>
            <a:ext cx="1275007" cy="3014581"/>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Tree>
    <p:extLst>
      <p:ext uri="{BB962C8B-B14F-4D97-AF65-F5344CB8AC3E}">
        <p14:creationId xmlns:p14="http://schemas.microsoft.com/office/powerpoint/2010/main" val="341778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5C722B-BAD9-D30D-1D78-FFAAB7C80364}"/>
              </a:ext>
            </a:extLst>
          </p:cNvPr>
          <p:cNvSpPr>
            <a:spLocks noGrp="1"/>
          </p:cNvSpPr>
          <p:nvPr>
            <p:ph type="title"/>
          </p:nvPr>
        </p:nvSpPr>
        <p:spPr>
          <a:xfrm>
            <a:off x="609600" y="351367"/>
            <a:ext cx="11967148" cy="800100"/>
          </a:xfrm>
        </p:spPr>
        <p:txBody>
          <a:bodyPr anchor="b">
            <a:noAutofit/>
          </a:bodyPr>
          <a:lstStyle/>
          <a:p>
            <a:pPr>
              <a:lnSpc>
                <a:spcPct val="90000"/>
              </a:lnSpc>
            </a:pPr>
            <a:r>
              <a:rPr lang="fr-FR" dirty="0"/>
              <a:t>Intermittent </a:t>
            </a:r>
            <a:r>
              <a:rPr lang="fr-FR" dirty="0" err="1"/>
              <a:t>shearing</a:t>
            </a:r>
            <a:r>
              <a:rPr lang="fr-FR" dirty="0"/>
              <a:t> </a:t>
            </a:r>
            <a:r>
              <a:rPr lang="fr-FR" dirty="0" err="1"/>
              <a:t>decreased</a:t>
            </a:r>
            <a:r>
              <a:rPr lang="fr-FR" dirty="0"/>
              <a:t> </a:t>
            </a:r>
            <a:r>
              <a:rPr lang="fr-FR" dirty="0" err="1"/>
              <a:t>mean</a:t>
            </a:r>
            <a:r>
              <a:rPr lang="fr-FR" dirty="0"/>
              <a:t> </a:t>
            </a:r>
            <a:r>
              <a:rPr lang="fr-FR" dirty="0" err="1"/>
              <a:t>aggregate</a:t>
            </a:r>
            <a:r>
              <a:rPr lang="fr-FR" dirty="0"/>
              <a:t> </a:t>
            </a:r>
            <a:r>
              <a:rPr lang="fr-FR" dirty="0" err="1"/>
              <a:t>diameter</a:t>
            </a:r>
            <a:endParaRPr lang="fr-FR" dirty="0"/>
          </a:p>
        </p:txBody>
      </p:sp>
      <p:sp>
        <p:nvSpPr>
          <p:cNvPr id="5" name="Espace réservé du numéro de diapositive 4">
            <a:extLst>
              <a:ext uri="{FF2B5EF4-FFF2-40B4-BE49-F238E27FC236}">
                <a16:creationId xmlns:a16="http://schemas.microsoft.com/office/drawing/2014/main" id="{1B0339C3-C345-61EE-3DE3-09064D40F0BB}"/>
              </a:ext>
            </a:extLst>
          </p:cNvPr>
          <p:cNvSpPr>
            <a:spLocks noGrp="1"/>
          </p:cNvSpPr>
          <p:nvPr>
            <p:ph type="sldNum" sz="quarter" idx="12"/>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27</a:t>
            </a:fld>
            <a:endParaRPr lang="en-US"/>
          </a:p>
        </p:txBody>
      </p:sp>
      <p:sp>
        <p:nvSpPr>
          <p:cNvPr id="9" name="ZoneTexte 8">
            <a:extLst>
              <a:ext uri="{FF2B5EF4-FFF2-40B4-BE49-F238E27FC236}">
                <a16:creationId xmlns:a16="http://schemas.microsoft.com/office/drawing/2014/main" id="{0BBEBA9F-C3D8-510D-C404-50332FCE1F43}"/>
              </a:ext>
            </a:extLst>
          </p:cNvPr>
          <p:cNvSpPr txBox="1"/>
          <p:nvPr/>
        </p:nvSpPr>
        <p:spPr>
          <a:xfrm>
            <a:off x="2730674" y="2630466"/>
            <a:ext cx="914400" cy="914400"/>
          </a:xfrm>
          <a:prstGeom prst="rect">
            <a:avLst/>
          </a:prstGeom>
          <a:noFill/>
        </p:spPr>
        <p:txBody>
          <a:bodyPr wrap="none" rtlCol="0">
            <a:noAutofit/>
          </a:bodyPr>
          <a:lstStyle/>
          <a:p>
            <a:pPr algn="ctr"/>
            <a:endParaRPr lang="fr-FR" sz="1600" dirty="0" err="1"/>
          </a:p>
        </p:txBody>
      </p:sp>
      <p:pic>
        <p:nvPicPr>
          <p:cNvPr id="11" name="Image 10">
            <a:extLst>
              <a:ext uri="{FF2B5EF4-FFF2-40B4-BE49-F238E27FC236}">
                <a16:creationId xmlns:a16="http://schemas.microsoft.com/office/drawing/2014/main" id="{694B31AA-04C1-E636-90B0-CF5F476333FA}"/>
              </a:ext>
            </a:extLst>
          </p:cNvPr>
          <p:cNvPicPr>
            <a:picLocks noChangeAspect="1"/>
          </p:cNvPicPr>
          <p:nvPr/>
        </p:nvPicPr>
        <p:blipFill>
          <a:blip r:embed="rId3"/>
          <a:stretch>
            <a:fillRect/>
          </a:stretch>
        </p:blipFill>
        <p:spPr>
          <a:xfrm>
            <a:off x="4686299" y="3051845"/>
            <a:ext cx="7505700" cy="3594100"/>
          </a:xfrm>
          <a:prstGeom prst="rect">
            <a:avLst/>
          </a:prstGeom>
        </p:spPr>
      </p:pic>
      <p:pic>
        <p:nvPicPr>
          <p:cNvPr id="12" name="Image 11">
            <a:extLst>
              <a:ext uri="{FF2B5EF4-FFF2-40B4-BE49-F238E27FC236}">
                <a16:creationId xmlns:a16="http://schemas.microsoft.com/office/drawing/2014/main" id="{6062821E-0DB7-45CF-8383-7DBE06549B75}"/>
              </a:ext>
            </a:extLst>
          </p:cNvPr>
          <p:cNvPicPr>
            <a:picLocks noChangeAspect="1"/>
          </p:cNvPicPr>
          <p:nvPr/>
        </p:nvPicPr>
        <p:blipFill>
          <a:blip r:embed="rId4"/>
          <a:stretch>
            <a:fillRect/>
          </a:stretch>
        </p:blipFill>
        <p:spPr>
          <a:xfrm>
            <a:off x="304801" y="1526173"/>
            <a:ext cx="10687221" cy="4159250"/>
          </a:xfrm>
          <a:prstGeom prst="rect">
            <a:avLst/>
          </a:prstGeom>
        </p:spPr>
      </p:pic>
      <p:sp>
        <p:nvSpPr>
          <p:cNvPr id="13" name="Accolade fermante 12">
            <a:extLst>
              <a:ext uri="{FF2B5EF4-FFF2-40B4-BE49-F238E27FC236}">
                <a16:creationId xmlns:a16="http://schemas.microsoft.com/office/drawing/2014/main" id="{622E16C4-8BC9-B1F4-66E4-3D72090760BB}"/>
              </a:ext>
            </a:extLst>
          </p:cNvPr>
          <p:cNvSpPr/>
          <p:nvPr/>
        </p:nvSpPr>
        <p:spPr>
          <a:xfrm rot="5400000">
            <a:off x="2408403" y="4676493"/>
            <a:ext cx="502418" cy="26591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Accolade fermante 13">
            <a:extLst>
              <a:ext uri="{FF2B5EF4-FFF2-40B4-BE49-F238E27FC236}">
                <a16:creationId xmlns:a16="http://schemas.microsoft.com/office/drawing/2014/main" id="{3865CE19-8B5A-CBEA-A85C-8F8C72EAA9D9}"/>
              </a:ext>
            </a:extLst>
          </p:cNvPr>
          <p:cNvSpPr/>
          <p:nvPr/>
        </p:nvSpPr>
        <p:spPr>
          <a:xfrm rot="5400000">
            <a:off x="5748731" y="4553261"/>
            <a:ext cx="502418" cy="2928798"/>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dirty="0"/>
          </a:p>
        </p:txBody>
      </p:sp>
      <p:sp>
        <p:nvSpPr>
          <p:cNvPr id="16" name="Accolade fermante 15">
            <a:extLst>
              <a:ext uri="{FF2B5EF4-FFF2-40B4-BE49-F238E27FC236}">
                <a16:creationId xmlns:a16="http://schemas.microsoft.com/office/drawing/2014/main" id="{46E81B5C-B7C8-CD35-2072-79BB5C3C5AA3}"/>
              </a:ext>
            </a:extLst>
          </p:cNvPr>
          <p:cNvSpPr/>
          <p:nvPr/>
        </p:nvSpPr>
        <p:spPr>
          <a:xfrm rot="5400000">
            <a:off x="9026080" y="4538841"/>
            <a:ext cx="502418" cy="2928797"/>
          </a:xfrm>
          <a:prstGeom prst="rightBrace">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fr-FR"/>
          </a:p>
        </p:txBody>
      </p:sp>
      <p:sp>
        <p:nvSpPr>
          <p:cNvPr id="17" name="Rectangle 16">
            <a:extLst>
              <a:ext uri="{FF2B5EF4-FFF2-40B4-BE49-F238E27FC236}">
                <a16:creationId xmlns:a16="http://schemas.microsoft.com/office/drawing/2014/main" id="{F82129E1-2CA3-29CC-EF9E-A4D676560363}"/>
              </a:ext>
            </a:extLst>
          </p:cNvPr>
          <p:cNvSpPr/>
          <p:nvPr/>
        </p:nvSpPr>
        <p:spPr bwMode="auto">
          <a:xfrm>
            <a:off x="8715022" y="6387664"/>
            <a:ext cx="3386667" cy="470336"/>
          </a:xfrm>
          <a:prstGeom prst="rect">
            <a:avLst/>
          </a:prstGeom>
          <a:solidFill>
            <a:schemeClr val="bg1"/>
          </a:solidFill>
          <a:ln w="12700" cap="sq" algn="ctr">
            <a:noFill/>
            <a:miter lim="800000"/>
            <a:headEnd/>
            <a:tailEnd/>
          </a:ln>
          <a:effectLst/>
        </p:spPr>
        <p:txBody>
          <a:bodyPr wrap="none" rtlCol="0" anchor="ctr"/>
          <a:lstStyle/>
          <a:p>
            <a:pPr algn="ctr"/>
            <a:endParaRPr lang="fr-FR" sz="1600" dirty="0">
              <a:solidFill>
                <a:schemeClr val="bg1"/>
              </a:solidFill>
              <a:latin typeface="+mn-lt"/>
            </a:endParaRPr>
          </a:p>
        </p:txBody>
      </p:sp>
      <p:sp>
        <p:nvSpPr>
          <p:cNvPr id="18" name="ZoneTexte 17">
            <a:extLst>
              <a:ext uri="{FF2B5EF4-FFF2-40B4-BE49-F238E27FC236}">
                <a16:creationId xmlns:a16="http://schemas.microsoft.com/office/drawing/2014/main" id="{7C3042B2-A9FF-2AAE-59CB-972A5C4BEFD1}"/>
              </a:ext>
            </a:extLst>
          </p:cNvPr>
          <p:cNvSpPr txBox="1"/>
          <p:nvPr/>
        </p:nvSpPr>
        <p:spPr>
          <a:xfrm>
            <a:off x="1704622" y="6387664"/>
            <a:ext cx="1940452" cy="235168"/>
          </a:xfrm>
          <a:prstGeom prst="rect">
            <a:avLst/>
          </a:prstGeom>
          <a:noFill/>
        </p:spPr>
        <p:txBody>
          <a:bodyPr wrap="square" rtlCol="0">
            <a:noAutofit/>
          </a:bodyPr>
          <a:lstStyle/>
          <a:p>
            <a:pPr algn="ctr"/>
            <a:r>
              <a:rPr lang="fr-FR" sz="1600" dirty="0"/>
              <a:t>Lag phase</a:t>
            </a:r>
          </a:p>
        </p:txBody>
      </p:sp>
      <p:sp>
        <p:nvSpPr>
          <p:cNvPr id="20" name="ZoneTexte 19">
            <a:extLst>
              <a:ext uri="{FF2B5EF4-FFF2-40B4-BE49-F238E27FC236}">
                <a16:creationId xmlns:a16="http://schemas.microsoft.com/office/drawing/2014/main" id="{2E14E872-2FC1-F254-57E6-6A67FD86C091}"/>
              </a:ext>
            </a:extLst>
          </p:cNvPr>
          <p:cNvSpPr txBox="1"/>
          <p:nvPr/>
        </p:nvSpPr>
        <p:spPr>
          <a:xfrm>
            <a:off x="4356899" y="6387664"/>
            <a:ext cx="3107440" cy="139031"/>
          </a:xfrm>
          <a:prstGeom prst="rect">
            <a:avLst/>
          </a:prstGeom>
          <a:noFill/>
        </p:spPr>
        <p:txBody>
          <a:bodyPr wrap="square" rtlCol="0">
            <a:noAutofit/>
          </a:bodyPr>
          <a:lstStyle/>
          <a:p>
            <a:pPr algn="ctr"/>
            <a:r>
              <a:rPr lang="fr-FR" sz="1600" dirty="0" err="1"/>
              <a:t>Exponential</a:t>
            </a:r>
            <a:r>
              <a:rPr lang="fr-FR" sz="1600" dirty="0"/>
              <a:t> </a:t>
            </a:r>
            <a:r>
              <a:rPr lang="fr-FR" sz="1600" dirty="0" err="1"/>
              <a:t>growth</a:t>
            </a:r>
            <a:r>
              <a:rPr lang="fr-FR" sz="1600" dirty="0"/>
              <a:t> phase</a:t>
            </a:r>
          </a:p>
        </p:txBody>
      </p:sp>
      <p:sp>
        <p:nvSpPr>
          <p:cNvPr id="21" name="ZoneTexte 20">
            <a:extLst>
              <a:ext uri="{FF2B5EF4-FFF2-40B4-BE49-F238E27FC236}">
                <a16:creationId xmlns:a16="http://schemas.microsoft.com/office/drawing/2014/main" id="{93328215-1893-91C2-5234-1DC656D42883}"/>
              </a:ext>
            </a:extLst>
          </p:cNvPr>
          <p:cNvSpPr txBox="1"/>
          <p:nvPr/>
        </p:nvSpPr>
        <p:spPr>
          <a:xfrm>
            <a:off x="8307062" y="6349564"/>
            <a:ext cx="2078715" cy="273268"/>
          </a:xfrm>
          <a:prstGeom prst="rect">
            <a:avLst/>
          </a:prstGeom>
          <a:noFill/>
        </p:spPr>
        <p:txBody>
          <a:bodyPr wrap="square" rtlCol="0">
            <a:noAutofit/>
          </a:bodyPr>
          <a:lstStyle/>
          <a:p>
            <a:pPr algn="ctr"/>
            <a:r>
              <a:rPr lang="fr-FR" sz="1600" dirty="0" err="1"/>
              <a:t>Stationary</a:t>
            </a:r>
            <a:r>
              <a:rPr lang="fr-FR" sz="1600" dirty="0"/>
              <a:t> phase</a:t>
            </a:r>
          </a:p>
        </p:txBody>
      </p:sp>
      <p:sp>
        <p:nvSpPr>
          <p:cNvPr id="22" name="Rectangle 21">
            <a:extLst>
              <a:ext uri="{FF2B5EF4-FFF2-40B4-BE49-F238E27FC236}">
                <a16:creationId xmlns:a16="http://schemas.microsoft.com/office/drawing/2014/main" id="{9DFD1423-C7C2-0638-E19B-282AAEA8D4E2}"/>
              </a:ext>
            </a:extLst>
          </p:cNvPr>
          <p:cNvSpPr/>
          <p:nvPr/>
        </p:nvSpPr>
        <p:spPr bwMode="auto">
          <a:xfrm>
            <a:off x="4377614" y="2000527"/>
            <a:ext cx="3222400" cy="2688466"/>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
        <p:nvSpPr>
          <p:cNvPr id="23" name="Rectangle 22">
            <a:extLst>
              <a:ext uri="{FF2B5EF4-FFF2-40B4-BE49-F238E27FC236}">
                <a16:creationId xmlns:a16="http://schemas.microsoft.com/office/drawing/2014/main" id="{91AB2873-5ABF-1109-0BB9-702B6BAD94FC}"/>
              </a:ext>
            </a:extLst>
          </p:cNvPr>
          <p:cNvSpPr/>
          <p:nvPr/>
        </p:nvSpPr>
        <p:spPr bwMode="auto">
          <a:xfrm>
            <a:off x="7666089" y="2000527"/>
            <a:ext cx="3222400" cy="2688466"/>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Tree>
    <p:extLst>
      <p:ext uri="{BB962C8B-B14F-4D97-AF65-F5344CB8AC3E}">
        <p14:creationId xmlns:p14="http://schemas.microsoft.com/office/powerpoint/2010/main" val="371665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E37077-4669-15A0-9AA4-9AC63754A514}"/>
              </a:ext>
            </a:extLst>
          </p:cNvPr>
          <p:cNvSpPr>
            <a:spLocks noGrp="1"/>
          </p:cNvSpPr>
          <p:nvPr>
            <p:ph type="title"/>
          </p:nvPr>
        </p:nvSpPr>
        <p:spPr>
          <a:xfrm>
            <a:off x="609600" y="351367"/>
            <a:ext cx="10972800" cy="800100"/>
          </a:xfrm>
        </p:spPr>
        <p:txBody>
          <a:bodyPr anchor="b">
            <a:normAutofit fontScale="90000"/>
          </a:bodyPr>
          <a:lstStyle/>
          <a:p>
            <a:r>
              <a:rPr lang="fr-FR" dirty="0"/>
              <a:t>Low to </a:t>
            </a:r>
            <a:r>
              <a:rPr lang="fr-FR" dirty="0" err="1"/>
              <a:t>moderate</a:t>
            </a:r>
            <a:r>
              <a:rPr lang="fr-FR" dirty="0"/>
              <a:t> </a:t>
            </a:r>
            <a:r>
              <a:rPr lang="fr-FR" dirty="0" err="1"/>
              <a:t>levels</a:t>
            </a:r>
            <a:r>
              <a:rPr lang="fr-FR" dirty="0"/>
              <a:t> of intermittent </a:t>
            </a:r>
            <a:r>
              <a:rPr lang="fr-FR" dirty="0" err="1"/>
              <a:t>shearing</a:t>
            </a:r>
            <a:r>
              <a:rPr lang="fr-FR" dirty="0"/>
              <a:t> have no impact on </a:t>
            </a:r>
            <a:r>
              <a:rPr lang="fr-FR" dirty="0" err="1"/>
              <a:t>cell</a:t>
            </a:r>
            <a:r>
              <a:rPr lang="fr-FR" dirty="0"/>
              <a:t> </a:t>
            </a:r>
            <a:r>
              <a:rPr lang="fr-FR" dirty="0" err="1"/>
              <a:t>growth</a:t>
            </a:r>
            <a:endParaRPr lang="fr-FR" dirty="0"/>
          </a:p>
        </p:txBody>
      </p:sp>
      <p:pic>
        <p:nvPicPr>
          <p:cNvPr id="6" name="Espace réservé du contenu 5">
            <a:extLst>
              <a:ext uri="{FF2B5EF4-FFF2-40B4-BE49-F238E27FC236}">
                <a16:creationId xmlns:a16="http://schemas.microsoft.com/office/drawing/2014/main" id="{7948AE51-E5F9-476A-B9FC-D4C30BE4A092}"/>
              </a:ext>
            </a:extLst>
          </p:cNvPr>
          <p:cNvPicPr>
            <a:picLocks noGrp="1" noChangeAspect="1"/>
          </p:cNvPicPr>
          <p:nvPr>
            <p:ph idx="1"/>
          </p:nvPr>
        </p:nvPicPr>
        <p:blipFill>
          <a:blip r:embed="rId3"/>
          <a:stretch>
            <a:fillRect/>
          </a:stretch>
        </p:blipFill>
        <p:spPr>
          <a:xfrm>
            <a:off x="1723682" y="1524000"/>
            <a:ext cx="8744635" cy="4648200"/>
          </a:xfrm>
          <a:prstGeom prst="rect">
            <a:avLst/>
          </a:prstGeom>
          <a:noFill/>
        </p:spPr>
      </p:pic>
      <p:sp>
        <p:nvSpPr>
          <p:cNvPr id="11" name="Footer Placeholder 3">
            <a:extLst>
              <a:ext uri="{FF2B5EF4-FFF2-40B4-BE49-F238E27FC236}">
                <a16:creationId xmlns:a16="http://schemas.microsoft.com/office/drawing/2014/main" id="{8DF3F467-E964-EC19-880B-C4FB8CFC2DDD}"/>
              </a:ext>
            </a:extLst>
          </p:cNvPr>
          <p:cNvSpPr>
            <a:spLocks noGrp="1"/>
          </p:cNvSpPr>
          <p:nvPr>
            <p:ph type="ftr" sz="quarter" idx="11"/>
          </p:nvPr>
        </p:nvSpPr>
        <p:spPr>
          <a:xfrm>
            <a:off x="609600" y="6400800"/>
            <a:ext cx="6807200" cy="304800"/>
          </a:xfrm>
        </p:spPr>
        <p:txBody>
          <a:bodyPr/>
          <a:lstStyle/>
          <a:p>
            <a:endParaRPr lang="en-US"/>
          </a:p>
        </p:txBody>
      </p:sp>
      <p:sp>
        <p:nvSpPr>
          <p:cNvPr id="5" name="Espace réservé du numéro de diapositive 4">
            <a:extLst>
              <a:ext uri="{FF2B5EF4-FFF2-40B4-BE49-F238E27FC236}">
                <a16:creationId xmlns:a16="http://schemas.microsoft.com/office/drawing/2014/main" id="{0F23830D-0F83-997F-BCF4-20CC33FD4A77}"/>
              </a:ext>
            </a:extLst>
          </p:cNvPr>
          <p:cNvSpPr>
            <a:spLocks noGrp="1"/>
          </p:cNvSpPr>
          <p:nvPr>
            <p:ph type="sldNum" sz="quarter" idx="12"/>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28</a:t>
            </a:fld>
            <a:endParaRPr lang="en-US"/>
          </a:p>
        </p:txBody>
      </p:sp>
      <p:sp>
        <p:nvSpPr>
          <p:cNvPr id="3" name="ZoneTexte 2">
            <a:extLst>
              <a:ext uri="{FF2B5EF4-FFF2-40B4-BE49-F238E27FC236}">
                <a16:creationId xmlns:a16="http://schemas.microsoft.com/office/drawing/2014/main" id="{21906067-2973-4048-BBA3-1629C8170EB8}"/>
              </a:ext>
            </a:extLst>
          </p:cNvPr>
          <p:cNvSpPr txBox="1"/>
          <p:nvPr/>
        </p:nvSpPr>
        <p:spPr>
          <a:xfrm>
            <a:off x="8324044" y="4779672"/>
            <a:ext cx="3258356" cy="1506828"/>
          </a:xfrm>
          <a:prstGeom prst="rect">
            <a:avLst/>
          </a:prstGeom>
          <a:noFill/>
        </p:spPr>
        <p:txBody>
          <a:bodyPr wrap="square" rtlCol="0">
            <a:noAutofit/>
          </a:bodyPr>
          <a:lstStyle/>
          <a:p>
            <a:pPr algn="ctr"/>
            <a:r>
              <a:rPr lang="fr-FR" sz="1600" b="1" dirty="0" err="1">
                <a:solidFill>
                  <a:srgbClr val="C00000"/>
                </a:solidFill>
              </a:rPr>
              <a:t>Higher</a:t>
            </a:r>
            <a:r>
              <a:rPr lang="fr-FR" sz="1600" b="1" dirty="0">
                <a:solidFill>
                  <a:srgbClr val="C00000"/>
                </a:solidFill>
              </a:rPr>
              <a:t> </a:t>
            </a:r>
            <a:r>
              <a:rPr lang="fr-FR" sz="1600" b="1" dirty="0" err="1">
                <a:solidFill>
                  <a:srgbClr val="C00000"/>
                </a:solidFill>
              </a:rPr>
              <a:t>numbers</a:t>
            </a:r>
            <a:r>
              <a:rPr lang="fr-FR" sz="1600" b="1" dirty="0">
                <a:solidFill>
                  <a:srgbClr val="C00000"/>
                </a:solidFill>
              </a:rPr>
              <a:t> of </a:t>
            </a:r>
            <a:r>
              <a:rPr lang="fr-FR" sz="1600" b="1" dirty="0" err="1">
                <a:solidFill>
                  <a:srgbClr val="C00000"/>
                </a:solidFill>
              </a:rPr>
              <a:t>shearing</a:t>
            </a:r>
            <a:r>
              <a:rPr lang="fr-FR" sz="1600" b="1" dirty="0">
                <a:solidFill>
                  <a:srgbClr val="C00000"/>
                </a:solidFill>
              </a:rPr>
              <a:t> cycles have more impact on </a:t>
            </a:r>
            <a:r>
              <a:rPr lang="fr-FR" sz="1600" b="1" dirty="0" err="1">
                <a:solidFill>
                  <a:srgbClr val="C00000"/>
                </a:solidFill>
              </a:rPr>
              <a:t>cell</a:t>
            </a:r>
            <a:r>
              <a:rPr lang="fr-FR" sz="1600" b="1" dirty="0">
                <a:solidFill>
                  <a:srgbClr val="C00000"/>
                </a:solidFill>
              </a:rPr>
              <a:t> </a:t>
            </a:r>
            <a:r>
              <a:rPr lang="fr-FR" sz="1600" b="1" dirty="0" err="1">
                <a:solidFill>
                  <a:srgbClr val="C00000"/>
                </a:solidFill>
              </a:rPr>
              <a:t>growth</a:t>
            </a:r>
            <a:r>
              <a:rPr lang="fr-FR" sz="1600" b="1" dirty="0">
                <a:solidFill>
                  <a:srgbClr val="C00000"/>
                </a:solidFill>
              </a:rPr>
              <a:t> and </a:t>
            </a:r>
            <a:r>
              <a:rPr lang="fr-FR" sz="1600" b="1" dirty="0" err="1">
                <a:solidFill>
                  <a:srgbClr val="C00000"/>
                </a:solidFill>
              </a:rPr>
              <a:t>health</a:t>
            </a:r>
            <a:endParaRPr lang="fr-FR" sz="1600" b="1" dirty="0">
              <a:solidFill>
                <a:srgbClr val="C00000"/>
              </a:solidFill>
            </a:endParaRPr>
          </a:p>
        </p:txBody>
      </p:sp>
      <p:sp>
        <p:nvSpPr>
          <p:cNvPr id="4" name="Rectangle 3">
            <a:extLst>
              <a:ext uri="{FF2B5EF4-FFF2-40B4-BE49-F238E27FC236}">
                <a16:creationId xmlns:a16="http://schemas.microsoft.com/office/drawing/2014/main" id="{BA27A57D-E9AE-8041-8266-33318F7CAA85}"/>
              </a:ext>
            </a:extLst>
          </p:cNvPr>
          <p:cNvSpPr/>
          <p:nvPr/>
        </p:nvSpPr>
        <p:spPr bwMode="auto">
          <a:xfrm>
            <a:off x="8241792" y="4572000"/>
            <a:ext cx="3657600" cy="1600200"/>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Tree>
    <p:extLst>
      <p:ext uri="{BB962C8B-B14F-4D97-AF65-F5344CB8AC3E}">
        <p14:creationId xmlns:p14="http://schemas.microsoft.com/office/powerpoint/2010/main" val="4168228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DCE84B-D11B-A20F-25D6-6E245CE84936}"/>
              </a:ext>
            </a:extLst>
          </p:cNvPr>
          <p:cNvSpPr>
            <a:spLocks noGrp="1"/>
          </p:cNvSpPr>
          <p:nvPr>
            <p:ph type="title"/>
          </p:nvPr>
        </p:nvSpPr>
        <p:spPr>
          <a:xfrm>
            <a:off x="609599" y="351367"/>
            <a:ext cx="11122617" cy="800100"/>
          </a:xfrm>
        </p:spPr>
        <p:txBody>
          <a:bodyPr/>
          <a:lstStyle/>
          <a:p>
            <a:r>
              <a:rPr lang="fr-FR" dirty="0"/>
              <a:t>Test 2: </a:t>
            </a:r>
            <a:r>
              <a:rPr lang="fr-FR" dirty="0" err="1"/>
              <a:t>Continuous</a:t>
            </a:r>
            <a:r>
              <a:rPr lang="fr-FR" dirty="0"/>
              <a:t> </a:t>
            </a:r>
            <a:r>
              <a:rPr lang="fr-FR" dirty="0" err="1"/>
              <a:t>shearing</a:t>
            </a:r>
            <a:r>
              <a:rPr lang="fr-FR" dirty="0"/>
              <a:t> for distinct </a:t>
            </a:r>
            <a:r>
              <a:rPr lang="fr-FR" dirty="0" err="1"/>
              <a:t>days</a:t>
            </a:r>
            <a:r>
              <a:rPr lang="fr-FR" dirty="0"/>
              <a:t> of the </a:t>
            </a:r>
            <a:r>
              <a:rPr lang="fr-FR" dirty="0" err="1"/>
              <a:t>exponential</a:t>
            </a:r>
            <a:r>
              <a:rPr lang="fr-FR" dirty="0"/>
              <a:t> </a:t>
            </a:r>
            <a:r>
              <a:rPr lang="fr-FR" dirty="0" err="1"/>
              <a:t>growth</a:t>
            </a:r>
            <a:r>
              <a:rPr lang="fr-FR" dirty="0"/>
              <a:t> phase</a:t>
            </a:r>
          </a:p>
        </p:txBody>
      </p:sp>
      <p:sp>
        <p:nvSpPr>
          <p:cNvPr id="3" name="Espace réservé du numéro de diapositive 2">
            <a:extLst>
              <a:ext uri="{FF2B5EF4-FFF2-40B4-BE49-F238E27FC236}">
                <a16:creationId xmlns:a16="http://schemas.microsoft.com/office/drawing/2014/main" id="{640247AE-ABC0-3DF5-8A8F-F3433428F87F}"/>
              </a:ext>
            </a:extLst>
          </p:cNvPr>
          <p:cNvSpPr>
            <a:spLocks noGrp="1"/>
          </p:cNvSpPr>
          <p:nvPr>
            <p:ph type="sldNum" sz="quarter" idx="10"/>
          </p:nvPr>
        </p:nvSpPr>
        <p:spPr/>
        <p:txBody>
          <a:bodyPr/>
          <a:lstStyle/>
          <a:p>
            <a:fld id="{BFEBEB0A-9E3D-4B14-9782-E2AE3DA60D96}" type="slidenum">
              <a:rPr lang="en-US" smtClean="0"/>
              <a:pPr/>
              <a:t>29</a:t>
            </a:fld>
            <a:endParaRPr lang="en-US" dirty="0"/>
          </a:p>
        </p:txBody>
      </p:sp>
      <p:sp>
        <p:nvSpPr>
          <p:cNvPr id="4" name="Espace réservé du pied de page 3">
            <a:extLst>
              <a:ext uri="{FF2B5EF4-FFF2-40B4-BE49-F238E27FC236}">
                <a16:creationId xmlns:a16="http://schemas.microsoft.com/office/drawing/2014/main" id="{2BAA7A5D-289E-CF94-A633-498443084354}"/>
              </a:ext>
            </a:extLst>
          </p:cNvPr>
          <p:cNvSpPr>
            <a:spLocks noGrp="1"/>
          </p:cNvSpPr>
          <p:nvPr>
            <p:ph type="ftr" sz="quarter" idx="11"/>
          </p:nvPr>
        </p:nvSpPr>
        <p:spPr/>
        <p:txBody>
          <a:bodyPr/>
          <a:lstStyle/>
          <a:p>
            <a:endParaRPr lang="en-US" dirty="0"/>
          </a:p>
        </p:txBody>
      </p:sp>
      <p:sp>
        <p:nvSpPr>
          <p:cNvPr id="5" name="Espace réservé pour une image  4">
            <a:extLst>
              <a:ext uri="{FF2B5EF4-FFF2-40B4-BE49-F238E27FC236}">
                <a16:creationId xmlns:a16="http://schemas.microsoft.com/office/drawing/2014/main" id="{16C837DF-8217-4F1C-C1FC-B021A3F5D3F6}"/>
              </a:ext>
            </a:extLst>
          </p:cNvPr>
          <p:cNvSpPr>
            <a:spLocks noGrp="1"/>
          </p:cNvSpPr>
          <p:nvPr>
            <p:ph type="pic" sz="quarter" idx="12"/>
          </p:nvPr>
        </p:nvSpPr>
        <p:spPr/>
      </p:sp>
      <p:sp>
        <p:nvSpPr>
          <p:cNvPr id="6" name="Espace réservé du texte 5">
            <a:extLst>
              <a:ext uri="{FF2B5EF4-FFF2-40B4-BE49-F238E27FC236}">
                <a16:creationId xmlns:a16="http://schemas.microsoft.com/office/drawing/2014/main" id="{67D035D8-A9D5-E76B-9D94-28C65564D4F1}"/>
              </a:ext>
            </a:extLst>
          </p:cNvPr>
          <p:cNvSpPr>
            <a:spLocks noGrp="1"/>
          </p:cNvSpPr>
          <p:nvPr>
            <p:ph type="body" sz="quarter" idx="13"/>
          </p:nvPr>
        </p:nvSpPr>
        <p:spPr/>
        <p:txBody>
          <a:bodyPr/>
          <a:lstStyle/>
          <a:p>
            <a:endParaRPr lang="fr-FR"/>
          </a:p>
        </p:txBody>
      </p:sp>
      <p:pic>
        <p:nvPicPr>
          <p:cNvPr id="7" name="Image 6">
            <a:extLst>
              <a:ext uri="{FF2B5EF4-FFF2-40B4-BE49-F238E27FC236}">
                <a16:creationId xmlns:a16="http://schemas.microsoft.com/office/drawing/2014/main" id="{17795B3A-8436-505E-6DD2-7FA398C26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481" y="1447800"/>
            <a:ext cx="8866485" cy="4876800"/>
          </a:xfrm>
          <a:prstGeom prst="rect">
            <a:avLst/>
          </a:prstGeom>
        </p:spPr>
      </p:pic>
    </p:spTree>
    <p:extLst>
      <p:ext uri="{BB962C8B-B14F-4D97-AF65-F5344CB8AC3E}">
        <p14:creationId xmlns:p14="http://schemas.microsoft.com/office/powerpoint/2010/main" val="404696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15BCCE85-C57C-A2F9-395B-A851FC3D206D}"/>
              </a:ext>
            </a:extLst>
          </p:cNvPr>
          <p:cNvSpPr>
            <a:spLocks noGrp="1"/>
          </p:cNvSpPr>
          <p:nvPr>
            <p:ph type="title"/>
          </p:nvPr>
        </p:nvSpPr>
        <p:spPr>
          <a:xfrm>
            <a:off x="609600" y="351367"/>
            <a:ext cx="10972800" cy="800100"/>
          </a:xfrm>
        </p:spPr>
        <p:txBody>
          <a:bodyPr/>
          <a:lstStyle/>
          <a:p>
            <a:r>
              <a:rPr lang="en-US" dirty="0"/>
              <a:t>What is paclitaxel ? </a:t>
            </a:r>
          </a:p>
        </p:txBody>
      </p:sp>
      <p:sp>
        <p:nvSpPr>
          <p:cNvPr id="5" name="Espace réservé du numéro de diapositive 4">
            <a:extLst>
              <a:ext uri="{FF2B5EF4-FFF2-40B4-BE49-F238E27FC236}">
                <a16:creationId xmlns:a16="http://schemas.microsoft.com/office/drawing/2014/main" id="{9630D76A-D50A-7B12-050E-8812BBEEEB6F}"/>
              </a:ext>
            </a:extLst>
          </p:cNvPr>
          <p:cNvSpPr>
            <a:spLocks noGrp="1"/>
          </p:cNvSpPr>
          <p:nvPr>
            <p:ph type="sldNum" sz="quarter" idx="12"/>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3</a:t>
            </a:fld>
            <a:endParaRPr lang="en-US"/>
          </a:p>
        </p:txBody>
      </p:sp>
      <p:sp>
        <p:nvSpPr>
          <p:cNvPr id="1035" name="Footer Placeholder 5">
            <a:extLst>
              <a:ext uri="{FF2B5EF4-FFF2-40B4-BE49-F238E27FC236}">
                <a16:creationId xmlns:a16="http://schemas.microsoft.com/office/drawing/2014/main" id="{17129ECB-8740-4283-2BD5-9D194DB10083}"/>
              </a:ext>
            </a:extLst>
          </p:cNvPr>
          <p:cNvSpPr>
            <a:spLocks noGrp="1"/>
          </p:cNvSpPr>
          <p:nvPr>
            <p:ph type="ftr" sz="quarter" idx="11"/>
          </p:nvPr>
        </p:nvSpPr>
        <p:spPr>
          <a:xfrm>
            <a:off x="609600" y="6400800"/>
            <a:ext cx="6807200" cy="304800"/>
          </a:xfrm>
        </p:spPr>
        <p:txBody>
          <a:bodyPr/>
          <a:lstStyle/>
          <a:p>
            <a:r>
              <a:rPr lang="en-US" dirty="0"/>
              <a:t>Caroline </a:t>
            </a:r>
            <a:r>
              <a:rPr lang="en-US" dirty="0" err="1"/>
              <a:t>Rauber</a:t>
            </a:r>
            <a:endParaRPr lang="en-US" dirty="0"/>
          </a:p>
        </p:txBody>
      </p:sp>
      <p:sp>
        <p:nvSpPr>
          <p:cNvPr id="3" name="Ellipse 2">
            <a:extLst>
              <a:ext uri="{FF2B5EF4-FFF2-40B4-BE49-F238E27FC236}">
                <a16:creationId xmlns:a16="http://schemas.microsoft.com/office/drawing/2014/main" id="{7468D1B1-EF70-A657-C312-E9E77076A168}"/>
              </a:ext>
            </a:extLst>
          </p:cNvPr>
          <p:cNvSpPr/>
          <p:nvPr/>
        </p:nvSpPr>
        <p:spPr bwMode="auto">
          <a:xfrm>
            <a:off x="1053346" y="1790482"/>
            <a:ext cx="2806700" cy="26543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4" name="Ellipse 3">
            <a:extLst>
              <a:ext uri="{FF2B5EF4-FFF2-40B4-BE49-F238E27FC236}">
                <a16:creationId xmlns:a16="http://schemas.microsoft.com/office/drawing/2014/main" id="{E9E4FA68-FDDA-97E0-2187-053844272339}"/>
              </a:ext>
            </a:extLst>
          </p:cNvPr>
          <p:cNvSpPr/>
          <p:nvPr/>
        </p:nvSpPr>
        <p:spPr bwMode="auto">
          <a:xfrm>
            <a:off x="7862054" y="1790482"/>
            <a:ext cx="2806700" cy="276013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cxnSp>
        <p:nvCxnSpPr>
          <p:cNvPr id="9" name="Connecteur droit avec flèche 8">
            <a:extLst>
              <a:ext uri="{FF2B5EF4-FFF2-40B4-BE49-F238E27FC236}">
                <a16:creationId xmlns:a16="http://schemas.microsoft.com/office/drawing/2014/main" id="{BC76DFC5-244A-99D3-9C84-BB6FF5EE52C4}"/>
              </a:ext>
            </a:extLst>
          </p:cNvPr>
          <p:cNvCxnSpPr/>
          <p:nvPr/>
        </p:nvCxnSpPr>
        <p:spPr>
          <a:xfrm>
            <a:off x="4471525" y="3745421"/>
            <a:ext cx="27559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1" name="ZoneTexte 10">
            <a:extLst>
              <a:ext uri="{FF2B5EF4-FFF2-40B4-BE49-F238E27FC236}">
                <a16:creationId xmlns:a16="http://schemas.microsoft.com/office/drawing/2014/main" id="{EED1F0BB-0CFA-E528-9049-5CA43126DFB5}"/>
              </a:ext>
            </a:extLst>
          </p:cNvPr>
          <p:cNvSpPr txBox="1"/>
          <p:nvPr/>
        </p:nvSpPr>
        <p:spPr>
          <a:xfrm>
            <a:off x="1479173" y="5189630"/>
            <a:ext cx="9233654" cy="596899"/>
          </a:xfrm>
          <a:prstGeom prst="rect">
            <a:avLst/>
          </a:prstGeom>
          <a:noFill/>
        </p:spPr>
        <p:txBody>
          <a:bodyPr wrap="square" rtlCol="0">
            <a:noAutofit/>
          </a:bodyPr>
          <a:lstStyle/>
          <a:p>
            <a:pPr algn="ctr"/>
            <a:r>
              <a:rPr lang="fr-FR" sz="1600" b="1" dirty="0" err="1"/>
              <a:t>Only</a:t>
            </a:r>
            <a:r>
              <a:rPr lang="fr-FR" sz="1600" b="1" dirty="0"/>
              <a:t> 0.01% on a dry </a:t>
            </a:r>
            <a:r>
              <a:rPr lang="fr-FR" sz="1600" b="1" dirty="0" err="1"/>
              <a:t>weight</a:t>
            </a:r>
            <a:r>
              <a:rPr lang="fr-FR" sz="1600" b="1" dirty="0"/>
              <a:t> basis of paclitaxel can </a:t>
            </a:r>
            <a:r>
              <a:rPr lang="fr-FR" sz="1600" b="1" dirty="0" err="1"/>
              <a:t>be</a:t>
            </a:r>
            <a:r>
              <a:rPr lang="fr-FR" sz="1600" b="1" dirty="0"/>
              <a:t> </a:t>
            </a:r>
            <a:r>
              <a:rPr lang="fr-FR" sz="1600" b="1" dirty="0" err="1"/>
              <a:t>found</a:t>
            </a:r>
            <a:r>
              <a:rPr lang="fr-FR" sz="1600" b="1" dirty="0"/>
              <a:t> in the </a:t>
            </a:r>
            <a:r>
              <a:rPr lang="fr-FR" sz="1600" b="1" dirty="0" err="1"/>
              <a:t>bark</a:t>
            </a:r>
            <a:r>
              <a:rPr lang="fr-FR" sz="1600" b="1" dirty="0"/>
              <a:t> of the </a:t>
            </a:r>
            <a:r>
              <a:rPr lang="fr-FR" sz="1600" b="1" dirty="0" err="1"/>
              <a:t>yew</a:t>
            </a:r>
            <a:r>
              <a:rPr lang="fr-FR" sz="1600" b="1" dirty="0"/>
              <a:t> </a:t>
            </a:r>
            <a:r>
              <a:rPr lang="fr-FR" sz="1600" b="1" dirty="0" err="1"/>
              <a:t>tree</a:t>
            </a:r>
            <a:endParaRPr lang="fr-FR" sz="1600" b="1" dirty="0"/>
          </a:p>
        </p:txBody>
      </p:sp>
      <p:pic>
        <p:nvPicPr>
          <p:cNvPr id="2" name="Picture 2" descr="Paclitaxel, 99+%">
            <a:extLst>
              <a:ext uri="{FF2B5EF4-FFF2-40B4-BE49-F238E27FC236}">
                <a16:creationId xmlns:a16="http://schemas.microsoft.com/office/drawing/2014/main" id="{C8016B3D-511A-AA32-14F9-FB484BE796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450" b="12779"/>
          <a:stretch/>
        </p:blipFill>
        <p:spPr bwMode="auto">
          <a:xfrm>
            <a:off x="4329947" y="1534717"/>
            <a:ext cx="2831474" cy="206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99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18ADCB-DA9A-321B-B6D2-66C3B0C38A27}"/>
              </a:ext>
            </a:extLst>
          </p:cNvPr>
          <p:cNvSpPr>
            <a:spLocks noGrp="1"/>
          </p:cNvSpPr>
          <p:nvPr>
            <p:ph type="title"/>
          </p:nvPr>
        </p:nvSpPr>
        <p:spPr/>
        <p:txBody>
          <a:bodyPr/>
          <a:lstStyle/>
          <a:p>
            <a:r>
              <a:rPr lang="en-US" sz="2800" b="1" dirty="0">
                <a:solidFill>
                  <a:srgbClr val="000000"/>
                </a:solidFill>
                <a:effectLst/>
                <a:latin typeface="+mn-lt"/>
                <a:ea typeface="Calibri" panose="020F0502020204030204" pitchFamily="34" charset="0"/>
              </a:rPr>
              <a:t>Continuous shearing had no impact on cell metabolic activity </a:t>
            </a:r>
            <a:r>
              <a:rPr lang="fr-FR" sz="2800" b="1" dirty="0" err="1">
                <a:solidFill>
                  <a:srgbClr val="000000"/>
                </a:solidFill>
                <a:effectLst/>
                <a:latin typeface="+mn-lt"/>
                <a:ea typeface="Calibri" panose="020F0502020204030204" pitchFamily="34" charset="0"/>
              </a:rPr>
              <a:t>during</a:t>
            </a:r>
            <a:r>
              <a:rPr lang="fr-FR" sz="2800" b="1" dirty="0">
                <a:solidFill>
                  <a:srgbClr val="000000"/>
                </a:solidFill>
                <a:effectLst/>
                <a:latin typeface="+mn-lt"/>
                <a:ea typeface="Calibri" panose="020F0502020204030204" pitchFamily="34" charset="0"/>
              </a:rPr>
              <a:t> the </a:t>
            </a:r>
            <a:r>
              <a:rPr lang="fr-FR" sz="2800" b="1" dirty="0" err="1">
                <a:solidFill>
                  <a:srgbClr val="000000"/>
                </a:solidFill>
                <a:effectLst/>
                <a:latin typeface="+mn-lt"/>
                <a:ea typeface="Calibri" panose="020F0502020204030204" pitchFamily="34" charset="0"/>
              </a:rPr>
              <a:t>exponential</a:t>
            </a:r>
            <a:r>
              <a:rPr lang="fr-FR" sz="2800" b="1" dirty="0">
                <a:solidFill>
                  <a:srgbClr val="000000"/>
                </a:solidFill>
                <a:effectLst/>
                <a:latin typeface="+mn-lt"/>
                <a:ea typeface="Calibri" panose="020F0502020204030204" pitchFamily="34" charset="0"/>
              </a:rPr>
              <a:t> </a:t>
            </a:r>
            <a:r>
              <a:rPr lang="fr-FR" sz="2800" b="1" dirty="0" err="1">
                <a:solidFill>
                  <a:srgbClr val="000000"/>
                </a:solidFill>
                <a:effectLst/>
                <a:latin typeface="+mn-lt"/>
                <a:ea typeface="Calibri" panose="020F0502020204030204" pitchFamily="34" charset="0"/>
              </a:rPr>
              <a:t>growth</a:t>
            </a:r>
            <a:r>
              <a:rPr lang="fr-FR" sz="2800" b="1" dirty="0">
                <a:solidFill>
                  <a:srgbClr val="000000"/>
                </a:solidFill>
                <a:effectLst/>
                <a:latin typeface="+mn-lt"/>
                <a:ea typeface="Calibri" panose="020F0502020204030204" pitchFamily="34" charset="0"/>
              </a:rPr>
              <a:t> phase</a:t>
            </a:r>
            <a:endParaRPr lang="fr-FR" sz="2800" dirty="0">
              <a:latin typeface="+mn-lt"/>
            </a:endParaRPr>
          </a:p>
        </p:txBody>
      </p:sp>
      <p:sp>
        <p:nvSpPr>
          <p:cNvPr id="4" name="Espace réservé du pied de page 3">
            <a:extLst>
              <a:ext uri="{FF2B5EF4-FFF2-40B4-BE49-F238E27FC236}">
                <a16:creationId xmlns:a16="http://schemas.microsoft.com/office/drawing/2014/main" id="{C4556FE9-C5DF-A788-B449-F5E923D37255}"/>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332C7936-E684-038B-6D5F-72EADCB833EF}"/>
              </a:ext>
            </a:extLst>
          </p:cNvPr>
          <p:cNvSpPr>
            <a:spLocks noGrp="1"/>
          </p:cNvSpPr>
          <p:nvPr>
            <p:ph type="sldNum" sz="quarter" idx="12"/>
          </p:nvPr>
        </p:nvSpPr>
        <p:spPr/>
        <p:txBody>
          <a:bodyPr/>
          <a:lstStyle/>
          <a:p>
            <a:fld id="{963B0023-0CED-47F7-85AE-654F0B232C29}" type="slidenum">
              <a:rPr lang="en-US" smtClean="0"/>
              <a:pPr/>
              <a:t>30</a:t>
            </a:fld>
            <a:endParaRPr lang="en-US" dirty="0"/>
          </a:p>
        </p:txBody>
      </p:sp>
      <p:pic>
        <p:nvPicPr>
          <p:cNvPr id="6" name="Image 5">
            <a:extLst>
              <a:ext uri="{FF2B5EF4-FFF2-40B4-BE49-F238E27FC236}">
                <a16:creationId xmlns:a16="http://schemas.microsoft.com/office/drawing/2014/main" id="{965F367E-9562-2318-C763-9942AD24270E}"/>
              </a:ext>
            </a:extLst>
          </p:cNvPr>
          <p:cNvPicPr>
            <a:picLocks noChangeAspect="1"/>
          </p:cNvPicPr>
          <p:nvPr/>
        </p:nvPicPr>
        <p:blipFill>
          <a:blip r:embed="rId3"/>
          <a:stretch>
            <a:fillRect/>
          </a:stretch>
        </p:blipFill>
        <p:spPr>
          <a:xfrm>
            <a:off x="2635728" y="1608129"/>
            <a:ext cx="6920544" cy="3913505"/>
          </a:xfrm>
          <a:prstGeom prst="rect">
            <a:avLst/>
          </a:prstGeom>
        </p:spPr>
      </p:pic>
      <p:sp>
        <p:nvSpPr>
          <p:cNvPr id="3" name="ZoneTexte 2">
            <a:extLst>
              <a:ext uri="{FF2B5EF4-FFF2-40B4-BE49-F238E27FC236}">
                <a16:creationId xmlns:a16="http://schemas.microsoft.com/office/drawing/2014/main" id="{33E533DB-B88F-4D86-925B-0E6956044EFC}"/>
              </a:ext>
            </a:extLst>
          </p:cNvPr>
          <p:cNvSpPr txBox="1"/>
          <p:nvPr/>
        </p:nvSpPr>
        <p:spPr>
          <a:xfrm>
            <a:off x="927279" y="5676180"/>
            <a:ext cx="10457645" cy="570074"/>
          </a:xfrm>
          <a:prstGeom prst="rect">
            <a:avLst/>
          </a:prstGeom>
          <a:noFill/>
        </p:spPr>
        <p:txBody>
          <a:bodyPr wrap="square" rtlCol="0">
            <a:noAutofit/>
          </a:bodyPr>
          <a:lstStyle/>
          <a:p>
            <a:pPr algn="ctr"/>
            <a:r>
              <a:rPr lang="fr-FR" sz="1600" b="1" dirty="0" err="1">
                <a:solidFill>
                  <a:srgbClr val="C00000"/>
                </a:solidFill>
              </a:rPr>
              <a:t>During</a:t>
            </a:r>
            <a:r>
              <a:rPr lang="fr-FR" sz="1600" b="1" dirty="0">
                <a:solidFill>
                  <a:srgbClr val="C00000"/>
                </a:solidFill>
              </a:rPr>
              <a:t> the </a:t>
            </a:r>
            <a:r>
              <a:rPr lang="fr-FR" sz="1600" b="1" dirty="0" err="1">
                <a:solidFill>
                  <a:srgbClr val="C00000"/>
                </a:solidFill>
              </a:rPr>
              <a:t>exponential</a:t>
            </a:r>
            <a:r>
              <a:rPr lang="fr-FR" sz="1600" b="1" dirty="0">
                <a:solidFill>
                  <a:srgbClr val="C00000"/>
                </a:solidFill>
              </a:rPr>
              <a:t> </a:t>
            </a:r>
            <a:r>
              <a:rPr lang="fr-FR" sz="1600" b="1" dirty="0" err="1">
                <a:solidFill>
                  <a:srgbClr val="C00000"/>
                </a:solidFill>
              </a:rPr>
              <a:t>growth</a:t>
            </a:r>
            <a:r>
              <a:rPr lang="fr-FR" sz="1600" b="1" dirty="0">
                <a:solidFill>
                  <a:srgbClr val="C00000"/>
                </a:solidFill>
              </a:rPr>
              <a:t> phase, the </a:t>
            </a:r>
            <a:r>
              <a:rPr lang="fr-FR" sz="1600" b="1" dirty="0" err="1">
                <a:solidFill>
                  <a:srgbClr val="C00000"/>
                </a:solidFill>
              </a:rPr>
              <a:t>metabolic</a:t>
            </a:r>
            <a:r>
              <a:rPr lang="fr-FR" sz="1600" b="1" dirty="0">
                <a:solidFill>
                  <a:srgbClr val="C00000"/>
                </a:solidFill>
              </a:rPr>
              <a:t> </a:t>
            </a:r>
            <a:r>
              <a:rPr lang="fr-FR" sz="1600" b="1" dirty="0" err="1">
                <a:solidFill>
                  <a:srgbClr val="C00000"/>
                </a:solidFill>
              </a:rPr>
              <a:t>activity</a:t>
            </a:r>
            <a:r>
              <a:rPr lang="fr-FR" sz="1600" b="1" dirty="0">
                <a:solidFill>
                  <a:srgbClr val="C00000"/>
                </a:solidFill>
              </a:rPr>
              <a:t> </a:t>
            </a:r>
            <a:r>
              <a:rPr lang="fr-FR" sz="1600" b="1" dirty="0" err="1">
                <a:solidFill>
                  <a:srgbClr val="C00000"/>
                </a:solidFill>
              </a:rPr>
              <a:t>remains</a:t>
            </a:r>
            <a:r>
              <a:rPr lang="fr-FR" sz="1600" b="1" dirty="0">
                <a:solidFill>
                  <a:srgbClr val="C00000"/>
                </a:solidFill>
              </a:rPr>
              <a:t> close to 100% for </a:t>
            </a:r>
            <a:r>
              <a:rPr lang="fr-FR" sz="1600" b="1" dirty="0" err="1">
                <a:solidFill>
                  <a:srgbClr val="C00000"/>
                </a:solidFill>
              </a:rPr>
              <a:t>most</a:t>
            </a:r>
            <a:r>
              <a:rPr lang="fr-FR" sz="1600" b="1" dirty="0">
                <a:solidFill>
                  <a:srgbClr val="C00000"/>
                </a:solidFill>
              </a:rPr>
              <a:t> cultures</a:t>
            </a:r>
          </a:p>
        </p:txBody>
      </p:sp>
    </p:spTree>
    <p:extLst>
      <p:ext uri="{BB962C8B-B14F-4D97-AF65-F5344CB8AC3E}">
        <p14:creationId xmlns:p14="http://schemas.microsoft.com/office/powerpoint/2010/main" val="3689777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5317E8-54AE-9BC2-4416-8C3438575EB6}"/>
              </a:ext>
            </a:extLst>
          </p:cNvPr>
          <p:cNvSpPr>
            <a:spLocks noGrp="1"/>
          </p:cNvSpPr>
          <p:nvPr>
            <p:ph type="title"/>
          </p:nvPr>
        </p:nvSpPr>
        <p:spPr>
          <a:xfrm>
            <a:off x="609600" y="351367"/>
            <a:ext cx="10972800" cy="800100"/>
          </a:xfrm>
        </p:spPr>
        <p:txBody>
          <a:bodyPr anchor="b">
            <a:noAutofit/>
          </a:bodyPr>
          <a:lstStyle/>
          <a:p>
            <a:pPr>
              <a:lnSpc>
                <a:spcPct val="90000"/>
              </a:lnSpc>
            </a:pPr>
            <a:r>
              <a:rPr lang="fr-FR" dirty="0" err="1"/>
              <a:t>Baccatin</a:t>
            </a:r>
            <a:r>
              <a:rPr lang="fr-FR" dirty="0"/>
              <a:t> III </a:t>
            </a:r>
            <a:r>
              <a:rPr lang="fr-FR" dirty="0" err="1"/>
              <a:t>levels</a:t>
            </a:r>
            <a:r>
              <a:rPr lang="fr-FR" dirty="0"/>
              <a:t> </a:t>
            </a:r>
            <a:r>
              <a:rPr lang="fr-FR" dirty="0" err="1"/>
              <a:t>increased</a:t>
            </a:r>
            <a:r>
              <a:rPr lang="fr-FR" dirty="0"/>
              <a:t> </a:t>
            </a:r>
            <a:r>
              <a:rPr lang="fr-FR" dirty="0" err="1"/>
              <a:t>upon</a:t>
            </a:r>
            <a:r>
              <a:rPr lang="fr-FR" dirty="0"/>
              <a:t> </a:t>
            </a:r>
            <a:r>
              <a:rPr lang="fr-FR" dirty="0" err="1"/>
              <a:t>continuous</a:t>
            </a:r>
            <a:r>
              <a:rPr lang="fr-FR" dirty="0"/>
              <a:t> </a:t>
            </a:r>
            <a:r>
              <a:rPr lang="fr-FR" dirty="0" err="1"/>
              <a:t>shearing</a:t>
            </a:r>
            <a:endParaRPr lang="fr-FR" dirty="0"/>
          </a:p>
        </p:txBody>
      </p:sp>
      <p:pic>
        <p:nvPicPr>
          <p:cNvPr id="6" name="Image 5" descr="Une image contenant graphique&#10;&#10;Description générée automatiquement">
            <a:extLst>
              <a:ext uri="{FF2B5EF4-FFF2-40B4-BE49-F238E27FC236}">
                <a16:creationId xmlns:a16="http://schemas.microsoft.com/office/drawing/2014/main" id="{C5021C19-D401-56CD-773A-EB0AAFB61F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890" y="1320216"/>
            <a:ext cx="8370904" cy="4478436"/>
          </a:xfrm>
          <a:prstGeom prst="rect">
            <a:avLst/>
          </a:prstGeom>
          <a:noFill/>
        </p:spPr>
      </p:pic>
      <p:sp>
        <p:nvSpPr>
          <p:cNvPr id="11" name="Footer Placeholder 3">
            <a:extLst>
              <a:ext uri="{FF2B5EF4-FFF2-40B4-BE49-F238E27FC236}">
                <a16:creationId xmlns:a16="http://schemas.microsoft.com/office/drawing/2014/main" id="{7E72A356-2A21-2956-7022-E15BFBD5D9E4}"/>
              </a:ext>
            </a:extLst>
          </p:cNvPr>
          <p:cNvSpPr>
            <a:spLocks noGrp="1"/>
          </p:cNvSpPr>
          <p:nvPr>
            <p:ph type="ftr" sz="quarter" idx="11"/>
          </p:nvPr>
        </p:nvSpPr>
        <p:spPr>
          <a:xfrm>
            <a:off x="609600" y="6400800"/>
            <a:ext cx="6807200" cy="304800"/>
          </a:xfrm>
        </p:spPr>
        <p:txBody>
          <a:bodyPr/>
          <a:lstStyle/>
          <a:p>
            <a:endParaRPr lang="en-US"/>
          </a:p>
        </p:txBody>
      </p:sp>
      <p:sp>
        <p:nvSpPr>
          <p:cNvPr id="5" name="Espace réservé du numéro de diapositive 4">
            <a:extLst>
              <a:ext uri="{FF2B5EF4-FFF2-40B4-BE49-F238E27FC236}">
                <a16:creationId xmlns:a16="http://schemas.microsoft.com/office/drawing/2014/main" id="{2FD295FE-C9D0-079E-E55A-3F22109D594B}"/>
              </a:ext>
            </a:extLst>
          </p:cNvPr>
          <p:cNvSpPr>
            <a:spLocks noGrp="1"/>
          </p:cNvSpPr>
          <p:nvPr>
            <p:ph type="sldNum" sz="quarter" idx="12"/>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31</a:t>
            </a:fld>
            <a:endParaRPr lang="en-US"/>
          </a:p>
        </p:txBody>
      </p:sp>
      <p:sp>
        <p:nvSpPr>
          <p:cNvPr id="4" name="ZoneTexte 3">
            <a:extLst>
              <a:ext uri="{FF2B5EF4-FFF2-40B4-BE49-F238E27FC236}">
                <a16:creationId xmlns:a16="http://schemas.microsoft.com/office/drawing/2014/main" id="{12CCE22B-9FCC-24D5-FF92-12639B208144}"/>
              </a:ext>
            </a:extLst>
          </p:cNvPr>
          <p:cNvSpPr txBox="1"/>
          <p:nvPr/>
        </p:nvSpPr>
        <p:spPr>
          <a:xfrm>
            <a:off x="304801" y="5767346"/>
            <a:ext cx="11762055" cy="707886"/>
          </a:xfrm>
          <a:prstGeom prst="rect">
            <a:avLst/>
          </a:prstGeom>
          <a:noFill/>
        </p:spPr>
        <p:txBody>
          <a:bodyPr wrap="square">
            <a:spAutoFit/>
          </a:bodyPr>
          <a:lstStyle/>
          <a:p>
            <a:pPr algn="ctr"/>
            <a:r>
              <a:rPr lang="en-US" sz="2000" b="1" dirty="0">
                <a:solidFill>
                  <a:srgbClr val="C00000"/>
                </a:solidFill>
                <a:effectLst/>
                <a:ea typeface="Calibri" panose="020F0502020204030204" pitchFamily="34" charset="0"/>
                <a:cs typeface="Arial" panose="020B0604020202020204" pitchFamily="34" charset="0"/>
              </a:rPr>
              <a:t>The highest levels of </a:t>
            </a:r>
            <a:r>
              <a:rPr lang="en-US" sz="2000" b="1" dirty="0" err="1">
                <a:solidFill>
                  <a:srgbClr val="C00000"/>
                </a:solidFill>
                <a:effectLst/>
                <a:ea typeface="Calibri" panose="020F0502020204030204" pitchFamily="34" charset="0"/>
                <a:cs typeface="Arial" panose="020B0604020202020204" pitchFamily="34" charset="0"/>
              </a:rPr>
              <a:t>baccatin</a:t>
            </a:r>
            <a:r>
              <a:rPr lang="en-US" sz="2000" b="1" dirty="0">
                <a:solidFill>
                  <a:srgbClr val="C00000"/>
                </a:solidFill>
                <a:effectLst/>
                <a:ea typeface="Calibri" panose="020F0502020204030204" pitchFamily="34" charset="0"/>
                <a:cs typeface="Arial" panose="020B0604020202020204" pitchFamily="34" charset="0"/>
              </a:rPr>
              <a:t> III (mg/mL) were found during the growth phase on Day </a:t>
            </a:r>
            <a:r>
              <a:rPr lang="en-US" sz="2000" b="1" dirty="0">
                <a:solidFill>
                  <a:srgbClr val="C00000"/>
                </a:solidFill>
                <a:ea typeface="Calibri" panose="020F0502020204030204" pitchFamily="34" charset="0"/>
                <a:cs typeface="Arial" panose="020B0604020202020204" pitchFamily="34" charset="0"/>
              </a:rPr>
              <a:t>3</a:t>
            </a:r>
            <a:endParaRPr lang="fr-FR" sz="2000" b="1" dirty="0">
              <a:solidFill>
                <a:srgbClr val="C00000"/>
              </a:solidFill>
            </a:endParaRPr>
          </a:p>
        </p:txBody>
      </p:sp>
    </p:spTree>
    <p:extLst>
      <p:ext uri="{BB962C8B-B14F-4D97-AF65-F5344CB8AC3E}">
        <p14:creationId xmlns:p14="http://schemas.microsoft.com/office/powerpoint/2010/main" val="3720975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9FE3D-D458-D4BF-8289-C412FB36B63F}"/>
              </a:ext>
            </a:extLst>
          </p:cNvPr>
          <p:cNvSpPr>
            <a:spLocks noGrp="1"/>
          </p:cNvSpPr>
          <p:nvPr>
            <p:ph type="title"/>
          </p:nvPr>
        </p:nvSpPr>
        <p:spPr>
          <a:xfrm>
            <a:off x="537078" y="277574"/>
            <a:ext cx="11582400" cy="800100"/>
          </a:xfrm>
        </p:spPr>
        <p:txBody>
          <a:bodyPr/>
          <a:lstStyle/>
          <a:p>
            <a:r>
              <a:rPr lang="fr-FR" sz="2800" dirty="0"/>
              <a:t>Global </a:t>
            </a:r>
            <a:r>
              <a:rPr lang="fr-FR" sz="2800" dirty="0" err="1"/>
              <a:t>secondary</a:t>
            </a:r>
            <a:r>
              <a:rPr lang="fr-FR" sz="2800" dirty="0"/>
              <a:t> </a:t>
            </a:r>
            <a:r>
              <a:rPr lang="fr-FR" sz="2800" dirty="0" err="1"/>
              <a:t>metabolites</a:t>
            </a:r>
            <a:r>
              <a:rPr lang="fr-FR" sz="2800" dirty="0"/>
              <a:t> </a:t>
            </a:r>
            <a:r>
              <a:rPr lang="fr-FR" sz="2800" dirty="0" err="1"/>
              <a:t>increased</a:t>
            </a:r>
            <a:r>
              <a:rPr lang="fr-FR" sz="2800" dirty="0"/>
              <a:t> </a:t>
            </a:r>
            <a:r>
              <a:rPr lang="fr-FR" sz="2800" dirty="0" err="1"/>
              <a:t>with</a:t>
            </a:r>
            <a:r>
              <a:rPr lang="fr-FR" sz="2800" dirty="0"/>
              <a:t> </a:t>
            </a:r>
            <a:r>
              <a:rPr lang="fr-FR" sz="2800" dirty="0" err="1"/>
              <a:t>continuous</a:t>
            </a:r>
            <a:r>
              <a:rPr lang="fr-FR" sz="2800" dirty="0"/>
              <a:t> </a:t>
            </a:r>
            <a:r>
              <a:rPr lang="fr-FR" sz="2800" dirty="0" err="1"/>
              <a:t>shearing</a:t>
            </a:r>
            <a:r>
              <a:rPr lang="fr-FR" sz="2800" dirty="0"/>
              <a:t> </a:t>
            </a:r>
            <a:r>
              <a:rPr lang="fr-FR" sz="2800" dirty="0" err="1"/>
              <a:t>during</a:t>
            </a:r>
            <a:r>
              <a:rPr lang="fr-FR" sz="2800" dirty="0"/>
              <a:t> </a:t>
            </a:r>
            <a:r>
              <a:rPr lang="fr-FR" sz="2800" dirty="0" err="1"/>
              <a:t>exponential</a:t>
            </a:r>
            <a:r>
              <a:rPr lang="fr-FR" sz="2800" dirty="0"/>
              <a:t> </a:t>
            </a:r>
            <a:r>
              <a:rPr lang="fr-FR" sz="2800" dirty="0" err="1"/>
              <a:t>growth</a:t>
            </a:r>
            <a:r>
              <a:rPr lang="fr-FR" sz="2800" dirty="0"/>
              <a:t> phase</a:t>
            </a:r>
          </a:p>
        </p:txBody>
      </p:sp>
      <p:sp>
        <p:nvSpPr>
          <p:cNvPr id="4" name="Espace réservé du pied de page 3">
            <a:extLst>
              <a:ext uri="{FF2B5EF4-FFF2-40B4-BE49-F238E27FC236}">
                <a16:creationId xmlns:a16="http://schemas.microsoft.com/office/drawing/2014/main" id="{315E8013-6186-5C5C-493B-6C63017C1F8C}"/>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CFFC1B1A-A7CA-DC53-7327-4F66AA6C36F9}"/>
              </a:ext>
            </a:extLst>
          </p:cNvPr>
          <p:cNvSpPr>
            <a:spLocks noGrp="1"/>
          </p:cNvSpPr>
          <p:nvPr>
            <p:ph type="sldNum" sz="quarter" idx="12"/>
          </p:nvPr>
        </p:nvSpPr>
        <p:spPr/>
        <p:txBody>
          <a:bodyPr/>
          <a:lstStyle/>
          <a:p>
            <a:fld id="{963B0023-0CED-47F7-85AE-654F0B232C29}" type="slidenum">
              <a:rPr lang="en-US" smtClean="0"/>
              <a:pPr/>
              <a:t>32</a:t>
            </a:fld>
            <a:endParaRPr lang="en-US" dirty="0"/>
          </a:p>
        </p:txBody>
      </p:sp>
      <p:pic>
        <p:nvPicPr>
          <p:cNvPr id="6" name="Image 5" descr="Une image contenant graphique&#10;&#10;Description générée automatiquement">
            <a:extLst>
              <a:ext uri="{FF2B5EF4-FFF2-40B4-BE49-F238E27FC236}">
                <a16:creationId xmlns:a16="http://schemas.microsoft.com/office/drawing/2014/main" id="{9EF8483C-C9E3-1C88-A6C8-B42A6F409B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443" y="2339719"/>
            <a:ext cx="5104714" cy="2675626"/>
          </a:xfrm>
          <a:prstGeom prst="rect">
            <a:avLst/>
          </a:prstGeom>
        </p:spPr>
      </p:pic>
      <p:pic>
        <p:nvPicPr>
          <p:cNvPr id="7" name="Image 6" descr="Une image contenant graphique&#10;&#10;Description générée automatiquement">
            <a:extLst>
              <a:ext uri="{FF2B5EF4-FFF2-40B4-BE49-F238E27FC236}">
                <a16:creationId xmlns:a16="http://schemas.microsoft.com/office/drawing/2014/main" id="{7FDB29BB-9E8C-6F7C-D27A-57215D9DE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8278" y="2339719"/>
            <a:ext cx="4792660" cy="2675626"/>
          </a:xfrm>
          <a:prstGeom prst="rect">
            <a:avLst/>
          </a:prstGeom>
        </p:spPr>
      </p:pic>
      <p:sp>
        <p:nvSpPr>
          <p:cNvPr id="8" name="ZoneTexte 7">
            <a:extLst>
              <a:ext uri="{FF2B5EF4-FFF2-40B4-BE49-F238E27FC236}">
                <a16:creationId xmlns:a16="http://schemas.microsoft.com/office/drawing/2014/main" id="{25E75B9E-53B7-98AA-026E-1D97174F79D9}"/>
              </a:ext>
            </a:extLst>
          </p:cNvPr>
          <p:cNvSpPr txBox="1"/>
          <p:nvPr/>
        </p:nvSpPr>
        <p:spPr>
          <a:xfrm>
            <a:off x="978794" y="5280338"/>
            <a:ext cx="9968248" cy="695459"/>
          </a:xfrm>
          <a:prstGeom prst="rect">
            <a:avLst/>
          </a:prstGeom>
          <a:noFill/>
        </p:spPr>
        <p:txBody>
          <a:bodyPr wrap="square" rtlCol="0">
            <a:noAutofit/>
          </a:bodyPr>
          <a:lstStyle/>
          <a:p>
            <a:pPr algn="ctr"/>
            <a:r>
              <a:rPr lang="en-US" sz="2000" b="1" dirty="0">
                <a:solidFill>
                  <a:srgbClr val="C00000"/>
                </a:solidFill>
                <a:ea typeface="Calibri" panose="020F0502020204030204" pitchFamily="34" charset="0"/>
                <a:cs typeface="Arial" panose="020B0604020202020204" pitchFamily="34" charset="0"/>
              </a:rPr>
              <a:t>T</a:t>
            </a:r>
            <a:r>
              <a:rPr lang="en-US" sz="2000" b="1" dirty="0">
                <a:solidFill>
                  <a:srgbClr val="C00000"/>
                </a:solidFill>
                <a:effectLst/>
                <a:ea typeface="Calibri" panose="020F0502020204030204" pitchFamily="34" charset="0"/>
                <a:cs typeface="Arial" panose="020B0604020202020204" pitchFamily="34" charset="0"/>
              </a:rPr>
              <a:t>here is a significant increase in phenolics and flavonoids concentration during the growth phase, confirming previous results</a:t>
            </a:r>
            <a:endParaRPr lang="fr-FR" sz="2000" b="1" dirty="0" err="1">
              <a:solidFill>
                <a:srgbClr val="C00000"/>
              </a:solidFill>
            </a:endParaRPr>
          </a:p>
        </p:txBody>
      </p:sp>
    </p:spTree>
    <p:extLst>
      <p:ext uri="{BB962C8B-B14F-4D97-AF65-F5344CB8AC3E}">
        <p14:creationId xmlns:p14="http://schemas.microsoft.com/office/powerpoint/2010/main" val="2635101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C58E52-D253-E37A-B75C-0D11CE1AC95B}"/>
              </a:ext>
            </a:extLst>
          </p:cNvPr>
          <p:cNvSpPr>
            <a:spLocks noGrp="1"/>
          </p:cNvSpPr>
          <p:nvPr>
            <p:ph type="title"/>
          </p:nvPr>
        </p:nvSpPr>
        <p:spPr/>
        <p:txBody>
          <a:bodyPr/>
          <a:lstStyle/>
          <a:p>
            <a:r>
              <a:rPr lang="fr-FR" sz="2800" dirty="0"/>
              <a:t>Longer </a:t>
            </a:r>
            <a:r>
              <a:rPr lang="fr-FR" sz="2800" dirty="0" err="1"/>
              <a:t>continuous</a:t>
            </a:r>
            <a:r>
              <a:rPr lang="fr-FR" sz="2800" dirty="0"/>
              <a:t> </a:t>
            </a:r>
            <a:r>
              <a:rPr lang="fr-FR" sz="2800" dirty="0" err="1"/>
              <a:t>shearing</a:t>
            </a:r>
            <a:r>
              <a:rPr lang="fr-FR" sz="2800" dirty="0"/>
              <a:t> times </a:t>
            </a:r>
            <a:r>
              <a:rPr lang="fr-FR" sz="2800" dirty="0" err="1"/>
              <a:t>result</a:t>
            </a:r>
            <a:r>
              <a:rPr lang="fr-FR" sz="2800" dirty="0"/>
              <a:t> in </a:t>
            </a:r>
            <a:r>
              <a:rPr lang="fr-FR" sz="2800" dirty="0" err="1"/>
              <a:t>larger</a:t>
            </a:r>
            <a:r>
              <a:rPr lang="fr-FR" sz="2800" dirty="0"/>
              <a:t> </a:t>
            </a:r>
            <a:r>
              <a:rPr lang="fr-FR" sz="2800" dirty="0" err="1"/>
              <a:t>decrease</a:t>
            </a:r>
            <a:r>
              <a:rPr lang="fr-FR" sz="2800" dirty="0"/>
              <a:t> in </a:t>
            </a:r>
            <a:r>
              <a:rPr lang="fr-FR" sz="2800" dirty="0" err="1"/>
              <a:t>aggregate</a:t>
            </a:r>
            <a:r>
              <a:rPr lang="fr-FR" sz="2800" dirty="0"/>
              <a:t> </a:t>
            </a:r>
            <a:r>
              <a:rPr lang="fr-FR" sz="2800" dirty="0" err="1"/>
              <a:t>diameter</a:t>
            </a:r>
            <a:endParaRPr lang="fr-FR" sz="2800" dirty="0"/>
          </a:p>
        </p:txBody>
      </p:sp>
      <p:sp>
        <p:nvSpPr>
          <p:cNvPr id="4" name="Espace réservé du pied de page 3">
            <a:extLst>
              <a:ext uri="{FF2B5EF4-FFF2-40B4-BE49-F238E27FC236}">
                <a16:creationId xmlns:a16="http://schemas.microsoft.com/office/drawing/2014/main" id="{0F5D39F3-AD4B-8916-952D-CBF12AAF66D2}"/>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AF15F634-C01D-E12B-C64D-E1305292C1A8}"/>
              </a:ext>
            </a:extLst>
          </p:cNvPr>
          <p:cNvSpPr>
            <a:spLocks noGrp="1"/>
          </p:cNvSpPr>
          <p:nvPr>
            <p:ph type="sldNum" sz="quarter" idx="12"/>
          </p:nvPr>
        </p:nvSpPr>
        <p:spPr/>
        <p:txBody>
          <a:bodyPr/>
          <a:lstStyle/>
          <a:p>
            <a:fld id="{963B0023-0CED-47F7-85AE-654F0B232C29}" type="slidenum">
              <a:rPr lang="en-US" smtClean="0"/>
              <a:pPr/>
              <a:t>33</a:t>
            </a:fld>
            <a:endParaRPr lang="en-US" dirty="0"/>
          </a:p>
        </p:txBody>
      </p:sp>
      <p:pic>
        <p:nvPicPr>
          <p:cNvPr id="6" name="Espace réservé du contenu 5" descr="Une image contenant graphique&#10;&#10;Description générée automatiquement">
            <a:extLst>
              <a:ext uri="{FF2B5EF4-FFF2-40B4-BE49-F238E27FC236}">
                <a16:creationId xmlns:a16="http://schemas.microsoft.com/office/drawing/2014/main" id="{6FBD2B2A-2BB8-0339-D913-854C67F8A4C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9547" y="2225436"/>
            <a:ext cx="5706453" cy="3024157"/>
          </a:xfrm>
          <a:prstGeom prst="rect">
            <a:avLst/>
          </a:prstGeom>
        </p:spPr>
      </p:pic>
      <p:pic>
        <p:nvPicPr>
          <p:cNvPr id="7" name="Image 6" descr="Une image contenant graphique&#10;&#10;Description générée automatiquement">
            <a:extLst>
              <a:ext uri="{FF2B5EF4-FFF2-40B4-BE49-F238E27FC236}">
                <a16:creationId xmlns:a16="http://schemas.microsoft.com/office/drawing/2014/main" id="{1E3EF65D-42A1-BFB0-AAF1-37EED864F3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9328"/>
          <a:stretch/>
        </p:blipFill>
        <p:spPr bwMode="auto">
          <a:xfrm>
            <a:off x="6096000" y="2302674"/>
            <a:ext cx="5532119" cy="3024157"/>
          </a:xfrm>
          <a:prstGeom prst="rect">
            <a:avLst/>
          </a:prstGeom>
          <a:ln>
            <a:noFill/>
          </a:ln>
          <a:extLst>
            <a:ext uri="{53640926-AAD7-44D8-BBD7-CCE9431645EC}">
              <a14:shadowObscured xmlns:a14="http://schemas.microsoft.com/office/drawing/2010/main"/>
            </a:ext>
          </a:extLst>
        </p:spPr>
      </p:pic>
      <p:sp>
        <p:nvSpPr>
          <p:cNvPr id="3" name="ZoneTexte 2">
            <a:extLst>
              <a:ext uri="{FF2B5EF4-FFF2-40B4-BE49-F238E27FC236}">
                <a16:creationId xmlns:a16="http://schemas.microsoft.com/office/drawing/2014/main" id="{65D615B1-F505-32DA-9873-E8755DCA8BC8}"/>
              </a:ext>
            </a:extLst>
          </p:cNvPr>
          <p:cNvSpPr txBox="1"/>
          <p:nvPr/>
        </p:nvSpPr>
        <p:spPr>
          <a:xfrm>
            <a:off x="991673" y="5769735"/>
            <a:ext cx="10869769" cy="321972"/>
          </a:xfrm>
          <a:prstGeom prst="rect">
            <a:avLst/>
          </a:prstGeom>
          <a:noFill/>
        </p:spPr>
        <p:txBody>
          <a:bodyPr wrap="square" rtlCol="0">
            <a:noAutofit/>
          </a:bodyPr>
          <a:lstStyle/>
          <a:p>
            <a:pPr algn="ctr"/>
            <a:r>
              <a:rPr lang="fr-FR" sz="1600" b="1" dirty="0">
                <a:solidFill>
                  <a:srgbClr val="C00000"/>
                </a:solidFill>
              </a:rPr>
              <a:t>Cultures </a:t>
            </a:r>
            <a:r>
              <a:rPr lang="fr-FR" sz="1600" b="1" dirty="0" err="1">
                <a:solidFill>
                  <a:srgbClr val="C00000"/>
                </a:solidFill>
              </a:rPr>
              <a:t>sheared</a:t>
            </a:r>
            <a:r>
              <a:rPr lang="fr-FR" sz="1600" b="1" dirty="0">
                <a:solidFill>
                  <a:srgbClr val="C00000"/>
                </a:solidFill>
              </a:rPr>
              <a:t> for 2 </a:t>
            </a:r>
            <a:r>
              <a:rPr lang="fr-FR" sz="1600" b="1" dirty="0" err="1">
                <a:solidFill>
                  <a:srgbClr val="C00000"/>
                </a:solidFill>
              </a:rPr>
              <a:t>hours</a:t>
            </a:r>
            <a:r>
              <a:rPr lang="fr-FR" sz="1600" b="1" dirty="0">
                <a:solidFill>
                  <a:srgbClr val="C00000"/>
                </a:solidFill>
              </a:rPr>
              <a:t> have a more </a:t>
            </a:r>
            <a:r>
              <a:rPr lang="fr-FR" sz="1600" b="1" dirty="0" err="1">
                <a:solidFill>
                  <a:srgbClr val="C00000"/>
                </a:solidFill>
              </a:rPr>
              <a:t>significant</a:t>
            </a:r>
            <a:r>
              <a:rPr lang="fr-FR" sz="1600" b="1" dirty="0">
                <a:solidFill>
                  <a:srgbClr val="C00000"/>
                </a:solidFill>
              </a:rPr>
              <a:t> </a:t>
            </a:r>
            <a:r>
              <a:rPr lang="fr-FR" sz="1600" b="1" dirty="0" err="1">
                <a:solidFill>
                  <a:srgbClr val="C00000"/>
                </a:solidFill>
              </a:rPr>
              <a:t>decrease</a:t>
            </a:r>
            <a:r>
              <a:rPr lang="fr-FR" sz="1600" b="1" dirty="0">
                <a:solidFill>
                  <a:srgbClr val="C00000"/>
                </a:solidFill>
              </a:rPr>
              <a:t> in </a:t>
            </a:r>
            <a:r>
              <a:rPr lang="fr-FR" sz="1600" b="1" dirty="0" err="1">
                <a:solidFill>
                  <a:srgbClr val="C00000"/>
                </a:solidFill>
              </a:rPr>
              <a:t>aggregate</a:t>
            </a:r>
            <a:r>
              <a:rPr lang="fr-FR" sz="1600" b="1" dirty="0">
                <a:solidFill>
                  <a:srgbClr val="C00000"/>
                </a:solidFill>
              </a:rPr>
              <a:t> size </a:t>
            </a:r>
            <a:r>
              <a:rPr lang="fr-FR" sz="1600" b="1" dirty="0" err="1">
                <a:solidFill>
                  <a:srgbClr val="C00000"/>
                </a:solidFill>
              </a:rPr>
              <a:t>than</a:t>
            </a:r>
            <a:r>
              <a:rPr lang="fr-FR" sz="1600" b="1" dirty="0">
                <a:solidFill>
                  <a:srgbClr val="C00000"/>
                </a:solidFill>
              </a:rPr>
              <a:t> cultures </a:t>
            </a:r>
            <a:r>
              <a:rPr lang="fr-FR" sz="1600" b="1" dirty="0" err="1">
                <a:solidFill>
                  <a:srgbClr val="C00000"/>
                </a:solidFill>
              </a:rPr>
              <a:t>sheared</a:t>
            </a:r>
            <a:r>
              <a:rPr lang="fr-FR" sz="1600" b="1" dirty="0">
                <a:solidFill>
                  <a:srgbClr val="C00000"/>
                </a:solidFill>
              </a:rPr>
              <a:t> for 1 </a:t>
            </a:r>
            <a:r>
              <a:rPr lang="fr-FR" sz="1600" b="1" dirty="0" err="1">
                <a:solidFill>
                  <a:srgbClr val="C00000"/>
                </a:solidFill>
              </a:rPr>
              <a:t>hour</a:t>
            </a:r>
            <a:endParaRPr lang="fr-FR" sz="1600" b="1" dirty="0">
              <a:solidFill>
                <a:srgbClr val="C00000"/>
              </a:solidFill>
            </a:endParaRPr>
          </a:p>
        </p:txBody>
      </p:sp>
    </p:spTree>
    <p:extLst>
      <p:ext uri="{BB962C8B-B14F-4D97-AF65-F5344CB8AC3E}">
        <p14:creationId xmlns:p14="http://schemas.microsoft.com/office/powerpoint/2010/main" val="2654657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hidden="1">
            <a:extLst>
              <a:ext uri="{FF2B5EF4-FFF2-40B4-BE49-F238E27FC236}">
                <a16:creationId xmlns:a16="http://schemas.microsoft.com/office/drawing/2014/main" id="{1D2107DC-551C-806F-0036-02A30837F32E}"/>
              </a:ext>
            </a:extLst>
          </p:cNvPr>
          <p:cNvSpPr>
            <a:spLocks noGrp="1"/>
          </p:cNvSpPr>
          <p:nvPr>
            <p:ph type="sldNum" sz="quarter" idx="4294967295"/>
          </p:nvPr>
        </p:nvSpPr>
        <p:spPr>
          <a:xfrm>
            <a:off x="1" y="6387664"/>
            <a:ext cx="609600" cy="394136"/>
          </a:xfrm>
        </p:spPr>
        <p:txBody>
          <a:bodyPr/>
          <a:lstStyle/>
          <a:p>
            <a:pPr>
              <a:spcAft>
                <a:spcPts val="600"/>
              </a:spcAft>
            </a:pPr>
            <a:fld id="{BFEBEB0A-9E3D-4B14-9782-E2AE3DA60D96}" type="slidenum">
              <a:rPr lang="en-US" smtClean="0"/>
              <a:pPr>
                <a:spcAft>
                  <a:spcPts val="600"/>
                </a:spcAft>
              </a:pPr>
              <a:t>34</a:t>
            </a:fld>
            <a:endParaRPr lang="en-US"/>
          </a:p>
        </p:txBody>
      </p:sp>
      <p:sp>
        <p:nvSpPr>
          <p:cNvPr id="7" name="ZoneTexte 6">
            <a:extLst>
              <a:ext uri="{FF2B5EF4-FFF2-40B4-BE49-F238E27FC236}">
                <a16:creationId xmlns:a16="http://schemas.microsoft.com/office/drawing/2014/main" id="{D7218761-41E4-14A4-996C-A7F849EA4AA1}"/>
              </a:ext>
            </a:extLst>
          </p:cNvPr>
          <p:cNvSpPr txBox="1"/>
          <p:nvPr/>
        </p:nvSpPr>
        <p:spPr>
          <a:xfrm>
            <a:off x="2340244" y="2898182"/>
            <a:ext cx="7237709" cy="2371241"/>
          </a:xfrm>
          <a:prstGeom prst="rect">
            <a:avLst/>
          </a:prstGeom>
          <a:noFill/>
        </p:spPr>
        <p:txBody>
          <a:bodyPr wrap="square" rtlCol="0">
            <a:noAutofit/>
          </a:bodyPr>
          <a:lstStyle/>
          <a:p>
            <a:pPr algn="ctr"/>
            <a:r>
              <a:rPr lang="fr-FR" sz="4800" dirty="0" err="1">
                <a:solidFill>
                  <a:srgbClr val="FFFFFF"/>
                </a:solidFill>
              </a:rPr>
              <a:t>Results</a:t>
            </a:r>
            <a:endParaRPr lang="fr-FR" sz="4800" dirty="0">
              <a:solidFill>
                <a:srgbClr val="FFFFFF"/>
              </a:solidFill>
            </a:endParaRPr>
          </a:p>
        </p:txBody>
      </p:sp>
      <p:sp>
        <p:nvSpPr>
          <p:cNvPr id="8" name="Rectangle 7">
            <a:extLst>
              <a:ext uri="{FF2B5EF4-FFF2-40B4-BE49-F238E27FC236}">
                <a16:creationId xmlns:a16="http://schemas.microsoft.com/office/drawing/2014/main" id="{F88B97F7-A170-CED4-513C-E9D98B016778}"/>
              </a:ext>
            </a:extLst>
          </p:cNvPr>
          <p:cNvSpPr/>
          <p:nvPr/>
        </p:nvSpPr>
        <p:spPr bwMode="auto">
          <a:xfrm>
            <a:off x="1410345" y="2356803"/>
            <a:ext cx="9245214" cy="2371241"/>
          </a:xfrm>
          <a:prstGeom prst="rect">
            <a:avLst/>
          </a:prstGeom>
          <a:solidFill>
            <a:schemeClr val="bg2">
              <a:lumMod val="20000"/>
              <a:lumOff val="80000"/>
            </a:schemeClr>
          </a:solidFill>
          <a:ln w="12700" cap="sq" algn="ctr">
            <a:solidFill>
              <a:schemeClr val="tx1"/>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9" name="ZoneTexte 8">
            <a:extLst>
              <a:ext uri="{FF2B5EF4-FFF2-40B4-BE49-F238E27FC236}">
                <a16:creationId xmlns:a16="http://schemas.microsoft.com/office/drawing/2014/main" id="{9DCB12CE-0E13-9709-E6CB-DC3F64C5E7A6}"/>
              </a:ext>
            </a:extLst>
          </p:cNvPr>
          <p:cNvSpPr txBox="1"/>
          <p:nvPr/>
        </p:nvSpPr>
        <p:spPr>
          <a:xfrm>
            <a:off x="1815516" y="2676066"/>
            <a:ext cx="8434872" cy="1505867"/>
          </a:xfrm>
          <a:prstGeom prst="rect">
            <a:avLst/>
          </a:prstGeom>
          <a:noFill/>
        </p:spPr>
        <p:txBody>
          <a:bodyPr wrap="square" rtlCol="0">
            <a:noAutofit/>
          </a:bodyPr>
          <a:lstStyle/>
          <a:p>
            <a:pPr algn="just"/>
            <a:r>
              <a:rPr lang="en-US" sz="2800" i="1" u="sng" dirty="0">
                <a:effectLst/>
                <a:latin typeface="Calibri" panose="020F0502020204030204" pitchFamily="34" charset="0"/>
                <a:ea typeface="Calibri" panose="020F0502020204030204" pitchFamily="34" charset="0"/>
                <a:cs typeface="Arial" panose="020B0604020202020204" pitchFamily="34" charset="0"/>
              </a:rPr>
              <a:t>Aim 2 :</a:t>
            </a:r>
            <a:r>
              <a:rPr lang="en-US" sz="2800" dirty="0">
                <a:effectLst/>
                <a:latin typeface="Calibri" panose="020F0502020204030204" pitchFamily="34" charset="0"/>
                <a:ea typeface="Calibri" panose="020F0502020204030204" pitchFamily="34" charset="0"/>
                <a:cs typeface="Arial" panose="020B0604020202020204" pitchFamily="34" charset="0"/>
              </a:rPr>
              <a:t>  Determine the long-term effect of continuous shearing combined with methyl </a:t>
            </a:r>
            <a:r>
              <a:rPr lang="en-US" sz="2800" dirty="0" err="1">
                <a:effectLst/>
                <a:latin typeface="Calibri" panose="020F0502020204030204" pitchFamily="34" charset="0"/>
                <a:ea typeface="Calibri" panose="020F0502020204030204" pitchFamily="34" charset="0"/>
                <a:cs typeface="Arial" panose="020B0604020202020204" pitchFamily="34" charset="0"/>
              </a:rPr>
              <a:t>jasmonate</a:t>
            </a:r>
            <a:r>
              <a:rPr lang="en-US" sz="2800" dirty="0">
                <a:effectLst/>
                <a:latin typeface="Calibri" panose="020F0502020204030204" pitchFamily="34" charset="0"/>
                <a:ea typeface="Calibri" panose="020F0502020204030204" pitchFamily="34" charset="0"/>
                <a:cs typeface="Arial" panose="020B0604020202020204" pitchFamily="34" charset="0"/>
              </a:rPr>
              <a:t> elicitation on </a:t>
            </a:r>
            <a:r>
              <a:rPr lang="en-US" sz="2800" dirty="0" err="1">
                <a:effectLst/>
                <a:latin typeface="Calibri" panose="020F0502020204030204" pitchFamily="34" charset="0"/>
                <a:ea typeface="Calibri" panose="020F0502020204030204" pitchFamily="34" charset="0"/>
                <a:cs typeface="Arial" panose="020B0604020202020204" pitchFamily="34" charset="0"/>
              </a:rPr>
              <a:t>taxoid</a:t>
            </a:r>
            <a:r>
              <a:rPr lang="en-US" sz="2800" dirty="0">
                <a:effectLst/>
                <a:latin typeface="Calibri" panose="020F0502020204030204" pitchFamily="34" charset="0"/>
                <a:ea typeface="Calibri" panose="020F0502020204030204" pitchFamily="34" charset="0"/>
                <a:cs typeface="Arial" panose="020B0604020202020204" pitchFamily="34" charset="0"/>
              </a:rPr>
              <a:t> production, global secondary metabolism and cell viability.</a:t>
            </a:r>
            <a:endParaRPr lang="fr-FR"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16936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B5B08D-F85E-071A-DF3C-2AD9091C27ED}"/>
              </a:ext>
            </a:extLst>
          </p:cNvPr>
          <p:cNvSpPr>
            <a:spLocks noGrp="1"/>
          </p:cNvSpPr>
          <p:nvPr>
            <p:ph type="title"/>
          </p:nvPr>
        </p:nvSpPr>
        <p:spPr>
          <a:xfrm>
            <a:off x="609600" y="351367"/>
            <a:ext cx="10972800" cy="800100"/>
          </a:xfrm>
        </p:spPr>
        <p:txBody>
          <a:bodyPr anchor="b">
            <a:normAutofit/>
          </a:bodyPr>
          <a:lstStyle/>
          <a:p>
            <a:r>
              <a:rPr lang="fr-FR" dirty="0"/>
              <a:t>Long-</a:t>
            </a:r>
            <a:r>
              <a:rPr lang="fr-FR" dirty="0" err="1"/>
              <a:t>term</a:t>
            </a:r>
            <a:r>
              <a:rPr lang="fr-FR" dirty="0"/>
              <a:t> </a:t>
            </a:r>
            <a:r>
              <a:rPr lang="fr-FR" dirty="0" err="1"/>
              <a:t>shearing</a:t>
            </a:r>
            <a:r>
              <a:rPr lang="fr-FR" dirty="0"/>
              <a:t> </a:t>
            </a:r>
            <a:r>
              <a:rPr lang="fr-FR" dirty="0" err="1"/>
              <a:t>experiment</a:t>
            </a:r>
            <a:endParaRPr lang="fr-FR" dirty="0"/>
          </a:p>
        </p:txBody>
      </p:sp>
      <p:sp>
        <p:nvSpPr>
          <p:cNvPr id="5" name="Espace réservé du numéro de diapositive 4">
            <a:extLst>
              <a:ext uri="{FF2B5EF4-FFF2-40B4-BE49-F238E27FC236}">
                <a16:creationId xmlns:a16="http://schemas.microsoft.com/office/drawing/2014/main" id="{FAC44630-C4F3-3587-C3D4-DBF9F19C9B47}"/>
              </a:ext>
            </a:extLst>
          </p:cNvPr>
          <p:cNvSpPr>
            <a:spLocks noGrp="1"/>
          </p:cNvSpPr>
          <p:nvPr>
            <p:ph type="sldNum" sz="quarter" idx="10"/>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35</a:t>
            </a:fld>
            <a:endParaRPr lang="en-US"/>
          </a:p>
        </p:txBody>
      </p:sp>
      <p:sp>
        <p:nvSpPr>
          <p:cNvPr id="16" name="Footer Placeholder 3">
            <a:extLst>
              <a:ext uri="{FF2B5EF4-FFF2-40B4-BE49-F238E27FC236}">
                <a16:creationId xmlns:a16="http://schemas.microsoft.com/office/drawing/2014/main" id="{FB679016-331B-8AAF-0404-88C00C2277AB}"/>
              </a:ext>
            </a:extLst>
          </p:cNvPr>
          <p:cNvSpPr>
            <a:spLocks noGrp="1"/>
          </p:cNvSpPr>
          <p:nvPr>
            <p:ph type="ftr" sz="quarter" idx="11"/>
          </p:nvPr>
        </p:nvSpPr>
        <p:spPr>
          <a:xfrm>
            <a:off x="609600" y="6400800"/>
            <a:ext cx="6807200" cy="304800"/>
          </a:xfrm>
        </p:spPr>
        <p:txBody>
          <a:bodyPr/>
          <a:lstStyle/>
          <a:p>
            <a:endParaRPr lang="en-US"/>
          </a:p>
        </p:txBody>
      </p:sp>
      <p:pic>
        <p:nvPicPr>
          <p:cNvPr id="10" name="Image 9">
            <a:extLst>
              <a:ext uri="{FF2B5EF4-FFF2-40B4-BE49-F238E27FC236}">
                <a16:creationId xmlns:a16="http://schemas.microsoft.com/office/drawing/2014/main" id="{AD3F6674-F3DE-AE51-2F9B-0B750B1C65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040" y="1524000"/>
            <a:ext cx="8580895" cy="4783849"/>
          </a:xfrm>
          <a:prstGeom prst="rect">
            <a:avLst/>
          </a:prstGeom>
          <a:noFill/>
        </p:spPr>
      </p:pic>
    </p:spTree>
    <p:extLst>
      <p:ext uri="{BB962C8B-B14F-4D97-AF65-F5344CB8AC3E}">
        <p14:creationId xmlns:p14="http://schemas.microsoft.com/office/powerpoint/2010/main" val="3918903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2369E8D-947D-4419-053D-8E26AE54CE19}"/>
              </a:ext>
            </a:extLst>
          </p:cNvPr>
          <p:cNvSpPr>
            <a:spLocks noGrp="1"/>
          </p:cNvSpPr>
          <p:nvPr>
            <p:ph type="title"/>
          </p:nvPr>
        </p:nvSpPr>
        <p:spPr>
          <a:xfrm>
            <a:off x="609600" y="351367"/>
            <a:ext cx="10972800" cy="800100"/>
          </a:xfrm>
        </p:spPr>
        <p:txBody>
          <a:bodyPr/>
          <a:lstStyle/>
          <a:p>
            <a:r>
              <a:rPr lang="fr-FR" dirty="0"/>
              <a:t>Long-</a:t>
            </a:r>
            <a:r>
              <a:rPr lang="fr-FR" dirty="0" err="1"/>
              <a:t>term</a:t>
            </a:r>
            <a:r>
              <a:rPr lang="fr-FR" dirty="0"/>
              <a:t> </a:t>
            </a:r>
            <a:r>
              <a:rPr lang="fr-FR" dirty="0" err="1"/>
              <a:t>shearing</a:t>
            </a:r>
            <a:r>
              <a:rPr lang="fr-FR" dirty="0"/>
              <a:t> </a:t>
            </a:r>
            <a:r>
              <a:rPr lang="fr-FR" dirty="0" err="1"/>
              <a:t>experiment</a:t>
            </a:r>
            <a:endParaRPr lang="en-US" dirty="0"/>
          </a:p>
        </p:txBody>
      </p:sp>
      <p:sp>
        <p:nvSpPr>
          <p:cNvPr id="13" name="Footer Placeholder 3">
            <a:extLst>
              <a:ext uri="{FF2B5EF4-FFF2-40B4-BE49-F238E27FC236}">
                <a16:creationId xmlns:a16="http://schemas.microsoft.com/office/drawing/2014/main" id="{1EDBF68A-A7FD-F32F-8BAA-D0AC9BE0106E}"/>
              </a:ext>
            </a:extLst>
          </p:cNvPr>
          <p:cNvSpPr>
            <a:spLocks noGrp="1"/>
          </p:cNvSpPr>
          <p:nvPr>
            <p:ph type="ftr" sz="quarter" idx="11"/>
          </p:nvPr>
        </p:nvSpPr>
        <p:spPr>
          <a:xfrm>
            <a:off x="609600" y="6400800"/>
            <a:ext cx="6807200" cy="304800"/>
          </a:xfrm>
        </p:spPr>
        <p:txBody>
          <a:bodyPr/>
          <a:lstStyle/>
          <a:p>
            <a:endParaRPr lang="en-US"/>
          </a:p>
        </p:txBody>
      </p:sp>
      <p:sp>
        <p:nvSpPr>
          <p:cNvPr id="5" name="Espace réservé du numéro de diapositive 4">
            <a:extLst>
              <a:ext uri="{FF2B5EF4-FFF2-40B4-BE49-F238E27FC236}">
                <a16:creationId xmlns:a16="http://schemas.microsoft.com/office/drawing/2014/main" id="{767524E8-D562-DB53-925B-3C821F06B94E}"/>
              </a:ext>
            </a:extLst>
          </p:cNvPr>
          <p:cNvSpPr>
            <a:spLocks noGrp="1"/>
          </p:cNvSpPr>
          <p:nvPr>
            <p:ph type="sldNum" sz="quarter" idx="12"/>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36</a:t>
            </a:fld>
            <a:endParaRPr lang="en-US"/>
          </a:p>
        </p:txBody>
      </p:sp>
      <p:pic>
        <p:nvPicPr>
          <p:cNvPr id="7" name="Image 6">
            <a:extLst>
              <a:ext uri="{FF2B5EF4-FFF2-40B4-BE49-F238E27FC236}">
                <a16:creationId xmlns:a16="http://schemas.microsoft.com/office/drawing/2014/main" id="{16002BC8-DA61-9C03-02B1-1CD938067C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4186" y="1424525"/>
            <a:ext cx="8743628" cy="4900075"/>
          </a:xfrm>
          <a:prstGeom prst="rect">
            <a:avLst/>
          </a:prstGeom>
        </p:spPr>
      </p:pic>
    </p:spTree>
    <p:extLst>
      <p:ext uri="{BB962C8B-B14F-4D97-AF65-F5344CB8AC3E}">
        <p14:creationId xmlns:p14="http://schemas.microsoft.com/office/powerpoint/2010/main" val="3554748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36BE0A8-027A-1F3B-A202-66E7AE67BC0A}"/>
              </a:ext>
            </a:extLst>
          </p:cNvPr>
          <p:cNvSpPr>
            <a:spLocks noGrp="1"/>
          </p:cNvSpPr>
          <p:nvPr>
            <p:ph type="title"/>
          </p:nvPr>
        </p:nvSpPr>
        <p:spPr>
          <a:xfrm>
            <a:off x="609600" y="351367"/>
            <a:ext cx="10972800" cy="800100"/>
          </a:xfrm>
        </p:spPr>
        <p:txBody>
          <a:bodyPr/>
          <a:lstStyle/>
          <a:p>
            <a:r>
              <a:rPr lang="fr-FR" dirty="0"/>
              <a:t>Long-</a:t>
            </a:r>
            <a:r>
              <a:rPr lang="fr-FR" dirty="0" err="1"/>
              <a:t>term</a:t>
            </a:r>
            <a:r>
              <a:rPr lang="fr-FR" dirty="0"/>
              <a:t> </a:t>
            </a:r>
            <a:r>
              <a:rPr lang="fr-FR" dirty="0" err="1"/>
              <a:t>shearing</a:t>
            </a:r>
            <a:r>
              <a:rPr lang="fr-FR" dirty="0"/>
              <a:t> </a:t>
            </a:r>
            <a:r>
              <a:rPr lang="fr-FR" dirty="0" err="1"/>
              <a:t>experiment</a:t>
            </a:r>
            <a:endParaRPr lang="en-US" dirty="0"/>
          </a:p>
        </p:txBody>
      </p:sp>
      <p:pic>
        <p:nvPicPr>
          <p:cNvPr id="6" name="Image 5">
            <a:extLst>
              <a:ext uri="{FF2B5EF4-FFF2-40B4-BE49-F238E27FC236}">
                <a16:creationId xmlns:a16="http://schemas.microsoft.com/office/drawing/2014/main" id="{2A629924-F69D-E0FF-1800-2BB160B6B4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2111" y="1524000"/>
            <a:ext cx="8607778" cy="4648200"/>
          </a:xfrm>
          <a:prstGeom prst="rect">
            <a:avLst/>
          </a:prstGeom>
          <a:noFill/>
        </p:spPr>
      </p:pic>
      <p:sp>
        <p:nvSpPr>
          <p:cNvPr id="13" name="Footer Placeholder 3">
            <a:extLst>
              <a:ext uri="{FF2B5EF4-FFF2-40B4-BE49-F238E27FC236}">
                <a16:creationId xmlns:a16="http://schemas.microsoft.com/office/drawing/2014/main" id="{439C4C9D-754A-C7AA-C7B9-90F6152B89AD}"/>
              </a:ext>
            </a:extLst>
          </p:cNvPr>
          <p:cNvSpPr>
            <a:spLocks noGrp="1"/>
          </p:cNvSpPr>
          <p:nvPr>
            <p:ph type="ftr" sz="quarter" idx="11"/>
          </p:nvPr>
        </p:nvSpPr>
        <p:spPr>
          <a:xfrm>
            <a:off x="609600" y="6400800"/>
            <a:ext cx="6807200" cy="304800"/>
          </a:xfrm>
        </p:spPr>
        <p:txBody>
          <a:bodyPr/>
          <a:lstStyle/>
          <a:p>
            <a:endParaRPr lang="en-US"/>
          </a:p>
        </p:txBody>
      </p:sp>
      <p:sp>
        <p:nvSpPr>
          <p:cNvPr id="5" name="Espace réservé du numéro de diapositive 4">
            <a:extLst>
              <a:ext uri="{FF2B5EF4-FFF2-40B4-BE49-F238E27FC236}">
                <a16:creationId xmlns:a16="http://schemas.microsoft.com/office/drawing/2014/main" id="{0E1C5123-2614-BA5A-8C06-15938D91563E}"/>
              </a:ext>
            </a:extLst>
          </p:cNvPr>
          <p:cNvSpPr>
            <a:spLocks noGrp="1"/>
          </p:cNvSpPr>
          <p:nvPr>
            <p:ph type="sldNum" sz="quarter" idx="12"/>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37</a:t>
            </a:fld>
            <a:endParaRPr lang="en-US"/>
          </a:p>
        </p:txBody>
      </p:sp>
    </p:spTree>
    <p:extLst>
      <p:ext uri="{BB962C8B-B14F-4D97-AF65-F5344CB8AC3E}">
        <p14:creationId xmlns:p14="http://schemas.microsoft.com/office/powerpoint/2010/main" val="3022199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E2E5528-3037-BFA4-1A9A-10C81EEBB65C}"/>
              </a:ext>
            </a:extLst>
          </p:cNvPr>
          <p:cNvSpPr>
            <a:spLocks noGrp="1"/>
          </p:cNvSpPr>
          <p:nvPr>
            <p:ph type="title"/>
          </p:nvPr>
        </p:nvSpPr>
        <p:spPr>
          <a:xfrm>
            <a:off x="609600" y="351367"/>
            <a:ext cx="10972800" cy="800100"/>
          </a:xfrm>
        </p:spPr>
        <p:txBody>
          <a:bodyPr anchor="b">
            <a:normAutofit/>
          </a:bodyPr>
          <a:lstStyle/>
          <a:p>
            <a:r>
              <a:rPr lang="fr-FR" dirty="0"/>
              <a:t>Long-</a:t>
            </a:r>
            <a:r>
              <a:rPr lang="fr-FR" dirty="0" err="1"/>
              <a:t>term</a:t>
            </a:r>
            <a:r>
              <a:rPr lang="fr-FR" dirty="0"/>
              <a:t> </a:t>
            </a:r>
            <a:r>
              <a:rPr lang="fr-FR" dirty="0" err="1"/>
              <a:t>shearing</a:t>
            </a:r>
            <a:r>
              <a:rPr lang="fr-FR" dirty="0"/>
              <a:t> </a:t>
            </a:r>
            <a:r>
              <a:rPr lang="fr-FR" dirty="0" err="1"/>
              <a:t>experiment</a:t>
            </a:r>
            <a:endParaRPr lang="en-US" dirty="0"/>
          </a:p>
        </p:txBody>
      </p:sp>
      <p:sp>
        <p:nvSpPr>
          <p:cNvPr id="5" name="Espace réservé du numéro de diapositive 4">
            <a:extLst>
              <a:ext uri="{FF2B5EF4-FFF2-40B4-BE49-F238E27FC236}">
                <a16:creationId xmlns:a16="http://schemas.microsoft.com/office/drawing/2014/main" id="{8832B1D9-B7D1-72CF-BEC7-90574BD2D15E}"/>
              </a:ext>
            </a:extLst>
          </p:cNvPr>
          <p:cNvSpPr>
            <a:spLocks noGrp="1"/>
          </p:cNvSpPr>
          <p:nvPr>
            <p:ph type="sldNum" sz="quarter" idx="10"/>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38</a:t>
            </a:fld>
            <a:endParaRPr lang="en-US"/>
          </a:p>
        </p:txBody>
      </p:sp>
      <p:sp>
        <p:nvSpPr>
          <p:cNvPr id="18" name="Footer Placeholder 3">
            <a:extLst>
              <a:ext uri="{FF2B5EF4-FFF2-40B4-BE49-F238E27FC236}">
                <a16:creationId xmlns:a16="http://schemas.microsoft.com/office/drawing/2014/main" id="{6A4251FF-F4F4-9AA2-47AF-B738C6F7EBAE}"/>
              </a:ext>
            </a:extLst>
          </p:cNvPr>
          <p:cNvSpPr>
            <a:spLocks noGrp="1"/>
          </p:cNvSpPr>
          <p:nvPr>
            <p:ph type="ftr" sz="quarter" idx="11"/>
          </p:nvPr>
        </p:nvSpPr>
        <p:spPr>
          <a:xfrm>
            <a:off x="609600" y="6400800"/>
            <a:ext cx="6807200" cy="304800"/>
          </a:xfrm>
        </p:spPr>
        <p:txBody>
          <a:bodyPr/>
          <a:lstStyle/>
          <a:p>
            <a:endParaRPr lang="en-US"/>
          </a:p>
        </p:txBody>
      </p:sp>
      <p:pic>
        <p:nvPicPr>
          <p:cNvPr id="7" name="Image 6">
            <a:extLst>
              <a:ext uri="{FF2B5EF4-FFF2-40B4-BE49-F238E27FC236}">
                <a16:creationId xmlns:a16="http://schemas.microsoft.com/office/drawing/2014/main" id="{B1C04D55-1C40-E5C6-4AD9-BA8F71CACD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28" y="1421614"/>
            <a:ext cx="8704881" cy="4852971"/>
          </a:xfrm>
          <a:prstGeom prst="rect">
            <a:avLst/>
          </a:prstGeom>
          <a:noFill/>
        </p:spPr>
      </p:pic>
    </p:spTree>
    <p:extLst>
      <p:ext uri="{BB962C8B-B14F-4D97-AF65-F5344CB8AC3E}">
        <p14:creationId xmlns:p14="http://schemas.microsoft.com/office/powerpoint/2010/main" val="2520803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B735C-509E-F86B-D264-55C39CC1CE45}"/>
              </a:ext>
            </a:extLst>
          </p:cNvPr>
          <p:cNvSpPr>
            <a:spLocks noGrp="1"/>
          </p:cNvSpPr>
          <p:nvPr>
            <p:ph type="title"/>
          </p:nvPr>
        </p:nvSpPr>
        <p:spPr/>
        <p:txBody>
          <a:bodyPr/>
          <a:lstStyle/>
          <a:p>
            <a:r>
              <a:rPr lang="fr-FR" dirty="0" err="1">
                <a:solidFill>
                  <a:schemeClr val="tx1"/>
                </a:solidFill>
              </a:rPr>
              <a:t>Higher</a:t>
            </a:r>
            <a:r>
              <a:rPr lang="fr-FR" dirty="0">
                <a:solidFill>
                  <a:schemeClr val="tx1"/>
                </a:solidFill>
              </a:rPr>
              <a:t> paclitaxel concentration </a:t>
            </a:r>
            <a:r>
              <a:rPr lang="fr-FR" dirty="0" err="1">
                <a:solidFill>
                  <a:schemeClr val="tx1"/>
                </a:solidFill>
              </a:rPr>
              <a:t>found</a:t>
            </a:r>
            <a:r>
              <a:rPr lang="fr-FR" dirty="0">
                <a:solidFill>
                  <a:schemeClr val="tx1"/>
                </a:solidFill>
              </a:rPr>
              <a:t> for </a:t>
            </a:r>
            <a:r>
              <a:rPr lang="fr-FR" dirty="0" err="1">
                <a:solidFill>
                  <a:schemeClr val="tx1"/>
                </a:solidFill>
              </a:rPr>
              <a:t>sheared</a:t>
            </a:r>
            <a:r>
              <a:rPr lang="fr-FR" dirty="0">
                <a:solidFill>
                  <a:schemeClr val="tx1"/>
                </a:solidFill>
              </a:rPr>
              <a:t> cultures</a:t>
            </a:r>
          </a:p>
        </p:txBody>
      </p:sp>
      <p:sp>
        <p:nvSpPr>
          <p:cNvPr id="4" name="Espace réservé du pied de page 3">
            <a:extLst>
              <a:ext uri="{FF2B5EF4-FFF2-40B4-BE49-F238E27FC236}">
                <a16:creationId xmlns:a16="http://schemas.microsoft.com/office/drawing/2014/main" id="{9D6E974A-7E55-A96E-4EF8-9C207BDA5F0F}"/>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4A603C9B-B5A5-9E2A-7A4A-277506C58056}"/>
              </a:ext>
            </a:extLst>
          </p:cNvPr>
          <p:cNvSpPr>
            <a:spLocks noGrp="1"/>
          </p:cNvSpPr>
          <p:nvPr>
            <p:ph type="sldNum" sz="quarter" idx="12"/>
          </p:nvPr>
        </p:nvSpPr>
        <p:spPr/>
        <p:txBody>
          <a:bodyPr/>
          <a:lstStyle/>
          <a:p>
            <a:fld id="{963B0023-0CED-47F7-85AE-654F0B232C29}" type="slidenum">
              <a:rPr lang="en-US" smtClean="0"/>
              <a:pPr/>
              <a:t>39</a:t>
            </a:fld>
            <a:endParaRPr lang="en-US" dirty="0"/>
          </a:p>
        </p:txBody>
      </p:sp>
      <p:pic>
        <p:nvPicPr>
          <p:cNvPr id="3" name="Image 2">
            <a:extLst>
              <a:ext uri="{FF2B5EF4-FFF2-40B4-BE49-F238E27FC236}">
                <a16:creationId xmlns:a16="http://schemas.microsoft.com/office/drawing/2014/main" id="{3AF79605-BA31-99CD-95A0-28AF921A7AFA}"/>
              </a:ext>
            </a:extLst>
          </p:cNvPr>
          <p:cNvPicPr>
            <a:picLocks noChangeAspect="1"/>
          </p:cNvPicPr>
          <p:nvPr/>
        </p:nvPicPr>
        <p:blipFill>
          <a:blip r:embed="rId3"/>
          <a:stretch>
            <a:fillRect/>
          </a:stretch>
        </p:blipFill>
        <p:spPr>
          <a:xfrm>
            <a:off x="413288" y="2098196"/>
            <a:ext cx="5868385" cy="2661607"/>
          </a:xfrm>
          <a:prstGeom prst="rect">
            <a:avLst/>
          </a:prstGeom>
        </p:spPr>
      </p:pic>
      <p:pic>
        <p:nvPicPr>
          <p:cNvPr id="8" name="Image 7">
            <a:extLst>
              <a:ext uri="{FF2B5EF4-FFF2-40B4-BE49-F238E27FC236}">
                <a16:creationId xmlns:a16="http://schemas.microsoft.com/office/drawing/2014/main" id="{E964D28F-75C9-82C0-C6B6-36AEA49E5CF7}"/>
              </a:ext>
            </a:extLst>
          </p:cNvPr>
          <p:cNvPicPr>
            <a:picLocks noChangeAspect="1"/>
          </p:cNvPicPr>
          <p:nvPr/>
        </p:nvPicPr>
        <p:blipFill>
          <a:blip r:embed="rId4"/>
          <a:stretch>
            <a:fillRect/>
          </a:stretch>
        </p:blipFill>
        <p:spPr>
          <a:xfrm>
            <a:off x="6383576" y="2098196"/>
            <a:ext cx="5562600" cy="2661607"/>
          </a:xfrm>
          <a:prstGeom prst="rect">
            <a:avLst/>
          </a:prstGeom>
        </p:spPr>
      </p:pic>
      <p:sp>
        <p:nvSpPr>
          <p:cNvPr id="9" name="Rectangle 8">
            <a:extLst>
              <a:ext uri="{FF2B5EF4-FFF2-40B4-BE49-F238E27FC236}">
                <a16:creationId xmlns:a16="http://schemas.microsoft.com/office/drawing/2014/main" id="{1B94482B-C556-32C7-3A07-51AA29C546E0}"/>
              </a:ext>
            </a:extLst>
          </p:cNvPr>
          <p:cNvSpPr/>
          <p:nvPr/>
        </p:nvSpPr>
        <p:spPr bwMode="auto">
          <a:xfrm>
            <a:off x="9337183" y="2098196"/>
            <a:ext cx="798489" cy="2661607"/>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
        <p:nvSpPr>
          <p:cNvPr id="10" name="ZoneTexte 9">
            <a:extLst>
              <a:ext uri="{FF2B5EF4-FFF2-40B4-BE49-F238E27FC236}">
                <a16:creationId xmlns:a16="http://schemas.microsoft.com/office/drawing/2014/main" id="{BE73043C-4129-12F3-36B0-B6D99DE368B2}"/>
              </a:ext>
            </a:extLst>
          </p:cNvPr>
          <p:cNvSpPr txBox="1"/>
          <p:nvPr/>
        </p:nvSpPr>
        <p:spPr>
          <a:xfrm>
            <a:off x="746975" y="5215944"/>
            <a:ext cx="10251583" cy="618186"/>
          </a:xfrm>
          <a:prstGeom prst="rect">
            <a:avLst/>
          </a:prstGeom>
          <a:noFill/>
        </p:spPr>
        <p:txBody>
          <a:bodyPr wrap="square" rtlCol="0">
            <a:noAutofit/>
          </a:bodyPr>
          <a:lstStyle/>
          <a:p>
            <a:pPr algn="ctr"/>
            <a:r>
              <a:rPr lang="fr-FR" sz="2000" b="1" dirty="0">
                <a:solidFill>
                  <a:srgbClr val="C00000"/>
                </a:solidFill>
              </a:rPr>
              <a:t>Most </a:t>
            </a:r>
            <a:r>
              <a:rPr lang="fr-FR" sz="2000" b="1" dirty="0" err="1">
                <a:solidFill>
                  <a:srgbClr val="C00000"/>
                </a:solidFill>
              </a:rPr>
              <a:t>significant</a:t>
            </a:r>
            <a:r>
              <a:rPr lang="fr-FR" sz="2000" b="1" dirty="0">
                <a:solidFill>
                  <a:srgbClr val="C00000"/>
                </a:solidFill>
              </a:rPr>
              <a:t> </a:t>
            </a:r>
            <a:r>
              <a:rPr lang="fr-FR" sz="2000" b="1" dirty="0" err="1">
                <a:solidFill>
                  <a:srgbClr val="C00000"/>
                </a:solidFill>
              </a:rPr>
              <a:t>increase</a:t>
            </a:r>
            <a:r>
              <a:rPr lang="fr-FR" sz="2000" b="1" dirty="0">
                <a:solidFill>
                  <a:srgbClr val="C00000"/>
                </a:solidFill>
              </a:rPr>
              <a:t> of paclitaxel production for </a:t>
            </a:r>
            <a:r>
              <a:rPr lang="fr-FR" sz="2000" b="1" dirty="0" err="1">
                <a:solidFill>
                  <a:srgbClr val="C00000"/>
                </a:solidFill>
              </a:rPr>
              <a:t>sheared</a:t>
            </a:r>
            <a:r>
              <a:rPr lang="fr-FR" sz="2000" b="1" dirty="0">
                <a:solidFill>
                  <a:srgbClr val="C00000"/>
                </a:solidFill>
              </a:rPr>
              <a:t> </a:t>
            </a:r>
            <a:r>
              <a:rPr lang="fr-FR" sz="2000" b="1" dirty="0" err="1">
                <a:solidFill>
                  <a:srgbClr val="C00000"/>
                </a:solidFill>
              </a:rPr>
              <a:t>MeJa-elicited</a:t>
            </a:r>
            <a:r>
              <a:rPr lang="fr-FR" sz="2000" b="1" dirty="0">
                <a:solidFill>
                  <a:srgbClr val="C00000"/>
                </a:solidFill>
              </a:rPr>
              <a:t> cultures</a:t>
            </a:r>
          </a:p>
        </p:txBody>
      </p:sp>
    </p:spTree>
    <p:extLst>
      <p:ext uri="{BB962C8B-B14F-4D97-AF65-F5344CB8AC3E}">
        <p14:creationId xmlns:p14="http://schemas.microsoft.com/office/powerpoint/2010/main" val="3369676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1B4A8B-6BCF-54D6-CBF3-4183828A2760}"/>
              </a:ext>
            </a:extLst>
          </p:cNvPr>
          <p:cNvSpPr>
            <a:spLocks noGrp="1"/>
          </p:cNvSpPr>
          <p:nvPr>
            <p:ph type="title"/>
          </p:nvPr>
        </p:nvSpPr>
        <p:spPr/>
        <p:txBody>
          <a:bodyPr/>
          <a:lstStyle/>
          <a:p>
            <a:r>
              <a:rPr lang="fr-FR" dirty="0" err="1"/>
              <a:t>What</a:t>
            </a:r>
            <a:r>
              <a:rPr lang="fr-FR" dirty="0"/>
              <a:t> are the </a:t>
            </a:r>
            <a:r>
              <a:rPr lang="fr-FR" dirty="0" err="1"/>
              <a:t>methods</a:t>
            </a:r>
            <a:r>
              <a:rPr lang="fr-FR" dirty="0"/>
              <a:t> to </a:t>
            </a:r>
            <a:r>
              <a:rPr lang="fr-FR" dirty="0" err="1"/>
              <a:t>produce</a:t>
            </a:r>
            <a:r>
              <a:rPr lang="fr-FR" dirty="0"/>
              <a:t> paclitaxel?</a:t>
            </a:r>
          </a:p>
        </p:txBody>
      </p:sp>
      <p:sp>
        <p:nvSpPr>
          <p:cNvPr id="5" name="Espace réservé du numéro de diapositive 4">
            <a:extLst>
              <a:ext uri="{FF2B5EF4-FFF2-40B4-BE49-F238E27FC236}">
                <a16:creationId xmlns:a16="http://schemas.microsoft.com/office/drawing/2014/main" id="{065E5452-4BF2-1FD7-8520-DF17B4A15D2C}"/>
              </a:ext>
            </a:extLst>
          </p:cNvPr>
          <p:cNvSpPr>
            <a:spLocks noGrp="1"/>
          </p:cNvSpPr>
          <p:nvPr>
            <p:ph type="sldNum" sz="quarter" idx="12"/>
          </p:nvPr>
        </p:nvSpPr>
        <p:spPr/>
        <p:txBody>
          <a:bodyPr/>
          <a:lstStyle/>
          <a:p>
            <a:fld id="{BFEBEB0A-9E3D-4B14-9782-E2AE3DA60D96}" type="slidenum">
              <a:rPr lang="en-US" smtClean="0"/>
              <a:pPr/>
              <a:t>4</a:t>
            </a:fld>
            <a:endParaRPr lang="en-US" dirty="0"/>
          </a:p>
        </p:txBody>
      </p:sp>
      <p:pic>
        <p:nvPicPr>
          <p:cNvPr id="8" name="Image 7">
            <a:extLst>
              <a:ext uri="{FF2B5EF4-FFF2-40B4-BE49-F238E27FC236}">
                <a16:creationId xmlns:a16="http://schemas.microsoft.com/office/drawing/2014/main" id="{24D2BD41-0097-2F9D-13CB-176DCEDE3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719" y="1989977"/>
            <a:ext cx="2638284" cy="2878046"/>
          </a:xfrm>
          <a:prstGeom prst="rect">
            <a:avLst/>
          </a:prstGeom>
        </p:spPr>
      </p:pic>
      <p:sp>
        <p:nvSpPr>
          <p:cNvPr id="9" name="ZoneTexte 8">
            <a:extLst>
              <a:ext uri="{FF2B5EF4-FFF2-40B4-BE49-F238E27FC236}">
                <a16:creationId xmlns:a16="http://schemas.microsoft.com/office/drawing/2014/main" id="{8B97499B-C9B7-0003-5C8B-B5D0A66B48FB}"/>
              </a:ext>
            </a:extLst>
          </p:cNvPr>
          <p:cNvSpPr txBox="1"/>
          <p:nvPr/>
        </p:nvSpPr>
        <p:spPr>
          <a:xfrm>
            <a:off x="215525" y="5111695"/>
            <a:ext cx="4020809" cy="800099"/>
          </a:xfrm>
          <a:prstGeom prst="rect">
            <a:avLst/>
          </a:prstGeom>
          <a:noFill/>
        </p:spPr>
        <p:txBody>
          <a:bodyPr wrap="square" rtlCol="0">
            <a:noAutofit/>
          </a:bodyPr>
          <a:lstStyle/>
          <a:p>
            <a:pPr algn="ctr"/>
            <a:r>
              <a:rPr lang="fr-FR" sz="1600" b="1" dirty="0">
                <a:solidFill>
                  <a:srgbClr val="C00000"/>
                </a:solidFill>
              </a:rPr>
              <a:t>Very </a:t>
            </a:r>
            <a:r>
              <a:rPr lang="fr-FR" sz="1600" b="1" dirty="0" err="1">
                <a:solidFill>
                  <a:srgbClr val="C00000"/>
                </a:solidFill>
              </a:rPr>
              <a:t>complex</a:t>
            </a:r>
            <a:r>
              <a:rPr lang="fr-FR" sz="1600" b="1" dirty="0">
                <a:solidFill>
                  <a:srgbClr val="C00000"/>
                </a:solidFill>
              </a:rPr>
              <a:t> </a:t>
            </a:r>
            <a:r>
              <a:rPr lang="fr-FR" sz="1600" b="1" dirty="0" err="1">
                <a:solidFill>
                  <a:srgbClr val="C00000"/>
                </a:solidFill>
              </a:rPr>
              <a:t>biosynthetic</a:t>
            </a:r>
            <a:r>
              <a:rPr lang="fr-FR" sz="1600" b="1" dirty="0">
                <a:solidFill>
                  <a:srgbClr val="C00000"/>
                </a:solidFill>
              </a:rPr>
              <a:t> </a:t>
            </a:r>
            <a:r>
              <a:rPr lang="fr-FR" sz="1600" b="1" dirty="0" err="1">
                <a:solidFill>
                  <a:srgbClr val="C00000"/>
                </a:solidFill>
              </a:rPr>
              <a:t>pathway</a:t>
            </a:r>
            <a:r>
              <a:rPr lang="fr-FR" sz="1600" b="1" dirty="0">
                <a:solidFill>
                  <a:srgbClr val="C00000"/>
                </a:solidFill>
              </a:rPr>
              <a:t> </a:t>
            </a:r>
            <a:r>
              <a:rPr lang="fr-FR" sz="1600" b="1" dirty="0" err="1">
                <a:solidFill>
                  <a:srgbClr val="C00000"/>
                </a:solidFill>
              </a:rPr>
              <a:t>leading</a:t>
            </a:r>
            <a:r>
              <a:rPr lang="fr-FR" sz="1600" b="1" dirty="0">
                <a:solidFill>
                  <a:srgbClr val="C00000"/>
                </a:solidFill>
              </a:rPr>
              <a:t> to </a:t>
            </a:r>
            <a:r>
              <a:rPr lang="fr-FR" sz="1600" b="1" dirty="0" err="1">
                <a:solidFill>
                  <a:srgbClr val="C00000"/>
                </a:solidFill>
              </a:rPr>
              <a:t>many</a:t>
            </a:r>
            <a:r>
              <a:rPr lang="fr-FR" sz="1600" b="1" dirty="0">
                <a:solidFill>
                  <a:srgbClr val="C00000"/>
                </a:solidFill>
              </a:rPr>
              <a:t> </a:t>
            </a:r>
            <a:r>
              <a:rPr lang="fr-FR" sz="1600" b="1" dirty="0" err="1">
                <a:solidFill>
                  <a:srgbClr val="C00000"/>
                </a:solidFill>
              </a:rPr>
              <a:t>unwanted</a:t>
            </a:r>
            <a:r>
              <a:rPr lang="fr-FR" sz="1600" b="1" dirty="0">
                <a:solidFill>
                  <a:srgbClr val="C00000"/>
                </a:solidFill>
              </a:rPr>
              <a:t> </a:t>
            </a:r>
            <a:r>
              <a:rPr lang="fr-FR" sz="1600" b="1" dirty="0" err="1">
                <a:solidFill>
                  <a:srgbClr val="C00000"/>
                </a:solidFill>
              </a:rPr>
              <a:t>side</a:t>
            </a:r>
            <a:r>
              <a:rPr lang="fr-FR" sz="1600" b="1" dirty="0">
                <a:solidFill>
                  <a:srgbClr val="C00000"/>
                </a:solidFill>
              </a:rPr>
              <a:t> </a:t>
            </a:r>
            <a:r>
              <a:rPr lang="fr-FR" sz="1600" b="1" dirty="0" err="1">
                <a:solidFill>
                  <a:srgbClr val="C00000"/>
                </a:solidFill>
              </a:rPr>
              <a:t>products</a:t>
            </a:r>
            <a:endParaRPr lang="fr-FR" sz="1600" b="1" dirty="0">
              <a:solidFill>
                <a:srgbClr val="C00000"/>
              </a:solidFill>
            </a:endParaRPr>
          </a:p>
        </p:txBody>
      </p:sp>
      <p:sp>
        <p:nvSpPr>
          <p:cNvPr id="3" name="ZoneTexte 2">
            <a:extLst>
              <a:ext uri="{FF2B5EF4-FFF2-40B4-BE49-F238E27FC236}">
                <a16:creationId xmlns:a16="http://schemas.microsoft.com/office/drawing/2014/main" id="{DA3281EE-6C45-71F6-09AB-D5BF4C16BC4F}"/>
              </a:ext>
            </a:extLst>
          </p:cNvPr>
          <p:cNvSpPr txBox="1"/>
          <p:nvPr/>
        </p:nvSpPr>
        <p:spPr>
          <a:xfrm>
            <a:off x="4523028" y="1520298"/>
            <a:ext cx="3927675" cy="362769"/>
          </a:xfrm>
          <a:prstGeom prst="rect">
            <a:avLst/>
          </a:prstGeom>
          <a:noFill/>
        </p:spPr>
        <p:txBody>
          <a:bodyPr wrap="square" rtlCol="0">
            <a:noAutofit/>
          </a:bodyPr>
          <a:lstStyle/>
          <a:p>
            <a:pPr algn="ctr"/>
            <a:r>
              <a:rPr lang="fr-FR" sz="1600" b="1" dirty="0"/>
              <a:t>Semi-</a:t>
            </a:r>
            <a:r>
              <a:rPr lang="fr-FR" sz="1600" b="1" dirty="0" err="1"/>
              <a:t>synthesis</a:t>
            </a:r>
            <a:r>
              <a:rPr lang="fr-FR" sz="1600" b="1" dirty="0"/>
              <a:t> </a:t>
            </a:r>
            <a:r>
              <a:rPr lang="fr-FR" sz="1600" b="1" dirty="0" err="1"/>
              <a:t>using</a:t>
            </a:r>
            <a:r>
              <a:rPr lang="fr-FR" sz="1600" b="1" dirty="0"/>
              <a:t> 10-DAB</a:t>
            </a:r>
          </a:p>
        </p:txBody>
      </p:sp>
      <p:cxnSp>
        <p:nvCxnSpPr>
          <p:cNvPr id="10" name="Connecteur droit 9">
            <a:extLst>
              <a:ext uri="{FF2B5EF4-FFF2-40B4-BE49-F238E27FC236}">
                <a16:creationId xmlns:a16="http://schemas.microsoft.com/office/drawing/2014/main" id="{4093270A-690A-7492-D34B-CB43712AF7AA}"/>
              </a:ext>
            </a:extLst>
          </p:cNvPr>
          <p:cNvCxnSpPr>
            <a:cxnSpLocks/>
          </p:cNvCxnSpPr>
          <p:nvPr/>
        </p:nvCxnSpPr>
        <p:spPr>
          <a:xfrm>
            <a:off x="4132162" y="1551008"/>
            <a:ext cx="0" cy="5230792"/>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Espace réservé du contenu 9" descr="Une image contenant diagramme, schématique&#10;&#10;Description générée automatiquement">
            <a:extLst>
              <a:ext uri="{FF2B5EF4-FFF2-40B4-BE49-F238E27FC236}">
                <a16:creationId xmlns:a16="http://schemas.microsoft.com/office/drawing/2014/main" id="{6063CD1A-D2B9-D94B-B3A5-8B4533625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321" y="1913777"/>
            <a:ext cx="3946960" cy="2284593"/>
          </a:xfrm>
          <a:prstGeom prst="rect">
            <a:avLst/>
          </a:prstGeom>
        </p:spPr>
      </p:pic>
      <p:cxnSp>
        <p:nvCxnSpPr>
          <p:cNvPr id="13" name="Connecteur droit 12">
            <a:extLst>
              <a:ext uri="{FF2B5EF4-FFF2-40B4-BE49-F238E27FC236}">
                <a16:creationId xmlns:a16="http://schemas.microsoft.com/office/drawing/2014/main" id="{1F8EB6E7-E2FB-CBC5-D936-666277102527}"/>
              </a:ext>
            </a:extLst>
          </p:cNvPr>
          <p:cNvCxnSpPr/>
          <p:nvPr/>
        </p:nvCxnSpPr>
        <p:spPr>
          <a:xfrm>
            <a:off x="4132162" y="4375231"/>
            <a:ext cx="7033549" cy="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Espace réservé du contenu 9" descr="Une image contenant diagramme&#10;&#10;Description générée automatiquement">
            <a:extLst>
              <a:ext uri="{FF2B5EF4-FFF2-40B4-BE49-F238E27FC236}">
                <a16:creationId xmlns:a16="http://schemas.microsoft.com/office/drawing/2014/main" id="{8FCB8DEC-43AE-5E70-AFC9-5B0ADCB42BE2}"/>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890"/>
          <a:stretch/>
        </p:blipFill>
        <p:spPr>
          <a:xfrm>
            <a:off x="4604683" y="4744063"/>
            <a:ext cx="4587044" cy="1643601"/>
          </a:xfrm>
        </p:spPr>
      </p:pic>
      <p:sp>
        <p:nvSpPr>
          <p:cNvPr id="17" name="ZoneTexte 16">
            <a:extLst>
              <a:ext uri="{FF2B5EF4-FFF2-40B4-BE49-F238E27FC236}">
                <a16:creationId xmlns:a16="http://schemas.microsoft.com/office/drawing/2014/main" id="{5FE520CF-F239-33D7-B63B-D2F234C038E8}"/>
              </a:ext>
            </a:extLst>
          </p:cNvPr>
          <p:cNvSpPr txBox="1"/>
          <p:nvPr/>
        </p:nvSpPr>
        <p:spPr>
          <a:xfrm>
            <a:off x="808298" y="1520298"/>
            <a:ext cx="3147571" cy="362769"/>
          </a:xfrm>
          <a:prstGeom prst="rect">
            <a:avLst/>
          </a:prstGeom>
          <a:noFill/>
        </p:spPr>
        <p:txBody>
          <a:bodyPr wrap="square" rtlCol="0">
            <a:noAutofit/>
          </a:bodyPr>
          <a:lstStyle/>
          <a:p>
            <a:pPr algn="ctr"/>
            <a:r>
              <a:rPr lang="fr-FR" sz="1600" b="1" dirty="0"/>
              <a:t>Total </a:t>
            </a:r>
            <a:r>
              <a:rPr lang="fr-FR" sz="1600" b="1" dirty="0" err="1"/>
              <a:t>chemical</a:t>
            </a:r>
            <a:r>
              <a:rPr lang="fr-FR" sz="1600" b="1" dirty="0"/>
              <a:t> </a:t>
            </a:r>
            <a:r>
              <a:rPr lang="fr-FR" sz="1600" b="1" dirty="0" err="1"/>
              <a:t>synthesis</a:t>
            </a:r>
            <a:endParaRPr lang="fr-FR" sz="1600" b="1" dirty="0"/>
          </a:p>
        </p:txBody>
      </p:sp>
      <p:sp>
        <p:nvSpPr>
          <p:cNvPr id="18" name="ZoneTexte 17">
            <a:extLst>
              <a:ext uri="{FF2B5EF4-FFF2-40B4-BE49-F238E27FC236}">
                <a16:creationId xmlns:a16="http://schemas.microsoft.com/office/drawing/2014/main" id="{E6C236C6-3199-3325-2DDC-9334E8EE2769}"/>
              </a:ext>
            </a:extLst>
          </p:cNvPr>
          <p:cNvSpPr txBox="1"/>
          <p:nvPr/>
        </p:nvSpPr>
        <p:spPr>
          <a:xfrm>
            <a:off x="4604683" y="4492632"/>
            <a:ext cx="3846011" cy="362769"/>
          </a:xfrm>
          <a:prstGeom prst="rect">
            <a:avLst/>
          </a:prstGeom>
          <a:noFill/>
        </p:spPr>
        <p:txBody>
          <a:bodyPr wrap="square" rtlCol="0">
            <a:noAutofit/>
          </a:bodyPr>
          <a:lstStyle/>
          <a:p>
            <a:pPr algn="ctr"/>
            <a:r>
              <a:rPr lang="fr-FR" sz="1600" b="1" dirty="0"/>
              <a:t>Production by </a:t>
            </a:r>
            <a:r>
              <a:rPr lang="fr-FR" sz="1600" b="1" dirty="0" err="1"/>
              <a:t>bacteria</a:t>
            </a:r>
            <a:r>
              <a:rPr lang="fr-FR" sz="1600" b="1" dirty="0"/>
              <a:t> or fungi</a:t>
            </a:r>
          </a:p>
        </p:txBody>
      </p:sp>
      <p:sp>
        <p:nvSpPr>
          <p:cNvPr id="19" name="ZoneTexte 18">
            <a:extLst>
              <a:ext uri="{FF2B5EF4-FFF2-40B4-BE49-F238E27FC236}">
                <a16:creationId xmlns:a16="http://schemas.microsoft.com/office/drawing/2014/main" id="{261C5DEC-8271-B75F-1D11-2E21F4877EA1}"/>
              </a:ext>
            </a:extLst>
          </p:cNvPr>
          <p:cNvSpPr txBox="1"/>
          <p:nvPr/>
        </p:nvSpPr>
        <p:spPr>
          <a:xfrm>
            <a:off x="8816051" y="2220102"/>
            <a:ext cx="2349660" cy="1818094"/>
          </a:xfrm>
          <a:prstGeom prst="rect">
            <a:avLst/>
          </a:prstGeom>
          <a:noFill/>
        </p:spPr>
        <p:txBody>
          <a:bodyPr wrap="square" rtlCol="0">
            <a:noAutofit/>
          </a:bodyPr>
          <a:lstStyle/>
          <a:p>
            <a:pPr algn="ctr"/>
            <a:r>
              <a:rPr lang="fr-FR" sz="1600" b="1" dirty="0" err="1">
                <a:solidFill>
                  <a:srgbClr val="C00000"/>
                </a:solidFill>
              </a:rPr>
              <a:t>Complex</a:t>
            </a:r>
            <a:r>
              <a:rPr lang="fr-FR" sz="1600" b="1" dirty="0">
                <a:solidFill>
                  <a:srgbClr val="C00000"/>
                </a:solidFill>
              </a:rPr>
              <a:t> and </a:t>
            </a:r>
            <a:r>
              <a:rPr lang="fr-FR" sz="1600" b="1" dirty="0" err="1">
                <a:solidFill>
                  <a:srgbClr val="C00000"/>
                </a:solidFill>
              </a:rPr>
              <a:t>environmentally</a:t>
            </a:r>
            <a:r>
              <a:rPr lang="fr-FR" sz="1600" b="1" dirty="0">
                <a:solidFill>
                  <a:srgbClr val="C00000"/>
                </a:solidFill>
              </a:rPr>
              <a:t> </a:t>
            </a:r>
            <a:r>
              <a:rPr lang="fr-FR" sz="1600" b="1" dirty="0" err="1">
                <a:solidFill>
                  <a:srgbClr val="C00000"/>
                </a:solidFill>
              </a:rPr>
              <a:t>unfriendly</a:t>
            </a:r>
            <a:r>
              <a:rPr lang="fr-FR" sz="1600" b="1" dirty="0">
                <a:solidFill>
                  <a:srgbClr val="C00000"/>
                </a:solidFill>
              </a:rPr>
              <a:t> purification</a:t>
            </a:r>
          </a:p>
          <a:p>
            <a:pPr algn="ctr"/>
            <a:endParaRPr lang="fr-FR" sz="1600" dirty="0" err="1"/>
          </a:p>
        </p:txBody>
      </p:sp>
      <p:sp>
        <p:nvSpPr>
          <p:cNvPr id="21" name="ZoneTexte 20">
            <a:extLst>
              <a:ext uri="{FF2B5EF4-FFF2-40B4-BE49-F238E27FC236}">
                <a16:creationId xmlns:a16="http://schemas.microsoft.com/office/drawing/2014/main" id="{C9351AF5-F268-4369-B195-DB5C3D6D91A6}"/>
              </a:ext>
            </a:extLst>
          </p:cNvPr>
          <p:cNvSpPr txBox="1"/>
          <p:nvPr/>
        </p:nvSpPr>
        <p:spPr>
          <a:xfrm>
            <a:off x="9191727" y="4975004"/>
            <a:ext cx="2661527" cy="1073480"/>
          </a:xfrm>
          <a:prstGeom prst="rect">
            <a:avLst/>
          </a:prstGeom>
          <a:noFill/>
        </p:spPr>
        <p:txBody>
          <a:bodyPr wrap="square">
            <a:spAutoFit/>
          </a:bodyPr>
          <a:lstStyle/>
          <a:p>
            <a:pPr algn="ctr"/>
            <a:r>
              <a:rPr lang="fr-FR" sz="1600" b="1" dirty="0">
                <a:solidFill>
                  <a:srgbClr val="C00000"/>
                </a:solidFill>
              </a:rPr>
              <a:t>Limited due to </a:t>
            </a:r>
            <a:r>
              <a:rPr lang="fr-FR" sz="1600" b="1" dirty="0" err="1">
                <a:solidFill>
                  <a:srgbClr val="C00000"/>
                </a:solidFill>
              </a:rPr>
              <a:t>difficult</a:t>
            </a:r>
            <a:r>
              <a:rPr lang="fr-FR" sz="1600" b="1" dirty="0">
                <a:solidFill>
                  <a:srgbClr val="C00000"/>
                </a:solidFill>
              </a:rPr>
              <a:t> expression of cP450 in </a:t>
            </a:r>
            <a:r>
              <a:rPr lang="fr-FR" sz="1600" b="1" dirty="0" err="1">
                <a:solidFill>
                  <a:srgbClr val="C00000"/>
                </a:solidFill>
              </a:rPr>
              <a:t>microbial</a:t>
            </a:r>
            <a:r>
              <a:rPr lang="fr-FR" sz="1600" b="1" dirty="0">
                <a:solidFill>
                  <a:srgbClr val="C00000"/>
                </a:solidFill>
              </a:rPr>
              <a:t> </a:t>
            </a:r>
            <a:r>
              <a:rPr lang="fr-FR" sz="1600" b="1" dirty="0" err="1">
                <a:solidFill>
                  <a:srgbClr val="C00000"/>
                </a:solidFill>
              </a:rPr>
              <a:t>systems</a:t>
            </a:r>
            <a:endParaRPr lang="fr-FR" sz="1600" b="1" dirty="0">
              <a:solidFill>
                <a:srgbClr val="C00000"/>
              </a:solidFill>
            </a:endParaRPr>
          </a:p>
        </p:txBody>
      </p:sp>
    </p:spTree>
    <p:extLst>
      <p:ext uri="{BB962C8B-B14F-4D97-AF65-F5344CB8AC3E}">
        <p14:creationId xmlns:p14="http://schemas.microsoft.com/office/powerpoint/2010/main" val="1775074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979E1-6AD6-94F1-A8DB-EE1F66356ED7}"/>
              </a:ext>
            </a:extLst>
          </p:cNvPr>
          <p:cNvSpPr>
            <a:spLocks noGrp="1"/>
          </p:cNvSpPr>
          <p:nvPr>
            <p:ph type="title"/>
          </p:nvPr>
        </p:nvSpPr>
        <p:spPr>
          <a:xfrm>
            <a:off x="474688" y="361126"/>
            <a:ext cx="10972800" cy="800100"/>
          </a:xfrm>
        </p:spPr>
        <p:txBody>
          <a:bodyPr/>
          <a:lstStyle/>
          <a:p>
            <a:r>
              <a:rPr lang="fr-FR" dirty="0" err="1"/>
              <a:t>Shearing</a:t>
            </a:r>
            <a:r>
              <a:rPr lang="fr-FR" dirty="0"/>
              <a:t> </a:t>
            </a:r>
            <a:r>
              <a:rPr lang="fr-FR" dirty="0" err="1"/>
              <a:t>induced</a:t>
            </a:r>
            <a:r>
              <a:rPr lang="fr-FR" dirty="0"/>
              <a:t> a </a:t>
            </a:r>
            <a:r>
              <a:rPr lang="fr-FR" dirty="0" err="1"/>
              <a:t>slight</a:t>
            </a:r>
            <a:r>
              <a:rPr lang="fr-FR" dirty="0"/>
              <a:t> </a:t>
            </a:r>
            <a:r>
              <a:rPr lang="fr-FR" dirty="0" err="1"/>
              <a:t>increase</a:t>
            </a:r>
            <a:r>
              <a:rPr lang="fr-FR" dirty="0"/>
              <a:t> in </a:t>
            </a:r>
            <a:r>
              <a:rPr lang="fr-FR" dirty="0" err="1"/>
              <a:t>phenolics</a:t>
            </a:r>
            <a:r>
              <a:rPr lang="fr-FR" dirty="0"/>
              <a:t> </a:t>
            </a:r>
            <a:r>
              <a:rPr lang="fr-FR" dirty="0" err="1"/>
              <a:t>levels</a:t>
            </a:r>
            <a:r>
              <a:rPr lang="fr-FR" dirty="0"/>
              <a:t> and </a:t>
            </a:r>
            <a:r>
              <a:rPr lang="fr-FR" dirty="0" err="1"/>
              <a:t>had</a:t>
            </a:r>
            <a:r>
              <a:rPr lang="fr-FR" dirty="0"/>
              <a:t> no impact on </a:t>
            </a:r>
            <a:r>
              <a:rPr lang="fr-FR" dirty="0" err="1"/>
              <a:t>flavonoids</a:t>
            </a:r>
            <a:endParaRPr lang="fr-FR" dirty="0"/>
          </a:p>
        </p:txBody>
      </p:sp>
      <p:sp>
        <p:nvSpPr>
          <p:cNvPr id="5" name="Espace réservé du numéro de diapositive 4">
            <a:extLst>
              <a:ext uri="{FF2B5EF4-FFF2-40B4-BE49-F238E27FC236}">
                <a16:creationId xmlns:a16="http://schemas.microsoft.com/office/drawing/2014/main" id="{C6EA06FC-DAD8-003C-655F-70DF455095F2}"/>
              </a:ext>
            </a:extLst>
          </p:cNvPr>
          <p:cNvSpPr>
            <a:spLocks noGrp="1"/>
          </p:cNvSpPr>
          <p:nvPr>
            <p:ph type="sldNum" sz="quarter" idx="12"/>
          </p:nvPr>
        </p:nvSpPr>
        <p:spPr/>
        <p:txBody>
          <a:bodyPr/>
          <a:lstStyle/>
          <a:p>
            <a:fld id="{963B0023-0CED-47F7-85AE-654F0B232C29}" type="slidenum">
              <a:rPr lang="en-US" smtClean="0"/>
              <a:pPr/>
              <a:t>40</a:t>
            </a:fld>
            <a:endParaRPr lang="en-US" dirty="0"/>
          </a:p>
        </p:txBody>
      </p:sp>
      <p:pic>
        <p:nvPicPr>
          <p:cNvPr id="3" name="Image 2">
            <a:extLst>
              <a:ext uri="{FF2B5EF4-FFF2-40B4-BE49-F238E27FC236}">
                <a16:creationId xmlns:a16="http://schemas.microsoft.com/office/drawing/2014/main" id="{D2E6708F-CA6E-2863-C216-DB58532E06D0}"/>
              </a:ext>
            </a:extLst>
          </p:cNvPr>
          <p:cNvPicPr>
            <a:picLocks noChangeAspect="1"/>
          </p:cNvPicPr>
          <p:nvPr/>
        </p:nvPicPr>
        <p:blipFill>
          <a:blip r:embed="rId3"/>
          <a:stretch>
            <a:fillRect/>
          </a:stretch>
        </p:blipFill>
        <p:spPr>
          <a:xfrm>
            <a:off x="635000" y="1647413"/>
            <a:ext cx="5461000" cy="2260600"/>
          </a:xfrm>
          <a:prstGeom prst="rect">
            <a:avLst/>
          </a:prstGeom>
        </p:spPr>
      </p:pic>
      <p:pic>
        <p:nvPicPr>
          <p:cNvPr id="6" name="Image 5">
            <a:extLst>
              <a:ext uri="{FF2B5EF4-FFF2-40B4-BE49-F238E27FC236}">
                <a16:creationId xmlns:a16="http://schemas.microsoft.com/office/drawing/2014/main" id="{78D569F9-82CD-A6CC-86A2-B8FC7A4DF27A}"/>
              </a:ext>
            </a:extLst>
          </p:cNvPr>
          <p:cNvPicPr>
            <a:picLocks noChangeAspect="1"/>
          </p:cNvPicPr>
          <p:nvPr/>
        </p:nvPicPr>
        <p:blipFill>
          <a:blip r:embed="rId4"/>
          <a:stretch>
            <a:fillRect/>
          </a:stretch>
        </p:blipFill>
        <p:spPr>
          <a:xfrm>
            <a:off x="6287910" y="1647413"/>
            <a:ext cx="5486400" cy="2260600"/>
          </a:xfrm>
          <a:prstGeom prst="rect">
            <a:avLst/>
          </a:prstGeom>
        </p:spPr>
      </p:pic>
      <p:pic>
        <p:nvPicPr>
          <p:cNvPr id="7" name="Image 6">
            <a:extLst>
              <a:ext uri="{FF2B5EF4-FFF2-40B4-BE49-F238E27FC236}">
                <a16:creationId xmlns:a16="http://schemas.microsoft.com/office/drawing/2014/main" id="{D1287338-B7B3-33FC-C88C-825D9B47157A}"/>
              </a:ext>
            </a:extLst>
          </p:cNvPr>
          <p:cNvPicPr>
            <a:picLocks noChangeAspect="1"/>
          </p:cNvPicPr>
          <p:nvPr/>
        </p:nvPicPr>
        <p:blipFill>
          <a:blip r:embed="rId5"/>
          <a:stretch>
            <a:fillRect/>
          </a:stretch>
        </p:blipFill>
        <p:spPr>
          <a:xfrm>
            <a:off x="647700" y="4080287"/>
            <a:ext cx="5448300" cy="2260600"/>
          </a:xfrm>
          <a:prstGeom prst="rect">
            <a:avLst/>
          </a:prstGeom>
        </p:spPr>
      </p:pic>
      <p:pic>
        <p:nvPicPr>
          <p:cNvPr id="12" name="Image 11">
            <a:extLst>
              <a:ext uri="{FF2B5EF4-FFF2-40B4-BE49-F238E27FC236}">
                <a16:creationId xmlns:a16="http://schemas.microsoft.com/office/drawing/2014/main" id="{00E0DBFF-3678-3DEF-47B3-479C3220A799}"/>
              </a:ext>
            </a:extLst>
          </p:cNvPr>
          <p:cNvPicPr>
            <a:picLocks noChangeAspect="1"/>
          </p:cNvPicPr>
          <p:nvPr/>
        </p:nvPicPr>
        <p:blipFill>
          <a:blip r:embed="rId6"/>
          <a:stretch>
            <a:fillRect/>
          </a:stretch>
        </p:blipFill>
        <p:spPr>
          <a:xfrm>
            <a:off x="6287910" y="4080287"/>
            <a:ext cx="5486400" cy="2260600"/>
          </a:xfrm>
          <a:prstGeom prst="rect">
            <a:avLst/>
          </a:prstGeom>
        </p:spPr>
      </p:pic>
      <p:sp>
        <p:nvSpPr>
          <p:cNvPr id="13" name="Rectangle 12">
            <a:extLst>
              <a:ext uri="{FF2B5EF4-FFF2-40B4-BE49-F238E27FC236}">
                <a16:creationId xmlns:a16="http://schemas.microsoft.com/office/drawing/2014/main" id="{C31F6D52-F257-86C2-F5DF-1D4762B338AD}"/>
              </a:ext>
            </a:extLst>
          </p:cNvPr>
          <p:cNvSpPr/>
          <p:nvPr/>
        </p:nvSpPr>
        <p:spPr bwMode="auto">
          <a:xfrm>
            <a:off x="7740203" y="1647413"/>
            <a:ext cx="695459" cy="2432874"/>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Tree>
    <p:extLst>
      <p:ext uri="{BB962C8B-B14F-4D97-AF65-F5344CB8AC3E}">
        <p14:creationId xmlns:p14="http://schemas.microsoft.com/office/powerpoint/2010/main" val="441633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979E1-6AD6-94F1-A8DB-EE1F66356ED7}"/>
              </a:ext>
            </a:extLst>
          </p:cNvPr>
          <p:cNvSpPr>
            <a:spLocks noGrp="1"/>
          </p:cNvSpPr>
          <p:nvPr>
            <p:ph type="title"/>
          </p:nvPr>
        </p:nvSpPr>
        <p:spPr>
          <a:xfrm>
            <a:off x="609599" y="401108"/>
            <a:ext cx="11367541" cy="800100"/>
          </a:xfrm>
        </p:spPr>
        <p:txBody>
          <a:bodyPr/>
          <a:lstStyle/>
          <a:p>
            <a:r>
              <a:rPr lang="fr-FR" sz="3200" dirty="0"/>
              <a:t>Long-</a:t>
            </a:r>
            <a:r>
              <a:rPr lang="fr-FR" sz="3200" dirty="0" err="1"/>
              <a:t>term</a:t>
            </a:r>
            <a:r>
              <a:rPr lang="fr-FR" sz="3200" dirty="0"/>
              <a:t> </a:t>
            </a:r>
            <a:r>
              <a:rPr lang="fr-FR" sz="3200" dirty="0" err="1"/>
              <a:t>shearing</a:t>
            </a:r>
            <a:r>
              <a:rPr lang="fr-FR" sz="3200" dirty="0"/>
              <a:t> </a:t>
            </a:r>
            <a:r>
              <a:rPr lang="fr-FR" sz="3200" dirty="0" err="1"/>
              <a:t>decreased</a:t>
            </a:r>
            <a:r>
              <a:rPr lang="fr-FR" sz="3200" dirty="0"/>
              <a:t> </a:t>
            </a:r>
            <a:r>
              <a:rPr lang="fr-FR" sz="3200" dirty="0" err="1"/>
              <a:t>mean</a:t>
            </a:r>
            <a:r>
              <a:rPr lang="fr-FR" sz="3200" dirty="0"/>
              <a:t> </a:t>
            </a:r>
            <a:r>
              <a:rPr lang="fr-FR" sz="3200" dirty="0" err="1"/>
              <a:t>aggregate</a:t>
            </a:r>
            <a:r>
              <a:rPr lang="fr-FR" sz="3200" dirty="0"/>
              <a:t> </a:t>
            </a:r>
            <a:r>
              <a:rPr lang="fr-FR" sz="3200" dirty="0" err="1"/>
              <a:t>diameter</a:t>
            </a:r>
            <a:endParaRPr lang="fr-FR" dirty="0"/>
          </a:p>
        </p:txBody>
      </p:sp>
      <p:sp>
        <p:nvSpPr>
          <p:cNvPr id="4" name="Espace réservé du pied de page 3">
            <a:extLst>
              <a:ext uri="{FF2B5EF4-FFF2-40B4-BE49-F238E27FC236}">
                <a16:creationId xmlns:a16="http://schemas.microsoft.com/office/drawing/2014/main" id="{B2A4CA29-39FE-2757-9F2A-E133F98235C3}"/>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C6EA06FC-DAD8-003C-655F-70DF455095F2}"/>
              </a:ext>
            </a:extLst>
          </p:cNvPr>
          <p:cNvSpPr>
            <a:spLocks noGrp="1"/>
          </p:cNvSpPr>
          <p:nvPr>
            <p:ph type="sldNum" sz="quarter" idx="12"/>
          </p:nvPr>
        </p:nvSpPr>
        <p:spPr/>
        <p:txBody>
          <a:bodyPr/>
          <a:lstStyle/>
          <a:p>
            <a:fld id="{963B0023-0CED-47F7-85AE-654F0B232C29}" type="slidenum">
              <a:rPr lang="en-US" smtClean="0"/>
              <a:pPr/>
              <a:t>41</a:t>
            </a:fld>
            <a:endParaRPr lang="en-US" dirty="0"/>
          </a:p>
        </p:txBody>
      </p:sp>
      <p:pic>
        <p:nvPicPr>
          <p:cNvPr id="3" name="Image 2">
            <a:extLst>
              <a:ext uri="{FF2B5EF4-FFF2-40B4-BE49-F238E27FC236}">
                <a16:creationId xmlns:a16="http://schemas.microsoft.com/office/drawing/2014/main" id="{2B7E3314-54DA-35D4-D062-93C6F8AB49FF}"/>
              </a:ext>
            </a:extLst>
          </p:cNvPr>
          <p:cNvPicPr>
            <a:picLocks noChangeAspect="1"/>
          </p:cNvPicPr>
          <p:nvPr/>
        </p:nvPicPr>
        <p:blipFill>
          <a:blip r:embed="rId3"/>
          <a:stretch>
            <a:fillRect/>
          </a:stretch>
        </p:blipFill>
        <p:spPr>
          <a:xfrm>
            <a:off x="484011" y="1799872"/>
            <a:ext cx="5308600" cy="2603500"/>
          </a:xfrm>
          <a:prstGeom prst="rect">
            <a:avLst/>
          </a:prstGeom>
        </p:spPr>
      </p:pic>
      <p:pic>
        <p:nvPicPr>
          <p:cNvPr id="8" name="Image 7">
            <a:extLst>
              <a:ext uri="{FF2B5EF4-FFF2-40B4-BE49-F238E27FC236}">
                <a16:creationId xmlns:a16="http://schemas.microsoft.com/office/drawing/2014/main" id="{9A14D385-F3B6-B839-0DAE-FB4FC204FE89}"/>
              </a:ext>
            </a:extLst>
          </p:cNvPr>
          <p:cNvPicPr>
            <a:picLocks noChangeAspect="1"/>
          </p:cNvPicPr>
          <p:nvPr/>
        </p:nvPicPr>
        <p:blipFill>
          <a:blip r:embed="rId4"/>
          <a:stretch>
            <a:fillRect/>
          </a:stretch>
        </p:blipFill>
        <p:spPr>
          <a:xfrm>
            <a:off x="6096000" y="1799872"/>
            <a:ext cx="5346700" cy="2603500"/>
          </a:xfrm>
          <a:prstGeom prst="rect">
            <a:avLst/>
          </a:prstGeom>
        </p:spPr>
      </p:pic>
      <p:sp>
        <p:nvSpPr>
          <p:cNvPr id="9" name="Rectangle 8">
            <a:extLst>
              <a:ext uri="{FF2B5EF4-FFF2-40B4-BE49-F238E27FC236}">
                <a16:creationId xmlns:a16="http://schemas.microsoft.com/office/drawing/2014/main" id="{D5CDDDA1-C1A6-DC5E-9E32-7ECE80DEE473}"/>
              </a:ext>
            </a:extLst>
          </p:cNvPr>
          <p:cNvSpPr/>
          <p:nvPr/>
        </p:nvSpPr>
        <p:spPr bwMode="auto">
          <a:xfrm>
            <a:off x="1120462" y="2189408"/>
            <a:ext cx="1081825" cy="2021984"/>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
        <p:nvSpPr>
          <p:cNvPr id="10" name="ZoneTexte 9">
            <a:extLst>
              <a:ext uri="{FF2B5EF4-FFF2-40B4-BE49-F238E27FC236}">
                <a16:creationId xmlns:a16="http://schemas.microsoft.com/office/drawing/2014/main" id="{00F88117-3CC3-91AF-7CC1-4007DA8285AC}"/>
              </a:ext>
            </a:extLst>
          </p:cNvPr>
          <p:cNvSpPr txBox="1"/>
          <p:nvPr/>
        </p:nvSpPr>
        <p:spPr>
          <a:xfrm>
            <a:off x="1004552" y="4726546"/>
            <a:ext cx="9942490" cy="1068947"/>
          </a:xfrm>
          <a:prstGeom prst="rect">
            <a:avLst/>
          </a:prstGeom>
          <a:noFill/>
        </p:spPr>
        <p:txBody>
          <a:bodyPr wrap="square" rtlCol="0">
            <a:noAutofit/>
          </a:bodyPr>
          <a:lstStyle/>
          <a:p>
            <a:pPr algn="ctr"/>
            <a:r>
              <a:rPr lang="en-US" sz="2000" b="1" dirty="0">
                <a:solidFill>
                  <a:srgbClr val="C00000"/>
                </a:solidFill>
                <a:effectLst/>
                <a:ea typeface="Calibri" panose="020F0502020204030204" pitchFamily="34" charset="0"/>
                <a:cs typeface="Arial" panose="020B0604020202020204" pitchFamily="34" charset="0"/>
              </a:rPr>
              <a:t>A significant decrease in mock-elicited sheared cultures was observed from day 0 before and after shearing</a:t>
            </a:r>
            <a:endParaRPr lang="fr-FR" sz="2000" b="1" dirty="0" err="1">
              <a:solidFill>
                <a:srgbClr val="C00000"/>
              </a:solidFill>
            </a:endParaRPr>
          </a:p>
        </p:txBody>
      </p:sp>
    </p:spTree>
    <p:extLst>
      <p:ext uri="{BB962C8B-B14F-4D97-AF65-F5344CB8AC3E}">
        <p14:creationId xmlns:p14="http://schemas.microsoft.com/office/powerpoint/2010/main" val="1400108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D3BB5A-4212-79B0-7D97-89A9A6149984}"/>
              </a:ext>
            </a:extLst>
          </p:cNvPr>
          <p:cNvSpPr>
            <a:spLocks noGrp="1"/>
          </p:cNvSpPr>
          <p:nvPr>
            <p:ph type="title"/>
          </p:nvPr>
        </p:nvSpPr>
        <p:spPr/>
        <p:txBody>
          <a:bodyPr/>
          <a:lstStyle/>
          <a:p>
            <a:r>
              <a:rPr lang="fr-FR" dirty="0"/>
              <a:t>Long-</a:t>
            </a:r>
            <a:r>
              <a:rPr lang="fr-FR" dirty="0" err="1"/>
              <a:t>term</a:t>
            </a:r>
            <a:r>
              <a:rPr lang="fr-FR" dirty="0"/>
              <a:t> </a:t>
            </a:r>
            <a:r>
              <a:rPr lang="fr-FR" dirty="0" err="1"/>
              <a:t>shearing</a:t>
            </a:r>
            <a:r>
              <a:rPr lang="fr-FR" dirty="0"/>
              <a:t> </a:t>
            </a:r>
            <a:r>
              <a:rPr lang="fr-FR" dirty="0" err="1"/>
              <a:t>impacted</a:t>
            </a:r>
            <a:r>
              <a:rPr lang="fr-FR" dirty="0"/>
              <a:t> </a:t>
            </a:r>
            <a:r>
              <a:rPr lang="fr-FR" dirty="0" err="1"/>
              <a:t>cell</a:t>
            </a:r>
            <a:r>
              <a:rPr lang="fr-FR" dirty="0"/>
              <a:t> </a:t>
            </a:r>
            <a:r>
              <a:rPr lang="fr-FR" dirty="0" err="1"/>
              <a:t>metabolic</a:t>
            </a:r>
            <a:r>
              <a:rPr lang="fr-FR" dirty="0"/>
              <a:t> </a:t>
            </a:r>
            <a:r>
              <a:rPr lang="fr-FR" dirty="0" err="1"/>
              <a:t>activity</a:t>
            </a:r>
            <a:r>
              <a:rPr lang="fr-FR" dirty="0"/>
              <a:t> </a:t>
            </a:r>
          </a:p>
        </p:txBody>
      </p:sp>
      <p:sp>
        <p:nvSpPr>
          <p:cNvPr id="4" name="Espace réservé du pied de page 3">
            <a:extLst>
              <a:ext uri="{FF2B5EF4-FFF2-40B4-BE49-F238E27FC236}">
                <a16:creationId xmlns:a16="http://schemas.microsoft.com/office/drawing/2014/main" id="{CF6B4408-9FEF-9062-1D2B-EF51C0D1F809}"/>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1630EF94-52C1-4BFD-7E28-16C01D71E6AF}"/>
              </a:ext>
            </a:extLst>
          </p:cNvPr>
          <p:cNvSpPr>
            <a:spLocks noGrp="1"/>
          </p:cNvSpPr>
          <p:nvPr>
            <p:ph type="sldNum" sz="quarter" idx="12"/>
          </p:nvPr>
        </p:nvSpPr>
        <p:spPr/>
        <p:txBody>
          <a:bodyPr/>
          <a:lstStyle/>
          <a:p>
            <a:fld id="{963B0023-0CED-47F7-85AE-654F0B232C29}" type="slidenum">
              <a:rPr lang="en-US" smtClean="0"/>
              <a:pPr/>
              <a:t>42</a:t>
            </a:fld>
            <a:endParaRPr lang="en-US" dirty="0"/>
          </a:p>
        </p:txBody>
      </p:sp>
      <p:pic>
        <p:nvPicPr>
          <p:cNvPr id="9" name="Image 8">
            <a:extLst>
              <a:ext uri="{FF2B5EF4-FFF2-40B4-BE49-F238E27FC236}">
                <a16:creationId xmlns:a16="http://schemas.microsoft.com/office/drawing/2014/main" id="{34E009CF-53DC-885E-26E5-4CAAE3779FD5}"/>
              </a:ext>
            </a:extLst>
          </p:cNvPr>
          <p:cNvPicPr>
            <a:picLocks noChangeAspect="1"/>
          </p:cNvPicPr>
          <p:nvPr/>
        </p:nvPicPr>
        <p:blipFill>
          <a:blip r:embed="rId3"/>
          <a:stretch>
            <a:fillRect/>
          </a:stretch>
        </p:blipFill>
        <p:spPr>
          <a:xfrm>
            <a:off x="424249" y="2139950"/>
            <a:ext cx="5486400" cy="2578100"/>
          </a:xfrm>
          <a:prstGeom prst="rect">
            <a:avLst/>
          </a:prstGeom>
        </p:spPr>
      </p:pic>
      <p:pic>
        <p:nvPicPr>
          <p:cNvPr id="10" name="Image 9">
            <a:extLst>
              <a:ext uri="{FF2B5EF4-FFF2-40B4-BE49-F238E27FC236}">
                <a16:creationId xmlns:a16="http://schemas.microsoft.com/office/drawing/2014/main" id="{8203B2A8-583D-E118-AD82-9B9924071924}"/>
              </a:ext>
            </a:extLst>
          </p:cNvPr>
          <p:cNvPicPr>
            <a:picLocks noChangeAspect="1"/>
          </p:cNvPicPr>
          <p:nvPr/>
        </p:nvPicPr>
        <p:blipFill>
          <a:blip r:embed="rId4"/>
          <a:stretch>
            <a:fillRect/>
          </a:stretch>
        </p:blipFill>
        <p:spPr>
          <a:xfrm>
            <a:off x="6243251" y="2139950"/>
            <a:ext cx="5524500" cy="2298700"/>
          </a:xfrm>
          <a:prstGeom prst="rect">
            <a:avLst/>
          </a:prstGeom>
        </p:spPr>
      </p:pic>
      <p:sp>
        <p:nvSpPr>
          <p:cNvPr id="11" name="Rectangle 10">
            <a:extLst>
              <a:ext uri="{FF2B5EF4-FFF2-40B4-BE49-F238E27FC236}">
                <a16:creationId xmlns:a16="http://schemas.microsoft.com/office/drawing/2014/main" id="{4BD0D277-1116-D80B-2A11-70BF7753BB98}"/>
              </a:ext>
            </a:extLst>
          </p:cNvPr>
          <p:cNvSpPr/>
          <p:nvPr/>
        </p:nvSpPr>
        <p:spPr bwMode="auto">
          <a:xfrm>
            <a:off x="1249251" y="2601532"/>
            <a:ext cx="656822" cy="2009105"/>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
        <p:nvSpPr>
          <p:cNvPr id="12" name="Rectangle 11">
            <a:extLst>
              <a:ext uri="{FF2B5EF4-FFF2-40B4-BE49-F238E27FC236}">
                <a16:creationId xmlns:a16="http://schemas.microsoft.com/office/drawing/2014/main" id="{65F12816-1D3B-9760-7027-B0E60316E561}"/>
              </a:ext>
            </a:extLst>
          </p:cNvPr>
          <p:cNvSpPr/>
          <p:nvPr/>
        </p:nvSpPr>
        <p:spPr bwMode="auto">
          <a:xfrm>
            <a:off x="7088389" y="2545768"/>
            <a:ext cx="656822" cy="2009105"/>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
        <p:nvSpPr>
          <p:cNvPr id="13" name="ZoneTexte 12">
            <a:extLst>
              <a:ext uri="{FF2B5EF4-FFF2-40B4-BE49-F238E27FC236}">
                <a16:creationId xmlns:a16="http://schemas.microsoft.com/office/drawing/2014/main" id="{892F6089-D723-D0B8-F890-3FA4EAA31D46}"/>
              </a:ext>
            </a:extLst>
          </p:cNvPr>
          <p:cNvSpPr txBox="1"/>
          <p:nvPr/>
        </p:nvSpPr>
        <p:spPr>
          <a:xfrm>
            <a:off x="978794" y="5177307"/>
            <a:ext cx="10380372" cy="888642"/>
          </a:xfrm>
          <a:prstGeom prst="rect">
            <a:avLst/>
          </a:prstGeom>
          <a:noFill/>
        </p:spPr>
        <p:txBody>
          <a:bodyPr wrap="square" rtlCol="0">
            <a:noAutofit/>
          </a:bodyPr>
          <a:lstStyle/>
          <a:p>
            <a:pPr algn="ctr"/>
            <a:r>
              <a:rPr lang="fr-FR" sz="2000" b="1" dirty="0" err="1">
                <a:solidFill>
                  <a:srgbClr val="C00000"/>
                </a:solidFill>
              </a:rPr>
              <a:t>Decrease</a:t>
            </a:r>
            <a:r>
              <a:rPr lang="fr-FR" sz="2000" b="1" dirty="0">
                <a:solidFill>
                  <a:srgbClr val="C00000"/>
                </a:solidFill>
              </a:rPr>
              <a:t> in </a:t>
            </a:r>
            <a:r>
              <a:rPr lang="fr-FR" sz="2000" b="1" dirty="0" err="1">
                <a:solidFill>
                  <a:srgbClr val="C00000"/>
                </a:solidFill>
              </a:rPr>
              <a:t>cell</a:t>
            </a:r>
            <a:r>
              <a:rPr lang="fr-FR" sz="2000" b="1" dirty="0">
                <a:solidFill>
                  <a:srgbClr val="C00000"/>
                </a:solidFill>
              </a:rPr>
              <a:t> </a:t>
            </a:r>
            <a:r>
              <a:rPr lang="fr-FR" sz="2000" b="1" dirty="0" err="1">
                <a:solidFill>
                  <a:srgbClr val="C00000"/>
                </a:solidFill>
              </a:rPr>
              <a:t>metabolic</a:t>
            </a:r>
            <a:r>
              <a:rPr lang="fr-FR" sz="2000" b="1" dirty="0">
                <a:solidFill>
                  <a:srgbClr val="C00000"/>
                </a:solidFill>
              </a:rPr>
              <a:t> </a:t>
            </a:r>
            <a:r>
              <a:rPr lang="fr-FR" sz="2000" b="1" dirty="0" err="1">
                <a:solidFill>
                  <a:srgbClr val="C00000"/>
                </a:solidFill>
              </a:rPr>
              <a:t>activity</a:t>
            </a:r>
            <a:r>
              <a:rPr lang="fr-FR" sz="2000" b="1" dirty="0">
                <a:solidFill>
                  <a:srgbClr val="C00000"/>
                </a:solidFill>
              </a:rPr>
              <a:t> right </a:t>
            </a:r>
            <a:r>
              <a:rPr lang="fr-FR" sz="2000" b="1" dirty="0" err="1">
                <a:solidFill>
                  <a:srgbClr val="C00000"/>
                </a:solidFill>
              </a:rPr>
              <a:t>after</a:t>
            </a:r>
            <a:r>
              <a:rPr lang="fr-FR" sz="2000" b="1" dirty="0">
                <a:solidFill>
                  <a:srgbClr val="C00000"/>
                </a:solidFill>
              </a:rPr>
              <a:t> </a:t>
            </a:r>
            <a:r>
              <a:rPr lang="fr-FR" sz="2000" b="1" dirty="0" err="1">
                <a:solidFill>
                  <a:srgbClr val="C00000"/>
                </a:solidFill>
              </a:rPr>
              <a:t>transfer</a:t>
            </a:r>
            <a:r>
              <a:rPr lang="fr-FR" sz="2000" b="1" dirty="0">
                <a:solidFill>
                  <a:srgbClr val="C00000"/>
                </a:solidFill>
              </a:rPr>
              <a:t> on Day 0</a:t>
            </a:r>
          </a:p>
        </p:txBody>
      </p:sp>
    </p:spTree>
    <p:extLst>
      <p:ext uri="{BB962C8B-B14F-4D97-AF65-F5344CB8AC3E}">
        <p14:creationId xmlns:p14="http://schemas.microsoft.com/office/powerpoint/2010/main" val="3841404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979E1-6AD6-94F1-A8DB-EE1F66356ED7}"/>
              </a:ext>
            </a:extLst>
          </p:cNvPr>
          <p:cNvSpPr>
            <a:spLocks noGrp="1"/>
          </p:cNvSpPr>
          <p:nvPr>
            <p:ph type="title"/>
          </p:nvPr>
        </p:nvSpPr>
        <p:spPr/>
        <p:txBody>
          <a:bodyPr/>
          <a:lstStyle/>
          <a:p>
            <a:r>
              <a:rPr lang="fr-FR" dirty="0"/>
              <a:t>Culture </a:t>
            </a:r>
            <a:r>
              <a:rPr lang="fr-FR" dirty="0" err="1"/>
              <a:t>transfer</a:t>
            </a:r>
            <a:r>
              <a:rPr lang="fr-FR" dirty="0"/>
              <a:t> </a:t>
            </a:r>
            <a:r>
              <a:rPr lang="fr-FR" dirty="0" err="1"/>
              <a:t>impacted</a:t>
            </a:r>
            <a:r>
              <a:rPr lang="fr-FR" dirty="0"/>
              <a:t> </a:t>
            </a:r>
            <a:r>
              <a:rPr lang="fr-FR" dirty="0" err="1"/>
              <a:t>cell</a:t>
            </a:r>
            <a:r>
              <a:rPr lang="fr-FR" dirty="0"/>
              <a:t> </a:t>
            </a:r>
            <a:r>
              <a:rPr lang="fr-FR" dirty="0" err="1"/>
              <a:t>growth</a:t>
            </a:r>
            <a:r>
              <a:rPr lang="fr-FR" dirty="0"/>
              <a:t> </a:t>
            </a:r>
          </a:p>
        </p:txBody>
      </p:sp>
      <p:sp>
        <p:nvSpPr>
          <p:cNvPr id="4" name="Espace réservé du pied de page 3">
            <a:extLst>
              <a:ext uri="{FF2B5EF4-FFF2-40B4-BE49-F238E27FC236}">
                <a16:creationId xmlns:a16="http://schemas.microsoft.com/office/drawing/2014/main" id="{B2A4CA29-39FE-2757-9F2A-E133F98235C3}"/>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C6EA06FC-DAD8-003C-655F-70DF455095F2}"/>
              </a:ext>
            </a:extLst>
          </p:cNvPr>
          <p:cNvSpPr>
            <a:spLocks noGrp="1"/>
          </p:cNvSpPr>
          <p:nvPr>
            <p:ph type="sldNum" sz="quarter" idx="12"/>
          </p:nvPr>
        </p:nvSpPr>
        <p:spPr/>
        <p:txBody>
          <a:bodyPr/>
          <a:lstStyle/>
          <a:p>
            <a:fld id="{963B0023-0CED-47F7-85AE-654F0B232C29}" type="slidenum">
              <a:rPr lang="en-US" smtClean="0"/>
              <a:pPr/>
              <a:t>43</a:t>
            </a:fld>
            <a:endParaRPr lang="en-US" dirty="0"/>
          </a:p>
        </p:txBody>
      </p:sp>
      <p:pic>
        <p:nvPicPr>
          <p:cNvPr id="6" name="Image 5">
            <a:extLst>
              <a:ext uri="{FF2B5EF4-FFF2-40B4-BE49-F238E27FC236}">
                <a16:creationId xmlns:a16="http://schemas.microsoft.com/office/drawing/2014/main" id="{433AB22F-513B-7EE7-83F1-9D3292539B7E}"/>
              </a:ext>
            </a:extLst>
          </p:cNvPr>
          <p:cNvPicPr>
            <a:picLocks noChangeAspect="1"/>
          </p:cNvPicPr>
          <p:nvPr/>
        </p:nvPicPr>
        <p:blipFill>
          <a:blip r:embed="rId3"/>
          <a:stretch>
            <a:fillRect/>
          </a:stretch>
        </p:blipFill>
        <p:spPr>
          <a:xfrm>
            <a:off x="2999117" y="1561041"/>
            <a:ext cx="5799826" cy="4649259"/>
          </a:xfrm>
          <a:prstGeom prst="rect">
            <a:avLst/>
          </a:prstGeom>
        </p:spPr>
      </p:pic>
      <p:sp>
        <p:nvSpPr>
          <p:cNvPr id="7" name="ZoneTexte 6">
            <a:extLst>
              <a:ext uri="{FF2B5EF4-FFF2-40B4-BE49-F238E27FC236}">
                <a16:creationId xmlns:a16="http://schemas.microsoft.com/office/drawing/2014/main" id="{327D8EBA-AC80-017B-7EF8-612D0E209B72}"/>
              </a:ext>
            </a:extLst>
          </p:cNvPr>
          <p:cNvSpPr txBox="1"/>
          <p:nvPr/>
        </p:nvSpPr>
        <p:spPr>
          <a:xfrm>
            <a:off x="2127065" y="6173190"/>
            <a:ext cx="7065818" cy="684810"/>
          </a:xfrm>
          <a:prstGeom prst="rect">
            <a:avLst/>
          </a:prstGeom>
          <a:noFill/>
        </p:spPr>
        <p:txBody>
          <a:bodyPr wrap="square" rtlCol="0">
            <a:noAutofit/>
          </a:bodyPr>
          <a:lstStyle/>
          <a:p>
            <a:pPr algn="ctr"/>
            <a:r>
              <a:rPr lang="en-US" sz="1800" dirty="0">
                <a:effectLst/>
                <a:latin typeface="Calibri" panose="020F0502020204030204" pitchFamily="34" charset="0"/>
                <a:ea typeface="Calibri" panose="020F0502020204030204" pitchFamily="34" charset="0"/>
                <a:cs typeface="Arial" panose="020B0604020202020204" pitchFamily="34" charset="0"/>
              </a:rPr>
              <a:t>Coulter-Counter volume (mL/L) =2.5*biomass (g/L)</a:t>
            </a:r>
            <a:r>
              <a:rPr lang="fr-FR" sz="1600" dirty="0">
                <a:effectLst/>
              </a:rPr>
              <a:t> </a:t>
            </a:r>
            <a:endParaRPr lang="fr-FR" sz="1600" dirty="0"/>
          </a:p>
        </p:txBody>
      </p:sp>
    </p:spTree>
    <p:extLst>
      <p:ext uri="{BB962C8B-B14F-4D97-AF65-F5344CB8AC3E}">
        <p14:creationId xmlns:p14="http://schemas.microsoft.com/office/powerpoint/2010/main" val="3191494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hidden="1">
            <a:extLst>
              <a:ext uri="{FF2B5EF4-FFF2-40B4-BE49-F238E27FC236}">
                <a16:creationId xmlns:a16="http://schemas.microsoft.com/office/drawing/2014/main" id="{1D2107DC-551C-806F-0036-02A30837F32E}"/>
              </a:ext>
            </a:extLst>
          </p:cNvPr>
          <p:cNvSpPr>
            <a:spLocks noGrp="1"/>
          </p:cNvSpPr>
          <p:nvPr>
            <p:ph type="sldNum" sz="quarter" idx="4294967295"/>
          </p:nvPr>
        </p:nvSpPr>
        <p:spPr>
          <a:xfrm>
            <a:off x="1" y="6387664"/>
            <a:ext cx="609600" cy="394136"/>
          </a:xfrm>
        </p:spPr>
        <p:txBody>
          <a:bodyPr/>
          <a:lstStyle/>
          <a:p>
            <a:pPr>
              <a:spcAft>
                <a:spcPts val="600"/>
              </a:spcAft>
            </a:pPr>
            <a:fld id="{BFEBEB0A-9E3D-4B14-9782-E2AE3DA60D96}" type="slidenum">
              <a:rPr lang="en-US" smtClean="0"/>
              <a:pPr>
                <a:spcAft>
                  <a:spcPts val="600"/>
                </a:spcAft>
              </a:pPr>
              <a:t>44</a:t>
            </a:fld>
            <a:endParaRPr lang="en-US"/>
          </a:p>
        </p:txBody>
      </p:sp>
      <p:sp>
        <p:nvSpPr>
          <p:cNvPr id="7" name="ZoneTexte 6">
            <a:extLst>
              <a:ext uri="{FF2B5EF4-FFF2-40B4-BE49-F238E27FC236}">
                <a16:creationId xmlns:a16="http://schemas.microsoft.com/office/drawing/2014/main" id="{D7218761-41E4-14A4-996C-A7F849EA4AA1}"/>
              </a:ext>
            </a:extLst>
          </p:cNvPr>
          <p:cNvSpPr txBox="1"/>
          <p:nvPr/>
        </p:nvSpPr>
        <p:spPr>
          <a:xfrm>
            <a:off x="2340244" y="2898182"/>
            <a:ext cx="7237709" cy="2371241"/>
          </a:xfrm>
          <a:prstGeom prst="rect">
            <a:avLst/>
          </a:prstGeom>
          <a:noFill/>
        </p:spPr>
        <p:txBody>
          <a:bodyPr wrap="square" rtlCol="0">
            <a:noAutofit/>
          </a:bodyPr>
          <a:lstStyle/>
          <a:p>
            <a:pPr algn="ctr"/>
            <a:r>
              <a:rPr lang="fr-FR" sz="4800" dirty="0" err="1">
                <a:solidFill>
                  <a:srgbClr val="FFFFFF"/>
                </a:solidFill>
              </a:rPr>
              <a:t>Results</a:t>
            </a:r>
            <a:endParaRPr lang="fr-FR" sz="4800" dirty="0">
              <a:solidFill>
                <a:srgbClr val="FFFFFF"/>
              </a:solidFill>
            </a:endParaRPr>
          </a:p>
        </p:txBody>
      </p:sp>
      <p:sp>
        <p:nvSpPr>
          <p:cNvPr id="8" name="Rectangle 7">
            <a:extLst>
              <a:ext uri="{FF2B5EF4-FFF2-40B4-BE49-F238E27FC236}">
                <a16:creationId xmlns:a16="http://schemas.microsoft.com/office/drawing/2014/main" id="{F88B97F7-A170-CED4-513C-E9D98B016778}"/>
              </a:ext>
            </a:extLst>
          </p:cNvPr>
          <p:cNvSpPr/>
          <p:nvPr/>
        </p:nvSpPr>
        <p:spPr bwMode="auto">
          <a:xfrm>
            <a:off x="1410345" y="2557220"/>
            <a:ext cx="9245214" cy="1713195"/>
          </a:xfrm>
          <a:prstGeom prst="rect">
            <a:avLst/>
          </a:prstGeom>
          <a:solidFill>
            <a:schemeClr val="bg2">
              <a:lumMod val="20000"/>
              <a:lumOff val="80000"/>
            </a:schemeClr>
          </a:solidFill>
          <a:ln w="12700" cap="sq" algn="ctr">
            <a:solidFill>
              <a:schemeClr val="tx1"/>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9" name="ZoneTexte 8">
            <a:extLst>
              <a:ext uri="{FF2B5EF4-FFF2-40B4-BE49-F238E27FC236}">
                <a16:creationId xmlns:a16="http://schemas.microsoft.com/office/drawing/2014/main" id="{9DCB12CE-0E13-9709-E6CB-DC3F64C5E7A6}"/>
              </a:ext>
            </a:extLst>
          </p:cNvPr>
          <p:cNvSpPr txBox="1"/>
          <p:nvPr/>
        </p:nvSpPr>
        <p:spPr>
          <a:xfrm>
            <a:off x="1536441" y="2764548"/>
            <a:ext cx="8434872" cy="1505867"/>
          </a:xfrm>
          <a:prstGeom prst="rect">
            <a:avLst/>
          </a:prstGeom>
          <a:noFill/>
        </p:spPr>
        <p:txBody>
          <a:bodyPr wrap="square" rtlCol="0">
            <a:noAutofit/>
          </a:bodyPr>
          <a:lstStyle/>
          <a:p>
            <a:pPr marL="457200" algn="ctr">
              <a:lnSpc>
                <a:spcPct val="107000"/>
              </a:lnSpc>
            </a:pPr>
            <a:r>
              <a:rPr lang="en-US" sz="2800" i="1" u="sng" dirty="0">
                <a:effectLst/>
                <a:latin typeface="Calibri" panose="020F0502020204030204" pitchFamily="34" charset="0"/>
                <a:ea typeface="Calibri" panose="020F0502020204030204" pitchFamily="34" charset="0"/>
                <a:cs typeface="Arial" panose="020B0604020202020204" pitchFamily="34" charset="0"/>
              </a:rPr>
              <a:t>Aim 3 :</a:t>
            </a:r>
            <a:r>
              <a:rPr lang="en-US" sz="2800" i="1" dirty="0">
                <a:effectLst/>
                <a:latin typeface="Calibri" panose="020F0502020204030204" pitchFamily="34" charset="0"/>
                <a:ea typeface="Calibri" panose="020F0502020204030204" pitchFamily="34" charset="0"/>
                <a:cs typeface="Arial" panose="020B0604020202020204" pitchFamily="34" charset="0"/>
              </a:rPr>
              <a:t> </a:t>
            </a:r>
            <a:r>
              <a:rPr lang="en-US" sz="2800" dirty="0">
                <a:effectLst/>
                <a:latin typeface="Calibri" panose="020F0502020204030204" pitchFamily="34" charset="0"/>
                <a:ea typeface="Calibri" panose="020F0502020204030204" pitchFamily="34" charset="0"/>
                <a:cs typeface="Arial" panose="020B0604020202020204" pitchFamily="34" charset="0"/>
              </a:rPr>
              <a:t>Optimize the disaggregation protocol using enzymes and compare it to the shearing technique.</a:t>
            </a:r>
            <a:endParaRPr lang="fr-FR"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58839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77802-F9BF-D14A-C1B1-57374686B0AD}"/>
              </a:ext>
            </a:extLst>
          </p:cNvPr>
          <p:cNvSpPr>
            <a:spLocks noGrp="1"/>
          </p:cNvSpPr>
          <p:nvPr>
            <p:ph type="title"/>
          </p:nvPr>
        </p:nvSpPr>
        <p:spPr>
          <a:xfrm>
            <a:off x="609600" y="285750"/>
            <a:ext cx="10972800" cy="800100"/>
          </a:xfrm>
        </p:spPr>
        <p:txBody>
          <a:bodyPr/>
          <a:lstStyle/>
          <a:p>
            <a:r>
              <a:rPr lang="fr-FR" sz="2600" dirty="0" err="1"/>
              <a:t>Comparison</a:t>
            </a:r>
            <a:r>
              <a:rPr lang="fr-FR" sz="2600" dirty="0"/>
              <a:t> of </a:t>
            </a:r>
            <a:r>
              <a:rPr lang="fr-FR" sz="2600" dirty="0" err="1"/>
              <a:t>enzymatic</a:t>
            </a:r>
            <a:r>
              <a:rPr lang="fr-FR" sz="2600" dirty="0"/>
              <a:t> </a:t>
            </a:r>
            <a:r>
              <a:rPr lang="fr-FR" sz="2600" dirty="0" err="1"/>
              <a:t>disaggregation</a:t>
            </a:r>
            <a:r>
              <a:rPr lang="fr-FR" sz="2600" dirty="0"/>
              <a:t> and </a:t>
            </a:r>
            <a:r>
              <a:rPr lang="fr-FR" sz="2600" dirty="0" err="1"/>
              <a:t>shearing</a:t>
            </a:r>
            <a:endParaRPr lang="fr-FR" sz="2600" dirty="0"/>
          </a:p>
        </p:txBody>
      </p:sp>
      <p:sp>
        <p:nvSpPr>
          <p:cNvPr id="5" name="Espace réservé du numéro de diapositive 4">
            <a:extLst>
              <a:ext uri="{FF2B5EF4-FFF2-40B4-BE49-F238E27FC236}">
                <a16:creationId xmlns:a16="http://schemas.microsoft.com/office/drawing/2014/main" id="{AEC91ED1-0FF3-E293-FD11-69F778BAA3C6}"/>
              </a:ext>
            </a:extLst>
          </p:cNvPr>
          <p:cNvSpPr>
            <a:spLocks noGrp="1"/>
          </p:cNvSpPr>
          <p:nvPr>
            <p:ph type="sldNum" sz="quarter" idx="12"/>
          </p:nvPr>
        </p:nvSpPr>
        <p:spPr/>
        <p:txBody>
          <a:bodyPr/>
          <a:lstStyle/>
          <a:p>
            <a:fld id="{BFEBEB0A-9E3D-4B14-9782-E2AE3DA60D96}" type="slidenum">
              <a:rPr lang="en-US" smtClean="0"/>
              <a:pPr/>
              <a:t>45</a:t>
            </a:fld>
            <a:endParaRPr lang="en-US" dirty="0"/>
          </a:p>
        </p:txBody>
      </p:sp>
      <p:sp>
        <p:nvSpPr>
          <p:cNvPr id="6" name="Espace réservé du pied de page 5">
            <a:extLst>
              <a:ext uri="{FF2B5EF4-FFF2-40B4-BE49-F238E27FC236}">
                <a16:creationId xmlns:a16="http://schemas.microsoft.com/office/drawing/2014/main" id="{38E32BC4-BC45-A58A-CEB7-95C782DA260D}"/>
              </a:ext>
            </a:extLst>
          </p:cNvPr>
          <p:cNvSpPr>
            <a:spLocks noGrp="1"/>
          </p:cNvSpPr>
          <p:nvPr>
            <p:ph type="ftr" sz="quarter" idx="11"/>
          </p:nvPr>
        </p:nvSpPr>
        <p:spPr/>
        <p:txBody>
          <a:bodyPr/>
          <a:lstStyle/>
          <a:p>
            <a:endParaRPr lang="en-US" dirty="0"/>
          </a:p>
        </p:txBody>
      </p:sp>
      <p:pic>
        <p:nvPicPr>
          <p:cNvPr id="7" name="Image 6">
            <a:extLst>
              <a:ext uri="{FF2B5EF4-FFF2-40B4-BE49-F238E27FC236}">
                <a16:creationId xmlns:a16="http://schemas.microsoft.com/office/drawing/2014/main" id="{E2F46514-09F0-2BE8-1948-C05D0AEEF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610" y="1461134"/>
            <a:ext cx="8135624" cy="4558665"/>
          </a:xfrm>
          <a:prstGeom prst="rect">
            <a:avLst/>
          </a:prstGeom>
        </p:spPr>
      </p:pic>
    </p:spTree>
    <p:extLst>
      <p:ext uri="{BB962C8B-B14F-4D97-AF65-F5344CB8AC3E}">
        <p14:creationId xmlns:p14="http://schemas.microsoft.com/office/powerpoint/2010/main" val="3341507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03281F5-B10C-CA61-2417-4B313306A27B}"/>
              </a:ext>
            </a:extLst>
          </p:cNvPr>
          <p:cNvSpPr>
            <a:spLocks noGrp="1"/>
          </p:cNvSpPr>
          <p:nvPr>
            <p:ph type="title"/>
          </p:nvPr>
        </p:nvSpPr>
        <p:spPr>
          <a:xfrm>
            <a:off x="609600" y="351367"/>
            <a:ext cx="10972800" cy="800100"/>
          </a:xfrm>
        </p:spPr>
        <p:txBody>
          <a:bodyPr/>
          <a:lstStyle/>
          <a:p>
            <a:r>
              <a:rPr lang="en-US" sz="2800" dirty="0"/>
              <a:t>Shearing is the less impactful disaggregation method on cell metabolic activity</a:t>
            </a:r>
          </a:p>
        </p:txBody>
      </p:sp>
      <p:pic>
        <p:nvPicPr>
          <p:cNvPr id="6" name="Image 5">
            <a:extLst>
              <a:ext uri="{FF2B5EF4-FFF2-40B4-BE49-F238E27FC236}">
                <a16:creationId xmlns:a16="http://schemas.microsoft.com/office/drawing/2014/main" id="{5BDC3645-6816-A10E-69DF-7C900C900234}"/>
              </a:ext>
            </a:extLst>
          </p:cNvPr>
          <p:cNvPicPr>
            <a:picLocks noChangeAspect="1"/>
          </p:cNvPicPr>
          <p:nvPr/>
        </p:nvPicPr>
        <p:blipFill>
          <a:blip r:embed="rId3"/>
          <a:stretch>
            <a:fillRect/>
          </a:stretch>
        </p:blipFill>
        <p:spPr>
          <a:xfrm>
            <a:off x="4382762" y="1452033"/>
            <a:ext cx="7115205" cy="4648200"/>
          </a:xfrm>
          <a:prstGeom prst="rect">
            <a:avLst/>
          </a:prstGeom>
          <a:noFill/>
        </p:spPr>
      </p:pic>
      <p:sp>
        <p:nvSpPr>
          <p:cNvPr id="13" name="Footer Placeholder 3">
            <a:extLst>
              <a:ext uri="{FF2B5EF4-FFF2-40B4-BE49-F238E27FC236}">
                <a16:creationId xmlns:a16="http://schemas.microsoft.com/office/drawing/2014/main" id="{22C1CEBF-D161-AAAA-4583-0881F52D8C7B}"/>
              </a:ext>
            </a:extLst>
          </p:cNvPr>
          <p:cNvSpPr>
            <a:spLocks noGrp="1"/>
          </p:cNvSpPr>
          <p:nvPr>
            <p:ph type="ftr" sz="quarter" idx="11"/>
          </p:nvPr>
        </p:nvSpPr>
        <p:spPr>
          <a:xfrm>
            <a:off x="609600" y="6400800"/>
            <a:ext cx="6807200" cy="304800"/>
          </a:xfrm>
        </p:spPr>
        <p:txBody>
          <a:bodyPr/>
          <a:lstStyle/>
          <a:p>
            <a:endParaRPr lang="en-US"/>
          </a:p>
        </p:txBody>
      </p:sp>
      <p:sp>
        <p:nvSpPr>
          <p:cNvPr id="5" name="Espace réservé du numéro de diapositive 4">
            <a:extLst>
              <a:ext uri="{FF2B5EF4-FFF2-40B4-BE49-F238E27FC236}">
                <a16:creationId xmlns:a16="http://schemas.microsoft.com/office/drawing/2014/main" id="{8686D9EA-8563-5E8E-A086-2DFD6500A9B4}"/>
              </a:ext>
            </a:extLst>
          </p:cNvPr>
          <p:cNvSpPr>
            <a:spLocks noGrp="1"/>
          </p:cNvSpPr>
          <p:nvPr>
            <p:ph type="sldNum" sz="quarter" idx="12"/>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46</a:t>
            </a:fld>
            <a:endParaRPr lang="en-US"/>
          </a:p>
        </p:txBody>
      </p:sp>
      <p:sp>
        <p:nvSpPr>
          <p:cNvPr id="2" name="Rectangle 1">
            <a:extLst>
              <a:ext uri="{FF2B5EF4-FFF2-40B4-BE49-F238E27FC236}">
                <a16:creationId xmlns:a16="http://schemas.microsoft.com/office/drawing/2014/main" id="{CCC1839A-A146-F5B2-3194-F63523EAD1E9}"/>
              </a:ext>
            </a:extLst>
          </p:cNvPr>
          <p:cNvSpPr/>
          <p:nvPr/>
        </p:nvSpPr>
        <p:spPr bwMode="auto">
          <a:xfrm>
            <a:off x="5675849" y="1896414"/>
            <a:ext cx="953037" cy="3065172"/>
          </a:xfrm>
          <a:prstGeom prst="rect">
            <a:avLst/>
          </a:prstGeom>
          <a:noFill/>
          <a:ln>
            <a:solidFill>
              <a:schemeClr val="bg2"/>
            </a:solidFill>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fr-FR" sz="1600" dirty="0">
              <a:solidFill>
                <a:schemeClr val="bg1"/>
              </a:solidFill>
              <a:latin typeface="+mn-lt"/>
            </a:endParaRPr>
          </a:p>
        </p:txBody>
      </p:sp>
      <p:sp>
        <p:nvSpPr>
          <p:cNvPr id="3" name="ZoneTexte 2">
            <a:extLst>
              <a:ext uri="{FF2B5EF4-FFF2-40B4-BE49-F238E27FC236}">
                <a16:creationId xmlns:a16="http://schemas.microsoft.com/office/drawing/2014/main" id="{1D7D1B51-B6E0-19CD-6FCB-475E194157B5}"/>
              </a:ext>
            </a:extLst>
          </p:cNvPr>
          <p:cNvSpPr txBox="1"/>
          <p:nvPr/>
        </p:nvSpPr>
        <p:spPr>
          <a:xfrm>
            <a:off x="999373" y="2064605"/>
            <a:ext cx="2047741" cy="734096"/>
          </a:xfrm>
          <a:prstGeom prst="rect">
            <a:avLst/>
          </a:prstGeom>
          <a:noFill/>
        </p:spPr>
        <p:txBody>
          <a:bodyPr wrap="square" rtlCol="0">
            <a:noAutofit/>
          </a:bodyPr>
          <a:lstStyle/>
          <a:p>
            <a:pPr algn="ctr"/>
            <a:endParaRPr lang="fr-FR" sz="1600" dirty="0" err="1"/>
          </a:p>
        </p:txBody>
      </p:sp>
      <p:sp>
        <p:nvSpPr>
          <p:cNvPr id="4" name="Rectangle 3">
            <a:extLst>
              <a:ext uri="{FF2B5EF4-FFF2-40B4-BE49-F238E27FC236}">
                <a16:creationId xmlns:a16="http://schemas.microsoft.com/office/drawing/2014/main" id="{1714B9C2-781F-8342-F2C9-047B2DC61B5F}"/>
              </a:ext>
            </a:extLst>
          </p:cNvPr>
          <p:cNvSpPr/>
          <p:nvPr/>
        </p:nvSpPr>
        <p:spPr bwMode="auto">
          <a:xfrm>
            <a:off x="988971" y="2363791"/>
            <a:ext cx="1987061" cy="61546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r>
              <a:rPr lang="fr-FR" sz="2800" dirty="0">
                <a:solidFill>
                  <a:schemeClr val="tx1"/>
                </a:solidFill>
                <a:latin typeface="+mn-lt"/>
              </a:rPr>
              <a:t>2.3 </a:t>
            </a:r>
            <a:r>
              <a:rPr lang="fr-FR" sz="2800" dirty="0">
                <a:solidFill>
                  <a:schemeClr val="tx1"/>
                </a:solidFill>
              </a:rPr>
              <a:t>%</a:t>
            </a:r>
            <a:r>
              <a:rPr lang="fr-FR" sz="1600" dirty="0">
                <a:solidFill>
                  <a:schemeClr val="bg1"/>
                </a:solidFill>
                <a:latin typeface="+mn-lt"/>
              </a:rPr>
              <a:t> </a:t>
            </a:r>
          </a:p>
        </p:txBody>
      </p:sp>
      <p:sp>
        <p:nvSpPr>
          <p:cNvPr id="7" name="Rectangle 6">
            <a:extLst>
              <a:ext uri="{FF2B5EF4-FFF2-40B4-BE49-F238E27FC236}">
                <a16:creationId xmlns:a16="http://schemas.microsoft.com/office/drawing/2014/main" id="{04A3BAD7-5945-D80F-56C3-ABC205399B56}"/>
              </a:ext>
            </a:extLst>
          </p:cNvPr>
          <p:cNvSpPr/>
          <p:nvPr/>
        </p:nvSpPr>
        <p:spPr bwMode="auto">
          <a:xfrm>
            <a:off x="988971" y="4148955"/>
            <a:ext cx="1987061" cy="61546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r>
              <a:rPr lang="fr-FR" sz="2800" dirty="0">
                <a:solidFill>
                  <a:schemeClr val="tx1"/>
                </a:solidFill>
                <a:latin typeface="+mn-lt"/>
              </a:rPr>
              <a:t>42.7 %</a:t>
            </a:r>
          </a:p>
        </p:txBody>
      </p:sp>
      <p:cxnSp>
        <p:nvCxnSpPr>
          <p:cNvPr id="8" name="Connecteur droit avec flèche 7">
            <a:extLst>
              <a:ext uri="{FF2B5EF4-FFF2-40B4-BE49-F238E27FC236}">
                <a16:creationId xmlns:a16="http://schemas.microsoft.com/office/drawing/2014/main" id="{D66274EA-F4D8-7138-D045-44E367A3DD22}"/>
              </a:ext>
            </a:extLst>
          </p:cNvPr>
          <p:cNvCxnSpPr/>
          <p:nvPr/>
        </p:nvCxnSpPr>
        <p:spPr>
          <a:xfrm>
            <a:off x="1982501" y="3278191"/>
            <a:ext cx="0" cy="6858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ZoneTexte 8">
            <a:extLst>
              <a:ext uri="{FF2B5EF4-FFF2-40B4-BE49-F238E27FC236}">
                <a16:creationId xmlns:a16="http://schemas.microsoft.com/office/drawing/2014/main" id="{33D082ED-AA4E-87CA-1A0A-0AE1009D8A27}"/>
              </a:ext>
            </a:extLst>
          </p:cNvPr>
          <p:cNvSpPr txBox="1"/>
          <p:nvPr/>
        </p:nvSpPr>
        <p:spPr>
          <a:xfrm>
            <a:off x="694033" y="1705548"/>
            <a:ext cx="2504692" cy="234993"/>
          </a:xfrm>
          <a:prstGeom prst="rect">
            <a:avLst/>
          </a:prstGeom>
          <a:noFill/>
        </p:spPr>
        <p:txBody>
          <a:bodyPr wrap="square" rtlCol="0">
            <a:noAutofit/>
          </a:bodyPr>
          <a:lstStyle/>
          <a:p>
            <a:pPr algn="ctr"/>
            <a:r>
              <a:rPr lang="fr-FR" sz="1600" dirty="0" err="1"/>
              <a:t>Metabolic</a:t>
            </a:r>
            <a:r>
              <a:rPr lang="fr-FR" sz="1600" dirty="0"/>
              <a:t> </a:t>
            </a:r>
            <a:r>
              <a:rPr lang="fr-FR" sz="1600" dirty="0" err="1"/>
              <a:t>activity</a:t>
            </a:r>
            <a:r>
              <a:rPr lang="fr-FR" sz="1600" dirty="0"/>
              <a:t> for enzyme </a:t>
            </a:r>
            <a:r>
              <a:rPr lang="fr-FR" sz="1600" dirty="0" err="1"/>
              <a:t>treatment</a:t>
            </a:r>
            <a:endParaRPr lang="fr-FR" sz="1600" dirty="0"/>
          </a:p>
        </p:txBody>
      </p:sp>
      <p:sp>
        <p:nvSpPr>
          <p:cNvPr id="10" name="ZoneTexte 9">
            <a:extLst>
              <a:ext uri="{FF2B5EF4-FFF2-40B4-BE49-F238E27FC236}">
                <a16:creationId xmlns:a16="http://schemas.microsoft.com/office/drawing/2014/main" id="{29B0DAEC-2018-EFB8-F9E0-C44C29669B32}"/>
              </a:ext>
            </a:extLst>
          </p:cNvPr>
          <p:cNvSpPr txBox="1"/>
          <p:nvPr/>
        </p:nvSpPr>
        <p:spPr>
          <a:xfrm flipH="1">
            <a:off x="1982501" y="4881401"/>
            <a:ext cx="494889" cy="367166"/>
          </a:xfrm>
          <a:prstGeom prst="rect">
            <a:avLst/>
          </a:prstGeom>
          <a:noFill/>
        </p:spPr>
        <p:txBody>
          <a:bodyPr wrap="none" rtlCol="0">
            <a:noAutofit/>
          </a:bodyPr>
          <a:lstStyle/>
          <a:p>
            <a:pPr algn="ctr"/>
            <a:r>
              <a:rPr lang="fr-FR" sz="1600" dirty="0" err="1"/>
              <a:t>After</a:t>
            </a:r>
            <a:r>
              <a:rPr lang="fr-FR" sz="1600" dirty="0"/>
              <a:t> more </a:t>
            </a:r>
            <a:r>
              <a:rPr lang="fr-FR" sz="1600" dirty="0" err="1"/>
              <a:t>sterile</a:t>
            </a:r>
            <a:r>
              <a:rPr lang="fr-FR" sz="1600" dirty="0"/>
              <a:t> conditions</a:t>
            </a:r>
          </a:p>
          <a:p>
            <a:pPr algn="ctr"/>
            <a:r>
              <a:rPr lang="fr-FR" sz="1600" dirty="0"/>
              <a:t> </a:t>
            </a:r>
            <a:r>
              <a:rPr lang="fr-FR" sz="1600" dirty="0" err="1"/>
              <a:t>were</a:t>
            </a:r>
            <a:r>
              <a:rPr lang="fr-FR" sz="1600" dirty="0"/>
              <a:t> </a:t>
            </a:r>
            <a:r>
              <a:rPr lang="fr-FR" sz="1600" dirty="0" err="1"/>
              <a:t>applied</a:t>
            </a:r>
            <a:endParaRPr lang="fr-FR" sz="1600" dirty="0"/>
          </a:p>
        </p:txBody>
      </p:sp>
    </p:spTree>
    <p:extLst>
      <p:ext uri="{BB962C8B-B14F-4D97-AF65-F5344CB8AC3E}">
        <p14:creationId xmlns:p14="http://schemas.microsoft.com/office/powerpoint/2010/main" val="41097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C9CEDB-5ABD-58EA-9A85-51EEC752D613}"/>
              </a:ext>
            </a:extLst>
          </p:cNvPr>
          <p:cNvSpPr>
            <a:spLocks noGrp="1"/>
          </p:cNvSpPr>
          <p:nvPr>
            <p:ph type="title"/>
          </p:nvPr>
        </p:nvSpPr>
        <p:spPr>
          <a:xfrm>
            <a:off x="609600" y="351367"/>
            <a:ext cx="11582400" cy="800100"/>
          </a:xfrm>
        </p:spPr>
        <p:txBody>
          <a:bodyPr/>
          <a:lstStyle/>
          <a:p>
            <a:r>
              <a:rPr lang="fr-FR" dirty="0" err="1"/>
              <a:t>Better</a:t>
            </a:r>
            <a:r>
              <a:rPr lang="fr-FR" dirty="0"/>
              <a:t> </a:t>
            </a:r>
            <a:r>
              <a:rPr lang="fr-FR" dirty="0" err="1"/>
              <a:t>cell</a:t>
            </a:r>
            <a:r>
              <a:rPr lang="fr-FR" dirty="0"/>
              <a:t> </a:t>
            </a:r>
            <a:r>
              <a:rPr lang="fr-FR" dirty="0" err="1"/>
              <a:t>separation</a:t>
            </a:r>
            <a:r>
              <a:rPr lang="fr-FR" dirty="0"/>
              <a:t> </a:t>
            </a:r>
            <a:r>
              <a:rPr lang="fr-FR" dirty="0" err="1"/>
              <a:t>was</a:t>
            </a:r>
            <a:r>
              <a:rPr lang="fr-FR" dirty="0"/>
              <a:t> </a:t>
            </a:r>
            <a:r>
              <a:rPr lang="fr-FR" dirty="0" err="1"/>
              <a:t>observed</a:t>
            </a:r>
            <a:r>
              <a:rPr lang="fr-FR" dirty="0"/>
              <a:t> for </a:t>
            </a:r>
            <a:r>
              <a:rPr lang="fr-FR" dirty="0" err="1"/>
              <a:t>sheared</a:t>
            </a:r>
            <a:r>
              <a:rPr lang="fr-FR" dirty="0"/>
              <a:t> </a:t>
            </a:r>
            <a:r>
              <a:rPr lang="fr-FR" dirty="0" err="1"/>
              <a:t>cells</a:t>
            </a:r>
            <a:endParaRPr lang="fr-FR" dirty="0"/>
          </a:p>
        </p:txBody>
      </p:sp>
      <p:sp>
        <p:nvSpPr>
          <p:cNvPr id="4" name="Espace réservé du pied de page 3">
            <a:extLst>
              <a:ext uri="{FF2B5EF4-FFF2-40B4-BE49-F238E27FC236}">
                <a16:creationId xmlns:a16="http://schemas.microsoft.com/office/drawing/2014/main" id="{921CDC36-5971-7DA6-63E5-FED603049715}"/>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C0577C24-FF9B-39C0-7E3B-B2D33016BDED}"/>
              </a:ext>
            </a:extLst>
          </p:cNvPr>
          <p:cNvSpPr>
            <a:spLocks noGrp="1"/>
          </p:cNvSpPr>
          <p:nvPr>
            <p:ph type="sldNum" sz="quarter" idx="12"/>
          </p:nvPr>
        </p:nvSpPr>
        <p:spPr/>
        <p:txBody>
          <a:bodyPr/>
          <a:lstStyle/>
          <a:p>
            <a:fld id="{963B0023-0CED-47F7-85AE-654F0B232C29}" type="slidenum">
              <a:rPr lang="en-US" smtClean="0"/>
              <a:pPr/>
              <a:t>47</a:t>
            </a:fld>
            <a:endParaRPr lang="en-US" dirty="0"/>
          </a:p>
        </p:txBody>
      </p:sp>
      <p:pic>
        <p:nvPicPr>
          <p:cNvPr id="6" name="Image 5" descr="Une image contenant texte, soleil, coucher de soleil&#10;&#10;Description générée automatiquement">
            <a:extLst>
              <a:ext uri="{FF2B5EF4-FFF2-40B4-BE49-F238E27FC236}">
                <a16:creationId xmlns:a16="http://schemas.microsoft.com/office/drawing/2014/main" id="{724AA8C6-4320-DE08-E279-FD4A8866C9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842" y="1567415"/>
            <a:ext cx="4244820" cy="3367340"/>
          </a:xfrm>
          <a:prstGeom prst="rect">
            <a:avLst/>
          </a:prstGeom>
        </p:spPr>
      </p:pic>
      <p:pic>
        <p:nvPicPr>
          <p:cNvPr id="7" name="Espace réservé du contenu 6">
            <a:extLst>
              <a:ext uri="{FF2B5EF4-FFF2-40B4-BE49-F238E27FC236}">
                <a16:creationId xmlns:a16="http://schemas.microsoft.com/office/drawing/2014/main" id="{C72BEB61-D815-BA24-A5A2-36C6A32ADAD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493231" y="1567415"/>
            <a:ext cx="2446050" cy="3367340"/>
          </a:xfrm>
          <a:prstGeom prst="rect">
            <a:avLst/>
          </a:prstGeom>
        </p:spPr>
      </p:pic>
      <p:pic>
        <p:nvPicPr>
          <p:cNvPr id="8" name="Image 7">
            <a:extLst>
              <a:ext uri="{FF2B5EF4-FFF2-40B4-BE49-F238E27FC236}">
                <a16:creationId xmlns:a16="http://schemas.microsoft.com/office/drawing/2014/main" id="{4C5C46B4-1AE7-95C1-273A-911B640CF0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3850" y="1567415"/>
            <a:ext cx="2809018" cy="3391174"/>
          </a:xfrm>
          <a:prstGeom prst="rect">
            <a:avLst/>
          </a:prstGeom>
        </p:spPr>
      </p:pic>
      <p:sp>
        <p:nvSpPr>
          <p:cNvPr id="9" name="ZoneTexte 8">
            <a:extLst>
              <a:ext uri="{FF2B5EF4-FFF2-40B4-BE49-F238E27FC236}">
                <a16:creationId xmlns:a16="http://schemas.microsoft.com/office/drawing/2014/main" id="{FD0D43B9-5BC4-8E9C-6F35-C9A23F94FD39}"/>
              </a:ext>
            </a:extLst>
          </p:cNvPr>
          <p:cNvSpPr txBox="1"/>
          <p:nvPr/>
        </p:nvSpPr>
        <p:spPr>
          <a:xfrm>
            <a:off x="802378" y="5156166"/>
            <a:ext cx="4026284" cy="379563"/>
          </a:xfrm>
          <a:prstGeom prst="rect">
            <a:avLst/>
          </a:prstGeom>
          <a:noFill/>
        </p:spPr>
        <p:txBody>
          <a:bodyPr wrap="square" rtlCol="0">
            <a:noAutofit/>
          </a:bodyPr>
          <a:lstStyle/>
          <a:p>
            <a:pPr algn="ctr"/>
            <a:r>
              <a:rPr lang="fr-FR" sz="1600" dirty="0" err="1"/>
              <a:t>Unsheared</a:t>
            </a:r>
            <a:r>
              <a:rPr lang="fr-FR" sz="1600" dirty="0"/>
              <a:t> / </a:t>
            </a:r>
            <a:r>
              <a:rPr lang="fr-FR" sz="1600" dirty="0" err="1"/>
              <a:t>Untreated</a:t>
            </a:r>
            <a:endParaRPr lang="fr-FR" sz="1600" dirty="0"/>
          </a:p>
        </p:txBody>
      </p:sp>
      <p:sp>
        <p:nvSpPr>
          <p:cNvPr id="10" name="ZoneTexte 9">
            <a:extLst>
              <a:ext uri="{FF2B5EF4-FFF2-40B4-BE49-F238E27FC236}">
                <a16:creationId xmlns:a16="http://schemas.microsoft.com/office/drawing/2014/main" id="{9B416C40-B1D2-04C7-DDCF-25BCCEC68581}"/>
              </a:ext>
            </a:extLst>
          </p:cNvPr>
          <p:cNvSpPr txBox="1"/>
          <p:nvPr/>
        </p:nvSpPr>
        <p:spPr>
          <a:xfrm>
            <a:off x="5633170" y="5156166"/>
            <a:ext cx="2306111" cy="189781"/>
          </a:xfrm>
          <a:prstGeom prst="rect">
            <a:avLst/>
          </a:prstGeom>
          <a:noFill/>
        </p:spPr>
        <p:txBody>
          <a:bodyPr wrap="square" rtlCol="0">
            <a:noAutofit/>
          </a:bodyPr>
          <a:lstStyle/>
          <a:p>
            <a:pPr algn="ctr"/>
            <a:r>
              <a:rPr lang="fr-FR" sz="1600" dirty="0" err="1"/>
              <a:t>Sheared</a:t>
            </a:r>
            <a:r>
              <a:rPr lang="fr-FR" sz="1600" dirty="0"/>
              <a:t> </a:t>
            </a:r>
          </a:p>
        </p:txBody>
      </p:sp>
      <p:sp>
        <p:nvSpPr>
          <p:cNvPr id="11" name="ZoneTexte 10">
            <a:extLst>
              <a:ext uri="{FF2B5EF4-FFF2-40B4-BE49-F238E27FC236}">
                <a16:creationId xmlns:a16="http://schemas.microsoft.com/office/drawing/2014/main" id="{0E83EC3D-9BC0-A596-2FD0-5F1EE22D5038}"/>
              </a:ext>
            </a:extLst>
          </p:cNvPr>
          <p:cNvSpPr txBox="1"/>
          <p:nvPr/>
        </p:nvSpPr>
        <p:spPr>
          <a:xfrm>
            <a:off x="8859450" y="5156166"/>
            <a:ext cx="2478656" cy="244415"/>
          </a:xfrm>
          <a:prstGeom prst="rect">
            <a:avLst/>
          </a:prstGeom>
          <a:noFill/>
        </p:spPr>
        <p:txBody>
          <a:bodyPr wrap="square" rtlCol="0">
            <a:noAutofit/>
          </a:bodyPr>
          <a:lstStyle/>
          <a:p>
            <a:pPr algn="ctr"/>
            <a:r>
              <a:rPr lang="fr-FR" sz="1600" dirty="0" err="1"/>
              <a:t>Treated</a:t>
            </a:r>
            <a:r>
              <a:rPr lang="fr-FR" sz="1600" dirty="0"/>
              <a:t> </a:t>
            </a:r>
            <a:r>
              <a:rPr lang="fr-FR" sz="1600" dirty="0" err="1"/>
              <a:t>with</a:t>
            </a:r>
            <a:r>
              <a:rPr lang="fr-FR" sz="1600" dirty="0"/>
              <a:t> enzymes</a:t>
            </a:r>
          </a:p>
        </p:txBody>
      </p:sp>
      <p:sp>
        <p:nvSpPr>
          <p:cNvPr id="3" name="ZoneTexte 2">
            <a:extLst>
              <a:ext uri="{FF2B5EF4-FFF2-40B4-BE49-F238E27FC236}">
                <a16:creationId xmlns:a16="http://schemas.microsoft.com/office/drawing/2014/main" id="{70DC59A4-F41E-BABC-C7E9-12B76246760B}"/>
              </a:ext>
            </a:extLst>
          </p:cNvPr>
          <p:cNvSpPr txBox="1"/>
          <p:nvPr/>
        </p:nvSpPr>
        <p:spPr>
          <a:xfrm>
            <a:off x="1017432" y="5758212"/>
            <a:ext cx="10210201" cy="304799"/>
          </a:xfrm>
          <a:prstGeom prst="rect">
            <a:avLst/>
          </a:prstGeom>
          <a:noFill/>
        </p:spPr>
        <p:txBody>
          <a:bodyPr wrap="square" rtlCol="0">
            <a:noAutofit/>
          </a:bodyPr>
          <a:lstStyle/>
          <a:p>
            <a:pPr algn="ctr"/>
            <a:r>
              <a:rPr lang="fr-FR" sz="2000" b="1" dirty="0" err="1">
                <a:solidFill>
                  <a:srgbClr val="C00000"/>
                </a:solidFill>
              </a:rPr>
              <a:t>Aggreggate</a:t>
            </a:r>
            <a:r>
              <a:rPr lang="fr-FR" sz="2000" b="1" dirty="0">
                <a:solidFill>
                  <a:srgbClr val="C00000"/>
                </a:solidFill>
              </a:rPr>
              <a:t> size </a:t>
            </a:r>
            <a:r>
              <a:rPr lang="fr-FR" sz="2000" b="1" dirty="0" err="1">
                <a:solidFill>
                  <a:srgbClr val="C00000"/>
                </a:solidFill>
              </a:rPr>
              <a:t>reduction</a:t>
            </a:r>
            <a:r>
              <a:rPr lang="fr-FR" sz="2000" b="1" dirty="0">
                <a:solidFill>
                  <a:srgbClr val="C00000"/>
                </a:solidFill>
              </a:rPr>
              <a:t> more </a:t>
            </a:r>
            <a:r>
              <a:rPr lang="fr-FR" sz="2000" b="1" dirty="0" err="1">
                <a:solidFill>
                  <a:srgbClr val="C00000"/>
                </a:solidFill>
              </a:rPr>
              <a:t>significant</a:t>
            </a:r>
            <a:r>
              <a:rPr lang="fr-FR" sz="2000" b="1" dirty="0">
                <a:solidFill>
                  <a:srgbClr val="C00000"/>
                </a:solidFill>
              </a:rPr>
              <a:t> for </a:t>
            </a:r>
            <a:r>
              <a:rPr lang="fr-FR" sz="2000" b="1" dirty="0" err="1">
                <a:solidFill>
                  <a:srgbClr val="C00000"/>
                </a:solidFill>
              </a:rPr>
              <a:t>sheared</a:t>
            </a:r>
            <a:r>
              <a:rPr lang="fr-FR" sz="2000" b="1" dirty="0">
                <a:solidFill>
                  <a:srgbClr val="C00000"/>
                </a:solidFill>
              </a:rPr>
              <a:t> cultures</a:t>
            </a:r>
          </a:p>
        </p:txBody>
      </p:sp>
    </p:spTree>
    <p:extLst>
      <p:ext uri="{BB962C8B-B14F-4D97-AF65-F5344CB8AC3E}">
        <p14:creationId xmlns:p14="http://schemas.microsoft.com/office/powerpoint/2010/main" val="1375813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3B409E-0C4A-47C7-1253-AABD40AB5E1C}"/>
              </a:ext>
            </a:extLst>
          </p:cNvPr>
          <p:cNvSpPr>
            <a:spLocks noGrp="1"/>
          </p:cNvSpPr>
          <p:nvPr>
            <p:ph type="title"/>
          </p:nvPr>
        </p:nvSpPr>
        <p:spPr/>
        <p:txBody>
          <a:bodyPr/>
          <a:lstStyle/>
          <a:p>
            <a:r>
              <a:rPr lang="fr-FR" sz="2800" dirty="0" err="1"/>
              <a:t>Shearing</a:t>
            </a:r>
            <a:r>
              <a:rPr lang="fr-FR" sz="2800" dirty="0"/>
              <a:t> </a:t>
            </a:r>
            <a:r>
              <a:rPr lang="fr-FR" sz="2800" dirty="0" err="1"/>
              <a:t>resulted</a:t>
            </a:r>
            <a:r>
              <a:rPr lang="fr-FR" sz="2800" dirty="0"/>
              <a:t> in the </a:t>
            </a:r>
            <a:r>
              <a:rPr lang="fr-FR" sz="2800" dirty="0" err="1"/>
              <a:t>highest</a:t>
            </a:r>
            <a:r>
              <a:rPr lang="fr-FR" sz="2800" dirty="0"/>
              <a:t> </a:t>
            </a:r>
            <a:r>
              <a:rPr lang="fr-FR" sz="2800" dirty="0" err="1"/>
              <a:t>decrease</a:t>
            </a:r>
            <a:r>
              <a:rPr lang="fr-FR" sz="2800" dirty="0"/>
              <a:t> in </a:t>
            </a:r>
            <a:r>
              <a:rPr lang="fr-FR" sz="2800" dirty="0" err="1"/>
              <a:t>mean</a:t>
            </a:r>
            <a:r>
              <a:rPr lang="fr-FR" sz="2800" dirty="0"/>
              <a:t> </a:t>
            </a:r>
            <a:r>
              <a:rPr lang="fr-FR" sz="2800" dirty="0" err="1"/>
              <a:t>aggregate</a:t>
            </a:r>
            <a:r>
              <a:rPr lang="fr-FR" sz="2800" dirty="0"/>
              <a:t> size</a:t>
            </a:r>
          </a:p>
        </p:txBody>
      </p:sp>
      <p:sp>
        <p:nvSpPr>
          <p:cNvPr id="4" name="Espace réservé du pied de page 3">
            <a:extLst>
              <a:ext uri="{FF2B5EF4-FFF2-40B4-BE49-F238E27FC236}">
                <a16:creationId xmlns:a16="http://schemas.microsoft.com/office/drawing/2014/main" id="{AF8BFEB4-3FB4-ED5B-5EF1-C9D3AA9EC106}"/>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0EB0512F-CCE4-DC05-E666-D743585FD994}"/>
              </a:ext>
            </a:extLst>
          </p:cNvPr>
          <p:cNvSpPr>
            <a:spLocks noGrp="1"/>
          </p:cNvSpPr>
          <p:nvPr>
            <p:ph type="sldNum" sz="quarter" idx="12"/>
          </p:nvPr>
        </p:nvSpPr>
        <p:spPr/>
        <p:txBody>
          <a:bodyPr/>
          <a:lstStyle/>
          <a:p>
            <a:fld id="{963B0023-0CED-47F7-85AE-654F0B232C29}" type="slidenum">
              <a:rPr lang="en-US" smtClean="0"/>
              <a:pPr/>
              <a:t>48</a:t>
            </a:fld>
            <a:endParaRPr lang="en-US" dirty="0"/>
          </a:p>
        </p:txBody>
      </p:sp>
      <p:pic>
        <p:nvPicPr>
          <p:cNvPr id="6" name="Image 5" descr="Une image contenant texte, musique&#10;&#10;Description générée automatiquement">
            <a:extLst>
              <a:ext uri="{FF2B5EF4-FFF2-40B4-BE49-F238E27FC236}">
                <a16:creationId xmlns:a16="http://schemas.microsoft.com/office/drawing/2014/main" id="{6FAFB43D-5301-BF27-494A-DF3684D14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2082" y="1449919"/>
            <a:ext cx="6655408" cy="3958162"/>
          </a:xfrm>
          <a:prstGeom prst="rect">
            <a:avLst/>
          </a:prstGeom>
        </p:spPr>
      </p:pic>
      <p:sp>
        <p:nvSpPr>
          <p:cNvPr id="3" name="ZoneTexte 2">
            <a:extLst>
              <a:ext uri="{FF2B5EF4-FFF2-40B4-BE49-F238E27FC236}">
                <a16:creationId xmlns:a16="http://schemas.microsoft.com/office/drawing/2014/main" id="{EEC09F58-D1B7-2850-FBFD-B488DB4069E2}"/>
              </a:ext>
            </a:extLst>
          </p:cNvPr>
          <p:cNvSpPr txBox="1"/>
          <p:nvPr/>
        </p:nvSpPr>
        <p:spPr>
          <a:xfrm>
            <a:off x="719107" y="5599640"/>
            <a:ext cx="10534917" cy="304800"/>
          </a:xfrm>
          <a:prstGeom prst="rect">
            <a:avLst/>
          </a:prstGeom>
          <a:noFill/>
        </p:spPr>
        <p:txBody>
          <a:bodyPr wrap="square" rtlCol="0">
            <a:noAutofit/>
          </a:bodyPr>
          <a:lstStyle/>
          <a:p>
            <a:pPr algn="ctr"/>
            <a:r>
              <a:rPr lang="fr-FR" sz="2000" b="1" dirty="0" err="1">
                <a:solidFill>
                  <a:srgbClr val="C00000"/>
                </a:solidFill>
              </a:rPr>
              <a:t>Aggreggate</a:t>
            </a:r>
            <a:r>
              <a:rPr lang="fr-FR" sz="2000" b="1" dirty="0">
                <a:solidFill>
                  <a:srgbClr val="C00000"/>
                </a:solidFill>
              </a:rPr>
              <a:t> size </a:t>
            </a:r>
            <a:r>
              <a:rPr lang="fr-FR" sz="2000" b="1" dirty="0" err="1">
                <a:solidFill>
                  <a:srgbClr val="C00000"/>
                </a:solidFill>
              </a:rPr>
              <a:t>reduction</a:t>
            </a:r>
            <a:r>
              <a:rPr lang="fr-FR" sz="2000" b="1" dirty="0">
                <a:solidFill>
                  <a:srgbClr val="C00000"/>
                </a:solidFill>
              </a:rPr>
              <a:t> more </a:t>
            </a:r>
            <a:r>
              <a:rPr lang="fr-FR" sz="2000" b="1" dirty="0" err="1">
                <a:solidFill>
                  <a:srgbClr val="C00000"/>
                </a:solidFill>
              </a:rPr>
              <a:t>significant</a:t>
            </a:r>
            <a:r>
              <a:rPr lang="fr-FR" sz="2000" b="1" dirty="0">
                <a:solidFill>
                  <a:srgbClr val="C00000"/>
                </a:solidFill>
              </a:rPr>
              <a:t> for </a:t>
            </a:r>
            <a:r>
              <a:rPr lang="fr-FR" sz="2000" b="1" dirty="0" err="1">
                <a:solidFill>
                  <a:srgbClr val="C00000"/>
                </a:solidFill>
              </a:rPr>
              <a:t>sheared</a:t>
            </a:r>
            <a:r>
              <a:rPr lang="fr-FR" sz="2000" b="1" dirty="0">
                <a:solidFill>
                  <a:srgbClr val="C00000"/>
                </a:solidFill>
              </a:rPr>
              <a:t> cultures for four and five </a:t>
            </a:r>
            <a:r>
              <a:rPr lang="fr-FR" sz="2000" b="1" dirty="0" err="1">
                <a:solidFill>
                  <a:srgbClr val="C00000"/>
                </a:solidFill>
              </a:rPr>
              <a:t>hours</a:t>
            </a:r>
            <a:endParaRPr lang="fr-FR" sz="2000" b="1" dirty="0">
              <a:solidFill>
                <a:srgbClr val="C00000"/>
              </a:solidFill>
            </a:endParaRPr>
          </a:p>
        </p:txBody>
      </p:sp>
    </p:spTree>
    <p:extLst>
      <p:ext uri="{BB962C8B-B14F-4D97-AF65-F5344CB8AC3E}">
        <p14:creationId xmlns:p14="http://schemas.microsoft.com/office/powerpoint/2010/main" val="407577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BAD43C-3176-9AFA-1ECD-69D775A97E6B}"/>
              </a:ext>
            </a:extLst>
          </p:cNvPr>
          <p:cNvSpPr>
            <a:spLocks noGrp="1"/>
          </p:cNvSpPr>
          <p:nvPr>
            <p:ph type="title"/>
          </p:nvPr>
        </p:nvSpPr>
        <p:spPr/>
        <p:txBody>
          <a:bodyPr/>
          <a:lstStyle/>
          <a:p>
            <a:r>
              <a:rPr lang="fr-FR" dirty="0" err="1"/>
              <a:t>Aims</a:t>
            </a:r>
            <a:r>
              <a:rPr lang="fr-FR" dirty="0"/>
              <a:t> of the </a:t>
            </a:r>
            <a:r>
              <a:rPr lang="fr-FR" dirty="0" err="1"/>
              <a:t>research</a:t>
            </a:r>
            <a:endParaRPr lang="fr-FR" dirty="0"/>
          </a:p>
        </p:txBody>
      </p:sp>
      <p:sp>
        <p:nvSpPr>
          <p:cNvPr id="4" name="Espace réservé du pied de page 3">
            <a:extLst>
              <a:ext uri="{FF2B5EF4-FFF2-40B4-BE49-F238E27FC236}">
                <a16:creationId xmlns:a16="http://schemas.microsoft.com/office/drawing/2014/main" id="{E8DD59A8-25E0-A88A-E74B-15C8C6479F2F}"/>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0BD9B0D6-8D49-4DFE-FC88-2B2053F5E7D0}"/>
              </a:ext>
            </a:extLst>
          </p:cNvPr>
          <p:cNvSpPr>
            <a:spLocks noGrp="1"/>
          </p:cNvSpPr>
          <p:nvPr>
            <p:ph type="sldNum" sz="quarter" idx="12"/>
          </p:nvPr>
        </p:nvSpPr>
        <p:spPr/>
        <p:txBody>
          <a:bodyPr/>
          <a:lstStyle/>
          <a:p>
            <a:fld id="{963B0023-0CED-47F7-85AE-654F0B232C29}" type="slidenum">
              <a:rPr lang="en-US" smtClean="0"/>
              <a:pPr/>
              <a:t>49</a:t>
            </a:fld>
            <a:endParaRPr lang="en-US" dirty="0"/>
          </a:p>
        </p:txBody>
      </p:sp>
      <p:sp>
        <p:nvSpPr>
          <p:cNvPr id="6" name="Rectangle 5">
            <a:extLst>
              <a:ext uri="{FF2B5EF4-FFF2-40B4-BE49-F238E27FC236}">
                <a16:creationId xmlns:a16="http://schemas.microsoft.com/office/drawing/2014/main" id="{F8B0FD04-C746-A363-5BB1-A0A8AE5DEDBC}"/>
              </a:ext>
            </a:extLst>
          </p:cNvPr>
          <p:cNvSpPr/>
          <p:nvPr/>
        </p:nvSpPr>
        <p:spPr bwMode="auto">
          <a:xfrm>
            <a:off x="942975" y="1643063"/>
            <a:ext cx="10301288" cy="1114425"/>
          </a:xfrm>
          <a:prstGeom prst="rect">
            <a:avLst/>
          </a:prstGeom>
          <a:solidFill>
            <a:schemeClr val="accent5">
              <a:lumMod val="75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8" name="Rectangle 7">
            <a:extLst>
              <a:ext uri="{FF2B5EF4-FFF2-40B4-BE49-F238E27FC236}">
                <a16:creationId xmlns:a16="http://schemas.microsoft.com/office/drawing/2014/main" id="{C70D573B-1834-2BBD-A39D-0120C6D32571}"/>
              </a:ext>
            </a:extLst>
          </p:cNvPr>
          <p:cNvSpPr/>
          <p:nvPr/>
        </p:nvSpPr>
        <p:spPr bwMode="auto">
          <a:xfrm>
            <a:off x="942975" y="3249084"/>
            <a:ext cx="10301288" cy="1114425"/>
          </a:xfrm>
          <a:prstGeom prst="rect">
            <a:avLst/>
          </a:prstGeom>
          <a:solidFill>
            <a:schemeClr val="accent5">
              <a:lumMod val="60000"/>
              <a:lumOff val="40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9" name="Rectangle 8">
            <a:extLst>
              <a:ext uri="{FF2B5EF4-FFF2-40B4-BE49-F238E27FC236}">
                <a16:creationId xmlns:a16="http://schemas.microsoft.com/office/drawing/2014/main" id="{41A3DD28-AC9C-2436-D3D1-118303BEDBD1}"/>
              </a:ext>
            </a:extLst>
          </p:cNvPr>
          <p:cNvSpPr/>
          <p:nvPr/>
        </p:nvSpPr>
        <p:spPr bwMode="auto">
          <a:xfrm>
            <a:off x="942975" y="4855105"/>
            <a:ext cx="10301288" cy="1114425"/>
          </a:xfrm>
          <a:prstGeom prst="rect">
            <a:avLst/>
          </a:prstGeom>
          <a:solidFill>
            <a:schemeClr val="accent5">
              <a:lumMod val="20000"/>
              <a:lumOff val="80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0" name="ZoneTexte 9">
            <a:extLst>
              <a:ext uri="{FF2B5EF4-FFF2-40B4-BE49-F238E27FC236}">
                <a16:creationId xmlns:a16="http://schemas.microsoft.com/office/drawing/2014/main" id="{4DA0D31D-C4A5-7A31-0578-3469EF6A21A1}"/>
              </a:ext>
            </a:extLst>
          </p:cNvPr>
          <p:cNvSpPr txBox="1"/>
          <p:nvPr/>
        </p:nvSpPr>
        <p:spPr>
          <a:xfrm>
            <a:off x="1107281" y="1721644"/>
            <a:ext cx="9972675" cy="957263"/>
          </a:xfrm>
          <a:prstGeom prst="rect">
            <a:avLst/>
          </a:prstGeom>
          <a:noFill/>
        </p:spPr>
        <p:txBody>
          <a:bodyPr wrap="square" rtlCol="0">
            <a:noAutofit/>
          </a:bodyPr>
          <a:lstStyle/>
          <a:p>
            <a:pPr algn="ctr"/>
            <a:r>
              <a:rPr lang="en-US" sz="1600" i="1" u="sng" dirty="0">
                <a:solidFill>
                  <a:srgbClr val="002060"/>
                </a:solidFill>
                <a:effectLst/>
                <a:latin typeface="Calibri" panose="020F0502020204030204" pitchFamily="34" charset="0"/>
                <a:ea typeface="Calibri" panose="020F0502020204030204" pitchFamily="34" charset="0"/>
                <a:cs typeface="Arial" panose="020B0604020202020204" pitchFamily="34" charset="0"/>
              </a:rPr>
              <a:t>Aim 1 :</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Design a device allowing continual shear stress on </a:t>
            </a:r>
            <a:r>
              <a:rPr lang="en-US" sz="1600" i="1" dirty="0">
                <a:solidFill>
                  <a:srgbClr val="002060"/>
                </a:solidFill>
                <a:effectLst/>
                <a:latin typeface="Calibri" panose="020F0502020204030204" pitchFamily="34" charset="0"/>
                <a:ea typeface="Calibri" panose="020F0502020204030204" pitchFamily="34" charset="0"/>
                <a:cs typeface="Arial" panose="020B0604020202020204" pitchFamily="34" charset="0"/>
              </a:rPr>
              <a:t>Taxus</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cultures with selected parameters (flowrate, intermittent or continuous shearing, shearing time and pipetting cycles)  and perform short-term tests to determine the optimized parameters for promoting optimal cell health and dissociation of aggregates.</a:t>
            </a:r>
            <a:endParaRPr lang="fr-FR" sz="16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fr-FR" sz="1600" dirty="0" err="1"/>
          </a:p>
        </p:txBody>
      </p:sp>
      <p:sp>
        <p:nvSpPr>
          <p:cNvPr id="11" name="ZoneTexte 10">
            <a:extLst>
              <a:ext uri="{FF2B5EF4-FFF2-40B4-BE49-F238E27FC236}">
                <a16:creationId xmlns:a16="http://schemas.microsoft.com/office/drawing/2014/main" id="{515E8124-3B25-B2D3-D881-CD7119218D05}"/>
              </a:ext>
            </a:extLst>
          </p:cNvPr>
          <p:cNvSpPr txBox="1"/>
          <p:nvPr/>
        </p:nvSpPr>
        <p:spPr>
          <a:xfrm>
            <a:off x="1107281" y="3429000"/>
            <a:ext cx="9836944" cy="862325"/>
          </a:xfrm>
          <a:prstGeom prst="rect">
            <a:avLst/>
          </a:prstGeom>
          <a:noFill/>
        </p:spPr>
        <p:txBody>
          <a:bodyPr wrap="square" rtlCol="0">
            <a:noAutofit/>
          </a:bodyPr>
          <a:lstStyle/>
          <a:p>
            <a:pPr algn="ctr"/>
            <a:r>
              <a:rPr lang="en-US" sz="1600" i="1" u="sng" dirty="0">
                <a:solidFill>
                  <a:srgbClr val="002060"/>
                </a:solidFill>
                <a:effectLst/>
                <a:latin typeface="Calibri" panose="020F0502020204030204" pitchFamily="34" charset="0"/>
                <a:ea typeface="Calibri" panose="020F0502020204030204" pitchFamily="34" charset="0"/>
                <a:cs typeface="Arial" panose="020B0604020202020204" pitchFamily="34" charset="0"/>
              </a:rPr>
              <a:t>Aim 2 :</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Determine the lon</a:t>
            </a:r>
            <a:r>
              <a:rPr lang="en-US" sz="1600" dirty="0">
                <a:solidFill>
                  <a:srgbClr val="002060"/>
                </a:solidFill>
                <a:latin typeface="Calibri" panose="020F0502020204030204" pitchFamily="34" charset="0"/>
                <a:ea typeface="Calibri" panose="020F0502020204030204" pitchFamily="34" charset="0"/>
                <a:cs typeface="Arial" panose="020B0604020202020204" pitchFamily="34" charset="0"/>
              </a:rPr>
              <a:t>g-</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term effect of continuous shearing combined with methyl </a:t>
            </a:r>
            <a:r>
              <a:rPr lang="en-US" sz="1600" dirty="0" err="1">
                <a:solidFill>
                  <a:srgbClr val="002060"/>
                </a:solidFill>
                <a:effectLst/>
                <a:latin typeface="Calibri" panose="020F0502020204030204" pitchFamily="34" charset="0"/>
                <a:ea typeface="Calibri" panose="020F0502020204030204" pitchFamily="34" charset="0"/>
                <a:cs typeface="Arial" panose="020B0604020202020204" pitchFamily="34" charset="0"/>
              </a:rPr>
              <a:t>jasmonate</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elicitation on </a:t>
            </a:r>
            <a:r>
              <a:rPr lang="en-US" sz="1600" dirty="0" err="1">
                <a:solidFill>
                  <a:srgbClr val="002060"/>
                </a:solidFill>
                <a:effectLst/>
                <a:latin typeface="Calibri" panose="020F0502020204030204" pitchFamily="34" charset="0"/>
                <a:ea typeface="Calibri" panose="020F0502020204030204" pitchFamily="34" charset="0"/>
                <a:cs typeface="Arial" panose="020B0604020202020204" pitchFamily="34" charset="0"/>
              </a:rPr>
              <a:t>taxoid</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production, global secondary metabolism and cell viability.</a:t>
            </a:r>
            <a:endParaRPr lang="fr-FR" sz="16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fr-FR" sz="1600" dirty="0" err="1"/>
          </a:p>
        </p:txBody>
      </p:sp>
      <p:sp>
        <p:nvSpPr>
          <p:cNvPr id="12" name="ZoneTexte 11">
            <a:extLst>
              <a:ext uri="{FF2B5EF4-FFF2-40B4-BE49-F238E27FC236}">
                <a16:creationId xmlns:a16="http://schemas.microsoft.com/office/drawing/2014/main" id="{85B5F88C-6A56-57F2-D458-246CBF711FD5}"/>
              </a:ext>
            </a:extLst>
          </p:cNvPr>
          <p:cNvSpPr txBox="1"/>
          <p:nvPr/>
        </p:nvSpPr>
        <p:spPr>
          <a:xfrm>
            <a:off x="757238" y="5182130"/>
            <a:ext cx="10001250" cy="400050"/>
          </a:xfrm>
          <a:prstGeom prst="rect">
            <a:avLst/>
          </a:prstGeom>
          <a:noFill/>
        </p:spPr>
        <p:txBody>
          <a:bodyPr wrap="square" rtlCol="0">
            <a:noAutofit/>
          </a:bodyPr>
          <a:lstStyle/>
          <a:p>
            <a:pPr marL="457200" algn="just">
              <a:lnSpc>
                <a:spcPct val="107000"/>
              </a:lnSpc>
            </a:pPr>
            <a:r>
              <a:rPr lang="en-US" sz="1600" i="1" u="sng" dirty="0">
                <a:solidFill>
                  <a:srgbClr val="002060"/>
                </a:solidFill>
                <a:effectLst/>
                <a:latin typeface="Calibri" panose="020F0502020204030204" pitchFamily="34" charset="0"/>
                <a:ea typeface="Calibri" panose="020F0502020204030204" pitchFamily="34" charset="0"/>
                <a:cs typeface="Arial" panose="020B0604020202020204" pitchFamily="34" charset="0"/>
              </a:rPr>
              <a:t>Aim 3 :</a:t>
            </a:r>
            <a:r>
              <a:rPr lang="en-US" sz="1600" i="1" dirty="0">
                <a:solidFill>
                  <a:srgbClr val="002060"/>
                </a:solidFill>
                <a:effectLst/>
                <a:latin typeface="Calibri" panose="020F0502020204030204" pitchFamily="34" charset="0"/>
                <a:ea typeface="Calibri" panose="020F0502020204030204" pitchFamily="34" charset="0"/>
                <a:cs typeface="Arial" panose="020B0604020202020204" pitchFamily="34" charset="0"/>
              </a:rPr>
              <a:t> </a:t>
            </a:r>
            <a:r>
              <a:rPr lang="en-US" sz="16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Optimize the disaggregation protocol using enzymes and compare it to the shearing technique.</a:t>
            </a:r>
            <a:endParaRPr lang="fr-FR" sz="16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fr-FR" sz="1600" dirty="0" err="1"/>
          </a:p>
        </p:txBody>
      </p:sp>
    </p:spTree>
    <p:extLst>
      <p:ext uri="{BB962C8B-B14F-4D97-AF65-F5344CB8AC3E}">
        <p14:creationId xmlns:p14="http://schemas.microsoft.com/office/powerpoint/2010/main" val="3943549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CDF552-8C3C-75D7-51FC-5E70DAB846DA}"/>
              </a:ext>
            </a:extLst>
          </p:cNvPr>
          <p:cNvSpPr>
            <a:spLocks noGrp="1"/>
          </p:cNvSpPr>
          <p:nvPr>
            <p:ph type="title"/>
          </p:nvPr>
        </p:nvSpPr>
        <p:spPr>
          <a:xfrm>
            <a:off x="609600" y="216118"/>
            <a:ext cx="10972800" cy="800100"/>
          </a:xfrm>
        </p:spPr>
        <p:txBody>
          <a:bodyPr/>
          <a:lstStyle/>
          <a:p>
            <a:r>
              <a:rPr lang="fr-FR" sz="2800" dirty="0" err="1"/>
              <a:t>Why</a:t>
            </a:r>
            <a:r>
              <a:rPr lang="fr-FR" sz="2800" dirty="0"/>
              <a:t> </a:t>
            </a:r>
            <a:r>
              <a:rPr lang="fr-FR" sz="2800" dirty="0" err="1"/>
              <a:t>is</a:t>
            </a:r>
            <a:r>
              <a:rPr lang="fr-FR" sz="2800" dirty="0"/>
              <a:t> plant </a:t>
            </a:r>
            <a:r>
              <a:rPr lang="fr-FR" sz="2800" dirty="0" err="1"/>
              <a:t>cell</a:t>
            </a:r>
            <a:r>
              <a:rPr lang="fr-FR" sz="2800" dirty="0"/>
              <a:t> culture (PCC) the best alternative? </a:t>
            </a:r>
          </a:p>
        </p:txBody>
      </p:sp>
      <p:sp>
        <p:nvSpPr>
          <p:cNvPr id="4" name="Espace réservé du pied de page 3">
            <a:extLst>
              <a:ext uri="{FF2B5EF4-FFF2-40B4-BE49-F238E27FC236}">
                <a16:creationId xmlns:a16="http://schemas.microsoft.com/office/drawing/2014/main" id="{21F25F3C-4660-BE5A-B8ED-999BFF0D11A0}"/>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25D1F700-A05E-666F-BE82-5FDCF3F16872}"/>
              </a:ext>
            </a:extLst>
          </p:cNvPr>
          <p:cNvSpPr>
            <a:spLocks noGrp="1"/>
          </p:cNvSpPr>
          <p:nvPr>
            <p:ph type="sldNum" sz="quarter" idx="12"/>
          </p:nvPr>
        </p:nvSpPr>
        <p:spPr/>
        <p:txBody>
          <a:bodyPr/>
          <a:lstStyle/>
          <a:p>
            <a:fld id="{963B0023-0CED-47F7-85AE-654F0B232C29}" type="slidenum">
              <a:rPr lang="en-US" smtClean="0"/>
              <a:pPr/>
              <a:t>5</a:t>
            </a:fld>
            <a:endParaRPr lang="en-US" dirty="0"/>
          </a:p>
        </p:txBody>
      </p:sp>
      <p:sp>
        <p:nvSpPr>
          <p:cNvPr id="6" name="Ellipse 5">
            <a:extLst>
              <a:ext uri="{FF2B5EF4-FFF2-40B4-BE49-F238E27FC236}">
                <a16:creationId xmlns:a16="http://schemas.microsoft.com/office/drawing/2014/main" id="{41447A29-99C4-17F5-0655-02C86CEEDCBB}"/>
              </a:ext>
            </a:extLst>
          </p:cNvPr>
          <p:cNvSpPr/>
          <p:nvPr/>
        </p:nvSpPr>
        <p:spPr bwMode="auto">
          <a:xfrm>
            <a:off x="827950" y="1582280"/>
            <a:ext cx="3921071" cy="345999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12700" cap="sq" algn="ctr">
            <a:noFill/>
            <a:miter lim="800000"/>
            <a:headEnd/>
            <a:tailEnd/>
          </a:ln>
          <a:effectLst/>
        </p:spPr>
        <p:txBody>
          <a:bodyPr wrap="none" rtlCol="0" anchor="ctr"/>
          <a:lstStyle/>
          <a:p>
            <a:pPr algn="ctr"/>
            <a:endParaRPr lang="fr-FR" sz="1600" dirty="0">
              <a:solidFill>
                <a:schemeClr val="bg1"/>
              </a:solidFill>
              <a:latin typeface="+mn-lt"/>
            </a:endParaRPr>
          </a:p>
        </p:txBody>
      </p:sp>
      <p:pic>
        <p:nvPicPr>
          <p:cNvPr id="8" name="Image 7" descr="Une image contenant logo&#10;&#10;Description générée automatiquement">
            <a:extLst>
              <a:ext uri="{FF2B5EF4-FFF2-40B4-BE49-F238E27FC236}">
                <a16:creationId xmlns:a16="http://schemas.microsoft.com/office/drawing/2014/main" id="{3E51CC1F-4254-3ABC-D771-D8094439E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950" y="5168464"/>
            <a:ext cx="4114800" cy="1219200"/>
          </a:xfrm>
          <a:prstGeom prst="rect">
            <a:avLst/>
          </a:prstGeom>
        </p:spPr>
      </p:pic>
      <p:pic>
        <p:nvPicPr>
          <p:cNvPr id="10" name="Image 9" descr="Une image contenant texte, clipart&#10;&#10;Description générée automatiquement">
            <a:extLst>
              <a:ext uri="{FF2B5EF4-FFF2-40B4-BE49-F238E27FC236}">
                <a16:creationId xmlns:a16="http://schemas.microsoft.com/office/drawing/2014/main" id="{D5EC0746-E763-D6AB-BFBE-44D886AB67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2750" y="5314361"/>
            <a:ext cx="3513138" cy="927405"/>
          </a:xfrm>
          <a:prstGeom prst="rect">
            <a:avLst/>
          </a:prstGeom>
        </p:spPr>
      </p:pic>
      <p:sp>
        <p:nvSpPr>
          <p:cNvPr id="11" name="ZoneTexte 10">
            <a:extLst>
              <a:ext uri="{FF2B5EF4-FFF2-40B4-BE49-F238E27FC236}">
                <a16:creationId xmlns:a16="http://schemas.microsoft.com/office/drawing/2014/main" id="{2883DBD2-7E11-AEBB-3AF7-38E177521533}"/>
              </a:ext>
            </a:extLst>
          </p:cNvPr>
          <p:cNvSpPr txBox="1"/>
          <p:nvPr/>
        </p:nvSpPr>
        <p:spPr>
          <a:xfrm>
            <a:off x="5486400" y="1757363"/>
            <a:ext cx="5286375" cy="2457450"/>
          </a:xfrm>
          <a:prstGeom prst="rect">
            <a:avLst/>
          </a:prstGeom>
          <a:noFill/>
        </p:spPr>
        <p:txBody>
          <a:bodyPr wrap="square" rtlCol="0">
            <a:noAutofit/>
          </a:bodyPr>
          <a:lstStyle/>
          <a:p>
            <a:pPr algn="ctr"/>
            <a:r>
              <a:rPr lang="fr-FR" sz="2000" b="1" dirty="0"/>
              <a:t>Uniform and </a:t>
            </a:r>
            <a:r>
              <a:rPr lang="fr-FR" sz="2000" b="1" dirty="0" err="1"/>
              <a:t>continuous</a:t>
            </a:r>
            <a:r>
              <a:rPr lang="fr-FR" sz="2000" b="1" dirty="0"/>
              <a:t> paclitaxel </a:t>
            </a:r>
            <a:r>
              <a:rPr lang="fr-FR" sz="2000" b="1" dirty="0" err="1"/>
              <a:t>quality</a:t>
            </a:r>
            <a:endParaRPr lang="fr-FR" sz="2000" b="1" dirty="0"/>
          </a:p>
          <a:p>
            <a:pPr marL="285750" indent="-285750" algn="ctr">
              <a:buFont typeface="Arial" panose="020B0604020202020204" pitchFamily="34" charset="0"/>
              <a:buChar char="•"/>
            </a:pPr>
            <a:endParaRPr lang="fr-FR" sz="2000" b="1" dirty="0"/>
          </a:p>
          <a:p>
            <a:pPr algn="ctr"/>
            <a:r>
              <a:rPr lang="fr-FR" sz="2000" b="1" dirty="0"/>
              <a:t>Production </a:t>
            </a:r>
            <a:r>
              <a:rPr lang="fr-FR" sz="2000" b="1" dirty="0" err="1"/>
              <a:t>independent</a:t>
            </a:r>
            <a:r>
              <a:rPr lang="fr-FR" sz="2000" b="1" dirty="0"/>
              <a:t> of </a:t>
            </a:r>
            <a:r>
              <a:rPr lang="fr-FR" sz="2000" b="1" dirty="0" err="1"/>
              <a:t>seasonal</a:t>
            </a:r>
            <a:r>
              <a:rPr lang="fr-FR" sz="2000" b="1" dirty="0"/>
              <a:t> and </a:t>
            </a:r>
            <a:r>
              <a:rPr lang="fr-FR" sz="2000" b="1" dirty="0" err="1"/>
              <a:t>geographical</a:t>
            </a:r>
            <a:r>
              <a:rPr lang="fr-FR" sz="2000" b="1" dirty="0"/>
              <a:t> variations</a:t>
            </a:r>
          </a:p>
          <a:p>
            <a:pPr marL="285750" indent="-285750" algn="ctr">
              <a:buFont typeface="Arial" panose="020B0604020202020204" pitchFamily="34" charset="0"/>
              <a:buChar char="•"/>
            </a:pPr>
            <a:endParaRPr lang="fr-FR" sz="2000" b="1" dirty="0"/>
          </a:p>
          <a:p>
            <a:pPr algn="ctr"/>
            <a:r>
              <a:rPr lang="fr-FR" sz="2000" b="1" dirty="0" err="1"/>
              <a:t>Environmentally</a:t>
            </a:r>
            <a:r>
              <a:rPr lang="fr-FR" sz="2000" b="1" dirty="0"/>
              <a:t> </a:t>
            </a:r>
            <a:r>
              <a:rPr lang="fr-FR" sz="2000" b="1" dirty="0" err="1"/>
              <a:t>friendly</a:t>
            </a:r>
            <a:endParaRPr lang="fr-FR" sz="2000" b="1" dirty="0"/>
          </a:p>
          <a:p>
            <a:pPr marL="285750" indent="-285750" algn="ctr">
              <a:buFont typeface="Arial" panose="020B0604020202020204" pitchFamily="34" charset="0"/>
              <a:buChar char="•"/>
            </a:pPr>
            <a:endParaRPr lang="fr-FR" sz="2000" b="1" dirty="0"/>
          </a:p>
          <a:p>
            <a:pPr algn="ctr"/>
            <a:r>
              <a:rPr lang="fr-FR" sz="2000" b="1" dirty="0" err="1"/>
              <a:t>Renewable</a:t>
            </a:r>
            <a:r>
              <a:rPr lang="fr-FR" sz="2000" b="1" dirty="0"/>
              <a:t> </a:t>
            </a:r>
            <a:r>
              <a:rPr lang="fr-FR" sz="2000" b="1" dirty="0" err="1"/>
              <a:t>resource</a:t>
            </a:r>
            <a:endParaRPr lang="fr-FR" sz="2000" b="1" dirty="0"/>
          </a:p>
        </p:txBody>
      </p:sp>
    </p:spTree>
    <p:extLst>
      <p:ext uri="{BB962C8B-B14F-4D97-AF65-F5344CB8AC3E}">
        <p14:creationId xmlns:p14="http://schemas.microsoft.com/office/powerpoint/2010/main" val="393061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DEDB60-9D24-EB2B-4266-980574418148}"/>
              </a:ext>
            </a:extLst>
          </p:cNvPr>
          <p:cNvSpPr>
            <a:spLocks noGrp="1"/>
          </p:cNvSpPr>
          <p:nvPr>
            <p:ph type="title"/>
          </p:nvPr>
        </p:nvSpPr>
        <p:spPr/>
        <p:txBody>
          <a:bodyPr/>
          <a:lstStyle/>
          <a:p>
            <a:r>
              <a:rPr lang="fr-FR" dirty="0"/>
              <a:t>Conclusion</a:t>
            </a:r>
          </a:p>
        </p:txBody>
      </p:sp>
      <p:sp>
        <p:nvSpPr>
          <p:cNvPr id="4" name="Espace réservé du pied de page 3">
            <a:extLst>
              <a:ext uri="{FF2B5EF4-FFF2-40B4-BE49-F238E27FC236}">
                <a16:creationId xmlns:a16="http://schemas.microsoft.com/office/drawing/2014/main" id="{CCD9C657-68FC-96BB-2B72-45D709C54889}"/>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27205113-A29E-159B-60E5-15B1CB87CA8E}"/>
              </a:ext>
            </a:extLst>
          </p:cNvPr>
          <p:cNvSpPr>
            <a:spLocks noGrp="1"/>
          </p:cNvSpPr>
          <p:nvPr>
            <p:ph type="sldNum" sz="quarter" idx="12"/>
          </p:nvPr>
        </p:nvSpPr>
        <p:spPr/>
        <p:txBody>
          <a:bodyPr/>
          <a:lstStyle/>
          <a:p>
            <a:fld id="{963B0023-0CED-47F7-85AE-654F0B232C29}" type="slidenum">
              <a:rPr lang="en-US" smtClean="0"/>
              <a:pPr/>
              <a:t>50</a:t>
            </a:fld>
            <a:endParaRPr lang="en-US" dirty="0"/>
          </a:p>
        </p:txBody>
      </p:sp>
      <p:sp>
        <p:nvSpPr>
          <p:cNvPr id="6" name="Rectangle 5">
            <a:extLst>
              <a:ext uri="{FF2B5EF4-FFF2-40B4-BE49-F238E27FC236}">
                <a16:creationId xmlns:a16="http://schemas.microsoft.com/office/drawing/2014/main" id="{3038FAD3-D1C8-D89C-C140-237B7E27D0DE}"/>
              </a:ext>
            </a:extLst>
          </p:cNvPr>
          <p:cNvSpPr/>
          <p:nvPr/>
        </p:nvSpPr>
        <p:spPr bwMode="auto">
          <a:xfrm>
            <a:off x="609600" y="1608667"/>
            <a:ext cx="10972800" cy="891822"/>
          </a:xfrm>
          <a:prstGeom prst="rect">
            <a:avLst/>
          </a:prstGeom>
          <a:solidFill>
            <a:schemeClr val="accent5">
              <a:lumMod val="75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7" name="ZoneTexte 6">
            <a:extLst>
              <a:ext uri="{FF2B5EF4-FFF2-40B4-BE49-F238E27FC236}">
                <a16:creationId xmlns:a16="http://schemas.microsoft.com/office/drawing/2014/main" id="{3EBA3B34-1F72-397F-5E9B-8BE54B5DDD29}"/>
              </a:ext>
            </a:extLst>
          </p:cNvPr>
          <p:cNvSpPr txBox="1"/>
          <p:nvPr/>
        </p:nvSpPr>
        <p:spPr>
          <a:xfrm>
            <a:off x="767644" y="1831623"/>
            <a:ext cx="9742311" cy="753533"/>
          </a:xfrm>
          <a:prstGeom prst="rect">
            <a:avLst/>
          </a:prstGeom>
          <a:noFill/>
        </p:spPr>
        <p:txBody>
          <a:bodyPr wrap="square" rtlCol="0">
            <a:noAutofit/>
          </a:bodyPr>
          <a:lstStyle/>
          <a:p>
            <a:pPr algn="ctr"/>
            <a:r>
              <a:rPr lang="fr-FR" sz="2000" dirty="0" err="1"/>
              <a:t>Successful</a:t>
            </a:r>
            <a:r>
              <a:rPr lang="fr-FR" sz="2000" dirty="0"/>
              <a:t> </a:t>
            </a:r>
            <a:r>
              <a:rPr lang="fr-FR" sz="2000" dirty="0" err="1"/>
              <a:t>automated</a:t>
            </a:r>
            <a:r>
              <a:rPr lang="fr-FR" sz="2000" dirty="0"/>
              <a:t> </a:t>
            </a:r>
            <a:r>
              <a:rPr lang="fr-FR" sz="2000" dirty="0" err="1"/>
              <a:t>shearing</a:t>
            </a:r>
            <a:r>
              <a:rPr lang="fr-FR" sz="2000" dirty="0"/>
              <a:t> </a:t>
            </a:r>
            <a:r>
              <a:rPr lang="fr-FR" sz="2000" dirty="0" err="1"/>
              <a:t>device</a:t>
            </a:r>
            <a:r>
              <a:rPr lang="fr-FR" sz="2000" dirty="0"/>
              <a:t> </a:t>
            </a:r>
            <a:r>
              <a:rPr lang="fr-FR" sz="2000" dirty="0" err="1"/>
              <a:t>created</a:t>
            </a:r>
            <a:endParaRPr lang="fr-FR" sz="2000" dirty="0"/>
          </a:p>
          <a:p>
            <a:pPr algn="ctr"/>
            <a:endParaRPr lang="fr-FR" sz="1600" dirty="0" err="1"/>
          </a:p>
        </p:txBody>
      </p:sp>
      <p:sp>
        <p:nvSpPr>
          <p:cNvPr id="8" name="Rectangle 7">
            <a:extLst>
              <a:ext uri="{FF2B5EF4-FFF2-40B4-BE49-F238E27FC236}">
                <a16:creationId xmlns:a16="http://schemas.microsoft.com/office/drawing/2014/main" id="{2881927A-5904-6821-D04E-36AC5C86040F}"/>
              </a:ext>
            </a:extLst>
          </p:cNvPr>
          <p:cNvSpPr/>
          <p:nvPr/>
        </p:nvSpPr>
        <p:spPr bwMode="auto">
          <a:xfrm>
            <a:off x="609600" y="2830119"/>
            <a:ext cx="10972800" cy="891822"/>
          </a:xfrm>
          <a:prstGeom prst="rect">
            <a:avLst/>
          </a:prstGeom>
          <a:solidFill>
            <a:schemeClr val="accent3">
              <a:lumMod val="60000"/>
              <a:lumOff val="40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9" name="Rectangle 8">
            <a:extLst>
              <a:ext uri="{FF2B5EF4-FFF2-40B4-BE49-F238E27FC236}">
                <a16:creationId xmlns:a16="http://schemas.microsoft.com/office/drawing/2014/main" id="{5E9A99BA-9B1C-45E7-817C-77C457020442}"/>
              </a:ext>
            </a:extLst>
          </p:cNvPr>
          <p:cNvSpPr/>
          <p:nvPr/>
        </p:nvSpPr>
        <p:spPr bwMode="auto">
          <a:xfrm>
            <a:off x="609600" y="4113157"/>
            <a:ext cx="10972800" cy="891822"/>
          </a:xfrm>
          <a:prstGeom prst="rect">
            <a:avLst/>
          </a:prstGeom>
          <a:solidFill>
            <a:schemeClr val="accent3">
              <a:lumMod val="40000"/>
              <a:lumOff val="60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0" name="Rectangle 9">
            <a:extLst>
              <a:ext uri="{FF2B5EF4-FFF2-40B4-BE49-F238E27FC236}">
                <a16:creationId xmlns:a16="http://schemas.microsoft.com/office/drawing/2014/main" id="{BFC57DCD-764D-E65D-1B07-6B99396ABBA8}"/>
              </a:ext>
            </a:extLst>
          </p:cNvPr>
          <p:cNvSpPr/>
          <p:nvPr/>
        </p:nvSpPr>
        <p:spPr bwMode="auto">
          <a:xfrm>
            <a:off x="609600" y="5324310"/>
            <a:ext cx="10972800" cy="891822"/>
          </a:xfrm>
          <a:prstGeom prst="rect">
            <a:avLst/>
          </a:prstGeom>
          <a:solidFill>
            <a:schemeClr val="accent3">
              <a:lumMod val="20000"/>
              <a:lumOff val="80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1" name="ZoneTexte 10">
            <a:extLst>
              <a:ext uri="{FF2B5EF4-FFF2-40B4-BE49-F238E27FC236}">
                <a16:creationId xmlns:a16="http://schemas.microsoft.com/office/drawing/2014/main" id="{36499515-2BF1-41D1-C341-A1CF64916C39}"/>
              </a:ext>
            </a:extLst>
          </p:cNvPr>
          <p:cNvSpPr txBox="1"/>
          <p:nvPr/>
        </p:nvSpPr>
        <p:spPr>
          <a:xfrm>
            <a:off x="1128887" y="2957689"/>
            <a:ext cx="10153006" cy="466155"/>
          </a:xfrm>
          <a:prstGeom prst="rect">
            <a:avLst/>
          </a:prstGeom>
          <a:noFill/>
        </p:spPr>
        <p:txBody>
          <a:bodyPr wrap="square" rtlCol="0">
            <a:noAutofit/>
          </a:bodyPr>
          <a:lstStyle/>
          <a:p>
            <a:pPr algn="ctr"/>
            <a:r>
              <a:rPr lang="fr-FR" sz="2000" dirty="0"/>
              <a:t>The </a:t>
            </a:r>
            <a:r>
              <a:rPr lang="fr-FR" sz="2000" dirty="0" err="1"/>
              <a:t>most</a:t>
            </a:r>
            <a:r>
              <a:rPr lang="fr-FR" sz="2000" dirty="0"/>
              <a:t> effective phase to </a:t>
            </a:r>
            <a:r>
              <a:rPr lang="fr-FR" sz="2000" dirty="0" err="1"/>
              <a:t>shear</a:t>
            </a:r>
            <a:r>
              <a:rPr lang="fr-FR" sz="2000" dirty="0"/>
              <a:t> the </a:t>
            </a:r>
            <a:r>
              <a:rPr lang="fr-FR" sz="2000" dirty="0" err="1"/>
              <a:t>cells</a:t>
            </a:r>
            <a:r>
              <a:rPr lang="fr-FR" sz="2000" dirty="0"/>
              <a:t> </a:t>
            </a:r>
            <a:r>
              <a:rPr lang="fr-FR" sz="2000" dirty="0" err="1"/>
              <a:t>is</a:t>
            </a:r>
            <a:r>
              <a:rPr lang="fr-FR" sz="2000" dirty="0"/>
              <a:t> the </a:t>
            </a:r>
            <a:r>
              <a:rPr lang="fr-FR" sz="2000" dirty="0" err="1"/>
              <a:t>exponential</a:t>
            </a:r>
            <a:r>
              <a:rPr lang="fr-FR" sz="2000" dirty="0"/>
              <a:t> </a:t>
            </a:r>
            <a:r>
              <a:rPr lang="fr-FR" sz="2000" dirty="0" err="1"/>
              <a:t>growth</a:t>
            </a:r>
            <a:r>
              <a:rPr lang="fr-FR" sz="2000" dirty="0"/>
              <a:t> phase / Low </a:t>
            </a:r>
            <a:r>
              <a:rPr lang="fr-FR" sz="2000" dirty="0" err="1"/>
              <a:t>numbers</a:t>
            </a:r>
            <a:r>
              <a:rPr lang="fr-FR" sz="2000" dirty="0"/>
              <a:t> of </a:t>
            </a:r>
            <a:r>
              <a:rPr lang="fr-FR" sz="2000" dirty="0" err="1"/>
              <a:t>shearing</a:t>
            </a:r>
            <a:r>
              <a:rPr lang="fr-FR" sz="2000" dirty="0"/>
              <a:t> cycles are </a:t>
            </a:r>
            <a:r>
              <a:rPr lang="fr-FR" sz="2000" dirty="0" err="1"/>
              <a:t>recommended</a:t>
            </a:r>
            <a:endParaRPr lang="fr-FR" sz="2000" dirty="0"/>
          </a:p>
          <a:p>
            <a:pPr algn="ctr"/>
            <a:endParaRPr lang="fr-FR" sz="1600" dirty="0" err="1"/>
          </a:p>
        </p:txBody>
      </p:sp>
      <p:sp>
        <p:nvSpPr>
          <p:cNvPr id="12" name="ZoneTexte 11">
            <a:extLst>
              <a:ext uri="{FF2B5EF4-FFF2-40B4-BE49-F238E27FC236}">
                <a16:creationId xmlns:a16="http://schemas.microsoft.com/office/drawing/2014/main" id="{409030AC-FED3-9D73-5CB5-3AEF85DEE225}"/>
              </a:ext>
            </a:extLst>
          </p:cNvPr>
          <p:cNvSpPr txBox="1"/>
          <p:nvPr/>
        </p:nvSpPr>
        <p:spPr>
          <a:xfrm>
            <a:off x="1659464" y="4359577"/>
            <a:ext cx="8850491" cy="491824"/>
          </a:xfrm>
          <a:prstGeom prst="rect">
            <a:avLst/>
          </a:prstGeom>
          <a:noFill/>
        </p:spPr>
        <p:txBody>
          <a:bodyPr wrap="square" rtlCol="0">
            <a:noAutofit/>
          </a:bodyPr>
          <a:lstStyle/>
          <a:p>
            <a:pPr algn="ctr"/>
            <a:r>
              <a:rPr lang="fr-FR" sz="2000" dirty="0" err="1"/>
              <a:t>Shearing</a:t>
            </a:r>
            <a:r>
              <a:rPr lang="fr-FR" sz="2000" dirty="0"/>
              <a:t> technique more effective </a:t>
            </a:r>
            <a:r>
              <a:rPr lang="fr-FR" sz="2000" dirty="0" err="1"/>
              <a:t>than</a:t>
            </a:r>
            <a:r>
              <a:rPr lang="fr-FR" sz="2000" dirty="0"/>
              <a:t> </a:t>
            </a:r>
            <a:r>
              <a:rPr lang="fr-FR" sz="2000" dirty="0" err="1"/>
              <a:t>enzymatic</a:t>
            </a:r>
            <a:r>
              <a:rPr lang="fr-FR" sz="2000" dirty="0"/>
              <a:t> </a:t>
            </a:r>
            <a:r>
              <a:rPr lang="fr-FR" sz="2000" dirty="0" err="1"/>
              <a:t>disaggregation</a:t>
            </a:r>
            <a:endParaRPr lang="fr-FR" sz="2000" dirty="0"/>
          </a:p>
          <a:p>
            <a:pPr algn="ctr"/>
            <a:endParaRPr lang="fr-FR" sz="1600" dirty="0" err="1"/>
          </a:p>
        </p:txBody>
      </p:sp>
      <p:sp>
        <p:nvSpPr>
          <p:cNvPr id="15" name="ZoneTexte 14">
            <a:extLst>
              <a:ext uri="{FF2B5EF4-FFF2-40B4-BE49-F238E27FC236}">
                <a16:creationId xmlns:a16="http://schemas.microsoft.com/office/drawing/2014/main" id="{0C2D54E1-95D3-41BF-04B2-F0566DA979DA}"/>
              </a:ext>
            </a:extLst>
          </p:cNvPr>
          <p:cNvSpPr txBox="1"/>
          <p:nvPr/>
        </p:nvSpPr>
        <p:spPr>
          <a:xfrm>
            <a:off x="2472267" y="5583603"/>
            <a:ext cx="6558845" cy="474133"/>
          </a:xfrm>
          <a:prstGeom prst="rect">
            <a:avLst/>
          </a:prstGeom>
          <a:noFill/>
        </p:spPr>
        <p:txBody>
          <a:bodyPr wrap="square" rtlCol="0">
            <a:noAutofit/>
          </a:bodyPr>
          <a:lstStyle/>
          <a:p>
            <a:pPr algn="ctr"/>
            <a:r>
              <a:rPr lang="fr-FR" sz="2000" dirty="0" err="1"/>
              <a:t>Increased</a:t>
            </a:r>
            <a:r>
              <a:rPr lang="fr-FR" sz="2000" dirty="0"/>
              <a:t> </a:t>
            </a:r>
            <a:r>
              <a:rPr lang="fr-FR" sz="2000" dirty="0" err="1"/>
              <a:t>levels</a:t>
            </a:r>
            <a:r>
              <a:rPr lang="fr-FR" sz="2000" dirty="0"/>
              <a:t> of paclitaxel </a:t>
            </a:r>
            <a:r>
              <a:rPr lang="fr-FR" sz="2000" dirty="0" err="1"/>
              <a:t>upon</a:t>
            </a:r>
            <a:r>
              <a:rPr lang="fr-FR" sz="2000" dirty="0"/>
              <a:t> </a:t>
            </a:r>
            <a:r>
              <a:rPr lang="fr-FR" sz="2000" dirty="0" err="1"/>
              <a:t>shearing</a:t>
            </a:r>
            <a:endParaRPr lang="fr-FR" sz="2000" dirty="0"/>
          </a:p>
          <a:p>
            <a:pPr algn="ctr"/>
            <a:endParaRPr lang="fr-FR" sz="1600" dirty="0" err="1"/>
          </a:p>
        </p:txBody>
      </p:sp>
    </p:spTree>
    <p:extLst>
      <p:ext uri="{BB962C8B-B14F-4D97-AF65-F5344CB8AC3E}">
        <p14:creationId xmlns:p14="http://schemas.microsoft.com/office/powerpoint/2010/main" val="3763011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187DA3-4529-4A60-916B-562AB9BBC723}"/>
              </a:ext>
            </a:extLst>
          </p:cNvPr>
          <p:cNvSpPr>
            <a:spLocks noGrp="1"/>
          </p:cNvSpPr>
          <p:nvPr>
            <p:ph type="title"/>
          </p:nvPr>
        </p:nvSpPr>
        <p:spPr/>
        <p:txBody>
          <a:bodyPr/>
          <a:lstStyle/>
          <a:p>
            <a:r>
              <a:rPr lang="fr-FR" dirty="0"/>
              <a:t>Future </a:t>
            </a:r>
            <a:r>
              <a:rPr lang="fr-FR" dirty="0" err="1"/>
              <a:t>experiments</a:t>
            </a:r>
            <a:endParaRPr lang="fr-FR" dirty="0"/>
          </a:p>
        </p:txBody>
      </p:sp>
      <p:sp>
        <p:nvSpPr>
          <p:cNvPr id="3" name="Espace réservé du contenu 2">
            <a:extLst>
              <a:ext uri="{FF2B5EF4-FFF2-40B4-BE49-F238E27FC236}">
                <a16:creationId xmlns:a16="http://schemas.microsoft.com/office/drawing/2014/main" id="{A9F5B684-984E-88C0-E013-3E1C6D7CB564}"/>
              </a:ext>
            </a:extLst>
          </p:cNvPr>
          <p:cNvSpPr>
            <a:spLocks noGrp="1"/>
          </p:cNvSpPr>
          <p:nvPr>
            <p:ph idx="1"/>
          </p:nvPr>
        </p:nvSpPr>
        <p:spPr/>
        <p:txBody>
          <a:bodyPr/>
          <a:lstStyle/>
          <a:p>
            <a:endParaRPr lang="fr-FR" dirty="0"/>
          </a:p>
        </p:txBody>
      </p:sp>
      <p:sp>
        <p:nvSpPr>
          <p:cNvPr id="4" name="Espace réservé du pied de page 3">
            <a:extLst>
              <a:ext uri="{FF2B5EF4-FFF2-40B4-BE49-F238E27FC236}">
                <a16:creationId xmlns:a16="http://schemas.microsoft.com/office/drawing/2014/main" id="{0D9A48C1-677C-AF97-9E9C-A99BF5D6AD41}"/>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386B6686-BB26-175E-F857-1F583D111C10}"/>
              </a:ext>
            </a:extLst>
          </p:cNvPr>
          <p:cNvSpPr>
            <a:spLocks noGrp="1"/>
          </p:cNvSpPr>
          <p:nvPr>
            <p:ph type="sldNum" sz="quarter" idx="12"/>
          </p:nvPr>
        </p:nvSpPr>
        <p:spPr/>
        <p:txBody>
          <a:bodyPr/>
          <a:lstStyle/>
          <a:p>
            <a:fld id="{963B0023-0CED-47F7-85AE-654F0B232C29}" type="slidenum">
              <a:rPr lang="en-US" smtClean="0"/>
              <a:pPr/>
              <a:t>51</a:t>
            </a:fld>
            <a:endParaRPr lang="en-US" dirty="0"/>
          </a:p>
        </p:txBody>
      </p:sp>
      <p:sp>
        <p:nvSpPr>
          <p:cNvPr id="6" name="Rectangle 5">
            <a:extLst>
              <a:ext uri="{FF2B5EF4-FFF2-40B4-BE49-F238E27FC236}">
                <a16:creationId xmlns:a16="http://schemas.microsoft.com/office/drawing/2014/main" id="{09E025AD-112F-CBB0-6A2E-9F717F3C6F01}"/>
              </a:ext>
            </a:extLst>
          </p:cNvPr>
          <p:cNvSpPr/>
          <p:nvPr/>
        </p:nvSpPr>
        <p:spPr bwMode="auto">
          <a:xfrm>
            <a:off x="609600" y="1608667"/>
            <a:ext cx="10972800" cy="891822"/>
          </a:xfrm>
          <a:prstGeom prst="rect">
            <a:avLst/>
          </a:prstGeom>
          <a:solidFill>
            <a:schemeClr val="accent5">
              <a:lumMod val="75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7" name="ZoneTexte 6">
            <a:extLst>
              <a:ext uri="{FF2B5EF4-FFF2-40B4-BE49-F238E27FC236}">
                <a16:creationId xmlns:a16="http://schemas.microsoft.com/office/drawing/2014/main" id="{2D9D5B80-0A8E-4024-7DD9-855ABAF8221D}"/>
              </a:ext>
            </a:extLst>
          </p:cNvPr>
          <p:cNvSpPr txBox="1"/>
          <p:nvPr/>
        </p:nvSpPr>
        <p:spPr>
          <a:xfrm>
            <a:off x="880533" y="1778489"/>
            <a:ext cx="9742311" cy="753533"/>
          </a:xfrm>
          <a:prstGeom prst="rect">
            <a:avLst/>
          </a:prstGeom>
          <a:noFill/>
        </p:spPr>
        <p:txBody>
          <a:bodyPr wrap="square" rtlCol="0">
            <a:noAutofit/>
          </a:bodyPr>
          <a:lstStyle/>
          <a:p>
            <a:pPr algn="ctr"/>
            <a:r>
              <a:rPr lang="fr-FR" sz="2000" dirty="0"/>
              <a:t>Short-</a:t>
            </a:r>
            <a:r>
              <a:rPr lang="fr-FR" sz="2000" dirty="0" err="1"/>
              <a:t>term</a:t>
            </a:r>
            <a:r>
              <a:rPr lang="fr-FR" sz="2000" dirty="0"/>
              <a:t> </a:t>
            </a:r>
            <a:r>
              <a:rPr lang="fr-FR" sz="2000" dirty="0" err="1"/>
              <a:t>shearing</a:t>
            </a:r>
            <a:r>
              <a:rPr lang="fr-FR" sz="2000" dirty="0"/>
              <a:t> </a:t>
            </a:r>
            <a:r>
              <a:rPr lang="fr-FR" sz="2000" dirty="0" err="1"/>
              <a:t>experiment</a:t>
            </a:r>
            <a:r>
              <a:rPr lang="fr-FR" sz="2000" dirty="0"/>
              <a:t> </a:t>
            </a:r>
            <a:r>
              <a:rPr lang="fr-FR" sz="2000" dirty="0" err="1"/>
              <a:t>with</a:t>
            </a:r>
            <a:r>
              <a:rPr lang="fr-FR" sz="2000" dirty="0"/>
              <a:t> </a:t>
            </a:r>
            <a:r>
              <a:rPr lang="fr-FR" sz="2000" dirty="0" err="1"/>
              <a:t>methyl</a:t>
            </a:r>
            <a:r>
              <a:rPr lang="fr-FR" sz="2000" dirty="0"/>
              <a:t> </a:t>
            </a:r>
            <a:r>
              <a:rPr lang="fr-FR" sz="2000" dirty="0" err="1"/>
              <a:t>jasmonate</a:t>
            </a:r>
            <a:r>
              <a:rPr lang="fr-FR" sz="2000" dirty="0"/>
              <a:t> </a:t>
            </a:r>
            <a:r>
              <a:rPr lang="fr-FR" sz="2000" dirty="0" err="1"/>
              <a:t>during</a:t>
            </a:r>
            <a:r>
              <a:rPr lang="fr-FR" sz="2000" dirty="0"/>
              <a:t> the </a:t>
            </a:r>
            <a:r>
              <a:rPr lang="fr-FR" sz="2000" dirty="0" err="1"/>
              <a:t>exponential</a:t>
            </a:r>
            <a:r>
              <a:rPr lang="fr-FR" sz="2000" dirty="0"/>
              <a:t> </a:t>
            </a:r>
            <a:r>
              <a:rPr lang="fr-FR" sz="2000" dirty="0" err="1"/>
              <a:t>growth</a:t>
            </a:r>
            <a:r>
              <a:rPr lang="fr-FR" sz="2000" dirty="0"/>
              <a:t> phase</a:t>
            </a:r>
          </a:p>
          <a:p>
            <a:pPr algn="ctr"/>
            <a:endParaRPr lang="fr-FR" sz="1600" dirty="0" err="1"/>
          </a:p>
        </p:txBody>
      </p:sp>
      <p:sp>
        <p:nvSpPr>
          <p:cNvPr id="8" name="Rectangle 7">
            <a:extLst>
              <a:ext uri="{FF2B5EF4-FFF2-40B4-BE49-F238E27FC236}">
                <a16:creationId xmlns:a16="http://schemas.microsoft.com/office/drawing/2014/main" id="{FCDB3C25-2C05-F908-000E-913B7FAFD79C}"/>
              </a:ext>
            </a:extLst>
          </p:cNvPr>
          <p:cNvSpPr/>
          <p:nvPr/>
        </p:nvSpPr>
        <p:spPr bwMode="auto">
          <a:xfrm>
            <a:off x="609600" y="2830119"/>
            <a:ext cx="10972800" cy="891822"/>
          </a:xfrm>
          <a:prstGeom prst="rect">
            <a:avLst/>
          </a:prstGeom>
          <a:solidFill>
            <a:schemeClr val="accent3">
              <a:lumMod val="60000"/>
              <a:lumOff val="40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9" name="Rectangle 8">
            <a:extLst>
              <a:ext uri="{FF2B5EF4-FFF2-40B4-BE49-F238E27FC236}">
                <a16:creationId xmlns:a16="http://schemas.microsoft.com/office/drawing/2014/main" id="{8182C583-9C7B-3DB0-A912-FA0582806923}"/>
              </a:ext>
            </a:extLst>
          </p:cNvPr>
          <p:cNvSpPr/>
          <p:nvPr/>
        </p:nvSpPr>
        <p:spPr bwMode="auto">
          <a:xfrm>
            <a:off x="609600" y="4113157"/>
            <a:ext cx="10972800" cy="891822"/>
          </a:xfrm>
          <a:prstGeom prst="rect">
            <a:avLst/>
          </a:prstGeom>
          <a:solidFill>
            <a:schemeClr val="accent3">
              <a:lumMod val="40000"/>
              <a:lumOff val="60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0" name="Rectangle 9">
            <a:extLst>
              <a:ext uri="{FF2B5EF4-FFF2-40B4-BE49-F238E27FC236}">
                <a16:creationId xmlns:a16="http://schemas.microsoft.com/office/drawing/2014/main" id="{CE6AC4CE-7A0C-2A1B-302B-5EADEAFBE194}"/>
              </a:ext>
            </a:extLst>
          </p:cNvPr>
          <p:cNvSpPr/>
          <p:nvPr/>
        </p:nvSpPr>
        <p:spPr bwMode="auto">
          <a:xfrm>
            <a:off x="609600" y="5324310"/>
            <a:ext cx="10972800" cy="891822"/>
          </a:xfrm>
          <a:prstGeom prst="rect">
            <a:avLst/>
          </a:prstGeom>
          <a:solidFill>
            <a:schemeClr val="accent3">
              <a:lumMod val="20000"/>
              <a:lumOff val="80000"/>
            </a:schemeClr>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1" name="ZoneTexte 10">
            <a:extLst>
              <a:ext uri="{FF2B5EF4-FFF2-40B4-BE49-F238E27FC236}">
                <a16:creationId xmlns:a16="http://schemas.microsoft.com/office/drawing/2014/main" id="{74985C9F-451F-DF1E-AA5B-D208396C8710}"/>
              </a:ext>
            </a:extLst>
          </p:cNvPr>
          <p:cNvSpPr txBox="1"/>
          <p:nvPr/>
        </p:nvSpPr>
        <p:spPr>
          <a:xfrm>
            <a:off x="1019497" y="2891705"/>
            <a:ext cx="10153006" cy="466155"/>
          </a:xfrm>
          <a:prstGeom prst="rect">
            <a:avLst/>
          </a:prstGeom>
          <a:noFill/>
        </p:spPr>
        <p:txBody>
          <a:bodyPr wrap="square" rtlCol="0">
            <a:noAutofit/>
          </a:bodyPr>
          <a:lstStyle/>
          <a:p>
            <a:pPr algn="ctr"/>
            <a:r>
              <a:rPr lang="en-US" sz="2400" dirty="0">
                <a:effectLst/>
                <a:latin typeface="Calibri" panose="020F0502020204030204" pitchFamily="34" charset="0"/>
                <a:ea typeface="Calibri" panose="020F0502020204030204" pitchFamily="34" charset="0"/>
                <a:cs typeface="Arial" panose="020B0604020202020204" pitchFamily="34" charset="0"/>
              </a:rPr>
              <a:t>Different concentrations of </a:t>
            </a:r>
            <a:r>
              <a:rPr lang="en-US" sz="2400" dirty="0" err="1">
                <a:effectLst/>
                <a:latin typeface="Calibri" panose="020F0502020204030204" pitchFamily="34" charset="0"/>
                <a:ea typeface="Calibri" panose="020F0502020204030204" pitchFamily="34" charset="0"/>
                <a:cs typeface="Arial" panose="020B0604020202020204" pitchFamily="34" charset="0"/>
              </a:rPr>
              <a:t>pectolyase</a:t>
            </a:r>
            <a:r>
              <a:rPr lang="en-US" sz="2400" dirty="0">
                <a:effectLst/>
                <a:latin typeface="Calibri" panose="020F0502020204030204" pitchFamily="34" charset="0"/>
                <a:ea typeface="Calibri" panose="020F0502020204030204" pitchFamily="34" charset="0"/>
                <a:cs typeface="Arial" panose="020B0604020202020204" pitchFamily="34" charset="0"/>
              </a:rPr>
              <a:t> and cellulase should be tested along with different lengths of treatment</a:t>
            </a:r>
            <a:r>
              <a:rPr lang="fr-FR" sz="2400" dirty="0">
                <a:effectLst/>
              </a:rPr>
              <a:t> </a:t>
            </a:r>
            <a:endParaRPr lang="fr-FR" sz="2400" dirty="0"/>
          </a:p>
        </p:txBody>
      </p:sp>
      <p:sp>
        <p:nvSpPr>
          <p:cNvPr id="12" name="ZoneTexte 11">
            <a:extLst>
              <a:ext uri="{FF2B5EF4-FFF2-40B4-BE49-F238E27FC236}">
                <a16:creationId xmlns:a16="http://schemas.microsoft.com/office/drawing/2014/main" id="{8A436E72-CBB4-8A28-BF12-245DF575A0D6}"/>
              </a:ext>
            </a:extLst>
          </p:cNvPr>
          <p:cNvSpPr txBox="1"/>
          <p:nvPr/>
        </p:nvSpPr>
        <p:spPr>
          <a:xfrm>
            <a:off x="1659464" y="4359577"/>
            <a:ext cx="8850491" cy="491824"/>
          </a:xfrm>
          <a:prstGeom prst="rect">
            <a:avLst/>
          </a:prstGeom>
          <a:noFill/>
        </p:spPr>
        <p:txBody>
          <a:bodyPr wrap="square" rtlCol="0">
            <a:noAutofit/>
          </a:bodyPr>
          <a:lstStyle/>
          <a:p>
            <a:pPr algn="ctr"/>
            <a:r>
              <a:rPr lang="fr-FR" sz="2000" dirty="0" err="1"/>
              <a:t>Reproduce</a:t>
            </a:r>
            <a:r>
              <a:rPr lang="fr-FR" sz="2000" dirty="0"/>
              <a:t> the long-</a:t>
            </a:r>
            <a:r>
              <a:rPr lang="fr-FR" sz="2000" dirty="0" err="1"/>
              <a:t>term</a:t>
            </a:r>
            <a:r>
              <a:rPr lang="fr-FR" sz="2000" dirty="0"/>
              <a:t> </a:t>
            </a:r>
            <a:r>
              <a:rPr lang="fr-FR" sz="2000" dirty="0" err="1"/>
              <a:t>experiment</a:t>
            </a:r>
            <a:r>
              <a:rPr lang="fr-FR" sz="2000" dirty="0"/>
              <a:t> </a:t>
            </a:r>
            <a:r>
              <a:rPr lang="fr-FR" sz="2000" dirty="0" err="1"/>
              <a:t>with</a:t>
            </a:r>
            <a:r>
              <a:rPr lang="fr-FR" sz="2000" dirty="0"/>
              <a:t> </a:t>
            </a:r>
            <a:r>
              <a:rPr lang="fr-FR" sz="2000" dirty="0" err="1"/>
              <a:t>higher</a:t>
            </a:r>
            <a:r>
              <a:rPr lang="fr-FR" sz="2000" dirty="0"/>
              <a:t> </a:t>
            </a:r>
            <a:r>
              <a:rPr lang="fr-FR" sz="2000" dirty="0" err="1"/>
              <a:t>cell</a:t>
            </a:r>
            <a:r>
              <a:rPr lang="fr-FR" sz="2000" dirty="0"/>
              <a:t> </a:t>
            </a:r>
            <a:r>
              <a:rPr lang="fr-FR" sz="2000" dirty="0" err="1"/>
              <a:t>density</a:t>
            </a:r>
            <a:endParaRPr lang="fr-FR" sz="2000" dirty="0"/>
          </a:p>
          <a:p>
            <a:pPr algn="ctr"/>
            <a:endParaRPr lang="fr-FR" sz="1600" dirty="0" err="1"/>
          </a:p>
        </p:txBody>
      </p:sp>
      <p:sp>
        <p:nvSpPr>
          <p:cNvPr id="13" name="ZoneTexte 12">
            <a:extLst>
              <a:ext uri="{FF2B5EF4-FFF2-40B4-BE49-F238E27FC236}">
                <a16:creationId xmlns:a16="http://schemas.microsoft.com/office/drawing/2014/main" id="{56826BD0-A51E-7267-84BE-C9A0CE389F34}"/>
              </a:ext>
            </a:extLst>
          </p:cNvPr>
          <p:cNvSpPr txBox="1"/>
          <p:nvPr/>
        </p:nvSpPr>
        <p:spPr>
          <a:xfrm>
            <a:off x="781157" y="5476767"/>
            <a:ext cx="10848465" cy="474133"/>
          </a:xfrm>
          <a:prstGeom prst="rect">
            <a:avLst/>
          </a:prstGeom>
          <a:noFill/>
        </p:spPr>
        <p:txBody>
          <a:bodyPr wrap="square" rtlCol="0">
            <a:noAutofit/>
          </a:bodyPr>
          <a:lstStyle/>
          <a:p>
            <a:pPr algn="ctr"/>
            <a:r>
              <a:rPr lang="fr-FR" sz="2000" dirty="0"/>
              <a:t>Test if </a:t>
            </a:r>
            <a:r>
              <a:rPr lang="fr-FR" sz="2000" dirty="0" err="1"/>
              <a:t>increased</a:t>
            </a:r>
            <a:r>
              <a:rPr lang="fr-FR" sz="2000" dirty="0"/>
              <a:t> </a:t>
            </a:r>
            <a:r>
              <a:rPr lang="fr-FR" sz="2000" dirty="0" err="1"/>
              <a:t>levels</a:t>
            </a:r>
            <a:r>
              <a:rPr lang="fr-FR" sz="2000" dirty="0"/>
              <a:t> of paclitaxel are the </a:t>
            </a:r>
            <a:r>
              <a:rPr lang="fr-FR" sz="2000" dirty="0" err="1"/>
              <a:t>result</a:t>
            </a:r>
            <a:r>
              <a:rPr lang="fr-FR" sz="2000" dirty="0"/>
              <a:t> of </a:t>
            </a:r>
            <a:r>
              <a:rPr lang="fr-FR" sz="2000" dirty="0" err="1"/>
              <a:t>continuous</a:t>
            </a:r>
            <a:r>
              <a:rPr lang="fr-FR" sz="2000" dirty="0"/>
              <a:t> </a:t>
            </a:r>
            <a:r>
              <a:rPr lang="fr-FR" sz="2000" dirty="0" err="1"/>
              <a:t>shearing</a:t>
            </a:r>
            <a:r>
              <a:rPr lang="fr-FR" sz="2000" dirty="0"/>
              <a:t> or </a:t>
            </a:r>
            <a:r>
              <a:rPr lang="fr-FR" sz="2000" dirty="0" err="1"/>
              <a:t>simply</a:t>
            </a:r>
            <a:r>
              <a:rPr lang="fr-FR" sz="2000" dirty="0"/>
              <a:t> the </a:t>
            </a:r>
            <a:r>
              <a:rPr lang="fr-FR" sz="2000" dirty="0" err="1"/>
              <a:t>result</a:t>
            </a:r>
            <a:r>
              <a:rPr lang="fr-FR" sz="2000" dirty="0"/>
              <a:t> of </a:t>
            </a:r>
            <a:r>
              <a:rPr lang="fr-FR" sz="2000" dirty="0" err="1"/>
              <a:t>increased</a:t>
            </a:r>
            <a:r>
              <a:rPr lang="fr-FR" sz="2000" dirty="0"/>
              <a:t> paclitaxel </a:t>
            </a:r>
            <a:r>
              <a:rPr lang="fr-FR" sz="2000" dirty="0" err="1"/>
              <a:t>synthesis</a:t>
            </a:r>
            <a:r>
              <a:rPr lang="fr-FR" sz="2000" dirty="0"/>
              <a:t> via </a:t>
            </a:r>
            <a:r>
              <a:rPr lang="fr-FR" sz="2000" dirty="0" err="1"/>
              <a:t>smaller</a:t>
            </a:r>
            <a:r>
              <a:rPr lang="fr-FR" sz="2000" dirty="0"/>
              <a:t> cellular </a:t>
            </a:r>
            <a:r>
              <a:rPr lang="fr-FR" sz="2000" dirty="0" err="1"/>
              <a:t>aggregates</a:t>
            </a:r>
            <a:r>
              <a:rPr lang="fr-FR" sz="2000" dirty="0"/>
              <a:t> </a:t>
            </a:r>
          </a:p>
          <a:p>
            <a:pPr algn="ctr"/>
            <a:endParaRPr lang="fr-FR" sz="1600" dirty="0" err="1"/>
          </a:p>
        </p:txBody>
      </p:sp>
    </p:spTree>
    <p:extLst>
      <p:ext uri="{BB962C8B-B14F-4D97-AF65-F5344CB8AC3E}">
        <p14:creationId xmlns:p14="http://schemas.microsoft.com/office/powerpoint/2010/main" val="2803516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5A64FA-BC53-9EDA-3102-5847D720FFE2}"/>
              </a:ext>
            </a:extLst>
          </p:cNvPr>
          <p:cNvSpPr>
            <a:spLocks noGrp="1"/>
          </p:cNvSpPr>
          <p:nvPr>
            <p:ph type="title"/>
          </p:nvPr>
        </p:nvSpPr>
        <p:spPr>
          <a:xfrm>
            <a:off x="609600" y="317282"/>
            <a:ext cx="10972800" cy="800100"/>
          </a:xfrm>
        </p:spPr>
        <p:txBody>
          <a:bodyPr/>
          <a:lstStyle/>
          <a:p>
            <a:pPr>
              <a:lnSpc>
                <a:spcPct val="107000"/>
              </a:lnSpc>
              <a:spcBef>
                <a:spcPts val="1200"/>
              </a:spcBef>
            </a:pPr>
            <a:r>
              <a:rPr lang="fr-FR" dirty="0" err="1"/>
              <a:t>References</a:t>
            </a:r>
            <a:endParaRPr lang="fr-FR" sz="1000" dirty="0"/>
          </a:p>
        </p:txBody>
      </p:sp>
      <p:sp>
        <p:nvSpPr>
          <p:cNvPr id="3" name="Espace réservé du contenu 2">
            <a:extLst>
              <a:ext uri="{FF2B5EF4-FFF2-40B4-BE49-F238E27FC236}">
                <a16:creationId xmlns:a16="http://schemas.microsoft.com/office/drawing/2014/main" id="{30529FA2-F4C7-13F1-1BF8-A45B550A3A61}"/>
              </a:ext>
            </a:extLst>
          </p:cNvPr>
          <p:cNvSpPr>
            <a:spLocks noGrp="1"/>
          </p:cNvSpPr>
          <p:nvPr>
            <p:ph idx="1"/>
          </p:nvPr>
        </p:nvSpPr>
        <p:spPr>
          <a:xfrm>
            <a:off x="609600" y="1354691"/>
            <a:ext cx="10972800" cy="4648200"/>
          </a:xfrm>
        </p:spPr>
        <p:txBody>
          <a:bodyPr>
            <a:normAutofit fontScale="25000" lnSpcReduction="20000"/>
          </a:bodyPr>
          <a:lstStyle/>
          <a:p>
            <a:pPr marL="0" indent="0">
              <a:buNone/>
            </a:pPr>
            <a:br>
              <a:rPr lang="fr-FR" sz="48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br>
            <a:r>
              <a:rPr lang="en-US" sz="4800" dirty="0">
                <a:effectLst/>
                <a:latin typeface="Calibri" panose="020F0502020204030204" pitchFamily="34" charset="0"/>
                <a:ea typeface="Calibri" panose="020F0502020204030204" pitchFamily="34" charset="0"/>
                <a:cs typeface="Arial" panose="020B0604020202020204" pitchFamily="34" charset="0"/>
              </a:rPr>
              <a:t> </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err="1">
                <a:effectLst/>
                <a:latin typeface="Calibri" panose="020F0502020204030204" pitchFamily="34" charset="0"/>
                <a:ea typeface="Calibri" panose="020F0502020204030204" pitchFamily="34" charset="0"/>
                <a:cs typeface="Arial" panose="020B0604020202020204" pitchFamily="34" charset="0"/>
              </a:rPr>
              <a:t>Brzycki</a:t>
            </a:r>
            <a:r>
              <a:rPr lang="en-US" sz="4800" dirty="0">
                <a:effectLst/>
                <a:latin typeface="Calibri" panose="020F0502020204030204" pitchFamily="34" charset="0"/>
                <a:ea typeface="Calibri" panose="020F0502020204030204" pitchFamily="34" charset="0"/>
                <a:cs typeface="Arial" panose="020B0604020202020204" pitchFamily="34" charset="0"/>
              </a:rPr>
              <a:t> C., “Secondary Metabolite Production in Plant Cell Culture: A New Epigenetic Frontier”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doi.org</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/10.1007/978-3-030-58271-5_1</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Dinicu</a:t>
            </a:r>
            <a:r>
              <a:rPr lang="en-US" sz="4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 (2022) Master’s thesis : “Effect of Shear Stress on Cell Health and Secondary Metabolite Production in Taxus Plant Cell Culture” </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Enaksha</a:t>
            </a:r>
            <a:r>
              <a:rPr lang="en-US" sz="4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R.M., et al., (1994) « Taxus Cell Suspension Cultures: Optimizing Growth and Production of Taxol”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doi.org</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/10.1016/S0176-1617(11)80541-9</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err="1">
                <a:solidFill>
                  <a:srgbClr val="000000"/>
                </a:solidFill>
                <a:effectLst/>
                <a:latin typeface="Calibri" panose="020F0502020204030204" pitchFamily="34" charset="0"/>
                <a:ea typeface="Times New Roman" panose="02020603050405020304" pitchFamily="18" charset="0"/>
              </a:rPr>
              <a:t>Furusaki</a:t>
            </a:r>
            <a:r>
              <a:rPr lang="en-US" sz="4800" dirty="0">
                <a:solidFill>
                  <a:srgbClr val="000000"/>
                </a:solidFill>
                <a:effectLst/>
                <a:latin typeface="Calibri" panose="020F0502020204030204" pitchFamily="34" charset="0"/>
                <a:ea typeface="Times New Roman" panose="02020603050405020304" pitchFamily="18" charset="0"/>
              </a:rPr>
              <a:t>  S., et al., (2011) “ Plant Cell Culture”. Retrieved March 13</a:t>
            </a:r>
            <a:r>
              <a:rPr lang="en-US" sz="4800" baseline="30000" dirty="0">
                <a:solidFill>
                  <a:srgbClr val="000000"/>
                </a:solidFill>
                <a:effectLst/>
                <a:latin typeface="Calibri" panose="020F0502020204030204" pitchFamily="34" charset="0"/>
                <a:ea typeface="Times New Roman" panose="02020603050405020304" pitchFamily="18" charset="0"/>
              </a:rPr>
              <a:t>th</a:t>
            </a:r>
            <a:r>
              <a:rPr lang="en-US" sz="4800" dirty="0">
                <a:solidFill>
                  <a:srgbClr val="000000"/>
                </a:solidFill>
                <a:effectLst/>
                <a:latin typeface="Calibri" panose="020F0502020204030204" pitchFamily="34" charset="0"/>
                <a:ea typeface="Times New Roman" panose="02020603050405020304" pitchFamily="18" charset="0"/>
              </a:rPr>
              <a:t> 2023, from </a:t>
            </a:r>
            <a:r>
              <a:rPr lang="en-US" sz="4800" u="sng" dirty="0">
                <a:solidFill>
                  <a:srgbClr val="0563C1"/>
                </a:solidFill>
                <a:effectLst/>
                <a:latin typeface="Calibri" panose="020F0502020204030204" pitchFamily="34" charset="0"/>
                <a:ea typeface="Times New Roman" panose="02020603050405020304" pitchFamily="18" charset="0"/>
                <a:hlinkClick r:id="rId2"/>
              </a:rPr>
              <a:t>https://www.sciencedirect.com/topics/immunology-and-microbiology/plant-cell-culture</a:t>
            </a:r>
            <a:r>
              <a:rPr lang="en-US" sz="4800" dirty="0">
                <a:effectLst/>
                <a:latin typeface="Calibri" panose="020F0502020204030204" pitchFamily="34" charset="0"/>
                <a:ea typeface="Times New Roman" panose="02020603050405020304" pitchFamily="18" charset="0"/>
              </a:rPr>
              <a:t> </a:t>
            </a:r>
            <a:br>
              <a:rPr lang="fr-FR" sz="4800" dirty="0">
                <a:effectLst/>
                <a:latin typeface="Times New Roman" panose="02020603050405020304" pitchFamily="18" charset="0"/>
                <a:ea typeface="Times New Roman" panose="02020603050405020304" pitchFamily="18" charset="0"/>
              </a:rPr>
            </a:br>
            <a:r>
              <a:rPr lang="en-US" sz="4800" dirty="0">
                <a:effectLst/>
                <a:latin typeface="Calibri" panose="020F0502020204030204" pitchFamily="34" charset="0"/>
                <a:ea typeface="Times New Roman" panose="02020603050405020304" pitchFamily="18" charset="0"/>
              </a:rPr>
              <a:t>Gibson D.M., et al., (1993) “Initiation and growth of cell lines of Taxus </a:t>
            </a:r>
            <a:r>
              <a:rPr lang="en-US" sz="4800" dirty="0" err="1">
                <a:effectLst/>
                <a:latin typeface="Calibri" panose="020F0502020204030204" pitchFamily="34" charset="0"/>
                <a:ea typeface="Times New Roman" panose="02020603050405020304" pitchFamily="18" charset="0"/>
              </a:rPr>
              <a:t>brevifolia</a:t>
            </a:r>
            <a:r>
              <a:rPr lang="en-US" sz="4800" dirty="0">
                <a:effectLst/>
                <a:latin typeface="Calibri" panose="020F0502020204030204" pitchFamily="34" charset="0"/>
                <a:ea typeface="Times New Roman" panose="02020603050405020304" pitchFamily="18" charset="0"/>
              </a:rPr>
              <a:t> (Pacific yew)” </a:t>
            </a:r>
            <a:r>
              <a:rPr lang="en-US" sz="4800" u="sng" dirty="0">
                <a:solidFill>
                  <a:srgbClr val="00B0F0"/>
                </a:solidFill>
                <a:effectLst/>
                <a:latin typeface="Calibri" panose="020F0502020204030204" pitchFamily="34" charset="0"/>
                <a:ea typeface="Times New Roman" panose="02020603050405020304" pitchFamily="18" charset="0"/>
              </a:rPr>
              <a:t>https://</a:t>
            </a:r>
            <a:r>
              <a:rPr lang="en-US" sz="4800" u="sng" dirty="0" err="1">
                <a:solidFill>
                  <a:srgbClr val="00B0F0"/>
                </a:solidFill>
                <a:effectLst/>
                <a:latin typeface="Calibri" panose="020F0502020204030204" pitchFamily="34" charset="0"/>
                <a:ea typeface="Times New Roman" panose="02020603050405020304" pitchFamily="18" charset="0"/>
              </a:rPr>
              <a:t>doi.org</a:t>
            </a:r>
            <a:r>
              <a:rPr lang="en-US" sz="4800" u="sng" dirty="0">
                <a:solidFill>
                  <a:srgbClr val="00B0F0"/>
                </a:solidFill>
                <a:effectLst/>
                <a:latin typeface="Calibri" panose="020F0502020204030204" pitchFamily="34" charset="0"/>
                <a:ea typeface="Times New Roman" panose="02020603050405020304" pitchFamily="18" charset="0"/>
              </a:rPr>
              <a:t>/10.1007/BF00236091</a:t>
            </a:r>
            <a:br>
              <a:rPr lang="fr-FR" sz="4800" dirty="0">
                <a:effectLst/>
                <a:latin typeface="Times New Roman" panose="02020603050405020304" pitchFamily="18" charset="0"/>
                <a:ea typeface="Times New Roman" panose="02020603050405020304" pitchFamily="18" charset="0"/>
              </a:rPr>
            </a:br>
            <a:r>
              <a:rPr lang="en-US" sz="4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Graham M.D., et al., (2003) « The Coulter Principle: Foundation of an Industry”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doi.org</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/10.1016/S1535-5535-03-00023-6</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Halder M., et al., (2019) “Elicitation: A biotechnological tool for enhanced production of secondary metabolites in hairy root cultures” DOI: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10.1002/elsc.201900058</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a:effectLst/>
                <a:latin typeface="Calibri" panose="020F0502020204030204" pitchFamily="34" charset="0"/>
                <a:ea typeface="Calibri" panose="020F0502020204030204" pitchFamily="34" charset="0"/>
                <a:cs typeface="Arial" panose="020B0604020202020204" pitchFamily="34" charset="0"/>
              </a:rPr>
              <a:t>Howat S., et al., (2014) “Paclitaxel: biosynthesis, production and future prospects” </a:t>
            </a:r>
            <a:r>
              <a:rPr lang="en-US" sz="4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https://doi.org/10.1016/j.nbt.2014.02.010</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Jun Kim B., et al., (2005) “Relationship of Viability and Apoptosis to Taxol Production in Taxus sp. Suspension Cultures Elicited with Methyl </a:t>
            </a:r>
            <a:r>
              <a:rPr lang="en-US" sz="4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Jasmonate</a:t>
            </a:r>
            <a:r>
              <a:rPr lang="en-US" sz="4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DOI :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10.1021/bp050016z</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err="1">
                <a:effectLst/>
                <a:latin typeface="Calibri" panose="020F0502020204030204" pitchFamily="34" charset="0"/>
                <a:ea typeface="Calibri" panose="020F0502020204030204" pitchFamily="34" charset="0"/>
                <a:cs typeface="Arial" panose="020B0604020202020204" pitchFamily="34" charset="0"/>
              </a:rPr>
              <a:t>Kampam</a:t>
            </a:r>
            <a:r>
              <a:rPr lang="en-US" sz="4800" dirty="0">
                <a:effectLst/>
                <a:latin typeface="Calibri" panose="020F0502020204030204" pitchFamily="34" charset="0"/>
                <a:ea typeface="Calibri" panose="020F0502020204030204" pitchFamily="34" charset="0"/>
                <a:cs typeface="Arial" panose="020B0604020202020204" pitchFamily="34" charset="0"/>
              </a:rPr>
              <a:t> M., et al., (2015) “Paclitaxel and Its Evolving Role in the Management of Ovarian Cancer”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doi.org</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/10.1155/2015/413076</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a:effectLst/>
                <a:latin typeface="Calibri" panose="020F0502020204030204" pitchFamily="34" charset="0"/>
                <a:ea typeface="Calibri" panose="020F0502020204030204" pitchFamily="34" charset="0"/>
                <a:cs typeface="Arial" panose="020B0604020202020204" pitchFamily="34" charset="0"/>
              </a:rPr>
              <a:t>Ketchum R., et al., (1999) “The kinetics of </a:t>
            </a:r>
            <a:r>
              <a:rPr lang="en-US" sz="4800" dirty="0" err="1">
                <a:effectLst/>
                <a:latin typeface="Calibri" panose="020F0502020204030204" pitchFamily="34" charset="0"/>
                <a:ea typeface="Calibri" panose="020F0502020204030204" pitchFamily="34" charset="0"/>
                <a:cs typeface="Arial" panose="020B0604020202020204" pitchFamily="34" charset="0"/>
              </a:rPr>
              <a:t>taxoid</a:t>
            </a:r>
            <a:r>
              <a:rPr lang="en-US" sz="4800" dirty="0">
                <a:effectLst/>
                <a:latin typeface="Calibri" panose="020F0502020204030204" pitchFamily="34" charset="0"/>
                <a:ea typeface="Calibri" panose="020F0502020204030204" pitchFamily="34" charset="0"/>
                <a:cs typeface="Arial" panose="020B0604020202020204" pitchFamily="34" charset="0"/>
              </a:rPr>
              <a:t> accumulation in cell suspension cultures of Taxus following elicitation with methyl </a:t>
            </a:r>
            <a:r>
              <a:rPr lang="en-US" sz="4800" dirty="0" err="1">
                <a:effectLst/>
                <a:latin typeface="Calibri" panose="020F0502020204030204" pitchFamily="34" charset="0"/>
                <a:ea typeface="Calibri" panose="020F0502020204030204" pitchFamily="34" charset="0"/>
                <a:cs typeface="Arial" panose="020B0604020202020204" pitchFamily="34" charset="0"/>
              </a:rPr>
              <a:t>jasmonate</a:t>
            </a:r>
            <a:r>
              <a:rPr lang="en-US" sz="4800" dirty="0">
                <a:effectLst/>
                <a:latin typeface="Calibri" panose="020F0502020204030204" pitchFamily="34" charset="0"/>
                <a:ea typeface="Calibri" panose="020F0502020204030204" pitchFamily="34" charset="0"/>
                <a:cs typeface="Arial" panose="020B0604020202020204" pitchFamily="34" charset="0"/>
              </a:rPr>
              <a:t>”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doi.org</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/10.1002/(SICI)1097-0290(19990105)62:1&lt;97::AID-BIT11&gt;3.0.CO;2-C</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err="1">
                <a:solidFill>
                  <a:srgbClr val="000000"/>
                </a:solidFill>
                <a:effectLst/>
                <a:latin typeface="Calibri" panose="020F0502020204030204" pitchFamily="34" charset="0"/>
                <a:ea typeface="Yu Mincho" panose="02020400000000000000" pitchFamily="18" charset="-128"/>
                <a:cs typeface="Arial" panose="020B0604020202020204" pitchFamily="34" charset="0"/>
              </a:rPr>
              <a:t>Kolewe</a:t>
            </a:r>
            <a:r>
              <a:rPr lang="en-US" sz="4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M., et., (2011) “</a:t>
            </a:r>
            <a:r>
              <a:rPr lang="en-US" sz="4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 population balance equation model of aggregation dynamics in Taxus suspension cell cultures” </a:t>
            </a:r>
            <a:r>
              <a:rPr lang="en-US" sz="4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https://doi.org/10.1002/bit.23321</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Kolewe</a:t>
            </a:r>
            <a:r>
              <a:rPr lang="en-US" sz="4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M., et al., (2011) “Analysis of aggregate size as a process variable affecting paclitaxel accumulation in Taxus suspension cultures”</a:t>
            </a:r>
            <a:r>
              <a:rPr lang="en-US" sz="4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doi.org</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/10.1002/btpr.655</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err="1">
                <a:solidFill>
                  <a:srgbClr val="000000"/>
                </a:solidFill>
                <a:effectLst/>
                <a:latin typeface="Calibri" panose="020F0502020204030204" pitchFamily="34" charset="0"/>
                <a:ea typeface="Yu Mincho" panose="02020400000000000000" pitchFamily="18" charset="-128"/>
                <a:cs typeface="Arial" panose="020B0604020202020204" pitchFamily="34" charset="0"/>
              </a:rPr>
              <a:t>Kolewe</a:t>
            </a:r>
            <a:r>
              <a:rPr lang="en-US" sz="4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M., et al., (2010) “Characterization of aggregate size in </a:t>
            </a:r>
            <a:r>
              <a:rPr lang="en-US" sz="4800" i="1"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Taxus</a:t>
            </a:r>
            <a:r>
              <a:rPr lang="en-US" sz="4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suspension cell culture”</a:t>
            </a:r>
            <a:r>
              <a:rPr lang="en-US" sz="4800" dirty="0">
                <a:effectLst/>
                <a:latin typeface="Calibri" panose="020F0502020204030204" pitchFamily="34" charset="0"/>
                <a:ea typeface="Calibri" panose="020F0502020204030204" pitchFamily="34" charset="0"/>
                <a:cs typeface="Arial" panose="020B0604020202020204" pitchFamily="34" charset="0"/>
              </a:rPr>
              <a:t> </a:t>
            </a:r>
            <a:r>
              <a:rPr lang="en-US" sz="4800" u="sng" dirty="0">
                <a:solidFill>
                  <a:srgbClr val="00B0F0"/>
                </a:solidFill>
                <a:effectLst/>
                <a:latin typeface="Calibri" panose="020F0502020204030204" pitchFamily="34" charset="0"/>
                <a:ea typeface="Yu Mincho" panose="02020400000000000000" pitchFamily="18" charset="-128"/>
                <a:cs typeface="Arial" panose="020B0604020202020204" pitchFamily="34" charset="0"/>
              </a:rPr>
              <a:t>https://</a:t>
            </a:r>
            <a:r>
              <a:rPr lang="en-US" sz="4800" u="sng" dirty="0" err="1">
                <a:solidFill>
                  <a:srgbClr val="00B0F0"/>
                </a:solidFill>
                <a:effectLst/>
                <a:latin typeface="Calibri" panose="020F0502020204030204" pitchFamily="34" charset="0"/>
                <a:ea typeface="Yu Mincho" panose="02020400000000000000" pitchFamily="18" charset="-128"/>
                <a:cs typeface="Arial" panose="020B0604020202020204" pitchFamily="34" charset="0"/>
              </a:rPr>
              <a:t>doi.org</a:t>
            </a:r>
            <a:r>
              <a:rPr lang="en-US" sz="4800" u="sng" dirty="0">
                <a:solidFill>
                  <a:srgbClr val="00B0F0"/>
                </a:solidFill>
                <a:effectLst/>
                <a:latin typeface="Calibri" panose="020F0502020204030204" pitchFamily="34" charset="0"/>
                <a:ea typeface="Yu Mincho" panose="02020400000000000000" pitchFamily="18" charset="-128"/>
                <a:cs typeface="Arial" panose="020B0604020202020204" pitchFamily="34" charset="0"/>
              </a:rPr>
              <a:t>/10.1007/s00299-010-0837-5</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err="1">
                <a:effectLst/>
                <a:latin typeface="Calibri" panose="020F0502020204030204" pitchFamily="34" charset="0"/>
                <a:ea typeface="Calibri" panose="020F0502020204030204" pitchFamily="34" charset="0"/>
                <a:cs typeface="Arial" panose="020B0604020202020204" pitchFamily="34" charset="0"/>
              </a:rPr>
              <a:t>Kuete</a:t>
            </a:r>
            <a:r>
              <a:rPr lang="en-US" sz="4800" dirty="0">
                <a:effectLst/>
                <a:latin typeface="Calibri" panose="020F0502020204030204" pitchFamily="34" charset="0"/>
                <a:ea typeface="Calibri" panose="020F0502020204030204" pitchFamily="34" charset="0"/>
                <a:cs typeface="Arial" panose="020B0604020202020204" pitchFamily="34" charset="0"/>
              </a:rPr>
              <a:t> V. (2017) “Anticancer Activities of African Medicinal Spices and Vegetables” </a:t>
            </a:r>
            <a:r>
              <a:rPr lang="en-US" sz="4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5"/>
              </a:rPr>
              <a:t>https://doi.org/10.1016/B978-0-12-809286-6.00010-8</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a:effectLst/>
                <a:latin typeface="Calibri" panose="020F0502020204030204" pitchFamily="34" charset="0"/>
                <a:ea typeface="Calibri" panose="020F0502020204030204" pitchFamily="34" charset="0"/>
                <a:cs typeface="Arial" panose="020B0604020202020204" pitchFamily="34" charset="0"/>
              </a:rPr>
              <a:t>Kurz W.G.W, (1971) “A chemostat for growing higher plant cells in single cell suspension cultures”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doi.org</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/10.1016/0014-4827(71)90104-2</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a:effectLst/>
                <a:latin typeface="Calibri" panose="020F0502020204030204" pitchFamily="34" charset="0"/>
                <a:ea typeface="Calibri" panose="020F0502020204030204" pitchFamily="34" charset="0"/>
                <a:cs typeface="Arial" panose="020B0604020202020204" pitchFamily="34" charset="0"/>
              </a:rPr>
              <a:t>McKee M., et al., (2021) “The Interface amongst Conserved and Specialized Pathways in Non-Paclitaxel and Paclitaxel Accumulating Taxus Cultures”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doi.org</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/10.3390/metabo11100688</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err="1">
                <a:effectLst/>
                <a:latin typeface="Calibri" panose="020F0502020204030204" pitchFamily="34" charset="0"/>
                <a:ea typeface="Calibri" panose="020F0502020204030204" pitchFamily="34" charset="0"/>
                <a:cs typeface="Arial" panose="020B0604020202020204" pitchFamily="34" charset="0"/>
              </a:rPr>
              <a:t>Naill</a:t>
            </a:r>
            <a:r>
              <a:rPr lang="en-US" sz="4800" dirty="0">
                <a:effectLst/>
                <a:latin typeface="Calibri" panose="020F0502020204030204" pitchFamily="34" charset="0"/>
                <a:ea typeface="Calibri" panose="020F0502020204030204" pitchFamily="34" charset="0"/>
                <a:cs typeface="Arial" panose="020B0604020202020204" pitchFamily="34" charset="0"/>
              </a:rPr>
              <a:t> M. (2012) “Paclitaxel uptake and transport in Taxus cell suspension cultures”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doi.org</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/10.1016/j.bej.2012.01.006</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err="1">
                <a:effectLst/>
                <a:latin typeface="Calibri" panose="020F0502020204030204" pitchFamily="34" charset="0"/>
                <a:ea typeface="Calibri" panose="020F0502020204030204" pitchFamily="34" charset="0"/>
                <a:cs typeface="Arial" panose="020B0604020202020204" pitchFamily="34" charset="0"/>
              </a:rPr>
              <a:t>Naill</a:t>
            </a:r>
            <a:r>
              <a:rPr lang="en-US" sz="4800" dirty="0">
                <a:effectLst/>
                <a:latin typeface="Calibri" panose="020F0502020204030204" pitchFamily="34" charset="0"/>
                <a:ea typeface="Calibri" panose="020F0502020204030204" pitchFamily="34" charset="0"/>
                <a:cs typeface="Arial" panose="020B0604020202020204" pitchFamily="34" charset="0"/>
              </a:rPr>
              <a:t> M., (2004) “Preparation of </a:t>
            </a:r>
            <a:r>
              <a:rPr lang="en-US" sz="4800" dirty="0" err="1">
                <a:effectLst/>
                <a:latin typeface="Calibri" panose="020F0502020204030204" pitchFamily="34" charset="0"/>
                <a:ea typeface="Calibri" panose="020F0502020204030204" pitchFamily="34" charset="0"/>
                <a:cs typeface="Arial" panose="020B0604020202020204" pitchFamily="34" charset="0"/>
              </a:rPr>
              <a:t>singke</a:t>
            </a:r>
            <a:r>
              <a:rPr lang="en-US" sz="4800" dirty="0">
                <a:effectLst/>
                <a:latin typeface="Calibri" panose="020F0502020204030204" pitchFamily="34" charset="0"/>
                <a:ea typeface="Calibri" panose="020F0502020204030204" pitchFamily="34" charset="0"/>
                <a:cs typeface="Arial" panose="020B0604020202020204" pitchFamily="34" charset="0"/>
              </a:rPr>
              <a:t> cells from aggregated Taxus suspension cultures for population analysis”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doi.org</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/10.1002/bit.20083</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a:effectLst/>
                <a:latin typeface="Calibri" panose="020F0502020204030204" pitchFamily="34" charset="0"/>
                <a:ea typeface="Calibri" panose="020F0502020204030204" pitchFamily="34" charset="0"/>
                <a:cs typeface="Arial" panose="020B0604020202020204" pitchFamily="34" charset="0"/>
              </a:rPr>
              <a:t>Nielsen E., et al., (2019) “Improvement of phytochemical production by plant cells and organ culture and by genetic engineering”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doi.org</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/10.1007/s00299-019-02415-z</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a:effectLst/>
                <a:latin typeface="Calibri" panose="020F0502020204030204" pitchFamily="34" charset="0"/>
                <a:ea typeface="Calibri" panose="020F0502020204030204" pitchFamily="34" charset="0"/>
                <a:cs typeface="Arial" panose="020B0604020202020204" pitchFamily="34" charset="0"/>
              </a:rPr>
              <a:t>Patil R., et al., (2013) “Cellular aggregation is a key parameter associated with long term variability in paclitaxel accumulation in Taxus suspension cultures” </a:t>
            </a:r>
            <a:r>
              <a:rPr lang="en-US" sz="4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6"/>
              </a:rPr>
              <a:t>https://doi.org/10.1007/s11240-012-0237-3</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a:effectLst/>
                <a:latin typeface="Calibri" panose="020F0502020204030204" pitchFamily="34" charset="0"/>
                <a:ea typeface="Calibri" panose="020F0502020204030204" pitchFamily="34" charset="0"/>
                <a:cs typeface="Arial" panose="020B0604020202020204" pitchFamily="34" charset="0"/>
              </a:rPr>
              <a:t>Resazurin Assay Kit (Cell Viability) (ab129732) (Updated In 2019)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www.abcam.com</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/products/assay-kits/resazurin-assay-kit-cell-viability-ab129732.html</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err="1">
                <a:effectLst/>
                <a:latin typeface="Calibri" panose="020F0502020204030204" pitchFamily="34" charset="0"/>
                <a:ea typeface="Calibri" panose="020F0502020204030204" pitchFamily="34" charset="0"/>
                <a:cs typeface="Arial" panose="020B0604020202020204" pitchFamily="34" charset="0"/>
              </a:rPr>
              <a:t>Samokhin</a:t>
            </a:r>
            <a:r>
              <a:rPr lang="en-US" sz="4800" dirty="0">
                <a:effectLst/>
                <a:latin typeface="Calibri" panose="020F0502020204030204" pitchFamily="34" charset="0"/>
                <a:ea typeface="Calibri" panose="020F0502020204030204" pitchFamily="34" charset="0"/>
                <a:cs typeface="Arial" panose="020B0604020202020204" pitchFamily="34" charset="0"/>
              </a:rPr>
              <a:t> A. S. (2020) “Syringe Pump Created using 3D Printing Technology and Arduino Platform”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doi.org</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/10.1134/S1061934820030156</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fr-FR" sz="4800" dirty="0">
                <a:effectLst/>
                <a:latin typeface="Calibri" panose="020F0502020204030204" pitchFamily="34" charset="0"/>
                <a:ea typeface="Calibri" panose="020F0502020204030204" pitchFamily="34" charset="0"/>
                <a:cs typeface="Arial" panose="020B0604020202020204" pitchFamily="34" charset="0"/>
              </a:rPr>
              <a:t>Siegel R., et al. (2023) “Cancer </a:t>
            </a:r>
            <a:r>
              <a:rPr lang="fr-FR" sz="4800" dirty="0" err="1">
                <a:effectLst/>
                <a:latin typeface="Calibri" panose="020F0502020204030204" pitchFamily="34" charset="0"/>
                <a:ea typeface="Calibri" panose="020F0502020204030204" pitchFamily="34" charset="0"/>
                <a:cs typeface="Arial" panose="020B0604020202020204" pitchFamily="34" charset="0"/>
              </a:rPr>
              <a:t>statistics</a:t>
            </a:r>
            <a:r>
              <a:rPr lang="fr-FR" sz="4800" dirty="0">
                <a:effectLst/>
                <a:latin typeface="Calibri" panose="020F0502020204030204" pitchFamily="34" charset="0"/>
                <a:ea typeface="Calibri" panose="020F0502020204030204" pitchFamily="34" charset="0"/>
                <a:cs typeface="Arial" panose="020B0604020202020204" pitchFamily="34" charset="0"/>
              </a:rPr>
              <a:t>, 2023” </a:t>
            </a:r>
            <a:r>
              <a:rPr lang="fr-FR" sz="4800" u="sng" dirty="0">
                <a:solidFill>
                  <a:srgbClr val="00B0F0"/>
                </a:solidFill>
                <a:effectLst/>
                <a:latin typeface="Calibri Light" panose="020F0302020204030204" pitchFamily="34" charset="0"/>
                <a:ea typeface="Yu Gothic Light" panose="020B0300000000000000" pitchFamily="34" charset="-128"/>
                <a:cs typeface="Times New Roman" panose="02020603050405020304" pitchFamily="18" charset="0"/>
                <a:hlinkClick r:id="rId7"/>
              </a:rPr>
              <a:t>https://doi.org/10.3322/caac.21763</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fr-FR" sz="4800" dirty="0">
                <a:effectLst/>
                <a:latin typeface="Calibri" panose="020F0502020204030204" pitchFamily="34" charset="0"/>
                <a:ea typeface="Calibri" panose="020F0502020204030204" pitchFamily="34" charset="0"/>
                <a:cs typeface="Arial" panose="020B0604020202020204" pitchFamily="34" charset="0"/>
              </a:rPr>
              <a:t>Wilson S., et al. </a:t>
            </a:r>
            <a:r>
              <a:rPr lang="en-US" sz="4800" dirty="0">
                <a:effectLst/>
                <a:latin typeface="Calibri" panose="020F0502020204030204" pitchFamily="34" charset="0"/>
                <a:ea typeface="Calibri" panose="020F0502020204030204" pitchFamily="34" charset="0"/>
                <a:cs typeface="Arial" panose="020B0604020202020204" pitchFamily="34" charset="0"/>
              </a:rPr>
              <a:t>(2020) “A population balance model to modulate shear for the control of aggregation in Taxus suspension cultures” </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https://</a:t>
            </a:r>
            <a:r>
              <a:rPr lang="en-US" sz="4800" u="sng" dirty="0" err="1">
                <a:solidFill>
                  <a:srgbClr val="00B0F0"/>
                </a:solidFill>
                <a:effectLst/>
                <a:latin typeface="Calibri" panose="020F0502020204030204" pitchFamily="34" charset="0"/>
                <a:ea typeface="Calibri" panose="020F0502020204030204" pitchFamily="34" charset="0"/>
                <a:cs typeface="Arial" panose="020B0604020202020204" pitchFamily="34" charset="0"/>
              </a:rPr>
              <a:t>doi.org</a:t>
            </a:r>
            <a:r>
              <a:rPr lang="en-US" sz="4800" u="sng" dirty="0">
                <a:solidFill>
                  <a:srgbClr val="00B0F0"/>
                </a:solidFill>
                <a:effectLst/>
                <a:latin typeface="Calibri" panose="020F0502020204030204" pitchFamily="34" charset="0"/>
                <a:ea typeface="Calibri" panose="020F0502020204030204" pitchFamily="34" charset="0"/>
                <a:cs typeface="Arial" panose="020B0604020202020204" pitchFamily="34" charset="0"/>
              </a:rPr>
              <a:t>/10.1002/btpr.2932</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4800" dirty="0">
                <a:effectLst/>
                <a:latin typeface="Calibri" panose="020F0502020204030204" pitchFamily="34" charset="0"/>
                <a:ea typeface="Calibri" panose="020F0502020204030204" pitchFamily="34" charset="0"/>
                <a:cs typeface="Arial" panose="020B0604020202020204" pitchFamily="34" charset="0"/>
              </a:rPr>
              <a:t>Zhong J., (2002) “Plant Cell Culture for Production of Paclitaxel and Other </a:t>
            </a:r>
            <a:r>
              <a:rPr lang="en-US" sz="4800" dirty="0" err="1">
                <a:effectLst/>
                <a:latin typeface="Calibri" panose="020F0502020204030204" pitchFamily="34" charset="0"/>
                <a:ea typeface="Calibri" panose="020F0502020204030204" pitchFamily="34" charset="0"/>
                <a:cs typeface="Arial" panose="020B0604020202020204" pitchFamily="34" charset="0"/>
              </a:rPr>
              <a:t>Taxanes</a:t>
            </a:r>
            <a:r>
              <a:rPr lang="en-US" sz="4800" dirty="0">
                <a:effectLst/>
                <a:latin typeface="Calibri" panose="020F0502020204030204" pitchFamily="34" charset="0"/>
                <a:ea typeface="Calibri" panose="020F0502020204030204" pitchFamily="34" charset="0"/>
                <a:cs typeface="Arial" panose="020B0604020202020204" pitchFamily="34" charset="0"/>
              </a:rPr>
              <a:t>” </a:t>
            </a:r>
            <a:r>
              <a:rPr lang="en-US" sz="4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8"/>
              </a:rPr>
              <a:t>https://doi.org/10.1016/S1389-1723(02)80200-6</a:t>
            </a:r>
            <a:br>
              <a:rPr lang="fr-FR" sz="4800" dirty="0">
                <a:effectLst/>
                <a:latin typeface="Calibri" panose="020F0502020204030204" pitchFamily="34" charset="0"/>
                <a:ea typeface="Calibri" panose="020F0502020204030204" pitchFamily="34" charset="0"/>
                <a:cs typeface="Arial" panose="020B0604020202020204" pitchFamily="34" charset="0"/>
              </a:rPr>
            </a:br>
            <a:r>
              <a:rPr lang="en-US" sz="2400" u="none" strike="noStrike" dirty="0">
                <a:solidFill>
                  <a:srgbClr val="00B0F0"/>
                </a:solidFill>
                <a:effectLst/>
                <a:latin typeface="Calibri" panose="020F0502020204030204" pitchFamily="34" charset="0"/>
                <a:ea typeface="Calibri" panose="020F0502020204030204" pitchFamily="34" charset="0"/>
                <a:cs typeface="Arial" panose="020B0604020202020204" pitchFamily="34" charset="0"/>
              </a:rPr>
              <a:t> </a:t>
            </a:r>
            <a:br>
              <a:rPr lang="fr-FR" sz="2400" dirty="0">
                <a:effectLst/>
                <a:latin typeface="Calibri" panose="020F0502020204030204" pitchFamily="34" charset="0"/>
                <a:ea typeface="Calibri" panose="020F0502020204030204" pitchFamily="34" charset="0"/>
                <a:cs typeface="Arial" panose="020B0604020202020204" pitchFamily="34" charset="0"/>
              </a:rPr>
            </a:br>
            <a:endParaRPr lang="fr-FR" dirty="0"/>
          </a:p>
        </p:txBody>
      </p:sp>
      <p:sp>
        <p:nvSpPr>
          <p:cNvPr id="4" name="Espace réservé du pied de page 3">
            <a:extLst>
              <a:ext uri="{FF2B5EF4-FFF2-40B4-BE49-F238E27FC236}">
                <a16:creationId xmlns:a16="http://schemas.microsoft.com/office/drawing/2014/main" id="{D9EB6AAC-9D41-69A9-3006-5C1757CB1A78}"/>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E9956F88-2036-5585-8170-AD66617D2793}"/>
              </a:ext>
            </a:extLst>
          </p:cNvPr>
          <p:cNvSpPr>
            <a:spLocks noGrp="1"/>
          </p:cNvSpPr>
          <p:nvPr>
            <p:ph type="sldNum" sz="quarter" idx="12"/>
          </p:nvPr>
        </p:nvSpPr>
        <p:spPr/>
        <p:txBody>
          <a:bodyPr/>
          <a:lstStyle/>
          <a:p>
            <a:fld id="{963B0023-0CED-47F7-85AE-654F0B232C29}" type="slidenum">
              <a:rPr lang="en-US" smtClean="0"/>
              <a:pPr/>
              <a:t>52</a:t>
            </a:fld>
            <a:endParaRPr lang="en-US" dirty="0"/>
          </a:p>
        </p:txBody>
      </p:sp>
    </p:spTree>
    <p:extLst>
      <p:ext uri="{BB962C8B-B14F-4D97-AF65-F5344CB8AC3E}">
        <p14:creationId xmlns:p14="http://schemas.microsoft.com/office/powerpoint/2010/main" val="2348808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1344AC-AEB8-5720-3A8A-EB43CCD51E3E}"/>
              </a:ext>
            </a:extLst>
          </p:cNvPr>
          <p:cNvSpPr>
            <a:spLocks noGrp="1"/>
          </p:cNvSpPr>
          <p:nvPr>
            <p:ph type="title"/>
          </p:nvPr>
        </p:nvSpPr>
        <p:spPr/>
        <p:txBody>
          <a:bodyPr/>
          <a:lstStyle/>
          <a:p>
            <a:r>
              <a:rPr lang="fr-FR" dirty="0" err="1"/>
              <a:t>Methyl</a:t>
            </a:r>
            <a:r>
              <a:rPr lang="fr-FR" dirty="0"/>
              <a:t> </a:t>
            </a:r>
            <a:r>
              <a:rPr lang="fr-FR" dirty="0" err="1"/>
              <a:t>jasmonate</a:t>
            </a:r>
            <a:r>
              <a:rPr lang="fr-FR" dirty="0"/>
              <a:t> </a:t>
            </a:r>
            <a:r>
              <a:rPr lang="fr-FR" dirty="0" err="1"/>
              <a:t>elicitation</a:t>
            </a:r>
            <a:endParaRPr lang="fr-FR" dirty="0"/>
          </a:p>
        </p:txBody>
      </p:sp>
      <p:sp>
        <p:nvSpPr>
          <p:cNvPr id="4" name="Espace réservé du pied de page 3">
            <a:extLst>
              <a:ext uri="{FF2B5EF4-FFF2-40B4-BE49-F238E27FC236}">
                <a16:creationId xmlns:a16="http://schemas.microsoft.com/office/drawing/2014/main" id="{28B8CBA1-D812-6EEB-4F75-A65F99FB4092}"/>
              </a:ext>
            </a:extLst>
          </p:cNvPr>
          <p:cNvSpPr>
            <a:spLocks noGrp="1"/>
          </p:cNvSpPr>
          <p:nvPr>
            <p:ph type="ftr" sz="quarter" idx="11"/>
          </p:nvPr>
        </p:nvSpPr>
        <p:spPr/>
        <p:txBody>
          <a:bodyPr/>
          <a:lstStyle/>
          <a:p>
            <a:r>
              <a:rPr lang="en-US" sz="1200" dirty="0"/>
              <a:t>Wang J. (2015) Bioresources Bioprocess. 2, 5</a:t>
            </a:r>
          </a:p>
        </p:txBody>
      </p:sp>
      <p:sp>
        <p:nvSpPr>
          <p:cNvPr id="5" name="Espace réservé du numéro de diapositive 4">
            <a:extLst>
              <a:ext uri="{FF2B5EF4-FFF2-40B4-BE49-F238E27FC236}">
                <a16:creationId xmlns:a16="http://schemas.microsoft.com/office/drawing/2014/main" id="{339DB56D-79AD-4A43-0D9C-AF6294084EBE}"/>
              </a:ext>
            </a:extLst>
          </p:cNvPr>
          <p:cNvSpPr>
            <a:spLocks noGrp="1"/>
          </p:cNvSpPr>
          <p:nvPr>
            <p:ph type="sldNum" sz="quarter" idx="12"/>
          </p:nvPr>
        </p:nvSpPr>
        <p:spPr/>
        <p:txBody>
          <a:bodyPr/>
          <a:lstStyle/>
          <a:p>
            <a:fld id="{963B0023-0CED-47F7-85AE-654F0B232C29}" type="slidenum">
              <a:rPr lang="en-US" smtClean="0"/>
              <a:pPr/>
              <a:t>6</a:t>
            </a:fld>
            <a:endParaRPr lang="en-US" dirty="0"/>
          </a:p>
        </p:txBody>
      </p:sp>
      <p:pic>
        <p:nvPicPr>
          <p:cNvPr id="3074" name="Picture 2" descr="Methyl Jasmonate 1101843-02-0 | TCI AMERICA">
            <a:extLst>
              <a:ext uri="{FF2B5EF4-FFF2-40B4-BE49-F238E27FC236}">
                <a16:creationId xmlns:a16="http://schemas.microsoft.com/office/drawing/2014/main" id="{71E6AC5B-6B7D-4CB0-64A7-6E7C10FD65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55700" y="1798248"/>
            <a:ext cx="3739910" cy="37399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nhanced production of flavonoids by methyl jasmonate elicitation in cell  suspension culture of Hypericum perforatum | Bioresources and Bioprocessing  | Full Text">
            <a:extLst>
              <a:ext uri="{FF2B5EF4-FFF2-40B4-BE49-F238E27FC236}">
                <a16:creationId xmlns:a16="http://schemas.microsoft.com/office/drawing/2014/main" id="{40C1AB43-BCBA-3F5F-C722-5C234619F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4516" y="2397531"/>
            <a:ext cx="5921915" cy="238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448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6784AF-CABA-F43F-455C-88A954FC34AB}"/>
              </a:ext>
            </a:extLst>
          </p:cNvPr>
          <p:cNvSpPr>
            <a:spLocks noGrp="1"/>
          </p:cNvSpPr>
          <p:nvPr>
            <p:ph type="title"/>
          </p:nvPr>
        </p:nvSpPr>
        <p:spPr/>
        <p:txBody>
          <a:bodyPr/>
          <a:lstStyle/>
          <a:p>
            <a:r>
              <a:rPr lang="fr-FR" dirty="0"/>
              <a:t>How </a:t>
            </a:r>
            <a:r>
              <a:rPr lang="fr-FR" dirty="0" err="1"/>
              <a:t>does</a:t>
            </a:r>
            <a:r>
              <a:rPr lang="fr-FR" dirty="0"/>
              <a:t> PCC </a:t>
            </a:r>
            <a:r>
              <a:rPr lang="fr-FR" dirty="0" err="1"/>
              <a:t>work</a:t>
            </a:r>
            <a:r>
              <a:rPr lang="fr-FR" dirty="0"/>
              <a:t>? </a:t>
            </a:r>
          </a:p>
        </p:txBody>
      </p:sp>
      <p:sp>
        <p:nvSpPr>
          <p:cNvPr id="4" name="Espace réservé du pied de page 3">
            <a:extLst>
              <a:ext uri="{FF2B5EF4-FFF2-40B4-BE49-F238E27FC236}">
                <a16:creationId xmlns:a16="http://schemas.microsoft.com/office/drawing/2014/main" id="{834AE96D-40E2-A175-CE41-201162AB524C}"/>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009ABE56-87DC-1610-CED9-EC7C3A87F676}"/>
              </a:ext>
            </a:extLst>
          </p:cNvPr>
          <p:cNvSpPr>
            <a:spLocks noGrp="1"/>
          </p:cNvSpPr>
          <p:nvPr>
            <p:ph type="sldNum" sz="quarter" idx="12"/>
          </p:nvPr>
        </p:nvSpPr>
        <p:spPr/>
        <p:txBody>
          <a:bodyPr/>
          <a:lstStyle/>
          <a:p>
            <a:fld id="{963B0023-0CED-47F7-85AE-654F0B232C29}" type="slidenum">
              <a:rPr lang="en-US" smtClean="0"/>
              <a:pPr/>
              <a:t>7</a:t>
            </a:fld>
            <a:endParaRPr lang="en-US" dirty="0"/>
          </a:p>
        </p:txBody>
      </p:sp>
      <p:sp>
        <p:nvSpPr>
          <p:cNvPr id="12" name="Ellipse 11">
            <a:extLst>
              <a:ext uri="{FF2B5EF4-FFF2-40B4-BE49-F238E27FC236}">
                <a16:creationId xmlns:a16="http://schemas.microsoft.com/office/drawing/2014/main" id="{BF895D25-D259-8144-42D2-D509DA0CF2C6}"/>
              </a:ext>
            </a:extLst>
          </p:cNvPr>
          <p:cNvSpPr/>
          <p:nvPr/>
        </p:nvSpPr>
        <p:spPr bwMode="auto">
          <a:xfrm>
            <a:off x="176213" y="2708633"/>
            <a:ext cx="2462209" cy="237172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4" name="Ellipse 13">
            <a:extLst>
              <a:ext uri="{FF2B5EF4-FFF2-40B4-BE49-F238E27FC236}">
                <a16:creationId xmlns:a16="http://schemas.microsoft.com/office/drawing/2014/main" id="{FDBDAC1B-B9AA-9B62-2061-76EE46CF0133}"/>
              </a:ext>
            </a:extLst>
          </p:cNvPr>
          <p:cNvSpPr/>
          <p:nvPr/>
        </p:nvSpPr>
        <p:spPr bwMode="auto">
          <a:xfrm>
            <a:off x="3321842" y="2652713"/>
            <a:ext cx="2462211" cy="237172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5" name="Ellipse 14">
            <a:extLst>
              <a:ext uri="{FF2B5EF4-FFF2-40B4-BE49-F238E27FC236}">
                <a16:creationId xmlns:a16="http://schemas.microsoft.com/office/drawing/2014/main" id="{FBD97386-CC1C-D948-1383-62E7C9FB6C83}"/>
              </a:ext>
            </a:extLst>
          </p:cNvPr>
          <p:cNvSpPr/>
          <p:nvPr/>
        </p:nvSpPr>
        <p:spPr bwMode="auto">
          <a:xfrm>
            <a:off x="6467474" y="2652713"/>
            <a:ext cx="2409824" cy="237172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6" name="Ellipse 15">
            <a:extLst>
              <a:ext uri="{FF2B5EF4-FFF2-40B4-BE49-F238E27FC236}">
                <a16:creationId xmlns:a16="http://schemas.microsoft.com/office/drawing/2014/main" id="{B35F43D2-AC7E-9F00-FE59-3980B6E4499D}"/>
              </a:ext>
            </a:extLst>
          </p:cNvPr>
          <p:cNvSpPr/>
          <p:nvPr/>
        </p:nvSpPr>
        <p:spPr bwMode="auto">
          <a:xfrm>
            <a:off x="9472612" y="2658627"/>
            <a:ext cx="2543175" cy="237172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20" name="Flèche vers la droite 19">
            <a:extLst>
              <a:ext uri="{FF2B5EF4-FFF2-40B4-BE49-F238E27FC236}">
                <a16:creationId xmlns:a16="http://schemas.microsoft.com/office/drawing/2014/main" id="{A6E24B7E-55FA-6221-36F3-E9386EB277DA}"/>
              </a:ext>
            </a:extLst>
          </p:cNvPr>
          <p:cNvSpPr/>
          <p:nvPr/>
        </p:nvSpPr>
        <p:spPr bwMode="auto">
          <a:xfrm>
            <a:off x="2770583" y="3623733"/>
            <a:ext cx="507204" cy="304800"/>
          </a:xfrm>
          <a:prstGeom prst="rightArrow">
            <a:avLst/>
          </a:prstGeom>
          <a:solidFill>
            <a:srgbClr val="C00000"/>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21" name="Flèche vers la droite 20">
            <a:extLst>
              <a:ext uri="{FF2B5EF4-FFF2-40B4-BE49-F238E27FC236}">
                <a16:creationId xmlns:a16="http://schemas.microsoft.com/office/drawing/2014/main" id="{B02E2602-6683-19C7-D4A0-1871C2324AF9}"/>
              </a:ext>
            </a:extLst>
          </p:cNvPr>
          <p:cNvSpPr/>
          <p:nvPr/>
        </p:nvSpPr>
        <p:spPr bwMode="auto">
          <a:xfrm>
            <a:off x="5872160" y="3686175"/>
            <a:ext cx="507204" cy="304800"/>
          </a:xfrm>
          <a:prstGeom prst="rightArrow">
            <a:avLst/>
          </a:prstGeom>
          <a:solidFill>
            <a:srgbClr val="C00000"/>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22" name="Flèche vers la droite 21">
            <a:extLst>
              <a:ext uri="{FF2B5EF4-FFF2-40B4-BE49-F238E27FC236}">
                <a16:creationId xmlns:a16="http://schemas.microsoft.com/office/drawing/2014/main" id="{AA1ED9AF-F1C8-1AF3-B4AB-D1EDFCE42C53}"/>
              </a:ext>
            </a:extLst>
          </p:cNvPr>
          <p:cNvSpPr/>
          <p:nvPr/>
        </p:nvSpPr>
        <p:spPr bwMode="auto">
          <a:xfrm>
            <a:off x="8921353" y="3686175"/>
            <a:ext cx="507204" cy="304800"/>
          </a:xfrm>
          <a:prstGeom prst="rightArrow">
            <a:avLst/>
          </a:prstGeom>
          <a:solidFill>
            <a:srgbClr val="C00000"/>
          </a:solid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23" name="ZoneTexte 22">
            <a:extLst>
              <a:ext uri="{FF2B5EF4-FFF2-40B4-BE49-F238E27FC236}">
                <a16:creationId xmlns:a16="http://schemas.microsoft.com/office/drawing/2014/main" id="{74814945-70E3-AF08-AA2D-93DB9ACA9B73}"/>
              </a:ext>
            </a:extLst>
          </p:cNvPr>
          <p:cNvSpPr txBox="1"/>
          <p:nvPr/>
        </p:nvSpPr>
        <p:spPr>
          <a:xfrm>
            <a:off x="469104" y="5093494"/>
            <a:ext cx="1876425" cy="363180"/>
          </a:xfrm>
          <a:prstGeom prst="rect">
            <a:avLst/>
          </a:prstGeom>
          <a:noFill/>
        </p:spPr>
        <p:txBody>
          <a:bodyPr wrap="square" rtlCol="0">
            <a:noAutofit/>
          </a:bodyPr>
          <a:lstStyle/>
          <a:p>
            <a:pPr algn="ctr"/>
            <a:r>
              <a:rPr lang="fr-FR" sz="1600" i="1" dirty="0"/>
              <a:t>Taxus </a:t>
            </a:r>
            <a:r>
              <a:rPr lang="fr-FR" sz="1600" i="1" dirty="0" err="1"/>
              <a:t>chinensis</a:t>
            </a:r>
            <a:endParaRPr lang="fr-FR" sz="1600" i="1" dirty="0"/>
          </a:p>
        </p:txBody>
      </p:sp>
      <p:sp>
        <p:nvSpPr>
          <p:cNvPr id="24" name="ZoneTexte 23">
            <a:extLst>
              <a:ext uri="{FF2B5EF4-FFF2-40B4-BE49-F238E27FC236}">
                <a16:creationId xmlns:a16="http://schemas.microsoft.com/office/drawing/2014/main" id="{676BB835-B4BA-46DD-0C6D-DE720B7210D8}"/>
              </a:ext>
            </a:extLst>
          </p:cNvPr>
          <p:cNvSpPr txBox="1"/>
          <p:nvPr/>
        </p:nvSpPr>
        <p:spPr>
          <a:xfrm>
            <a:off x="3495673" y="5154216"/>
            <a:ext cx="2114547" cy="241736"/>
          </a:xfrm>
          <a:prstGeom prst="rect">
            <a:avLst/>
          </a:prstGeom>
          <a:noFill/>
        </p:spPr>
        <p:txBody>
          <a:bodyPr wrap="square" rtlCol="0">
            <a:noAutofit/>
          </a:bodyPr>
          <a:lstStyle/>
          <a:p>
            <a:pPr algn="ctr"/>
            <a:r>
              <a:rPr lang="fr-FR" sz="1600" dirty="0" err="1"/>
              <a:t>Needles</a:t>
            </a:r>
            <a:endParaRPr lang="fr-FR" sz="1600" dirty="0"/>
          </a:p>
        </p:txBody>
      </p:sp>
      <p:sp>
        <p:nvSpPr>
          <p:cNvPr id="25" name="ZoneTexte 24">
            <a:extLst>
              <a:ext uri="{FF2B5EF4-FFF2-40B4-BE49-F238E27FC236}">
                <a16:creationId xmlns:a16="http://schemas.microsoft.com/office/drawing/2014/main" id="{4E9663EB-7B37-B7B0-2197-7D5429F26C0C}"/>
              </a:ext>
            </a:extLst>
          </p:cNvPr>
          <p:cNvSpPr txBox="1"/>
          <p:nvPr/>
        </p:nvSpPr>
        <p:spPr>
          <a:xfrm>
            <a:off x="6950867" y="5184289"/>
            <a:ext cx="1443037" cy="181590"/>
          </a:xfrm>
          <a:prstGeom prst="rect">
            <a:avLst/>
          </a:prstGeom>
          <a:noFill/>
        </p:spPr>
        <p:txBody>
          <a:bodyPr wrap="square" rtlCol="0">
            <a:noAutofit/>
          </a:bodyPr>
          <a:lstStyle/>
          <a:p>
            <a:pPr algn="ctr"/>
            <a:r>
              <a:rPr lang="fr-FR" sz="1600" dirty="0" err="1"/>
              <a:t>Callus</a:t>
            </a:r>
            <a:endParaRPr lang="fr-FR" sz="1600" dirty="0"/>
          </a:p>
        </p:txBody>
      </p:sp>
      <p:sp>
        <p:nvSpPr>
          <p:cNvPr id="26" name="ZoneTexte 25">
            <a:extLst>
              <a:ext uri="{FF2B5EF4-FFF2-40B4-BE49-F238E27FC236}">
                <a16:creationId xmlns:a16="http://schemas.microsoft.com/office/drawing/2014/main" id="{0376C525-6E6E-562E-DAD2-F66FD9A07C09}"/>
              </a:ext>
            </a:extLst>
          </p:cNvPr>
          <p:cNvSpPr txBox="1"/>
          <p:nvPr/>
        </p:nvSpPr>
        <p:spPr>
          <a:xfrm>
            <a:off x="9801230" y="5181639"/>
            <a:ext cx="1985962" cy="550069"/>
          </a:xfrm>
          <a:prstGeom prst="rect">
            <a:avLst/>
          </a:prstGeom>
          <a:noFill/>
        </p:spPr>
        <p:txBody>
          <a:bodyPr wrap="square" rtlCol="0">
            <a:noAutofit/>
          </a:bodyPr>
          <a:lstStyle/>
          <a:p>
            <a:pPr algn="ctr"/>
            <a:r>
              <a:rPr lang="fr-FR" sz="1600" dirty="0"/>
              <a:t>Suspension</a:t>
            </a:r>
          </a:p>
        </p:txBody>
      </p:sp>
    </p:spTree>
    <p:extLst>
      <p:ext uri="{BB962C8B-B14F-4D97-AF65-F5344CB8AC3E}">
        <p14:creationId xmlns:p14="http://schemas.microsoft.com/office/powerpoint/2010/main" val="744082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74B3D2-BFE9-FCEA-0367-7115C3274126}"/>
              </a:ext>
            </a:extLst>
          </p:cNvPr>
          <p:cNvSpPr>
            <a:spLocks noGrp="1"/>
          </p:cNvSpPr>
          <p:nvPr>
            <p:ph type="title"/>
          </p:nvPr>
        </p:nvSpPr>
        <p:spPr/>
        <p:txBody>
          <a:bodyPr/>
          <a:lstStyle/>
          <a:p>
            <a:r>
              <a:rPr lang="fr-FR" dirty="0" err="1"/>
              <a:t>Aggregation</a:t>
            </a:r>
            <a:r>
              <a:rPr lang="fr-FR" dirty="0"/>
              <a:t> </a:t>
            </a:r>
            <a:r>
              <a:rPr lang="fr-FR" dirty="0" err="1"/>
              <a:t>phenomenon</a:t>
            </a:r>
            <a:endParaRPr lang="fr-FR" dirty="0"/>
          </a:p>
        </p:txBody>
      </p:sp>
      <p:pic>
        <p:nvPicPr>
          <p:cNvPr id="8" name="Espace réservé du contenu 7" descr="Une image contenant texte, blanc, ciel nocturne&#10;&#10;Description générée automatiquement">
            <a:extLst>
              <a:ext uri="{FF2B5EF4-FFF2-40B4-BE49-F238E27FC236}">
                <a16:creationId xmlns:a16="http://schemas.microsoft.com/office/drawing/2014/main" id="{2B64076C-9AE0-2F5F-C2AA-6CE2E5BD8A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1753659"/>
            <a:ext cx="5458964" cy="2862457"/>
          </a:xfrm>
        </p:spPr>
      </p:pic>
      <p:sp>
        <p:nvSpPr>
          <p:cNvPr id="5" name="Espace réservé du numéro de diapositive 4">
            <a:extLst>
              <a:ext uri="{FF2B5EF4-FFF2-40B4-BE49-F238E27FC236}">
                <a16:creationId xmlns:a16="http://schemas.microsoft.com/office/drawing/2014/main" id="{A2583BC7-F5A0-3196-C0E9-FE3D472325A1}"/>
              </a:ext>
            </a:extLst>
          </p:cNvPr>
          <p:cNvSpPr>
            <a:spLocks noGrp="1"/>
          </p:cNvSpPr>
          <p:nvPr>
            <p:ph type="sldNum" sz="quarter" idx="12"/>
          </p:nvPr>
        </p:nvSpPr>
        <p:spPr/>
        <p:txBody>
          <a:bodyPr/>
          <a:lstStyle/>
          <a:p>
            <a:fld id="{963B0023-0CED-47F7-85AE-654F0B232C29}" type="slidenum">
              <a:rPr lang="en-US" smtClean="0"/>
              <a:pPr/>
              <a:t>8</a:t>
            </a:fld>
            <a:endParaRPr lang="en-US" dirty="0"/>
          </a:p>
        </p:txBody>
      </p:sp>
      <p:sp>
        <p:nvSpPr>
          <p:cNvPr id="9" name="ZoneTexte 8">
            <a:extLst>
              <a:ext uri="{FF2B5EF4-FFF2-40B4-BE49-F238E27FC236}">
                <a16:creationId xmlns:a16="http://schemas.microsoft.com/office/drawing/2014/main" id="{EA1D7DEA-E59C-63E5-1964-91C3B8A53E92}"/>
              </a:ext>
            </a:extLst>
          </p:cNvPr>
          <p:cNvSpPr txBox="1"/>
          <p:nvPr/>
        </p:nvSpPr>
        <p:spPr>
          <a:xfrm>
            <a:off x="6096000" y="4692315"/>
            <a:ext cx="5334000" cy="624267"/>
          </a:xfrm>
          <a:prstGeom prst="rect">
            <a:avLst/>
          </a:prstGeom>
          <a:noFill/>
        </p:spPr>
        <p:txBody>
          <a:bodyPr wrap="square" rtlCol="0">
            <a:noAutofit/>
          </a:bodyPr>
          <a:lstStyle/>
          <a:p>
            <a:pPr algn="ctr"/>
            <a:r>
              <a:rPr lang="fr-FR" sz="1200" b="0" i="0" u="none" strike="noStrike" dirty="0">
                <a:solidFill>
                  <a:srgbClr val="333333"/>
                </a:solidFill>
                <a:effectLst/>
              </a:rPr>
              <a:t>Composite image of </a:t>
            </a:r>
            <a:r>
              <a:rPr lang="fr-FR" sz="1200" b="0" i="0" u="none" strike="noStrike" dirty="0" err="1">
                <a:solidFill>
                  <a:srgbClr val="333333"/>
                </a:solidFill>
                <a:effectLst/>
              </a:rPr>
              <a:t>aggregates</a:t>
            </a:r>
            <a:r>
              <a:rPr lang="fr-FR" sz="1200" b="0" i="0" u="none" strike="noStrike" dirty="0">
                <a:solidFill>
                  <a:srgbClr val="333333"/>
                </a:solidFill>
                <a:effectLst/>
              </a:rPr>
              <a:t> </a:t>
            </a:r>
            <a:r>
              <a:rPr lang="fr-FR" sz="1200" b="0" i="0" u="none" strike="noStrike" dirty="0" err="1">
                <a:solidFill>
                  <a:srgbClr val="333333"/>
                </a:solidFill>
                <a:effectLst/>
              </a:rPr>
              <a:t>stained</a:t>
            </a:r>
            <a:r>
              <a:rPr lang="fr-FR" sz="1200" b="0" i="0" u="none" strike="noStrike" dirty="0">
                <a:solidFill>
                  <a:srgbClr val="333333"/>
                </a:solidFill>
                <a:effectLst/>
              </a:rPr>
              <a:t> </a:t>
            </a:r>
            <a:r>
              <a:rPr lang="fr-FR" sz="1200" b="0" i="0" u="none" strike="noStrike" dirty="0" err="1">
                <a:solidFill>
                  <a:srgbClr val="333333"/>
                </a:solidFill>
                <a:effectLst/>
              </a:rPr>
              <a:t>with</a:t>
            </a:r>
            <a:r>
              <a:rPr lang="fr-FR" sz="1200" b="0" i="0" u="none" strike="noStrike" dirty="0">
                <a:solidFill>
                  <a:srgbClr val="333333"/>
                </a:solidFill>
                <a:effectLst/>
              </a:rPr>
              <a:t> </a:t>
            </a:r>
            <a:r>
              <a:rPr lang="fr-FR" sz="1200" b="0" i="0" u="none" strike="noStrike" dirty="0" err="1">
                <a:solidFill>
                  <a:srgbClr val="333333"/>
                </a:solidFill>
                <a:effectLst/>
              </a:rPr>
              <a:t>flourescein</a:t>
            </a:r>
            <a:r>
              <a:rPr lang="fr-FR" sz="1200" b="0" i="0" u="none" strike="noStrike" dirty="0">
                <a:solidFill>
                  <a:srgbClr val="333333"/>
                </a:solidFill>
                <a:effectLst/>
              </a:rPr>
              <a:t> </a:t>
            </a:r>
            <a:r>
              <a:rPr lang="fr-FR" sz="1200" b="0" i="0" u="none" strike="noStrike" dirty="0" err="1">
                <a:solidFill>
                  <a:srgbClr val="333333"/>
                </a:solidFill>
                <a:effectLst/>
              </a:rPr>
              <a:t>diacetate</a:t>
            </a:r>
            <a:r>
              <a:rPr lang="fr-FR" sz="1200" b="0" i="0" u="none" strike="noStrike" dirty="0">
                <a:solidFill>
                  <a:srgbClr val="333333"/>
                </a:solidFill>
                <a:effectLst/>
              </a:rPr>
              <a:t> in </a:t>
            </a:r>
            <a:r>
              <a:rPr lang="fr-FR" sz="1200" b="0" i="1" u="none" strike="noStrike" dirty="0">
                <a:solidFill>
                  <a:srgbClr val="333333"/>
                </a:solidFill>
                <a:effectLst/>
              </a:rPr>
              <a:t>Taxus </a:t>
            </a:r>
            <a:r>
              <a:rPr lang="fr-FR" sz="1200" b="0" i="1" u="none" strike="noStrike" dirty="0" err="1">
                <a:solidFill>
                  <a:srgbClr val="333333"/>
                </a:solidFill>
                <a:effectLst/>
              </a:rPr>
              <a:t>cuspidata</a:t>
            </a:r>
            <a:r>
              <a:rPr lang="fr-FR" sz="1200" b="0" i="1" u="none" strike="noStrike" dirty="0">
                <a:solidFill>
                  <a:srgbClr val="333333"/>
                </a:solidFill>
                <a:effectLst/>
              </a:rPr>
              <a:t> </a:t>
            </a:r>
            <a:endParaRPr lang="fr-FR" sz="1200" b="0" i="0" u="none" strike="noStrike" dirty="0">
              <a:solidFill>
                <a:srgbClr val="000000"/>
              </a:solidFill>
              <a:effectLst/>
            </a:endParaRPr>
          </a:p>
          <a:p>
            <a:pPr algn="ctr"/>
            <a:endParaRPr lang="fr-FR" sz="1200" i="1" dirty="0"/>
          </a:p>
        </p:txBody>
      </p:sp>
      <p:sp>
        <p:nvSpPr>
          <p:cNvPr id="10" name="ZoneTexte 9">
            <a:extLst>
              <a:ext uri="{FF2B5EF4-FFF2-40B4-BE49-F238E27FC236}">
                <a16:creationId xmlns:a16="http://schemas.microsoft.com/office/drawing/2014/main" id="{2A085509-DFEE-65A4-4CE6-15B32C81F863}"/>
              </a:ext>
            </a:extLst>
          </p:cNvPr>
          <p:cNvSpPr txBox="1"/>
          <p:nvPr/>
        </p:nvSpPr>
        <p:spPr>
          <a:xfrm>
            <a:off x="966537" y="2025459"/>
            <a:ext cx="4421688" cy="3131506"/>
          </a:xfrm>
          <a:prstGeom prst="rect">
            <a:avLst/>
          </a:prstGeom>
          <a:noFill/>
        </p:spPr>
        <p:txBody>
          <a:bodyPr wrap="square" rtlCol="0">
            <a:noAutofit/>
          </a:bodyPr>
          <a:lstStyle/>
          <a:p>
            <a:pPr marL="285750" indent="-285750">
              <a:buFont typeface="Arial" panose="020B0604020202020204" pitchFamily="34" charset="0"/>
              <a:buChar char="•"/>
            </a:pPr>
            <a:r>
              <a:rPr lang="fr-FR" sz="1600" dirty="0" err="1"/>
              <a:t>Aggregates</a:t>
            </a:r>
            <a:r>
              <a:rPr lang="fr-FR" sz="1600" dirty="0"/>
              <a:t> are </a:t>
            </a:r>
            <a:r>
              <a:rPr lang="fr-FR" sz="1600" dirty="0" err="1"/>
              <a:t>connected</a:t>
            </a:r>
            <a:r>
              <a:rPr lang="fr-FR" sz="1600" dirty="0"/>
              <a:t> via the middle lamella</a:t>
            </a:r>
          </a:p>
          <a:p>
            <a:endParaRPr lang="fr-FR" sz="1600" dirty="0"/>
          </a:p>
          <a:p>
            <a:pPr marL="285750" indent="-285750">
              <a:buFont typeface="Arial" panose="020B0604020202020204" pitchFamily="34" charset="0"/>
              <a:buChar char="•"/>
            </a:pPr>
            <a:r>
              <a:rPr lang="fr-FR" sz="1600" dirty="0" err="1"/>
              <a:t>They</a:t>
            </a:r>
            <a:r>
              <a:rPr lang="fr-FR" sz="1600" dirty="0"/>
              <a:t> range </a:t>
            </a:r>
            <a:r>
              <a:rPr lang="fr-FR" sz="1600" dirty="0" err="1"/>
              <a:t>from</a:t>
            </a:r>
            <a:r>
              <a:rPr lang="fr-FR" sz="1600" dirty="0"/>
              <a:t> 100-2000 um</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It leads to culture </a:t>
            </a:r>
            <a:r>
              <a:rPr lang="fr-FR" sz="1600" dirty="0" err="1"/>
              <a:t>heterogenity</a:t>
            </a:r>
            <a:r>
              <a:rPr lang="fr-FR" sz="1600" dirty="0"/>
              <a:t>, changes in </a:t>
            </a:r>
            <a:r>
              <a:rPr lang="fr-FR" sz="1600" dirty="0" err="1"/>
              <a:t>growth</a:t>
            </a:r>
            <a:r>
              <a:rPr lang="fr-FR" sz="1600" dirty="0"/>
              <a:t>, </a:t>
            </a:r>
            <a:r>
              <a:rPr lang="fr-FR" sz="1600" dirty="0" err="1"/>
              <a:t>metabolism</a:t>
            </a:r>
            <a:r>
              <a:rPr lang="fr-FR" sz="1600" dirty="0"/>
              <a:t> </a:t>
            </a:r>
          </a:p>
          <a:p>
            <a:pPr marL="285750" indent="-285750">
              <a:buFont typeface="Arial" panose="020B0604020202020204" pitchFamily="34" charset="0"/>
              <a:buChar char="•"/>
            </a:pPr>
            <a:endParaRPr lang="fr-FR"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err="1"/>
              <a:t>Studies</a:t>
            </a:r>
            <a:r>
              <a:rPr lang="fr-FR" sz="1600" dirty="0"/>
              <a:t> by filtration have </a:t>
            </a:r>
            <a:r>
              <a:rPr lang="fr-FR" sz="1600" dirty="0" err="1"/>
              <a:t>shown</a:t>
            </a:r>
            <a:r>
              <a:rPr lang="fr-FR" sz="1600" dirty="0"/>
              <a:t> </a:t>
            </a:r>
            <a:r>
              <a:rPr lang="fr-FR" sz="1600" dirty="0" err="1"/>
              <a:t>that</a:t>
            </a:r>
            <a:r>
              <a:rPr lang="fr-FR" sz="1600" dirty="0"/>
              <a:t> </a:t>
            </a:r>
            <a:r>
              <a:rPr kumimoji="0" lang="fr-FR" sz="1800" b="0" i="0" u="none" strike="noStrike" kern="1200" cap="none" spc="0" normalizeH="0" baseline="0" noProof="0" dirty="0" err="1">
                <a:ln>
                  <a:noFill/>
                </a:ln>
                <a:solidFill>
                  <a:prstClr val="black"/>
                </a:solidFill>
                <a:effectLst/>
                <a:uLnTx/>
                <a:uFillTx/>
                <a:latin typeface="AdvTTa9c1b374"/>
                <a:ea typeface="+mn-ea"/>
                <a:cs typeface="+mn-cs"/>
              </a:rPr>
              <a:t>smaller</a:t>
            </a:r>
            <a:r>
              <a:rPr kumimoji="0" lang="fr-FR" sz="1800" b="0" i="0" u="none" strike="noStrike" kern="1200" cap="none" spc="0" normalizeH="0" baseline="0" noProof="0" dirty="0">
                <a:ln>
                  <a:noFill/>
                </a:ln>
                <a:solidFill>
                  <a:prstClr val="black"/>
                </a:solidFill>
                <a:effectLst/>
                <a:uLnTx/>
                <a:uFillTx/>
                <a:latin typeface="AdvTTa9c1b374"/>
                <a:ea typeface="+mn-ea"/>
                <a:cs typeface="+mn-cs"/>
              </a:rPr>
              <a:t> </a:t>
            </a:r>
            <a:r>
              <a:rPr kumimoji="0" lang="fr-FR" sz="1800" b="0" i="0" u="none" strike="noStrike" kern="1200" cap="none" spc="0" normalizeH="0" baseline="0" noProof="0" dirty="0" err="1">
                <a:ln>
                  <a:noFill/>
                </a:ln>
                <a:solidFill>
                  <a:prstClr val="black"/>
                </a:solidFill>
                <a:effectLst/>
                <a:uLnTx/>
                <a:uFillTx/>
                <a:latin typeface="AdvTTa9c1b374"/>
                <a:ea typeface="+mn-ea"/>
                <a:cs typeface="+mn-cs"/>
              </a:rPr>
              <a:t>aggregates</a:t>
            </a:r>
            <a:r>
              <a:rPr kumimoji="0" lang="fr-FR" sz="1800" b="0" i="0" u="none" strike="noStrike" kern="1200" cap="none" spc="0" normalizeH="0" baseline="0" noProof="0" dirty="0">
                <a:ln>
                  <a:noFill/>
                </a:ln>
                <a:solidFill>
                  <a:prstClr val="black"/>
                </a:solidFill>
                <a:effectLst/>
                <a:uLnTx/>
                <a:uFillTx/>
                <a:latin typeface="AdvTTa9c1b374"/>
                <a:ea typeface="+mn-ea"/>
                <a:cs typeface="+mn-cs"/>
              </a:rPr>
              <a:t> </a:t>
            </a:r>
            <a:r>
              <a:rPr kumimoji="0" lang="fr-FR" sz="1800" b="0" i="0" u="none" strike="noStrike" kern="1200" cap="none" spc="0" normalizeH="0" baseline="0" noProof="0" dirty="0" err="1">
                <a:ln>
                  <a:noFill/>
                </a:ln>
                <a:solidFill>
                  <a:prstClr val="black"/>
                </a:solidFill>
                <a:effectLst/>
                <a:uLnTx/>
                <a:uFillTx/>
                <a:latin typeface="AdvTTa9c1b374"/>
                <a:ea typeface="+mn-ea"/>
                <a:cs typeface="+mn-cs"/>
              </a:rPr>
              <a:t>accumulate</a:t>
            </a:r>
            <a:r>
              <a:rPr kumimoji="0" lang="fr-FR" sz="1800" b="0" i="0" u="none" strike="noStrike" kern="1200" cap="none" spc="0" normalizeH="0" baseline="0" noProof="0" dirty="0">
                <a:ln>
                  <a:noFill/>
                </a:ln>
                <a:solidFill>
                  <a:prstClr val="black"/>
                </a:solidFill>
                <a:effectLst/>
                <a:uLnTx/>
                <a:uFillTx/>
                <a:latin typeface="AdvTTa9c1b374"/>
                <a:ea typeface="+mn-ea"/>
                <a:cs typeface="+mn-cs"/>
              </a:rPr>
              <a:t> </a:t>
            </a:r>
            <a:r>
              <a:rPr kumimoji="0" lang="fr-FR" sz="1800" b="0" i="0" u="none" strike="noStrike" kern="1200" cap="none" spc="0" normalizeH="0" baseline="0" noProof="0" dirty="0" err="1">
                <a:ln>
                  <a:noFill/>
                </a:ln>
                <a:solidFill>
                  <a:prstClr val="black"/>
                </a:solidFill>
                <a:effectLst/>
                <a:uLnTx/>
                <a:uFillTx/>
                <a:latin typeface="AdvTTa9c1b374"/>
                <a:ea typeface="+mn-ea"/>
                <a:cs typeface="+mn-cs"/>
              </a:rPr>
              <a:t>higher</a:t>
            </a:r>
            <a:r>
              <a:rPr kumimoji="0" lang="fr-FR" sz="1800" b="0" i="0" u="none" strike="noStrike" kern="1200" cap="none" spc="0" normalizeH="0" baseline="0" noProof="0" dirty="0">
                <a:ln>
                  <a:noFill/>
                </a:ln>
                <a:solidFill>
                  <a:prstClr val="black"/>
                </a:solidFill>
                <a:effectLst/>
                <a:uLnTx/>
                <a:uFillTx/>
                <a:latin typeface="AdvTTa9c1b374"/>
                <a:ea typeface="+mn-ea"/>
                <a:cs typeface="+mn-cs"/>
              </a:rPr>
              <a:t> </a:t>
            </a:r>
            <a:r>
              <a:rPr kumimoji="0" lang="fr-FR" sz="1800" b="0" i="0" u="none" strike="noStrike" kern="1200" cap="none" spc="0" normalizeH="0" baseline="0" noProof="0" dirty="0" err="1">
                <a:ln>
                  <a:noFill/>
                </a:ln>
                <a:solidFill>
                  <a:prstClr val="black"/>
                </a:solidFill>
                <a:effectLst/>
                <a:uLnTx/>
                <a:uFillTx/>
                <a:latin typeface="AdvTTa9c1b374"/>
                <a:ea typeface="+mn-ea"/>
                <a:cs typeface="+mn-cs"/>
              </a:rPr>
              <a:t>levels</a:t>
            </a:r>
            <a:r>
              <a:rPr kumimoji="0" lang="fr-FR" sz="1800" b="0" i="0" u="none" strike="noStrike" kern="1200" cap="none" spc="0" normalizeH="0" baseline="0" noProof="0" dirty="0">
                <a:ln>
                  <a:noFill/>
                </a:ln>
                <a:solidFill>
                  <a:prstClr val="black"/>
                </a:solidFill>
                <a:effectLst/>
                <a:uLnTx/>
                <a:uFillTx/>
                <a:latin typeface="AdvTTa9c1b374"/>
                <a:ea typeface="+mn-ea"/>
                <a:cs typeface="+mn-cs"/>
              </a:rPr>
              <a:t> of paclitaxel. </a:t>
            </a: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a:p>
            <a:r>
              <a:rPr lang="fr-FR" sz="1600" dirty="0"/>
              <a:t> </a:t>
            </a:r>
          </a:p>
        </p:txBody>
      </p:sp>
      <p:sp>
        <p:nvSpPr>
          <p:cNvPr id="11" name="ZoneTexte 10">
            <a:extLst>
              <a:ext uri="{FF2B5EF4-FFF2-40B4-BE49-F238E27FC236}">
                <a16:creationId xmlns:a16="http://schemas.microsoft.com/office/drawing/2014/main" id="{6303B009-0AE7-6D76-934D-04A93600486D}"/>
              </a:ext>
            </a:extLst>
          </p:cNvPr>
          <p:cNvSpPr txBox="1"/>
          <p:nvPr/>
        </p:nvSpPr>
        <p:spPr>
          <a:xfrm>
            <a:off x="505098" y="6446232"/>
            <a:ext cx="6093822" cy="276999"/>
          </a:xfrm>
          <a:prstGeom prst="rect">
            <a:avLst/>
          </a:prstGeom>
          <a:noFill/>
        </p:spPr>
        <p:txBody>
          <a:bodyPr wrap="square">
            <a:spAutoFit/>
          </a:bodyPr>
          <a:lstStyle/>
          <a:p>
            <a:r>
              <a:rPr lang="en-US" sz="1200" dirty="0" err="1">
                <a:solidFill>
                  <a:srgbClr val="6D6D6D"/>
                </a:solidFill>
                <a:cs typeface="Times"/>
              </a:rPr>
              <a:t>Kolewe</a:t>
            </a:r>
            <a:r>
              <a:rPr lang="en-US" sz="1200" dirty="0">
                <a:solidFill>
                  <a:srgbClr val="6D6D6D"/>
                </a:solidFill>
                <a:cs typeface="Times"/>
              </a:rPr>
              <a:t>, M. </a:t>
            </a:r>
            <a:r>
              <a:rPr lang="en-US" sz="1200" i="1" dirty="0">
                <a:solidFill>
                  <a:srgbClr val="6D6D6D"/>
                </a:solidFill>
                <a:cs typeface="Times"/>
              </a:rPr>
              <a:t>et al. </a:t>
            </a:r>
            <a:r>
              <a:rPr lang="en-US" sz="1200" dirty="0">
                <a:solidFill>
                  <a:srgbClr val="6D6D6D"/>
                </a:solidFill>
                <a:cs typeface="Times"/>
              </a:rPr>
              <a:t>2011 Biotechnology Progress, 27 (5), 1365-1372. </a:t>
            </a:r>
          </a:p>
        </p:txBody>
      </p:sp>
    </p:spTree>
    <p:extLst>
      <p:ext uri="{BB962C8B-B14F-4D97-AF65-F5344CB8AC3E}">
        <p14:creationId xmlns:p14="http://schemas.microsoft.com/office/powerpoint/2010/main" val="685317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248970-726C-5454-58EB-CA34B0485FDB}"/>
              </a:ext>
            </a:extLst>
          </p:cNvPr>
          <p:cNvSpPr>
            <a:spLocks noGrp="1"/>
          </p:cNvSpPr>
          <p:nvPr>
            <p:ph type="title"/>
          </p:nvPr>
        </p:nvSpPr>
        <p:spPr/>
        <p:txBody>
          <a:bodyPr/>
          <a:lstStyle/>
          <a:p>
            <a:r>
              <a:rPr lang="fr-FR" dirty="0"/>
              <a:t>How can </a:t>
            </a:r>
            <a:r>
              <a:rPr lang="fr-FR" dirty="0" err="1"/>
              <a:t>we</a:t>
            </a:r>
            <a:r>
              <a:rPr lang="fr-FR" dirty="0"/>
              <a:t> break down the </a:t>
            </a:r>
            <a:r>
              <a:rPr lang="fr-FR" dirty="0" err="1"/>
              <a:t>aggregates</a:t>
            </a:r>
            <a:r>
              <a:rPr lang="fr-FR" dirty="0"/>
              <a:t> ?</a:t>
            </a:r>
          </a:p>
        </p:txBody>
      </p:sp>
      <p:sp>
        <p:nvSpPr>
          <p:cNvPr id="5" name="Espace réservé du numéro de diapositive 4">
            <a:extLst>
              <a:ext uri="{FF2B5EF4-FFF2-40B4-BE49-F238E27FC236}">
                <a16:creationId xmlns:a16="http://schemas.microsoft.com/office/drawing/2014/main" id="{3FF903C6-1C53-3D08-963C-A7B9BC1BF630}"/>
              </a:ext>
            </a:extLst>
          </p:cNvPr>
          <p:cNvSpPr>
            <a:spLocks noGrp="1"/>
          </p:cNvSpPr>
          <p:nvPr>
            <p:ph type="sldNum" sz="quarter" idx="12"/>
          </p:nvPr>
        </p:nvSpPr>
        <p:spPr/>
        <p:txBody>
          <a:bodyPr/>
          <a:lstStyle/>
          <a:p>
            <a:fld id="{963B0023-0CED-47F7-85AE-654F0B232C29}" type="slidenum">
              <a:rPr lang="en-US" smtClean="0"/>
              <a:pPr/>
              <a:t>9</a:t>
            </a:fld>
            <a:endParaRPr lang="en-US" dirty="0"/>
          </a:p>
        </p:txBody>
      </p:sp>
      <p:sp>
        <p:nvSpPr>
          <p:cNvPr id="8" name="Ellipse 7">
            <a:extLst>
              <a:ext uri="{FF2B5EF4-FFF2-40B4-BE49-F238E27FC236}">
                <a16:creationId xmlns:a16="http://schemas.microsoft.com/office/drawing/2014/main" id="{6B519E14-1B71-7163-A431-21341B5A7B23}"/>
              </a:ext>
            </a:extLst>
          </p:cNvPr>
          <p:cNvSpPr/>
          <p:nvPr/>
        </p:nvSpPr>
        <p:spPr bwMode="auto">
          <a:xfrm>
            <a:off x="6075543" y="1567102"/>
            <a:ext cx="2421584" cy="228860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0" name="Ellipse 9">
            <a:extLst>
              <a:ext uri="{FF2B5EF4-FFF2-40B4-BE49-F238E27FC236}">
                <a16:creationId xmlns:a16="http://schemas.microsoft.com/office/drawing/2014/main" id="{4D30926A-26A9-05BB-D039-74F0121EE398}"/>
              </a:ext>
            </a:extLst>
          </p:cNvPr>
          <p:cNvSpPr/>
          <p:nvPr/>
        </p:nvSpPr>
        <p:spPr bwMode="auto">
          <a:xfrm>
            <a:off x="609600" y="1523998"/>
            <a:ext cx="2421584" cy="228860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3" name="Ellipse 12">
            <a:extLst>
              <a:ext uri="{FF2B5EF4-FFF2-40B4-BE49-F238E27FC236}">
                <a16:creationId xmlns:a16="http://schemas.microsoft.com/office/drawing/2014/main" id="{9C11D6DC-9888-0624-15CA-7ACACDB5FA69}"/>
              </a:ext>
            </a:extLst>
          </p:cNvPr>
          <p:cNvSpPr/>
          <p:nvPr/>
        </p:nvSpPr>
        <p:spPr bwMode="auto">
          <a:xfrm>
            <a:off x="3298372" y="2874439"/>
            <a:ext cx="2421584" cy="2288601"/>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4" name="Ellipse 13">
            <a:extLst>
              <a:ext uri="{FF2B5EF4-FFF2-40B4-BE49-F238E27FC236}">
                <a16:creationId xmlns:a16="http://schemas.microsoft.com/office/drawing/2014/main" id="{C6C01D52-E26A-DF6B-2B6B-7A745255D2A6}"/>
              </a:ext>
            </a:extLst>
          </p:cNvPr>
          <p:cNvSpPr/>
          <p:nvPr/>
        </p:nvSpPr>
        <p:spPr bwMode="auto">
          <a:xfrm>
            <a:off x="8852714" y="2876949"/>
            <a:ext cx="2421584" cy="2288601"/>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12700" cap="sq" algn="ctr">
            <a:solidFill>
              <a:schemeClr val="tx2"/>
            </a:solidFill>
            <a:miter lim="800000"/>
            <a:headEnd/>
            <a:tailEnd/>
          </a:ln>
          <a:effectLst/>
        </p:spPr>
        <p:txBody>
          <a:bodyPr wrap="none" rtlCol="0" anchor="ctr"/>
          <a:lstStyle/>
          <a:p>
            <a:pPr algn="ctr"/>
            <a:endParaRPr lang="fr-FR" sz="1600" dirty="0">
              <a:solidFill>
                <a:schemeClr val="bg1"/>
              </a:solidFill>
              <a:latin typeface="+mn-lt"/>
            </a:endParaRPr>
          </a:p>
        </p:txBody>
      </p:sp>
      <p:sp>
        <p:nvSpPr>
          <p:cNvPr id="15" name="ZoneTexte 14">
            <a:extLst>
              <a:ext uri="{FF2B5EF4-FFF2-40B4-BE49-F238E27FC236}">
                <a16:creationId xmlns:a16="http://schemas.microsoft.com/office/drawing/2014/main" id="{5E583F86-EDFC-B85B-0B73-91AA96055717}"/>
              </a:ext>
            </a:extLst>
          </p:cNvPr>
          <p:cNvSpPr txBox="1"/>
          <p:nvPr/>
        </p:nvSpPr>
        <p:spPr>
          <a:xfrm>
            <a:off x="8656323" y="6377885"/>
            <a:ext cx="2926078" cy="480115"/>
          </a:xfrm>
          <a:prstGeom prst="rect">
            <a:avLst/>
          </a:prstGeom>
          <a:noFill/>
        </p:spPr>
        <p:txBody>
          <a:bodyPr wrap="square" rtlCol="0">
            <a:noAutofit/>
          </a:bodyPr>
          <a:lstStyle/>
          <a:p>
            <a:pPr algn="ctr"/>
            <a:endParaRPr lang="fr-FR" sz="1600" dirty="0" err="1"/>
          </a:p>
        </p:txBody>
      </p:sp>
      <p:sp>
        <p:nvSpPr>
          <p:cNvPr id="16" name="Rectangle 15">
            <a:extLst>
              <a:ext uri="{FF2B5EF4-FFF2-40B4-BE49-F238E27FC236}">
                <a16:creationId xmlns:a16="http://schemas.microsoft.com/office/drawing/2014/main" id="{9E0442DD-83BB-2AA6-3ADB-F3BB3075F88F}"/>
              </a:ext>
            </a:extLst>
          </p:cNvPr>
          <p:cNvSpPr/>
          <p:nvPr/>
        </p:nvSpPr>
        <p:spPr bwMode="auto">
          <a:xfrm>
            <a:off x="8656322" y="6377885"/>
            <a:ext cx="2814369" cy="331713"/>
          </a:xfrm>
          <a:prstGeom prst="rect">
            <a:avLst/>
          </a:prstGeom>
          <a:solidFill>
            <a:schemeClr val="bg1"/>
          </a:solidFill>
          <a:ln w="12700" cap="sq" algn="ctr">
            <a:noFill/>
            <a:miter lim="800000"/>
            <a:headEnd/>
            <a:tailEnd/>
          </a:ln>
          <a:effectLst/>
        </p:spPr>
        <p:txBody>
          <a:bodyPr wrap="none" rtlCol="0" anchor="ctr"/>
          <a:lstStyle/>
          <a:p>
            <a:pPr algn="ctr"/>
            <a:endParaRPr lang="fr-FR" sz="1600" dirty="0">
              <a:solidFill>
                <a:schemeClr val="bg1"/>
              </a:solidFill>
              <a:latin typeface="+mn-lt"/>
            </a:endParaRPr>
          </a:p>
        </p:txBody>
      </p:sp>
      <p:sp>
        <p:nvSpPr>
          <p:cNvPr id="17" name="ZoneTexte 16">
            <a:extLst>
              <a:ext uri="{FF2B5EF4-FFF2-40B4-BE49-F238E27FC236}">
                <a16:creationId xmlns:a16="http://schemas.microsoft.com/office/drawing/2014/main" id="{2D5A5737-65CB-3EA2-AF05-A2529E3B706C}"/>
              </a:ext>
            </a:extLst>
          </p:cNvPr>
          <p:cNvSpPr txBox="1"/>
          <p:nvPr/>
        </p:nvSpPr>
        <p:spPr>
          <a:xfrm>
            <a:off x="9039198" y="5163040"/>
            <a:ext cx="2160327" cy="233375"/>
          </a:xfrm>
          <a:prstGeom prst="rect">
            <a:avLst/>
          </a:prstGeom>
          <a:noFill/>
        </p:spPr>
        <p:txBody>
          <a:bodyPr wrap="square" rtlCol="0">
            <a:noAutofit/>
          </a:bodyPr>
          <a:lstStyle/>
          <a:p>
            <a:pPr algn="ctr"/>
            <a:r>
              <a:rPr lang="fr-FR" sz="1600" dirty="0"/>
              <a:t>Filtration</a:t>
            </a:r>
            <a:r>
              <a:rPr lang="fr-FR" sz="1600" baseline="30000" dirty="0"/>
              <a:t>4</a:t>
            </a:r>
          </a:p>
        </p:txBody>
      </p:sp>
      <p:sp>
        <p:nvSpPr>
          <p:cNvPr id="18" name="ZoneTexte 17">
            <a:extLst>
              <a:ext uri="{FF2B5EF4-FFF2-40B4-BE49-F238E27FC236}">
                <a16:creationId xmlns:a16="http://schemas.microsoft.com/office/drawing/2014/main" id="{D176E966-B449-4071-C7F2-3C70358F769D}"/>
              </a:ext>
            </a:extLst>
          </p:cNvPr>
          <p:cNvSpPr txBox="1"/>
          <p:nvPr/>
        </p:nvSpPr>
        <p:spPr>
          <a:xfrm>
            <a:off x="6287962" y="4018739"/>
            <a:ext cx="2037658" cy="299025"/>
          </a:xfrm>
          <a:prstGeom prst="rect">
            <a:avLst/>
          </a:prstGeom>
          <a:noFill/>
        </p:spPr>
        <p:txBody>
          <a:bodyPr wrap="square" rtlCol="0">
            <a:noAutofit/>
          </a:bodyPr>
          <a:lstStyle/>
          <a:p>
            <a:pPr algn="ctr"/>
            <a:r>
              <a:rPr lang="fr-FR" sz="1600" dirty="0" err="1"/>
              <a:t>Pressurized</a:t>
            </a:r>
            <a:r>
              <a:rPr lang="fr-FR" sz="1600" dirty="0"/>
              <a:t> air chemostat</a:t>
            </a:r>
            <a:r>
              <a:rPr lang="fr-FR" sz="1600" baseline="30000" dirty="0"/>
              <a:t>3</a:t>
            </a:r>
          </a:p>
        </p:txBody>
      </p:sp>
      <p:sp>
        <p:nvSpPr>
          <p:cNvPr id="19" name="ZoneTexte 18">
            <a:extLst>
              <a:ext uri="{FF2B5EF4-FFF2-40B4-BE49-F238E27FC236}">
                <a16:creationId xmlns:a16="http://schemas.microsoft.com/office/drawing/2014/main" id="{E31430B4-54B4-B9B7-25B2-D27796A69D93}"/>
              </a:ext>
            </a:extLst>
          </p:cNvPr>
          <p:cNvSpPr txBox="1"/>
          <p:nvPr/>
        </p:nvSpPr>
        <p:spPr>
          <a:xfrm>
            <a:off x="3662331" y="5279727"/>
            <a:ext cx="1693666" cy="165856"/>
          </a:xfrm>
          <a:prstGeom prst="rect">
            <a:avLst/>
          </a:prstGeom>
          <a:noFill/>
        </p:spPr>
        <p:txBody>
          <a:bodyPr wrap="square" rtlCol="0">
            <a:noAutofit/>
          </a:bodyPr>
          <a:lstStyle/>
          <a:p>
            <a:pPr algn="ctr"/>
            <a:r>
              <a:rPr lang="fr-FR" sz="1600" dirty="0"/>
              <a:t>Manual shearing</a:t>
            </a:r>
            <a:r>
              <a:rPr lang="fr-FR" sz="1600" baseline="30000" dirty="0"/>
              <a:t>2</a:t>
            </a:r>
          </a:p>
        </p:txBody>
      </p:sp>
      <p:sp>
        <p:nvSpPr>
          <p:cNvPr id="20" name="ZoneTexte 19">
            <a:extLst>
              <a:ext uri="{FF2B5EF4-FFF2-40B4-BE49-F238E27FC236}">
                <a16:creationId xmlns:a16="http://schemas.microsoft.com/office/drawing/2014/main" id="{859F44CB-D21C-A55D-2C08-19DCB4662A91}"/>
              </a:ext>
            </a:extLst>
          </p:cNvPr>
          <p:cNvSpPr txBox="1"/>
          <p:nvPr/>
        </p:nvSpPr>
        <p:spPr>
          <a:xfrm>
            <a:off x="917702" y="4018739"/>
            <a:ext cx="1427005" cy="420174"/>
          </a:xfrm>
          <a:prstGeom prst="rect">
            <a:avLst/>
          </a:prstGeom>
          <a:noFill/>
        </p:spPr>
        <p:txBody>
          <a:bodyPr wrap="square" rtlCol="0">
            <a:noAutofit/>
          </a:bodyPr>
          <a:lstStyle/>
          <a:p>
            <a:pPr algn="ctr"/>
            <a:r>
              <a:rPr lang="fr-FR" sz="1600" dirty="0"/>
              <a:t>Enzymes</a:t>
            </a:r>
            <a:r>
              <a:rPr lang="fr-FR" sz="1600" baseline="30000" dirty="0"/>
              <a:t>1</a:t>
            </a:r>
          </a:p>
        </p:txBody>
      </p:sp>
      <p:sp>
        <p:nvSpPr>
          <p:cNvPr id="21" name="Espace réservé du pied de page 3">
            <a:extLst>
              <a:ext uri="{FF2B5EF4-FFF2-40B4-BE49-F238E27FC236}">
                <a16:creationId xmlns:a16="http://schemas.microsoft.com/office/drawing/2014/main" id="{7D2B2B15-B632-0C15-03FE-15465CB206BC}"/>
              </a:ext>
            </a:extLst>
          </p:cNvPr>
          <p:cNvSpPr>
            <a:spLocks noGrp="1"/>
          </p:cNvSpPr>
          <p:nvPr>
            <p:ph type="ftr" sz="quarter" idx="11"/>
          </p:nvPr>
        </p:nvSpPr>
        <p:spPr>
          <a:xfrm>
            <a:off x="304801" y="6225861"/>
            <a:ext cx="10380616" cy="487075"/>
          </a:xfrm>
        </p:spPr>
        <p:txBody>
          <a:bodyPr/>
          <a:lstStyle/>
          <a:p>
            <a:r>
              <a:rPr lang="en-US" sz="1200" dirty="0">
                <a:solidFill>
                  <a:srgbClr val="6D6D6D"/>
                </a:solidFill>
                <a:cs typeface="Times"/>
              </a:rPr>
              <a:t>1. </a:t>
            </a:r>
            <a:r>
              <a:rPr lang="en-US" sz="1200" dirty="0" err="1">
                <a:solidFill>
                  <a:srgbClr val="6D6D6D"/>
                </a:solidFill>
                <a:cs typeface="Times"/>
              </a:rPr>
              <a:t>Naill</a:t>
            </a:r>
            <a:r>
              <a:rPr lang="en-US" sz="1200" dirty="0">
                <a:solidFill>
                  <a:srgbClr val="6D6D6D"/>
                </a:solidFill>
                <a:cs typeface="Times"/>
              </a:rPr>
              <a:t>., et al. (2004) </a:t>
            </a:r>
            <a:r>
              <a:rPr lang="en-US" sz="1200" i="1" dirty="0">
                <a:solidFill>
                  <a:srgbClr val="6D6D6D"/>
                </a:solidFill>
                <a:cs typeface="Times"/>
              </a:rPr>
              <a:t>Wiley </a:t>
            </a:r>
            <a:r>
              <a:rPr lang="en-US" sz="1200" i="1" dirty="0" err="1">
                <a:solidFill>
                  <a:srgbClr val="6D6D6D"/>
                </a:solidFill>
                <a:cs typeface="Times"/>
              </a:rPr>
              <a:t>InterScience</a:t>
            </a:r>
            <a:r>
              <a:rPr lang="en-US" sz="1200" i="1" dirty="0">
                <a:solidFill>
                  <a:srgbClr val="6D6D6D"/>
                </a:solidFill>
                <a:cs typeface="Times"/>
              </a:rPr>
              <a:t> ; </a:t>
            </a:r>
            <a:r>
              <a:rPr lang="en-US" sz="1200" dirty="0">
                <a:solidFill>
                  <a:srgbClr val="6D6D6D"/>
                </a:solidFill>
                <a:cs typeface="Times"/>
              </a:rPr>
              <a:t>2. Wilson S., et al. (2019) </a:t>
            </a:r>
            <a:r>
              <a:rPr lang="en-US" sz="1200" i="1" dirty="0">
                <a:solidFill>
                  <a:srgbClr val="6D6D6D"/>
                </a:solidFill>
                <a:cs typeface="Times"/>
              </a:rPr>
              <a:t>Biotechnology Progress, </a:t>
            </a:r>
            <a:r>
              <a:rPr lang="en-US" sz="1200" dirty="0">
                <a:solidFill>
                  <a:srgbClr val="6D6D6D"/>
                </a:solidFill>
                <a:cs typeface="Times"/>
              </a:rPr>
              <a:t>36:e2932.  </a:t>
            </a:r>
          </a:p>
          <a:p>
            <a:r>
              <a:rPr lang="en-US" sz="1200" dirty="0">
                <a:solidFill>
                  <a:srgbClr val="6D6D6D"/>
                </a:solidFill>
                <a:cs typeface="Times"/>
              </a:rPr>
              <a:t>3. Kurz W.G.W (1973) </a:t>
            </a:r>
            <a:r>
              <a:rPr lang="en-US" sz="1200" i="1" dirty="0">
                <a:solidFill>
                  <a:srgbClr val="6D6D6D"/>
                </a:solidFill>
                <a:cs typeface="Times"/>
              </a:rPr>
              <a:t>Experimental Cell Research, </a:t>
            </a:r>
            <a:r>
              <a:rPr lang="en-US" sz="1200" dirty="0">
                <a:solidFill>
                  <a:srgbClr val="6D6D6D"/>
                </a:solidFill>
                <a:cs typeface="Times"/>
              </a:rPr>
              <a:t>64</a:t>
            </a:r>
            <a:r>
              <a:rPr lang="en-US" sz="1200" i="1" dirty="0">
                <a:solidFill>
                  <a:srgbClr val="6D6D6D"/>
                </a:solidFill>
                <a:cs typeface="Times"/>
              </a:rPr>
              <a:t> ; </a:t>
            </a:r>
            <a:r>
              <a:rPr lang="en-US" sz="1200" dirty="0">
                <a:solidFill>
                  <a:srgbClr val="6D6D6D"/>
                </a:solidFill>
                <a:cs typeface="Times"/>
              </a:rPr>
              <a:t>4. </a:t>
            </a:r>
            <a:r>
              <a:rPr lang="en-US" sz="1200" dirty="0" err="1">
                <a:solidFill>
                  <a:srgbClr val="6D6D6D"/>
                </a:solidFill>
                <a:cs typeface="Times"/>
              </a:rPr>
              <a:t>Kolewe</a:t>
            </a:r>
            <a:r>
              <a:rPr lang="en-US" sz="1200" dirty="0">
                <a:solidFill>
                  <a:srgbClr val="6D6D6D"/>
                </a:solidFill>
                <a:cs typeface="Times"/>
              </a:rPr>
              <a:t>, M. </a:t>
            </a:r>
            <a:r>
              <a:rPr lang="en-US" sz="1200" i="1" dirty="0">
                <a:solidFill>
                  <a:srgbClr val="6D6D6D"/>
                </a:solidFill>
                <a:cs typeface="Times"/>
              </a:rPr>
              <a:t>et al. </a:t>
            </a:r>
            <a:r>
              <a:rPr lang="en-US" sz="1200" dirty="0">
                <a:solidFill>
                  <a:srgbClr val="6D6D6D"/>
                </a:solidFill>
                <a:cs typeface="Times"/>
              </a:rPr>
              <a:t>(2010) </a:t>
            </a:r>
            <a:r>
              <a:rPr lang="fr-FR" sz="1200" i="1" dirty="0">
                <a:effectLst/>
              </a:rPr>
              <a:t>Plant </a:t>
            </a:r>
            <a:r>
              <a:rPr lang="fr-FR" sz="1200" i="1" dirty="0" err="1">
                <a:effectLst/>
              </a:rPr>
              <a:t>Cell</a:t>
            </a:r>
            <a:r>
              <a:rPr lang="fr-FR" sz="1200" i="1" dirty="0">
                <a:effectLst/>
              </a:rPr>
              <a:t> Rep</a:t>
            </a:r>
            <a:r>
              <a:rPr lang="fr-FR" sz="1200" i="1" dirty="0"/>
              <a:t>ort</a:t>
            </a:r>
            <a:r>
              <a:rPr lang="fr-FR" sz="1200" dirty="0">
                <a:effectLst/>
              </a:rPr>
              <a:t>, 29(5): 485–494 </a:t>
            </a:r>
            <a:endParaRPr lang="fr-FR" sz="1200" dirty="0"/>
          </a:p>
          <a:p>
            <a:endParaRPr lang="en-US" sz="1200" dirty="0">
              <a:solidFill>
                <a:srgbClr val="6D6D6D"/>
              </a:solidFill>
              <a:cs typeface="Times"/>
            </a:endParaRPr>
          </a:p>
          <a:p>
            <a:endParaRPr lang="en-US" dirty="0"/>
          </a:p>
        </p:txBody>
      </p:sp>
    </p:spTree>
    <p:extLst>
      <p:ext uri="{BB962C8B-B14F-4D97-AF65-F5344CB8AC3E}">
        <p14:creationId xmlns:p14="http://schemas.microsoft.com/office/powerpoint/2010/main" val="5903187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5e1d76e6ed25a0b9acc172e1212e12c5ea2ec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PI-White">
  <a:themeElements>
    <a:clrScheme name="Custom 56">
      <a:dk1>
        <a:sysClr val="windowText" lastClr="000000"/>
      </a:dk1>
      <a:lt1>
        <a:sysClr val="window" lastClr="FFFFFF"/>
      </a:lt1>
      <a:dk2>
        <a:srgbClr val="6D6D6D"/>
      </a:dk2>
      <a:lt2>
        <a:srgbClr val="AB192D"/>
      </a:lt2>
      <a:accent1>
        <a:srgbClr val="AB192D"/>
      </a:accent1>
      <a:accent2>
        <a:srgbClr val="B2B7BB"/>
      </a:accent2>
      <a:accent3>
        <a:srgbClr val="2C6A8C"/>
      </a:accent3>
      <a:accent4>
        <a:srgbClr val="B7A079"/>
      </a:accent4>
      <a:accent5>
        <a:srgbClr val="46A0DC"/>
      </a:accent5>
      <a:accent6>
        <a:srgbClr val="6D6D6D"/>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solidFill>
        <a:ln w="12700" cap="sq" algn="ctr">
          <a:solidFill>
            <a:schemeClr val="tx2"/>
          </a:solidFill>
          <a:miter lim="800000"/>
          <a:headEnd/>
          <a:tailEnd/>
        </a:ln>
        <a:effectLst/>
      </a:spPr>
      <a:bodyPr wrap="none" anchor="ctr"/>
      <a:lstStyle>
        <a:defPPr algn="ctr">
          <a:defRPr sz="1600" dirty="0" smtClean="0">
            <a:solidFill>
              <a:schemeClr val="bg1"/>
            </a:solidFill>
            <a:latin typeface="+mn-lt"/>
          </a:defRPr>
        </a:defPPr>
      </a:lstStyle>
    </a:spDef>
    <a:txDef>
      <a:spPr>
        <a:noFill/>
      </a:spPr>
      <a:bodyPr wrap="none" rtlCol="0">
        <a:noAutofit/>
      </a:bodyPr>
      <a:lstStyle>
        <a:defPPr algn="ctr">
          <a:defRPr sz="1600" dirty="0" err="1" smtClean="0"/>
        </a:defPPr>
      </a:lstStyle>
    </a:txDef>
  </a:objectDefaults>
  <a:extraClrSchemeLst/>
</a:theme>
</file>

<file path=ppt/theme/theme2.xml><?xml version="1.0" encoding="utf-8"?>
<a:theme xmlns:a="http://schemas.openxmlformats.org/drawingml/2006/main" name="WPI_Gray">
  <a:themeElements>
    <a:clrScheme name="Custom 57">
      <a:dk1>
        <a:srgbClr val="FFFFFF"/>
      </a:dk1>
      <a:lt1>
        <a:srgbClr val="6D6D6D"/>
      </a:lt1>
      <a:dk2>
        <a:srgbClr val="000000"/>
      </a:dk2>
      <a:lt2>
        <a:srgbClr val="FFFFFF"/>
      </a:lt2>
      <a:accent1>
        <a:srgbClr val="AB192D"/>
      </a:accent1>
      <a:accent2>
        <a:srgbClr val="B2B7BB"/>
      </a:accent2>
      <a:accent3>
        <a:srgbClr val="2C6A8C"/>
      </a:accent3>
      <a:accent4>
        <a:srgbClr val="B7A079"/>
      </a:accent4>
      <a:accent5>
        <a:srgbClr val="46A0DC"/>
      </a:accent5>
      <a:accent6>
        <a:srgbClr val="D9CD95"/>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lumMod val="40000"/>
            <a:lumOff val="60000"/>
          </a:schemeClr>
        </a:solidFill>
        <a:ln w="12700" cap="sq" algn="ctr">
          <a:solidFill>
            <a:schemeClr val="tx1"/>
          </a:solidFill>
          <a:miter lim="800000"/>
          <a:headEnd/>
          <a:tailEnd/>
        </a:ln>
        <a:effectLst/>
      </a:spPr>
      <a:bodyPr wrap="none" rtlCol="0" anchor="ctr"/>
      <a:lstStyle>
        <a:defPPr algn="ctr">
          <a:defRPr sz="1600" dirty="0" smtClean="0">
            <a:solidFill>
              <a:schemeClr val="bg1"/>
            </a:solidFill>
            <a:latin typeface="+mn-lt"/>
          </a:defRPr>
        </a:defPPr>
      </a:lstStyle>
    </a:spDef>
    <a:lnDef>
      <a:spPr bwMode="auto">
        <a:solidFill>
          <a:schemeClr val="accent2"/>
        </a:solidFill>
        <a:ln w="19050" cap="sq" cmpd="sng" algn="ctr">
          <a:solidFill>
            <a:schemeClr val="tx1"/>
          </a:solidFill>
          <a:prstDash val="solid"/>
          <a:round/>
          <a:headEnd type="triangle" w="med" len="med"/>
          <a:tailEnd type="triangle" w="med" len="med"/>
        </a:ln>
        <a:effectLst/>
      </a:spPr>
      <a:bodyPr/>
      <a:lstStyle/>
    </a:lnDef>
    <a:txDef>
      <a:spPr>
        <a:noFill/>
      </a:spPr>
      <a:bodyPr wrap="none" rtlCol="0">
        <a:noAutofit/>
      </a:bodyPr>
      <a:lstStyle>
        <a:defPPr algn="ctr">
          <a:defRPr sz="1600" dirty="0" err="1"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WPI_2012Multi</Template>
  <TotalTime>2364</TotalTime>
  <Words>2406</Words>
  <Application>Microsoft Macintosh PowerPoint</Application>
  <PresentationFormat>Grand écran</PresentationFormat>
  <Paragraphs>263</Paragraphs>
  <Slides>52</Slides>
  <Notes>47</Notes>
  <HiddenSlides>0</HiddenSlides>
  <MMClips>1</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52</vt:i4>
      </vt:variant>
    </vt:vector>
  </HeadingPairs>
  <TitlesOfParts>
    <vt:vector size="62" baseType="lpstr">
      <vt:lpstr>AdvTTa9c1b374</vt:lpstr>
      <vt:lpstr>Arial</vt:lpstr>
      <vt:lpstr>Calibri</vt:lpstr>
      <vt:lpstr>Calibri Light</vt:lpstr>
      <vt:lpstr>Courier New</vt:lpstr>
      <vt:lpstr>Times New Roman</vt:lpstr>
      <vt:lpstr>Verdana</vt:lpstr>
      <vt:lpstr>Wingdings</vt:lpstr>
      <vt:lpstr>WPI-White</vt:lpstr>
      <vt:lpstr>WPI_Gray</vt:lpstr>
      <vt:lpstr>Présentation PowerPoint</vt:lpstr>
      <vt:lpstr>Medicinal plants are rich sources of specialized metabolites that are of great importance to plants, animals, and humans</vt:lpstr>
      <vt:lpstr>What is paclitaxel ? </vt:lpstr>
      <vt:lpstr>What are the methods to produce paclitaxel?</vt:lpstr>
      <vt:lpstr>Why is plant cell culture (PCC) the best alternative? </vt:lpstr>
      <vt:lpstr>Methyl jasmonate elicitation</vt:lpstr>
      <vt:lpstr>How does PCC work? </vt:lpstr>
      <vt:lpstr>Aggregation phenomenon</vt:lpstr>
      <vt:lpstr>How can we break down the aggregates ?</vt:lpstr>
      <vt:lpstr>Aggregate size correlates with paclitaxel accumulation </vt:lpstr>
      <vt:lpstr>Manual shearing reduces aggregate size </vt:lpstr>
      <vt:lpstr>Aims of the research</vt:lpstr>
      <vt:lpstr>Présentation PowerPoint</vt:lpstr>
      <vt:lpstr>Resazurin cell metabolic activity assay</vt:lpstr>
      <vt:lpstr>UPLC for measuring paclitaxel production</vt:lpstr>
      <vt:lpstr>Global secondary metabolite analysis</vt:lpstr>
      <vt:lpstr>Coulter Counter for growth and aggregate size analysis</vt:lpstr>
      <vt:lpstr>Présentation PowerPoint</vt:lpstr>
      <vt:lpstr>Automated shearing device</vt:lpstr>
      <vt:lpstr>Preliminary testing of the shearing device</vt:lpstr>
      <vt:lpstr>Aggregate size decreases upon automated shearing</vt:lpstr>
      <vt:lpstr>Does the device work differently on cultures of different ages?</vt:lpstr>
      <vt:lpstr>Test 1 : Intermittent shearing for different phases of the culture cycle </vt:lpstr>
      <vt:lpstr>Intermittent shearing did not negatively impact cell metabolic activity</vt:lpstr>
      <vt:lpstr>Baccatin III levels increased upon intermittent shearing</vt:lpstr>
      <vt:lpstr>Low levels of intermittent shearing does not impact global secondary metabolism </vt:lpstr>
      <vt:lpstr>Intermittent shearing decreased mean aggregate diameter</vt:lpstr>
      <vt:lpstr>Low to moderate levels of intermittent shearing have no impact on cell growth</vt:lpstr>
      <vt:lpstr>Test 2: Continuous shearing for distinct days of the exponential growth phase</vt:lpstr>
      <vt:lpstr>Continuous shearing had no impact on cell metabolic activity during the exponential growth phase</vt:lpstr>
      <vt:lpstr>Baccatin III levels increased upon continuous shearing</vt:lpstr>
      <vt:lpstr>Global secondary metabolites increased with continuous shearing during exponential growth phase</vt:lpstr>
      <vt:lpstr>Longer continuous shearing times result in larger decrease in aggregate diameter</vt:lpstr>
      <vt:lpstr>Présentation PowerPoint</vt:lpstr>
      <vt:lpstr>Long-term shearing experiment</vt:lpstr>
      <vt:lpstr>Long-term shearing experiment</vt:lpstr>
      <vt:lpstr>Long-term shearing experiment</vt:lpstr>
      <vt:lpstr>Long-term shearing experiment</vt:lpstr>
      <vt:lpstr>Higher paclitaxel concentration found for sheared cultures</vt:lpstr>
      <vt:lpstr>Shearing induced a slight increase in phenolics levels and had no impact on flavonoids</vt:lpstr>
      <vt:lpstr>Long-term shearing decreased mean aggregate diameter</vt:lpstr>
      <vt:lpstr>Long-term shearing impacted cell metabolic activity </vt:lpstr>
      <vt:lpstr>Culture transfer impacted cell growth </vt:lpstr>
      <vt:lpstr>Présentation PowerPoint</vt:lpstr>
      <vt:lpstr>Comparison of enzymatic disaggregation and shearing</vt:lpstr>
      <vt:lpstr>Shearing is the less impactful disaggregation method on cell metabolic activity</vt:lpstr>
      <vt:lpstr>Better cell separation was observed for sheared cells</vt:lpstr>
      <vt:lpstr>Shearing resulted in the highest decrease in mean aggregate size</vt:lpstr>
      <vt:lpstr>Aims of the research</vt:lpstr>
      <vt:lpstr>Conclusion</vt:lpstr>
      <vt:lpstr>Future experiments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Verdana Bold 40pt</dc:title>
  <dc:creator>Melissa</dc:creator>
  <cp:lastModifiedBy>Caroline Rauber</cp:lastModifiedBy>
  <cp:revision>33</cp:revision>
  <dcterms:created xsi:type="dcterms:W3CDTF">2015-05-27T13:16:15Z</dcterms:created>
  <dcterms:modified xsi:type="dcterms:W3CDTF">2023-04-27T18:44:37Z</dcterms:modified>
</cp:coreProperties>
</file>