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Catamaran" panose="020B0604020202020204" charset="0"/>
      <p:regular r:id="rId24"/>
      <p:bold r:id="rId25"/>
    </p:embeddedFont>
    <p:embeddedFont>
      <p:font typeface="Catamaran Thin" panose="020B0604020202020204" charset="0"/>
      <p:regular r:id="rId26"/>
      <p:bold r:id="rId27"/>
    </p:embeddedFont>
    <p:embeddedFont>
      <p:font typeface="Fira Sans Extra Condensed Medium" panose="020B0604020202020204" charset="0"/>
      <p:regular r:id="rId28"/>
      <p:bold r:id="rId29"/>
      <p:italic r:id="rId30"/>
      <p:boldItalic r:id="rId31"/>
    </p:embeddedFont>
    <p:embeddedFont>
      <p:font typeface="Livvic" panose="020B0604020202020204" charset="0"/>
      <p:regular r:id="rId32"/>
      <p:bold r:id="rId33"/>
      <p:italic r:id="rId34"/>
      <p:boldItalic r:id="rId35"/>
    </p:embeddedFont>
    <p:embeddedFont>
      <p:font typeface="Roboto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am Spenc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56AC78-DA9B-46CC-B826-10DC4724E3AB}">
  <a:tblStyle styleId="{D356AC78-DA9B-46CC-B826-10DC4724E3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734F84-9A1F-49E8-9CA1-18AEE142767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3-16T04:05:22.765" idx="1">
    <p:pos x="6000" y="0"/>
    <p:text>Think we should add some acknowledgements before submitting this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3e13d9a7e_0_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3e13d9a7e_0_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5158d5a3ec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5158d5a3ec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3e13d9a7e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3e13d9a7e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c8190dab8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c8190dab8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50" dirty="0">
              <a:solidFill>
                <a:srgbClr val="3C404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158d5a3ec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5158d5a3ec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3e13d9a7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3e13d9a7e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c63f14e73e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c63f14e73e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Ava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c3587f25fe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c3587f25fe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c8190dab8b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c8190dab8b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c8190dab8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c8190dab8b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c63f14e73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c63f14e73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5158d5a3ec_2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5158d5a3ec_2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69da1a7f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c69da1a7f3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69da1a7f3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c69da1a7f3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c69da1a7f3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c69da1a7f3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c7644dc8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c7644dc8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c63f14e73e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c63f14e73e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. 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35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CUSTOM_38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title" idx="2" hasCustomPrompt="1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30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656425" y="1886725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ctrTitle" idx="2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3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ctrTitle" idx="4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5"/>
          </p:nvPr>
        </p:nvSpPr>
        <p:spPr>
          <a:xfrm>
            <a:off x="4878076" y="1886725"/>
            <a:ext cx="1648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ctrTitle" idx="6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ctrTitle" idx="7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8"/>
          </p:nvPr>
        </p:nvSpPr>
        <p:spPr>
          <a:xfrm>
            <a:off x="656425" y="3860125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ctrTitle" idx="9"/>
          </p:nvPr>
        </p:nvSpPr>
        <p:spPr>
          <a:xfrm>
            <a:off x="2650710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3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ctrTitle" idx="14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5"/>
          </p:nvPr>
        </p:nvSpPr>
        <p:spPr>
          <a:xfrm>
            <a:off x="4878076" y="3860125"/>
            <a:ext cx="1648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3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2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subTitle" idx="1"/>
          </p:nvPr>
        </p:nvSpPr>
        <p:spPr>
          <a:xfrm>
            <a:off x="4633950" y="1847896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2"/>
          </p:nvPr>
        </p:nvSpPr>
        <p:spPr>
          <a:xfrm>
            <a:off x="4633950" y="382787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ctrTitle"/>
          </p:nvPr>
        </p:nvSpPr>
        <p:spPr>
          <a:xfrm>
            <a:off x="4633950" y="153929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ctrTitle" idx="3"/>
          </p:nvPr>
        </p:nvSpPr>
        <p:spPr>
          <a:xfrm>
            <a:off x="4633950" y="351927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ctrTitle" idx="4"/>
          </p:nvPr>
        </p:nvSpPr>
        <p:spPr>
          <a:xfrm rot="5400000">
            <a:off x="6917175" y="1414524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5">
  <p:cSld name="CUSTOM_3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ctrTitle"/>
          </p:nvPr>
        </p:nvSpPr>
        <p:spPr>
          <a:xfrm rot="5400000">
            <a:off x="7241489" y="1041025"/>
            <a:ext cx="1702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4">
  <p:cSld name="CUSTOM_33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 flipH="1">
            <a:off x="840600" y="2432150"/>
            <a:ext cx="16503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2"/>
          </p:nvPr>
        </p:nvSpPr>
        <p:spPr>
          <a:xfrm>
            <a:off x="4702174" y="1049093"/>
            <a:ext cx="1960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ctrTitle"/>
          </p:nvPr>
        </p:nvSpPr>
        <p:spPr>
          <a:xfrm>
            <a:off x="-533400" y="2047350"/>
            <a:ext cx="3024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ctrTitle" idx="3"/>
          </p:nvPr>
        </p:nvSpPr>
        <p:spPr>
          <a:xfrm>
            <a:off x="4702174" y="664293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4"/>
          </p:nvPr>
        </p:nvSpPr>
        <p:spPr>
          <a:xfrm>
            <a:off x="4702174" y="3788925"/>
            <a:ext cx="2214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ctrTitle" idx="5"/>
          </p:nvPr>
        </p:nvSpPr>
        <p:spPr>
          <a:xfrm>
            <a:off x="4702174" y="3389725"/>
            <a:ext cx="24756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ctrTitle" idx="6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CUSTOM_34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1"/>
          </p:nvPr>
        </p:nvSpPr>
        <p:spPr>
          <a:xfrm>
            <a:off x="1579064" y="2147200"/>
            <a:ext cx="1626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ctrTitle" idx="2"/>
          </p:nvPr>
        </p:nvSpPr>
        <p:spPr>
          <a:xfrm>
            <a:off x="1579064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3"/>
          </p:nvPr>
        </p:nvSpPr>
        <p:spPr>
          <a:xfrm>
            <a:off x="4068269" y="2147200"/>
            <a:ext cx="1626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ctrTitle" idx="4"/>
          </p:nvPr>
        </p:nvSpPr>
        <p:spPr>
          <a:xfrm>
            <a:off x="3075567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CUSTOM_11_1_2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25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642050" y="127755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2"/>
          </p:nvPr>
        </p:nvSpPr>
        <p:spPr>
          <a:xfrm>
            <a:off x="642050" y="540000"/>
            <a:ext cx="46554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 idx="3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4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5" hasCustomPrompt="1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6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7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9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13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4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5" hasCustomPrompt="1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6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7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8" hasCustomPrompt="1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27_1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631875" y="842025"/>
            <a:ext cx="287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631884" y="1410841"/>
            <a:ext cx="2480700" cy="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ctrTitle" idx="2"/>
          </p:nvPr>
        </p:nvSpPr>
        <p:spPr>
          <a:xfrm>
            <a:off x="4213664" y="842025"/>
            <a:ext cx="26979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4213664" y="1410841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ctrTitle" idx="4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5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ctrTitle" idx="6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ctrTitle" idx="7"/>
          </p:nvPr>
        </p:nvSpPr>
        <p:spPr>
          <a:xfrm>
            <a:off x="4213664" y="3331934"/>
            <a:ext cx="25860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8"/>
          </p:nvPr>
        </p:nvSpPr>
        <p:spPr>
          <a:xfrm>
            <a:off x="4213664" y="3914208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27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ubTitle" idx="1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 idx="2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3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ctrTitle" idx="4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 idx="5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6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4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8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ubTitle" idx="2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CUSTOM_16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4">
  <p:cSld name="CUSTOM_16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subTitle" idx="1"/>
          </p:nvPr>
        </p:nvSpPr>
        <p:spPr>
          <a:xfrm flipH="1">
            <a:off x="4189625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ctrTitle"/>
          </p:nvPr>
        </p:nvSpPr>
        <p:spPr>
          <a:xfrm rot="5400000">
            <a:off x="6612409" y="1752564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7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g"/><Relationship Id="rId5" Type="http://schemas.openxmlformats.org/officeDocument/2006/relationships/hyperlink" Target="http://drive.google.com/file/d/1CQZDNG3d1KHW7btPa2IRpaL-GxsfLiz8/view" TargetMode="Externa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comments" Target="../comments/commen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raeger.com/Library/Media/containerized-live-fire-training-system-prepare-to-train-3-2-d-9083-2016.jpg?imwidth=480" TargetMode="External"/><Relationship Id="rId13" Type="http://schemas.openxmlformats.org/officeDocument/2006/relationships/hyperlink" Target="https://www.pinterest.com/pin/320459329706116951/" TargetMode="External"/><Relationship Id="rId3" Type="http://schemas.openxmlformats.org/officeDocument/2006/relationships/hyperlink" Target="https://www.firehouse.com/operations-training/article/10505079/live-fire-training-part-2" TargetMode="External"/><Relationship Id="rId7" Type="http://schemas.openxmlformats.org/officeDocument/2006/relationships/hyperlink" Target="http://www.bomberos.go.cr/" TargetMode="External"/><Relationship Id="rId12" Type="http://schemas.openxmlformats.org/officeDocument/2006/relationships/hyperlink" Target="http://www.asoquemcr.com/project03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firerescue1.com/fire-products/rescue-equipment/articles/a-firefighters-guide-to-fireground-search-and-rescue-part-2-TRLszcH6HvQpBhlJ/" TargetMode="External"/><Relationship Id="rId11" Type="http://schemas.openxmlformats.org/officeDocument/2006/relationships/hyperlink" Target="http://www.usexpatcostarica.com/wp-content/uploads/2017/04/Fire-Department-315x420.jpeg" TargetMode="External"/><Relationship Id="rId5" Type="http://schemas.openxmlformats.org/officeDocument/2006/relationships/hyperlink" Target="https://www.firehouse.com/home/article/12092033/firefighter-training-trends-in-fire-training-facilities-around-the-world" TargetMode="External"/><Relationship Id="rId10" Type="http://schemas.openxmlformats.org/officeDocument/2006/relationships/hyperlink" Target="https://www.google.com/maps/place/National+Fire+Academy/@10.2457299,-84.2867847,7.79z/data=!4m5!3m4!1s0x8fa0e3b309439e9d:0x22e5358dbedfb05d!8m2!3d9.8963261!4d-84.0448266" TargetMode="External"/><Relationship Id="rId4" Type="http://schemas.openxmlformats.org/officeDocument/2006/relationships/hyperlink" Target="https://www.nfpa.org/overview" TargetMode="External"/><Relationship Id="rId9" Type="http://schemas.openxmlformats.org/officeDocument/2006/relationships/hyperlink" Target="https://media.defense.gov/2019/Aug/28/2002176592/-1/-1/0/190821-O-VI420-0216C.JPG" TargetMode="External"/><Relationship Id="rId14" Type="http://schemas.openxmlformats.org/officeDocument/2006/relationships/hyperlink" Target="https://upload.wikimedia.org/wikipedia/commons/8/8f/Fire_inside_an_abandoned_convent_in_Massueville%2C_Quebec%2C_Canada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1428750" y="0"/>
            <a:ext cx="7715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/>
          <p:nvPr/>
        </p:nvSpPr>
        <p:spPr>
          <a:xfrm rot="5400000">
            <a:off x="1428875" y="13850"/>
            <a:ext cx="3358800" cy="5026500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1"/>
          </p:nvPr>
        </p:nvSpPr>
        <p:spPr>
          <a:xfrm>
            <a:off x="833625" y="3385475"/>
            <a:ext cx="3486300" cy="8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lt1"/>
                </a:solidFill>
              </a:rPr>
              <a:t>El Cuerpo de Bomberos de Costa Rica</a:t>
            </a: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lt1"/>
                </a:solidFill>
              </a:rPr>
              <a:t>Hannah Borges, Ava Schlesinger, Liam Spence, Connor Sullivan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122" name="Google Shape;122;p22"/>
          <p:cNvSpPr txBox="1">
            <a:spLocks noGrp="1"/>
          </p:cNvSpPr>
          <p:nvPr>
            <p:ph type="ctrTitle"/>
          </p:nvPr>
        </p:nvSpPr>
        <p:spPr>
          <a:xfrm>
            <a:off x="833625" y="1125150"/>
            <a:ext cx="4798500" cy="23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LIVE FIRE TRAINING STRUCTURE</a:t>
            </a:r>
            <a:endParaRPr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23" name="Google Shape;123;p22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 rotWithShape="1">
          <a:blip r:embed="rId4">
            <a:alphaModFix/>
          </a:blip>
          <a:srcRect r="63949"/>
          <a:stretch/>
        </p:blipFill>
        <p:spPr>
          <a:xfrm>
            <a:off x="4440588" y="3064025"/>
            <a:ext cx="1154724" cy="103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0577" y="894100"/>
            <a:ext cx="1034747" cy="103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/>
          <p:nvPr/>
        </p:nvSpPr>
        <p:spPr>
          <a:xfrm>
            <a:off x="8724450" y="4743300"/>
            <a:ext cx="33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[1]</a:t>
            </a:r>
            <a:endParaRPr>
              <a:solidFill>
                <a:srgbClr val="FFFFFF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"/>
          <p:cNvSpPr/>
          <p:nvPr/>
        </p:nvSpPr>
        <p:spPr>
          <a:xfrm>
            <a:off x="768683" y="1930505"/>
            <a:ext cx="3443100" cy="1282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1"/>
          <p:cNvSpPr/>
          <p:nvPr/>
        </p:nvSpPr>
        <p:spPr>
          <a:xfrm>
            <a:off x="3820625" y="584351"/>
            <a:ext cx="3385800" cy="959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1"/>
          <p:cNvSpPr txBox="1">
            <a:spLocks noGrp="1"/>
          </p:cNvSpPr>
          <p:nvPr>
            <p:ph type="ctrTitle"/>
          </p:nvPr>
        </p:nvSpPr>
        <p:spPr>
          <a:xfrm rot="5400000">
            <a:off x="6978475" y="1282675"/>
            <a:ext cx="2285400" cy="5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/>
              <a:t>NFPA 1001</a:t>
            </a:r>
            <a:endParaRPr sz="2800"/>
          </a:p>
        </p:txBody>
      </p:sp>
      <p:sp>
        <p:nvSpPr>
          <p:cNvPr id="276" name="Google Shape;276;p31"/>
          <p:cNvSpPr txBox="1">
            <a:spLocks noGrp="1"/>
          </p:cNvSpPr>
          <p:nvPr>
            <p:ph type="ctrTitle"/>
          </p:nvPr>
        </p:nvSpPr>
        <p:spPr>
          <a:xfrm>
            <a:off x="4073100" y="732400"/>
            <a:ext cx="29946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 Thin"/>
              <a:buChar char="❖"/>
            </a:pPr>
            <a:r>
              <a:rPr lang="es" sz="1600" b="0"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Obscure vision</a:t>
            </a:r>
            <a:endParaRPr sz="1600" b="0">
              <a:solidFill>
                <a:schemeClr val="lt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 Thin"/>
              <a:buChar char="❖"/>
            </a:pPr>
            <a:r>
              <a:rPr lang="es" sz="1600" b="0"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Carry unconscious victims</a:t>
            </a:r>
            <a:endParaRPr sz="1600" b="0">
              <a:solidFill>
                <a:schemeClr val="lt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277" name="Google Shape;277;p31"/>
          <p:cNvSpPr txBox="1">
            <a:spLocks noGrp="1"/>
          </p:cNvSpPr>
          <p:nvPr>
            <p:ph type="ctrTitle"/>
          </p:nvPr>
        </p:nvSpPr>
        <p:spPr>
          <a:xfrm>
            <a:off x="824818" y="2148591"/>
            <a:ext cx="3107700" cy="8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Rope Rescue and Laddering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8" name="Google Shape;278;p31"/>
          <p:cNvSpPr/>
          <p:nvPr/>
        </p:nvSpPr>
        <p:spPr>
          <a:xfrm>
            <a:off x="3820625" y="2114275"/>
            <a:ext cx="3385800" cy="959400"/>
          </a:xfrm>
          <a:prstGeom prst="rect">
            <a:avLst/>
          </a:prstGeom>
          <a:solidFill>
            <a:schemeClr val="accent1">
              <a:alpha val="73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1"/>
          <p:cNvSpPr txBox="1">
            <a:spLocks noGrp="1"/>
          </p:cNvSpPr>
          <p:nvPr>
            <p:ph type="ctrTitle"/>
          </p:nvPr>
        </p:nvSpPr>
        <p:spPr>
          <a:xfrm>
            <a:off x="4072125" y="2066725"/>
            <a:ext cx="3273900" cy="11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tamaran Thin"/>
              <a:buChar char="❖"/>
            </a:pPr>
            <a:r>
              <a:rPr lang="es" sz="1500" b="0">
                <a:latin typeface="Catamaran Thin"/>
                <a:ea typeface="Catamaran Thin"/>
                <a:cs typeface="Catamaran Thin"/>
                <a:sym typeface="Catamaran Thin"/>
              </a:rPr>
              <a:t>Ascend and descend fixed-rope systems</a:t>
            </a:r>
            <a:endParaRPr sz="1500" b="0">
              <a:latin typeface="Catamaran Thin"/>
              <a:ea typeface="Catamaran Thin"/>
              <a:cs typeface="Catamaran Thin"/>
              <a:sym typeface="Catamaran Thin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tamaran Thin"/>
              <a:buChar char="❖"/>
            </a:pPr>
            <a:r>
              <a:rPr lang="es" sz="1500" b="0">
                <a:latin typeface="Catamaran Thin"/>
                <a:ea typeface="Catamaran Thin"/>
                <a:cs typeface="Catamaran Thin"/>
                <a:sym typeface="Catamaran Thin"/>
              </a:rPr>
              <a:t>Place, mount and dismount ladders</a:t>
            </a:r>
            <a:endParaRPr sz="1500" b="0"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280" name="Google Shape;280;p31"/>
          <p:cNvSpPr/>
          <p:nvPr/>
        </p:nvSpPr>
        <p:spPr>
          <a:xfrm>
            <a:off x="3848850" y="3596049"/>
            <a:ext cx="3443100" cy="959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1"/>
          <p:cNvSpPr txBox="1">
            <a:spLocks noGrp="1"/>
          </p:cNvSpPr>
          <p:nvPr>
            <p:ph type="ctrTitle"/>
          </p:nvPr>
        </p:nvSpPr>
        <p:spPr>
          <a:xfrm>
            <a:off x="4073100" y="3757600"/>
            <a:ext cx="31332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 Thin"/>
              <a:buChar char="❖"/>
            </a:pPr>
            <a:r>
              <a:rPr lang="es" sz="1600" b="0"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Any evolution conducted in a burn room</a:t>
            </a:r>
            <a:endParaRPr sz="1600" b="0">
              <a:solidFill>
                <a:schemeClr val="lt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282" name="Google Shape;282;p31"/>
          <p:cNvSpPr/>
          <p:nvPr/>
        </p:nvSpPr>
        <p:spPr>
          <a:xfrm>
            <a:off x="768683" y="422799"/>
            <a:ext cx="3443100" cy="12825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1"/>
          <p:cNvSpPr txBox="1">
            <a:spLocks noGrp="1"/>
          </p:cNvSpPr>
          <p:nvPr>
            <p:ph type="ctrTitle"/>
          </p:nvPr>
        </p:nvSpPr>
        <p:spPr>
          <a:xfrm>
            <a:off x="741150" y="732409"/>
            <a:ext cx="3107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Search and Rescue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4" name="Google Shape;284;p31"/>
          <p:cNvSpPr/>
          <p:nvPr/>
        </p:nvSpPr>
        <p:spPr>
          <a:xfrm>
            <a:off x="768683" y="3438212"/>
            <a:ext cx="3443100" cy="12825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1"/>
          <p:cNvSpPr txBox="1">
            <a:spLocks noGrp="1"/>
          </p:cNvSpPr>
          <p:nvPr>
            <p:ph type="ctrTitle"/>
          </p:nvPr>
        </p:nvSpPr>
        <p:spPr>
          <a:xfrm>
            <a:off x="908486" y="3815776"/>
            <a:ext cx="3107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Live-Fire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"/>
          <p:cNvSpPr txBox="1">
            <a:spLocks noGrp="1"/>
          </p:cNvSpPr>
          <p:nvPr>
            <p:ph type="ctrTitle" idx="6"/>
          </p:nvPr>
        </p:nvSpPr>
        <p:spPr>
          <a:xfrm rot="5400000">
            <a:off x="6571525" y="1760275"/>
            <a:ext cx="3535500" cy="8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/>
              <a:t> ORIGINAL REQUESTS</a:t>
            </a:r>
            <a:endParaRPr sz="2500"/>
          </a:p>
        </p:txBody>
      </p:sp>
      <p:sp>
        <p:nvSpPr>
          <p:cNvPr id="291" name="Google Shape;291;p32"/>
          <p:cNvSpPr/>
          <p:nvPr/>
        </p:nvSpPr>
        <p:spPr>
          <a:xfrm>
            <a:off x="0" y="0"/>
            <a:ext cx="3607500" cy="263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2"/>
          <p:cNvSpPr/>
          <p:nvPr/>
        </p:nvSpPr>
        <p:spPr>
          <a:xfrm>
            <a:off x="3607486" y="-25500"/>
            <a:ext cx="3607500" cy="263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2"/>
          <p:cNvSpPr/>
          <p:nvPr/>
        </p:nvSpPr>
        <p:spPr>
          <a:xfrm>
            <a:off x="0" y="2632200"/>
            <a:ext cx="3607500" cy="251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2"/>
          <p:cNvSpPr/>
          <p:nvPr/>
        </p:nvSpPr>
        <p:spPr>
          <a:xfrm>
            <a:off x="3607473" y="2632200"/>
            <a:ext cx="3607500" cy="251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2"/>
          <p:cNvSpPr txBox="1">
            <a:spLocks noGrp="1"/>
          </p:cNvSpPr>
          <p:nvPr>
            <p:ph type="subTitle" idx="1"/>
          </p:nvPr>
        </p:nvSpPr>
        <p:spPr>
          <a:xfrm>
            <a:off x="454800" y="1478400"/>
            <a:ext cx="2697900" cy="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/>
              <a:t>Practice basement fire evolutions.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96" name="Google Shape;296;p32"/>
          <p:cNvSpPr txBox="1">
            <a:spLocks noGrp="1"/>
          </p:cNvSpPr>
          <p:nvPr>
            <p:ph type="subTitle" idx="3"/>
          </p:nvPr>
        </p:nvSpPr>
        <p:spPr>
          <a:xfrm>
            <a:off x="4012764" y="1402191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lt1"/>
                </a:solidFill>
              </a:rPr>
              <a:t>Separate from the main body of the structure.</a:t>
            </a:r>
            <a:endParaRPr sz="1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</a:endParaRPr>
          </a:p>
        </p:txBody>
      </p:sp>
      <p:sp>
        <p:nvSpPr>
          <p:cNvPr id="297" name="Google Shape;297;p32"/>
          <p:cNvSpPr txBox="1">
            <a:spLocks noGrp="1"/>
          </p:cNvSpPr>
          <p:nvPr>
            <p:ph type="subTitle" idx="5"/>
          </p:nvPr>
        </p:nvSpPr>
        <p:spPr>
          <a:xfrm>
            <a:off x="454800" y="3976625"/>
            <a:ext cx="2697900" cy="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lt1"/>
                </a:solidFill>
              </a:rPr>
              <a:t>Fuel system for interior fires.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298" name="Google Shape;298;p32"/>
          <p:cNvSpPr txBox="1">
            <a:spLocks noGrp="1"/>
          </p:cNvSpPr>
          <p:nvPr>
            <p:ph type="ctrTitle" idx="2"/>
          </p:nvPr>
        </p:nvSpPr>
        <p:spPr>
          <a:xfrm>
            <a:off x="3864975" y="681300"/>
            <a:ext cx="3204000" cy="74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chemeClr val="lt1"/>
                </a:solidFill>
              </a:rPr>
              <a:t>ENCLOSED  STAIRWELL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99" name="Google Shape;299;p32"/>
          <p:cNvSpPr txBox="1">
            <a:spLocks noGrp="1"/>
          </p:cNvSpPr>
          <p:nvPr>
            <p:ph type="ctrTitle" idx="4"/>
          </p:nvPr>
        </p:nvSpPr>
        <p:spPr>
          <a:xfrm>
            <a:off x="311475" y="3307325"/>
            <a:ext cx="3121500" cy="74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chemeClr val="lt1"/>
                </a:solidFill>
              </a:rPr>
              <a:t>LIQUID PETROLEUM GAS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00" name="Google Shape;300;p32"/>
          <p:cNvSpPr txBox="1">
            <a:spLocks noGrp="1"/>
          </p:cNvSpPr>
          <p:nvPr>
            <p:ph type="ctrTitle"/>
          </p:nvPr>
        </p:nvSpPr>
        <p:spPr>
          <a:xfrm>
            <a:off x="233925" y="681300"/>
            <a:ext cx="3276600" cy="74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/>
              <a:t>BELOW-GRADE BASEMENT</a:t>
            </a:r>
            <a:endParaRPr sz="2200"/>
          </a:p>
        </p:txBody>
      </p:sp>
      <p:sp>
        <p:nvSpPr>
          <p:cNvPr id="301" name="Google Shape;301;p32"/>
          <p:cNvSpPr txBox="1">
            <a:spLocks noGrp="1"/>
          </p:cNvSpPr>
          <p:nvPr>
            <p:ph type="ctrTitle" idx="7"/>
          </p:nvPr>
        </p:nvSpPr>
        <p:spPr>
          <a:xfrm>
            <a:off x="3938375" y="3090825"/>
            <a:ext cx="32766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/>
              <a:t>WATER COLLECTION</a:t>
            </a:r>
            <a:endParaRPr sz="2200"/>
          </a:p>
        </p:txBody>
      </p:sp>
      <p:sp>
        <p:nvSpPr>
          <p:cNvPr id="302" name="Google Shape;302;p32"/>
          <p:cNvSpPr txBox="1">
            <a:spLocks noGrp="1"/>
          </p:cNvSpPr>
          <p:nvPr>
            <p:ph type="subTitle" idx="8"/>
          </p:nvPr>
        </p:nvSpPr>
        <p:spPr>
          <a:xfrm>
            <a:off x="4012776" y="3872375"/>
            <a:ext cx="26979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/>
              <a:t>Reuse water in future  training exercises.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3" name="Google Shape;303;p32"/>
          <p:cNvSpPr txBox="1">
            <a:spLocks noGrp="1"/>
          </p:cNvSpPr>
          <p:nvPr>
            <p:ph type="title" idx="4294967295"/>
          </p:nvPr>
        </p:nvSpPr>
        <p:spPr>
          <a:xfrm>
            <a:off x="88957" y="103488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01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04" name="Google Shape;304;p32"/>
          <p:cNvSpPr txBox="1">
            <a:spLocks noGrp="1"/>
          </p:cNvSpPr>
          <p:nvPr>
            <p:ph type="title" idx="4294967295"/>
          </p:nvPr>
        </p:nvSpPr>
        <p:spPr>
          <a:xfrm>
            <a:off x="3702457" y="2721138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04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05" name="Google Shape;305;p32"/>
          <p:cNvSpPr txBox="1">
            <a:spLocks noGrp="1"/>
          </p:cNvSpPr>
          <p:nvPr>
            <p:ph type="title" idx="4294967295"/>
          </p:nvPr>
        </p:nvSpPr>
        <p:spPr>
          <a:xfrm>
            <a:off x="88957" y="2707100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6" name="Google Shape;306;p32"/>
          <p:cNvSpPr txBox="1">
            <a:spLocks noGrp="1"/>
          </p:cNvSpPr>
          <p:nvPr>
            <p:ph type="title" idx="4294967295"/>
          </p:nvPr>
        </p:nvSpPr>
        <p:spPr>
          <a:xfrm>
            <a:off x="3702457" y="103500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"/>
          <p:cNvSpPr/>
          <p:nvPr/>
        </p:nvSpPr>
        <p:spPr>
          <a:xfrm>
            <a:off x="0" y="696781"/>
            <a:ext cx="7558200" cy="2960100"/>
          </a:xfrm>
          <a:prstGeom prst="rect">
            <a:avLst/>
          </a:prstGeom>
          <a:solidFill>
            <a:schemeClr val="accent1">
              <a:alpha val="491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enclosed</a:t>
            </a:r>
            <a:endParaRPr/>
          </a:p>
        </p:txBody>
      </p:sp>
      <p:sp>
        <p:nvSpPr>
          <p:cNvPr id="312" name="Google Shape;312;p33"/>
          <p:cNvSpPr/>
          <p:nvPr/>
        </p:nvSpPr>
        <p:spPr>
          <a:xfrm>
            <a:off x="0" y="696781"/>
            <a:ext cx="7558200" cy="1954200"/>
          </a:xfrm>
          <a:prstGeom prst="rect">
            <a:avLst/>
          </a:prstGeom>
          <a:solidFill>
            <a:schemeClr val="accent1">
              <a:alpha val="491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3"/>
          <p:cNvSpPr/>
          <p:nvPr/>
        </p:nvSpPr>
        <p:spPr>
          <a:xfrm>
            <a:off x="0" y="696781"/>
            <a:ext cx="7558200" cy="1009200"/>
          </a:xfrm>
          <a:prstGeom prst="rect">
            <a:avLst/>
          </a:prstGeom>
          <a:solidFill>
            <a:schemeClr val="accent1">
              <a:alpha val="491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3"/>
          <p:cNvSpPr/>
          <p:nvPr/>
        </p:nvSpPr>
        <p:spPr>
          <a:xfrm>
            <a:off x="0" y="696781"/>
            <a:ext cx="1697100" cy="3897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3"/>
          <p:cNvSpPr txBox="1">
            <a:spLocks noGrp="1"/>
          </p:cNvSpPr>
          <p:nvPr>
            <p:ph type="ctrTitle"/>
          </p:nvPr>
        </p:nvSpPr>
        <p:spPr>
          <a:xfrm rot="5400000">
            <a:off x="6927400" y="1935225"/>
            <a:ext cx="35400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NFPA COMPLIANT OPTIONS</a:t>
            </a:r>
            <a:endParaRPr/>
          </a:p>
        </p:txBody>
      </p:sp>
      <p:sp>
        <p:nvSpPr>
          <p:cNvPr id="316" name="Google Shape;316;p33"/>
          <p:cNvSpPr txBox="1"/>
          <p:nvPr/>
        </p:nvSpPr>
        <p:spPr>
          <a:xfrm>
            <a:off x="1817610" y="277550"/>
            <a:ext cx="1854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>
                <a:latin typeface="Catamaran"/>
                <a:ea typeface="Catamaran"/>
                <a:cs typeface="Catamaran"/>
                <a:sym typeface="Catamaran"/>
              </a:rPr>
              <a:t>OPTION 1</a:t>
            </a:r>
            <a:endParaRPr sz="1500"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17" name="Google Shape;317;p33"/>
          <p:cNvSpPr txBox="1"/>
          <p:nvPr/>
        </p:nvSpPr>
        <p:spPr>
          <a:xfrm>
            <a:off x="3831113" y="277550"/>
            <a:ext cx="1854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>
                <a:latin typeface="Catamaran"/>
                <a:ea typeface="Catamaran"/>
                <a:cs typeface="Catamaran"/>
                <a:sym typeface="Catamaran"/>
              </a:rPr>
              <a:t>OPTION 2</a:t>
            </a:r>
            <a:endParaRPr sz="1500"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18" name="Google Shape;318;p33"/>
          <p:cNvSpPr txBox="1"/>
          <p:nvPr/>
        </p:nvSpPr>
        <p:spPr>
          <a:xfrm>
            <a:off x="6070678" y="277550"/>
            <a:ext cx="1487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>
                <a:latin typeface="Catamaran"/>
                <a:ea typeface="Catamaran"/>
                <a:cs typeface="Catamaran"/>
                <a:sym typeface="Catamaran"/>
              </a:rPr>
              <a:t>OPTION 3</a:t>
            </a:r>
            <a:endParaRPr sz="1500"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19" name="Google Shape;319;p33"/>
          <p:cNvSpPr txBox="1"/>
          <p:nvPr/>
        </p:nvSpPr>
        <p:spPr>
          <a:xfrm>
            <a:off x="104808" y="1014033"/>
            <a:ext cx="1487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BASEMENT</a:t>
            </a:r>
            <a:endParaRPr sz="1800">
              <a:solidFill>
                <a:schemeClr val="lt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320" name="Google Shape;320;p33"/>
          <p:cNvSpPr txBox="1"/>
          <p:nvPr/>
        </p:nvSpPr>
        <p:spPr>
          <a:xfrm>
            <a:off x="221400" y="2647748"/>
            <a:ext cx="1254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FUEL SYSTEM</a:t>
            </a:r>
            <a:endParaRPr sz="1800">
              <a:solidFill>
                <a:schemeClr val="lt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321" name="Google Shape;321;p33"/>
          <p:cNvSpPr txBox="1"/>
          <p:nvPr/>
        </p:nvSpPr>
        <p:spPr>
          <a:xfrm>
            <a:off x="104808" y="1934991"/>
            <a:ext cx="1487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STAIRWELL</a:t>
            </a:r>
            <a:endParaRPr sz="1800">
              <a:solidFill>
                <a:schemeClr val="lt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322" name="Google Shape;322;p33"/>
          <p:cNvSpPr txBox="1"/>
          <p:nvPr/>
        </p:nvSpPr>
        <p:spPr>
          <a:xfrm>
            <a:off x="104808" y="3650886"/>
            <a:ext cx="1592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WATER COLLECTION</a:t>
            </a:r>
            <a:endParaRPr sz="1800">
              <a:solidFill>
                <a:schemeClr val="lt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323" name="Google Shape;323;p33"/>
          <p:cNvSpPr txBox="1"/>
          <p:nvPr/>
        </p:nvSpPr>
        <p:spPr>
          <a:xfrm>
            <a:off x="1872136" y="851479"/>
            <a:ext cx="1592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Catamaran Thin"/>
                <a:ea typeface="Catamaran Thin"/>
                <a:cs typeface="Catamaran Thin"/>
                <a:sym typeface="Catamaran Thin"/>
              </a:rPr>
              <a:t>Full basement</a:t>
            </a:r>
            <a:endParaRPr sz="1500">
              <a:latin typeface="Catamaran Thin"/>
              <a:ea typeface="Catamaran Thin"/>
              <a:cs typeface="Catamaran Thin"/>
              <a:sym typeface="Catamaran Th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Catamaran Thin"/>
                <a:ea typeface="Catamaran Thin"/>
                <a:cs typeface="Catamaran Thin"/>
                <a:sym typeface="Catamaran Thin"/>
              </a:rPr>
              <a:t>No live-fire</a:t>
            </a:r>
            <a:endParaRPr sz="1500"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324" name="Google Shape;324;p33"/>
          <p:cNvSpPr txBox="1"/>
          <p:nvPr/>
        </p:nvSpPr>
        <p:spPr>
          <a:xfrm>
            <a:off x="3831113" y="878899"/>
            <a:ext cx="185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Catamaran Thin"/>
                <a:ea typeface="Catamaran Thin"/>
                <a:cs typeface="Catamaran Thin"/>
                <a:sym typeface="Catamaran Thin"/>
              </a:rPr>
              <a:t>Half below-grade</a:t>
            </a:r>
            <a:endParaRPr sz="1500">
              <a:latin typeface="Catamaran Thin"/>
              <a:ea typeface="Catamaran Thin"/>
              <a:cs typeface="Catamaran Thin"/>
              <a:sym typeface="Catamaran Th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Catamaran Thin"/>
                <a:ea typeface="Catamaran Thin"/>
                <a:cs typeface="Catamaran Thin"/>
                <a:sym typeface="Catamaran Thin"/>
              </a:rPr>
              <a:t>Live-fire</a:t>
            </a:r>
            <a:endParaRPr sz="1500"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325" name="Google Shape;325;p33"/>
          <p:cNvSpPr txBox="1"/>
          <p:nvPr/>
        </p:nvSpPr>
        <p:spPr>
          <a:xfrm>
            <a:off x="3789918" y="1763323"/>
            <a:ext cx="1592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Catamaran Thin"/>
                <a:ea typeface="Catamaran Thin"/>
                <a:cs typeface="Catamaran Thin"/>
                <a:sym typeface="Catamaran Thin"/>
              </a:rPr>
              <a:t>Separate stairwell,</a:t>
            </a:r>
            <a:endParaRPr sz="1500">
              <a:latin typeface="Catamaran Thin"/>
              <a:ea typeface="Catamaran Thin"/>
              <a:cs typeface="Catamaran Thin"/>
              <a:sym typeface="Catamaran Th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Catamaran Thin"/>
                <a:ea typeface="Catamaran Thin"/>
                <a:cs typeface="Catamaran Thin"/>
                <a:sym typeface="Catamaran Thin"/>
              </a:rPr>
              <a:t>windows and live-fire</a:t>
            </a:r>
            <a:endParaRPr sz="1500"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326" name="Google Shape;326;p33"/>
          <p:cNvSpPr txBox="1"/>
          <p:nvPr/>
        </p:nvSpPr>
        <p:spPr>
          <a:xfrm>
            <a:off x="1817610" y="1851161"/>
            <a:ext cx="1592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Catamaran Thin"/>
                <a:ea typeface="Catamaran Thin"/>
                <a:cs typeface="Catamaran Thin"/>
                <a:sym typeface="Catamaran Thin"/>
              </a:rPr>
              <a:t>Separate stairwell</a:t>
            </a:r>
            <a:endParaRPr sz="1500">
              <a:latin typeface="Catamaran Thin"/>
              <a:ea typeface="Catamaran Thin"/>
              <a:cs typeface="Catamaran Thin"/>
              <a:sym typeface="Catamaran Th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Catamaran Thin"/>
                <a:ea typeface="Catamaran Thin"/>
                <a:cs typeface="Catamaran Thin"/>
                <a:sym typeface="Catamaran Thin"/>
              </a:rPr>
              <a:t>enclosed, no fire</a:t>
            </a:r>
            <a:endParaRPr sz="1500"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327" name="Google Shape;327;p33"/>
          <p:cNvSpPr txBox="1"/>
          <p:nvPr/>
        </p:nvSpPr>
        <p:spPr>
          <a:xfrm>
            <a:off x="1872136" y="2899986"/>
            <a:ext cx="1254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Catamaran Thin"/>
                <a:ea typeface="Catamaran Thin"/>
                <a:cs typeface="Catamaran Thin"/>
                <a:sym typeface="Catamaran Thin"/>
              </a:rPr>
              <a:t>LPG</a:t>
            </a:r>
            <a:endParaRPr sz="1500"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328" name="Google Shape;328;p33"/>
          <p:cNvSpPr txBox="1"/>
          <p:nvPr/>
        </p:nvSpPr>
        <p:spPr>
          <a:xfrm>
            <a:off x="3789918" y="2873705"/>
            <a:ext cx="1254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Catamaran Thin"/>
                <a:ea typeface="Catamaran Thin"/>
                <a:cs typeface="Catamaran Thin"/>
                <a:sym typeface="Catamaran Thin"/>
              </a:rPr>
              <a:t>Propane</a:t>
            </a:r>
            <a:endParaRPr sz="1500"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329" name="Google Shape;329;p33"/>
          <p:cNvSpPr txBox="1"/>
          <p:nvPr/>
        </p:nvSpPr>
        <p:spPr>
          <a:xfrm>
            <a:off x="5605150" y="2850875"/>
            <a:ext cx="1953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Catamaran Thin"/>
                <a:ea typeface="Catamaran Thin"/>
                <a:cs typeface="Catamaran Thin"/>
                <a:sym typeface="Catamaran Thin"/>
              </a:rPr>
              <a:t>Wooden pallets &amp; hay</a:t>
            </a:r>
            <a:endParaRPr sz="1500"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330" name="Google Shape;330;p33"/>
          <p:cNvSpPr txBox="1"/>
          <p:nvPr/>
        </p:nvSpPr>
        <p:spPr>
          <a:xfrm>
            <a:off x="1817610" y="3882815"/>
            <a:ext cx="1592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Catamaran Thin"/>
                <a:ea typeface="Catamaran Thin"/>
                <a:cs typeface="Catamaran Thin"/>
                <a:sym typeface="Catamaran Thin"/>
              </a:rPr>
              <a:t>Interior collection system</a:t>
            </a:r>
            <a:endParaRPr sz="1500"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331" name="Google Shape;331;p33"/>
          <p:cNvSpPr txBox="1"/>
          <p:nvPr/>
        </p:nvSpPr>
        <p:spPr>
          <a:xfrm>
            <a:off x="3671466" y="3882815"/>
            <a:ext cx="1254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Catamaran Thin"/>
                <a:ea typeface="Catamaran Thin"/>
                <a:cs typeface="Catamaran Thin"/>
                <a:sym typeface="Catamaran Thin"/>
              </a:rPr>
              <a:t>Exterior drain system</a:t>
            </a:r>
            <a:endParaRPr sz="1500"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4"/>
          <p:cNvPicPr preferRelativeResize="0"/>
          <p:nvPr/>
        </p:nvPicPr>
        <p:blipFill rotWithShape="1">
          <a:blip r:embed="rId3">
            <a:alphaModFix/>
          </a:blip>
          <a:srcRect l="23424" t="3281" b="2707"/>
          <a:stretch/>
        </p:blipFill>
        <p:spPr>
          <a:xfrm>
            <a:off x="2767288" y="177863"/>
            <a:ext cx="1798800" cy="211204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4"/>
          <p:cNvSpPr txBox="1">
            <a:spLocks noGrp="1"/>
          </p:cNvSpPr>
          <p:nvPr>
            <p:ph type="ctrTitle" idx="4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DIFFERENT TOWER DESIGNS</a:t>
            </a:r>
            <a:endParaRPr/>
          </a:p>
        </p:txBody>
      </p:sp>
      <p:sp>
        <p:nvSpPr>
          <p:cNvPr id="338" name="Google Shape;338;p34"/>
          <p:cNvSpPr/>
          <p:nvPr/>
        </p:nvSpPr>
        <p:spPr>
          <a:xfrm>
            <a:off x="0" y="2632200"/>
            <a:ext cx="7215000" cy="251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4"/>
          <p:cNvSpPr txBox="1">
            <a:spLocks noGrp="1"/>
          </p:cNvSpPr>
          <p:nvPr>
            <p:ph type="subTitle" idx="1"/>
          </p:nvPr>
        </p:nvSpPr>
        <p:spPr>
          <a:xfrm>
            <a:off x="4671450" y="3553800"/>
            <a:ext cx="2438400" cy="14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❖"/>
            </a:pPr>
            <a:r>
              <a:rPr lang="es" sz="1600">
                <a:solidFill>
                  <a:schemeClr val="lt1"/>
                </a:solidFill>
              </a:rPr>
              <a:t>Concrete Structure</a:t>
            </a:r>
            <a:endParaRPr sz="1600">
              <a:solidFill>
                <a:schemeClr val="lt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❖"/>
            </a:pPr>
            <a:r>
              <a:rPr lang="es" sz="1600">
                <a:solidFill>
                  <a:schemeClr val="lt1"/>
                </a:solidFill>
              </a:rPr>
              <a:t>Wooden Pallets and Hay</a:t>
            </a:r>
            <a:endParaRPr sz="1600">
              <a:solidFill>
                <a:schemeClr val="lt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❖"/>
            </a:pPr>
            <a:r>
              <a:rPr lang="es" sz="1600">
                <a:solidFill>
                  <a:schemeClr val="lt1"/>
                </a:solidFill>
              </a:rPr>
              <a:t>No Basement</a:t>
            </a:r>
            <a:endParaRPr sz="1600">
              <a:solidFill>
                <a:schemeClr val="lt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❖"/>
            </a:pPr>
            <a:r>
              <a:rPr lang="es" sz="1600">
                <a:solidFill>
                  <a:schemeClr val="lt1"/>
                </a:solidFill>
              </a:rPr>
              <a:t>Footprint &gt; 150 m</a:t>
            </a:r>
            <a:r>
              <a:rPr lang="es" sz="1600" baseline="30000">
                <a:solidFill>
                  <a:schemeClr val="lt1"/>
                </a:solidFill>
              </a:rPr>
              <a:t>2</a:t>
            </a:r>
            <a:endParaRPr sz="1600" baseline="30000">
              <a:solidFill>
                <a:schemeClr val="lt1"/>
              </a:solidFill>
            </a:endParaRPr>
          </a:p>
        </p:txBody>
      </p:sp>
      <p:sp>
        <p:nvSpPr>
          <p:cNvPr id="340" name="Google Shape;340;p34"/>
          <p:cNvSpPr txBox="1">
            <a:spLocks noGrp="1"/>
          </p:cNvSpPr>
          <p:nvPr>
            <p:ph type="subTitle" idx="3"/>
          </p:nvPr>
        </p:nvSpPr>
        <p:spPr>
          <a:xfrm>
            <a:off x="161713" y="3553800"/>
            <a:ext cx="2340600" cy="13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❖"/>
            </a:pPr>
            <a:r>
              <a:rPr lang="es" sz="1600">
                <a:solidFill>
                  <a:schemeClr val="lt1"/>
                </a:solidFill>
              </a:rPr>
              <a:t>Concrete Structure</a:t>
            </a:r>
            <a:endParaRPr sz="1600">
              <a:solidFill>
                <a:schemeClr val="lt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❖"/>
            </a:pPr>
            <a:r>
              <a:rPr lang="es" sz="1600">
                <a:solidFill>
                  <a:schemeClr val="lt1"/>
                </a:solidFill>
              </a:rPr>
              <a:t>LPG Gas</a:t>
            </a:r>
            <a:endParaRPr sz="1600">
              <a:solidFill>
                <a:schemeClr val="lt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❖"/>
            </a:pPr>
            <a:r>
              <a:rPr lang="es" sz="1600">
                <a:solidFill>
                  <a:schemeClr val="lt1"/>
                </a:solidFill>
              </a:rPr>
              <a:t>Half-Basement</a:t>
            </a:r>
            <a:endParaRPr sz="1600">
              <a:solidFill>
                <a:schemeClr val="lt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❖"/>
            </a:pPr>
            <a:r>
              <a:rPr lang="es" sz="1600">
                <a:solidFill>
                  <a:schemeClr val="lt1"/>
                </a:solidFill>
              </a:rPr>
              <a:t>Footprint of 64 m</a:t>
            </a:r>
            <a:r>
              <a:rPr lang="es" sz="1600" baseline="30000">
                <a:solidFill>
                  <a:schemeClr val="lt1"/>
                </a:solidFill>
              </a:rPr>
              <a:t>2</a:t>
            </a:r>
            <a:endParaRPr sz="1600" baseline="30000">
              <a:solidFill>
                <a:schemeClr val="lt1"/>
              </a:solidFill>
            </a:endParaRPr>
          </a:p>
        </p:txBody>
      </p:sp>
      <p:sp>
        <p:nvSpPr>
          <p:cNvPr id="341" name="Google Shape;341;p34"/>
          <p:cNvSpPr txBox="1">
            <a:spLocks noGrp="1"/>
          </p:cNvSpPr>
          <p:nvPr>
            <p:ph type="ctrTitle" idx="2"/>
          </p:nvPr>
        </p:nvSpPr>
        <p:spPr>
          <a:xfrm>
            <a:off x="417901" y="2851035"/>
            <a:ext cx="1828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/>
              <a:t>TOWER A</a:t>
            </a:r>
            <a:endParaRPr sz="2200"/>
          </a:p>
        </p:txBody>
      </p:sp>
      <p:sp>
        <p:nvSpPr>
          <p:cNvPr id="342" name="Google Shape;342;p34"/>
          <p:cNvSpPr txBox="1">
            <a:spLocks noGrp="1"/>
          </p:cNvSpPr>
          <p:nvPr>
            <p:ph type="subTitle" idx="6"/>
          </p:nvPr>
        </p:nvSpPr>
        <p:spPr>
          <a:xfrm>
            <a:off x="2488650" y="3553800"/>
            <a:ext cx="2237700" cy="12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❖"/>
            </a:pPr>
            <a:r>
              <a:rPr lang="es" sz="1600">
                <a:solidFill>
                  <a:schemeClr val="lt1"/>
                </a:solidFill>
              </a:rPr>
              <a:t>Steel Structure</a:t>
            </a:r>
            <a:endParaRPr sz="1600">
              <a:solidFill>
                <a:schemeClr val="lt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❖"/>
            </a:pPr>
            <a:r>
              <a:rPr lang="es" sz="1600">
                <a:solidFill>
                  <a:schemeClr val="lt1"/>
                </a:solidFill>
              </a:rPr>
              <a:t>No Fires in Basement</a:t>
            </a:r>
            <a:endParaRPr sz="1600">
              <a:solidFill>
                <a:schemeClr val="lt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❖"/>
            </a:pPr>
            <a:r>
              <a:rPr lang="es" sz="1600">
                <a:solidFill>
                  <a:schemeClr val="lt1"/>
                </a:solidFill>
              </a:rPr>
              <a:t>Full Basement</a:t>
            </a:r>
            <a:endParaRPr sz="1600">
              <a:solidFill>
                <a:schemeClr val="lt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❖"/>
            </a:pPr>
            <a:r>
              <a:rPr lang="es" sz="1600">
                <a:solidFill>
                  <a:schemeClr val="lt1"/>
                </a:solidFill>
              </a:rPr>
              <a:t>Footprint of 36 m</a:t>
            </a:r>
            <a:r>
              <a:rPr lang="es" sz="1600" baseline="30000">
                <a:solidFill>
                  <a:schemeClr val="lt1"/>
                </a:solidFill>
              </a:rPr>
              <a:t>2</a:t>
            </a:r>
            <a:endParaRPr sz="1600" baseline="30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</a:endParaRPr>
          </a:p>
        </p:txBody>
      </p:sp>
      <p:sp>
        <p:nvSpPr>
          <p:cNvPr id="343" name="Google Shape;343;p34"/>
          <p:cNvSpPr/>
          <p:nvPr/>
        </p:nvSpPr>
        <p:spPr>
          <a:xfrm rot="10800000" flipH="1">
            <a:off x="0" y="2424900"/>
            <a:ext cx="7215000" cy="2073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4" name="Google Shape;344;p34"/>
          <p:cNvPicPr preferRelativeResize="0"/>
          <p:nvPr/>
        </p:nvPicPr>
        <p:blipFill rotWithShape="1">
          <a:blip r:embed="rId4">
            <a:alphaModFix/>
          </a:blip>
          <a:srcRect l="7973" r="8714"/>
          <a:stretch/>
        </p:blipFill>
        <p:spPr>
          <a:xfrm>
            <a:off x="60275" y="194210"/>
            <a:ext cx="2543475" cy="2079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4"/>
          <p:cNvPicPr preferRelativeResize="0"/>
          <p:nvPr/>
        </p:nvPicPr>
        <p:blipFill rotWithShape="1">
          <a:blip r:embed="rId5">
            <a:alphaModFix/>
          </a:blip>
          <a:srcRect l="16541" r="17504"/>
          <a:stretch/>
        </p:blipFill>
        <p:spPr>
          <a:xfrm>
            <a:off x="4671536" y="194200"/>
            <a:ext cx="2438266" cy="20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4"/>
          <p:cNvSpPr txBox="1">
            <a:spLocks noGrp="1"/>
          </p:cNvSpPr>
          <p:nvPr>
            <p:ph type="ctrTitle" idx="2"/>
          </p:nvPr>
        </p:nvSpPr>
        <p:spPr>
          <a:xfrm>
            <a:off x="2752601" y="2851035"/>
            <a:ext cx="1828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/>
              <a:t>TOWER B</a:t>
            </a:r>
            <a:endParaRPr sz="2200"/>
          </a:p>
        </p:txBody>
      </p:sp>
      <p:sp>
        <p:nvSpPr>
          <p:cNvPr id="347" name="Google Shape;347;p34"/>
          <p:cNvSpPr txBox="1">
            <a:spLocks noGrp="1"/>
          </p:cNvSpPr>
          <p:nvPr>
            <p:ph type="ctrTitle" idx="2"/>
          </p:nvPr>
        </p:nvSpPr>
        <p:spPr>
          <a:xfrm>
            <a:off x="4841526" y="2851035"/>
            <a:ext cx="1828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/>
              <a:t>TOWER C</a:t>
            </a:r>
            <a:endParaRPr sz="2200"/>
          </a:p>
        </p:txBody>
      </p:sp>
      <p:sp>
        <p:nvSpPr>
          <p:cNvPr id="348" name="Google Shape;348;p34"/>
          <p:cNvSpPr txBox="1"/>
          <p:nvPr/>
        </p:nvSpPr>
        <p:spPr>
          <a:xfrm>
            <a:off x="2246100" y="1889700"/>
            <a:ext cx="35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[7]</a:t>
            </a:r>
            <a:endParaRPr>
              <a:solidFill>
                <a:srgbClr val="FFFFFF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349" name="Google Shape;349;p34"/>
          <p:cNvSpPr txBox="1"/>
          <p:nvPr/>
        </p:nvSpPr>
        <p:spPr>
          <a:xfrm>
            <a:off x="4245150" y="1932750"/>
            <a:ext cx="426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[8]</a:t>
            </a:r>
            <a:endParaRPr>
              <a:solidFill>
                <a:srgbClr val="FFFFFF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350" name="Google Shape;350;p34"/>
          <p:cNvSpPr txBox="1"/>
          <p:nvPr/>
        </p:nvSpPr>
        <p:spPr>
          <a:xfrm>
            <a:off x="6774150" y="1889700"/>
            <a:ext cx="426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[9]</a:t>
            </a:r>
            <a:endParaRPr>
              <a:solidFill>
                <a:srgbClr val="FFFFFF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5"/>
          <p:cNvSpPr/>
          <p:nvPr/>
        </p:nvSpPr>
        <p:spPr>
          <a:xfrm rot="5400000">
            <a:off x="-1033250" y="2013900"/>
            <a:ext cx="4059900" cy="1115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5"/>
          <p:cNvSpPr txBox="1">
            <a:spLocks noGrp="1"/>
          </p:cNvSpPr>
          <p:nvPr>
            <p:ph type="ctrTitle"/>
          </p:nvPr>
        </p:nvSpPr>
        <p:spPr>
          <a:xfrm rot="-5400000">
            <a:off x="-624151" y="1759200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PUGH MATRIX</a:t>
            </a:r>
            <a:endParaRPr>
              <a:solidFill>
                <a:schemeClr val="lt1"/>
              </a:solidFill>
            </a:endParaRPr>
          </a:p>
        </p:txBody>
      </p:sp>
      <p:graphicFrame>
        <p:nvGraphicFramePr>
          <p:cNvPr id="357" name="Google Shape;357;p35"/>
          <p:cNvGraphicFramePr/>
          <p:nvPr/>
        </p:nvGraphicFramePr>
        <p:xfrm>
          <a:off x="1676475" y="541800"/>
          <a:ext cx="7195825" cy="4115150"/>
        </p:xfrm>
        <a:graphic>
          <a:graphicData uri="http://schemas.openxmlformats.org/drawingml/2006/table">
            <a:tbl>
              <a:tblPr>
                <a:noFill/>
                <a:tableStyleId>{D356AC78-DA9B-46CC-B826-10DC4724E3AB}</a:tableStyleId>
              </a:tblPr>
              <a:tblGrid>
                <a:gridCol w="123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9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9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9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9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9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15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Criteria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Weight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Tower A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7E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Tower B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7E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Tower C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7E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Score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Total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Score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Total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Score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Total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Cost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3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5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15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6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6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Performance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4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4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16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4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16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3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12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Safety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5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5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25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10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5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25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Visual Appeal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3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6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3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6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4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8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Eco-Friendliness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3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6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5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15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3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Effectiveness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4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3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12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3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12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5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20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5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b="1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Sum</a:t>
                      </a:r>
                      <a:endParaRPr sz="1500" b="1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900" b="1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80</a:t>
                      </a:r>
                      <a:endParaRPr sz="1900" b="1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65</a:t>
                      </a:r>
                      <a:endParaRPr sz="1800" b="1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74</a:t>
                      </a:r>
                      <a:endParaRPr sz="1800" b="1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5400" marR="25400" marT="25400" marB="25400" anchor="b">
                    <a:lnL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7E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6"/>
          <p:cNvSpPr txBox="1">
            <a:spLocks noGrp="1"/>
          </p:cNvSpPr>
          <p:nvPr>
            <p:ph type="ctrTitle" idx="6"/>
          </p:nvPr>
        </p:nvSpPr>
        <p:spPr>
          <a:xfrm rot="5400000">
            <a:off x="6475125" y="1856575"/>
            <a:ext cx="33339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OUR  FINAL RECOMMENDATIONS</a:t>
            </a:r>
            <a:endParaRPr/>
          </a:p>
        </p:txBody>
      </p:sp>
      <p:sp>
        <p:nvSpPr>
          <p:cNvPr id="363" name="Google Shape;363;p36"/>
          <p:cNvSpPr txBox="1">
            <a:spLocks noGrp="1"/>
          </p:cNvSpPr>
          <p:nvPr>
            <p:ph type="subTitle" idx="1"/>
          </p:nvPr>
        </p:nvSpPr>
        <p:spPr>
          <a:xfrm>
            <a:off x="656425" y="1886725"/>
            <a:ext cx="1817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Cleaner fuel with easier control.</a:t>
            </a:r>
            <a:endParaRPr/>
          </a:p>
        </p:txBody>
      </p:sp>
      <p:sp>
        <p:nvSpPr>
          <p:cNvPr id="364" name="Google Shape;364;p36"/>
          <p:cNvSpPr txBox="1">
            <a:spLocks noGrp="1"/>
          </p:cNvSpPr>
          <p:nvPr>
            <p:ph type="subTitle" idx="3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Enclosed staircase with no real fire.</a:t>
            </a:r>
            <a:endParaRPr/>
          </a:p>
        </p:txBody>
      </p:sp>
      <p:sp>
        <p:nvSpPr>
          <p:cNvPr id="365" name="Google Shape;365;p36"/>
          <p:cNvSpPr txBox="1">
            <a:spLocks noGrp="1"/>
          </p:cNvSpPr>
          <p:nvPr>
            <p:ph type="subTitle" idx="5"/>
          </p:nvPr>
        </p:nvSpPr>
        <p:spPr>
          <a:xfrm>
            <a:off x="4801950" y="1886725"/>
            <a:ext cx="1724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Half-basement is safer and complies with NFPA code.</a:t>
            </a:r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ctrTitle" idx="2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Stairwell</a:t>
            </a:r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ctrTitle" idx="4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Basement</a:t>
            </a:r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LPG</a:t>
            </a:r>
            <a:endParaRPr/>
          </a:p>
        </p:txBody>
      </p:sp>
      <p:sp>
        <p:nvSpPr>
          <p:cNvPr id="369" name="Google Shape;369;p36"/>
          <p:cNvSpPr/>
          <p:nvPr/>
        </p:nvSpPr>
        <p:spPr>
          <a:xfrm>
            <a:off x="758600" y="921000"/>
            <a:ext cx="459000" cy="45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6"/>
          <p:cNvSpPr/>
          <p:nvPr/>
        </p:nvSpPr>
        <p:spPr>
          <a:xfrm>
            <a:off x="3356166" y="921000"/>
            <a:ext cx="459000" cy="45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6"/>
          <p:cNvSpPr/>
          <p:nvPr/>
        </p:nvSpPr>
        <p:spPr>
          <a:xfrm>
            <a:off x="5972088" y="921000"/>
            <a:ext cx="459000" cy="45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6"/>
          <p:cNvSpPr/>
          <p:nvPr/>
        </p:nvSpPr>
        <p:spPr>
          <a:xfrm>
            <a:off x="758600" y="2900975"/>
            <a:ext cx="459000" cy="45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6"/>
          <p:cNvSpPr/>
          <p:nvPr/>
        </p:nvSpPr>
        <p:spPr>
          <a:xfrm>
            <a:off x="3356166" y="2900975"/>
            <a:ext cx="459000" cy="45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6"/>
          <p:cNvSpPr/>
          <p:nvPr/>
        </p:nvSpPr>
        <p:spPr>
          <a:xfrm>
            <a:off x="5972088" y="2900975"/>
            <a:ext cx="459000" cy="45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6"/>
          <p:cNvSpPr txBox="1">
            <a:spLocks noGrp="1"/>
          </p:cNvSpPr>
          <p:nvPr>
            <p:ph type="ctrTitle" idx="7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Concrete</a:t>
            </a:r>
            <a:endParaRPr/>
          </a:p>
        </p:txBody>
      </p:sp>
      <p:sp>
        <p:nvSpPr>
          <p:cNvPr id="376" name="Google Shape;376;p36"/>
          <p:cNvSpPr txBox="1">
            <a:spLocks noGrp="1"/>
          </p:cNvSpPr>
          <p:nvPr>
            <p:ph type="subTitle" idx="8"/>
          </p:nvPr>
        </p:nvSpPr>
        <p:spPr>
          <a:xfrm>
            <a:off x="656425" y="3860125"/>
            <a:ext cx="1724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More resistant to fire over time in comparison to steel.</a:t>
            </a:r>
            <a:endParaRPr/>
          </a:p>
        </p:txBody>
      </p:sp>
      <p:sp>
        <p:nvSpPr>
          <p:cNvPr id="377" name="Google Shape;377;p36"/>
          <p:cNvSpPr txBox="1">
            <a:spLocks noGrp="1"/>
          </p:cNvSpPr>
          <p:nvPr>
            <p:ph type="ctrTitle" idx="9"/>
          </p:nvPr>
        </p:nvSpPr>
        <p:spPr>
          <a:xfrm>
            <a:off x="2532549" y="3367825"/>
            <a:ext cx="21177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Thermal Imaging</a:t>
            </a:r>
            <a:endParaRPr/>
          </a:p>
        </p:txBody>
      </p:sp>
      <p:sp>
        <p:nvSpPr>
          <p:cNvPr id="378" name="Google Shape;378;p36"/>
          <p:cNvSpPr txBox="1">
            <a:spLocks noGrp="1"/>
          </p:cNvSpPr>
          <p:nvPr>
            <p:ph type="subTitle" idx="13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Handheld equipment carried by firefighters. </a:t>
            </a:r>
            <a:endParaRPr/>
          </a:p>
        </p:txBody>
      </p:sp>
      <p:sp>
        <p:nvSpPr>
          <p:cNvPr id="379" name="Google Shape;379;p36"/>
          <p:cNvSpPr txBox="1">
            <a:spLocks noGrp="1"/>
          </p:cNvSpPr>
          <p:nvPr>
            <p:ph type="ctrTitle" idx="14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Ventilation</a:t>
            </a:r>
            <a:endParaRPr/>
          </a:p>
        </p:txBody>
      </p:sp>
      <p:sp>
        <p:nvSpPr>
          <p:cNvPr id="380" name="Google Shape;380;p36"/>
          <p:cNvSpPr txBox="1">
            <a:spLocks noGrp="1"/>
          </p:cNvSpPr>
          <p:nvPr>
            <p:ph type="subTitle" idx="15"/>
          </p:nvPr>
        </p:nvSpPr>
        <p:spPr>
          <a:xfrm>
            <a:off x="4801875" y="3860125"/>
            <a:ext cx="1724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Ventilation system with fans to monitor smoke levels. </a:t>
            </a:r>
            <a:endParaRPr/>
          </a:p>
        </p:txBody>
      </p:sp>
      <p:grpSp>
        <p:nvGrpSpPr>
          <p:cNvPr id="381" name="Google Shape;381;p36"/>
          <p:cNvGrpSpPr/>
          <p:nvPr/>
        </p:nvGrpSpPr>
        <p:grpSpPr>
          <a:xfrm>
            <a:off x="744358" y="971278"/>
            <a:ext cx="487490" cy="358442"/>
            <a:chOff x="5216456" y="3725484"/>
            <a:chExt cx="356196" cy="265631"/>
          </a:xfrm>
        </p:grpSpPr>
        <p:sp>
          <p:nvSpPr>
            <p:cNvPr id="382" name="Google Shape;382;p36"/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6"/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384;p36"/>
          <p:cNvGrpSpPr/>
          <p:nvPr/>
        </p:nvGrpSpPr>
        <p:grpSpPr>
          <a:xfrm>
            <a:off x="744358" y="2951253"/>
            <a:ext cx="487490" cy="358442"/>
            <a:chOff x="5216456" y="3725484"/>
            <a:chExt cx="356196" cy="265631"/>
          </a:xfrm>
        </p:grpSpPr>
        <p:sp>
          <p:nvSpPr>
            <p:cNvPr id="385" name="Google Shape;385;p36"/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6"/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36"/>
          <p:cNvGrpSpPr/>
          <p:nvPr/>
        </p:nvGrpSpPr>
        <p:grpSpPr>
          <a:xfrm>
            <a:off x="3351108" y="971278"/>
            <a:ext cx="487490" cy="358442"/>
            <a:chOff x="5216456" y="3725484"/>
            <a:chExt cx="356196" cy="265631"/>
          </a:xfrm>
        </p:grpSpPr>
        <p:sp>
          <p:nvSpPr>
            <p:cNvPr id="388" name="Google Shape;388;p36"/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6"/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90;p36"/>
          <p:cNvGrpSpPr/>
          <p:nvPr/>
        </p:nvGrpSpPr>
        <p:grpSpPr>
          <a:xfrm>
            <a:off x="5957858" y="971278"/>
            <a:ext cx="487490" cy="358442"/>
            <a:chOff x="5216456" y="3725484"/>
            <a:chExt cx="356196" cy="265631"/>
          </a:xfrm>
        </p:grpSpPr>
        <p:sp>
          <p:nvSpPr>
            <p:cNvPr id="391" name="Google Shape;391;p36"/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6"/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oogle Shape;393;p36"/>
          <p:cNvGrpSpPr/>
          <p:nvPr/>
        </p:nvGrpSpPr>
        <p:grpSpPr>
          <a:xfrm>
            <a:off x="3341933" y="2951253"/>
            <a:ext cx="487490" cy="358442"/>
            <a:chOff x="5216456" y="3725484"/>
            <a:chExt cx="356196" cy="265631"/>
          </a:xfrm>
        </p:grpSpPr>
        <p:sp>
          <p:nvSpPr>
            <p:cNvPr id="394" name="Google Shape;394;p36"/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6"/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36"/>
          <p:cNvGrpSpPr/>
          <p:nvPr/>
        </p:nvGrpSpPr>
        <p:grpSpPr>
          <a:xfrm>
            <a:off x="5950958" y="2951253"/>
            <a:ext cx="487490" cy="358442"/>
            <a:chOff x="5216456" y="3725484"/>
            <a:chExt cx="356196" cy="265631"/>
          </a:xfrm>
        </p:grpSpPr>
        <p:sp>
          <p:nvSpPr>
            <p:cNvPr id="397" name="Google Shape;397;p36"/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6"/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7"/>
          <p:cNvSpPr/>
          <p:nvPr/>
        </p:nvSpPr>
        <p:spPr>
          <a:xfrm rot="5399034">
            <a:off x="5892442" y="-2184000"/>
            <a:ext cx="1067400" cy="5435400"/>
          </a:xfrm>
          <a:prstGeom prst="rect">
            <a:avLst/>
          </a:prstGeom>
          <a:solidFill>
            <a:schemeClr val="accent1">
              <a:alpha val="73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7"/>
          <p:cNvSpPr txBox="1">
            <a:spLocks noGrp="1"/>
          </p:cNvSpPr>
          <p:nvPr>
            <p:ph type="title"/>
          </p:nvPr>
        </p:nvSpPr>
        <p:spPr>
          <a:xfrm>
            <a:off x="3895350" y="193550"/>
            <a:ext cx="5061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Floor Plans Iterations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05" name="Google Shape;40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175" y="1594750"/>
            <a:ext cx="243840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8125" y="1785950"/>
            <a:ext cx="2286700" cy="28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5100" y="1884850"/>
            <a:ext cx="2800622" cy="2588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8" name="Google Shape;408;p37"/>
          <p:cNvGrpSpPr/>
          <p:nvPr/>
        </p:nvGrpSpPr>
        <p:grpSpPr>
          <a:xfrm>
            <a:off x="2155378" y="2851472"/>
            <a:ext cx="932748" cy="267499"/>
            <a:chOff x="4793200" y="1980625"/>
            <a:chExt cx="69450" cy="28350"/>
          </a:xfrm>
        </p:grpSpPr>
        <p:sp>
          <p:nvSpPr>
            <p:cNvPr id="409" name="Google Shape;409;p37"/>
            <p:cNvSpPr/>
            <p:nvPr/>
          </p:nvSpPr>
          <p:spPr>
            <a:xfrm>
              <a:off x="4821325" y="1980625"/>
              <a:ext cx="41325" cy="28350"/>
            </a:xfrm>
            <a:custGeom>
              <a:avLst/>
              <a:gdLst/>
              <a:ahLst/>
              <a:cxnLst/>
              <a:rect l="l" t="t" r="r" b="b"/>
              <a:pathLst>
                <a:path w="1653" h="1134" extrusionOk="0">
                  <a:moveTo>
                    <a:pt x="679" y="1"/>
                  </a:moveTo>
                  <a:lnTo>
                    <a:pt x="1112" y="434"/>
                  </a:lnTo>
                  <a:lnTo>
                    <a:pt x="1" y="434"/>
                  </a:lnTo>
                  <a:lnTo>
                    <a:pt x="1" y="701"/>
                  </a:lnTo>
                  <a:lnTo>
                    <a:pt x="1112" y="701"/>
                  </a:lnTo>
                  <a:lnTo>
                    <a:pt x="679" y="1133"/>
                  </a:lnTo>
                  <a:lnTo>
                    <a:pt x="1090" y="1133"/>
                  </a:lnTo>
                  <a:lnTo>
                    <a:pt x="1652" y="564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480492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4793200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7"/>
          <p:cNvGrpSpPr/>
          <p:nvPr/>
        </p:nvGrpSpPr>
        <p:grpSpPr>
          <a:xfrm>
            <a:off x="5361553" y="2851472"/>
            <a:ext cx="932748" cy="267499"/>
            <a:chOff x="4793200" y="1980625"/>
            <a:chExt cx="69450" cy="28350"/>
          </a:xfrm>
        </p:grpSpPr>
        <p:sp>
          <p:nvSpPr>
            <p:cNvPr id="413" name="Google Shape;413;p37"/>
            <p:cNvSpPr/>
            <p:nvPr/>
          </p:nvSpPr>
          <p:spPr>
            <a:xfrm>
              <a:off x="4821325" y="1980625"/>
              <a:ext cx="41325" cy="28350"/>
            </a:xfrm>
            <a:custGeom>
              <a:avLst/>
              <a:gdLst/>
              <a:ahLst/>
              <a:cxnLst/>
              <a:rect l="l" t="t" r="r" b="b"/>
              <a:pathLst>
                <a:path w="1653" h="1134" extrusionOk="0">
                  <a:moveTo>
                    <a:pt x="679" y="1"/>
                  </a:moveTo>
                  <a:lnTo>
                    <a:pt x="1112" y="434"/>
                  </a:lnTo>
                  <a:lnTo>
                    <a:pt x="1" y="434"/>
                  </a:lnTo>
                  <a:lnTo>
                    <a:pt x="1" y="701"/>
                  </a:lnTo>
                  <a:lnTo>
                    <a:pt x="1112" y="701"/>
                  </a:lnTo>
                  <a:lnTo>
                    <a:pt x="679" y="1133"/>
                  </a:lnTo>
                  <a:lnTo>
                    <a:pt x="1090" y="1133"/>
                  </a:lnTo>
                  <a:lnTo>
                    <a:pt x="1652" y="564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480492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4793200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38"/>
          <p:cNvPicPr preferRelativeResize="0"/>
          <p:nvPr/>
        </p:nvPicPr>
        <p:blipFill rotWithShape="1">
          <a:blip r:embed="rId3">
            <a:alphaModFix/>
          </a:blip>
          <a:srcRect l="11151" r="15770"/>
          <a:stretch/>
        </p:blipFill>
        <p:spPr>
          <a:xfrm>
            <a:off x="2704325" y="1067400"/>
            <a:ext cx="2731326" cy="392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8"/>
          <p:cNvPicPr preferRelativeResize="0"/>
          <p:nvPr/>
        </p:nvPicPr>
        <p:blipFill rotWithShape="1">
          <a:blip r:embed="rId4">
            <a:alphaModFix/>
          </a:blip>
          <a:srcRect l="20227" r="23192"/>
          <a:stretch/>
        </p:blipFill>
        <p:spPr>
          <a:xfrm>
            <a:off x="228098" y="1067400"/>
            <a:ext cx="2446300" cy="3924074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8"/>
          <p:cNvSpPr/>
          <p:nvPr/>
        </p:nvSpPr>
        <p:spPr>
          <a:xfrm rot="5399034">
            <a:off x="2184092" y="-2184000"/>
            <a:ext cx="1067400" cy="5435400"/>
          </a:xfrm>
          <a:prstGeom prst="rect">
            <a:avLst/>
          </a:prstGeom>
          <a:solidFill>
            <a:schemeClr val="accent1">
              <a:alpha val="73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8"/>
          <p:cNvSpPr txBox="1">
            <a:spLocks noGrp="1"/>
          </p:cNvSpPr>
          <p:nvPr>
            <p:ph type="title"/>
          </p:nvPr>
        </p:nvSpPr>
        <p:spPr>
          <a:xfrm>
            <a:off x="152400" y="247350"/>
            <a:ext cx="306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Revit Model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24" name="Google Shape;424;p38" title="Bomberos_Tower Walkthrough 3.avi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88050" y="152400"/>
            <a:ext cx="3555948" cy="4247854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8"/>
          <p:cNvSpPr/>
          <p:nvPr/>
        </p:nvSpPr>
        <p:spPr>
          <a:xfrm rot="8252270">
            <a:off x="5257337" y="3383294"/>
            <a:ext cx="503034" cy="22571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6" name="Google Shape;426;p38"/>
          <p:cNvCxnSpPr/>
          <p:nvPr/>
        </p:nvCxnSpPr>
        <p:spPr>
          <a:xfrm flipH="1">
            <a:off x="4841100" y="3846250"/>
            <a:ext cx="461700" cy="267600"/>
          </a:xfrm>
          <a:prstGeom prst="straightConnector1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7" name="Google Shape;427;p38"/>
          <p:cNvCxnSpPr/>
          <p:nvPr/>
        </p:nvCxnSpPr>
        <p:spPr>
          <a:xfrm flipH="1">
            <a:off x="2863000" y="4112200"/>
            <a:ext cx="1995300" cy="294900"/>
          </a:xfrm>
          <a:prstGeom prst="straightConnector1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8" name="Google Shape;428;p38"/>
          <p:cNvCxnSpPr/>
          <p:nvPr/>
        </p:nvCxnSpPr>
        <p:spPr>
          <a:xfrm rot="10800000" flipH="1">
            <a:off x="1627097" y="4130849"/>
            <a:ext cx="853500" cy="815100"/>
          </a:xfrm>
          <a:prstGeom prst="straightConnector1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9"/>
          <p:cNvSpPr/>
          <p:nvPr/>
        </p:nvSpPr>
        <p:spPr>
          <a:xfrm rot="5400000">
            <a:off x="5871900" y="1929625"/>
            <a:ext cx="4059900" cy="1115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9"/>
          <p:cNvSpPr txBox="1">
            <a:spLocks noGrp="1"/>
          </p:cNvSpPr>
          <p:nvPr>
            <p:ph type="ctrTitle"/>
          </p:nvPr>
        </p:nvSpPr>
        <p:spPr>
          <a:xfrm rot="5400000">
            <a:off x="6024750" y="2010575"/>
            <a:ext cx="37542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COST SUMMARY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35" name="Google Shape;435;p39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9975" y="941013"/>
            <a:ext cx="4911624" cy="303702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36" name="Google Shape;436;p39"/>
          <p:cNvGraphicFramePr/>
          <p:nvPr/>
        </p:nvGraphicFramePr>
        <p:xfrm>
          <a:off x="152375" y="1234513"/>
          <a:ext cx="2127600" cy="2667592"/>
        </p:xfrm>
        <a:graphic>
          <a:graphicData uri="http://schemas.openxmlformats.org/drawingml/2006/table">
            <a:tbl>
              <a:tblPr>
                <a:noFill/>
                <a:tableStyleId>{8F734F84-9A1F-49E8-9CA1-18AEE1427674}</a:tableStyleId>
              </a:tblPr>
              <a:tblGrid>
                <a:gridCol w="106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Material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Cost (USD)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Cement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51361.43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Rebar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24299.46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Tie Wire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520.93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Pipes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12894.34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Padgenite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65600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 Cameras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6490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Total (USD)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161166.16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Total (CRC)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98582116.75</a:t>
                      </a:r>
                      <a:endParaRPr sz="13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0"/>
          <p:cNvSpPr/>
          <p:nvPr/>
        </p:nvSpPr>
        <p:spPr>
          <a:xfrm>
            <a:off x="5885400" y="810700"/>
            <a:ext cx="1329600" cy="4370100"/>
          </a:xfrm>
          <a:prstGeom prst="rect">
            <a:avLst/>
          </a:prstGeom>
          <a:solidFill>
            <a:schemeClr val="accent1">
              <a:alpha val="73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40"/>
          <p:cNvSpPr/>
          <p:nvPr/>
        </p:nvSpPr>
        <p:spPr>
          <a:xfrm>
            <a:off x="4281050" y="975325"/>
            <a:ext cx="2271300" cy="116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40"/>
          <p:cNvSpPr/>
          <p:nvPr/>
        </p:nvSpPr>
        <p:spPr>
          <a:xfrm>
            <a:off x="0" y="0"/>
            <a:ext cx="1329600" cy="4370100"/>
          </a:xfrm>
          <a:prstGeom prst="rect">
            <a:avLst/>
          </a:prstGeom>
          <a:solidFill>
            <a:schemeClr val="accent1">
              <a:alpha val="73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40"/>
          <p:cNvSpPr/>
          <p:nvPr/>
        </p:nvSpPr>
        <p:spPr>
          <a:xfrm>
            <a:off x="720000" y="975325"/>
            <a:ext cx="2271300" cy="116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40"/>
          <p:cNvSpPr txBox="1">
            <a:spLocks noGrp="1"/>
          </p:cNvSpPr>
          <p:nvPr>
            <p:ph type="ctrTitle"/>
          </p:nvPr>
        </p:nvSpPr>
        <p:spPr>
          <a:xfrm rot="5400000">
            <a:off x="6910506" y="1414622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FUTURE WORK</a:t>
            </a:r>
            <a:endParaRPr/>
          </a:p>
        </p:txBody>
      </p:sp>
      <p:sp>
        <p:nvSpPr>
          <p:cNvPr id="446" name="Google Shape;446;p40"/>
          <p:cNvSpPr txBox="1">
            <a:spLocks noGrp="1"/>
          </p:cNvSpPr>
          <p:nvPr>
            <p:ph type="subTitle" idx="1"/>
          </p:nvPr>
        </p:nvSpPr>
        <p:spPr>
          <a:xfrm>
            <a:off x="1329600" y="2147200"/>
            <a:ext cx="1975500" cy="19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In addition to water collection system, integrate previous IQP filtration system.</a:t>
            </a:r>
            <a:endParaRPr sz="1600"/>
          </a:p>
        </p:txBody>
      </p:sp>
      <p:sp>
        <p:nvSpPr>
          <p:cNvPr id="447" name="Google Shape;447;p40"/>
          <p:cNvSpPr txBox="1">
            <a:spLocks noGrp="1"/>
          </p:cNvSpPr>
          <p:nvPr>
            <p:ph type="subTitle" idx="3"/>
          </p:nvPr>
        </p:nvSpPr>
        <p:spPr>
          <a:xfrm>
            <a:off x="3716975" y="2147200"/>
            <a:ext cx="2168400" cy="23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</a:rPr>
              <a:t>Due to the high cost of HEPA filters, we recommend future research on a more cost-effective filtration.</a:t>
            </a:r>
            <a:endParaRPr sz="160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chemeClr val="dk1"/>
              </a:solidFill>
            </a:endParaRPr>
          </a:p>
        </p:txBody>
      </p:sp>
      <p:sp>
        <p:nvSpPr>
          <p:cNvPr id="448" name="Google Shape;448;p40"/>
          <p:cNvSpPr txBox="1">
            <a:spLocks noGrp="1"/>
          </p:cNvSpPr>
          <p:nvPr>
            <p:ph type="ctrTitle" idx="4"/>
          </p:nvPr>
        </p:nvSpPr>
        <p:spPr>
          <a:xfrm>
            <a:off x="3982925" y="1762400"/>
            <a:ext cx="1797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AIR FILTRATION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49" name="Google Shape;449;p40"/>
          <p:cNvSpPr txBox="1">
            <a:spLocks noGrp="1"/>
          </p:cNvSpPr>
          <p:nvPr>
            <p:ph type="ctrTitle" idx="2"/>
          </p:nvPr>
        </p:nvSpPr>
        <p:spPr>
          <a:xfrm>
            <a:off x="1537783" y="1762400"/>
            <a:ext cx="14964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WATER FILTRATION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450" name="Google Shape;450;p40"/>
          <p:cNvGrpSpPr/>
          <p:nvPr/>
        </p:nvGrpSpPr>
        <p:grpSpPr>
          <a:xfrm>
            <a:off x="929196" y="1516934"/>
            <a:ext cx="506917" cy="468362"/>
            <a:chOff x="7993805" y="2427122"/>
            <a:chExt cx="356256" cy="351808"/>
          </a:xfrm>
        </p:grpSpPr>
        <p:sp>
          <p:nvSpPr>
            <p:cNvPr id="451" name="Google Shape;451;p40"/>
            <p:cNvSpPr/>
            <p:nvPr/>
          </p:nvSpPr>
          <p:spPr>
            <a:xfrm>
              <a:off x="8154957" y="2427122"/>
              <a:ext cx="195104" cy="194464"/>
            </a:xfrm>
            <a:custGeom>
              <a:avLst/>
              <a:gdLst/>
              <a:ahLst/>
              <a:cxnLst/>
              <a:rect l="l" t="t" r="r" b="b"/>
              <a:pathLst>
                <a:path w="6097" h="6077" extrusionOk="0">
                  <a:moveTo>
                    <a:pt x="299" y="0"/>
                  </a:moveTo>
                  <a:cubicBezTo>
                    <a:pt x="228" y="0"/>
                    <a:pt x="159" y="25"/>
                    <a:pt x="108" y="76"/>
                  </a:cubicBezTo>
                  <a:cubicBezTo>
                    <a:pt x="13" y="171"/>
                    <a:pt x="1" y="290"/>
                    <a:pt x="60" y="409"/>
                  </a:cubicBezTo>
                  <a:cubicBezTo>
                    <a:pt x="406" y="1028"/>
                    <a:pt x="644" y="1790"/>
                    <a:pt x="858" y="2517"/>
                  </a:cubicBezTo>
                  <a:cubicBezTo>
                    <a:pt x="1191" y="3588"/>
                    <a:pt x="1537" y="4695"/>
                    <a:pt x="2227" y="5410"/>
                  </a:cubicBezTo>
                  <a:cubicBezTo>
                    <a:pt x="2644" y="5838"/>
                    <a:pt x="3227" y="6077"/>
                    <a:pt x="3835" y="6077"/>
                  </a:cubicBezTo>
                  <a:lnTo>
                    <a:pt x="3858" y="6077"/>
                  </a:lnTo>
                  <a:cubicBezTo>
                    <a:pt x="4466" y="6077"/>
                    <a:pt x="5025" y="5850"/>
                    <a:pt x="5442" y="5422"/>
                  </a:cubicBezTo>
                  <a:cubicBezTo>
                    <a:pt x="5859" y="4993"/>
                    <a:pt x="6097" y="4422"/>
                    <a:pt x="6097" y="3814"/>
                  </a:cubicBezTo>
                  <a:cubicBezTo>
                    <a:pt x="6085" y="3219"/>
                    <a:pt x="5859" y="2659"/>
                    <a:pt x="5430" y="2243"/>
                  </a:cubicBezTo>
                  <a:cubicBezTo>
                    <a:pt x="4728" y="1540"/>
                    <a:pt x="3620" y="1195"/>
                    <a:pt x="2537" y="874"/>
                  </a:cubicBezTo>
                  <a:cubicBezTo>
                    <a:pt x="2287" y="790"/>
                    <a:pt x="2025" y="707"/>
                    <a:pt x="1751" y="612"/>
                  </a:cubicBezTo>
                  <a:cubicBezTo>
                    <a:pt x="1737" y="607"/>
                    <a:pt x="1722" y="605"/>
                    <a:pt x="1707" y="605"/>
                  </a:cubicBezTo>
                  <a:cubicBezTo>
                    <a:pt x="1637" y="605"/>
                    <a:pt x="1568" y="650"/>
                    <a:pt x="1549" y="719"/>
                  </a:cubicBezTo>
                  <a:cubicBezTo>
                    <a:pt x="1513" y="814"/>
                    <a:pt x="1561" y="897"/>
                    <a:pt x="1644" y="933"/>
                  </a:cubicBezTo>
                  <a:cubicBezTo>
                    <a:pt x="1918" y="1016"/>
                    <a:pt x="2180" y="1088"/>
                    <a:pt x="2442" y="1183"/>
                  </a:cubicBezTo>
                  <a:cubicBezTo>
                    <a:pt x="3525" y="1505"/>
                    <a:pt x="4537" y="1838"/>
                    <a:pt x="5192" y="2481"/>
                  </a:cubicBezTo>
                  <a:cubicBezTo>
                    <a:pt x="5561" y="2838"/>
                    <a:pt x="5752" y="3326"/>
                    <a:pt x="5775" y="3850"/>
                  </a:cubicBezTo>
                  <a:cubicBezTo>
                    <a:pt x="5775" y="4362"/>
                    <a:pt x="5585" y="4862"/>
                    <a:pt x="5216" y="5219"/>
                  </a:cubicBezTo>
                  <a:cubicBezTo>
                    <a:pt x="4859" y="5565"/>
                    <a:pt x="4370" y="5767"/>
                    <a:pt x="3847" y="5767"/>
                  </a:cubicBezTo>
                  <a:lnTo>
                    <a:pt x="3835" y="5767"/>
                  </a:lnTo>
                  <a:cubicBezTo>
                    <a:pt x="3323" y="5767"/>
                    <a:pt x="2823" y="5553"/>
                    <a:pt x="2465" y="5184"/>
                  </a:cubicBezTo>
                  <a:cubicBezTo>
                    <a:pt x="1834" y="4529"/>
                    <a:pt x="1513" y="3517"/>
                    <a:pt x="1168" y="2433"/>
                  </a:cubicBezTo>
                  <a:cubicBezTo>
                    <a:pt x="965" y="1743"/>
                    <a:pt x="739" y="1028"/>
                    <a:pt x="429" y="409"/>
                  </a:cubicBezTo>
                  <a:lnTo>
                    <a:pt x="429" y="409"/>
                  </a:lnTo>
                  <a:cubicBezTo>
                    <a:pt x="608" y="493"/>
                    <a:pt x="799" y="588"/>
                    <a:pt x="1013" y="659"/>
                  </a:cubicBezTo>
                  <a:cubicBezTo>
                    <a:pt x="1033" y="665"/>
                    <a:pt x="1053" y="668"/>
                    <a:pt x="1073" y="668"/>
                  </a:cubicBezTo>
                  <a:cubicBezTo>
                    <a:pt x="1137" y="668"/>
                    <a:pt x="1197" y="637"/>
                    <a:pt x="1215" y="564"/>
                  </a:cubicBezTo>
                  <a:cubicBezTo>
                    <a:pt x="1251" y="481"/>
                    <a:pt x="1215" y="385"/>
                    <a:pt x="1132" y="362"/>
                  </a:cubicBezTo>
                  <a:cubicBezTo>
                    <a:pt x="858" y="254"/>
                    <a:pt x="644" y="159"/>
                    <a:pt x="429" y="28"/>
                  </a:cubicBezTo>
                  <a:cubicBezTo>
                    <a:pt x="388" y="10"/>
                    <a:pt x="343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0"/>
            <p:cNvSpPr/>
            <p:nvPr/>
          </p:nvSpPr>
          <p:spPr>
            <a:xfrm>
              <a:off x="7993805" y="2477170"/>
              <a:ext cx="136032" cy="222144"/>
            </a:xfrm>
            <a:custGeom>
              <a:avLst/>
              <a:gdLst/>
              <a:ahLst/>
              <a:cxnLst/>
              <a:rect l="l" t="t" r="r" b="b"/>
              <a:pathLst>
                <a:path w="4251" h="6942" extrusionOk="0">
                  <a:moveTo>
                    <a:pt x="1834" y="0"/>
                  </a:moveTo>
                  <a:cubicBezTo>
                    <a:pt x="1715" y="0"/>
                    <a:pt x="1632" y="95"/>
                    <a:pt x="1596" y="214"/>
                  </a:cubicBezTo>
                  <a:cubicBezTo>
                    <a:pt x="1453" y="857"/>
                    <a:pt x="1155" y="1512"/>
                    <a:pt x="870" y="2143"/>
                  </a:cubicBezTo>
                  <a:cubicBezTo>
                    <a:pt x="453" y="3084"/>
                    <a:pt x="0" y="4048"/>
                    <a:pt x="60" y="4965"/>
                  </a:cubicBezTo>
                  <a:cubicBezTo>
                    <a:pt x="96" y="5513"/>
                    <a:pt x="346" y="6013"/>
                    <a:pt x="762" y="6406"/>
                  </a:cubicBezTo>
                  <a:cubicBezTo>
                    <a:pt x="1155" y="6751"/>
                    <a:pt x="1644" y="6941"/>
                    <a:pt x="2144" y="6941"/>
                  </a:cubicBezTo>
                  <a:lnTo>
                    <a:pt x="2286" y="6941"/>
                  </a:lnTo>
                  <a:cubicBezTo>
                    <a:pt x="2834" y="6906"/>
                    <a:pt x="3334" y="6656"/>
                    <a:pt x="3703" y="6227"/>
                  </a:cubicBezTo>
                  <a:cubicBezTo>
                    <a:pt x="4072" y="5810"/>
                    <a:pt x="4251" y="5275"/>
                    <a:pt x="4215" y="4703"/>
                  </a:cubicBezTo>
                  <a:cubicBezTo>
                    <a:pt x="4156" y="3798"/>
                    <a:pt x="3608" y="2893"/>
                    <a:pt x="3072" y="2012"/>
                  </a:cubicBezTo>
                  <a:cubicBezTo>
                    <a:pt x="2953" y="1822"/>
                    <a:pt x="2846" y="1643"/>
                    <a:pt x="2727" y="1441"/>
                  </a:cubicBezTo>
                  <a:cubicBezTo>
                    <a:pt x="2696" y="1395"/>
                    <a:pt x="2646" y="1368"/>
                    <a:pt x="2591" y="1368"/>
                  </a:cubicBezTo>
                  <a:cubicBezTo>
                    <a:pt x="2561" y="1368"/>
                    <a:pt x="2530" y="1376"/>
                    <a:pt x="2501" y="1393"/>
                  </a:cubicBezTo>
                  <a:cubicBezTo>
                    <a:pt x="2429" y="1429"/>
                    <a:pt x="2406" y="1536"/>
                    <a:pt x="2441" y="1607"/>
                  </a:cubicBezTo>
                  <a:cubicBezTo>
                    <a:pt x="2560" y="1810"/>
                    <a:pt x="2667" y="2000"/>
                    <a:pt x="2787" y="2191"/>
                  </a:cubicBezTo>
                  <a:cubicBezTo>
                    <a:pt x="3322" y="3072"/>
                    <a:pt x="3822" y="3905"/>
                    <a:pt x="3894" y="4739"/>
                  </a:cubicBezTo>
                  <a:cubicBezTo>
                    <a:pt x="3918" y="5203"/>
                    <a:pt x="3775" y="5656"/>
                    <a:pt x="3453" y="6013"/>
                  </a:cubicBezTo>
                  <a:cubicBezTo>
                    <a:pt x="3144" y="6370"/>
                    <a:pt x="2715" y="6584"/>
                    <a:pt x="2251" y="6608"/>
                  </a:cubicBezTo>
                  <a:cubicBezTo>
                    <a:pt x="2209" y="6611"/>
                    <a:pt x="2168" y="6613"/>
                    <a:pt x="2127" y="6613"/>
                  </a:cubicBezTo>
                  <a:cubicBezTo>
                    <a:pt x="1708" y="6613"/>
                    <a:pt x="1314" y="6449"/>
                    <a:pt x="989" y="6168"/>
                  </a:cubicBezTo>
                  <a:cubicBezTo>
                    <a:pt x="632" y="5858"/>
                    <a:pt x="417" y="5417"/>
                    <a:pt x="393" y="4941"/>
                  </a:cubicBezTo>
                  <a:cubicBezTo>
                    <a:pt x="346" y="4108"/>
                    <a:pt x="751" y="3239"/>
                    <a:pt x="1167" y="2286"/>
                  </a:cubicBezTo>
                  <a:cubicBezTo>
                    <a:pt x="1429" y="1691"/>
                    <a:pt x="1703" y="1095"/>
                    <a:pt x="1870" y="476"/>
                  </a:cubicBezTo>
                  <a:cubicBezTo>
                    <a:pt x="1929" y="631"/>
                    <a:pt x="2001" y="774"/>
                    <a:pt x="2072" y="941"/>
                  </a:cubicBezTo>
                  <a:cubicBezTo>
                    <a:pt x="2106" y="992"/>
                    <a:pt x="2159" y="1031"/>
                    <a:pt x="2222" y="1031"/>
                  </a:cubicBezTo>
                  <a:cubicBezTo>
                    <a:pt x="2246" y="1031"/>
                    <a:pt x="2272" y="1025"/>
                    <a:pt x="2298" y="1012"/>
                  </a:cubicBezTo>
                  <a:cubicBezTo>
                    <a:pt x="2370" y="976"/>
                    <a:pt x="2417" y="881"/>
                    <a:pt x="2370" y="798"/>
                  </a:cubicBezTo>
                  <a:cubicBezTo>
                    <a:pt x="2263" y="572"/>
                    <a:pt x="2179" y="381"/>
                    <a:pt x="2108" y="179"/>
                  </a:cubicBezTo>
                  <a:cubicBezTo>
                    <a:pt x="2060" y="83"/>
                    <a:pt x="1953" y="0"/>
                    <a:pt x="18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0"/>
            <p:cNvSpPr/>
            <p:nvPr/>
          </p:nvSpPr>
          <p:spPr>
            <a:xfrm>
              <a:off x="8170573" y="2617042"/>
              <a:ext cx="110528" cy="161888"/>
            </a:xfrm>
            <a:custGeom>
              <a:avLst/>
              <a:gdLst/>
              <a:ahLst/>
              <a:cxnLst/>
              <a:rect l="l" t="t" r="r" b="b"/>
              <a:pathLst>
                <a:path w="3454" h="5059" extrusionOk="0">
                  <a:moveTo>
                    <a:pt x="307" y="1"/>
                  </a:moveTo>
                  <a:cubicBezTo>
                    <a:pt x="276" y="1"/>
                    <a:pt x="245" y="8"/>
                    <a:pt x="215" y="22"/>
                  </a:cubicBezTo>
                  <a:cubicBezTo>
                    <a:pt x="108" y="70"/>
                    <a:pt x="61" y="177"/>
                    <a:pt x="72" y="273"/>
                  </a:cubicBezTo>
                  <a:cubicBezTo>
                    <a:pt x="156" y="773"/>
                    <a:pt x="120" y="1320"/>
                    <a:pt x="84" y="1856"/>
                  </a:cubicBezTo>
                  <a:cubicBezTo>
                    <a:pt x="49" y="2642"/>
                    <a:pt x="1" y="3463"/>
                    <a:pt x="299" y="4106"/>
                  </a:cubicBezTo>
                  <a:cubicBezTo>
                    <a:pt x="477" y="4499"/>
                    <a:pt x="811" y="4797"/>
                    <a:pt x="1204" y="4952"/>
                  </a:cubicBezTo>
                  <a:cubicBezTo>
                    <a:pt x="1394" y="5023"/>
                    <a:pt x="1596" y="5059"/>
                    <a:pt x="1787" y="5059"/>
                  </a:cubicBezTo>
                  <a:cubicBezTo>
                    <a:pt x="2013" y="5059"/>
                    <a:pt x="2251" y="5011"/>
                    <a:pt x="2454" y="4904"/>
                  </a:cubicBezTo>
                  <a:cubicBezTo>
                    <a:pt x="2847" y="4725"/>
                    <a:pt x="3144" y="4404"/>
                    <a:pt x="3287" y="3987"/>
                  </a:cubicBezTo>
                  <a:cubicBezTo>
                    <a:pt x="3454" y="3571"/>
                    <a:pt x="3442" y="3118"/>
                    <a:pt x="3251" y="2737"/>
                  </a:cubicBezTo>
                  <a:cubicBezTo>
                    <a:pt x="2954" y="2094"/>
                    <a:pt x="2299" y="1606"/>
                    <a:pt x="1668" y="1130"/>
                  </a:cubicBezTo>
                  <a:lnTo>
                    <a:pt x="1585" y="1046"/>
                  </a:lnTo>
                  <a:cubicBezTo>
                    <a:pt x="1552" y="1023"/>
                    <a:pt x="1518" y="1013"/>
                    <a:pt x="1485" y="1013"/>
                  </a:cubicBezTo>
                  <a:cubicBezTo>
                    <a:pt x="1434" y="1013"/>
                    <a:pt x="1387" y="1039"/>
                    <a:pt x="1358" y="1082"/>
                  </a:cubicBezTo>
                  <a:cubicBezTo>
                    <a:pt x="1299" y="1154"/>
                    <a:pt x="1311" y="1261"/>
                    <a:pt x="1382" y="1308"/>
                  </a:cubicBezTo>
                  <a:lnTo>
                    <a:pt x="1477" y="1380"/>
                  </a:lnTo>
                  <a:cubicBezTo>
                    <a:pt x="2096" y="1856"/>
                    <a:pt x="2680" y="2297"/>
                    <a:pt x="2954" y="2868"/>
                  </a:cubicBezTo>
                  <a:cubicBezTo>
                    <a:pt x="3097" y="3178"/>
                    <a:pt x="3109" y="3535"/>
                    <a:pt x="2989" y="3868"/>
                  </a:cubicBezTo>
                  <a:cubicBezTo>
                    <a:pt x="2870" y="4190"/>
                    <a:pt x="2632" y="4463"/>
                    <a:pt x="2323" y="4606"/>
                  </a:cubicBezTo>
                  <a:cubicBezTo>
                    <a:pt x="2158" y="4689"/>
                    <a:pt x="1979" y="4727"/>
                    <a:pt x="1798" y="4727"/>
                  </a:cubicBezTo>
                  <a:cubicBezTo>
                    <a:pt x="1639" y="4727"/>
                    <a:pt x="1478" y="4698"/>
                    <a:pt x="1323" y="4642"/>
                  </a:cubicBezTo>
                  <a:cubicBezTo>
                    <a:pt x="1001" y="4523"/>
                    <a:pt x="727" y="4261"/>
                    <a:pt x="596" y="3952"/>
                  </a:cubicBezTo>
                  <a:cubicBezTo>
                    <a:pt x="346" y="3392"/>
                    <a:pt x="370" y="2642"/>
                    <a:pt x="418" y="1856"/>
                  </a:cubicBezTo>
                  <a:cubicBezTo>
                    <a:pt x="453" y="1392"/>
                    <a:pt x="465" y="927"/>
                    <a:pt x="430" y="487"/>
                  </a:cubicBezTo>
                  <a:lnTo>
                    <a:pt x="430" y="487"/>
                  </a:lnTo>
                  <a:cubicBezTo>
                    <a:pt x="537" y="594"/>
                    <a:pt x="656" y="689"/>
                    <a:pt x="787" y="808"/>
                  </a:cubicBezTo>
                  <a:cubicBezTo>
                    <a:pt x="824" y="835"/>
                    <a:pt x="862" y="847"/>
                    <a:pt x="897" y="847"/>
                  </a:cubicBezTo>
                  <a:cubicBezTo>
                    <a:pt x="940" y="847"/>
                    <a:pt x="980" y="829"/>
                    <a:pt x="1013" y="796"/>
                  </a:cubicBezTo>
                  <a:cubicBezTo>
                    <a:pt x="1073" y="725"/>
                    <a:pt x="1061" y="630"/>
                    <a:pt x="1001" y="570"/>
                  </a:cubicBezTo>
                  <a:cubicBezTo>
                    <a:pt x="787" y="392"/>
                    <a:pt x="632" y="225"/>
                    <a:pt x="489" y="82"/>
                  </a:cubicBezTo>
                  <a:cubicBezTo>
                    <a:pt x="440" y="33"/>
                    <a:pt x="374" y="1"/>
                    <a:pt x="3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" name="Google Shape;454;p40"/>
          <p:cNvGrpSpPr/>
          <p:nvPr/>
        </p:nvGrpSpPr>
        <p:grpSpPr>
          <a:xfrm>
            <a:off x="5885407" y="1516916"/>
            <a:ext cx="487487" cy="468385"/>
            <a:chOff x="2236525" y="3353202"/>
            <a:chExt cx="304832" cy="356512"/>
          </a:xfrm>
        </p:grpSpPr>
        <p:sp>
          <p:nvSpPr>
            <p:cNvPr id="455" name="Google Shape;455;p40"/>
            <p:cNvSpPr/>
            <p:nvPr/>
          </p:nvSpPr>
          <p:spPr>
            <a:xfrm>
              <a:off x="2236525" y="3353202"/>
              <a:ext cx="304832" cy="356512"/>
            </a:xfrm>
            <a:custGeom>
              <a:avLst/>
              <a:gdLst/>
              <a:ahLst/>
              <a:cxnLst/>
              <a:rect l="l" t="t" r="r" b="b"/>
              <a:pathLst>
                <a:path w="9526" h="11141" extrusionOk="0">
                  <a:moveTo>
                    <a:pt x="4239" y="413"/>
                  </a:moveTo>
                  <a:cubicBezTo>
                    <a:pt x="4525" y="616"/>
                    <a:pt x="5120" y="1128"/>
                    <a:pt x="5275" y="1675"/>
                  </a:cubicBezTo>
                  <a:cubicBezTo>
                    <a:pt x="5358" y="1997"/>
                    <a:pt x="5156" y="2342"/>
                    <a:pt x="4989" y="2533"/>
                  </a:cubicBezTo>
                  <a:cubicBezTo>
                    <a:pt x="4894" y="2116"/>
                    <a:pt x="4775" y="1699"/>
                    <a:pt x="4644" y="1282"/>
                  </a:cubicBezTo>
                  <a:cubicBezTo>
                    <a:pt x="4625" y="1209"/>
                    <a:pt x="4564" y="1163"/>
                    <a:pt x="4498" y="1163"/>
                  </a:cubicBezTo>
                  <a:cubicBezTo>
                    <a:pt x="4479" y="1163"/>
                    <a:pt x="4460" y="1167"/>
                    <a:pt x="4441" y="1175"/>
                  </a:cubicBezTo>
                  <a:cubicBezTo>
                    <a:pt x="4346" y="1199"/>
                    <a:pt x="4298" y="1294"/>
                    <a:pt x="4334" y="1378"/>
                  </a:cubicBezTo>
                  <a:cubicBezTo>
                    <a:pt x="4465" y="1782"/>
                    <a:pt x="4572" y="2211"/>
                    <a:pt x="4679" y="2628"/>
                  </a:cubicBezTo>
                  <a:cubicBezTo>
                    <a:pt x="4441" y="2568"/>
                    <a:pt x="4060" y="2366"/>
                    <a:pt x="3977" y="2021"/>
                  </a:cubicBezTo>
                  <a:cubicBezTo>
                    <a:pt x="3822" y="1473"/>
                    <a:pt x="4108" y="735"/>
                    <a:pt x="4239" y="413"/>
                  </a:cubicBezTo>
                  <a:close/>
                  <a:moveTo>
                    <a:pt x="2824" y="3117"/>
                  </a:moveTo>
                  <a:cubicBezTo>
                    <a:pt x="3186" y="3117"/>
                    <a:pt x="3616" y="3172"/>
                    <a:pt x="3929" y="3378"/>
                  </a:cubicBezTo>
                  <a:cubicBezTo>
                    <a:pt x="4203" y="3556"/>
                    <a:pt x="4298" y="3926"/>
                    <a:pt x="4298" y="4164"/>
                  </a:cubicBezTo>
                  <a:cubicBezTo>
                    <a:pt x="3810" y="3747"/>
                    <a:pt x="3382" y="3556"/>
                    <a:pt x="3346" y="3556"/>
                  </a:cubicBezTo>
                  <a:cubicBezTo>
                    <a:pt x="3324" y="3547"/>
                    <a:pt x="3301" y="3543"/>
                    <a:pt x="3279" y="3543"/>
                  </a:cubicBezTo>
                  <a:cubicBezTo>
                    <a:pt x="3218" y="3543"/>
                    <a:pt x="3161" y="3578"/>
                    <a:pt x="3143" y="3640"/>
                  </a:cubicBezTo>
                  <a:cubicBezTo>
                    <a:pt x="3096" y="3723"/>
                    <a:pt x="3143" y="3818"/>
                    <a:pt x="3215" y="3854"/>
                  </a:cubicBezTo>
                  <a:cubicBezTo>
                    <a:pt x="3215" y="3854"/>
                    <a:pt x="3667" y="4045"/>
                    <a:pt x="4144" y="4473"/>
                  </a:cubicBezTo>
                  <a:cubicBezTo>
                    <a:pt x="4011" y="4547"/>
                    <a:pt x="3795" y="4621"/>
                    <a:pt x="3580" y="4621"/>
                  </a:cubicBezTo>
                  <a:cubicBezTo>
                    <a:pt x="3448" y="4621"/>
                    <a:pt x="3316" y="4593"/>
                    <a:pt x="3203" y="4521"/>
                  </a:cubicBezTo>
                  <a:cubicBezTo>
                    <a:pt x="2715" y="4211"/>
                    <a:pt x="2417" y="3497"/>
                    <a:pt x="2310" y="3152"/>
                  </a:cubicBezTo>
                  <a:cubicBezTo>
                    <a:pt x="2438" y="3135"/>
                    <a:pt x="2620" y="3117"/>
                    <a:pt x="2824" y="3117"/>
                  </a:cubicBezTo>
                  <a:close/>
                  <a:moveTo>
                    <a:pt x="7192" y="3818"/>
                  </a:moveTo>
                  <a:cubicBezTo>
                    <a:pt x="7549" y="3818"/>
                    <a:pt x="7894" y="3878"/>
                    <a:pt x="8084" y="3937"/>
                  </a:cubicBezTo>
                  <a:cubicBezTo>
                    <a:pt x="7918" y="4259"/>
                    <a:pt x="7549" y="4938"/>
                    <a:pt x="7025" y="5176"/>
                  </a:cubicBezTo>
                  <a:cubicBezTo>
                    <a:pt x="6928" y="5224"/>
                    <a:pt x="6828" y="5241"/>
                    <a:pt x="6734" y="5241"/>
                  </a:cubicBezTo>
                  <a:cubicBezTo>
                    <a:pt x="6594" y="5241"/>
                    <a:pt x="6467" y="5204"/>
                    <a:pt x="6382" y="5176"/>
                  </a:cubicBezTo>
                  <a:cubicBezTo>
                    <a:pt x="6263" y="5128"/>
                    <a:pt x="6179" y="5092"/>
                    <a:pt x="6120" y="5033"/>
                  </a:cubicBezTo>
                  <a:cubicBezTo>
                    <a:pt x="6179" y="4985"/>
                    <a:pt x="6239" y="4938"/>
                    <a:pt x="6310" y="4890"/>
                  </a:cubicBezTo>
                  <a:cubicBezTo>
                    <a:pt x="6382" y="4854"/>
                    <a:pt x="6418" y="4747"/>
                    <a:pt x="6358" y="4676"/>
                  </a:cubicBezTo>
                  <a:cubicBezTo>
                    <a:pt x="6328" y="4624"/>
                    <a:pt x="6276" y="4595"/>
                    <a:pt x="6223" y="4595"/>
                  </a:cubicBezTo>
                  <a:cubicBezTo>
                    <a:pt x="6191" y="4595"/>
                    <a:pt x="6159" y="4606"/>
                    <a:pt x="6132" y="4628"/>
                  </a:cubicBezTo>
                  <a:cubicBezTo>
                    <a:pt x="6084" y="4652"/>
                    <a:pt x="6049" y="4688"/>
                    <a:pt x="5989" y="4735"/>
                  </a:cubicBezTo>
                  <a:cubicBezTo>
                    <a:pt x="6001" y="4473"/>
                    <a:pt x="6144" y="4104"/>
                    <a:pt x="6441" y="3961"/>
                  </a:cubicBezTo>
                  <a:cubicBezTo>
                    <a:pt x="6668" y="3854"/>
                    <a:pt x="6918" y="3818"/>
                    <a:pt x="7192" y="3818"/>
                  </a:cubicBezTo>
                  <a:close/>
                  <a:moveTo>
                    <a:pt x="2605" y="5627"/>
                  </a:moveTo>
                  <a:cubicBezTo>
                    <a:pt x="2832" y="5627"/>
                    <a:pt x="3055" y="5651"/>
                    <a:pt x="3262" y="5711"/>
                  </a:cubicBezTo>
                  <a:cubicBezTo>
                    <a:pt x="3703" y="5842"/>
                    <a:pt x="3977" y="6235"/>
                    <a:pt x="4096" y="6462"/>
                  </a:cubicBezTo>
                  <a:cubicBezTo>
                    <a:pt x="4203" y="6664"/>
                    <a:pt x="4274" y="6854"/>
                    <a:pt x="4286" y="7021"/>
                  </a:cubicBezTo>
                  <a:cubicBezTo>
                    <a:pt x="4215" y="6974"/>
                    <a:pt x="4155" y="6938"/>
                    <a:pt x="4084" y="6890"/>
                  </a:cubicBezTo>
                  <a:cubicBezTo>
                    <a:pt x="3667" y="6664"/>
                    <a:pt x="3155" y="6485"/>
                    <a:pt x="2548" y="6366"/>
                  </a:cubicBezTo>
                  <a:cubicBezTo>
                    <a:pt x="2540" y="6365"/>
                    <a:pt x="2532" y="6365"/>
                    <a:pt x="2524" y="6365"/>
                  </a:cubicBezTo>
                  <a:cubicBezTo>
                    <a:pt x="2439" y="6365"/>
                    <a:pt x="2368" y="6421"/>
                    <a:pt x="2358" y="6497"/>
                  </a:cubicBezTo>
                  <a:cubicBezTo>
                    <a:pt x="2322" y="6593"/>
                    <a:pt x="2381" y="6676"/>
                    <a:pt x="2477" y="6700"/>
                  </a:cubicBezTo>
                  <a:cubicBezTo>
                    <a:pt x="2977" y="6795"/>
                    <a:pt x="3703" y="6997"/>
                    <a:pt x="4227" y="7378"/>
                  </a:cubicBezTo>
                  <a:cubicBezTo>
                    <a:pt x="4144" y="7509"/>
                    <a:pt x="3941" y="7688"/>
                    <a:pt x="3691" y="7831"/>
                  </a:cubicBezTo>
                  <a:cubicBezTo>
                    <a:pt x="3524" y="7919"/>
                    <a:pt x="3248" y="8039"/>
                    <a:pt x="2938" y="8039"/>
                  </a:cubicBezTo>
                  <a:cubicBezTo>
                    <a:pt x="2827" y="8039"/>
                    <a:pt x="2712" y="8023"/>
                    <a:pt x="2596" y="7986"/>
                  </a:cubicBezTo>
                  <a:cubicBezTo>
                    <a:pt x="1596" y="7688"/>
                    <a:pt x="762" y="6545"/>
                    <a:pt x="476" y="6128"/>
                  </a:cubicBezTo>
                  <a:cubicBezTo>
                    <a:pt x="843" y="5978"/>
                    <a:pt x="1752" y="5627"/>
                    <a:pt x="2605" y="5627"/>
                  </a:cubicBezTo>
                  <a:close/>
                  <a:moveTo>
                    <a:pt x="7656" y="7009"/>
                  </a:moveTo>
                  <a:cubicBezTo>
                    <a:pt x="8251" y="7009"/>
                    <a:pt x="8811" y="7128"/>
                    <a:pt x="9097" y="7200"/>
                  </a:cubicBezTo>
                  <a:cubicBezTo>
                    <a:pt x="8930" y="7616"/>
                    <a:pt x="8323" y="8759"/>
                    <a:pt x="7477" y="9164"/>
                  </a:cubicBezTo>
                  <a:cubicBezTo>
                    <a:pt x="7322" y="9236"/>
                    <a:pt x="7156" y="9271"/>
                    <a:pt x="7001" y="9271"/>
                  </a:cubicBezTo>
                  <a:cubicBezTo>
                    <a:pt x="6537" y="9271"/>
                    <a:pt x="6072" y="9033"/>
                    <a:pt x="5894" y="8843"/>
                  </a:cubicBezTo>
                  <a:cubicBezTo>
                    <a:pt x="6465" y="8462"/>
                    <a:pt x="7239" y="8033"/>
                    <a:pt x="8108" y="7783"/>
                  </a:cubicBezTo>
                  <a:cubicBezTo>
                    <a:pt x="8204" y="7747"/>
                    <a:pt x="8251" y="7664"/>
                    <a:pt x="8215" y="7569"/>
                  </a:cubicBezTo>
                  <a:cubicBezTo>
                    <a:pt x="8197" y="7505"/>
                    <a:pt x="8136" y="7462"/>
                    <a:pt x="8071" y="7462"/>
                  </a:cubicBezTo>
                  <a:cubicBezTo>
                    <a:pt x="8052" y="7462"/>
                    <a:pt x="8032" y="7465"/>
                    <a:pt x="8013" y="7474"/>
                  </a:cubicBezTo>
                  <a:cubicBezTo>
                    <a:pt x="7132" y="7724"/>
                    <a:pt x="6358" y="8140"/>
                    <a:pt x="5775" y="8509"/>
                  </a:cubicBezTo>
                  <a:cubicBezTo>
                    <a:pt x="5787" y="8128"/>
                    <a:pt x="6013" y="7450"/>
                    <a:pt x="6525" y="7212"/>
                  </a:cubicBezTo>
                  <a:cubicBezTo>
                    <a:pt x="6858" y="7057"/>
                    <a:pt x="7263" y="7009"/>
                    <a:pt x="7656" y="7009"/>
                  </a:cubicBezTo>
                  <a:close/>
                  <a:moveTo>
                    <a:pt x="4166" y="1"/>
                  </a:moveTo>
                  <a:cubicBezTo>
                    <a:pt x="4147" y="1"/>
                    <a:pt x="4128" y="3"/>
                    <a:pt x="4108" y="8"/>
                  </a:cubicBezTo>
                  <a:cubicBezTo>
                    <a:pt x="4060" y="20"/>
                    <a:pt x="4036" y="56"/>
                    <a:pt x="4001" y="80"/>
                  </a:cubicBezTo>
                  <a:cubicBezTo>
                    <a:pt x="3977" y="127"/>
                    <a:pt x="3393" y="1247"/>
                    <a:pt x="3620" y="2092"/>
                  </a:cubicBezTo>
                  <a:cubicBezTo>
                    <a:pt x="3751" y="2628"/>
                    <a:pt x="4346" y="2925"/>
                    <a:pt x="4703" y="2961"/>
                  </a:cubicBezTo>
                  <a:cubicBezTo>
                    <a:pt x="4822" y="3592"/>
                    <a:pt x="4917" y="4247"/>
                    <a:pt x="4941" y="4902"/>
                  </a:cubicBezTo>
                  <a:cubicBezTo>
                    <a:pt x="4810" y="4723"/>
                    <a:pt x="4679" y="4568"/>
                    <a:pt x="4536" y="4426"/>
                  </a:cubicBezTo>
                  <a:cubicBezTo>
                    <a:pt x="4644" y="4092"/>
                    <a:pt x="4536" y="3402"/>
                    <a:pt x="4048" y="3092"/>
                  </a:cubicBezTo>
                  <a:cubicBezTo>
                    <a:pt x="3663" y="2851"/>
                    <a:pt x="3161" y="2790"/>
                    <a:pt x="2752" y="2790"/>
                  </a:cubicBezTo>
                  <a:cubicBezTo>
                    <a:pt x="2353" y="2790"/>
                    <a:pt x="2042" y="2848"/>
                    <a:pt x="2012" y="2854"/>
                  </a:cubicBezTo>
                  <a:cubicBezTo>
                    <a:pt x="1965" y="2866"/>
                    <a:pt x="1917" y="2878"/>
                    <a:pt x="1905" y="2925"/>
                  </a:cubicBezTo>
                  <a:cubicBezTo>
                    <a:pt x="1881" y="2973"/>
                    <a:pt x="1881" y="3021"/>
                    <a:pt x="1893" y="3056"/>
                  </a:cubicBezTo>
                  <a:cubicBezTo>
                    <a:pt x="1905" y="3104"/>
                    <a:pt x="2239" y="4307"/>
                    <a:pt x="2989" y="4783"/>
                  </a:cubicBezTo>
                  <a:cubicBezTo>
                    <a:pt x="3167" y="4890"/>
                    <a:pt x="3370" y="4938"/>
                    <a:pt x="3560" y="4938"/>
                  </a:cubicBezTo>
                  <a:cubicBezTo>
                    <a:pt x="3858" y="4938"/>
                    <a:pt x="4155" y="4830"/>
                    <a:pt x="4334" y="4699"/>
                  </a:cubicBezTo>
                  <a:cubicBezTo>
                    <a:pt x="4560" y="4938"/>
                    <a:pt x="4775" y="5235"/>
                    <a:pt x="4953" y="5592"/>
                  </a:cubicBezTo>
                  <a:cubicBezTo>
                    <a:pt x="4977" y="6259"/>
                    <a:pt x="4929" y="6926"/>
                    <a:pt x="4858" y="7605"/>
                  </a:cubicBezTo>
                  <a:cubicBezTo>
                    <a:pt x="4775" y="7486"/>
                    <a:pt x="4679" y="7378"/>
                    <a:pt x="4572" y="7271"/>
                  </a:cubicBezTo>
                  <a:cubicBezTo>
                    <a:pt x="4644" y="6747"/>
                    <a:pt x="4179" y="5664"/>
                    <a:pt x="3310" y="5402"/>
                  </a:cubicBezTo>
                  <a:cubicBezTo>
                    <a:pt x="3067" y="5331"/>
                    <a:pt x="2797" y="5294"/>
                    <a:pt x="2503" y="5294"/>
                  </a:cubicBezTo>
                  <a:cubicBezTo>
                    <a:pt x="2108" y="5294"/>
                    <a:pt x="1669" y="5361"/>
                    <a:pt x="1191" y="5497"/>
                  </a:cubicBezTo>
                  <a:cubicBezTo>
                    <a:pt x="584" y="5676"/>
                    <a:pt x="131" y="5890"/>
                    <a:pt x="107" y="5902"/>
                  </a:cubicBezTo>
                  <a:cubicBezTo>
                    <a:pt x="60" y="5914"/>
                    <a:pt x="36" y="5962"/>
                    <a:pt x="12" y="6009"/>
                  </a:cubicBezTo>
                  <a:cubicBezTo>
                    <a:pt x="0" y="6057"/>
                    <a:pt x="12" y="6092"/>
                    <a:pt x="36" y="6140"/>
                  </a:cubicBezTo>
                  <a:cubicBezTo>
                    <a:pt x="48" y="6152"/>
                    <a:pt x="298" y="6593"/>
                    <a:pt x="715" y="7069"/>
                  </a:cubicBezTo>
                  <a:cubicBezTo>
                    <a:pt x="1286" y="7724"/>
                    <a:pt x="1858" y="8140"/>
                    <a:pt x="2429" y="8295"/>
                  </a:cubicBezTo>
                  <a:cubicBezTo>
                    <a:pt x="2572" y="8343"/>
                    <a:pt x="2715" y="8355"/>
                    <a:pt x="2846" y="8355"/>
                  </a:cubicBezTo>
                  <a:cubicBezTo>
                    <a:pt x="3227" y="8355"/>
                    <a:pt x="3572" y="8212"/>
                    <a:pt x="3763" y="8105"/>
                  </a:cubicBezTo>
                  <a:cubicBezTo>
                    <a:pt x="4036" y="7962"/>
                    <a:pt x="4263" y="7783"/>
                    <a:pt x="4394" y="7581"/>
                  </a:cubicBezTo>
                  <a:cubicBezTo>
                    <a:pt x="4560" y="7759"/>
                    <a:pt x="4691" y="7962"/>
                    <a:pt x="4751" y="8200"/>
                  </a:cubicBezTo>
                  <a:cubicBezTo>
                    <a:pt x="4679" y="8652"/>
                    <a:pt x="4584" y="9093"/>
                    <a:pt x="4501" y="9462"/>
                  </a:cubicBezTo>
                  <a:cubicBezTo>
                    <a:pt x="4334" y="10164"/>
                    <a:pt x="4155" y="10676"/>
                    <a:pt x="4048" y="10915"/>
                  </a:cubicBezTo>
                  <a:cubicBezTo>
                    <a:pt x="4024" y="11010"/>
                    <a:pt x="4048" y="11093"/>
                    <a:pt x="4144" y="11129"/>
                  </a:cubicBezTo>
                  <a:cubicBezTo>
                    <a:pt x="4155" y="11141"/>
                    <a:pt x="4179" y="11141"/>
                    <a:pt x="4203" y="11141"/>
                  </a:cubicBezTo>
                  <a:cubicBezTo>
                    <a:pt x="4263" y="11141"/>
                    <a:pt x="4322" y="11093"/>
                    <a:pt x="4346" y="11034"/>
                  </a:cubicBezTo>
                  <a:cubicBezTo>
                    <a:pt x="4358" y="11010"/>
                    <a:pt x="4572" y="10474"/>
                    <a:pt x="4798" y="9569"/>
                  </a:cubicBezTo>
                  <a:cubicBezTo>
                    <a:pt x="4882" y="9474"/>
                    <a:pt x="5132" y="9248"/>
                    <a:pt x="5525" y="8986"/>
                  </a:cubicBezTo>
                  <a:cubicBezTo>
                    <a:pt x="5763" y="9271"/>
                    <a:pt x="6322" y="9569"/>
                    <a:pt x="6894" y="9569"/>
                  </a:cubicBezTo>
                  <a:cubicBezTo>
                    <a:pt x="7096" y="9569"/>
                    <a:pt x="7311" y="9521"/>
                    <a:pt x="7501" y="9426"/>
                  </a:cubicBezTo>
                  <a:cubicBezTo>
                    <a:pt x="8680" y="8879"/>
                    <a:pt x="9382" y="7188"/>
                    <a:pt x="9406" y="7105"/>
                  </a:cubicBezTo>
                  <a:cubicBezTo>
                    <a:pt x="9525" y="7093"/>
                    <a:pt x="9525" y="7057"/>
                    <a:pt x="9501" y="7009"/>
                  </a:cubicBezTo>
                  <a:cubicBezTo>
                    <a:pt x="9478" y="6962"/>
                    <a:pt x="9442" y="6938"/>
                    <a:pt x="9394" y="6914"/>
                  </a:cubicBezTo>
                  <a:cubicBezTo>
                    <a:pt x="9347" y="6898"/>
                    <a:pt x="8553" y="6656"/>
                    <a:pt x="7680" y="6656"/>
                  </a:cubicBezTo>
                  <a:cubicBezTo>
                    <a:pt x="7239" y="6656"/>
                    <a:pt x="6778" y="6718"/>
                    <a:pt x="6382" y="6902"/>
                  </a:cubicBezTo>
                  <a:cubicBezTo>
                    <a:pt x="5668" y="7247"/>
                    <a:pt x="5370" y="8200"/>
                    <a:pt x="5465" y="8700"/>
                  </a:cubicBezTo>
                  <a:cubicBezTo>
                    <a:pt x="5275" y="8843"/>
                    <a:pt x="5120" y="8962"/>
                    <a:pt x="4989" y="9057"/>
                  </a:cubicBezTo>
                  <a:cubicBezTo>
                    <a:pt x="5048" y="8783"/>
                    <a:pt x="5108" y="8450"/>
                    <a:pt x="5156" y="8105"/>
                  </a:cubicBezTo>
                  <a:cubicBezTo>
                    <a:pt x="5239" y="7486"/>
                    <a:pt x="5298" y="6854"/>
                    <a:pt x="5310" y="6235"/>
                  </a:cubicBezTo>
                  <a:cubicBezTo>
                    <a:pt x="5334" y="6164"/>
                    <a:pt x="5429" y="5700"/>
                    <a:pt x="5846" y="5247"/>
                  </a:cubicBezTo>
                  <a:cubicBezTo>
                    <a:pt x="5953" y="5342"/>
                    <a:pt x="6108" y="5414"/>
                    <a:pt x="6251" y="5473"/>
                  </a:cubicBezTo>
                  <a:cubicBezTo>
                    <a:pt x="6406" y="5533"/>
                    <a:pt x="6560" y="5569"/>
                    <a:pt x="6715" y="5569"/>
                  </a:cubicBezTo>
                  <a:cubicBezTo>
                    <a:pt x="6858" y="5569"/>
                    <a:pt x="7013" y="5533"/>
                    <a:pt x="7144" y="5473"/>
                  </a:cubicBezTo>
                  <a:cubicBezTo>
                    <a:pt x="7954" y="5104"/>
                    <a:pt x="8430" y="3937"/>
                    <a:pt x="8454" y="3902"/>
                  </a:cubicBezTo>
                  <a:cubicBezTo>
                    <a:pt x="8465" y="3854"/>
                    <a:pt x="8465" y="3806"/>
                    <a:pt x="8454" y="3759"/>
                  </a:cubicBezTo>
                  <a:cubicBezTo>
                    <a:pt x="8442" y="3723"/>
                    <a:pt x="8394" y="3687"/>
                    <a:pt x="8346" y="3676"/>
                  </a:cubicBezTo>
                  <a:cubicBezTo>
                    <a:pt x="8322" y="3660"/>
                    <a:pt x="7769" y="3489"/>
                    <a:pt x="7167" y="3489"/>
                  </a:cubicBezTo>
                  <a:cubicBezTo>
                    <a:pt x="6870" y="3489"/>
                    <a:pt x="6562" y="3530"/>
                    <a:pt x="6299" y="3652"/>
                  </a:cubicBezTo>
                  <a:cubicBezTo>
                    <a:pt x="5751" y="3914"/>
                    <a:pt x="5572" y="4640"/>
                    <a:pt x="5656" y="4985"/>
                  </a:cubicBezTo>
                  <a:cubicBezTo>
                    <a:pt x="5525" y="5116"/>
                    <a:pt x="5406" y="5259"/>
                    <a:pt x="5310" y="5402"/>
                  </a:cubicBezTo>
                  <a:cubicBezTo>
                    <a:pt x="5310" y="5259"/>
                    <a:pt x="5298" y="5128"/>
                    <a:pt x="5298" y="4997"/>
                  </a:cubicBezTo>
                  <a:cubicBezTo>
                    <a:pt x="5263" y="4283"/>
                    <a:pt x="5179" y="3568"/>
                    <a:pt x="5048" y="2878"/>
                  </a:cubicBezTo>
                  <a:cubicBezTo>
                    <a:pt x="5358" y="2675"/>
                    <a:pt x="5715" y="2128"/>
                    <a:pt x="5560" y="1592"/>
                  </a:cubicBezTo>
                  <a:cubicBezTo>
                    <a:pt x="5346" y="723"/>
                    <a:pt x="4286" y="56"/>
                    <a:pt x="4239" y="20"/>
                  </a:cubicBezTo>
                  <a:cubicBezTo>
                    <a:pt x="4218" y="6"/>
                    <a:pt x="4193" y="1"/>
                    <a:pt x="41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2283373" y="3553106"/>
              <a:ext cx="16416" cy="11072"/>
            </a:xfrm>
            <a:custGeom>
              <a:avLst/>
              <a:gdLst/>
              <a:ahLst/>
              <a:cxnLst/>
              <a:rect l="l" t="t" r="r" b="b"/>
              <a:pathLst>
                <a:path w="513" h="346" extrusionOk="0">
                  <a:moveTo>
                    <a:pt x="179" y="0"/>
                  </a:moveTo>
                  <a:cubicBezTo>
                    <a:pt x="84" y="0"/>
                    <a:pt x="13" y="60"/>
                    <a:pt x="1" y="155"/>
                  </a:cubicBezTo>
                  <a:cubicBezTo>
                    <a:pt x="1" y="238"/>
                    <a:pt x="60" y="310"/>
                    <a:pt x="143" y="334"/>
                  </a:cubicBezTo>
                  <a:cubicBezTo>
                    <a:pt x="143" y="334"/>
                    <a:pt x="203" y="334"/>
                    <a:pt x="322" y="346"/>
                  </a:cubicBezTo>
                  <a:lnTo>
                    <a:pt x="334" y="346"/>
                  </a:lnTo>
                  <a:cubicBezTo>
                    <a:pt x="429" y="346"/>
                    <a:pt x="489" y="286"/>
                    <a:pt x="501" y="191"/>
                  </a:cubicBezTo>
                  <a:cubicBezTo>
                    <a:pt x="513" y="107"/>
                    <a:pt x="453" y="36"/>
                    <a:pt x="370" y="12"/>
                  </a:cubicBezTo>
                  <a:cubicBezTo>
                    <a:pt x="251" y="0"/>
                    <a:pt x="191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449485" y="3488658"/>
              <a:ext cx="17184" cy="12288"/>
            </a:xfrm>
            <a:custGeom>
              <a:avLst/>
              <a:gdLst/>
              <a:ahLst/>
              <a:cxnLst/>
              <a:rect l="l" t="t" r="r" b="b"/>
              <a:pathLst>
                <a:path w="537" h="384" extrusionOk="0">
                  <a:moveTo>
                    <a:pt x="348" y="0"/>
                  </a:moveTo>
                  <a:cubicBezTo>
                    <a:pt x="339" y="0"/>
                    <a:pt x="331" y="1"/>
                    <a:pt x="322" y="2"/>
                  </a:cubicBezTo>
                  <a:cubicBezTo>
                    <a:pt x="251" y="26"/>
                    <a:pt x="191" y="50"/>
                    <a:pt x="132" y="62"/>
                  </a:cubicBezTo>
                  <a:cubicBezTo>
                    <a:pt x="48" y="97"/>
                    <a:pt x="1" y="181"/>
                    <a:pt x="25" y="276"/>
                  </a:cubicBezTo>
                  <a:cubicBezTo>
                    <a:pt x="60" y="347"/>
                    <a:pt x="120" y="383"/>
                    <a:pt x="179" y="383"/>
                  </a:cubicBezTo>
                  <a:cubicBezTo>
                    <a:pt x="191" y="383"/>
                    <a:pt x="203" y="383"/>
                    <a:pt x="227" y="359"/>
                  </a:cubicBezTo>
                  <a:cubicBezTo>
                    <a:pt x="286" y="347"/>
                    <a:pt x="346" y="324"/>
                    <a:pt x="406" y="300"/>
                  </a:cubicBezTo>
                  <a:cubicBezTo>
                    <a:pt x="489" y="300"/>
                    <a:pt x="537" y="216"/>
                    <a:pt x="525" y="121"/>
                  </a:cubicBezTo>
                  <a:cubicBezTo>
                    <a:pt x="493" y="46"/>
                    <a:pt x="422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ctrTitle"/>
          </p:nvPr>
        </p:nvSpPr>
        <p:spPr>
          <a:xfrm>
            <a:off x="2831400" y="101875"/>
            <a:ext cx="34812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TEAM MEMBERS</a:t>
            </a:r>
            <a:endParaRPr sz="3000"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4294967295"/>
          </p:nvPr>
        </p:nvSpPr>
        <p:spPr>
          <a:xfrm flipH="1">
            <a:off x="6972075" y="3845500"/>
            <a:ext cx="1782900" cy="7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600"/>
              <a:t>Mechanical Engineering </a:t>
            </a:r>
            <a:endParaRPr sz="1600"/>
          </a:p>
        </p:txBody>
      </p:sp>
      <p:sp>
        <p:nvSpPr>
          <p:cNvPr id="133" name="Google Shape;133;p23"/>
          <p:cNvSpPr/>
          <p:nvPr/>
        </p:nvSpPr>
        <p:spPr>
          <a:xfrm rot="-5400000" flipH="1">
            <a:off x="83000" y="-82950"/>
            <a:ext cx="5484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3"/>
          <p:cNvSpPr/>
          <p:nvPr/>
        </p:nvSpPr>
        <p:spPr>
          <a:xfrm rot="-5400000" flipH="1">
            <a:off x="8525050" y="4524575"/>
            <a:ext cx="642900" cy="59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3"/>
          <p:cNvSpPr/>
          <p:nvPr/>
        </p:nvSpPr>
        <p:spPr>
          <a:xfrm>
            <a:off x="218563" y="815675"/>
            <a:ext cx="1972200" cy="1788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 rotWithShape="1">
          <a:blip r:embed="rId3">
            <a:alphaModFix/>
          </a:blip>
          <a:srcRect l="15693" t="41667" r="15837"/>
          <a:stretch/>
        </p:blipFill>
        <p:spPr>
          <a:xfrm>
            <a:off x="340825" y="933575"/>
            <a:ext cx="1727700" cy="1552500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7" name="Google Shape;137;p23"/>
          <p:cNvSpPr/>
          <p:nvPr/>
        </p:nvSpPr>
        <p:spPr>
          <a:xfrm>
            <a:off x="4915113" y="815675"/>
            <a:ext cx="1972200" cy="1788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138;p23"/>
          <p:cNvPicPr preferRelativeResize="0"/>
          <p:nvPr/>
        </p:nvPicPr>
        <p:blipFill rotWithShape="1">
          <a:blip r:embed="rId4">
            <a:alphaModFix/>
          </a:blip>
          <a:srcRect t="13846" b="19840"/>
          <a:stretch/>
        </p:blipFill>
        <p:spPr>
          <a:xfrm>
            <a:off x="5009775" y="864450"/>
            <a:ext cx="1782900" cy="17016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9" name="Google Shape;139;p23"/>
          <p:cNvSpPr/>
          <p:nvPr/>
        </p:nvSpPr>
        <p:spPr>
          <a:xfrm>
            <a:off x="96313" y="3119050"/>
            <a:ext cx="1972200" cy="1788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" name="Google Shape;140;p23"/>
          <p:cNvPicPr preferRelativeResize="0"/>
          <p:nvPr/>
        </p:nvPicPr>
        <p:blipFill rotWithShape="1">
          <a:blip r:embed="rId5">
            <a:alphaModFix/>
          </a:blip>
          <a:srcRect t="3566" r="29388" b="4028"/>
          <a:stretch/>
        </p:blipFill>
        <p:spPr>
          <a:xfrm rot="5400000">
            <a:off x="228025" y="3139600"/>
            <a:ext cx="1708800" cy="1747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1" name="Google Shape;141;p23"/>
          <p:cNvSpPr/>
          <p:nvPr/>
        </p:nvSpPr>
        <p:spPr>
          <a:xfrm>
            <a:off x="4848213" y="3119050"/>
            <a:ext cx="1972200" cy="1788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Google Shape;142;p23"/>
          <p:cNvPicPr preferRelativeResize="0"/>
          <p:nvPr/>
        </p:nvPicPr>
        <p:blipFill rotWithShape="1">
          <a:blip r:embed="rId6">
            <a:alphaModFix/>
          </a:blip>
          <a:srcRect l="9251" r="7926" b="34516"/>
          <a:stretch/>
        </p:blipFill>
        <p:spPr>
          <a:xfrm>
            <a:off x="4915125" y="3119050"/>
            <a:ext cx="1838400" cy="1788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3" name="Google Shape;143;p23"/>
          <p:cNvSpPr txBox="1">
            <a:spLocks noGrp="1"/>
          </p:cNvSpPr>
          <p:nvPr>
            <p:ph type="ctrTitle"/>
          </p:nvPr>
        </p:nvSpPr>
        <p:spPr>
          <a:xfrm>
            <a:off x="6753525" y="3439850"/>
            <a:ext cx="22200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Connor Sullivan</a:t>
            </a:r>
            <a:endParaRPr sz="1800"/>
          </a:p>
        </p:txBody>
      </p:sp>
      <p:sp>
        <p:nvSpPr>
          <p:cNvPr id="144" name="Google Shape;144;p23"/>
          <p:cNvSpPr txBox="1">
            <a:spLocks noGrp="1"/>
          </p:cNvSpPr>
          <p:nvPr>
            <p:ph type="ctrTitle"/>
          </p:nvPr>
        </p:nvSpPr>
        <p:spPr>
          <a:xfrm>
            <a:off x="2274025" y="1059650"/>
            <a:ext cx="19353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Hannah Borges</a:t>
            </a:r>
            <a:endParaRPr sz="1800"/>
          </a:p>
        </p:txBody>
      </p:sp>
      <p:sp>
        <p:nvSpPr>
          <p:cNvPr id="145" name="Google Shape;145;p23"/>
          <p:cNvSpPr txBox="1">
            <a:spLocks noGrp="1"/>
          </p:cNvSpPr>
          <p:nvPr>
            <p:ph type="ctrTitle"/>
          </p:nvPr>
        </p:nvSpPr>
        <p:spPr>
          <a:xfrm>
            <a:off x="2131675" y="3439850"/>
            <a:ext cx="22200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Ava Schlesinger</a:t>
            </a:r>
            <a:endParaRPr sz="1800"/>
          </a:p>
        </p:txBody>
      </p:sp>
      <p:sp>
        <p:nvSpPr>
          <p:cNvPr id="146" name="Google Shape;146;p23"/>
          <p:cNvSpPr txBox="1">
            <a:spLocks noGrp="1"/>
          </p:cNvSpPr>
          <p:nvPr>
            <p:ph type="ctrTitle"/>
          </p:nvPr>
        </p:nvSpPr>
        <p:spPr>
          <a:xfrm>
            <a:off x="6999675" y="1059650"/>
            <a:ext cx="17277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Liam Spence</a:t>
            </a:r>
            <a:endParaRPr sz="1800"/>
          </a:p>
        </p:txBody>
      </p:sp>
      <p:sp>
        <p:nvSpPr>
          <p:cNvPr id="147" name="Google Shape;147;p23"/>
          <p:cNvSpPr txBox="1">
            <a:spLocks noGrp="1"/>
          </p:cNvSpPr>
          <p:nvPr>
            <p:ph type="subTitle" idx="4294967295"/>
          </p:nvPr>
        </p:nvSpPr>
        <p:spPr>
          <a:xfrm flipH="1">
            <a:off x="6972075" y="1466325"/>
            <a:ext cx="1782900" cy="7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600"/>
              <a:t>Mechanical Engineering </a:t>
            </a:r>
            <a:endParaRPr sz="1600"/>
          </a:p>
        </p:txBody>
      </p:sp>
      <p:sp>
        <p:nvSpPr>
          <p:cNvPr id="148" name="Google Shape;148;p23"/>
          <p:cNvSpPr txBox="1">
            <a:spLocks noGrp="1"/>
          </p:cNvSpPr>
          <p:nvPr>
            <p:ph type="subTitle" idx="4294967295"/>
          </p:nvPr>
        </p:nvSpPr>
        <p:spPr>
          <a:xfrm flipH="1">
            <a:off x="2350225" y="1466313"/>
            <a:ext cx="1782900" cy="7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600"/>
              <a:t>Biomedical Engineering </a:t>
            </a:r>
            <a:endParaRPr sz="1600"/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4294967295"/>
          </p:nvPr>
        </p:nvSpPr>
        <p:spPr>
          <a:xfrm flipH="1">
            <a:off x="2350225" y="3890800"/>
            <a:ext cx="1782900" cy="7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600"/>
              <a:t>Civil       Engineering </a:t>
            </a:r>
            <a:endParaRPr sz="1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41"/>
          <p:cNvPicPr preferRelativeResize="0"/>
          <p:nvPr/>
        </p:nvPicPr>
        <p:blipFill rotWithShape="1">
          <a:blip r:embed="rId3">
            <a:alphaModFix amt="77000"/>
          </a:blip>
          <a:srcRect l="18580" r="8410"/>
          <a:stretch/>
        </p:blipFill>
        <p:spPr>
          <a:xfrm>
            <a:off x="3870550" y="0"/>
            <a:ext cx="52734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1"/>
          <p:cNvSpPr/>
          <p:nvPr/>
        </p:nvSpPr>
        <p:spPr>
          <a:xfrm rot="5400000">
            <a:off x="1363325" y="270600"/>
            <a:ext cx="3358800" cy="48957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1"/>
          <p:cNvSpPr txBox="1">
            <a:spLocks noGrp="1"/>
          </p:cNvSpPr>
          <p:nvPr>
            <p:ph type="subTitle" idx="1"/>
          </p:nvPr>
        </p:nvSpPr>
        <p:spPr>
          <a:xfrm>
            <a:off x="831200" y="2491800"/>
            <a:ext cx="2856300" cy="14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solidFill>
                  <a:schemeClr val="lt1"/>
                </a:solidFill>
              </a:rPr>
              <a:t>Thank you to our sponsors and advisors for helping us with this project! </a:t>
            </a: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</a:endParaRPr>
          </a:p>
        </p:txBody>
      </p:sp>
      <p:sp>
        <p:nvSpPr>
          <p:cNvPr id="465" name="Google Shape;465;p41"/>
          <p:cNvSpPr txBox="1">
            <a:spLocks noGrp="1"/>
          </p:cNvSpPr>
          <p:nvPr>
            <p:ph type="ctrTitle"/>
          </p:nvPr>
        </p:nvSpPr>
        <p:spPr>
          <a:xfrm>
            <a:off x="831200" y="376500"/>
            <a:ext cx="2856300" cy="21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700">
                <a:solidFill>
                  <a:schemeClr val="lt1"/>
                </a:solidFill>
              </a:rPr>
              <a:t>Questions?</a:t>
            </a:r>
            <a:endParaRPr sz="3700">
              <a:solidFill>
                <a:schemeClr val="lt1"/>
              </a:solidFill>
            </a:endParaRPr>
          </a:p>
        </p:txBody>
      </p:sp>
      <p:sp>
        <p:nvSpPr>
          <p:cNvPr id="466" name="Google Shape;466;p41"/>
          <p:cNvSpPr txBox="1"/>
          <p:nvPr/>
        </p:nvSpPr>
        <p:spPr>
          <a:xfrm>
            <a:off x="8721800" y="4743300"/>
            <a:ext cx="55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[10]</a:t>
            </a:r>
            <a:endParaRPr>
              <a:solidFill>
                <a:srgbClr val="FFFFFF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2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REFERENCES</a:t>
            </a:r>
            <a:endParaRPr/>
          </a:p>
        </p:txBody>
      </p:sp>
      <p:sp>
        <p:nvSpPr>
          <p:cNvPr id="472" name="Google Shape;472;p42"/>
          <p:cNvSpPr txBox="1">
            <a:spLocks noGrp="1"/>
          </p:cNvSpPr>
          <p:nvPr>
            <p:ph type="body" idx="1"/>
          </p:nvPr>
        </p:nvSpPr>
        <p:spPr>
          <a:xfrm>
            <a:off x="0" y="426350"/>
            <a:ext cx="3970500" cy="45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accent1"/>
                </a:solidFill>
                <a:latin typeface="Livvic"/>
                <a:ea typeface="Livvic"/>
                <a:cs typeface="Livvic"/>
                <a:sym typeface="Livvic"/>
              </a:rPr>
              <a:t>REFERENCES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❖"/>
            </a:pPr>
            <a:r>
              <a:rPr lang="es" sz="1000">
                <a:solidFill>
                  <a:schemeClr val="dk1"/>
                </a:solidFill>
              </a:rPr>
              <a:t>Boie, T., Muenchow, K., Vangos, T., &amp; Vodola, K. (2018). Designing a Sustainable Water Supply Network for El Cuerpo de Bomberos Training Practices. Worcester; Worcester Polytechnic Institute. 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❖"/>
            </a:pPr>
            <a:r>
              <a:rPr lang="es" sz="1000">
                <a:solidFill>
                  <a:schemeClr val="dk1"/>
                </a:solidFill>
              </a:rPr>
              <a:t>Ciolfi, J., Nippert, K., Picho, K., Spalding, L. (2020). Exploration of A Robot Development Program for the Costa Rican Fire Department. Worcester; Worcester Polytechnic Institute.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❖"/>
            </a:pPr>
            <a:r>
              <a:rPr lang="es" sz="1000">
                <a:solidFill>
                  <a:schemeClr val="dk1"/>
                </a:solidFill>
              </a:rPr>
              <a:t>Mason, Mike. (2006, July 10). Live Fire Training - Part 2. Firehouse. </a:t>
            </a:r>
            <a:r>
              <a:rPr lang="es" sz="1000" u="sng">
                <a:solidFill>
                  <a:schemeClr val="hlink"/>
                </a:solidFill>
                <a:hlinkClick r:id="rId3"/>
              </a:rPr>
              <a:t>https://www.firehouse.com/operations-training/article/10505079/live-fire-training-part-2</a:t>
            </a:r>
            <a:r>
              <a:rPr lang="es" sz="1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❖"/>
            </a:pPr>
            <a:r>
              <a:rPr lang="es" sz="1000">
                <a:solidFill>
                  <a:schemeClr val="dk1"/>
                </a:solidFill>
              </a:rPr>
              <a:t>National Fire Protection Association. (2021). NFPA: Overview. </a:t>
            </a:r>
            <a:r>
              <a:rPr lang="es" sz="1000" u="sng">
                <a:solidFill>
                  <a:schemeClr val="hlink"/>
                </a:solidFill>
                <a:hlinkClick r:id="rId4"/>
              </a:rPr>
              <a:t>https://www.nfpa.org/overview</a:t>
            </a:r>
            <a:r>
              <a:rPr lang="es" sz="1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❖"/>
            </a:pPr>
            <a:r>
              <a:rPr lang="es" sz="1000">
                <a:solidFill>
                  <a:schemeClr val="dk1"/>
                </a:solidFill>
              </a:rPr>
              <a:t>O’Donnell, R. (2015) Global Trends in Fire Training Facilities. Firehouse. </a:t>
            </a:r>
            <a:r>
              <a:rPr lang="es" sz="1000" u="sng">
                <a:solidFill>
                  <a:schemeClr val="hlink"/>
                </a:solidFill>
                <a:hlinkClick r:id="rId5"/>
              </a:rPr>
              <a:t>https://www.firehouse.com/home/article/12092033/firefighter-training-trends-in-fire-training-facilities-around-the-world</a:t>
            </a:r>
            <a:r>
              <a:rPr lang="es" sz="1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❖"/>
            </a:pPr>
            <a:r>
              <a:rPr lang="es" sz="1000">
                <a:solidFill>
                  <a:schemeClr val="dk1"/>
                </a:solidFill>
              </a:rPr>
              <a:t>Spell, J. (2020, October 19). A firefighter’s guide to fireground search and rescue- part 2. FireRescue1. </a:t>
            </a:r>
            <a:r>
              <a:rPr lang="es" sz="1000" u="sng">
                <a:solidFill>
                  <a:schemeClr val="hlink"/>
                </a:solidFill>
                <a:hlinkClick r:id="rId6"/>
              </a:rPr>
              <a:t>https://www.firerescue1.com/fire-products/rescue-equipment/articles/a-firefighters-guide-to-fireground-search-and-rescue-part-2-TRLszcH6HvQpBhlJ/</a:t>
            </a:r>
            <a:r>
              <a:rPr lang="es" sz="1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❖"/>
            </a:pPr>
            <a:r>
              <a:rPr lang="es" sz="1000">
                <a:solidFill>
                  <a:schemeClr val="dk1"/>
                </a:solidFill>
              </a:rPr>
              <a:t>www.mrrabbit.cr. (2020). Bomberos Costa Rica. </a:t>
            </a:r>
            <a:r>
              <a:rPr lang="es" sz="1000" u="sng">
                <a:solidFill>
                  <a:schemeClr val="hlink"/>
                </a:solidFill>
                <a:hlinkClick r:id="rId7"/>
              </a:rPr>
              <a:t>http://www.bomberos.go.cr/</a:t>
            </a:r>
            <a:r>
              <a:rPr lang="es" sz="1000">
                <a:solidFill>
                  <a:schemeClr val="dk1"/>
                </a:solidFill>
              </a:rPr>
              <a:t>.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000">
              <a:solidFill>
                <a:schemeClr val="dk1"/>
              </a:solidFill>
            </a:endParaRPr>
          </a:p>
        </p:txBody>
      </p:sp>
      <p:sp>
        <p:nvSpPr>
          <p:cNvPr id="473" name="Google Shape;473;p42"/>
          <p:cNvSpPr txBox="1">
            <a:spLocks noGrp="1"/>
          </p:cNvSpPr>
          <p:nvPr>
            <p:ph type="body" idx="1"/>
          </p:nvPr>
        </p:nvSpPr>
        <p:spPr>
          <a:xfrm>
            <a:off x="4022050" y="426350"/>
            <a:ext cx="3734100" cy="45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accent1"/>
                </a:solidFill>
                <a:latin typeface="Livvic"/>
                <a:ea typeface="Livvic"/>
                <a:cs typeface="Livvic"/>
                <a:sym typeface="Livvic"/>
              </a:rPr>
              <a:t>IMAGE REFERENCES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s" sz="1000" u="sng">
                <a:solidFill>
                  <a:srgbClr val="1A73E8"/>
                </a:solidFill>
                <a:highlight>
                  <a:srgbClr val="FFFFFF"/>
                </a:highlight>
                <a:latin typeface="Catamaran"/>
                <a:ea typeface="Catamaran"/>
                <a:cs typeface="Catamaran"/>
                <a:sym typeface="Catamar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https://www.draeger.com/Library/Media/containerized-live-fire-training-system-prepare-to-train-3-2-d-9083-2016.jpg?imwidth=480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s" sz="1000" u="sng">
                <a:solidFill>
                  <a:srgbClr val="1A73E8"/>
                </a:solidFill>
                <a:highlight>
                  <a:srgbClr val="FFFFFF"/>
                </a:highlight>
                <a:latin typeface="Catamaran"/>
                <a:ea typeface="Catamaran"/>
                <a:cs typeface="Catamaran"/>
                <a:sym typeface="Catamaran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https://media.defense.gov/2019/Aug/28/2002176592/-1/-1/0/190821-O-VI420-0216C.JPG</a:t>
            </a:r>
            <a:r>
              <a:rPr lang="es" sz="1000" u="sng">
                <a:solidFill>
                  <a:schemeClr val="dk1"/>
                </a:solidFill>
              </a:rPr>
              <a:t> </a:t>
            </a:r>
            <a:endParaRPr sz="1000" u="sng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1A73E8"/>
              </a:buClr>
              <a:buSzPts val="1000"/>
              <a:buAutoNum type="arabicPeriod"/>
            </a:pPr>
            <a:r>
              <a:rPr lang="es" sz="1000" u="sng">
                <a:solidFill>
                  <a:srgbClr val="1A73E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https://www.google.com/maps/place/National+Fire+Academy/@10.2457299,-84.2867847,7.79z/data=!4m5!3m4!1s0x8fa0e3b309439e9d:0x22e5358dbedfb05d!8m2!3d9.8963261!4d-84.0448266</a:t>
            </a:r>
            <a:r>
              <a:rPr lang="es" sz="1000">
                <a:solidFill>
                  <a:srgbClr val="1A73E8"/>
                </a:solidFill>
              </a:rPr>
              <a:t> </a:t>
            </a:r>
            <a:endParaRPr sz="1000">
              <a:solidFill>
                <a:srgbClr val="1A73E8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1A73E8"/>
              </a:buClr>
              <a:buSzPts val="1000"/>
              <a:buAutoNum type="arabicPeriod"/>
            </a:pPr>
            <a:r>
              <a:rPr lang="es" sz="1000" u="sng">
                <a:solidFill>
                  <a:srgbClr val="1A73E8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http://www.usexpatcostarica.com/wp-content/uploads/2017/04/Fire-Department-315x420.jpeg</a:t>
            </a:r>
            <a:r>
              <a:rPr lang="es" sz="1000">
                <a:solidFill>
                  <a:srgbClr val="1A73E8"/>
                </a:solidFill>
              </a:rPr>
              <a:t> </a:t>
            </a:r>
            <a:endParaRPr sz="1000">
              <a:solidFill>
                <a:srgbClr val="1A73E8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1A73E8"/>
              </a:buClr>
              <a:buSzPts val="1000"/>
              <a:buAutoNum type="arabicPeriod"/>
            </a:pPr>
            <a:r>
              <a:rPr lang="es" sz="1000" u="sng">
                <a:solidFill>
                  <a:srgbClr val="1A73E8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http://www.asoquemcr.com/project03.html</a:t>
            </a:r>
            <a:r>
              <a:rPr lang="es" sz="1000">
                <a:solidFill>
                  <a:srgbClr val="1A73E8"/>
                </a:solidFill>
              </a:rPr>
              <a:t> </a:t>
            </a:r>
            <a:endParaRPr sz="1000">
              <a:solidFill>
                <a:srgbClr val="1A73E8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1A73E8"/>
              </a:buClr>
              <a:buSzPts val="1000"/>
              <a:buAutoNum type="arabicPeriod"/>
            </a:pPr>
            <a:r>
              <a:rPr lang="es" sz="1000" u="sng">
                <a:solidFill>
                  <a:srgbClr val="1A73E8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https://www.pinterest.com/pin/320459329706116951/</a:t>
            </a:r>
            <a:r>
              <a:rPr lang="es" sz="1000">
                <a:solidFill>
                  <a:srgbClr val="1A73E8"/>
                </a:solidFill>
              </a:rPr>
              <a:t> </a:t>
            </a:r>
            <a:endParaRPr sz="1000">
              <a:solidFill>
                <a:srgbClr val="1A73E8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s" sz="1000">
                <a:solidFill>
                  <a:schemeClr val="dk1"/>
                </a:solidFill>
              </a:rPr>
              <a:t>MA Firefighting Academy. (n.d.) </a:t>
            </a:r>
            <a:r>
              <a:rPr lang="es" sz="1000" i="1">
                <a:solidFill>
                  <a:schemeClr val="dk1"/>
                </a:solidFill>
              </a:rPr>
              <a:t>Burn Building. </a:t>
            </a:r>
            <a:endParaRPr sz="1000" b="1" i="1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s" sz="1000">
                <a:solidFill>
                  <a:schemeClr val="dk1"/>
                </a:solidFill>
              </a:rPr>
              <a:t>WHP Trainingtowers. (2015) </a:t>
            </a:r>
            <a:r>
              <a:rPr lang="es" sz="1000" i="1">
                <a:solidFill>
                  <a:schemeClr val="dk1"/>
                </a:solidFill>
              </a:rPr>
              <a:t>Custom 1st Alarm - Four Story Rope Tower.</a:t>
            </a:r>
            <a:endParaRPr sz="1000" i="1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s" sz="1000">
                <a:solidFill>
                  <a:schemeClr val="dk1"/>
                </a:solidFill>
              </a:rPr>
              <a:t>https://www.pinterest.de/pin/299489443970081516/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s" sz="1050" u="sng">
                <a:solidFill>
                  <a:srgbClr val="1A73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https://upload.wikimedia.org/wikipedia/commons/8/8f/Fire_inside_an_abandoned_convent_in_Massueville%2C_Quebec%2C_Canada.jpg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4"/>
          <p:cNvPicPr preferRelativeResize="0"/>
          <p:nvPr/>
        </p:nvPicPr>
        <p:blipFill rotWithShape="1">
          <a:blip r:embed="rId3">
            <a:alphaModFix amt="68000"/>
          </a:blip>
          <a:srcRect l="26018" r="17871"/>
          <a:stretch/>
        </p:blipFill>
        <p:spPr>
          <a:xfrm>
            <a:off x="5381501" y="0"/>
            <a:ext cx="376237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4"/>
          <p:cNvSpPr/>
          <p:nvPr/>
        </p:nvSpPr>
        <p:spPr>
          <a:xfrm>
            <a:off x="4819650" y="1577400"/>
            <a:ext cx="2991000" cy="19887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subTitle" idx="1"/>
          </p:nvPr>
        </p:nvSpPr>
        <p:spPr>
          <a:xfrm flipH="1">
            <a:off x="478125" y="2104000"/>
            <a:ext cx="4225500" cy="18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The goal of our project was to investigate and define the elements needed to design a live fire training structure on the Bomberos’ training ground. We focused on maintaining high levels of safety with respect to feasibility to ensure that the training structure was well-received by the Bomberos.</a:t>
            </a:r>
            <a:endParaRPr sz="1500"/>
          </a:p>
        </p:txBody>
      </p:sp>
      <p:sp>
        <p:nvSpPr>
          <p:cNvPr id="157" name="Google Shape;157;p24"/>
          <p:cNvSpPr txBox="1">
            <a:spLocks noGrp="1"/>
          </p:cNvSpPr>
          <p:nvPr>
            <p:ph type="title"/>
          </p:nvPr>
        </p:nvSpPr>
        <p:spPr>
          <a:xfrm>
            <a:off x="1023975" y="13018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PROJECT GOAL</a:t>
            </a:r>
            <a:endParaRPr/>
          </a:p>
        </p:txBody>
      </p:sp>
      <p:sp>
        <p:nvSpPr>
          <p:cNvPr id="158" name="Google Shape;158;p24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4"/>
          <p:cNvSpPr txBox="1"/>
          <p:nvPr/>
        </p:nvSpPr>
        <p:spPr>
          <a:xfrm>
            <a:off x="8774550" y="4774200"/>
            <a:ext cx="42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[2]</a:t>
            </a:r>
            <a:endParaRPr sz="1200">
              <a:solidFill>
                <a:schemeClr val="lt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5"/>
          <p:cNvPicPr preferRelativeResize="0"/>
          <p:nvPr/>
        </p:nvPicPr>
        <p:blipFill rotWithShape="1">
          <a:blip r:embed="rId3">
            <a:alphaModFix amt="92000"/>
          </a:blip>
          <a:srcRect l="7116" r="6206"/>
          <a:stretch/>
        </p:blipFill>
        <p:spPr>
          <a:xfrm>
            <a:off x="331425" y="248375"/>
            <a:ext cx="4224901" cy="450614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5"/>
          <p:cNvSpPr/>
          <p:nvPr/>
        </p:nvSpPr>
        <p:spPr>
          <a:xfrm rot="-5400000">
            <a:off x="6349650" y="221675"/>
            <a:ext cx="1057500" cy="31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ctrTitle"/>
          </p:nvPr>
        </p:nvSpPr>
        <p:spPr>
          <a:xfrm>
            <a:off x="5434350" y="2483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SAN JOSÉ,</a:t>
            </a:r>
            <a:endParaRPr>
              <a:solidFill>
                <a:schemeClr val="lt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COSTA RICA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7" name="Google Shape;167;p25"/>
          <p:cNvSpPr txBox="1">
            <a:spLocks noGrp="1"/>
          </p:cNvSpPr>
          <p:nvPr>
            <p:ph type="subTitle" idx="1"/>
          </p:nvPr>
        </p:nvSpPr>
        <p:spPr>
          <a:xfrm>
            <a:off x="4862225" y="2523275"/>
            <a:ext cx="4108500" cy="20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❖"/>
            </a:pPr>
            <a:r>
              <a:rPr lang="es" sz="1600"/>
              <a:t>Dry season occurs between November and April;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❖"/>
            </a:pPr>
            <a:r>
              <a:rPr lang="es" sz="1600"/>
              <a:t>Greater Metropolitan Area (GAM) accounts for 4% of Costa Rica’s land;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❖"/>
            </a:pPr>
            <a:r>
              <a:rPr lang="es" sz="1600"/>
              <a:t>More than 50% of country’s population lives in the GAM;</a:t>
            </a:r>
            <a:endParaRPr sz="16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68" name="Google Shape;168;p25"/>
          <p:cNvSpPr/>
          <p:nvPr/>
        </p:nvSpPr>
        <p:spPr>
          <a:xfrm rot="-5400000">
            <a:off x="6600" y="1660525"/>
            <a:ext cx="1057500" cy="1070700"/>
          </a:xfrm>
          <a:prstGeom prst="rect">
            <a:avLst/>
          </a:prstGeom>
          <a:gradFill>
            <a:gsLst>
              <a:gs pos="0">
                <a:srgbClr val="DF957A">
                  <a:alpha val="29803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5"/>
          <p:cNvSpPr txBox="1"/>
          <p:nvPr/>
        </p:nvSpPr>
        <p:spPr>
          <a:xfrm>
            <a:off x="4220625" y="4354325"/>
            <a:ext cx="40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[3]</a:t>
            </a:r>
            <a:endParaRPr>
              <a:solidFill>
                <a:srgbClr val="FFFFFF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6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411775" y="135700"/>
            <a:ext cx="3847675" cy="48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6"/>
          <p:cNvSpPr/>
          <p:nvPr/>
        </p:nvSpPr>
        <p:spPr>
          <a:xfrm rot="-5400000">
            <a:off x="5495750" y="-390925"/>
            <a:ext cx="1057500" cy="31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ctrTitle"/>
          </p:nvPr>
        </p:nvSpPr>
        <p:spPr>
          <a:xfrm>
            <a:off x="4578100" y="-3240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WHO ARE THE BOMBEROS?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177" name="Google Shape;177;p26"/>
          <p:cNvSpPr txBox="1">
            <a:spLocks noGrp="1"/>
          </p:cNvSpPr>
          <p:nvPr>
            <p:ph type="subTitle" idx="1"/>
          </p:nvPr>
        </p:nvSpPr>
        <p:spPr>
          <a:xfrm>
            <a:off x="4472450" y="2152000"/>
            <a:ext cx="40464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❖"/>
            </a:pPr>
            <a:r>
              <a:rPr lang="es" sz="1600"/>
              <a:t>Organization responsible for controlling fires and maintaining the safety of Costa Rican citizens;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❖"/>
            </a:pPr>
            <a:r>
              <a:rPr lang="es" sz="1600"/>
              <a:t>Trained at the National Fire Academy;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❖"/>
            </a:pPr>
            <a:r>
              <a:rPr lang="es" sz="1600"/>
              <a:t>Requested a design for a new fire training tower.</a:t>
            </a:r>
            <a:endParaRPr sz="1600"/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78" name="Google Shape;178;p26"/>
          <p:cNvSpPr/>
          <p:nvPr/>
        </p:nvSpPr>
        <p:spPr>
          <a:xfrm rot="-5400000">
            <a:off x="6600" y="1660525"/>
            <a:ext cx="1057500" cy="1070700"/>
          </a:xfrm>
          <a:prstGeom prst="rect">
            <a:avLst/>
          </a:prstGeom>
          <a:gradFill>
            <a:gsLst>
              <a:gs pos="0">
                <a:srgbClr val="DF957A">
                  <a:alpha val="29803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6"/>
          <p:cNvSpPr txBox="1"/>
          <p:nvPr/>
        </p:nvSpPr>
        <p:spPr>
          <a:xfrm>
            <a:off x="3923750" y="4607600"/>
            <a:ext cx="44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[4]</a:t>
            </a:r>
            <a:endParaRPr>
              <a:solidFill>
                <a:srgbClr val="FFFFFF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7"/>
          <p:cNvPicPr preferRelativeResize="0"/>
          <p:nvPr/>
        </p:nvPicPr>
        <p:blipFill rotWithShape="1">
          <a:blip r:embed="rId3">
            <a:alphaModFix amt="89000"/>
          </a:blip>
          <a:srcRect l="17889" r="18126"/>
          <a:stretch/>
        </p:blipFill>
        <p:spPr>
          <a:xfrm>
            <a:off x="3148850" y="0"/>
            <a:ext cx="59951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7"/>
          <p:cNvSpPr/>
          <p:nvPr/>
        </p:nvSpPr>
        <p:spPr>
          <a:xfrm rot="5400000">
            <a:off x="976825" y="265475"/>
            <a:ext cx="3358800" cy="50265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8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subTitle" idx="1"/>
          </p:nvPr>
        </p:nvSpPr>
        <p:spPr>
          <a:xfrm>
            <a:off x="379150" y="2253950"/>
            <a:ext cx="4342500" cy="20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❖"/>
            </a:pPr>
            <a:r>
              <a:rPr lang="es" sz="1600">
                <a:solidFill>
                  <a:schemeClr val="lt1"/>
                </a:solidFill>
              </a:rPr>
              <a:t>A decrease in fire incidents led to the necessity of fire simulators.</a:t>
            </a:r>
            <a:endParaRPr sz="1600">
              <a:solidFill>
                <a:schemeClr val="lt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❖"/>
            </a:pPr>
            <a:r>
              <a:rPr lang="es" sz="1600">
                <a:solidFill>
                  <a:schemeClr val="lt1"/>
                </a:solidFill>
              </a:rPr>
              <a:t>To be prepared for real situations, firefighters need hands-on skills development.</a:t>
            </a:r>
            <a:endParaRPr sz="1600">
              <a:solidFill>
                <a:schemeClr val="lt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❖"/>
            </a:pPr>
            <a:r>
              <a:rPr lang="es" sz="1600">
                <a:solidFill>
                  <a:schemeClr val="lt1"/>
                </a:solidFill>
              </a:rPr>
              <a:t>There are many different simulators that integrate modern construction models and techniques.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87" name="Google Shape;187;p27"/>
          <p:cNvSpPr txBox="1">
            <a:spLocks noGrp="1"/>
          </p:cNvSpPr>
          <p:nvPr>
            <p:ph type="ctrTitle"/>
          </p:nvPr>
        </p:nvSpPr>
        <p:spPr>
          <a:xfrm>
            <a:off x="379150" y="1149550"/>
            <a:ext cx="3217200" cy="10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lt1"/>
                </a:solidFill>
              </a:rPr>
              <a:t>FIRE TRAINING STRUCTURES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188" name="Google Shape;188;p27"/>
          <p:cNvSpPr txBox="1"/>
          <p:nvPr/>
        </p:nvSpPr>
        <p:spPr>
          <a:xfrm>
            <a:off x="8724450" y="4743300"/>
            <a:ext cx="41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[5]</a:t>
            </a:r>
            <a:endParaRPr>
              <a:solidFill>
                <a:srgbClr val="FFFFFF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/>
          <p:nvPr/>
        </p:nvSpPr>
        <p:spPr>
          <a:xfrm>
            <a:off x="5334000" y="533400"/>
            <a:ext cx="352500" cy="9543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8"/>
          <p:cNvSpPr/>
          <p:nvPr/>
        </p:nvSpPr>
        <p:spPr>
          <a:xfrm>
            <a:off x="2400300" y="533400"/>
            <a:ext cx="352500" cy="9543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8"/>
          <p:cNvSpPr/>
          <p:nvPr/>
        </p:nvSpPr>
        <p:spPr>
          <a:xfrm>
            <a:off x="3889388" y="3657600"/>
            <a:ext cx="352500" cy="9543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8"/>
          <p:cNvSpPr/>
          <p:nvPr/>
        </p:nvSpPr>
        <p:spPr>
          <a:xfrm>
            <a:off x="6718313" y="3657600"/>
            <a:ext cx="352500" cy="9543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8"/>
          <p:cNvSpPr/>
          <p:nvPr/>
        </p:nvSpPr>
        <p:spPr>
          <a:xfrm>
            <a:off x="942975" y="3657600"/>
            <a:ext cx="352500" cy="9543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8" name="Google Shape;198;p28"/>
          <p:cNvCxnSpPr/>
          <p:nvPr/>
        </p:nvCxnSpPr>
        <p:spPr>
          <a:xfrm rot="10800000">
            <a:off x="2511450" y="533400"/>
            <a:ext cx="0" cy="2095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" name="Google Shape;199;p28"/>
          <p:cNvCxnSpPr/>
          <p:nvPr/>
        </p:nvCxnSpPr>
        <p:spPr>
          <a:xfrm rot="10800000">
            <a:off x="5426100" y="533400"/>
            <a:ext cx="0" cy="2095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0" name="Google Shape;200;p28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TIMELINE</a:t>
            </a:r>
            <a:endParaRPr/>
          </a:p>
        </p:txBody>
      </p:sp>
      <p:sp>
        <p:nvSpPr>
          <p:cNvPr id="201" name="Google Shape;201;p28"/>
          <p:cNvSpPr txBox="1"/>
          <p:nvPr/>
        </p:nvSpPr>
        <p:spPr>
          <a:xfrm>
            <a:off x="2505150" y="705225"/>
            <a:ext cx="18516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Research of Fire Protection code</a:t>
            </a:r>
            <a:endParaRPr sz="1200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202" name="Google Shape;202;p28"/>
          <p:cNvSpPr txBox="1"/>
          <p:nvPr/>
        </p:nvSpPr>
        <p:spPr>
          <a:xfrm>
            <a:off x="2486100" y="405075"/>
            <a:ext cx="16830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OBJECTIVE 2</a:t>
            </a:r>
            <a:endParaRPr sz="1800" b="1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grpSp>
        <p:nvGrpSpPr>
          <p:cNvPr id="203" name="Google Shape;203;p28"/>
          <p:cNvGrpSpPr/>
          <p:nvPr/>
        </p:nvGrpSpPr>
        <p:grpSpPr>
          <a:xfrm>
            <a:off x="942975" y="2460601"/>
            <a:ext cx="6001362" cy="222300"/>
            <a:chOff x="1464850" y="436376"/>
            <a:chExt cx="6001362" cy="222300"/>
          </a:xfrm>
        </p:grpSpPr>
        <p:sp>
          <p:nvSpPr>
            <p:cNvPr id="204" name="Google Shape;204;p28"/>
            <p:cNvSpPr/>
            <p:nvPr/>
          </p:nvSpPr>
          <p:spPr>
            <a:xfrm>
              <a:off x="1464850" y="436376"/>
              <a:ext cx="222300" cy="2223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4410215" y="436376"/>
              <a:ext cx="222300" cy="2223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7243912" y="436376"/>
              <a:ext cx="222300" cy="2223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2920366" y="436376"/>
              <a:ext cx="222300" cy="2223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5831847" y="436376"/>
              <a:ext cx="222300" cy="2223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09" name="Google Shape;209;p28"/>
            <p:cNvCxnSpPr/>
            <p:nvPr/>
          </p:nvCxnSpPr>
          <p:spPr>
            <a:xfrm>
              <a:off x="1798637" y="547513"/>
              <a:ext cx="988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28"/>
            <p:cNvCxnSpPr/>
            <p:nvPr/>
          </p:nvCxnSpPr>
          <p:spPr>
            <a:xfrm>
              <a:off x="3276248" y="547513"/>
              <a:ext cx="988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28"/>
            <p:cNvCxnSpPr/>
            <p:nvPr/>
          </p:nvCxnSpPr>
          <p:spPr>
            <a:xfrm>
              <a:off x="4753898" y="547513"/>
              <a:ext cx="988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28"/>
            <p:cNvCxnSpPr/>
            <p:nvPr/>
          </p:nvCxnSpPr>
          <p:spPr>
            <a:xfrm>
              <a:off x="6143961" y="547513"/>
              <a:ext cx="988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3" name="Google Shape;213;p28"/>
          <p:cNvSpPr txBox="1"/>
          <p:nvPr/>
        </p:nvSpPr>
        <p:spPr>
          <a:xfrm>
            <a:off x="5419800" y="705225"/>
            <a:ext cx="18516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Establish set of requirements</a:t>
            </a:r>
            <a:endParaRPr sz="1200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214" name="Google Shape;214;p28"/>
          <p:cNvSpPr txBox="1"/>
          <p:nvPr/>
        </p:nvSpPr>
        <p:spPr>
          <a:xfrm>
            <a:off x="5400750" y="405075"/>
            <a:ext cx="16032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OBJECTIVE 4</a:t>
            </a:r>
            <a:endParaRPr sz="1800" b="1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cxnSp>
        <p:nvCxnSpPr>
          <p:cNvPr id="215" name="Google Shape;215;p28"/>
          <p:cNvCxnSpPr/>
          <p:nvPr/>
        </p:nvCxnSpPr>
        <p:spPr>
          <a:xfrm rot="10800000">
            <a:off x="3987825" y="2581800"/>
            <a:ext cx="0" cy="2028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6" name="Google Shape;216;p28"/>
          <p:cNvSpPr txBox="1"/>
          <p:nvPr/>
        </p:nvSpPr>
        <p:spPr>
          <a:xfrm>
            <a:off x="4019625" y="4191640"/>
            <a:ext cx="18516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Interviews with fire professionals</a:t>
            </a:r>
            <a:endParaRPr sz="1200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217" name="Google Shape;217;p28"/>
          <p:cNvSpPr txBox="1"/>
          <p:nvPr/>
        </p:nvSpPr>
        <p:spPr>
          <a:xfrm>
            <a:off x="4000575" y="3894950"/>
            <a:ext cx="16032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OBJECTIVE 3</a:t>
            </a:r>
            <a:endParaRPr sz="1800" b="1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cxnSp>
        <p:nvCxnSpPr>
          <p:cNvPr id="218" name="Google Shape;218;p28"/>
          <p:cNvCxnSpPr/>
          <p:nvPr/>
        </p:nvCxnSpPr>
        <p:spPr>
          <a:xfrm rot="10800000">
            <a:off x="1044600" y="2581800"/>
            <a:ext cx="0" cy="2028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9" name="Google Shape;219;p28"/>
          <p:cNvSpPr txBox="1"/>
          <p:nvPr/>
        </p:nvSpPr>
        <p:spPr>
          <a:xfrm>
            <a:off x="1047825" y="4191640"/>
            <a:ext cx="18516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Background research of training structures</a:t>
            </a:r>
            <a:endParaRPr sz="1200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220" name="Google Shape;220;p28"/>
          <p:cNvSpPr txBox="1"/>
          <p:nvPr/>
        </p:nvSpPr>
        <p:spPr>
          <a:xfrm>
            <a:off x="1028775" y="3894950"/>
            <a:ext cx="16032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OBJECTIVE 1</a:t>
            </a:r>
            <a:endParaRPr sz="1800" b="1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cxnSp>
        <p:nvCxnSpPr>
          <p:cNvPr id="221" name="Google Shape;221;p28"/>
          <p:cNvCxnSpPr/>
          <p:nvPr/>
        </p:nvCxnSpPr>
        <p:spPr>
          <a:xfrm rot="10800000">
            <a:off x="6835800" y="2581800"/>
            <a:ext cx="0" cy="2028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2" name="Google Shape;222;p28"/>
          <p:cNvSpPr txBox="1"/>
          <p:nvPr/>
        </p:nvSpPr>
        <p:spPr>
          <a:xfrm>
            <a:off x="6858075" y="4191640"/>
            <a:ext cx="18516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Modeling and design of tower</a:t>
            </a:r>
            <a:endParaRPr sz="1200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223" name="Google Shape;223;p28"/>
          <p:cNvSpPr txBox="1"/>
          <p:nvPr/>
        </p:nvSpPr>
        <p:spPr>
          <a:xfrm>
            <a:off x="6839025" y="3894950"/>
            <a:ext cx="16032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OBJECTIVE 5</a:t>
            </a:r>
            <a:endParaRPr sz="1800" b="1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/>
          <p:nvPr/>
        </p:nvSpPr>
        <p:spPr>
          <a:xfrm>
            <a:off x="5334000" y="533400"/>
            <a:ext cx="352500" cy="9543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9"/>
          <p:cNvSpPr/>
          <p:nvPr/>
        </p:nvSpPr>
        <p:spPr>
          <a:xfrm>
            <a:off x="2400300" y="533400"/>
            <a:ext cx="352500" cy="9543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9"/>
          <p:cNvSpPr/>
          <p:nvPr/>
        </p:nvSpPr>
        <p:spPr>
          <a:xfrm>
            <a:off x="3889388" y="3657600"/>
            <a:ext cx="352500" cy="9543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9"/>
          <p:cNvSpPr/>
          <p:nvPr/>
        </p:nvSpPr>
        <p:spPr>
          <a:xfrm>
            <a:off x="6718313" y="3657600"/>
            <a:ext cx="352500" cy="9543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9"/>
          <p:cNvSpPr/>
          <p:nvPr/>
        </p:nvSpPr>
        <p:spPr>
          <a:xfrm>
            <a:off x="942975" y="3657600"/>
            <a:ext cx="352500" cy="9543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3" name="Google Shape;233;p29"/>
          <p:cNvCxnSpPr/>
          <p:nvPr/>
        </p:nvCxnSpPr>
        <p:spPr>
          <a:xfrm rot="10800000">
            <a:off x="2511450" y="533400"/>
            <a:ext cx="0" cy="2095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" name="Google Shape;234;p29"/>
          <p:cNvCxnSpPr/>
          <p:nvPr/>
        </p:nvCxnSpPr>
        <p:spPr>
          <a:xfrm rot="10800000">
            <a:off x="5426100" y="533400"/>
            <a:ext cx="0" cy="2095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5" name="Google Shape;235;p29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TIMELINE</a:t>
            </a:r>
            <a:endParaRPr/>
          </a:p>
        </p:txBody>
      </p:sp>
      <p:sp>
        <p:nvSpPr>
          <p:cNvPr id="236" name="Google Shape;236;p29"/>
          <p:cNvSpPr txBox="1"/>
          <p:nvPr/>
        </p:nvSpPr>
        <p:spPr>
          <a:xfrm>
            <a:off x="2505150" y="705225"/>
            <a:ext cx="18516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Research of Fire Protection code</a:t>
            </a:r>
            <a:endParaRPr sz="1200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237" name="Google Shape;237;p29"/>
          <p:cNvSpPr txBox="1"/>
          <p:nvPr/>
        </p:nvSpPr>
        <p:spPr>
          <a:xfrm>
            <a:off x="2486100" y="405075"/>
            <a:ext cx="16830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OBJECTIVE 2</a:t>
            </a:r>
            <a:endParaRPr sz="1800" b="1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grpSp>
        <p:nvGrpSpPr>
          <p:cNvPr id="238" name="Google Shape;238;p29"/>
          <p:cNvGrpSpPr/>
          <p:nvPr/>
        </p:nvGrpSpPr>
        <p:grpSpPr>
          <a:xfrm>
            <a:off x="942975" y="2460601"/>
            <a:ext cx="6001362" cy="222300"/>
            <a:chOff x="1464850" y="436376"/>
            <a:chExt cx="6001362" cy="222300"/>
          </a:xfrm>
        </p:grpSpPr>
        <p:sp>
          <p:nvSpPr>
            <p:cNvPr id="239" name="Google Shape;239;p29"/>
            <p:cNvSpPr/>
            <p:nvPr/>
          </p:nvSpPr>
          <p:spPr>
            <a:xfrm>
              <a:off x="1464850" y="436376"/>
              <a:ext cx="222300" cy="2223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4410215" y="436376"/>
              <a:ext cx="222300" cy="2223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7243912" y="436376"/>
              <a:ext cx="222300" cy="2223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2920366" y="436376"/>
              <a:ext cx="222300" cy="2223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5831847" y="436376"/>
              <a:ext cx="222300" cy="2223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4" name="Google Shape;244;p29"/>
            <p:cNvCxnSpPr/>
            <p:nvPr/>
          </p:nvCxnSpPr>
          <p:spPr>
            <a:xfrm>
              <a:off x="1798637" y="547513"/>
              <a:ext cx="988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29"/>
            <p:cNvCxnSpPr/>
            <p:nvPr/>
          </p:nvCxnSpPr>
          <p:spPr>
            <a:xfrm>
              <a:off x="3276248" y="547513"/>
              <a:ext cx="988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29"/>
            <p:cNvCxnSpPr/>
            <p:nvPr/>
          </p:nvCxnSpPr>
          <p:spPr>
            <a:xfrm>
              <a:off x="4753898" y="547513"/>
              <a:ext cx="988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29"/>
            <p:cNvCxnSpPr/>
            <p:nvPr/>
          </p:nvCxnSpPr>
          <p:spPr>
            <a:xfrm>
              <a:off x="6143961" y="547513"/>
              <a:ext cx="988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8" name="Google Shape;248;p29"/>
          <p:cNvSpPr txBox="1"/>
          <p:nvPr/>
        </p:nvSpPr>
        <p:spPr>
          <a:xfrm>
            <a:off x="5419800" y="705225"/>
            <a:ext cx="18516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Establish set of requirements </a:t>
            </a:r>
            <a:endParaRPr sz="1200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249" name="Google Shape;249;p29"/>
          <p:cNvSpPr txBox="1"/>
          <p:nvPr/>
        </p:nvSpPr>
        <p:spPr>
          <a:xfrm>
            <a:off x="5400750" y="405075"/>
            <a:ext cx="16032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OBJECTIVE 4</a:t>
            </a:r>
            <a:endParaRPr sz="1800" b="1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cxnSp>
        <p:nvCxnSpPr>
          <p:cNvPr id="250" name="Google Shape;250;p29"/>
          <p:cNvCxnSpPr/>
          <p:nvPr/>
        </p:nvCxnSpPr>
        <p:spPr>
          <a:xfrm rot="10800000">
            <a:off x="3987825" y="2581800"/>
            <a:ext cx="0" cy="2028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1" name="Google Shape;251;p29"/>
          <p:cNvSpPr txBox="1"/>
          <p:nvPr/>
        </p:nvSpPr>
        <p:spPr>
          <a:xfrm>
            <a:off x="4019625" y="4191640"/>
            <a:ext cx="18516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Interviews with fire professionals</a:t>
            </a:r>
            <a:endParaRPr sz="1200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252" name="Google Shape;252;p29"/>
          <p:cNvSpPr txBox="1"/>
          <p:nvPr/>
        </p:nvSpPr>
        <p:spPr>
          <a:xfrm>
            <a:off x="4000575" y="3894950"/>
            <a:ext cx="16032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OBJECTIVE 3</a:t>
            </a:r>
            <a:endParaRPr sz="1800" b="1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cxnSp>
        <p:nvCxnSpPr>
          <p:cNvPr id="253" name="Google Shape;253;p29"/>
          <p:cNvCxnSpPr/>
          <p:nvPr/>
        </p:nvCxnSpPr>
        <p:spPr>
          <a:xfrm rot="10800000">
            <a:off x="1044600" y="2581800"/>
            <a:ext cx="0" cy="2028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29"/>
          <p:cNvSpPr txBox="1"/>
          <p:nvPr/>
        </p:nvSpPr>
        <p:spPr>
          <a:xfrm>
            <a:off x="1047825" y="4191640"/>
            <a:ext cx="18516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Background research of training structures</a:t>
            </a:r>
            <a:endParaRPr sz="1200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255" name="Google Shape;255;p29"/>
          <p:cNvSpPr txBox="1"/>
          <p:nvPr/>
        </p:nvSpPr>
        <p:spPr>
          <a:xfrm>
            <a:off x="1028775" y="3894950"/>
            <a:ext cx="16032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OBJECTIVE 1</a:t>
            </a:r>
            <a:endParaRPr sz="1800" b="1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cxnSp>
        <p:nvCxnSpPr>
          <p:cNvPr id="256" name="Google Shape;256;p29"/>
          <p:cNvCxnSpPr/>
          <p:nvPr/>
        </p:nvCxnSpPr>
        <p:spPr>
          <a:xfrm rot="10800000">
            <a:off x="6835800" y="2581800"/>
            <a:ext cx="0" cy="2028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" name="Google Shape;257;p29"/>
          <p:cNvSpPr txBox="1"/>
          <p:nvPr/>
        </p:nvSpPr>
        <p:spPr>
          <a:xfrm>
            <a:off x="6858075" y="4191640"/>
            <a:ext cx="18516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Modeling and design of tower</a:t>
            </a:r>
            <a:endParaRPr sz="1200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258" name="Google Shape;258;p29"/>
          <p:cNvSpPr txBox="1"/>
          <p:nvPr/>
        </p:nvSpPr>
        <p:spPr>
          <a:xfrm>
            <a:off x="6839025" y="3894950"/>
            <a:ext cx="16032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OBJECTIVE 5</a:t>
            </a:r>
            <a:endParaRPr sz="1800" b="1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0"/>
          <p:cNvSpPr/>
          <p:nvPr/>
        </p:nvSpPr>
        <p:spPr>
          <a:xfrm rot="-5400000">
            <a:off x="6349650" y="643825"/>
            <a:ext cx="1057500" cy="31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0"/>
          <p:cNvSpPr txBox="1">
            <a:spLocks noGrp="1"/>
          </p:cNvSpPr>
          <p:nvPr>
            <p:ph type="ctrTitle"/>
          </p:nvPr>
        </p:nvSpPr>
        <p:spPr>
          <a:xfrm>
            <a:off x="5434350" y="4607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Current Tower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265" name="Google Shape;265;p30"/>
          <p:cNvSpPr txBox="1">
            <a:spLocks noGrp="1"/>
          </p:cNvSpPr>
          <p:nvPr>
            <p:ph type="subTitle" idx="1"/>
          </p:nvPr>
        </p:nvSpPr>
        <p:spPr>
          <a:xfrm>
            <a:off x="5167050" y="2866175"/>
            <a:ext cx="3542700" cy="19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❖"/>
            </a:pPr>
            <a:r>
              <a:rPr lang="es" sz="1600"/>
              <a:t>Open-air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❖"/>
            </a:pPr>
            <a:r>
              <a:rPr lang="es" sz="1600"/>
              <a:t>Rappelling exercises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❖"/>
            </a:pPr>
            <a:r>
              <a:rPr lang="es" sz="1600"/>
              <a:t>Training with hoses on stairwells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❖"/>
            </a:pPr>
            <a:r>
              <a:rPr lang="es" sz="1600"/>
              <a:t>Not compatible for conducting live fire evolutions</a:t>
            </a:r>
            <a:endParaRPr sz="1600"/>
          </a:p>
        </p:txBody>
      </p:sp>
      <p:pic>
        <p:nvPicPr>
          <p:cNvPr id="266" name="Google Shape;266;p30"/>
          <p:cNvPicPr preferRelativeResize="0"/>
          <p:nvPr/>
        </p:nvPicPr>
        <p:blipFill rotWithShape="1">
          <a:blip r:embed="rId3">
            <a:alphaModFix amt="90000"/>
          </a:blip>
          <a:srcRect l="16159" r="22279" b="6393"/>
          <a:stretch/>
        </p:blipFill>
        <p:spPr>
          <a:xfrm>
            <a:off x="682250" y="372000"/>
            <a:ext cx="3857775" cy="4399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0"/>
          <p:cNvSpPr/>
          <p:nvPr/>
        </p:nvSpPr>
        <p:spPr>
          <a:xfrm rot="-5400000">
            <a:off x="6600" y="1660525"/>
            <a:ext cx="1057500" cy="1070700"/>
          </a:xfrm>
          <a:prstGeom prst="rect">
            <a:avLst/>
          </a:prstGeom>
          <a:gradFill>
            <a:gsLst>
              <a:gs pos="0">
                <a:srgbClr val="DF957A">
                  <a:alpha val="29803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0"/>
          <p:cNvSpPr txBox="1"/>
          <p:nvPr/>
        </p:nvSpPr>
        <p:spPr>
          <a:xfrm>
            <a:off x="682250" y="4371275"/>
            <a:ext cx="38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[6]</a:t>
            </a:r>
            <a:endParaRPr>
              <a:solidFill>
                <a:srgbClr val="FFFFFF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D16138"/>
      </a:accent1>
      <a:accent2>
        <a:srgbClr val="212121"/>
      </a:accent2>
      <a:accent3>
        <a:srgbClr val="DF957A"/>
      </a:accent3>
      <a:accent4>
        <a:srgbClr val="CE5123"/>
      </a:accent4>
      <a:accent5>
        <a:srgbClr val="EB845F"/>
      </a:accent5>
      <a:accent6>
        <a:srgbClr val="99634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1123</Words>
  <Application>Microsoft Office PowerPoint</Application>
  <PresentationFormat>On-screen Show (16:9)</PresentationFormat>
  <Paragraphs>255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Roboto</vt:lpstr>
      <vt:lpstr>Fira Sans Extra Condensed Medium</vt:lpstr>
      <vt:lpstr>Livvic</vt:lpstr>
      <vt:lpstr>Arial</vt:lpstr>
      <vt:lpstr>Catamaran</vt:lpstr>
      <vt:lpstr>Catamaran Thin</vt:lpstr>
      <vt:lpstr>Times New Roman</vt:lpstr>
      <vt:lpstr>Engineering Project Proposal by Slidesgo</vt:lpstr>
      <vt:lpstr>LIVE FIRE TRAINING STRUCTURE</vt:lpstr>
      <vt:lpstr>TEAM MEMBERS</vt:lpstr>
      <vt:lpstr>PROJECT GOAL</vt:lpstr>
      <vt:lpstr>SAN JOSÉ, COSTA RICA</vt:lpstr>
      <vt:lpstr>WHO ARE THE BOMBEROS?</vt:lpstr>
      <vt:lpstr>FIRE TRAINING STRUCTURES</vt:lpstr>
      <vt:lpstr>TIMELINE</vt:lpstr>
      <vt:lpstr>TIMELINE</vt:lpstr>
      <vt:lpstr>Current Tower</vt:lpstr>
      <vt:lpstr>NFPA 1001</vt:lpstr>
      <vt:lpstr> ORIGINAL REQUESTS</vt:lpstr>
      <vt:lpstr>NFPA COMPLIANT OPTIONS</vt:lpstr>
      <vt:lpstr>DIFFERENT TOWER DESIGNS</vt:lpstr>
      <vt:lpstr>PUGH MATRIX</vt:lpstr>
      <vt:lpstr>OUR  FINAL RECOMMENDATIONS</vt:lpstr>
      <vt:lpstr>Floor Plans Iterations</vt:lpstr>
      <vt:lpstr>Revit Model</vt:lpstr>
      <vt:lpstr>COST SUMMARY</vt:lpstr>
      <vt:lpstr>FUTURE WORK</vt:lpstr>
      <vt:lpstr>Questions?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LIVE FIRE TRAINING STRUCTURE</dc:title>
  <dc:creator>Ava Schlesinger</dc:creator>
  <cp:lastModifiedBy>Schlesinger, Ava M.</cp:lastModifiedBy>
  <cp:revision>2</cp:revision>
  <dcterms:modified xsi:type="dcterms:W3CDTF">2021-03-18T19:34:54Z</dcterms:modified>
</cp:coreProperties>
</file>