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4"/>
  </p:notesMasterIdLst>
  <p:handoutMasterIdLst>
    <p:handoutMasterId r:id="rId35"/>
  </p:handoutMasterIdLst>
  <p:sldIdLst>
    <p:sldId id="259" r:id="rId5"/>
    <p:sldId id="334" r:id="rId6"/>
    <p:sldId id="338" r:id="rId7"/>
    <p:sldId id="343" r:id="rId8"/>
    <p:sldId id="347" r:id="rId9"/>
    <p:sldId id="339" r:id="rId10"/>
    <p:sldId id="340" r:id="rId11"/>
    <p:sldId id="333" r:id="rId12"/>
    <p:sldId id="295" r:id="rId13"/>
    <p:sldId id="363" r:id="rId14"/>
    <p:sldId id="362" r:id="rId15"/>
    <p:sldId id="364" r:id="rId16"/>
    <p:sldId id="274" r:id="rId17"/>
    <p:sldId id="317" r:id="rId18"/>
    <p:sldId id="344" r:id="rId19"/>
    <p:sldId id="345" r:id="rId20"/>
    <p:sldId id="352" r:id="rId21"/>
    <p:sldId id="359" r:id="rId22"/>
    <p:sldId id="367" r:id="rId23"/>
    <p:sldId id="369" r:id="rId24"/>
    <p:sldId id="370" r:id="rId25"/>
    <p:sldId id="360" r:id="rId26"/>
    <p:sldId id="348" r:id="rId27"/>
    <p:sldId id="353" r:id="rId28"/>
    <p:sldId id="355" r:id="rId29"/>
    <p:sldId id="356" r:id="rId30"/>
    <p:sldId id="357" r:id="rId31"/>
    <p:sldId id="329" r:id="rId32"/>
    <p:sldId id="33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ames" id="{3345E7D5-9E65-4107-9929-62225390B0CE}">
          <p14:sldIdLst>
            <p14:sldId id="259"/>
            <p14:sldId id="334"/>
            <p14:sldId id="338"/>
            <p14:sldId id="343"/>
            <p14:sldId id="347"/>
          </p14:sldIdLst>
        </p14:section>
        <p14:section name="Arturo" id="{3458F45D-BB46-4360-84A0-EF48FD26EB5B}">
          <p14:sldIdLst>
            <p14:sldId id="339"/>
            <p14:sldId id="340"/>
            <p14:sldId id="333"/>
            <p14:sldId id="295"/>
            <p14:sldId id="363"/>
            <p14:sldId id="362"/>
            <p14:sldId id="364"/>
          </p14:sldIdLst>
        </p14:section>
        <p14:section name="James" id="{5C45430D-E899-43BE-B408-E1DD8489B7C5}">
          <p14:sldIdLst>
            <p14:sldId id="274"/>
            <p14:sldId id="317"/>
            <p14:sldId id="344"/>
            <p14:sldId id="345"/>
          </p14:sldIdLst>
        </p14:section>
        <p14:section name="Ryan" id="{4F5A30E4-4816-4172-A49F-0ECBEE9D5CB9}">
          <p14:sldIdLst>
            <p14:sldId id="352"/>
            <p14:sldId id="359"/>
            <p14:sldId id="367"/>
            <p14:sldId id="369"/>
            <p14:sldId id="370"/>
            <p14:sldId id="360"/>
          </p14:sldIdLst>
        </p14:section>
        <p14:section name="Rolando" id="{32B9B53D-5F60-4164-98B4-6212195C1F58}">
          <p14:sldIdLst>
            <p14:sldId id="348"/>
            <p14:sldId id="353"/>
            <p14:sldId id="355"/>
            <p14:sldId id="356"/>
            <p14:sldId id="357"/>
            <p14:sldId id="329"/>
            <p14:sldId id="3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724835-68C2-797D-86EC-33072E548F1A}" name="Leal Figueredo, Jose" initials="LJ" userId="S::jlealfigueredo@wpi.edu::220ff1e8-0f55-47fe-aed6-e0d7bdb6120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6419C-8230-44B1-9103-B0B3E82F01E7}" v="7500" dt="2023-04-28T11:21:06.241"/>
    <p1510:client id="{14484754-0EB6-29E0-88EF-119D6FBDB130}" v="1" dt="2023-04-28T08:48:19.363"/>
    <p1510:client id="{52D723AB-6573-A032-81D1-B2CDFBF8E76E}" vWet="1" dt="2023-04-27T13:47:38.188"/>
    <p1510:client id="{5B4E3425-C811-7833-30B7-E3B16385D58E}" v="17" dt="2023-04-28T11:18:36.667"/>
    <p1510:client id="{76B26B29-0544-21FA-CE71-DE0D18A33602}" v="288" dt="2023-04-27T12:52:53.640"/>
    <p1510:client id="{8C24D461-E440-CAF2-01B2-21DBDFB81E41}" v="2" dt="2023-04-28T11:16:40.083"/>
    <p1510:client id="{94DD8352-4B84-4593-BFED-417A5323B9B1}" v="182" vWet="184" dt="2023-04-27T22:40:25.582"/>
    <p1510:client id="{D3796249-5F8C-2E76-D3CA-FBA9FD8CEA16}" v="42" dt="2023-04-28T11:15:35.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765" y="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D0B5EA-F4A9-0416-1A6D-AEF13E798A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01CB5F-6F28-742C-B724-BE67BA2278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7B3459-2547-47F7-9451-914941C2AC57}" type="datetimeFigureOut">
              <a:rPr lang="en-US" smtClean="0"/>
              <a:t>5/1/2023</a:t>
            </a:fld>
            <a:endParaRPr lang="en-US"/>
          </a:p>
        </p:txBody>
      </p:sp>
      <p:sp>
        <p:nvSpPr>
          <p:cNvPr id="4" name="Footer Placeholder 3">
            <a:extLst>
              <a:ext uri="{FF2B5EF4-FFF2-40B4-BE49-F238E27FC236}">
                <a16:creationId xmlns:a16="http://schemas.microsoft.com/office/drawing/2014/main" id="{59C9BC5D-3F0F-382F-9993-006CA7C3CC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15132F-814C-D1D3-DAAC-21511A82AD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1643C-5541-4D67-A6E1-318AD6BB3E34}" type="slidenum">
              <a:rPr lang="en-US" smtClean="0"/>
              <a:t>‹#›</a:t>
            </a:fld>
            <a:endParaRPr lang="en-US"/>
          </a:p>
        </p:txBody>
      </p:sp>
    </p:spTree>
    <p:extLst>
      <p:ext uri="{BB962C8B-B14F-4D97-AF65-F5344CB8AC3E}">
        <p14:creationId xmlns:p14="http://schemas.microsoft.com/office/powerpoint/2010/main" val="19986906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BCA02-7E82-4FBD-9DF8-720D05E0BCA6}"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64A48-9F12-49A5-BAFA-80E744450929}" type="slidenum">
              <a:rPr lang="en-US" smtClean="0"/>
              <a:t>‹#›</a:t>
            </a:fld>
            <a:endParaRPr lang="en-US"/>
          </a:p>
        </p:txBody>
      </p:sp>
    </p:spTree>
    <p:extLst>
      <p:ext uri="{BB962C8B-B14F-4D97-AF65-F5344CB8AC3E}">
        <p14:creationId xmlns:p14="http://schemas.microsoft.com/office/powerpoint/2010/main" val="41471010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Good afternoon, everyone!</a:t>
            </a:r>
          </a:p>
          <a:p>
            <a:pPr marL="171450" indent="-171450">
              <a:buFont typeface="Arial" panose="020B0604020202020204" pitchFamily="34" charset="0"/>
              <a:buChar char="•"/>
            </a:pPr>
            <a:r>
              <a:rPr lang="en-US"/>
              <a:t>We are students at the Worcester Polytechnic Institute located in Worcester MA</a:t>
            </a:r>
          </a:p>
          <a:p>
            <a:pPr marL="628650" lvl="1" indent="-171450">
              <a:buFont typeface="Arial" panose="020B0604020202020204" pitchFamily="34" charset="0"/>
              <a:buChar char="•"/>
            </a:pPr>
            <a:r>
              <a:rPr lang="en-US"/>
              <a:t>James</a:t>
            </a:r>
          </a:p>
          <a:p>
            <a:pPr marL="628650" lvl="1" indent="-171450">
              <a:buFont typeface="Arial" panose="020B0604020202020204" pitchFamily="34" charset="0"/>
              <a:buChar char="•"/>
            </a:pPr>
            <a:r>
              <a:rPr lang="en-US"/>
              <a:t>Arturo</a:t>
            </a:r>
          </a:p>
          <a:p>
            <a:pPr marL="628650" lvl="1" indent="-171450">
              <a:buFont typeface="Arial" panose="020B0604020202020204" pitchFamily="34" charset="0"/>
              <a:buChar char="•"/>
            </a:pPr>
            <a:r>
              <a:rPr lang="en-US"/>
              <a:t>Ryan</a:t>
            </a:r>
          </a:p>
          <a:p>
            <a:pPr marL="628650" lvl="1" indent="-171450">
              <a:buFont typeface="Arial" panose="020B0604020202020204" pitchFamily="34" charset="0"/>
              <a:buChar char="•"/>
            </a:pPr>
            <a:r>
              <a:rPr lang="en-US"/>
              <a:t>Rolando</a:t>
            </a:r>
          </a:p>
          <a:p>
            <a:pPr marL="171450" lvl="0" indent="-171450">
              <a:buFont typeface="Arial" panose="020B0604020202020204" pitchFamily="34" charset="0"/>
              <a:buChar char="•"/>
            </a:pPr>
            <a:r>
              <a:rPr lang="en-US"/>
              <a:t>We’re here on a research project studying the Digital Twin technology and energy reduction in the Sheila Scott building</a:t>
            </a:r>
          </a:p>
          <a:p>
            <a:pPr marL="171450" indent="-171450">
              <a:buFont typeface="Arial" panose="020B0604020202020204" pitchFamily="34" charset="0"/>
              <a:buChar char="•"/>
            </a:pP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a:t>
            </a:fld>
            <a:endParaRPr lang="en-US"/>
          </a:p>
        </p:txBody>
      </p:sp>
    </p:spTree>
    <p:extLst>
      <p:ext uri="{BB962C8B-B14F-4D97-AF65-F5344CB8AC3E}">
        <p14:creationId xmlns:p14="http://schemas.microsoft.com/office/powerpoint/2010/main" val="268085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In order to implement this technology, we wan to carry out theses objective.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10</a:t>
            </a:fld>
            <a:endParaRPr lang="en-US"/>
          </a:p>
        </p:txBody>
      </p:sp>
    </p:spTree>
    <p:extLst>
      <p:ext uri="{BB962C8B-B14F-4D97-AF65-F5344CB8AC3E}">
        <p14:creationId xmlns:p14="http://schemas.microsoft.com/office/powerpoint/2010/main" val="285328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a:p>
          <a:p>
            <a:pPr>
              <a:buFont typeface="Arial" panose="020B0604020202020204" pitchFamily="34" charset="0"/>
              <a:buChar char="•"/>
            </a:pPr>
            <a:r>
              <a:rPr lang="en-US"/>
              <a:t>Now to accomplished/achieve these objectives</a:t>
            </a:r>
            <a:endParaRPr lang="en-US">
              <a:ea typeface="Calibri" panose="020F0502020204030204"/>
              <a:cs typeface="Calibri"/>
            </a:endParaRPr>
          </a:p>
          <a:p>
            <a:pPr>
              <a:buFont typeface="Arial" panose="020B0604020202020204" pitchFamily="34" charset="0"/>
              <a:buChar char="•"/>
            </a:pPr>
            <a:r>
              <a:rPr lang="en-US"/>
              <a:t>We Interview building users and university personal</a:t>
            </a:r>
            <a:endParaRPr lang="en-US">
              <a:ea typeface="Calibri"/>
              <a:cs typeface="Calibri"/>
            </a:endParaRPr>
          </a:p>
          <a:p>
            <a:pPr>
              <a:buFont typeface="Arial" panose="020B0604020202020204" pitchFamily="34" charset="0"/>
              <a:buChar char="•"/>
            </a:pPr>
            <a:r>
              <a:rPr lang="en-US"/>
              <a:t>We observe users' behavior in the Sheila Scott </a:t>
            </a:r>
            <a:endParaRPr lang="en-US">
              <a:ea typeface="Calibri"/>
              <a:cs typeface="Calibri"/>
            </a:endParaRPr>
          </a:p>
          <a:p>
            <a:pPr>
              <a:buFont typeface="Arial" panose="020B0604020202020204" pitchFamily="34" charset="0"/>
              <a:buChar char="•"/>
            </a:pPr>
            <a:r>
              <a:rPr lang="en-US"/>
              <a:t>We consult the Heat Decarbonization plan </a:t>
            </a:r>
            <a:endParaRPr lang="en-US">
              <a:ea typeface="Calibri"/>
              <a:cs typeface="Calibri"/>
            </a:endParaRPr>
          </a:p>
          <a:p>
            <a:pPr>
              <a:buFont typeface="Arial" panose="020B0604020202020204" pitchFamily="34" charset="0"/>
              <a:buChar char="•"/>
            </a:pPr>
            <a:r>
              <a:rPr lang="en-US"/>
              <a:t>And we review the information collected from the sensors </a:t>
            </a:r>
            <a:endParaRPr lang="en-US">
              <a:ea typeface="Calibri"/>
              <a:cs typeface="Calibri"/>
            </a:endParaRPr>
          </a:p>
          <a:p>
            <a:pPr>
              <a:buFont typeface="Arial" panose="020B0604020202020204" pitchFamily="34" charset="0"/>
              <a:buChar char="•"/>
            </a:pPr>
            <a:r>
              <a:rPr lang="en-US">
                <a:ea typeface="Calibri"/>
                <a:cs typeface="Calibri"/>
              </a:rPr>
              <a:t>For the observation (we look for any detail that the sensor cant pick )</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Now I'll bring back to James that he's  going talk about our finding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11</a:t>
            </a:fld>
            <a:endParaRPr lang="en-US"/>
          </a:p>
        </p:txBody>
      </p:sp>
    </p:spTree>
    <p:extLst>
      <p:ext uri="{BB962C8B-B14F-4D97-AF65-F5344CB8AC3E}">
        <p14:creationId xmlns:p14="http://schemas.microsoft.com/office/powerpoint/2010/main" val="427482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a:p>
          <a:p>
            <a:pPr>
              <a:buFont typeface="Arial" panose="020B0604020202020204" pitchFamily="34" charset="0"/>
              <a:buChar char="•"/>
            </a:pPr>
            <a:r>
              <a:rPr lang="en-US"/>
              <a:t>Now to accomplished these objectives</a:t>
            </a:r>
            <a:endParaRPr lang="en-US">
              <a:ea typeface="Calibri" panose="020F0502020204030204"/>
              <a:cs typeface="Calibri"/>
            </a:endParaRPr>
          </a:p>
          <a:p>
            <a:pPr>
              <a:buFont typeface="Arial" panose="020B0604020202020204" pitchFamily="34" charset="0"/>
              <a:buChar char="•"/>
            </a:pPr>
            <a:r>
              <a:rPr lang="en-US"/>
              <a:t>We Interview building users and university personal</a:t>
            </a:r>
            <a:endParaRPr lang="en-US">
              <a:ea typeface="Calibri"/>
              <a:cs typeface="Calibri"/>
            </a:endParaRPr>
          </a:p>
          <a:p>
            <a:pPr>
              <a:buFont typeface="Arial" panose="020B0604020202020204" pitchFamily="34" charset="0"/>
              <a:buChar char="•"/>
            </a:pPr>
            <a:r>
              <a:rPr lang="en-US"/>
              <a:t>We observe users' behavior in the Sheila Scott </a:t>
            </a:r>
            <a:endParaRPr lang="en-US">
              <a:ea typeface="Calibri"/>
              <a:cs typeface="Calibri"/>
            </a:endParaRPr>
          </a:p>
          <a:p>
            <a:pPr>
              <a:buFont typeface="Arial" panose="020B0604020202020204" pitchFamily="34" charset="0"/>
              <a:buChar char="•"/>
            </a:pPr>
            <a:r>
              <a:rPr lang="en-US"/>
              <a:t>We consult the Heat Decarbonization plan </a:t>
            </a:r>
            <a:endParaRPr lang="en-US">
              <a:ea typeface="Calibri"/>
              <a:cs typeface="Calibri"/>
            </a:endParaRPr>
          </a:p>
          <a:p>
            <a:pPr>
              <a:buFont typeface="Arial" panose="020B0604020202020204" pitchFamily="34" charset="0"/>
              <a:buChar char="•"/>
            </a:pPr>
            <a:r>
              <a:rPr lang="en-US"/>
              <a:t>And we review the information collected from the sensors </a:t>
            </a:r>
            <a:endParaRPr lang="en-US">
              <a:ea typeface="Calibri"/>
              <a:cs typeface="Calibri"/>
            </a:endParaRP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Now I'll bring back to James that he's  going talk about our finding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12</a:t>
            </a:fld>
            <a:endParaRPr lang="en-US"/>
          </a:p>
        </p:txBody>
      </p:sp>
    </p:spTree>
    <p:extLst>
      <p:ext uri="{BB962C8B-B14F-4D97-AF65-F5344CB8AC3E}">
        <p14:creationId xmlns:p14="http://schemas.microsoft.com/office/powerpoint/2010/main" val="427511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Times New Roman"/>
                <a:cs typeface="Times New Roman"/>
              </a:rPr>
              <a:t>After interviewing students, professors, technicians, and timetabling staff, we’ve become more familiar with the innerworkings of the timetabling system</a:t>
            </a:r>
          </a:p>
          <a:p>
            <a:pPr marL="171450" indent="-171450">
              <a:buFont typeface="Arial" panose="020B0604020202020204" pitchFamily="34" charset="0"/>
              <a:buChar char="•"/>
            </a:pPr>
            <a:r>
              <a:rPr lang="en-US" b="0" i="0">
                <a:solidFill>
                  <a:srgbClr val="000000"/>
                </a:solidFill>
                <a:effectLst/>
                <a:latin typeface="Times New Roman"/>
                <a:cs typeface="Times New Roman"/>
              </a:rPr>
              <a:t>We learned that as professor, you must set your classroom reservations up to a year in advance</a:t>
            </a:r>
          </a:p>
          <a:p>
            <a:pPr marL="171450" indent="-171450">
              <a:buFont typeface="Arial" panose="020B0604020202020204" pitchFamily="34" charset="0"/>
              <a:buChar char="•"/>
            </a:pPr>
            <a:r>
              <a:rPr lang="en-US" b="0" i="0">
                <a:solidFill>
                  <a:srgbClr val="000000"/>
                </a:solidFill>
                <a:effectLst/>
                <a:latin typeface="Times New Roman"/>
                <a:cs typeface="Times New Roman"/>
              </a:rPr>
              <a:t>This is before you learn your class size, class time, and most importantly your course material</a:t>
            </a:r>
          </a:p>
          <a:p>
            <a:pPr marL="171450" indent="-171450">
              <a:buFont typeface="Arial" panose="020B0604020202020204" pitchFamily="34" charset="0"/>
              <a:buChar char="•"/>
            </a:pPr>
            <a:r>
              <a:rPr lang="en-US" b="0" i="0">
                <a:solidFill>
                  <a:srgbClr val="000000"/>
                </a:solidFill>
                <a:effectLst/>
                <a:latin typeface="Times New Roman"/>
                <a:cs typeface="Times New Roman"/>
              </a:rPr>
              <a:t>And after all this, your reservation isn’t even guaranteed</a:t>
            </a:r>
          </a:p>
          <a:p>
            <a:pPr marL="171450" indent="-171450">
              <a:buFont typeface="Arial" panose="020B0604020202020204" pitchFamily="34" charset="0"/>
              <a:buChar char="•"/>
            </a:pPr>
            <a:r>
              <a:rPr lang="en-US" b="0" i="0">
                <a:solidFill>
                  <a:srgbClr val="000000"/>
                </a:solidFill>
                <a:effectLst/>
                <a:latin typeface="Times New Roman"/>
                <a:cs typeface="Times New Roman"/>
              </a:rPr>
              <a:t>To combat this, professors are reserving multiple classrooms at the same time for long hours to ensure they get their preferred time slot</a:t>
            </a:r>
          </a:p>
          <a:p>
            <a:pPr marL="171450" indent="-171450">
              <a:buFont typeface="Arial" panose="020B0604020202020204" pitchFamily="34" charset="0"/>
              <a:buChar char="•"/>
            </a:pPr>
            <a:r>
              <a:rPr lang="en-US" b="0" i="0">
                <a:solidFill>
                  <a:srgbClr val="000000"/>
                </a:solidFill>
                <a:effectLst/>
                <a:latin typeface="Times New Roman"/>
                <a:cs typeface="Times New Roman"/>
              </a:rPr>
              <a:t>Moreover, the timetabling system doesn’t just affect professors or students</a:t>
            </a:r>
          </a:p>
          <a:p>
            <a:pPr marL="171450" indent="-171450">
              <a:buFont typeface="Arial" panose="020B0604020202020204" pitchFamily="34" charset="0"/>
              <a:buChar char="•"/>
            </a:pPr>
            <a:r>
              <a:rPr lang="en-US" b="0" i="0">
                <a:solidFill>
                  <a:srgbClr val="000000"/>
                </a:solidFill>
                <a:effectLst/>
                <a:latin typeface="Times New Roman"/>
                <a:cs typeface="Times New Roman"/>
              </a:rPr>
              <a:t>Because teachers requesting, and sometimes receiving all their requested classrooms, lab technicians have to operate on a day-by-day basis on classroom setup</a:t>
            </a: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endParaRPr lang="en-US" b="0" i="0">
              <a:solidFill>
                <a:srgbClr val="000000"/>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b="0" i="0">
                <a:solidFill>
                  <a:srgbClr val="000000"/>
                </a:solidFill>
                <a:effectLst/>
                <a:latin typeface="Times New Roman"/>
                <a:cs typeface="Times New Roman"/>
              </a:rPr>
              <a:t>Let’s travel back in time to 12 months ago</a:t>
            </a:r>
          </a:p>
          <a:p>
            <a:pPr marL="628650" lvl="1" indent="-171450">
              <a:buFont typeface="Arial" panose="020B0604020202020204" pitchFamily="34" charset="0"/>
              <a:buChar char="•"/>
            </a:pPr>
            <a:r>
              <a:rPr lang="en-US" b="0" i="0">
                <a:solidFill>
                  <a:srgbClr val="000000"/>
                </a:solidFill>
                <a:effectLst/>
                <a:latin typeface="Times New Roman"/>
                <a:cs typeface="Times New Roman"/>
              </a:rPr>
              <a:t>You’re a professor who’s currently teaching class</a:t>
            </a:r>
          </a:p>
          <a:p>
            <a:pPr marL="628650" lvl="1" indent="-171450">
              <a:buFont typeface="Arial" panose="020B0604020202020204" pitchFamily="34" charset="0"/>
              <a:buChar char="•"/>
            </a:pPr>
            <a:r>
              <a:rPr lang="en-US" b="0" i="0">
                <a:solidFill>
                  <a:srgbClr val="000000"/>
                </a:solidFill>
                <a:effectLst/>
                <a:latin typeface="Times New Roman"/>
                <a:cs typeface="Times New Roman"/>
              </a:rPr>
              <a:t>You are asked to prepare for the following academic year</a:t>
            </a:r>
          </a:p>
          <a:p>
            <a:pPr marL="628650" lvl="1" indent="-171450">
              <a:buFont typeface="Arial" panose="020B0604020202020204" pitchFamily="34" charset="0"/>
              <a:buChar char="•"/>
            </a:pPr>
            <a:r>
              <a:rPr lang="en-US" b="0" i="0">
                <a:solidFill>
                  <a:srgbClr val="000000"/>
                </a:solidFill>
                <a:effectLst/>
                <a:latin typeface="Times New Roman"/>
                <a:cs typeface="Times New Roman"/>
              </a:rPr>
              <a:t>You have no student head count on the class, very little material prepared, and no inclination on everyone’s schedules</a:t>
            </a:r>
          </a:p>
          <a:p>
            <a:pPr marL="628650" lvl="1" indent="-171450">
              <a:buFont typeface="Arial" panose="020B0604020202020204" pitchFamily="34" charset="0"/>
              <a:buChar char="•"/>
            </a:pPr>
            <a:r>
              <a:rPr lang="en-US" b="0" i="0">
                <a:solidFill>
                  <a:srgbClr val="000000"/>
                </a:solidFill>
                <a:effectLst/>
                <a:latin typeface="Times New Roman"/>
                <a:cs typeface="Times New Roman"/>
              </a:rPr>
              <a:t>Now you must reserve a room for the entire academic year…now</a:t>
            </a:r>
          </a:p>
          <a:p>
            <a:pPr marL="628650" lvl="1" indent="-171450">
              <a:buFont typeface="Arial" panose="020B0604020202020204" pitchFamily="34" charset="0"/>
              <a:buChar char="•"/>
            </a:pPr>
            <a:r>
              <a:rPr lang="en-US" b="0" i="0">
                <a:solidFill>
                  <a:srgbClr val="000000"/>
                </a:solidFill>
                <a:effectLst/>
                <a:latin typeface="Times New Roman"/>
                <a:cs typeface="Times New Roman"/>
              </a:rPr>
              <a:t>And you’re not guaranteed your room reservation, so you reserve multiple to combat the lottery system</a:t>
            </a:r>
          </a:p>
          <a:p>
            <a:pPr marL="628650" lvl="1" indent="-171450">
              <a:buFont typeface="Arial" panose="020B0604020202020204" pitchFamily="34" charset="0"/>
              <a:buChar char="•"/>
            </a:pPr>
            <a:r>
              <a:rPr lang="en-US" b="0" i="0">
                <a:solidFill>
                  <a:srgbClr val="000000"/>
                </a:solidFill>
                <a:effectLst/>
                <a:latin typeface="Times New Roman"/>
                <a:cs typeface="Times New Roman"/>
              </a:rPr>
              <a:t>This is the reality of the University’s timetabling system and why a lot of energy is wasted with the heating of these quote unquote reserved rooms</a:t>
            </a:r>
          </a:p>
          <a:p>
            <a:pPr marL="171450" lvl="0" indent="-171450">
              <a:buFont typeface="Arial" panose="020B0604020202020204" pitchFamily="34" charset="0"/>
              <a:buChar char="•"/>
            </a:pPr>
            <a:r>
              <a:rPr lang="en-US" b="0" i="0">
                <a:solidFill>
                  <a:srgbClr val="000000"/>
                </a:solidFill>
                <a:effectLst/>
                <a:latin typeface="Times New Roman"/>
                <a:cs typeface="Times New Roman"/>
              </a:rPr>
              <a:t>Now this current timetabling system doesn’t just affect university professors or students...it affects the Sheila Scott building’s technician staff</a:t>
            </a:r>
          </a:p>
          <a:p>
            <a:pPr marL="628650" lvl="1" indent="-171450">
              <a:buFont typeface="Arial" panose="020B0604020202020204" pitchFamily="34" charset="0"/>
              <a:buChar char="•"/>
            </a:pPr>
            <a:r>
              <a:rPr lang="en-US" b="0" i="0">
                <a:solidFill>
                  <a:srgbClr val="000000"/>
                </a:solidFill>
                <a:effectLst/>
                <a:latin typeface="Times New Roman"/>
                <a:cs typeface="Times New Roman"/>
              </a:rPr>
              <a:t>Instead of being able to prepare for a class weeks or even days in advance, it operates on a day-by-day basis since the reservation schedules don’t accurately reflect classroom occupancy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13</a:t>
            </a:fld>
            <a:endParaRPr lang="en-US"/>
          </a:p>
        </p:txBody>
      </p:sp>
    </p:spTree>
    <p:extLst>
      <p:ext uri="{BB962C8B-B14F-4D97-AF65-F5344CB8AC3E}">
        <p14:creationId xmlns:p14="http://schemas.microsoft.com/office/powerpoint/2010/main" val="2625280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14</a:t>
            </a:fld>
            <a:endParaRPr lang="en-US"/>
          </a:p>
        </p:txBody>
      </p:sp>
    </p:spTree>
    <p:extLst>
      <p:ext uri="{BB962C8B-B14F-4D97-AF65-F5344CB8AC3E}">
        <p14:creationId xmlns:p14="http://schemas.microsoft.com/office/powerpoint/2010/main" val="32482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15</a:t>
            </a:fld>
            <a:endParaRPr lang="en-US"/>
          </a:p>
        </p:txBody>
      </p:sp>
    </p:spTree>
    <p:extLst>
      <p:ext uri="{BB962C8B-B14F-4D97-AF65-F5344CB8AC3E}">
        <p14:creationId xmlns:p14="http://schemas.microsoft.com/office/powerpoint/2010/main" val="338198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16</a:t>
            </a:fld>
            <a:endParaRPr lang="en-US"/>
          </a:p>
        </p:txBody>
      </p:sp>
    </p:spTree>
    <p:extLst>
      <p:ext uri="{BB962C8B-B14F-4D97-AF65-F5344CB8AC3E}">
        <p14:creationId xmlns:p14="http://schemas.microsoft.com/office/powerpoint/2010/main" val="359128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17</a:t>
            </a:fld>
            <a:endParaRPr lang="en-US"/>
          </a:p>
        </p:txBody>
      </p:sp>
    </p:spTree>
    <p:extLst>
      <p:ext uri="{BB962C8B-B14F-4D97-AF65-F5344CB8AC3E}">
        <p14:creationId xmlns:p14="http://schemas.microsoft.com/office/powerpoint/2010/main" val="156940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18</a:t>
            </a:fld>
            <a:endParaRPr lang="en-US"/>
          </a:p>
        </p:txBody>
      </p:sp>
    </p:spTree>
    <p:extLst>
      <p:ext uri="{BB962C8B-B14F-4D97-AF65-F5344CB8AC3E}">
        <p14:creationId xmlns:p14="http://schemas.microsoft.com/office/powerpoint/2010/main" val="636645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19</a:t>
            </a:fld>
            <a:endParaRPr lang="en-US"/>
          </a:p>
        </p:txBody>
      </p:sp>
    </p:spTree>
    <p:extLst>
      <p:ext uri="{BB962C8B-B14F-4D97-AF65-F5344CB8AC3E}">
        <p14:creationId xmlns:p14="http://schemas.microsoft.com/office/powerpoint/2010/main" val="58387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a:t>
            </a:fld>
            <a:endParaRPr lang="en-US"/>
          </a:p>
        </p:txBody>
      </p:sp>
    </p:spTree>
    <p:extLst>
      <p:ext uri="{BB962C8B-B14F-4D97-AF65-F5344CB8AC3E}">
        <p14:creationId xmlns:p14="http://schemas.microsoft.com/office/powerpoint/2010/main" val="292381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20</a:t>
            </a:fld>
            <a:endParaRPr lang="en-US"/>
          </a:p>
        </p:txBody>
      </p:sp>
    </p:spTree>
    <p:extLst>
      <p:ext uri="{BB962C8B-B14F-4D97-AF65-F5344CB8AC3E}">
        <p14:creationId xmlns:p14="http://schemas.microsoft.com/office/powerpoint/2010/main" val="3677803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21</a:t>
            </a:fld>
            <a:endParaRPr lang="en-US"/>
          </a:p>
        </p:txBody>
      </p:sp>
    </p:spTree>
    <p:extLst>
      <p:ext uri="{BB962C8B-B14F-4D97-AF65-F5344CB8AC3E}">
        <p14:creationId xmlns:p14="http://schemas.microsoft.com/office/powerpoint/2010/main" val="884206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22</a:t>
            </a:fld>
            <a:endParaRPr lang="en-US"/>
          </a:p>
        </p:txBody>
      </p:sp>
    </p:spTree>
    <p:extLst>
      <p:ext uri="{BB962C8B-B14F-4D97-AF65-F5344CB8AC3E}">
        <p14:creationId xmlns:p14="http://schemas.microsoft.com/office/powerpoint/2010/main" val="4062166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After interviewing students, professors, technicians, and timetabling staff, we’ve become more familiar with the innerworkings of the timetabling system</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We learned that as professor, you must set your classroom reservations up to a year in advance</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This is before you learn your class size, class time, and most importantly your course material</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And after all this, your reservation isn’t even guaranteed</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To combat this, professors are reserving multiple classrooms at the same time for long hours to ensure they get their preferred time slot</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Moreover, the timetabling system doesn’t just affect professors or students</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Because teachers requesting, and sometimes receiving all their requested classrooms, lab technicians have to operate on a day-by-day basis on classroom setup</a:t>
            </a: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0" indent="0">
              <a:buFont typeface="Arial" panose="020B0604020202020204" pitchFamily="34" charset="0"/>
              <a:buNone/>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Let’s travel back in time to 12 months ago</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You’re a professor who’s currently teaching class</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You are asked to prepare for the following academic year</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You have no student head count on the class, very little material prepared, and no inclination on everyone’s schedules</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Now you must reserve a room for the entire academic year…now</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And you’re not guaranteed your room reservation, so you reserve multiple to combat the lottery system</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This is the reality of the University’s timetabling system and why a lot of energy is wasted with the heating of these quote unquote reserved rooms</a:t>
            </a:r>
          </a:p>
          <a:p>
            <a:pPr marL="171450" lvl="0" indent="-171450">
              <a:buFont typeface="Arial" panose="020B0604020202020204" pitchFamily="34" charset="0"/>
              <a:buChar char="•"/>
            </a:pPr>
            <a:r>
              <a:rPr lang="en-US" b="0" i="0">
                <a:solidFill>
                  <a:srgbClr val="000000"/>
                </a:solidFill>
                <a:effectLst/>
                <a:latin typeface="Times New Roman" panose="02020603050405020304" pitchFamily="18" charset="0"/>
              </a:rPr>
              <a:t>Now this current timetabling system doesn’t just affect university professors or students...it affects the Sheila Scott building’s technician staff</a:t>
            </a:r>
          </a:p>
          <a:p>
            <a:pPr marL="628650" lvl="1" indent="-171450">
              <a:buFont typeface="Arial" panose="020B0604020202020204" pitchFamily="34" charset="0"/>
              <a:buChar char="•"/>
            </a:pPr>
            <a:r>
              <a:rPr lang="en-US" b="0" i="0">
                <a:solidFill>
                  <a:srgbClr val="000000"/>
                </a:solidFill>
                <a:effectLst/>
                <a:latin typeface="Times New Roman" panose="02020603050405020304" pitchFamily="18" charset="0"/>
              </a:rPr>
              <a:t>Instead of being able to prepare for a class weeks or even days in advance, it operates on a day-by-day basis since the reservation schedules don’t accurately reflect classroom occupancy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23</a:t>
            </a:fld>
            <a:endParaRPr lang="en-US"/>
          </a:p>
        </p:txBody>
      </p:sp>
    </p:spTree>
    <p:extLst>
      <p:ext uri="{BB962C8B-B14F-4D97-AF65-F5344CB8AC3E}">
        <p14:creationId xmlns:p14="http://schemas.microsoft.com/office/powerpoint/2010/main" val="1680805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24</a:t>
            </a:fld>
            <a:endParaRPr lang="en-US"/>
          </a:p>
        </p:txBody>
      </p:sp>
    </p:spTree>
    <p:extLst>
      <p:ext uri="{BB962C8B-B14F-4D97-AF65-F5344CB8AC3E}">
        <p14:creationId xmlns:p14="http://schemas.microsoft.com/office/powerpoint/2010/main" val="4127151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25</a:t>
            </a:fld>
            <a:endParaRPr lang="en-US"/>
          </a:p>
        </p:txBody>
      </p:sp>
    </p:spTree>
    <p:extLst>
      <p:ext uri="{BB962C8B-B14F-4D97-AF65-F5344CB8AC3E}">
        <p14:creationId xmlns:p14="http://schemas.microsoft.com/office/powerpoint/2010/main" val="3509412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26</a:t>
            </a:fld>
            <a:endParaRPr lang="en-US"/>
          </a:p>
        </p:txBody>
      </p:sp>
    </p:spTree>
    <p:extLst>
      <p:ext uri="{BB962C8B-B14F-4D97-AF65-F5344CB8AC3E}">
        <p14:creationId xmlns:p14="http://schemas.microsoft.com/office/powerpoint/2010/main" val="3876569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27</a:t>
            </a:fld>
            <a:endParaRPr lang="en-US"/>
          </a:p>
        </p:txBody>
      </p:sp>
    </p:spTree>
    <p:extLst>
      <p:ext uri="{BB962C8B-B14F-4D97-AF65-F5344CB8AC3E}">
        <p14:creationId xmlns:p14="http://schemas.microsoft.com/office/powerpoint/2010/main" val="1302632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Good evening, everyone!</a:t>
            </a:r>
          </a:p>
          <a:p>
            <a:pPr marL="171450" indent="-171450">
              <a:buFont typeface="Arial" panose="020B0604020202020204" pitchFamily="34" charset="0"/>
              <a:buChar char="•"/>
            </a:pPr>
            <a:r>
              <a:rPr lang="en-US"/>
              <a:t>We are students at the Worcester Polytechnic Institute located in Worcester MA</a:t>
            </a:r>
          </a:p>
          <a:p>
            <a:pPr marL="628650" lvl="1" indent="-171450">
              <a:buFont typeface="Arial" panose="020B0604020202020204" pitchFamily="34" charset="0"/>
              <a:buChar char="•"/>
            </a:pPr>
            <a:r>
              <a:rPr lang="en-US"/>
              <a:t>James</a:t>
            </a:r>
          </a:p>
          <a:p>
            <a:pPr marL="628650" lvl="1" indent="-171450">
              <a:buFont typeface="Arial" panose="020B0604020202020204" pitchFamily="34" charset="0"/>
              <a:buChar char="•"/>
            </a:pPr>
            <a:r>
              <a:rPr lang="en-US"/>
              <a:t>Arturo</a:t>
            </a:r>
          </a:p>
          <a:p>
            <a:pPr marL="628650" lvl="1" indent="-171450">
              <a:buFont typeface="Arial" panose="020B0604020202020204" pitchFamily="34" charset="0"/>
              <a:buChar char="•"/>
            </a:pPr>
            <a:r>
              <a:rPr lang="en-US"/>
              <a:t>Ryan</a:t>
            </a:r>
          </a:p>
          <a:p>
            <a:pPr marL="628650" lvl="1" indent="-171450">
              <a:buFont typeface="Arial" panose="020B0604020202020204" pitchFamily="34" charset="0"/>
              <a:buChar char="•"/>
            </a:pPr>
            <a:r>
              <a:rPr lang="en-US"/>
              <a:t>Rolando</a:t>
            </a:r>
          </a:p>
          <a:p>
            <a:pPr marL="171450" lvl="0" indent="-171450">
              <a:buFont typeface="Arial" panose="020B0604020202020204" pitchFamily="34" charset="0"/>
              <a:buChar char="•"/>
            </a:pPr>
            <a:r>
              <a:rPr lang="en-US"/>
              <a:t>We’re here on a research project studying the Digital Twin technology in the Sheila Scott building</a:t>
            </a:r>
          </a:p>
          <a:p>
            <a:pPr marL="171450" indent="-171450">
              <a:buFont typeface="Arial" panose="020B0604020202020204" pitchFamily="34" charset="0"/>
              <a:buChar char="•"/>
            </a:pP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29</a:t>
            </a:fld>
            <a:endParaRPr lang="en-US"/>
          </a:p>
        </p:txBody>
      </p:sp>
    </p:spTree>
    <p:extLst>
      <p:ext uri="{BB962C8B-B14F-4D97-AF65-F5344CB8AC3E}">
        <p14:creationId xmlns:p14="http://schemas.microsoft.com/office/powerpoint/2010/main" val="308857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3</a:t>
            </a:fld>
            <a:endParaRPr lang="en-US"/>
          </a:p>
        </p:txBody>
      </p:sp>
    </p:spTree>
    <p:extLst>
      <p:ext uri="{BB962C8B-B14F-4D97-AF65-F5344CB8AC3E}">
        <p14:creationId xmlns:p14="http://schemas.microsoft.com/office/powerpoint/2010/main" val="34622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4</a:t>
            </a:fld>
            <a:endParaRPr lang="en-US"/>
          </a:p>
        </p:txBody>
      </p:sp>
    </p:spTree>
    <p:extLst>
      <p:ext uri="{BB962C8B-B14F-4D97-AF65-F5344CB8AC3E}">
        <p14:creationId xmlns:p14="http://schemas.microsoft.com/office/powerpoint/2010/main" val="12437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b="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5</a:t>
            </a:fld>
            <a:endParaRPr lang="en-US"/>
          </a:p>
        </p:txBody>
      </p:sp>
    </p:spTree>
    <p:extLst>
      <p:ext uri="{BB962C8B-B14F-4D97-AF65-F5344CB8AC3E}">
        <p14:creationId xmlns:p14="http://schemas.microsoft.com/office/powerpoint/2010/main" val="391129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pPr marL="171450" indent="-171450">
              <a:buFont typeface="Arial,Sans-Serif" panose="020B0604020202020204" pitchFamily="34" charset="0"/>
              <a:buChar char="•"/>
            </a:pPr>
            <a:r>
              <a:rPr lang="en-US"/>
              <a:t>Digital Twins are being implemented in universities worldwide to understand the energy behavior of a building, and to optimize or reduce its energy consumption.</a:t>
            </a:r>
            <a:endParaRPr lang="en-US">
              <a:cs typeface="Calibri"/>
            </a:endParaRPr>
          </a:p>
          <a:p>
            <a:pPr marL="171450" indent="-171450">
              <a:buFont typeface="Arial" panose="020B0604020202020204" pitchFamily="34" charset="0"/>
              <a:buChar char="•"/>
            </a:pPr>
            <a:r>
              <a:rPr lang="en-US"/>
              <a:t>The University of Worcester is aiming to maintain energy efficiency of the entire campus with the goal net zero carbon by 2030. and here is where the idea of the Digital twin technology comes alive. Where... In the Sheila Scott building</a:t>
            </a:r>
            <a:endParaRPr lang="en-US">
              <a:ea typeface="Calibri"/>
              <a:cs typeface="Calibri"/>
            </a:endParaRPr>
          </a:p>
          <a:p>
            <a:pPr marL="171450" indent="-171450">
              <a:buFont typeface="Arial" panose="020B0604020202020204" pitchFamily="34" charset="0"/>
              <a:buChar char="•"/>
            </a:pPr>
            <a:r>
              <a:rPr lang="en-US"/>
              <a:t>The Sheila Scott building is located at the University of Worcester’s St. John’s campus and is the site of a digital twin pilot. </a:t>
            </a:r>
            <a:endParaRPr lang="en-US">
              <a:ea typeface="Calibri"/>
              <a:cs typeface="Calibri"/>
            </a:endParaRPr>
          </a:p>
          <a:p>
            <a:pPr marL="171450" indent="-171450">
              <a:buFont typeface="Arial" panose="020B0604020202020204" pitchFamily="34" charset="0"/>
              <a:buChar char="•"/>
            </a:pPr>
            <a:r>
              <a:rPr lang="en-US"/>
              <a:t>This building is known as the Clinical Skills and Simulation Center.</a:t>
            </a:r>
          </a:p>
          <a:p>
            <a:pPr marL="171450" indent="-171450">
              <a:buFont typeface="Arial" panose="020B0604020202020204" pitchFamily="34" charset="0"/>
              <a:buChar char="•"/>
            </a:pPr>
            <a:r>
              <a:rPr lang="en-US" strike="sngStrike"/>
              <a:t> and is used to educate students through realistic simulations. Some of the programs that the University holds in this building include Paramedic Science, Nursing, and Occupational therapy.</a:t>
            </a:r>
            <a:endParaRPr lang="en-US" strike="sngStrike">
              <a:ea typeface="Calibri"/>
              <a:cs typeface="Calibri"/>
            </a:endParaRPr>
          </a:p>
          <a:p>
            <a:pPr marL="171450" indent="-171450">
              <a:buFont typeface="Arial" panose="020B0604020202020204" pitchFamily="34" charset="0"/>
              <a:buChar char="•"/>
            </a:pPr>
            <a:r>
              <a:rPr lang="en-US">
                <a:ea typeface="Calibri"/>
                <a:cs typeface="Calibri"/>
              </a:rPr>
              <a:t>The Sheila Scott building is been using the Digital twin technology for almost a year and they are currently in the third stage which is collecting data in real time.</a:t>
            </a:r>
          </a:p>
          <a:p>
            <a:pPr marL="171450" indent="-171450">
              <a:buFont typeface="Arial" panose="020B0604020202020204" pitchFamily="34" charset="0"/>
              <a:buChar char="•"/>
            </a:pPr>
            <a:r>
              <a:rPr lang="en-US">
                <a:cs typeface="Calibri"/>
              </a:rPr>
              <a:t>How are they collecting data well...? Next slide and explain sensors ubication. </a:t>
            </a:r>
            <a:endParaRPr lang="en-US">
              <a:ea typeface="Calibri"/>
              <a:cs typeface="Calibri"/>
            </a:endParaRPr>
          </a:p>
          <a:p>
            <a:pPr marL="171450" indent="-171450">
              <a:buFont typeface="Arial" panose="020B0604020202020204" pitchFamily="34" charset="0"/>
              <a:buChar char="•"/>
            </a:pPr>
            <a:r>
              <a:rPr lang="en-US">
                <a:cs typeface="Calibri"/>
              </a:rPr>
              <a:t>The university of </a:t>
            </a:r>
          </a:p>
          <a:p>
            <a:endParaRPr lang="en-US">
              <a:cs typeface="Calibri"/>
            </a:endParaRPr>
          </a:p>
          <a:p>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6</a:t>
            </a:fld>
            <a:endParaRPr lang="en-US"/>
          </a:p>
        </p:txBody>
      </p:sp>
    </p:spTree>
    <p:extLst>
      <p:ext uri="{BB962C8B-B14F-4D97-AF65-F5344CB8AC3E}">
        <p14:creationId xmlns:p14="http://schemas.microsoft.com/office/powerpoint/2010/main" val="202463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The Sheila Scott Building currently has 7 types of sensor and 37 sensors </a:t>
            </a:r>
            <a:r>
              <a:rPr lang="en-US"/>
              <a:t>in total from the north side to the south side of the building.</a:t>
            </a:r>
            <a:endParaRPr lang="en-US">
              <a:cs typeface="Calibri" panose="020F0502020204030204"/>
            </a:endParaRPr>
          </a:p>
          <a:p>
            <a:pPr marL="171450" indent="-171450">
              <a:buFont typeface="Arial" panose="020B0604020202020204" pitchFamily="34" charset="0"/>
              <a:buChar char="•"/>
            </a:pPr>
            <a:r>
              <a:rPr lang="en-US">
                <a:ea typeface="Calibri"/>
                <a:cs typeface="Calibri"/>
              </a:rPr>
              <a:t>They are located in specific areas of the building to ensure accurate (</a:t>
            </a:r>
            <a:r>
              <a:rPr lang="en-US" err="1">
                <a:ea typeface="Calibri"/>
                <a:cs typeface="Calibri"/>
              </a:rPr>
              <a:t>aquiuret</a:t>
            </a:r>
            <a:r>
              <a:rPr lang="en-US">
                <a:ea typeface="Calibri"/>
                <a:cs typeface="Calibri"/>
              </a:rPr>
              <a:t>) measurement depending on sensors that’s been used</a:t>
            </a:r>
            <a:endParaRPr lang="en-US">
              <a:cs typeface="Calibri" panose="020F0502020204030204"/>
            </a:endParaRPr>
          </a:p>
          <a:p>
            <a:pPr marL="171450" indent="-171450">
              <a:buFont typeface="Arial" panose="020B0604020202020204" pitchFamily="34" charset="0"/>
              <a:buChar char="•"/>
            </a:pPr>
            <a:r>
              <a:rPr lang="en-US">
                <a:ea typeface="Calibri"/>
                <a:cs typeface="Calibri"/>
              </a:rPr>
              <a:t>The two type of sensor that are more important are the air quality that measure the CO2 level  </a:t>
            </a:r>
            <a:r>
              <a:rPr lang="en-US" strike="sngStrike">
                <a:ea typeface="Calibri" panose="020F0502020204030204"/>
                <a:cs typeface="Calibri" panose="020F0502020204030204"/>
              </a:rPr>
              <a:t>(10 which are red dot) humidity and CO2</a:t>
            </a:r>
            <a:r>
              <a:rPr lang="en-US">
                <a:ea typeface="Calibri"/>
                <a:cs typeface="Calibri"/>
              </a:rPr>
              <a:t>,  and the occupancy (O'-</a:t>
            </a:r>
            <a:r>
              <a:rPr lang="en-US" err="1">
                <a:ea typeface="Calibri"/>
                <a:cs typeface="Calibri"/>
              </a:rPr>
              <a:t>qiupanci</a:t>
            </a:r>
            <a:r>
              <a:rPr lang="en-US">
                <a:ea typeface="Calibri"/>
                <a:cs typeface="Calibri"/>
              </a:rPr>
              <a:t>) sensor (measure every hour to every minute to every second) </a:t>
            </a:r>
            <a:r>
              <a:rPr lang="en-US" strike="sngStrike">
                <a:ea typeface="Calibri" panose="020F0502020204030204"/>
                <a:cs typeface="Calibri" panose="020F0502020204030204"/>
              </a:rPr>
              <a:t>(15 which are the green dot) that mainly use in room where lectures are been held, 5 people counter sensors that register the among of people circulating in the building, and some smart thermostats sensors.</a:t>
            </a:r>
          </a:p>
          <a:p>
            <a:pPr marL="171450" indent="-171450">
              <a:buFont typeface="Arial" panose="020B0604020202020204" pitchFamily="34" charset="0"/>
              <a:buChar char="•"/>
            </a:pPr>
            <a:endParaRPr lang="en-US" strike="sngStrike"/>
          </a:p>
          <a:p>
            <a:r>
              <a:rPr lang="en-US" strike="sngStrike">
                <a:ea typeface="Calibri" panose="020F0502020204030204"/>
                <a:cs typeface="Calibri" panose="020F0502020204030204"/>
              </a:rPr>
              <a:t>Every day every hour, every minute, every second </a:t>
            </a:r>
          </a:p>
          <a:p>
            <a:endParaRPr lang="en-US" strike="sngStrike">
              <a:ea typeface="Calibri" panose="020F0502020204030204"/>
              <a:cs typeface="Calibri" panose="020F0502020204030204"/>
            </a:endParaRPr>
          </a:p>
          <a:p>
            <a:pPr marL="171450" indent="-171450">
              <a:buFont typeface="Arial" panose="020B0604020202020204" pitchFamily="34" charset="0"/>
              <a:buChar char="•"/>
            </a:pPr>
            <a:r>
              <a:rPr lang="en-US" b="1"/>
              <a:t>After analyzing the data from the Sheila Scott building and the digital twin pilot, we established our project goal.</a:t>
            </a:r>
            <a:endParaRPr lang="en-US" b="1">
              <a:ea typeface="Calibri"/>
              <a:cs typeface="Calibri"/>
            </a:endParaRPr>
          </a:p>
          <a:p>
            <a:pPr marL="171450" indent="-171450">
              <a:buFont typeface="Arial" panose="020B0604020202020204" pitchFamily="34" charset="0"/>
              <a:buChar char="•"/>
            </a:pPr>
            <a:endParaRPr lang="en-US">
              <a:ea typeface="Calibri"/>
              <a:cs typeface="Calibri"/>
            </a:endParaRPr>
          </a:p>
          <a:p>
            <a:endParaRPr lang="en-US">
              <a:ea typeface="Calibri"/>
              <a:cs typeface="Calibri"/>
            </a:endParaRP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endParaRPr lang="en-US">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7</a:t>
            </a:fld>
            <a:endParaRPr lang="en-US"/>
          </a:p>
        </p:txBody>
      </p:sp>
    </p:spTree>
    <p:extLst>
      <p:ext uri="{BB962C8B-B14F-4D97-AF65-F5344CB8AC3E}">
        <p14:creationId xmlns:p14="http://schemas.microsoft.com/office/powerpoint/2010/main" val="34147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cs typeface="Calibri"/>
              </a:rPr>
              <a:t>Utilize (</a:t>
            </a:r>
            <a:r>
              <a:rPr lang="en-US" b="1" err="1">
                <a:cs typeface="Calibri"/>
              </a:rPr>
              <a:t>iurulais</a:t>
            </a:r>
            <a:r>
              <a:rPr lang="en-US" b="1">
                <a:cs typeface="Calibri"/>
              </a:rPr>
              <a: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8</a:t>
            </a:fld>
            <a:endParaRPr lang="en-US"/>
          </a:p>
        </p:txBody>
      </p:sp>
    </p:spTree>
    <p:extLst>
      <p:ext uri="{BB962C8B-B14F-4D97-AF65-F5344CB8AC3E}">
        <p14:creationId xmlns:p14="http://schemas.microsoft.com/office/powerpoint/2010/main" val="296550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In order to implement this technology, we wan to carry out theses objective.</a:t>
            </a:r>
          </a:p>
          <a:p>
            <a:pPr marL="171450" indent="-171450">
              <a:buFont typeface="Arial" panose="020B0604020202020204" pitchFamily="34" charset="0"/>
              <a:buChar char="•"/>
            </a:pPr>
            <a:r>
              <a:rPr lang="en-US">
                <a:cs typeface="Calibri"/>
              </a:rPr>
              <a:t>to achieve theses objectives through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9064A48-9F12-49A5-BAFA-80E744450929}" type="slidenum">
              <a:rPr lang="en-US" smtClean="0"/>
              <a:t>9</a:t>
            </a:fld>
            <a:endParaRPr lang="en-US"/>
          </a:p>
        </p:txBody>
      </p:sp>
    </p:spTree>
    <p:extLst>
      <p:ext uri="{BB962C8B-B14F-4D97-AF65-F5344CB8AC3E}">
        <p14:creationId xmlns:p14="http://schemas.microsoft.com/office/powerpoint/2010/main" val="34622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871F03-9364-DBC8-1935-DED2CE2EA04F}"/>
              </a:ext>
            </a:extLst>
          </p:cNvPr>
          <p:cNvSpPr>
            <a:spLocks noGrp="1"/>
          </p:cNvSpPr>
          <p:nvPr>
            <p:ph type="pic" sz="quarter" idx="10"/>
          </p:nvPr>
        </p:nvSpPr>
        <p:spPr>
          <a:xfrm>
            <a:off x="0" y="0"/>
            <a:ext cx="12192000" cy="6858000"/>
          </a:xfrm>
          <a:custGeom>
            <a:avLst/>
            <a:gdLst>
              <a:gd name="connsiteX0" fmla="*/ 0 w 10967769"/>
              <a:gd name="connsiteY0" fmla="*/ 0 h 5633358"/>
              <a:gd name="connsiteX1" fmla="*/ 10967769 w 10967769"/>
              <a:gd name="connsiteY1" fmla="*/ 0 h 5633358"/>
              <a:gd name="connsiteX2" fmla="*/ 10967769 w 10967769"/>
              <a:gd name="connsiteY2" fmla="*/ 5633358 h 5633358"/>
              <a:gd name="connsiteX3" fmla="*/ 0 w 10967769"/>
              <a:gd name="connsiteY3" fmla="*/ 5633358 h 5633358"/>
            </a:gdLst>
            <a:ahLst/>
            <a:cxnLst>
              <a:cxn ang="0">
                <a:pos x="connsiteX0" y="connsiteY0"/>
              </a:cxn>
              <a:cxn ang="0">
                <a:pos x="connsiteX1" y="connsiteY1"/>
              </a:cxn>
              <a:cxn ang="0">
                <a:pos x="connsiteX2" y="connsiteY2"/>
              </a:cxn>
              <a:cxn ang="0">
                <a:pos x="connsiteX3" y="connsiteY3"/>
              </a:cxn>
            </a:cxnLst>
            <a:rect l="l" t="t" r="r" b="b"/>
            <a:pathLst>
              <a:path w="10967769" h="5633358">
                <a:moveTo>
                  <a:pt x="0" y="0"/>
                </a:moveTo>
                <a:lnTo>
                  <a:pt x="10967769" y="0"/>
                </a:lnTo>
                <a:lnTo>
                  <a:pt x="10967769" y="5633358"/>
                </a:lnTo>
                <a:lnTo>
                  <a:pt x="0" y="5633358"/>
                </a:lnTo>
                <a:close/>
              </a:path>
            </a:pathLst>
          </a:custGeom>
        </p:spPr>
        <p:txBody>
          <a:bodyPr wrap="square">
            <a:noAutofit/>
          </a:bodyPr>
          <a:lstStyle/>
          <a:p>
            <a:endParaRPr lang="en-US"/>
          </a:p>
        </p:txBody>
      </p:sp>
    </p:spTree>
    <p:extLst>
      <p:ext uri="{BB962C8B-B14F-4D97-AF65-F5344CB8AC3E}">
        <p14:creationId xmlns:p14="http://schemas.microsoft.com/office/powerpoint/2010/main" val="23853878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b="0">
                <a:solidFill>
                  <a:schemeClr val="accent2"/>
                </a:solidFill>
              </a:defRPr>
            </a:lvl1pPr>
          </a:lstStyle>
          <a:p>
            <a:fld id="{330EA680-D336-4FF7-8B7A-9848BB0A1C32}" type="slidenum">
              <a:rPr lang="en-US" smtClean="0"/>
              <a:pPr/>
              <a:t>‹#›</a:t>
            </a:fld>
            <a:endParaRPr lang="en-US"/>
          </a:p>
        </p:txBody>
      </p:sp>
      <p:pic>
        <p:nvPicPr>
          <p:cNvPr id="10" name="Picture 9" descr="A picture containing outdoor&#10;&#10;Description automatically generated">
            <a:extLst>
              <a:ext uri="{FF2B5EF4-FFF2-40B4-BE49-F238E27FC236}">
                <a16:creationId xmlns:a16="http://schemas.microsoft.com/office/drawing/2014/main" id="{5B9FED3F-FE87-C05D-549F-E6516098C558}"/>
              </a:ext>
            </a:extLst>
          </p:cNvPr>
          <p:cNvPicPr>
            <a:picLocks noChangeAspect="1"/>
          </p:cNvPicPr>
          <p:nvPr userDrawn="1"/>
        </p:nvPicPr>
        <p:blipFill>
          <a:blip r:embed="rId13" cstate="print">
            <a:alphaModFix amt="5000"/>
            <a:extLst>
              <a:ext uri="{28A0092B-C50C-407E-A947-70E740481C1C}">
                <a14:useLocalDpi xmlns:a14="http://schemas.microsoft.com/office/drawing/2010/main" val="0"/>
              </a:ext>
            </a:extLst>
          </a:blip>
          <a:stretch>
            <a:fillRect/>
          </a:stretch>
        </p:blipFill>
        <p:spPr>
          <a:xfrm>
            <a:off x="1960089" y="681037"/>
            <a:ext cx="9142680" cy="6858000"/>
          </a:xfrm>
          <a:prstGeom prst="rect">
            <a:avLst/>
          </a:prstGeom>
          <a:effectLst>
            <a:softEdge rad="635000"/>
          </a:effectLst>
        </p:spPr>
      </p:pic>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ky, outdoor, house, residential&#10;&#10;Description automatically generated">
            <a:extLst>
              <a:ext uri="{FF2B5EF4-FFF2-40B4-BE49-F238E27FC236}">
                <a16:creationId xmlns:a16="http://schemas.microsoft.com/office/drawing/2014/main" id="{D9FACCA5-552D-9391-4308-2FD8999AFC8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23" name="Freeform: Shape 22">
            <a:extLst>
              <a:ext uri="{FF2B5EF4-FFF2-40B4-BE49-F238E27FC236}">
                <a16:creationId xmlns:a16="http://schemas.microsoft.com/office/drawing/2014/main" id="{139D73C2-0989-C4E2-66C2-95A7D48423CB}"/>
              </a:ext>
            </a:extLst>
          </p:cNvPr>
          <p:cNvSpPr>
            <a:spLocks noGrp="1" noRot="1" noMove="1" noResize="1" noEditPoints="1" noAdjustHandles="1" noChangeArrowheads="1" noChangeShapeType="1"/>
          </p:cNvSpPr>
          <p:nvPr/>
        </p:nvSpPr>
        <p:spPr>
          <a:xfrm>
            <a:off x="-12435" y="0"/>
            <a:ext cx="5763923" cy="6858000"/>
          </a:xfrm>
          <a:custGeom>
            <a:avLst/>
            <a:gdLst>
              <a:gd name="connsiteX0" fmla="*/ 0 w 5763923"/>
              <a:gd name="connsiteY0" fmla="*/ 0 h 6858000"/>
              <a:gd name="connsiteX1" fmla="*/ 5763923 w 5763923"/>
              <a:gd name="connsiteY1" fmla="*/ 0 h 6858000"/>
              <a:gd name="connsiteX2" fmla="*/ 3453206 w 5763923"/>
              <a:gd name="connsiteY2" fmla="*/ 6858000 h 6858000"/>
              <a:gd name="connsiteX3" fmla="*/ 0 w 5763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3923" h="6858000">
                <a:moveTo>
                  <a:pt x="0" y="0"/>
                </a:moveTo>
                <a:lnTo>
                  <a:pt x="5763923" y="0"/>
                </a:lnTo>
                <a:lnTo>
                  <a:pt x="3453206"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2" name="TextBox 1">
            <a:extLst>
              <a:ext uri="{FF2B5EF4-FFF2-40B4-BE49-F238E27FC236}">
                <a16:creationId xmlns:a16="http://schemas.microsoft.com/office/drawing/2014/main" id="{6974A93F-4EDB-BA69-C6CC-7D47C3CDC99B}"/>
              </a:ext>
            </a:extLst>
          </p:cNvPr>
          <p:cNvSpPr txBox="1"/>
          <p:nvPr/>
        </p:nvSpPr>
        <p:spPr>
          <a:xfrm>
            <a:off x="58191" y="0"/>
            <a:ext cx="5328458" cy="1569660"/>
          </a:xfrm>
          <a:prstGeom prst="rect">
            <a:avLst/>
          </a:prstGeom>
          <a:noFill/>
        </p:spPr>
        <p:txBody>
          <a:bodyPr wrap="square" lIns="91440" tIns="45720" rIns="91440" bIns="45720" rtlCol="0" anchor="t">
            <a:spAutoFit/>
          </a:bodyPr>
          <a:lstStyle/>
          <a:p>
            <a:r>
              <a:rPr lang="en-US" sz="3200" i="0" u="none" strike="noStrike">
                <a:effectLst/>
                <a:latin typeface="+mj-lt"/>
              </a:rPr>
              <a:t>Improving </a:t>
            </a:r>
            <a:r>
              <a:rPr lang="en-US" sz="3200" i="0" u="none" strike="noStrike">
                <a:solidFill>
                  <a:schemeClr val="accent2"/>
                </a:solidFill>
                <a:effectLst/>
                <a:latin typeface="+mj-lt"/>
              </a:rPr>
              <a:t>Digital Twin </a:t>
            </a:r>
            <a:r>
              <a:rPr lang="en-US" sz="3200" i="0" u="none" strike="noStrike">
                <a:effectLst/>
                <a:latin typeface="+mj-lt"/>
              </a:rPr>
              <a:t>Usage </a:t>
            </a:r>
            <a:r>
              <a:rPr lang="en-US" sz="3200">
                <a:latin typeface="+mj-lt"/>
              </a:rPr>
              <a:t>to </a:t>
            </a:r>
            <a:r>
              <a:rPr lang="en-US" sz="3200">
                <a:solidFill>
                  <a:schemeClr val="accent2"/>
                </a:solidFill>
                <a:latin typeface="+mj-lt"/>
              </a:rPr>
              <a:t>Reduce</a:t>
            </a:r>
            <a:r>
              <a:rPr lang="en-US" sz="3200" i="0" u="none" strike="noStrike">
                <a:solidFill>
                  <a:schemeClr val="accent2"/>
                </a:solidFill>
                <a:effectLst/>
                <a:latin typeface="+mj-lt"/>
              </a:rPr>
              <a:t> Energy</a:t>
            </a:r>
            <a:r>
              <a:rPr lang="en-US" sz="3200" i="0" u="none" strike="noStrike">
                <a:effectLst/>
                <a:latin typeface="+mj-lt"/>
              </a:rPr>
              <a:t> Inefficiencies</a:t>
            </a:r>
            <a:r>
              <a:rPr lang="en-US" sz="3200">
                <a:latin typeface="+mj-lt"/>
              </a:rPr>
              <a:t> </a:t>
            </a:r>
            <a:endParaRPr lang="en-US"/>
          </a:p>
        </p:txBody>
      </p:sp>
      <p:sp>
        <p:nvSpPr>
          <p:cNvPr id="3" name="TextBox 2">
            <a:extLst>
              <a:ext uri="{FF2B5EF4-FFF2-40B4-BE49-F238E27FC236}">
                <a16:creationId xmlns:a16="http://schemas.microsoft.com/office/drawing/2014/main" id="{311E62F9-FD70-5A17-7244-5A23B12F3A7E}"/>
              </a:ext>
            </a:extLst>
          </p:cNvPr>
          <p:cNvSpPr txBox="1"/>
          <p:nvPr/>
        </p:nvSpPr>
        <p:spPr>
          <a:xfrm>
            <a:off x="532313" y="5169766"/>
            <a:ext cx="3301955" cy="1950197"/>
          </a:xfrm>
          <a:prstGeom prst="rect">
            <a:avLst/>
          </a:prstGeom>
          <a:noFill/>
        </p:spPr>
        <p:txBody>
          <a:bodyPr wrap="square" lIns="91440" tIns="45720" rIns="91440" bIns="45720" rtlCol="0" anchor="t">
            <a:spAutoFit/>
          </a:bodyPr>
          <a:lstStyle/>
          <a:p>
            <a:r>
              <a:rPr lang="en-US" sz="2000">
                <a:ea typeface="+mn-lt"/>
                <a:cs typeface="+mn-lt"/>
              </a:rPr>
              <a:t>Arturo Figueredo</a:t>
            </a:r>
            <a:endParaRPr lang="en-US">
              <a:ea typeface="+mn-lt"/>
              <a:cs typeface="+mn-lt"/>
            </a:endParaRPr>
          </a:p>
          <a:p>
            <a:r>
              <a:rPr lang="en-US" sz="2000">
                <a:ea typeface="+mn-lt"/>
                <a:cs typeface="+mn-lt"/>
              </a:rPr>
              <a:t>James Nguyen</a:t>
            </a:r>
            <a:endParaRPr lang="en-US">
              <a:ea typeface="+mn-lt"/>
              <a:cs typeface="+mn-lt"/>
            </a:endParaRPr>
          </a:p>
          <a:p>
            <a:r>
              <a:rPr lang="en-US" sz="2000">
                <a:ea typeface="+mn-lt"/>
                <a:cs typeface="+mn-lt"/>
              </a:rPr>
              <a:t>Rolando Salamea-Lopez</a:t>
            </a:r>
            <a:endParaRPr lang="en-US">
              <a:ea typeface="+mn-lt"/>
              <a:cs typeface="+mn-lt"/>
            </a:endParaRPr>
          </a:p>
          <a:p>
            <a:r>
              <a:rPr lang="en-US" sz="2000">
                <a:ea typeface="+mn-lt"/>
                <a:cs typeface="+mn-lt"/>
              </a:rPr>
              <a:t>Ryan Tonry</a:t>
            </a:r>
            <a:endParaRPr lang="en-US">
              <a:ea typeface="+mn-lt"/>
              <a:cs typeface="+mn-lt"/>
            </a:endParaRPr>
          </a:p>
          <a:p>
            <a:endParaRPr lang="en-US" sz="2000"/>
          </a:p>
          <a:p>
            <a:endParaRPr lang="en-US" sz="2000"/>
          </a:p>
        </p:txBody>
      </p:sp>
      <p:pic>
        <p:nvPicPr>
          <p:cNvPr id="6" name="Picture 6" descr="Logo, company name&#10;&#10;Description automatically generated">
            <a:extLst>
              <a:ext uri="{FF2B5EF4-FFF2-40B4-BE49-F238E27FC236}">
                <a16:creationId xmlns:a16="http://schemas.microsoft.com/office/drawing/2014/main" id="{91ADE064-9CD9-F202-5DC9-900C5DF8166D}"/>
              </a:ext>
            </a:extLst>
          </p:cNvPr>
          <p:cNvPicPr>
            <a:picLocks noChangeAspect="1"/>
          </p:cNvPicPr>
          <p:nvPr/>
        </p:nvPicPr>
        <p:blipFill>
          <a:blip r:embed="rId4"/>
          <a:stretch>
            <a:fillRect/>
          </a:stretch>
        </p:blipFill>
        <p:spPr>
          <a:xfrm>
            <a:off x="532313" y="3685195"/>
            <a:ext cx="1068595" cy="1057270"/>
          </a:xfrm>
          <a:prstGeom prst="rect">
            <a:avLst/>
          </a:prstGeom>
        </p:spPr>
      </p:pic>
      <p:pic>
        <p:nvPicPr>
          <p:cNvPr id="3074" name="Picture 2" descr="University of Worcester Archives - TASS">
            <a:extLst>
              <a:ext uri="{FF2B5EF4-FFF2-40B4-BE49-F238E27FC236}">
                <a16:creationId xmlns:a16="http://schemas.microsoft.com/office/drawing/2014/main" id="{A6ACABFB-6642-BF8F-5346-0D6044918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70" y="2116361"/>
            <a:ext cx="3301955" cy="114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4089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71B2088-4732-3886-B92D-75EE5A249760}"/>
              </a:ext>
            </a:extLst>
          </p:cNvPr>
          <p:cNvSpPr/>
          <p:nvPr/>
        </p:nvSpPr>
        <p:spPr>
          <a:xfrm>
            <a:off x="-682248" y="1543281"/>
            <a:ext cx="3096221" cy="5029200"/>
          </a:xfrm>
          <a:custGeom>
            <a:avLst/>
            <a:gdLst>
              <a:gd name="connsiteX0" fmla="*/ 581621 w 3096221"/>
              <a:gd name="connsiteY0" fmla="*/ 0 h 5029200"/>
              <a:gd name="connsiteX1" fmla="*/ 3096221 w 3096221"/>
              <a:gd name="connsiteY1" fmla="*/ 2514600 h 5029200"/>
              <a:gd name="connsiteX2" fmla="*/ 581621 w 3096221"/>
              <a:gd name="connsiteY2" fmla="*/ 5029200 h 5029200"/>
              <a:gd name="connsiteX3" fmla="*/ 74841 w 3096221"/>
              <a:gd name="connsiteY3" fmla="*/ 4978113 h 5029200"/>
              <a:gd name="connsiteX4" fmla="*/ 0 w 3096221"/>
              <a:gd name="connsiteY4" fmla="*/ 4958869 h 5029200"/>
              <a:gd name="connsiteX5" fmla="*/ 0 w 3096221"/>
              <a:gd name="connsiteY5" fmla="*/ 70332 h 5029200"/>
              <a:gd name="connsiteX6" fmla="*/ 74841 w 3096221"/>
              <a:gd name="connsiteY6" fmla="*/ 51088 h 5029200"/>
              <a:gd name="connsiteX7" fmla="*/ 581621 w 3096221"/>
              <a:gd name="connsiteY7"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21" h="5029200">
                <a:moveTo>
                  <a:pt x="581621" y="0"/>
                </a:moveTo>
                <a:cubicBezTo>
                  <a:pt x="1970396" y="0"/>
                  <a:pt x="3096221" y="1125825"/>
                  <a:pt x="3096221" y="2514600"/>
                </a:cubicBezTo>
                <a:cubicBezTo>
                  <a:pt x="3096221" y="3903375"/>
                  <a:pt x="1970396" y="5029200"/>
                  <a:pt x="581621" y="5029200"/>
                </a:cubicBezTo>
                <a:cubicBezTo>
                  <a:pt x="408024" y="5029200"/>
                  <a:pt x="238536" y="5011609"/>
                  <a:pt x="74841" y="4978113"/>
                </a:cubicBezTo>
                <a:lnTo>
                  <a:pt x="0" y="4958869"/>
                </a:lnTo>
                <a:lnTo>
                  <a:pt x="0" y="70332"/>
                </a:lnTo>
                <a:lnTo>
                  <a:pt x="74841" y="51088"/>
                </a:lnTo>
                <a:cubicBezTo>
                  <a:pt x="238536" y="17591"/>
                  <a:pt x="408024" y="0"/>
                  <a:pt x="581621" y="0"/>
                </a:cubicBezTo>
                <a:close/>
              </a:path>
            </a:pathLst>
          </a:custGeom>
          <a:noFill/>
          <a:ln w="127000">
            <a:gradFill flip="none" rotWithShape="1">
              <a:gsLst>
                <a:gs pos="0">
                  <a:schemeClr val="accent2">
                    <a:lumMod val="5000"/>
                    <a:lumOff val="95000"/>
                  </a:schemeClr>
                </a:gs>
                <a:gs pos="74000">
                  <a:schemeClr val="accent2"/>
                </a:gs>
                <a:gs pos="83000">
                  <a:schemeClr val="accent2"/>
                </a:gs>
                <a:gs pos="100000">
                  <a:schemeClr val="accent2"/>
                </a:gs>
              </a:gsLst>
              <a:lin ang="5400000" scaled="1"/>
              <a:tileRect/>
            </a:gradFill>
            <a:extLst>
              <a:ext uri="{C807C97D-BFC1-408E-A445-0C87EB9F89A2}">
                <ask:lineSketchStyleProps xmlns:ask="http://schemas.microsoft.com/office/drawing/2018/sketchyshapes" sd="1219033472">
                  <a:custGeom>
                    <a:avLst/>
                    <a:gdLst>
                      <a:gd name="connsiteX0" fmla="*/ 0 w 5029200"/>
                      <a:gd name="connsiteY0" fmla="*/ 2514600 h 5029200"/>
                      <a:gd name="connsiteX1" fmla="*/ 2514600 w 5029200"/>
                      <a:gd name="connsiteY1" fmla="*/ 0 h 5029200"/>
                      <a:gd name="connsiteX2" fmla="*/ 5029200 w 5029200"/>
                      <a:gd name="connsiteY2" fmla="*/ 2514600 h 5029200"/>
                      <a:gd name="connsiteX3" fmla="*/ 2514600 w 5029200"/>
                      <a:gd name="connsiteY3" fmla="*/ 5029200 h 5029200"/>
                      <a:gd name="connsiteX4" fmla="*/ 0 w 5029200"/>
                      <a:gd name="connsiteY4" fmla="*/ 25146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extrusionOk="0">
                        <a:moveTo>
                          <a:pt x="0" y="2514600"/>
                        </a:moveTo>
                        <a:cubicBezTo>
                          <a:pt x="-272790" y="957562"/>
                          <a:pt x="875445" y="93971"/>
                          <a:pt x="2514600" y="0"/>
                        </a:cubicBezTo>
                        <a:cubicBezTo>
                          <a:pt x="4206918" y="63903"/>
                          <a:pt x="4995738" y="1126889"/>
                          <a:pt x="5029200" y="2514600"/>
                        </a:cubicBezTo>
                        <a:cubicBezTo>
                          <a:pt x="4933650" y="3996684"/>
                          <a:pt x="3878671" y="5165746"/>
                          <a:pt x="2514600" y="5029200"/>
                        </a:cubicBezTo>
                        <a:cubicBezTo>
                          <a:pt x="1081900" y="5005168"/>
                          <a:pt x="300872" y="4047134"/>
                          <a:pt x="0" y="25146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1D0374E4-F893-6BA8-3F45-9018BCE228F9}"/>
              </a:ext>
            </a:extLst>
          </p:cNvPr>
          <p:cNvSpPr txBox="1"/>
          <p:nvPr/>
        </p:nvSpPr>
        <p:spPr>
          <a:xfrm>
            <a:off x="4917905" y="1739698"/>
            <a:ext cx="6564710" cy="830996"/>
          </a:xfrm>
          <a:prstGeom prst="rect">
            <a:avLst/>
          </a:prstGeom>
          <a:solidFill>
            <a:schemeClr val="bg1"/>
          </a:solidFill>
        </p:spPr>
        <p:txBody>
          <a:bodyPr wrap="square" lIns="91440" tIns="45720" rIns="91440" bIns="45720" rtlCol="0" anchor="t">
            <a:spAutoFit/>
          </a:bodyPr>
          <a:lstStyle/>
          <a:p>
            <a:pPr fontAlgn="base"/>
            <a:r>
              <a:rPr lang="en-US" sz="2400" b="0" i="0">
                <a:solidFill>
                  <a:srgbClr val="000000"/>
                </a:solidFill>
                <a:effectLst/>
                <a:latin typeface="Barlow"/>
                <a:cs typeface="Times New Roman"/>
              </a:rPr>
              <a:t>Understand the design and the use of the digital twin</a:t>
            </a:r>
            <a:r>
              <a:rPr lang="en-US" sz="2400">
                <a:solidFill>
                  <a:srgbClr val="000000"/>
                </a:solidFill>
                <a:latin typeface="Barlow"/>
                <a:cs typeface="Times New Roman"/>
              </a:rPr>
              <a:t> model</a:t>
            </a:r>
            <a:endParaRPr lang="en-US" sz="2400" b="0" i="0">
              <a:solidFill>
                <a:srgbClr val="000000"/>
              </a:solidFill>
              <a:effectLst/>
              <a:latin typeface="Barlow"/>
              <a:cs typeface="Times New Roman"/>
            </a:endParaRPr>
          </a:p>
        </p:txBody>
      </p:sp>
      <p:sp>
        <p:nvSpPr>
          <p:cNvPr id="11" name="Flowchart: Connector 10">
            <a:extLst>
              <a:ext uri="{FF2B5EF4-FFF2-40B4-BE49-F238E27FC236}">
                <a16:creationId xmlns:a16="http://schemas.microsoft.com/office/drawing/2014/main" id="{3EA7A69B-9521-5983-97BE-E2B893446B5C}"/>
              </a:ext>
            </a:extLst>
          </p:cNvPr>
          <p:cNvSpPr/>
          <p:nvPr/>
        </p:nvSpPr>
        <p:spPr>
          <a:xfrm>
            <a:off x="2173548" y="4434032"/>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3</a:t>
            </a:r>
          </a:p>
        </p:txBody>
      </p:sp>
      <p:sp>
        <p:nvSpPr>
          <p:cNvPr id="12" name="Flowchart: Connector 11">
            <a:extLst>
              <a:ext uri="{FF2B5EF4-FFF2-40B4-BE49-F238E27FC236}">
                <a16:creationId xmlns:a16="http://schemas.microsoft.com/office/drawing/2014/main" id="{196DA77F-C7CF-EF89-1D56-BAA95A270744}"/>
              </a:ext>
            </a:extLst>
          </p:cNvPr>
          <p:cNvSpPr/>
          <p:nvPr/>
        </p:nvSpPr>
        <p:spPr>
          <a:xfrm>
            <a:off x="2095159" y="2942154"/>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2</a:t>
            </a:r>
          </a:p>
        </p:txBody>
      </p:sp>
      <p:sp>
        <p:nvSpPr>
          <p:cNvPr id="16" name="Flowchart: Connector 15">
            <a:extLst>
              <a:ext uri="{FF2B5EF4-FFF2-40B4-BE49-F238E27FC236}">
                <a16:creationId xmlns:a16="http://schemas.microsoft.com/office/drawing/2014/main" id="{4A49709B-7BE1-178C-1673-0D0B95D59A6D}"/>
              </a:ext>
            </a:extLst>
          </p:cNvPr>
          <p:cNvSpPr/>
          <p:nvPr/>
        </p:nvSpPr>
        <p:spPr>
          <a:xfrm>
            <a:off x="1451135" y="5708061"/>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solidFill>
              </a:rPr>
              <a:t>4</a:t>
            </a:r>
          </a:p>
        </p:txBody>
      </p:sp>
      <p:sp>
        <p:nvSpPr>
          <p:cNvPr id="15" name="Flowchart: Connector 14">
            <a:extLst>
              <a:ext uri="{FF2B5EF4-FFF2-40B4-BE49-F238E27FC236}">
                <a16:creationId xmlns:a16="http://schemas.microsoft.com/office/drawing/2014/main" id="{CDC8C83D-685D-450D-A801-9695D66B8B6E}"/>
              </a:ext>
            </a:extLst>
          </p:cNvPr>
          <p:cNvSpPr/>
          <p:nvPr/>
        </p:nvSpPr>
        <p:spPr>
          <a:xfrm>
            <a:off x="1398218" y="1977608"/>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2"/>
                </a:solidFill>
              </a:rPr>
              <a:t>1</a:t>
            </a:r>
          </a:p>
        </p:txBody>
      </p:sp>
      <p:cxnSp>
        <p:nvCxnSpPr>
          <p:cNvPr id="26" name="Straight Arrow Connector 25">
            <a:extLst>
              <a:ext uri="{FF2B5EF4-FFF2-40B4-BE49-F238E27FC236}">
                <a16:creationId xmlns:a16="http://schemas.microsoft.com/office/drawing/2014/main" id="{0C1FD4C0-B2B4-7204-2EFA-E31A114E8A33}"/>
              </a:ext>
            </a:extLst>
          </p:cNvPr>
          <p:cNvCxnSpPr>
            <a:cxnSpLocks/>
          </p:cNvCxnSpPr>
          <p:nvPr/>
        </p:nvCxnSpPr>
        <p:spPr>
          <a:xfrm>
            <a:off x="2946889" y="3123373"/>
            <a:ext cx="1484700"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CD6E9F-D5E3-72D7-8B4B-9D4ECC929643}"/>
              </a:ext>
            </a:extLst>
          </p:cNvPr>
          <p:cNvCxnSpPr>
            <a:cxnSpLocks/>
          </p:cNvCxnSpPr>
          <p:nvPr/>
        </p:nvCxnSpPr>
        <p:spPr>
          <a:xfrm>
            <a:off x="2969245" y="4581236"/>
            <a:ext cx="1484700"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B4257E-B261-6D56-E3F7-B049AC58C371}"/>
              </a:ext>
            </a:extLst>
          </p:cNvPr>
          <p:cNvCxnSpPr>
            <a:cxnSpLocks/>
          </p:cNvCxnSpPr>
          <p:nvPr/>
        </p:nvCxnSpPr>
        <p:spPr>
          <a:xfrm>
            <a:off x="2356370" y="5959745"/>
            <a:ext cx="2097575"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C2BE1A0-666B-566D-23A8-12D58872C5FB}"/>
              </a:ext>
            </a:extLst>
          </p:cNvPr>
          <p:cNvSpPr txBox="1"/>
          <p:nvPr/>
        </p:nvSpPr>
        <p:spPr>
          <a:xfrm>
            <a:off x="4920167" y="4205181"/>
            <a:ext cx="6845476" cy="830997"/>
          </a:xfrm>
          <a:prstGeom prst="rect">
            <a:avLst/>
          </a:prstGeom>
          <a:solidFill>
            <a:schemeClr val="bg1"/>
          </a:solidFill>
        </p:spPr>
        <p:txBody>
          <a:bodyPr wrap="square" lIns="91440" tIns="45720" rIns="91440" bIns="45720" rtlCol="0" anchor="t">
            <a:spAutoFit/>
          </a:bodyPr>
          <a:lstStyle/>
          <a:p>
            <a:r>
              <a:rPr lang="en-US" sz="2400" b="0" i="0">
                <a:effectLst/>
                <a:latin typeface="Barlow"/>
                <a:cs typeface="Times New Roman"/>
              </a:rPr>
              <a:t>Identify </a:t>
            </a:r>
            <a:r>
              <a:rPr lang="en-US" sz="2400">
                <a:latin typeface="Barlow"/>
                <a:cs typeface="Times New Roman"/>
              </a:rPr>
              <a:t>energy inefficiencies in </a:t>
            </a:r>
            <a:r>
              <a:rPr lang="en-US" sz="2400" b="0" i="0">
                <a:effectLst/>
                <a:latin typeface="Barlow"/>
                <a:cs typeface="Times New Roman"/>
              </a:rPr>
              <a:t>the Sheila Scott building</a:t>
            </a:r>
            <a:endParaRPr lang="en-US" sz="2400">
              <a:latin typeface="Barlow"/>
            </a:endParaRPr>
          </a:p>
        </p:txBody>
      </p:sp>
      <p:sp>
        <p:nvSpPr>
          <p:cNvPr id="32" name="TextBox 31">
            <a:extLst>
              <a:ext uri="{FF2B5EF4-FFF2-40B4-BE49-F238E27FC236}">
                <a16:creationId xmlns:a16="http://schemas.microsoft.com/office/drawing/2014/main" id="{B3FEAD11-050F-6673-A670-491775E66B9F}"/>
              </a:ext>
            </a:extLst>
          </p:cNvPr>
          <p:cNvSpPr txBox="1"/>
          <p:nvPr/>
        </p:nvSpPr>
        <p:spPr>
          <a:xfrm>
            <a:off x="4917904" y="5554646"/>
            <a:ext cx="6099104"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Create recommendations on how to advance digital twin </a:t>
            </a:r>
            <a:r>
              <a:rPr lang="en-US" sz="2400">
                <a:solidFill>
                  <a:srgbClr val="000000"/>
                </a:solidFill>
                <a:latin typeface="Barlow"/>
                <a:cs typeface="Times New Roman"/>
              </a:rPr>
              <a:t>model</a:t>
            </a:r>
            <a:endParaRPr lang="en-US" sz="2400" b="0" i="0">
              <a:solidFill>
                <a:srgbClr val="000000"/>
              </a:solidFill>
              <a:effectLst/>
              <a:latin typeface="Barlow"/>
            </a:endParaRPr>
          </a:p>
        </p:txBody>
      </p:sp>
      <p:sp>
        <p:nvSpPr>
          <p:cNvPr id="33" name="TextBox 32">
            <a:extLst>
              <a:ext uri="{FF2B5EF4-FFF2-40B4-BE49-F238E27FC236}">
                <a16:creationId xmlns:a16="http://schemas.microsoft.com/office/drawing/2014/main" id="{2D0C5DDB-90A1-A90A-1291-245B61803D9B}"/>
              </a:ext>
            </a:extLst>
          </p:cNvPr>
          <p:cNvSpPr txBox="1"/>
          <p:nvPr/>
        </p:nvSpPr>
        <p:spPr>
          <a:xfrm>
            <a:off x="4917904" y="2764690"/>
            <a:ext cx="5697055"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Understand the behavior of the Sheila Scott building’s users.</a:t>
            </a:r>
          </a:p>
        </p:txBody>
      </p:sp>
      <p:sp>
        <p:nvSpPr>
          <p:cNvPr id="2" name="Slide Number Placeholder 3">
            <a:extLst>
              <a:ext uri="{FF2B5EF4-FFF2-40B4-BE49-F238E27FC236}">
                <a16:creationId xmlns:a16="http://schemas.microsoft.com/office/drawing/2014/main" id="{09EC9F40-FB18-AEF4-A022-B2E2B080FAB1}"/>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10</a:t>
            </a:fld>
            <a:endParaRPr lang="en-US"/>
          </a:p>
        </p:txBody>
      </p:sp>
      <p:cxnSp>
        <p:nvCxnSpPr>
          <p:cNvPr id="7" name="Straight Arrow Connector 6">
            <a:extLst>
              <a:ext uri="{FF2B5EF4-FFF2-40B4-BE49-F238E27FC236}">
                <a16:creationId xmlns:a16="http://schemas.microsoft.com/office/drawing/2014/main" id="{B100729A-B833-14A2-8167-5B9664088F87}"/>
              </a:ext>
            </a:extLst>
          </p:cNvPr>
          <p:cNvCxnSpPr>
            <a:cxnSpLocks/>
          </p:cNvCxnSpPr>
          <p:nvPr/>
        </p:nvCxnSpPr>
        <p:spPr>
          <a:xfrm>
            <a:off x="2350365" y="2175850"/>
            <a:ext cx="2097575"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9C8CAA4B-8F36-E8DF-CDFA-B659A15BFF94}"/>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9" name="TextBox 8">
            <a:extLst>
              <a:ext uri="{FF2B5EF4-FFF2-40B4-BE49-F238E27FC236}">
                <a16:creationId xmlns:a16="http://schemas.microsoft.com/office/drawing/2014/main" id="{11496B5A-E053-A3B3-7C04-ADB84AE23691}"/>
              </a:ext>
            </a:extLst>
          </p:cNvPr>
          <p:cNvSpPr txBox="1"/>
          <p:nvPr/>
        </p:nvSpPr>
        <p:spPr>
          <a:xfrm>
            <a:off x="65316" y="158048"/>
            <a:ext cx="11952513" cy="584775"/>
          </a:xfrm>
          <a:prstGeom prst="rect">
            <a:avLst/>
          </a:prstGeom>
          <a:noFill/>
        </p:spPr>
        <p:txBody>
          <a:bodyPr wrap="square" lIns="91440" tIns="45720" rIns="91440" bIns="45720" rtlCol="0" anchor="t">
            <a:spAutoFit/>
          </a:bodyPr>
          <a:lstStyle/>
          <a:p>
            <a:r>
              <a:rPr lang="en-US" sz="3200">
                <a:solidFill>
                  <a:schemeClr val="accent2"/>
                </a:solidFill>
                <a:latin typeface="+mj-lt"/>
              </a:rPr>
              <a:t>Research Methodology</a:t>
            </a:r>
            <a:endParaRPr lang="en-US" sz="3200">
              <a:latin typeface="+mj-lt"/>
            </a:endParaRPr>
          </a:p>
        </p:txBody>
      </p:sp>
    </p:spTree>
    <p:extLst>
      <p:ext uri="{BB962C8B-B14F-4D97-AF65-F5344CB8AC3E}">
        <p14:creationId xmlns:p14="http://schemas.microsoft.com/office/powerpoint/2010/main" val="68787083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71B2088-4732-3886-B92D-75EE5A249760}"/>
              </a:ext>
            </a:extLst>
          </p:cNvPr>
          <p:cNvSpPr/>
          <p:nvPr/>
        </p:nvSpPr>
        <p:spPr>
          <a:xfrm>
            <a:off x="-682248" y="1543281"/>
            <a:ext cx="3096221" cy="5029200"/>
          </a:xfrm>
          <a:custGeom>
            <a:avLst/>
            <a:gdLst>
              <a:gd name="connsiteX0" fmla="*/ 581621 w 3096221"/>
              <a:gd name="connsiteY0" fmla="*/ 0 h 5029200"/>
              <a:gd name="connsiteX1" fmla="*/ 3096221 w 3096221"/>
              <a:gd name="connsiteY1" fmla="*/ 2514600 h 5029200"/>
              <a:gd name="connsiteX2" fmla="*/ 581621 w 3096221"/>
              <a:gd name="connsiteY2" fmla="*/ 5029200 h 5029200"/>
              <a:gd name="connsiteX3" fmla="*/ 74841 w 3096221"/>
              <a:gd name="connsiteY3" fmla="*/ 4978113 h 5029200"/>
              <a:gd name="connsiteX4" fmla="*/ 0 w 3096221"/>
              <a:gd name="connsiteY4" fmla="*/ 4958869 h 5029200"/>
              <a:gd name="connsiteX5" fmla="*/ 0 w 3096221"/>
              <a:gd name="connsiteY5" fmla="*/ 70332 h 5029200"/>
              <a:gd name="connsiteX6" fmla="*/ 74841 w 3096221"/>
              <a:gd name="connsiteY6" fmla="*/ 51088 h 5029200"/>
              <a:gd name="connsiteX7" fmla="*/ 581621 w 3096221"/>
              <a:gd name="connsiteY7"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21" h="5029200">
                <a:moveTo>
                  <a:pt x="581621" y="0"/>
                </a:moveTo>
                <a:cubicBezTo>
                  <a:pt x="1970396" y="0"/>
                  <a:pt x="3096221" y="1125825"/>
                  <a:pt x="3096221" y="2514600"/>
                </a:cubicBezTo>
                <a:cubicBezTo>
                  <a:pt x="3096221" y="3903375"/>
                  <a:pt x="1970396" y="5029200"/>
                  <a:pt x="581621" y="5029200"/>
                </a:cubicBezTo>
                <a:cubicBezTo>
                  <a:pt x="408024" y="5029200"/>
                  <a:pt x="238536" y="5011609"/>
                  <a:pt x="74841" y="4978113"/>
                </a:cubicBezTo>
                <a:lnTo>
                  <a:pt x="0" y="4958869"/>
                </a:lnTo>
                <a:lnTo>
                  <a:pt x="0" y="70332"/>
                </a:lnTo>
                <a:lnTo>
                  <a:pt x="74841" y="51088"/>
                </a:lnTo>
                <a:cubicBezTo>
                  <a:pt x="238536" y="17591"/>
                  <a:pt x="408024" y="0"/>
                  <a:pt x="581621" y="0"/>
                </a:cubicBezTo>
                <a:close/>
              </a:path>
            </a:pathLst>
          </a:custGeom>
          <a:noFill/>
          <a:ln w="1270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xtLst>
              <a:ext uri="{C807C97D-BFC1-408E-A445-0C87EB9F89A2}">
                <ask:lineSketchStyleProps xmlns:ask="http://schemas.microsoft.com/office/drawing/2018/sketchyshapes" sd="1219033472">
                  <a:custGeom>
                    <a:avLst/>
                    <a:gdLst>
                      <a:gd name="connsiteX0" fmla="*/ 0 w 5029200"/>
                      <a:gd name="connsiteY0" fmla="*/ 2514600 h 5029200"/>
                      <a:gd name="connsiteX1" fmla="*/ 2514600 w 5029200"/>
                      <a:gd name="connsiteY1" fmla="*/ 0 h 5029200"/>
                      <a:gd name="connsiteX2" fmla="*/ 5029200 w 5029200"/>
                      <a:gd name="connsiteY2" fmla="*/ 2514600 h 5029200"/>
                      <a:gd name="connsiteX3" fmla="*/ 2514600 w 5029200"/>
                      <a:gd name="connsiteY3" fmla="*/ 5029200 h 5029200"/>
                      <a:gd name="connsiteX4" fmla="*/ 0 w 5029200"/>
                      <a:gd name="connsiteY4" fmla="*/ 25146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extrusionOk="0">
                        <a:moveTo>
                          <a:pt x="0" y="2514600"/>
                        </a:moveTo>
                        <a:cubicBezTo>
                          <a:pt x="-272790" y="957562"/>
                          <a:pt x="875445" y="93971"/>
                          <a:pt x="2514600" y="0"/>
                        </a:cubicBezTo>
                        <a:cubicBezTo>
                          <a:pt x="4206918" y="63903"/>
                          <a:pt x="4995738" y="1126889"/>
                          <a:pt x="5029200" y="2514600"/>
                        </a:cubicBezTo>
                        <a:cubicBezTo>
                          <a:pt x="4933650" y="3996684"/>
                          <a:pt x="3878671" y="5165746"/>
                          <a:pt x="2514600" y="5029200"/>
                        </a:cubicBezTo>
                        <a:cubicBezTo>
                          <a:pt x="1081900" y="5005168"/>
                          <a:pt x="300872" y="4047134"/>
                          <a:pt x="0" y="25146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lowchart: Connector 10">
            <a:extLst>
              <a:ext uri="{FF2B5EF4-FFF2-40B4-BE49-F238E27FC236}">
                <a16:creationId xmlns:a16="http://schemas.microsoft.com/office/drawing/2014/main" id="{3EA7A69B-9521-5983-97BE-E2B893446B5C}"/>
              </a:ext>
            </a:extLst>
          </p:cNvPr>
          <p:cNvSpPr/>
          <p:nvPr/>
        </p:nvSpPr>
        <p:spPr>
          <a:xfrm>
            <a:off x="2173548" y="4434032"/>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3</a:t>
            </a:r>
          </a:p>
        </p:txBody>
      </p:sp>
      <p:sp>
        <p:nvSpPr>
          <p:cNvPr id="12" name="Flowchart: Connector 11">
            <a:extLst>
              <a:ext uri="{FF2B5EF4-FFF2-40B4-BE49-F238E27FC236}">
                <a16:creationId xmlns:a16="http://schemas.microsoft.com/office/drawing/2014/main" id="{196DA77F-C7CF-EF89-1D56-BAA95A270744}"/>
              </a:ext>
            </a:extLst>
          </p:cNvPr>
          <p:cNvSpPr/>
          <p:nvPr/>
        </p:nvSpPr>
        <p:spPr>
          <a:xfrm>
            <a:off x="2095159" y="2942154"/>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2</a:t>
            </a:r>
          </a:p>
        </p:txBody>
      </p:sp>
      <p:sp>
        <p:nvSpPr>
          <p:cNvPr id="16" name="Flowchart: Connector 15">
            <a:extLst>
              <a:ext uri="{FF2B5EF4-FFF2-40B4-BE49-F238E27FC236}">
                <a16:creationId xmlns:a16="http://schemas.microsoft.com/office/drawing/2014/main" id="{4A49709B-7BE1-178C-1673-0D0B95D59A6D}"/>
              </a:ext>
            </a:extLst>
          </p:cNvPr>
          <p:cNvSpPr/>
          <p:nvPr/>
        </p:nvSpPr>
        <p:spPr>
          <a:xfrm>
            <a:off x="1451135" y="5708061"/>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solidFill>
              </a:rPr>
              <a:t>4</a:t>
            </a:r>
          </a:p>
        </p:txBody>
      </p:sp>
      <p:sp>
        <p:nvSpPr>
          <p:cNvPr id="15" name="Flowchart: Connector 14">
            <a:extLst>
              <a:ext uri="{FF2B5EF4-FFF2-40B4-BE49-F238E27FC236}">
                <a16:creationId xmlns:a16="http://schemas.microsoft.com/office/drawing/2014/main" id="{CDC8C83D-685D-450D-A801-9695D66B8B6E}"/>
              </a:ext>
            </a:extLst>
          </p:cNvPr>
          <p:cNvSpPr/>
          <p:nvPr/>
        </p:nvSpPr>
        <p:spPr>
          <a:xfrm>
            <a:off x="1398218" y="1977608"/>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2"/>
                </a:solidFill>
              </a:rPr>
              <a:t>1</a:t>
            </a:r>
          </a:p>
        </p:txBody>
      </p:sp>
      <p:cxnSp>
        <p:nvCxnSpPr>
          <p:cNvPr id="26" name="Straight Arrow Connector 25">
            <a:extLst>
              <a:ext uri="{FF2B5EF4-FFF2-40B4-BE49-F238E27FC236}">
                <a16:creationId xmlns:a16="http://schemas.microsoft.com/office/drawing/2014/main" id="{0C1FD4C0-B2B4-7204-2EFA-E31A114E8A33}"/>
              </a:ext>
            </a:extLst>
          </p:cNvPr>
          <p:cNvCxnSpPr>
            <a:cxnSpLocks/>
          </p:cNvCxnSpPr>
          <p:nvPr/>
        </p:nvCxnSpPr>
        <p:spPr>
          <a:xfrm>
            <a:off x="2946889" y="3123373"/>
            <a:ext cx="1484700"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CD6E9F-D5E3-72D7-8B4B-9D4ECC929643}"/>
              </a:ext>
            </a:extLst>
          </p:cNvPr>
          <p:cNvCxnSpPr>
            <a:cxnSpLocks/>
          </p:cNvCxnSpPr>
          <p:nvPr/>
        </p:nvCxnSpPr>
        <p:spPr>
          <a:xfrm>
            <a:off x="2969245" y="4581236"/>
            <a:ext cx="1484700"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B4257E-B261-6D56-E3F7-B049AC58C371}"/>
              </a:ext>
            </a:extLst>
          </p:cNvPr>
          <p:cNvCxnSpPr>
            <a:cxnSpLocks/>
          </p:cNvCxnSpPr>
          <p:nvPr/>
        </p:nvCxnSpPr>
        <p:spPr>
          <a:xfrm>
            <a:off x="2356370" y="5959745"/>
            <a:ext cx="2097575"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00729A-B833-14A2-8167-5B9664088F87}"/>
              </a:ext>
            </a:extLst>
          </p:cNvPr>
          <p:cNvCxnSpPr>
            <a:cxnSpLocks/>
          </p:cNvCxnSpPr>
          <p:nvPr/>
        </p:nvCxnSpPr>
        <p:spPr>
          <a:xfrm>
            <a:off x="2350365" y="2175850"/>
            <a:ext cx="2097575"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9C8CAA4B-8F36-E8DF-CDFA-B659A15BFF94}"/>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9" name="TextBox 8">
            <a:extLst>
              <a:ext uri="{FF2B5EF4-FFF2-40B4-BE49-F238E27FC236}">
                <a16:creationId xmlns:a16="http://schemas.microsoft.com/office/drawing/2014/main" id="{11496B5A-E053-A3B3-7C04-ADB84AE23691}"/>
              </a:ext>
            </a:extLst>
          </p:cNvPr>
          <p:cNvSpPr txBox="1"/>
          <p:nvPr/>
        </p:nvSpPr>
        <p:spPr>
          <a:xfrm>
            <a:off x="65316" y="158048"/>
            <a:ext cx="11952513" cy="1077218"/>
          </a:xfrm>
          <a:prstGeom prst="rect">
            <a:avLst/>
          </a:prstGeom>
          <a:noFill/>
        </p:spPr>
        <p:txBody>
          <a:bodyPr wrap="square" lIns="91440" tIns="45720" rIns="91440" bIns="45720" rtlCol="0" anchor="t">
            <a:spAutoFit/>
          </a:bodyPr>
          <a:lstStyle/>
          <a:p>
            <a:r>
              <a:rPr lang="en-US" sz="3200">
                <a:solidFill>
                  <a:schemeClr val="accent2"/>
                </a:solidFill>
                <a:latin typeface="Barlow SemiBold"/>
                <a:ea typeface="+mn-lt"/>
                <a:cs typeface="+mn-lt"/>
              </a:rPr>
              <a:t>Research Methodology</a:t>
            </a:r>
          </a:p>
          <a:p>
            <a:endParaRPr lang="en-US" sz="3200">
              <a:solidFill>
                <a:schemeClr val="accent2"/>
              </a:solidFill>
              <a:latin typeface="+mj-lt"/>
            </a:endParaRPr>
          </a:p>
        </p:txBody>
      </p:sp>
      <p:sp>
        <p:nvSpPr>
          <p:cNvPr id="5" name="TextBox 4">
            <a:extLst>
              <a:ext uri="{FF2B5EF4-FFF2-40B4-BE49-F238E27FC236}">
                <a16:creationId xmlns:a16="http://schemas.microsoft.com/office/drawing/2014/main" id="{CBE03B82-7324-36AA-B236-B83C14385C6F}"/>
              </a:ext>
            </a:extLst>
          </p:cNvPr>
          <p:cNvSpPr txBox="1"/>
          <p:nvPr/>
        </p:nvSpPr>
        <p:spPr>
          <a:xfrm>
            <a:off x="13496655" y="1739698"/>
            <a:ext cx="6564710" cy="830996"/>
          </a:xfrm>
          <a:prstGeom prst="rect">
            <a:avLst/>
          </a:prstGeom>
          <a:solidFill>
            <a:schemeClr val="bg1"/>
          </a:solidFill>
        </p:spPr>
        <p:txBody>
          <a:bodyPr wrap="square" lIns="91440" tIns="45720" rIns="91440" bIns="45720" rtlCol="0" anchor="t">
            <a:spAutoFit/>
          </a:bodyPr>
          <a:lstStyle/>
          <a:p>
            <a:pPr fontAlgn="base"/>
            <a:r>
              <a:rPr lang="en-US" sz="2400" b="0" i="0">
                <a:solidFill>
                  <a:srgbClr val="000000"/>
                </a:solidFill>
                <a:effectLst/>
                <a:latin typeface="Barlow"/>
                <a:cs typeface="Times New Roman"/>
              </a:rPr>
              <a:t>Understand the design and the use of the digital twin</a:t>
            </a:r>
            <a:r>
              <a:rPr lang="en-US" sz="2400">
                <a:solidFill>
                  <a:srgbClr val="000000"/>
                </a:solidFill>
                <a:latin typeface="Barlow"/>
                <a:cs typeface="Times New Roman"/>
              </a:rPr>
              <a:t> model</a:t>
            </a:r>
            <a:endParaRPr lang="en-US" sz="2400" b="0" i="0">
              <a:solidFill>
                <a:srgbClr val="000000"/>
              </a:solidFill>
              <a:effectLst/>
              <a:latin typeface="Barlow"/>
              <a:cs typeface="Times New Roman"/>
            </a:endParaRPr>
          </a:p>
        </p:txBody>
      </p:sp>
      <p:sp>
        <p:nvSpPr>
          <p:cNvPr id="10" name="TextBox 9">
            <a:extLst>
              <a:ext uri="{FF2B5EF4-FFF2-40B4-BE49-F238E27FC236}">
                <a16:creationId xmlns:a16="http://schemas.microsoft.com/office/drawing/2014/main" id="{36054C0B-683F-6650-3C72-9F8525EF171A}"/>
              </a:ext>
            </a:extLst>
          </p:cNvPr>
          <p:cNvSpPr txBox="1"/>
          <p:nvPr/>
        </p:nvSpPr>
        <p:spPr>
          <a:xfrm>
            <a:off x="4920167" y="4205181"/>
            <a:ext cx="6845476" cy="830997"/>
          </a:xfrm>
          <a:prstGeom prst="rect">
            <a:avLst/>
          </a:prstGeom>
          <a:solidFill>
            <a:schemeClr val="bg1"/>
          </a:solidFill>
        </p:spPr>
        <p:txBody>
          <a:bodyPr wrap="square" lIns="91440" tIns="45720" rIns="91440" bIns="45720" rtlCol="0" anchor="t">
            <a:spAutoFit/>
          </a:bodyPr>
          <a:lstStyle/>
          <a:p>
            <a:r>
              <a:rPr lang="en-US" sz="2400" b="0" i="0">
                <a:effectLst/>
                <a:latin typeface="Barlow"/>
                <a:cs typeface="Times New Roman"/>
              </a:rPr>
              <a:t>Identify </a:t>
            </a:r>
            <a:r>
              <a:rPr lang="en-US" sz="2400">
                <a:latin typeface="Barlow"/>
                <a:cs typeface="Times New Roman"/>
              </a:rPr>
              <a:t>energy inefficiencies in </a:t>
            </a:r>
            <a:r>
              <a:rPr lang="en-US" sz="2400" b="0" i="0">
                <a:effectLst/>
                <a:latin typeface="Barlow"/>
                <a:cs typeface="Times New Roman"/>
              </a:rPr>
              <a:t>the Sheila Scott building</a:t>
            </a:r>
            <a:endParaRPr lang="en-US" sz="2400">
              <a:latin typeface="Barlow"/>
            </a:endParaRPr>
          </a:p>
        </p:txBody>
      </p:sp>
      <p:sp>
        <p:nvSpPr>
          <p:cNvPr id="14" name="TextBox 13">
            <a:extLst>
              <a:ext uri="{FF2B5EF4-FFF2-40B4-BE49-F238E27FC236}">
                <a16:creationId xmlns:a16="http://schemas.microsoft.com/office/drawing/2014/main" id="{F8A3BB9A-064F-D627-845A-136E148BAFA0}"/>
              </a:ext>
            </a:extLst>
          </p:cNvPr>
          <p:cNvSpPr txBox="1"/>
          <p:nvPr/>
        </p:nvSpPr>
        <p:spPr>
          <a:xfrm>
            <a:off x="4917904" y="5554646"/>
            <a:ext cx="6099104"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Create recommendations on how to advance digital twin </a:t>
            </a:r>
            <a:r>
              <a:rPr lang="en-US" sz="2400">
                <a:solidFill>
                  <a:srgbClr val="000000"/>
                </a:solidFill>
                <a:latin typeface="Barlow"/>
                <a:cs typeface="Times New Roman"/>
              </a:rPr>
              <a:t>model</a:t>
            </a:r>
            <a:endParaRPr lang="en-US" sz="2400" b="0" i="0">
              <a:solidFill>
                <a:srgbClr val="000000"/>
              </a:solidFill>
              <a:effectLst/>
              <a:latin typeface="Barlow"/>
            </a:endParaRPr>
          </a:p>
        </p:txBody>
      </p:sp>
      <p:sp>
        <p:nvSpPr>
          <p:cNvPr id="18" name="TextBox 17">
            <a:extLst>
              <a:ext uri="{FF2B5EF4-FFF2-40B4-BE49-F238E27FC236}">
                <a16:creationId xmlns:a16="http://schemas.microsoft.com/office/drawing/2014/main" id="{931EF396-33FF-2DC7-1E9D-3A335BCA4EEC}"/>
              </a:ext>
            </a:extLst>
          </p:cNvPr>
          <p:cNvSpPr txBox="1"/>
          <p:nvPr/>
        </p:nvSpPr>
        <p:spPr>
          <a:xfrm>
            <a:off x="13496654" y="2764690"/>
            <a:ext cx="5697055"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Understand the behavior of the Sheila Scott building’s users.</a:t>
            </a:r>
          </a:p>
        </p:txBody>
      </p:sp>
      <p:sp>
        <p:nvSpPr>
          <p:cNvPr id="2" name="TextBox 1">
            <a:extLst>
              <a:ext uri="{FF2B5EF4-FFF2-40B4-BE49-F238E27FC236}">
                <a16:creationId xmlns:a16="http://schemas.microsoft.com/office/drawing/2014/main" id="{A2A3E799-972B-0F30-3592-EEA07388A851}"/>
              </a:ext>
            </a:extLst>
          </p:cNvPr>
          <p:cNvSpPr txBox="1"/>
          <p:nvPr/>
        </p:nvSpPr>
        <p:spPr>
          <a:xfrm>
            <a:off x="4809236" y="2889788"/>
            <a:ext cx="5808309" cy="461665"/>
          </a:xfrm>
          <a:prstGeom prst="rect">
            <a:avLst/>
          </a:prstGeom>
          <a:noFill/>
          <a:ln w="28575">
            <a:solidFill>
              <a:schemeClr val="accent2"/>
            </a:solidFill>
          </a:ln>
        </p:spPr>
        <p:txBody>
          <a:bodyPr wrap="square" lIns="91440" tIns="45720" rIns="91440" bIns="45720" rtlCol="0" anchor="t">
            <a:spAutoFit/>
          </a:bodyPr>
          <a:lstStyle/>
          <a:p>
            <a:r>
              <a:rPr lang="en-US" sz="2400"/>
              <a:t>Observations of Sheila Scott Building </a:t>
            </a:r>
          </a:p>
        </p:txBody>
      </p:sp>
      <p:sp>
        <p:nvSpPr>
          <p:cNvPr id="6" name="TextBox 5">
            <a:extLst>
              <a:ext uri="{FF2B5EF4-FFF2-40B4-BE49-F238E27FC236}">
                <a16:creationId xmlns:a16="http://schemas.microsoft.com/office/drawing/2014/main" id="{B5F45353-65C9-D4AD-EB3C-3753577804B1}"/>
              </a:ext>
            </a:extLst>
          </p:cNvPr>
          <p:cNvSpPr txBox="1"/>
          <p:nvPr/>
        </p:nvSpPr>
        <p:spPr>
          <a:xfrm>
            <a:off x="4809697" y="1927681"/>
            <a:ext cx="5808309" cy="461665"/>
          </a:xfrm>
          <a:prstGeom prst="rect">
            <a:avLst/>
          </a:prstGeom>
          <a:noFill/>
          <a:ln w="28575">
            <a:solidFill>
              <a:schemeClr val="accent2"/>
            </a:solidFill>
          </a:ln>
        </p:spPr>
        <p:txBody>
          <a:bodyPr wrap="square" lIns="91440" tIns="45720" rIns="91440" bIns="45720" rtlCol="0" anchor="t">
            <a:spAutoFit/>
          </a:bodyPr>
          <a:lstStyle/>
          <a:p>
            <a:pPr fontAlgn="base"/>
            <a:r>
              <a:rPr lang="en-US" sz="2400"/>
              <a:t>Interview Users and University Personnel</a:t>
            </a:r>
            <a:endParaRPr lang="en-US" sz="2400" i="0" err="1">
              <a:solidFill>
                <a:srgbClr val="000000"/>
              </a:solidFill>
              <a:effectLst/>
            </a:endParaRPr>
          </a:p>
        </p:txBody>
      </p:sp>
    </p:spTree>
    <p:extLst>
      <p:ext uri="{BB962C8B-B14F-4D97-AF65-F5344CB8AC3E}">
        <p14:creationId xmlns:p14="http://schemas.microsoft.com/office/powerpoint/2010/main" val="4201191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71B2088-4732-3886-B92D-75EE5A249760}"/>
              </a:ext>
            </a:extLst>
          </p:cNvPr>
          <p:cNvSpPr/>
          <p:nvPr/>
        </p:nvSpPr>
        <p:spPr>
          <a:xfrm>
            <a:off x="-682248" y="1543281"/>
            <a:ext cx="3096221" cy="5029200"/>
          </a:xfrm>
          <a:custGeom>
            <a:avLst/>
            <a:gdLst>
              <a:gd name="connsiteX0" fmla="*/ 581621 w 3096221"/>
              <a:gd name="connsiteY0" fmla="*/ 0 h 5029200"/>
              <a:gd name="connsiteX1" fmla="*/ 3096221 w 3096221"/>
              <a:gd name="connsiteY1" fmla="*/ 2514600 h 5029200"/>
              <a:gd name="connsiteX2" fmla="*/ 581621 w 3096221"/>
              <a:gd name="connsiteY2" fmla="*/ 5029200 h 5029200"/>
              <a:gd name="connsiteX3" fmla="*/ 74841 w 3096221"/>
              <a:gd name="connsiteY3" fmla="*/ 4978113 h 5029200"/>
              <a:gd name="connsiteX4" fmla="*/ 0 w 3096221"/>
              <a:gd name="connsiteY4" fmla="*/ 4958869 h 5029200"/>
              <a:gd name="connsiteX5" fmla="*/ 0 w 3096221"/>
              <a:gd name="connsiteY5" fmla="*/ 70332 h 5029200"/>
              <a:gd name="connsiteX6" fmla="*/ 74841 w 3096221"/>
              <a:gd name="connsiteY6" fmla="*/ 51088 h 5029200"/>
              <a:gd name="connsiteX7" fmla="*/ 581621 w 3096221"/>
              <a:gd name="connsiteY7"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21" h="5029200">
                <a:moveTo>
                  <a:pt x="581621" y="0"/>
                </a:moveTo>
                <a:cubicBezTo>
                  <a:pt x="1970396" y="0"/>
                  <a:pt x="3096221" y="1125825"/>
                  <a:pt x="3096221" y="2514600"/>
                </a:cubicBezTo>
                <a:cubicBezTo>
                  <a:pt x="3096221" y="3903375"/>
                  <a:pt x="1970396" y="5029200"/>
                  <a:pt x="581621" y="5029200"/>
                </a:cubicBezTo>
                <a:cubicBezTo>
                  <a:pt x="408024" y="5029200"/>
                  <a:pt x="238536" y="5011609"/>
                  <a:pt x="74841" y="4978113"/>
                </a:cubicBezTo>
                <a:lnTo>
                  <a:pt x="0" y="4958869"/>
                </a:lnTo>
                <a:lnTo>
                  <a:pt x="0" y="70332"/>
                </a:lnTo>
                <a:lnTo>
                  <a:pt x="74841" y="51088"/>
                </a:lnTo>
                <a:cubicBezTo>
                  <a:pt x="238536" y="17591"/>
                  <a:pt x="408024" y="0"/>
                  <a:pt x="581621" y="0"/>
                </a:cubicBezTo>
                <a:close/>
              </a:path>
            </a:pathLst>
          </a:custGeom>
          <a:noFill/>
          <a:ln w="1270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xtLst>
              <a:ext uri="{C807C97D-BFC1-408E-A445-0C87EB9F89A2}">
                <ask:lineSketchStyleProps xmlns:ask="http://schemas.microsoft.com/office/drawing/2018/sketchyshapes" sd="1219033472">
                  <a:custGeom>
                    <a:avLst/>
                    <a:gdLst>
                      <a:gd name="connsiteX0" fmla="*/ 0 w 5029200"/>
                      <a:gd name="connsiteY0" fmla="*/ 2514600 h 5029200"/>
                      <a:gd name="connsiteX1" fmla="*/ 2514600 w 5029200"/>
                      <a:gd name="connsiteY1" fmla="*/ 0 h 5029200"/>
                      <a:gd name="connsiteX2" fmla="*/ 5029200 w 5029200"/>
                      <a:gd name="connsiteY2" fmla="*/ 2514600 h 5029200"/>
                      <a:gd name="connsiteX3" fmla="*/ 2514600 w 5029200"/>
                      <a:gd name="connsiteY3" fmla="*/ 5029200 h 5029200"/>
                      <a:gd name="connsiteX4" fmla="*/ 0 w 5029200"/>
                      <a:gd name="connsiteY4" fmla="*/ 25146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extrusionOk="0">
                        <a:moveTo>
                          <a:pt x="0" y="2514600"/>
                        </a:moveTo>
                        <a:cubicBezTo>
                          <a:pt x="-272790" y="957562"/>
                          <a:pt x="875445" y="93971"/>
                          <a:pt x="2514600" y="0"/>
                        </a:cubicBezTo>
                        <a:cubicBezTo>
                          <a:pt x="4206918" y="63903"/>
                          <a:pt x="4995738" y="1126889"/>
                          <a:pt x="5029200" y="2514600"/>
                        </a:cubicBezTo>
                        <a:cubicBezTo>
                          <a:pt x="4933650" y="3996684"/>
                          <a:pt x="3878671" y="5165746"/>
                          <a:pt x="2514600" y="5029200"/>
                        </a:cubicBezTo>
                        <a:cubicBezTo>
                          <a:pt x="1081900" y="5005168"/>
                          <a:pt x="300872" y="4047134"/>
                          <a:pt x="0" y="25146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lowchart: Connector 10">
            <a:extLst>
              <a:ext uri="{FF2B5EF4-FFF2-40B4-BE49-F238E27FC236}">
                <a16:creationId xmlns:a16="http://schemas.microsoft.com/office/drawing/2014/main" id="{3EA7A69B-9521-5983-97BE-E2B893446B5C}"/>
              </a:ext>
            </a:extLst>
          </p:cNvPr>
          <p:cNvSpPr/>
          <p:nvPr/>
        </p:nvSpPr>
        <p:spPr>
          <a:xfrm>
            <a:off x="2173548" y="4434032"/>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3</a:t>
            </a:r>
          </a:p>
        </p:txBody>
      </p:sp>
      <p:sp>
        <p:nvSpPr>
          <p:cNvPr id="12" name="Flowchart: Connector 11">
            <a:extLst>
              <a:ext uri="{FF2B5EF4-FFF2-40B4-BE49-F238E27FC236}">
                <a16:creationId xmlns:a16="http://schemas.microsoft.com/office/drawing/2014/main" id="{196DA77F-C7CF-EF89-1D56-BAA95A270744}"/>
              </a:ext>
            </a:extLst>
          </p:cNvPr>
          <p:cNvSpPr/>
          <p:nvPr/>
        </p:nvSpPr>
        <p:spPr>
          <a:xfrm>
            <a:off x="2095159" y="2942154"/>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2</a:t>
            </a:r>
          </a:p>
        </p:txBody>
      </p:sp>
      <p:sp>
        <p:nvSpPr>
          <p:cNvPr id="16" name="Flowchart: Connector 15">
            <a:extLst>
              <a:ext uri="{FF2B5EF4-FFF2-40B4-BE49-F238E27FC236}">
                <a16:creationId xmlns:a16="http://schemas.microsoft.com/office/drawing/2014/main" id="{4A49709B-7BE1-178C-1673-0D0B95D59A6D}"/>
              </a:ext>
            </a:extLst>
          </p:cNvPr>
          <p:cNvSpPr/>
          <p:nvPr/>
        </p:nvSpPr>
        <p:spPr>
          <a:xfrm>
            <a:off x="1451135" y="5708061"/>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solidFill>
              </a:rPr>
              <a:t>4</a:t>
            </a:r>
          </a:p>
        </p:txBody>
      </p:sp>
      <p:sp>
        <p:nvSpPr>
          <p:cNvPr id="15" name="Flowchart: Connector 14">
            <a:extLst>
              <a:ext uri="{FF2B5EF4-FFF2-40B4-BE49-F238E27FC236}">
                <a16:creationId xmlns:a16="http://schemas.microsoft.com/office/drawing/2014/main" id="{CDC8C83D-685D-450D-A801-9695D66B8B6E}"/>
              </a:ext>
            </a:extLst>
          </p:cNvPr>
          <p:cNvSpPr/>
          <p:nvPr/>
        </p:nvSpPr>
        <p:spPr>
          <a:xfrm>
            <a:off x="1398218" y="1977608"/>
            <a:ext cx="365760" cy="365760"/>
          </a:xfrm>
          <a:prstGeom prst="flowChartConnector">
            <a:avLst/>
          </a:prstGeom>
          <a:solidFill>
            <a:schemeClr val="bg1"/>
          </a:solidFill>
          <a:ln w="63500">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2"/>
                </a:solidFill>
              </a:rPr>
              <a:t>1</a:t>
            </a:r>
          </a:p>
        </p:txBody>
      </p:sp>
      <p:cxnSp>
        <p:nvCxnSpPr>
          <p:cNvPr id="26" name="Straight Arrow Connector 25">
            <a:extLst>
              <a:ext uri="{FF2B5EF4-FFF2-40B4-BE49-F238E27FC236}">
                <a16:creationId xmlns:a16="http://schemas.microsoft.com/office/drawing/2014/main" id="{0C1FD4C0-B2B4-7204-2EFA-E31A114E8A33}"/>
              </a:ext>
            </a:extLst>
          </p:cNvPr>
          <p:cNvCxnSpPr>
            <a:cxnSpLocks/>
          </p:cNvCxnSpPr>
          <p:nvPr/>
        </p:nvCxnSpPr>
        <p:spPr>
          <a:xfrm>
            <a:off x="2946889" y="3123373"/>
            <a:ext cx="1484700"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CD6E9F-D5E3-72D7-8B4B-9D4ECC929643}"/>
              </a:ext>
            </a:extLst>
          </p:cNvPr>
          <p:cNvCxnSpPr>
            <a:cxnSpLocks/>
          </p:cNvCxnSpPr>
          <p:nvPr/>
        </p:nvCxnSpPr>
        <p:spPr>
          <a:xfrm>
            <a:off x="2969245" y="4581236"/>
            <a:ext cx="1484700"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B4257E-B261-6D56-E3F7-B049AC58C371}"/>
              </a:ext>
            </a:extLst>
          </p:cNvPr>
          <p:cNvCxnSpPr>
            <a:cxnSpLocks/>
          </p:cNvCxnSpPr>
          <p:nvPr/>
        </p:nvCxnSpPr>
        <p:spPr>
          <a:xfrm>
            <a:off x="2356370" y="5959745"/>
            <a:ext cx="2097575"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00729A-B833-14A2-8167-5B9664088F87}"/>
              </a:ext>
            </a:extLst>
          </p:cNvPr>
          <p:cNvCxnSpPr>
            <a:cxnSpLocks/>
          </p:cNvCxnSpPr>
          <p:nvPr/>
        </p:nvCxnSpPr>
        <p:spPr>
          <a:xfrm>
            <a:off x="2350365" y="2175850"/>
            <a:ext cx="2097575" cy="0"/>
          </a:xfrm>
          <a:prstGeom prst="straightConnector1">
            <a:avLst/>
          </a:prstGeom>
          <a:ln w="38100" cap="flat" cmpd="sng">
            <a:solidFill>
              <a:schemeClr val="accent2">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9C8CAA4B-8F36-E8DF-CDFA-B659A15BFF94}"/>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9" name="TextBox 8">
            <a:extLst>
              <a:ext uri="{FF2B5EF4-FFF2-40B4-BE49-F238E27FC236}">
                <a16:creationId xmlns:a16="http://schemas.microsoft.com/office/drawing/2014/main" id="{11496B5A-E053-A3B3-7C04-ADB84AE23691}"/>
              </a:ext>
            </a:extLst>
          </p:cNvPr>
          <p:cNvSpPr txBox="1"/>
          <p:nvPr/>
        </p:nvSpPr>
        <p:spPr>
          <a:xfrm>
            <a:off x="65316" y="158048"/>
            <a:ext cx="11952513" cy="1077218"/>
          </a:xfrm>
          <a:prstGeom prst="rect">
            <a:avLst/>
          </a:prstGeom>
          <a:noFill/>
        </p:spPr>
        <p:txBody>
          <a:bodyPr wrap="square" lIns="91440" tIns="45720" rIns="91440" bIns="45720" rtlCol="0" anchor="t">
            <a:spAutoFit/>
          </a:bodyPr>
          <a:lstStyle/>
          <a:p>
            <a:r>
              <a:rPr lang="en-US" sz="3200">
                <a:solidFill>
                  <a:schemeClr val="accent2"/>
                </a:solidFill>
                <a:latin typeface="Barlow SemiBold"/>
                <a:ea typeface="+mn-lt"/>
                <a:cs typeface="+mn-lt"/>
              </a:rPr>
              <a:t>Research Methodology</a:t>
            </a:r>
          </a:p>
          <a:p>
            <a:endParaRPr lang="en-US" sz="3200">
              <a:solidFill>
                <a:schemeClr val="accent2"/>
              </a:solidFill>
              <a:latin typeface="+mj-lt"/>
            </a:endParaRPr>
          </a:p>
        </p:txBody>
      </p:sp>
      <p:sp>
        <p:nvSpPr>
          <p:cNvPr id="5" name="TextBox 4">
            <a:extLst>
              <a:ext uri="{FF2B5EF4-FFF2-40B4-BE49-F238E27FC236}">
                <a16:creationId xmlns:a16="http://schemas.microsoft.com/office/drawing/2014/main" id="{CBE03B82-7324-36AA-B236-B83C14385C6F}"/>
              </a:ext>
            </a:extLst>
          </p:cNvPr>
          <p:cNvSpPr txBox="1"/>
          <p:nvPr/>
        </p:nvSpPr>
        <p:spPr>
          <a:xfrm>
            <a:off x="13496655" y="1739698"/>
            <a:ext cx="6564710" cy="830996"/>
          </a:xfrm>
          <a:prstGeom prst="rect">
            <a:avLst/>
          </a:prstGeom>
          <a:solidFill>
            <a:schemeClr val="bg1"/>
          </a:solidFill>
        </p:spPr>
        <p:txBody>
          <a:bodyPr wrap="square" lIns="91440" tIns="45720" rIns="91440" bIns="45720" rtlCol="0" anchor="t">
            <a:spAutoFit/>
          </a:bodyPr>
          <a:lstStyle/>
          <a:p>
            <a:pPr fontAlgn="base"/>
            <a:r>
              <a:rPr lang="en-US" sz="2400" b="0" i="0">
                <a:solidFill>
                  <a:srgbClr val="000000"/>
                </a:solidFill>
                <a:effectLst/>
                <a:latin typeface="Barlow"/>
                <a:cs typeface="Times New Roman"/>
              </a:rPr>
              <a:t>Understand the design and the use of the digital twin</a:t>
            </a:r>
            <a:r>
              <a:rPr lang="en-US" sz="2400">
                <a:solidFill>
                  <a:srgbClr val="000000"/>
                </a:solidFill>
                <a:latin typeface="Barlow"/>
                <a:cs typeface="Times New Roman"/>
              </a:rPr>
              <a:t> model</a:t>
            </a:r>
            <a:endParaRPr lang="en-US" sz="2400" b="0" i="0">
              <a:solidFill>
                <a:srgbClr val="000000"/>
              </a:solidFill>
              <a:effectLst/>
              <a:latin typeface="Barlow"/>
              <a:cs typeface="Times New Roman"/>
            </a:endParaRPr>
          </a:p>
        </p:txBody>
      </p:sp>
      <p:sp>
        <p:nvSpPr>
          <p:cNvPr id="10" name="TextBox 9">
            <a:extLst>
              <a:ext uri="{FF2B5EF4-FFF2-40B4-BE49-F238E27FC236}">
                <a16:creationId xmlns:a16="http://schemas.microsoft.com/office/drawing/2014/main" id="{36054C0B-683F-6650-3C72-9F8525EF171A}"/>
              </a:ext>
            </a:extLst>
          </p:cNvPr>
          <p:cNvSpPr txBox="1"/>
          <p:nvPr/>
        </p:nvSpPr>
        <p:spPr>
          <a:xfrm>
            <a:off x="13598667" y="4205181"/>
            <a:ext cx="6845476" cy="830997"/>
          </a:xfrm>
          <a:prstGeom prst="rect">
            <a:avLst/>
          </a:prstGeom>
          <a:solidFill>
            <a:schemeClr val="bg1"/>
          </a:solidFill>
        </p:spPr>
        <p:txBody>
          <a:bodyPr wrap="square" lIns="91440" tIns="45720" rIns="91440" bIns="45720" rtlCol="0" anchor="t">
            <a:spAutoFit/>
          </a:bodyPr>
          <a:lstStyle/>
          <a:p>
            <a:r>
              <a:rPr lang="en-US" sz="2400" b="0" i="0">
                <a:effectLst/>
                <a:latin typeface="Barlow"/>
                <a:cs typeface="Times New Roman"/>
              </a:rPr>
              <a:t>Identify </a:t>
            </a:r>
            <a:r>
              <a:rPr lang="en-US" sz="2400">
                <a:latin typeface="Barlow"/>
                <a:cs typeface="Times New Roman"/>
              </a:rPr>
              <a:t>energy inefficiencies in </a:t>
            </a:r>
            <a:r>
              <a:rPr lang="en-US" sz="2400" b="0" i="0">
                <a:effectLst/>
                <a:latin typeface="Barlow"/>
                <a:cs typeface="Times New Roman"/>
              </a:rPr>
              <a:t>the Sheila Scott building</a:t>
            </a:r>
            <a:endParaRPr lang="en-US" sz="2400">
              <a:latin typeface="Barlow"/>
            </a:endParaRPr>
          </a:p>
        </p:txBody>
      </p:sp>
      <p:sp>
        <p:nvSpPr>
          <p:cNvPr id="14" name="TextBox 13">
            <a:extLst>
              <a:ext uri="{FF2B5EF4-FFF2-40B4-BE49-F238E27FC236}">
                <a16:creationId xmlns:a16="http://schemas.microsoft.com/office/drawing/2014/main" id="{F8A3BB9A-064F-D627-845A-136E148BAFA0}"/>
              </a:ext>
            </a:extLst>
          </p:cNvPr>
          <p:cNvSpPr txBox="1"/>
          <p:nvPr/>
        </p:nvSpPr>
        <p:spPr>
          <a:xfrm>
            <a:off x="13596404" y="5554646"/>
            <a:ext cx="6099104"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Create recommendations on how to advance digital twin </a:t>
            </a:r>
            <a:r>
              <a:rPr lang="en-US" sz="2400">
                <a:solidFill>
                  <a:srgbClr val="000000"/>
                </a:solidFill>
                <a:latin typeface="Barlow"/>
                <a:cs typeface="Times New Roman"/>
              </a:rPr>
              <a:t>model</a:t>
            </a:r>
            <a:endParaRPr lang="en-US" sz="2400" b="0" i="0">
              <a:solidFill>
                <a:srgbClr val="000000"/>
              </a:solidFill>
              <a:effectLst/>
              <a:latin typeface="Barlow"/>
            </a:endParaRPr>
          </a:p>
        </p:txBody>
      </p:sp>
      <p:sp>
        <p:nvSpPr>
          <p:cNvPr id="18" name="TextBox 17">
            <a:extLst>
              <a:ext uri="{FF2B5EF4-FFF2-40B4-BE49-F238E27FC236}">
                <a16:creationId xmlns:a16="http://schemas.microsoft.com/office/drawing/2014/main" id="{931EF396-33FF-2DC7-1E9D-3A335BCA4EEC}"/>
              </a:ext>
            </a:extLst>
          </p:cNvPr>
          <p:cNvSpPr txBox="1"/>
          <p:nvPr/>
        </p:nvSpPr>
        <p:spPr>
          <a:xfrm>
            <a:off x="13496654" y="2764690"/>
            <a:ext cx="5697055"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Understand the behavior of the Sheila Scott building’s users.</a:t>
            </a:r>
          </a:p>
        </p:txBody>
      </p:sp>
      <p:sp>
        <p:nvSpPr>
          <p:cNvPr id="20" name="TextBox 19">
            <a:extLst>
              <a:ext uri="{FF2B5EF4-FFF2-40B4-BE49-F238E27FC236}">
                <a16:creationId xmlns:a16="http://schemas.microsoft.com/office/drawing/2014/main" id="{883BDC41-530A-3B8A-11FE-87125AEF5041}"/>
              </a:ext>
            </a:extLst>
          </p:cNvPr>
          <p:cNvSpPr txBox="1"/>
          <p:nvPr/>
        </p:nvSpPr>
        <p:spPr>
          <a:xfrm>
            <a:off x="4809697" y="1927681"/>
            <a:ext cx="5808309" cy="461665"/>
          </a:xfrm>
          <a:prstGeom prst="rect">
            <a:avLst/>
          </a:prstGeom>
          <a:noFill/>
          <a:ln w="28575">
            <a:solidFill>
              <a:schemeClr val="accent2"/>
            </a:solidFill>
          </a:ln>
        </p:spPr>
        <p:txBody>
          <a:bodyPr wrap="square" lIns="91440" tIns="45720" rIns="91440" bIns="45720" rtlCol="0" anchor="t">
            <a:spAutoFit/>
          </a:bodyPr>
          <a:lstStyle/>
          <a:p>
            <a:pPr fontAlgn="base"/>
            <a:r>
              <a:rPr lang="en-US" sz="2400"/>
              <a:t>Interview Users and University Personnel</a:t>
            </a:r>
            <a:endParaRPr lang="en-US" sz="2400" i="0" err="1">
              <a:solidFill>
                <a:srgbClr val="000000"/>
              </a:solidFill>
              <a:effectLst/>
            </a:endParaRPr>
          </a:p>
        </p:txBody>
      </p:sp>
      <p:sp>
        <p:nvSpPr>
          <p:cNvPr id="2" name="TextBox 1">
            <a:extLst>
              <a:ext uri="{FF2B5EF4-FFF2-40B4-BE49-F238E27FC236}">
                <a16:creationId xmlns:a16="http://schemas.microsoft.com/office/drawing/2014/main" id="{582D5E90-8893-F45A-0B47-8E7BAC776EDA}"/>
              </a:ext>
            </a:extLst>
          </p:cNvPr>
          <p:cNvSpPr txBox="1"/>
          <p:nvPr/>
        </p:nvSpPr>
        <p:spPr>
          <a:xfrm>
            <a:off x="4809698" y="5714091"/>
            <a:ext cx="5807847" cy="461665"/>
          </a:xfrm>
          <a:prstGeom prst="rect">
            <a:avLst/>
          </a:prstGeom>
          <a:noFill/>
          <a:ln w="28575">
            <a:solidFill>
              <a:schemeClr val="accent2"/>
            </a:solidFill>
          </a:ln>
        </p:spPr>
        <p:txBody>
          <a:bodyPr wrap="square" lIns="91440" tIns="45720" rIns="91440" bIns="45720" rtlCol="0" anchor="t">
            <a:spAutoFit/>
          </a:bodyPr>
          <a:lstStyle/>
          <a:p>
            <a:r>
              <a:rPr lang="en-US" sz="2400"/>
              <a:t>Review Sensor Data </a:t>
            </a:r>
          </a:p>
        </p:txBody>
      </p:sp>
      <p:sp>
        <p:nvSpPr>
          <p:cNvPr id="4" name="TextBox 3">
            <a:extLst>
              <a:ext uri="{FF2B5EF4-FFF2-40B4-BE49-F238E27FC236}">
                <a16:creationId xmlns:a16="http://schemas.microsoft.com/office/drawing/2014/main" id="{D886D0DA-1C32-F61D-82AD-144FC2C72221}"/>
              </a:ext>
            </a:extLst>
          </p:cNvPr>
          <p:cNvSpPr txBox="1"/>
          <p:nvPr/>
        </p:nvSpPr>
        <p:spPr>
          <a:xfrm>
            <a:off x="4809236" y="4338072"/>
            <a:ext cx="5808309" cy="461665"/>
          </a:xfrm>
          <a:prstGeom prst="rect">
            <a:avLst/>
          </a:prstGeom>
          <a:noFill/>
          <a:ln w="28575">
            <a:solidFill>
              <a:schemeClr val="accent2"/>
            </a:solidFill>
          </a:ln>
        </p:spPr>
        <p:txBody>
          <a:bodyPr wrap="square" lIns="91440" tIns="45720" rIns="91440" bIns="45720" rtlCol="0" anchor="t">
            <a:spAutoFit/>
          </a:bodyPr>
          <a:lstStyle/>
          <a:p>
            <a:r>
              <a:rPr lang="en-US" sz="2400">
                <a:ea typeface="+mn-lt"/>
                <a:cs typeface="+mn-lt"/>
              </a:rPr>
              <a:t>Consult Heat Decarbonization Plan</a:t>
            </a:r>
            <a:endParaRPr lang="en-US" sz="2400"/>
          </a:p>
        </p:txBody>
      </p:sp>
      <p:sp>
        <p:nvSpPr>
          <p:cNvPr id="6" name="TextBox 5">
            <a:extLst>
              <a:ext uri="{FF2B5EF4-FFF2-40B4-BE49-F238E27FC236}">
                <a16:creationId xmlns:a16="http://schemas.microsoft.com/office/drawing/2014/main" id="{BAE97FFF-4AA7-8081-349B-89E1BD3AEEE8}"/>
              </a:ext>
            </a:extLst>
          </p:cNvPr>
          <p:cNvSpPr txBox="1"/>
          <p:nvPr/>
        </p:nvSpPr>
        <p:spPr>
          <a:xfrm>
            <a:off x="4809236" y="2889788"/>
            <a:ext cx="5808309" cy="461665"/>
          </a:xfrm>
          <a:prstGeom prst="rect">
            <a:avLst/>
          </a:prstGeom>
          <a:noFill/>
          <a:ln w="28575">
            <a:solidFill>
              <a:schemeClr val="accent2"/>
            </a:solidFill>
          </a:ln>
        </p:spPr>
        <p:txBody>
          <a:bodyPr wrap="square" lIns="91440" tIns="45720" rIns="91440" bIns="45720" rtlCol="0" anchor="t">
            <a:spAutoFit/>
          </a:bodyPr>
          <a:lstStyle/>
          <a:p>
            <a:r>
              <a:rPr lang="en-US" sz="2400"/>
              <a:t>Observations of Sheila Scott Building </a:t>
            </a:r>
          </a:p>
        </p:txBody>
      </p:sp>
    </p:spTree>
    <p:extLst>
      <p:ext uri="{BB962C8B-B14F-4D97-AF65-F5344CB8AC3E}">
        <p14:creationId xmlns:p14="http://schemas.microsoft.com/office/powerpoint/2010/main" val="3957187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6B6CDC1-B238-B095-4810-D3B2B8B65D79}"/>
              </a:ext>
            </a:extLst>
          </p:cNvPr>
          <p:cNvSpPr/>
          <p:nvPr/>
        </p:nvSpPr>
        <p:spPr>
          <a:xfrm rot="1117236">
            <a:off x="11091382" y="-466974"/>
            <a:ext cx="1647568" cy="7791948"/>
          </a:xfrm>
          <a:custGeom>
            <a:avLst/>
            <a:gdLst>
              <a:gd name="connsiteX0" fmla="*/ 0 w 1647568"/>
              <a:gd name="connsiteY0" fmla="*/ 555127 h 7791948"/>
              <a:gd name="connsiteX1" fmla="*/ 1647568 w 1647568"/>
              <a:gd name="connsiteY1" fmla="*/ 0 h 7791948"/>
              <a:gd name="connsiteX2" fmla="*/ 1647568 w 1647568"/>
              <a:gd name="connsiteY2" fmla="*/ 7236820 h 7791948"/>
              <a:gd name="connsiteX3" fmla="*/ 0 w 1647568"/>
              <a:gd name="connsiteY3" fmla="*/ 7791948 h 7791948"/>
            </a:gdLst>
            <a:ahLst/>
            <a:cxnLst>
              <a:cxn ang="0">
                <a:pos x="connsiteX0" y="connsiteY0"/>
              </a:cxn>
              <a:cxn ang="0">
                <a:pos x="connsiteX1" y="connsiteY1"/>
              </a:cxn>
              <a:cxn ang="0">
                <a:pos x="connsiteX2" y="connsiteY2"/>
              </a:cxn>
              <a:cxn ang="0">
                <a:pos x="connsiteX3" y="connsiteY3"/>
              </a:cxn>
            </a:cxnLst>
            <a:rect l="l" t="t" r="r" b="b"/>
            <a:pathLst>
              <a:path w="1647568" h="7791948">
                <a:moveTo>
                  <a:pt x="0" y="555127"/>
                </a:moveTo>
                <a:lnTo>
                  <a:pt x="1647568" y="0"/>
                </a:lnTo>
                <a:lnTo>
                  <a:pt x="1647568" y="7236820"/>
                </a:lnTo>
                <a:lnTo>
                  <a:pt x="0" y="7791948"/>
                </a:lnTo>
                <a:close/>
              </a:path>
            </a:pathLst>
          </a:custGeom>
          <a:gradFill>
            <a:gsLst>
              <a:gs pos="0">
                <a:schemeClr val="tx1">
                  <a:alpha val="40000"/>
                </a:schemeClr>
              </a:gs>
              <a:gs pos="100000">
                <a:schemeClr val="bg1">
                  <a:alpha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E88A3948-20E7-A1C2-5737-13D6BA3F0252}"/>
              </a:ext>
            </a:extLst>
          </p:cNvPr>
          <p:cNvSpPr/>
          <p:nvPr/>
        </p:nvSpPr>
        <p:spPr>
          <a:xfrm>
            <a:off x="-1741717" y="0"/>
            <a:ext cx="4061026" cy="6858000"/>
          </a:xfrm>
          <a:custGeom>
            <a:avLst/>
            <a:gdLst>
              <a:gd name="connsiteX0" fmla="*/ 2806041 w 4061026"/>
              <a:gd name="connsiteY0" fmla="*/ 6858000 h 6858000"/>
              <a:gd name="connsiteX1" fmla="*/ 2806041 w 4061026"/>
              <a:gd name="connsiteY1" fmla="*/ 6858000 h 6858000"/>
              <a:gd name="connsiteX2" fmla="*/ 1750309 w 4061026"/>
              <a:gd name="connsiteY2" fmla="*/ 6858000 h 6858000"/>
              <a:gd name="connsiteX3" fmla="*/ 0 w 4061026"/>
              <a:gd name="connsiteY3" fmla="*/ 0 h 6858000"/>
              <a:gd name="connsiteX4" fmla="*/ 4061026 w 4061026"/>
              <a:gd name="connsiteY4" fmla="*/ 0 h 6858000"/>
              <a:gd name="connsiteX5" fmla="*/ 1750309 w 4061026"/>
              <a:gd name="connsiteY5" fmla="*/ 6858000 h 6858000"/>
              <a:gd name="connsiteX6" fmla="*/ 0 w 40610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026" h="6858000">
                <a:moveTo>
                  <a:pt x="2806041" y="6858000"/>
                </a:moveTo>
                <a:lnTo>
                  <a:pt x="2806041" y="6858000"/>
                </a:lnTo>
                <a:lnTo>
                  <a:pt x="1750309" y="6858000"/>
                </a:lnTo>
                <a:close/>
                <a:moveTo>
                  <a:pt x="0" y="0"/>
                </a:moveTo>
                <a:lnTo>
                  <a:pt x="4061026" y="0"/>
                </a:lnTo>
                <a:lnTo>
                  <a:pt x="1750309" y="6858000"/>
                </a:lnTo>
                <a:lnTo>
                  <a:pt x="0" y="6858000"/>
                </a:lnTo>
                <a:close/>
              </a:path>
            </a:pathLst>
          </a:custGeom>
          <a:gradFill>
            <a:gsLst>
              <a:gs pos="0">
                <a:schemeClr val="tx1">
                  <a:alpha val="40000"/>
                </a:schemeClr>
              </a:gs>
              <a:gs pos="100000">
                <a:schemeClr val="bg1">
                  <a:alpha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6C28A68-1C16-289D-41D6-3D6B4ACEA304}"/>
              </a:ext>
            </a:extLst>
          </p:cNvPr>
          <p:cNvPicPr>
            <a:picLocks noChangeAspect="1"/>
          </p:cNvPicPr>
          <p:nvPr/>
        </p:nvPicPr>
        <p:blipFill rotWithShape="1">
          <a:blip r:embed="rId3">
            <a:alphaModFix/>
          </a:blip>
          <a:srcRect t="17188" b="17188"/>
          <a:stretch/>
        </p:blipFill>
        <p:spPr>
          <a:xfrm>
            <a:off x="-1741718" y="-1"/>
            <a:ext cx="13933717" cy="6858001"/>
          </a:xfrm>
          <a:custGeom>
            <a:avLst/>
            <a:gdLst>
              <a:gd name="connsiteX0" fmla="*/ 13095518 w 13933717"/>
              <a:gd name="connsiteY0" fmla="*/ 6858000 h 6858001"/>
              <a:gd name="connsiteX1" fmla="*/ 13095518 w 13933717"/>
              <a:gd name="connsiteY1" fmla="*/ 6858001 h 6858001"/>
              <a:gd name="connsiteX2" fmla="*/ 11632237 w 13933717"/>
              <a:gd name="connsiteY2" fmla="*/ 6858001 h 6858001"/>
              <a:gd name="connsiteX3" fmla="*/ 0 w 13933717"/>
              <a:gd name="connsiteY3" fmla="*/ 0 h 6858001"/>
              <a:gd name="connsiteX4" fmla="*/ 13933717 w 13933717"/>
              <a:gd name="connsiteY4" fmla="*/ 0 h 6858001"/>
              <a:gd name="connsiteX5" fmla="*/ 13933717 w 13933717"/>
              <a:gd name="connsiteY5" fmla="*/ 27419 h 6858001"/>
              <a:gd name="connsiteX6" fmla="*/ 11632237 w 13933717"/>
              <a:gd name="connsiteY6" fmla="*/ 6858001 h 6858001"/>
              <a:gd name="connsiteX7" fmla="*/ 2806042 w 13933717"/>
              <a:gd name="connsiteY7" fmla="*/ 6858001 h 6858001"/>
              <a:gd name="connsiteX8" fmla="*/ 1750310 w 13933717"/>
              <a:gd name="connsiteY8" fmla="*/ 6858001 h 6858001"/>
              <a:gd name="connsiteX9" fmla="*/ 4061027 w 13933717"/>
              <a:gd name="connsiteY9" fmla="*/ 1 h 6858001"/>
              <a:gd name="connsiteX10" fmla="*/ 1 w 13933717"/>
              <a:gd name="connsiteY10" fmla="*/ 1 h 6858001"/>
              <a:gd name="connsiteX11" fmla="*/ 1 w 13933717"/>
              <a:gd name="connsiteY11" fmla="*/ 6858001 h 6858001"/>
              <a:gd name="connsiteX12" fmla="*/ 0 w 13933717"/>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33717" h="6858001">
                <a:moveTo>
                  <a:pt x="13095518" y="6858000"/>
                </a:moveTo>
                <a:lnTo>
                  <a:pt x="13095518" y="6858001"/>
                </a:lnTo>
                <a:lnTo>
                  <a:pt x="11632237" y="6858001"/>
                </a:lnTo>
                <a:close/>
                <a:moveTo>
                  <a:pt x="0" y="0"/>
                </a:moveTo>
                <a:lnTo>
                  <a:pt x="13933717" y="0"/>
                </a:lnTo>
                <a:lnTo>
                  <a:pt x="13933717" y="27419"/>
                </a:lnTo>
                <a:lnTo>
                  <a:pt x="11632237" y="6858001"/>
                </a:lnTo>
                <a:lnTo>
                  <a:pt x="2806042" y="6858001"/>
                </a:lnTo>
                <a:lnTo>
                  <a:pt x="1750310" y="6858001"/>
                </a:lnTo>
                <a:lnTo>
                  <a:pt x="4061027" y="1"/>
                </a:lnTo>
                <a:lnTo>
                  <a:pt x="1" y="1"/>
                </a:lnTo>
                <a:lnTo>
                  <a:pt x="1" y="6858001"/>
                </a:lnTo>
                <a:lnTo>
                  <a:pt x="0" y="6858001"/>
                </a:lnTo>
                <a:close/>
              </a:path>
            </a:pathLst>
          </a:custGeom>
          <a:effectLst/>
        </p:spPr>
      </p:pic>
      <p:sp>
        <p:nvSpPr>
          <p:cNvPr id="19" name="TextBox 18">
            <a:extLst>
              <a:ext uri="{FF2B5EF4-FFF2-40B4-BE49-F238E27FC236}">
                <a16:creationId xmlns:a16="http://schemas.microsoft.com/office/drawing/2014/main" id="{C54B2377-600B-961E-2F78-715FC97D4B4A}"/>
              </a:ext>
            </a:extLst>
          </p:cNvPr>
          <p:cNvSpPr txBox="1"/>
          <p:nvPr/>
        </p:nvSpPr>
        <p:spPr>
          <a:xfrm>
            <a:off x="10886" y="60260"/>
            <a:ext cx="3309256" cy="646331"/>
          </a:xfrm>
          <a:prstGeom prst="rect">
            <a:avLst/>
          </a:prstGeom>
          <a:noFill/>
        </p:spPr>
        <p:txBody>
          <a:bodyPr wrap="square">
            <a:spAutoFit/>
          </a:bodyPr>
          <a:lstStyle/>
          <a:p>
            <a:r>
              <a:rPr lang="en-US" sz="3600" i="0" u="none" strike="noStrike">
                <a:solidFill>
                  <a:schemeClr val="accent2"/>
                </a:solidFill>
                <a:effectLst/>
                <a:latin typeface="+mj-lt"/>
              </a:rPr>
              <a:t>Findings</a:t>
            </a:r>
            <a:endParaRPr lang="en-US" sz="3600" i="0">
              <a:effectLst/>
              <a:latin typeface="+mj-lt"/>
            </a:endParaRPr>
          </a:p>
        </p:txBody>
      </p:sp>
    </p:spTree>
    <p:extLst>
      <p:ext uri="{BB962C8B-B14F-4D97-AF65-F5344CB8AC3E}">
        <p14:creationId xmlns:p14="http://schemas.microsoft.com/office/powerpoint/2010/main" val="256872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850D51B5-C4BD-A1A3-2217-43CE4F41C9C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14</a:t>
            </a:fld>
            <a:endParaRPr lang="en-US"/>
          </a:p>
        </p:txBody>
      </p:sp>
      <p:sp>
        <p:nvSpPr>
          <p:cNvPr id="2" name="Freeform: Shape 1">
            <a:extLst>
              <a:ext uri="{FF2B5EF4-FFF2-40B4-BE49-F238E27FC236}">
                <a16:creationId xmlns:a16="http://schemas.microsoft.com/office/drawing/2014/main" id="{DF01B67F-6830-6D49-887C-9EB5C9EF10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4" name="TextBox 3">
            <a:extLst>
              <a:ext uri="{FF2B5EF4-FFF2-40B4-BE49-F238E27FC236}">
                <a16:creationId xmlns:a16="http://schemas.microsoft.com/office/drawing/2014/main" id="{BED42CE5-CF4E-E9FA-C35E-4692E267A9ED}"/>
              </a:ext>
            </a:extLst>
          </p:cNvPr>
          <p:cNvSpPr txBox="1"/>
          <p:nvPr/>
        </p:nvSpPr>
        <p:spPr>
          <a:xfrm>
            <a:off x="-29493" y="-5242"/>
            <a:ext cx="12204435" cy="553998"/>
          </a:xfrm>
          <a:prstGeom prst="rect">
            <a:avLst/>
          </a:prstGeom>
          <a:noFill/>
        </p:spPr>
        <p:txBody>
          <a:bodyPr wrap="square" lIns="91440" tIns="45720" rIns="91440" bIns="45720" rtlCol="0" anchor="t">
            <a:spAutoFit/>
          </a:bodyPr>
          <a:lstStyle/>
          <a:p>
            <a:r>
              <a:rPr lang="en-US" sz="3000">
                <a:latin typeface="+mj-lt"/>
              </a:rPr>
              <a:t> 1) Are Rooms Consistently </a:t>
            </a:r>
            <a:r>
              <a:rPr lang="en-US" sz="3000">
                <a:solidFill>
                  <a:schemeClr val="accent2"/>
                </a:solidFill>
                <a:latin typeface="+mj-lt"/>
              </a:rPr>
              <a:t>Within</a:t>
            </a:r>
            <a:r>
              <a:rPr lang="en-US" sz="3000">
                <a:latin typeface="+mj-lt"/>
              </a:rPr>
              <a:t> University </a:t>
            </a:r>
            <a:r>
              <a:rPr lang="en-US" sz="3000">
                <a:solidFill>
                  <a:schemeClr val="accent2"/>
                </a:solidFill>
                <a:latin typeface="+mj-lt"/>
              </a:rPr>
              <a:t>Temperature Guidelines</a:t>
            </a:r>
            <a:r>
              <a:rPr lang="en-US" sz="3000">
                <a:latin typeface="+mj-lt"/>
              </a:rPr>
              <a:t>?</a:t>
            </a:r>
          </a:p>
        </p:txBody>
      </p:sp>
      <p:sp>
        <p:nvSpPr>
          <p:cNvPr id="11" name="TextBox 10">
            <a:extLst>
              <a:ext uri="{FF2B5EF4-FFF2-40B4-BE49-F238E27FC236}">
                <a16:creationId xmlns:a16="http://schemas.microsoft.com/office/drawing/2014/main" id="{8CB7ED2D-89BF-4D45-D726-223CD4869363}"/>
              </a:ext>
            </a:extLst>
          </p:cNvPr>
          <p:cNvSpPr txBox="1"/>
          <p:nvPr/>
        </p:nvSpPr>
        <p:spPr>
          <a:xfrm>
            <a:off x="21798" y="2793902"/>
            <a:ext cx="881149" cy="307777"/>
          </a:xfrm>
          <a:prstGeom prst="rect">
            <a:avLst/>
          </a:prstGeom>
          <a:noFill/>
        </p:spPr>
        <p:txBody>
          <a:bodyPr wrap="square" rtlCol="0">
            <a:spAutoFit/>
          </a:bodyPr>
          <a:lstStyle/>
          <a:p>
            <a:r>
              <a:rPr lang="en-US" sz="1400" dirty="0">
                <a:solidFill>
                  <a:srgbClr val="C00000"/>
                </a:solidFill>
                <a:latin typeface="+mj-lt"/>
              </a:rPr>
              <a:t>20°C</a:t>
            </a:r>
          </a:p>
        </p:txBody>
      </p:sp>
      <p:sp>
        <p:nvSpPr>
          <p:cNvPr id="12" name="TextBox 11">
            <a:extLst>
              <a:ext uri="{FF2B5EF4-FFF2-40B4-BE49-F238E27FC236}">
                <a16:creationId xmlns:a16="http://schemas.microsoft.com/office/drawing/2014/main" id="{3FC98BCD-0B71-A85A-E17C-586EB99EA0B6}"/>
              </a:ext>
            </a:extLst>
          </p:cNvPr>
          <p:cNvSpPr txBox="1"/>
          <p:nvPr/>
        </p:nvSpPr>
        <p:spPr>
          <a:xfrm>
            <a:off x="21799" y="3266741"/>
            <a:ext cx="881149" cy="307777"/>
          </a:xfrm>
          <a:prstGeom prst="rect">
            <a:avLst/>
          </a:prstGeom>
          <a:noFill/>
        </p:spPr>
        <p:txBody>
          <a:bodyPr wrap="square" rtlCol="0">
            <a:spAutoFit/>
          </a:bodyPr>
          <a:lstStyle/>
          <a:p>
            <a:r>
              <a:rPr lang="en-US" sz="1400" dirty="0">
                <a:solidFill>
                  <a:srgbClr val="00B0F0"/>
                </a:solidFill>
                <a:latin typeface="+mj-lt"/>
              </a:rPr>
              <a:t>18°C</a:t>
            </a:r>
          </a:p>
        </p:txBody>
      </p:sp>
      <p:sp>
        <p:nvSpPr>
          <p:cNvPr id="6" name="TextBox 5">
            <a:extLst>
              <a:ext uri="{FF2B5EF4-FFF2-40B4-BE49-F238E27FC236}">
                <a16:creationId xmlns:a16="http://schemas.microsoft.com/office/drawing/2014/main" id="{80867639-E5C0-3586-8EF8-F68FFB400732}"/>
              </a:ext>
            </a:extLst>
          </p:cNvPr>
          <p:cNvSpPr txBox="1"/>
          <p:nvPr/>
        </p:nvSpPr>
        <p:spPr>
          <a:xfrm>
            <a:off x="21799" y="3021824"/>
            <a:ext cx="881149" cy="307777"/>
          </a:xfrm>
          <a:prstGeom prst="rect">
            <a:avLst/>
          </a:prstGeom>
          <a:noFill/>
        </p:spPr>
        <p:txBody>
          <a:bodyPr wrap="square" rtlCol="0">
            <a:spAutoFit/>
          </a:bodyPr>
          <a:lstStyle/>
          <a:p>
            <a:r>
              <a:rPr lang="en-US" sz="1400" dirty="0">
                <a:solidFill>
                  <a:schemeClr val="bg1">
                    <a:lumMod val="65000"/>
                  </a:schemeClr>
                </a:solidFill>
                <a:latin typeface="+mj-lt"/>
              </a:rPr>
              <a:t>19°C</a:t>
            </a:r>
          </a:p>
        </p:txBody>
      </p:sp>
      <p:pic>
        <p:nvPicPr>
          <p:cNvPr id="5" name="Picture 4">
            <a:extLst>
              <a:ext uri="{FF2B5EF4-FFF2-40B4-BE49-F238E27FC236}">
                <a16:creationId xmlns:a16="http://schemas.microsoft.com/office/drawing/2014/main" id="{42A8F380-5343-6481-7DEA-CB7271DB94E8}"/>
              </a:ext>
            </a:extLst>
          </p:cNvPr>
          <p:cNvPicPr>
            <a:picLocks noChangeAspect="1"/>
          </p:cNvPicPr>
          <p:nvPr/>
        </p:nvPicPr>
        <p:blipFill>
          <a:blip r:embed="rId3"/>
          <a:stretch>
            <a:fillRect/>
          </a:stretch>
        </p:blipFill>
        <p:spPr>
          <a:xfrm>
            <a:off x="534015" y="1372428"/>
            <a:ext cx="11553843" cy="4113143"/>
          </a:xfrm>
          <a:prstGeom prst="rect">
            <a:avLst/>
          </a:prstGeom>
        </p:spPr>
      </p:pic>
    </p:spTree>
    <p:extLst>
      <p:ext uri="{BB962C8B-B14F-4D97-AF65-F5344CB8AC3E}">
        <p14:creationId xmlns:p14="http://schemas.microsoft.com/office/powerpoint/2010/main" val="277993142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850D51B5-C4BD-A1A3-2217-43CE4F41C9C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15</a:t>
            </a:fld>
            <a:endParaRPr lang="en-US"/>
          </a:p>
        </p:txBody>
      </p:sp>
      <p:sp>
        <p:nvSpPr>
          <p:cNvPr id="2" name="Freeform: Shape 1">
            <a:extLst>
              <a:ext uri="{FF2B5EF4-FFF2-40B4-BE49-F238E27FC236}">
                <a16:creationId xmlns:a16="http://schemas.microsoft.com/office/drawing/2014/main" id="{DF01B67F-6830-6D49-887C-9EB5C9EF10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4" name="TextBox 3">
            <a:extLst>
              <a:ext uri="{FF2B5EF4-FFF2-40B4-BE49-F238E27FC236}">
                <a16:creationId xmlns:a16="http://schemas.microsoft.com/office/drawing/2014/main" id="{BED42CE5-CF4E-E9FA-C35E-4692E267A9ED}"/>
              </a:ext>
            </a:extLst>
          </p:cNvPr>
          <p:cNvSpPr txBox="1"/>
          <p:nvPr/>
        </p:nvSpPr>
        <p:spPr>
          <a:xfrm>
            <a:off x="24937" y="-5242"/>
            <a:ext cx="12204435" cy="553998"/>
          </a:xfrm>
          <a:prstGeom prst="rect">
            <a:avLst/>
          </a:prstGeom>
          <a:noFill/>
        </p:spPr>
        <p:txBody>
          <a:bodyPr wrap="square" lIns="91440" tIns="45720" rIns="91440" bIns="45720" rtlCol="0" anchor="t">
            <a:spAutoFit/>
          </a:bodyPr>
          <a:lstStyle/>
          <a:p>
            <a:r>
              <a:rPr lang="en-US" sz="3000">
                <a:latin typeface="+mj-lt"/>
              </a:rPr>
              <a:t>2) What Rooms are </a:t>
            </a:r>
            <a:r>
              <a:rPr lang="en-US" sz="3000">
                <a:solidFill>
                  <a:schemeClr val="accent2"/>
                </a:solidFill>
                <a:latin typeface="+mj-lt"/>
              </a:rPr>
              <a:t>Problematic</a:t>
            </a:r>
            <a:r>
              <a:rPr lang="en-US" sz="3000">
                <a:latin typeface="+mj-lt"/>
              </a:rPr>
              <a:t> in the Sheila Scott?</a:t>
            </a:r>
          </a:p>
        </p:txBody>
      </p:sp>
      <p:sp>
        <p:nvSpPr>
          <p:cNvPr id="8" name="TextBox 7">
            <a:extLst>
              <a:ext uri="{FF2B5EF4-FFF2-40B4-BE49-F238E27FC236}">
                <a16:creationId xmlns:a16="http://schemas.microsoft.com/office/drawing/2014/main" id="{7B6962C9-C8FA-CDFA-4344-B8A9F2D3F08E}"/>
              </a:ext>
            </a:extLst>
          </p:cNvPr>
          <p:cNvSpPr txBox="1"/>
          <p:nvPr/>
        </p:nvSpPr>
        <p:spPr>
          <a:xfrm>
            <a:off x="31270" y="2656771"/>
            <a:ext cx="881149" cy="369332"/>
          </a:xfrm>
          <a:prstGeom prst="rect">
            <a:avLst/>
          </a:prstGeom>
          <a:noFill/>
        </p:spPr>
        <p:txBody>
          <a:bodyPr wrap="square" rtlCol="0">
            <a:spAutoFit/>
          </a:bodyPr>
          <a:lstStyle/>
          <a:p>
            <a:r>
              <a:rPr lang="en-US">
                <a:solidFill>
                  <a:srgbClr val="C00000"/>
                </a:solidFill>
                <a:latin typeface="+mj-lt"/>
              </a:rPr>
              <a:t>21°C</a:t>
            </a:r>
          </a:p>
        </p:txBody>
      </p:sp>
      <p:sp>
        <p:nvSpPr>
          <p:cNvPr id="9" name="TextBox 8">
            <a:extLst>
              <a:ext uri="{FF2B5EF4-FFF2-40B4-BE49-F238E27FC236}">
                <a16:creationId xmlns:a16="http://schemas.microsoft.com/office/drawing/2014/main" id="{3EBE22D6-23C4-36BF-7C56-BFE5CCC87C79}"/>
              </a:ext>
            </a:extLst>
          </p:cNvPr>
          <p:cNvSpPr txBox="1"/>
          <p:nvPr/>
        </p:nvSpPr>
        <p:spPr>
          <a:xfrm>
            <a:off x="31270" y="3905659"/>
            <a:ext cx="881149" cy="369332"/>
          </a:xfrm>
          <a:prstGeom prst="rect">
            <a:avLst/>
          </a:prstGeom>
          <a:noFill/>
        </p:spPr>
        <p:txBody>
          <a:bodyPr wrap="square" rtlCol="0">
            <a:spAutoFit/>
          </a:bodyPr>
          <a:lstStyle/>
          <a:p>
            <a:r>
              <a:rPr lang="en-US">
                <a:solidFill>
                  <a:srgbClr val="00B0F0"/>
                </a:solidFill>
                <a:latin typeface="+mj-lt"/>
              </a:rPr>
              <a:t>16°C</a:t>
            </a:r>
          </a:p>
        </p:txBody>
      </p:sp>
      <p:sp>
        <p:nvSpPr>
          <p:cNvPr id="6" name="TextBox 5">
            <a:extLst>
              <a:ext uri="{FF2B5EF4-FFF2-40B4-BE49-F238E27FC236}">
                <a16:creationId xmlns:a16="http://schemas.microsoft.com/office/drawing/2014/main" id="{90C83ECA-14D3-EF35-12C7-9DB7E1DB725D}"/>
              </a:ext>
            </a:extLst>
          </p:cNvPr>
          <p:cNvSpPr txBox="1"/>
          <p:nvPr/>
        </p:nvSpPr>
        <p:spPr>
          <a:xfrm>
            <a:off x="31270" y="3146506"/>
            <a:ext cx="881149" cy="369332"/>
          </a:xfrm>
          <a:prstGeom prst="rect">
            <a:avLst/>
          </a:prstGeom>
          <a:noFill/>
        </p:spPr>
        <p:txBody>
          <a:bodyPr wrap="square" rtlCol="0">
            <a:spAutoFit/>
          </a:bodyPr>
          <a:lstStyle/>
          <a:p>
            <a:r>
              <a:rPr lang="en-US">
                <a:solidFill>
                  <a:schemeClr val="bg1">
                    <a:lumMod val="65000"/>
                  </a:schemeClr>
                </a:solidFill>
                <a:latin typeface="+mj-lt"/>
              </a:rPr>
              <a:t>19°C</a:t>
            </a:r>
          </a:p>
        </p:txBody>
      </p:sp>
      <p:pic>
        <p:nvPicPr>
          <p:cNvPr id="5" name="Picture 4">
            <a:extLst>
              <a:ext uri="{FF2B5EF4-FFF2-40B4-BE49-F238E27FC236}">
                <a16:creationId xmlns:a16="http://schemas.microsoft.com/office/drawing/2014/main" id="{C396CC14-0809-506C-E317-BEA35F98CCC4}"/>
              </a:ext>
            </a:extLst>
          </p:cNvPr>
          <p:cNvPicPr>
            <a:picLocks noChangeAspect="1"/>
          </p:cNvPicPr>
          <p:nvPr/>
        </p:nvPicPr>
        <p:blipFill rotWithShape="1">
          <a:blip r:embed="rId3"/>
          <a:srcRect l="6372" t="2702" r="4387" b="3752"/>
          <a:stretch/>
        </p:blipFill>
        <p:spPr>
          <a:xfrm>
            <a:off x="640079" y="1713911"/>
            <a:ext cx="11400296" cy="3430178"/>
          </a:xfrm>
          <a:prstGeom prst="rect">
            <a:avLst/>
          </a:prstGeom>
        </p:spPr>
      </p:pic>
    </p:spTree>
    <p:extLst>
      <p:ext uri="{BB962C8B-B14F-4D97-AF65-F5344CB8AC3E}">
        <p14:creationId xmlns:p14="http://schemas.microsoft.com/office/powerpoint/2010/main" val="242167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850D51B5-C4BD-A1A3-2217-43CE4F41C9C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16</a:t>
            </a:fld>
            <a:endParaRPr lang="en-US"/>
          </a:p>
        </p:txBody>
      </p:sp>
      <p:sp>
        <p:nvSpPr>
          <p:cNvPr id="2" name="Freeform: Shape 1">
            <a:extLst>
              <a:ext uri="{FF2B5EF4-FFF2-40B4-BE49-F238E27FC236}">
                <a16:creationId xmlns:a16="http://schemas.microsoft.com/office/drawing/2014/main" id="{DF01B67F-6830-6D49-887C-9EB5C9EF10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4" name="TextBox 3">
            <a:extLst>
              <a:ext uri="{FF2B5EF4-FFF2-40B4-BE49-F238E27FC236}">
                <a16:creationId xmlns:a16="http://schemas.microsoft.com/office/drawing/2014/main" id="{BED42CE5-CF4E-E9FA-C35E-4692E267A9ED}"/>
              </a:ext>
            </a:extLst>
          </p:cNvPr>
          <p:cNvSpPr txBox="1"/>
          <p:nvPr/>
        </p:nvSpPr>
        <p:spPr>
          <a:xfrm>
            <a:off x="24937" y="-5242"/>
            <a:ext cx="12204435" cy="553998"/>
          </a:xfrm>
          <a:prstGeom prst="rect">
            <a:avLst/>
          </a:prstGeom>
          <a:noFill/>
        </p:spPr>
        <p:txBody>
          <a:bodyPr wrap="square" lIns="91440" tIns="45720" rIns="91440" bIns="45720" rtlCol="0" anchor="t">
            <a:spAutoFit/>
          </a:bodyPr>
          <a:lstStyle/>
          <a:p>
            <a:r>
              <a:rPr lang="en-US" sz="3000">
                <a:latin typeface="+mj-lt"/>
              </a:rPr>
              <a:t>Digital Twin Technology </a:t>
            </a:r>
            <a:r>
              <a:rPr lang="en-US" sz="3000">
                <a:solidFill>
                  <a:schemeClr val="accent2"/>
                </a:solidFill>
                <a:latin typeface="+mj-lt"/>
              </a:rPr>
              <a:t>Reveals Energy Inefficiencies</a:t>
            </a:r>
          </a:p>
        </p:txBody>
      </p:sp>
      <p:sp>
        <p:nvSpPr>
          <p:cNvPr id="3" name="TextBox 2">
            <a:extLst>
              <a:ext uri="{FF2B5EF4-FFF2-40B4-BE49-F238E27FC236}">
                <a16:creationId xmlns:a16="http://schemas.microsoft.com/office/drawing/2014/main" id="{35AE25D5-8A79-438C-C103-128EEAFF9C41}"/>
              </a:ext>
            </a:extLst>
          </p:cNvPr>
          <p:cNvSpPr txBox="1"/>
          <p:nvPr/>
        </p:nvSpPr>
        <p:spPr>
          <a:xfrm>
            <a:off x="1491414" y="2383415"/>
            <a:ext cx="881149" cy="369332"/>
          </a:xfrm>
          <a:prstGeom prst="rect">
            <a:avLst/>
          </a:prstGeom>
          <a:noFill/>
        </p:spPr>
        <p:txBody>
          <a:bodyPr wrap="square" lIns="91440" tIns="45720" rIns="91440" bIns="45720" rtlCol="0" anchor="t">
            <a:spAutoFit/>
          </a:bodyPr>
          <a:lstStyle/>
          <a:p>
            <a:r>
              <a:rPr lang="en-US">
                <a:solidFill>
                  <a:srgbClr val="C00000"/>
                </a:solidFill>
                <a:latin typeface="+mj-lt"/>
              </a:rPr>
              <a:t>21°C</a:t>
            </a:r>
          </a:p>
        </p:txBody>
      </p:sp>
      <p:sp>
        <p:nvSpPr>
          <p:cNvPr id="5" name="TextBox 4">
            <a:extLst>
              <a:ext uri="{FF2B5EF4-FFF2-40B4-BE49-F238E27FC236}">
                <a16:creationId xmlns:a16="http://schemas.microsoft.com/office/drawing/2014/main" id="{7C4ABEF4-E203-58FE-7D0E-29FADEB44FBD}"/>
              </a:ext>
            </a:extLst>
          </p:cNvPr>
          <p:cNvSpPr txBox="1"/>
          <p:nvPr/>
        </p:nvSpPr>
        <p:spPr>
          <a:xfrm>
            <a:off x="1491414" y="4622091"/>
            <a:ext cx="881149" cy="369332"/>
          </a:xfrm>
          <a:prstGeom prst="rect">
            <a:avLst/>
          </a:prstGeom>
          <a:noFill/>
        </p:spPr>
        <p:txBody>
          <a:bodyPr wrap="square" rtlCol="0">
            <a:spAutoFit/>
          </a:bodyPr>
          <a:lstStyle/>
          <a:p>
            <a:r>
              <a:rPr lang="en-US">
                <a:solidFill>
                  <a:srgbClr val="00B0F0"/>
                </a:solidFill>
                <a:latin typeface="+mj-lt"/>
              </a:rPr>
              <a:t>16°C</a:t>
            </a:r>
          </a:p>
        </p:txBody>
      </p:sp>
      <p:sp>
        <p:nvSpPr>
          <p:cNvPr id="8" name="TextBox 7">
            <a:extLst>
              <a:ext uri="{FF2B5EF4-FFF2-40B4-BE49-F238E27FC236}">
                <a16:creationId xmlns:a16="http://schemas.microsoft.com/office/drawing/2014/main" id="{43CA0A2D-826D-A483-8CB9-753A9538BE6C}"/>
              </a:ext>
            </a:extLst>
          </p:cNvPr>
          <p:cNvSpPr txBox="1"/>
          <p:nvPr/>
        </p:nvSpPr>
        <p:spPr>
          <a:xfrm>
            <a:off x="1491414" y="3267161"/>
            <a:ext cx="881149" cy="369332"/>
          </a:xfrm>
          <a:prstGeom prst="rect">
            <a:avLst/>
          </a:prstGeom>
          <a:noFill/>
        </p:spPr>
        <p:txBody>
          <a:bodyPr wrap="square" rtlCol="0">
            <a:spAutoFit/>
          </a:bodyPr>
          <a:lstStyle/>
          <a:p>
            <a:r>
              <a:rPr lang="en-US">
                <a:solidFill>
                  <a:schemeClr val="bg1">
                    <a:lumMod val="65000"/>
                  </a:schemeClr>
                </a:solidFill>
                <a:latin typeface="+mj-lt"/>
              </a:rPr>
              <a:t>19°C</a:t>
            </a:r>
          </a:p>
        </p:txBody>
      </p:sp>
      <p:pic>
        <p:nvPicPr>
          <p:cNvPr id="9" name="Picture 8">
            <a:extLst>
              <a:ext uri="{FF2B5EF4-FFF2-40B4-BE49-F238E27FC236}">
                <a16:creationId xmlns:a16="http://schemas.microsoft.com/office/drawing/2014/main" id="{01E1D0C2-79A3-3F67-2FA0-623B35426CD8}"/>
              </a:ext>
            </a:extLst>
          </p:cNvPr>
          <p:cNvPicPr>
            <a:picLocks noChangeAspect="1"/>
          </p:cNvPicPr>
          <p:nvPr/>
        </p:nvPicPr>
        <p:blipFill rotWithShape="1">
          <a:blip r:embed="rId3"/>
          <a:srcRect l="33767" t="10369" r="33046" b="12099"/>
          <a:stretch/>
        </p:blipFill>
        <p:spPr>
          <a:xfrm>
            <a:off x="2334490" y="1114071"/>
            <a:ext cx="7523019" cy="5044844"/>
          </a:xfrm>
          <a:prstGeom prst="rect">
            <a:avLst/>
          </a:prstGeom>
        </p:spPr>
      </p:pic>
    </p:spTree>
    <p:extLst>
      <p:ext uri="{BB962C8B-B14F-4D97-AF65-F5344CB8AC3E}">
        <p14:creationId xmlns:p14="http://schemas.microsoft.com/office/powerpoint/2010/main" val="1531570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7DC6FA3-10D1-C2D4-EC62-0A44FB576FB1}"/>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pic>
        <p:nvPicPr>
          <p:cNvPr id="8" name="Picture 3">
            <a:extLst>
              <a:ext uri="{FF2B5EF4-FFF2-40B4-BE49-F238E27FC236}">
                <a16:creationId xmlns:a16="http://schemas.microsoft.com/office/drawing/2014/main" id="{34888757-2272-F96B-B14B-AC30C359153F}"/>
              </a:ext>
            </a:extLst>
          </p:cNvPr>
          <p:cNvPicPr>
            <a:picLocks noChangeAspect="1"/>
          </p:cNvPicPr>
          <p:nvPr/>
        </p:nvPicPr>
        <p:blipFill rotWithShape="1">
          <a:blip r:embed="rId3"/>
          <a:srcRect l="-326" t="3034" r="1715" b="352"/>
          <a:stretch/>
        </p:blipFill>
        <p:spPr>
          <a:xfrm>
            <a:off x="257439" y="1638703"/>
            <a:ext cx="5585925" cy="4090937"/>
          </a:xfrm>
          <a:prstGeom prst="rect">
            <a:avLst/>
          </a:prstGeom>
          <a:effectLst>
            <a:softEdge rad="31750"/>
          </a:effectLst>
        </p:spPr>
      </p:pic>
      <p:sp>
        <p:nvSpPr>
          <p:cNvPr id="6" name="TextBox 5">
            <a:extLst>
              <a:ext uri="{FF2B5EF4-FFF2-40B4-BE49-F238E27FC236}">
                <a16:creationId xmlns:a16="http://schemas.microsoft.com/office/drawing/2014/main" id="{E15DAA5C-E2E1-2F8A-F003-331A4EAA8101}"/>
              </a:ext>
            </a:extLst>
          </p:cNvPr>
          <p:cNvSpPr txBox="1"/>
          <p:nvPr/>
        </p:nvSpPr>
        <p:spPr>
          <a:xfrm>
            <a:off x="0" y="0"/>
            <a:ext cx="11952513" cy="584775"/>
          </a:xfrm>
          <a:prstGeom prst="rect">
            <a:avLst/>
          </a:prstGeom>
          <a:noFill/>
        </p:spPr>
        <p:txBody>
          <a:bodyPr wrap="square" lIns="91440" tIns="45720" rIns="91440" bIns="45720" rtlCol="0" anchor="t">
            <a:spAutoFit/>
          </a:bodyPr>
          <a:lstStyle/>
          <a:p>
            <a:r>
              <a:rPr lang="en-US" sz="3200">
                <a:latin typeface="Barlow SemiBold"/>
                <a:ea typeface="+mn-lt"/>
                <a:cs typeface="+mn-lt"/>
              </a:rPr>
              <a:t>Heat Retention is </a:t>
            </a:r>
            <a:r>
              <a:rPr lang="en-US" sz="3200">
                <a:solidFill>
                  <a:schemeClr val="accent2"/>
                </a:solidFill>
                <a:latin typeface="Barlow SemiBold"/>
                <a:ea typeface="+mn-lt"/>
                <a:cs typeface="+mn-lt"/>
              </a:rPr>
              <a:t>Significantly Impacted</a:t>
            </a:r>
            <a:r>
              <a:rPr lang="en-US" sz="3200">
                <a:latin typeface="Barlow SemiBold"/>
                <a:ea typeface="+mn-lt"/>
                <a:cs typeface="+mn-lt"/>
              </a:rPr>
              <a:t> by the Infrastructure</a:t>
            </a:r>
            <a:endParaRPr lang="en-US">
              <a:latin typeface="Barlow SemiBold"/>
            </a:endParaRPr>
          </a:p>
        </p:txBody>
      </p:sp>
      <p:pic>
        <p:nvPicPr>
          <p:cNvPr id="7" name="Picture 6">
            <a:extLst>
              <a:ext uri="{FF2B5EF4-FFF2-40B4-BE49-F238E27FC236}">
                <a16:creationId xmlns:a16="http://schemas.microsoft.com/office/drawing/2014/main" id="{0803AD9D-FB9A-B915-E5EF-2A623B37E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9833" y="1639892"/>
            <a:ext cx="5423557" cy="4086585"/>
          </a:xfrm>
          <a:prstGeom prst="rect">
            <a:avLst/>
          </a:prstGeom>
          <a:effectLst>
            <a:softEdge rad="31750"/>
          </a:effectLst>
        </p:spPr>
      </p:pic>
    </p:spTree>
    <p:extLst>
      <p:ext uri="{BB962C8B-B14F-4D97-AF65-F5344CB8AC3E}">
        <p14:creationId xmlns:p14="http://schemas.microsoft.com/office/powerpoint/2010/main" val="149914622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E0CE964-9BF9-72D5-9A79-0FFE97706F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pic>
        <p:nvPicPr>
          <p:cNvPr id="10" name="Picture 10" descr="Diagram&#10;&#10;Description automatically generated">
            <a:extLst>
              <a:ext uri="{FF2B5EF4-FFF2-40B4-BE49-F238E27FC236}">
                <a16:creationId xmlns:a16="http://schemas.microsoft.com/office/drawing/2014/main" id="{1A689821-63A5-3FEF-E8C6-A5B0A00C3432}"/>
              </a:ext>
            </a:extLst>
          </p:cNvPr>
          <p:cNvPicPr>
            <a:picLocks noChangeAspect="1"/>
          </p:cNvPicPr>
          <p:nvPr/>
        </p:nvPicPr>
        <p:blipFill>
          <a:blip r:embed="rId3"/>
          <a:stretch>
            <a:fillRect/>
          </a:stretch>
        </p:blipFill>
        <p:spPr>
          <a:xfrm>
            <a:off x="2596430" y="769909"/>
            <a:ext cx="6986704" cy="3092506"/>
          </a:xfrm>
          <a:prstGeom prst="rect">
            <a:avLst/>
          </a:prstGeom>
        </p:spPr>
      </p:pic>
      <p:sp>
        <p:nvSpPr>
          <p:cNvPr id="6" name="TextBox 5">
            <a:extLst>
              <a:ext uri="{FF2B5EF4-FFF2-40B4-BE49-F238E27FC236}">
                <a16:creationId xmlns:a16="http://schemas.microsoft.com/office/drawing/2014/main" id="{E15DAA5C-E2E1-2F8A-F003-331A4EAA8101}"/>
              </a:ext>
            </a:extLst>
          </p:cNvPr>
          <p:cNvSpPr txBox="1"/>
          <p:nvPr/>
        </p:nvSpPr>
        <p:spPr>
          <a:xfrm>
            <a:off x="0" y="0"/>
            <a:ext cx="11952513" cy="553998"/>
          </a:xfrm>
          <a:prstGeom prst="rect">
            <a:avLst/>
          </a:prstGeom>
          <a:noFill/>
        </p:spPr>
        <p:txBody>
          <a:bodyPr wrap="square" lIns="91440" tIns="45720" rIns="91440" bIns="45720" rtlCol="0" anchor="t">
            <a:spAutoFit/>
          </a:bodyPr>
          <a:lstStyle/>
          <a:p>
            <a:r>
              <a:rPr lang="en-US" sz="3000">
                <a:latin typeface="Barlow SemiBold"/>
              </a:rPr>
              <a:t>The </a:t>
            </a:r>
            <a:r>
              <a:rPr lang="en-US" sz="3000">
                <a:solidFill>
                  <a:schemeClr val="accent2"/>
                </a:solidFill>
                <a:latin typeface="Barlow SemiBold"/>
              </a:rPr>
              <a:t>HVAC System</a:t>
            </a:r>
            <a:r>
              <a:rPr lang="en-US" sz="3000">
                <a:latin typeface="Barlow SemiBold"/>
              </a:rPr>
              <a:t> with </a:t>
            </a:r>
            <a:r>
              <a:rPr lang="en-US" sz="3000">
                <a:solidFill>
                  <a:schemeClr val="accent2"/>
                </a:solidFill>
                <a:latin typeface="Barlow SemiBold"/>
              </a:rPr>
              <a:t>Human Factors</a:t>
            </a:r>
            <a:r>
              <a:rPr lang="en-US" sz="3000">
                <a:latin typeface="Barlow SemiBold"/>
              </a:rPr>
              <a:t> can Lead to Energy Waste</a:t>
            </a:r>
          </a:p>
        </p:txBody>
      </p:sp>
      <p:sp>
        <p:nvSpPr>
          <p:cNvPr id="11" name="TextBox 10">
            <a:extLst>
              <a:ext uri="{FF2B5EF4-FFF2-40B4-BE49-F238E27FC236}">
                <a16:creationId xmlns:a16="http://schemas.microsoft.com/office/drawing/2014/main" id="{D582C502-0EA6-94A0-2EFD-CD110A2BFB5D}"/>
              </a:ext>
            </a:extLst>
          </p:cNvPr>
          <p:cNvSpPr txBox="1"/>
          <p:nvPr/>
        </p:nvSpPr>
        <p:spPr>
          <a:xfrm>
            <a:off x="832879" y="4584353"/>
            <a:ext cx="619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latin typeface="Barlow SemiBold"/>
              </a:rPr>
              <a:t>21°C</a:t>
            </a:r>
            <a:endParaRPr lang="en-US"/>
          </a:p>
        </p:txBody>
      </p:sp>
      <p:sp>
        <p:nvSpPr>
          <p:cNvPr id="12" name="TextBox 11">
            <a:extLst>
              <a:ext uri="{FF2B5EF4-FFF2-40B4-BE49-F238E27FC236}">
                <a16:creationId xmlns:a16="http://schemas.microsoft.com/office/drawing/2014/main" id="{AE99DC2B-312F-5BF4-7454-9503DCAECBE5}"/>
              </a:ext>
            </a:extLst>
          </p:cNvPr>
          <p:cNvSpPr txBox="1"/>
          <p:nvPr/>
        </p:nvSpPr>
        <p:spPr>
          <a:xfrm>
            <a:off x="832880" y="5628920"/>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F0"/>
                </a:solidFill>
                <a:latin typeface="Barlow SemiBold"/>
              </a:rPr>
              <a:t>16°C</a:t>
            </a:r>
            <a:endParaRPr lang="en-US"/>
          </a:p>
        </p:txBody>
      </p:sp>
      <p:sp>
        <p:nvSpPr>
          <p:cNvPr id="14" name="TextBox 13">
            <a:extLst>
              <a:ext uri="{FF2B5EF4-FFF2-40B4-BE49-F238E27FC236}">
                <a16:creationId xmlns:a16="http://schemas.microsoft.com/office/drawing/2014/main" id="{9F386356-09E3-6E9C-190B-94DFBBED6625}"/>
              </a:ext>
            </a:extLst>
          </p:cNvPr>
          <p:cNvSpPr txBox="1"/>
          <p:nvPr/>
        </p:nvSpPr>
        <p:spPr>
          <a:xfrm>
            <a:off x="827475" y="5010123"/>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65000"/>
                  </a:schemeClr>
                </a:solidFill>
                <a:latin typeface="Barlow SemiBold"/>
              </a:rPr>
              <a:t>19°C</a:t>
            </a:r>
            <a:endParaRPr lang="en-US">
              <a:solidFill>
                <a:schemeClr val="bg1">
                  <a:lumMod val="65000"/>
                </a:schemeClr>
              </a:solidFill>
            </a:endParaRPr>
          </a:p>
        </p:txBody>
      </p:sp>
      <p:pic>
        <p:nvPicPr>
          <p:cNvPr id="2" name="Picture 1">
            <a:extLst>
              <a:ext uri="{FF2B5EF4-FFF2-40B4-BE49-F238E27FC236}">
                <a16:creationId xmlns:a16="http://schemas.microsoft.com/office/drawing/2014/main" id="{C1DB78B4-886C-3232-2C94-FC863DA5FD48}"/>
              </a:ext>
            </a:extLst>
          </p:cNvPr>
          <p:cNvPicPr>
            <a:picLocks noChangeAspect="1"/>
          </p:cNvPicPr>
          <p:nvPr/>
        </p:nvPicPr>
        <p:blipFill rotWithShape="1">
          <a:blip r:embed="rId4"/>
          <a:srcRect l="6372" t="2702" r="4387" b="3752"/>
          <a:stretch/>
        </p:blipFill>
        <p:spPr>
          <a:xfrm>
            <a:off x="1452207" y="3793516"/>
            <a:ext cx="9803397" cy="2949695"/>
          </a:xfrm>
          <a:prstGeom prst="rect">
            <a:avLst/>
          </a:prstGeom>
        </p:spPr>
      </p:pic>
    </p:spTree>
    <p:extLst>
      <p:ext uri="{BB962C8B-B14F-4D97-AF65-F5344CB8AC3E}">
        <p14:creationId xmlns:p14="http://schemas.microsoft.com/office/powerpoint/2010/main" val="40289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Diagram&#10;&#10;Description automatically generated">
            <a:extLst>
              <a:ext uri="{FF2B5EF4-FFF2-40B4-BE49-F238E27FC236}">
                <a16:creationId xmlns:a16="http://schemas.microsoft.com/office/drawing/2014/main" id="{4E08B5A6-E9F2-F53B-43B8-20CAF60B9671}"/>
              </a:ext>
            </a:extLst>
          </p:cNvPr>
          <p:cNvPicPr>
            <a:picLocks noChangeAspect="1"/>
          </p:cNvPicPr>
          <p:nvPr/>
        </p:nvPicPr>
        <p:blipFill>
          <a:blip r:embed="rId3"/>
          <a:stretch>
            <a:fillRect/>
          </a:stretch>
        </p:blipFill>
        <p:spPr>
          <a:xfrm>
            <a:off x="2596430" y="769909"/>
            <a:ext cx="6986704" cy="3092506"/>
          </a:xfrm>
          <a:prstGeom prst="rect">
            <a:avLst/>
          </a:prstGeom>
        </p:spPr>
      </p:pic>
      <p:sp>
        <p:nvSpPr>
          <p:cNvPr id="3" name="Freeform: Shape 2">
            <a:extLst>
              <a:ext uri="{FF2B5EF4-FFF2-40B4-BE49-F238E27FC236}">
                <a16:creationId xmlns:a16="http://schemas.microsoft.com/office/drawing/2014/main" id="{EE0CE964-9BF9-72D5-9A79-0FFE97706F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11" name="TextBox 10">
            <a:extLst>
              <a:ext uri="{FF2B5EF4-FFF2-40B4-BE49-F238E27FC236}">
                <a16:creationId xmlns:a16="http://schemas.microsoft.com/office/drawing/2014/main" id="{D582C502-0EA6-94A0-2EFD-CD110A2BFB5D}"/>
              </a:ext>
            </a:extLst>
          </p:cNvPr>
          <p:cNvSpPr txBox="1"/>
          <p:nvPr/>
        </p:nvSpPr>
        <p:spPr>
          <a:xfrm>
            <a:off x="832879" y="4584353"/>
            <a:ext cx="619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latin typeface="Barlow SemiBold"/>
              </a:rPr>
              <a:t>21°C</a:t>
            </a:r>
            <a:endParaRPr lang="en-US"/>
          </a:p>
        </p:txBody>
      </p:sp>
      <p:sp>
        <p:nvSpPr>
          <p:cNvPr id="12" name="TextBox 11">
            <a:extLst>
              <a:ext uri="{FF2B5EF4-FFF2-40B4-BE49-F238E27FC236}">
                <a16:creationId xmlns:a16="http://schemas.microsoft.com/office/drawing/2014/main" id="{AE99DC2B-312F-5BF4-7454-9503DCAECBE5}"/>
              </a:ext>
            </a:extLst>
          </p:cNvPr>
          <p:cNvSpPr txBox="1"/>
          <p:nvPr/>
        </p:nvSpPr>
        <p:spPr>
          <a:xfrm>
            <a:off x="832880" y="5628920"/>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F0"/>
                </a:solidFill>
                <a:latin typeface="Barlow SemiBold"/>
              </a:rPr>
              <a:t>16°C</a:t>
            </a:r>
            <a:endParaRPr lang="en-US"/>
          </a:p>
        </p:txBody>
      </p:sp>
      <p:sp>
        <p:nvSpPr>
          <p:cNvPr id="14" name="TextBox 13">
            <a:extLst>
              <a:ext uri="{FF2B5EF4-FFF2-40B4-BE49-F238E27FC236}">
                <a16:creationId xmlns:a16="http://schemas.microsoft.com/office/drawing/2014/main" id="{9F386356-09E3-6E9C-190B-94DFBBED6625}"/>
              </a:ext>
            </a:extLst>
          </p:cNvPr>
          <p:cNvSpPr txBox="1"/>
          <p:nvPr/>
        </p:nvSpPr>
        <p:spPr>
          <a:xfrm>
            <a:off x="827475" y="5010123"/>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65000"/>
                  </a:schemeClr>
                </a:solidFill>
                <a:latin typeface="Barlow SemiBold"/>
              </a:rPr>
              <a:t>19°C</a:t>
            </a:r>
            <a:endParaRPr lang="en-US">
              <a:solidFill>
                <a:schemeClr val="bg1">
                  <a:lumMod val="65000"/>
                </a:schemeClr>
              </a:solidFill>
            </a:endParaRPr>
          </a:p>
        </p:txBody>
      </p:sp>
      <p:sp>
        <p:nvSpPr>
          <p:cNvPr id="2" name="Arrow: Left 1">
            <a:extLst>
              <a:ext uri="{FF2B5EF4-FFF2-40B4-BE49-F238E27FC236}">
                <a16:creationId xmlns:a16="http://schemas.microsoft.com/office/drawing/2014/main" id="{DA5C4EA9-5E9E-55E7-16B8-D2DB02EEFD1B}"/>
              </a:ext>
            </a:extLst>
          </p:cNvPr>
          <p:cNvSpPr/>
          <p:nvPr/>
        </p:nvSpPr>
        <p:spPr>
          <a:xfrm>
            <a:off x="9195557" y="1815138"/>
            <a:ext cx="637702" cy="23778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8723F3-4D8D-1249-A911-A6035997ABCC}"/>
              </a:ext>
            </a:extLst>
          </p:cNvPr>
          <p:cNvPicPr>
            <a:picLocks noChangeAspect="1"/>
          </p:cNvPicPr>
          <p:nvPr/>
        </p:nvPicPr>
        <p:blipFill rotWithShape="1">
          <a:blip r:embed="rId4"/>
          <a:srcRect l="6372" t="2702" r="4387" b="3752"/>
          <a:stretch/>
        </p:blipFill>
        <p:spPr>
          <a:xfrm>
            <a:off x="1452207" y="3793516"/>
            <a:ext cx="9803397" cy="2949695"/>
          </a:xfrm>
          <a:prstGeom prst="rect">
            <a:avLst/>
          </a:prstGeom>
        </p:spPr>
      </p:pic>
      <p:sp>
        <p:nvSpPr>
          <p:cNvPr id="8" name="TextBox 7">
            <a:extLst>
              <a:ext uri="{FF2B5EF4-FFF2-40B4-BE49-F238E27FC236}">
                <a16:creationId xmlns:a16="http://schemas.microsoft.com/office/drawing/2014/main" id="{D4CC2088-C8E5-1DFD-B873-F5A70BD3887A}"/>
              </a:ext>
            </a:extLst>
          </p:cNvPr>
          <p:cNvSpPr txBox="1"/>
          <p:nvPr/>
        </p:nvSpPr>
        <p:spPr>
          <a:xfrm>
            <a:off x="0" y="0"/>
            <a:ext cx="11952513" cy="553998"/>
          </a:xfrm>
          <a:prstGeom prst="rect">
            <a:avLst/>
          </a:prstGeom>
          <a:noFill/>
        </p:spPr>
        <p:txBody>
          <a:bodyPr wrap="square" lIns="91440" tIns="45720" rIns="91440" bIns="45720" rtlCol="0" anchor="t">
            <a:spAutoFit/>
          </a:bodyPr>
          <a:lstStyle/>
          <a:p>
            <a:r>
              <a:rPr lang="en-US" sz="3000">
                <a:latin typeface="Barlow SemiBold"/>
              </a:rPr>
              <a:t>The </a:t>
            </a:r>
            <a:r>
              <a:rPr lang="en-US" sz="3000">
                <a:solidFill>
                  <a:schemeClr val="accent2"/>
                </a:solidFill>
                <a:latin typeface="Barlow SemiBold"/>
              </a:rPr>
              <a:t>HVAC System</a:t>
            </a:r>
            <a:r>
              <a:rPr lang="en-US" sz="3000">
                <a:latin typeface="Barlow SemiBold"/>
              </a:rPr>
              <a:t> with </a:t>
            </a:r>
            <a:r>
              <a:rPr lang="en-US" sz="3000">
                <a:solidFill>
                  <a:schemeClr val="accent2"/>
                </a:solidFill>
                <a:latin typeface="Barlow SemiBold"/>
              </a:rPr>
              <a:t>Human Factors</a:t>
            </a:r>
            <a:r>
              <a:rPr lang="en-US" sz="3000">
                <a:latin typeface="Barlow SemiBold"/>
              </a:rPr>
              <a:t> can Lead to Energy Waste</a:t>
            </a:r>
          </a:p>
        </p:txBody>
      </p:sp>
    </p:spTree>
    <p:extLst>
      <p:ext uri="{BB962C8B-B14F-4D97-AF65-F5344CB8AC3E}">
        <p14:creationId xmlns:p14="http://schemas.microsoft.com/office/powerpoint/2010/main" val="41595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8D964A1-A583-C94B-005D-006ECEF0392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6" name="TextBox 5">
            <a:extLst>
              <a:ext uri="{FF2B5EF4-FFF2-40B4-BE49-F238E27FC236}">
                <a16:creationId xmlns:a16="http://schemas.microsoft.com/office/drawing/2014/main" id="{A3AE4714-AF43-219F-13CF-0D1776695A78}"/>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solidFill>
                  <a:schemeClr val="accent2"/>
                </a:solidFill>
                <a:latin typeface="+mj-lt"/>
              </a:rPr>
              <a:t>Digital Twin</a:t>
            </a:r>
            <a:r>
              <a:rPr lang="en-US" sz="3200">
                <a:latin typeface="+mj-lt"/>
              </a:rPr>
              <a:t> Usage Provides Insightful Data Analysis</a:t>
            </a:r>
          </a:p>
        </p:txBody>
      </p:sp>
      <p:pic>
        <p:nvPicPr>
          <p:cNvPr id="1028" name="Picture 4" descr="How to Secure Digital Twin Technology in Your Data Center | Data Center  Knowledge | News and analysis for the data center industry">
            <a:extLst>
              <a:ext uri="{FF2B5EF4-FFF2-40B4-BE49-F238E27FC236}">
                <a16:creationId xmlns:a16="http://schemas.microsoft.com/office/drawing/2014/main" id="{5718B547-4958-B9B2-FEF1-52C3F83EFE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57943"/>
            <a:ext cx="10972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2B114CD-7145-9441-5ADB-2A8D5E1B7B4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66407022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Diagram&#10;&#10;Description automatically generated">
            <a:extLst>
              <a:ext uri="{FF2B5EF4-FFF2-40B4-BE49-F238E27FC236}">
                <a16:creationId xmlns:a16="http://schemas.microsoft.com/office/drawing/2014/main" id="{600C67CA-6EDB-888F-D351-092D99075434}"/>
              </a:ext>
            </a:extLst>
          </p:cNvPr>
          <p:cNvPicPr>
            <a:picLocks noChangeAspect="1"/>
          </p:cNvPicPr>
          <p:nvPr/>
        </p:nvPicPr>
        <p:blipFill>
          <a:blip r:embed="rId3"/>
          <a:stretch>
            <a:fillRect/>
          </a:stretch>
        </p:blipFill>
        <p:spPr>
          <a:xfrm>
            <a:off x="2596430" y="769909"/>
            <a:ext cx="6986704" cy="3092506"/>
          </a:xfrm>
          <a:prstGeom prst="rect">
            <a:avLst/>
          </a:prstGeom>
        </p:spPr>
      </p:pic>
      <p:sp>
        <p:nvSpPr>
          <p:cNvPr id="9" name="Arrow: Left 8">
            <a:extLst>
              <a:ext uri="{FF2B5EF4-FFF2-40B4-BE49-F238E27FC236}">
                <a16:creationId xmlns:a16="http://schemas.microsoft.com/office/drawing/2014/main" id="{BAE54FBE-1EBF-B166-81A1-7B078D8A2C8A}"/>
              </a:ext>
            </a:extLst>
          </p:cNvPr>
          <p:cNvSpPr/>
          <p:nvPr/>
        </p:nvSpPr>
        <p:spPr>
          <a:xfrm>
            <a:off x="9195557" y="1815138"/>
            <a:ext cx="637702" cy="237787"/>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EE0CE964-9BF9-72D5-9A79-0FFE97706F4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11" name="TextBox 10">
            <a:extLst>
              <a:ext uri="{FF2B5EF4-FFF2-40B4-BE49-F238E27FC236}">
                <a16:creationId xmlns:a16="http://schemas.microsoft.com/office/drawing/2014/main" id="{D582C502-0EA6-94A0-2EFD-CD110A2BFB5D}"/>
              </a:ext>
            </a:extLst>
          </p:cNvPr>
          <p:cNvSpPr txBox="1"/>
          <p:nvPr/>
        </p:nvSpPr>
        <p:spPr>
          <a:xfrm>
            <a:off x="832879" y="4584353"/>
            <a:ext cx="619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latin typeface="Barlow SemiBold"/>
              </a:rPr>
              <a:t>21°C</a:t>
            </a:r>
            <a:endParaRPr lang="en-US"/>
          </a:p>
        </p:txBody>
      </p:sp>
      <p:sp>
        <p:nvSpPr>
          <p:cNvPr id="12" name="TextBox 11">
            <a:extLst>
              <a:ext uri="{FF2B5EF4-FFF2-40B4-BE49-F238E27FC236}">
                <a16:creationId xmlns:a16="http://schemas.microsoft.com/office/drawing/2014/main" id="{AE99DC2B-312F-5BF4-7454-9503DCAECBE5}"/>
              </a:ext>
            </a:extLst>
          </p:cNvPr>
          <p:cNvSpPr txBox="1"/>
          <p:nvPr/>
        </p:nvSpPr>
        <p:spPr>
          <a:xfrm>
            <a:off x="832880" y="5628920"/>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F0"/>
                </a:solidFill>
                <a:latin typeface="Barlow SemiBold"/>
              </a:rPr>
              <a:t>16°C</a:t>
            </a:r>
            <a:endParaRPr lang="en-US"/>
          </a:p>
        </p:txBody>
      </p:sp>
      <p:sp>
        <p:nvSpPr>
          <p:cNvPr id="14" name="TextBox 13">
            <a:extLst>
              <a:ext uri="{FF2B5EF4-FFF2-40B4-BE49-F238E27FC236}">
                <a16:creationId xmlns:a16="http://schemas.microsoft.com/office/drawing/2014/main" id="{9F386356-09E3-6E9C-190B-94DFBBED6625}"/>
              </a:ext>
            </a:extLst>
          </p:cNvPr>
          <p:cNvSpPr txBox="1"/>
          <p:nvPr/>
        </p:nvSpPr>
        <p:spPr>
          <a:xfrm>
            <a:off x="827475" y="5010123"/>
            <a:ext cx="624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65000"/>
                  </a:schemeClr>
                </a:solidFill>
                <a:latin typeface="Barlow SemiBold"/>
              </a:rPr>
              <a:t>19°C</a:t>
            </a:r>
            <a:endParaRPr lang="en-US">
              <a:solidFill>
                <a:schemeClr val="bg1">
                  <a:lumMod val="65000"/>
                </a:schemeClr>
              </a:solidFill>
            </a:endParaRPr>
          </a:p>
        </p:txBody>
      </p:sp>
      <p:sp>
        <p:nvSpPr>
          <p:cNvPr id="4" name="Arrow: Right 3">
            <a:extLst>
              <a:ext uri="{FF2B5EF4-FFF2-40B4-BE49-F238E27FC236}">
                <a16:creationId xmlns:a16="http://schemas.microsoft.com/office/drawing/2014/main" id="{1DDECD98-2B5B-B50C-9E06-AE7D6454DF68}"/>
              </a:ext>
            </a:extLst>
          </p:cNvPr>
          <p:cNvSpPr/>
          <p:nvPr/>
        </p:nvSpPr>
        <p:spPr>
          <a:xfrm>
            <a:off x="2177057" y="2353153"/>
            <a:ext cx="594468" cy="216170"/>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81250217-E4E7-4432-115F-A32E3445425D}"/>
              </a:ext>
            </a:extLst>
          </p:cNvPr>
          <p:cNvSpPr/>
          <p:nvPr/>
        </p:nvSpPr>
        <p:spPr>
          <a:xfrm>
            <a:off x="4182647" y="1220068"/>
            <a:ext cx="205361" cy="551234"/>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41458D0-D185-61D9-D006-0559EAC9FC67}"/>
              </a:ext>
            </a:extLst>
          </p:cNvPr>
          <p:cNvSpPr/>
          <p:nvPr/>
        </p:nvSpPr>
        <p:spPr>
          <a:xfrm>
            <a:off x="4683249" y="3007941"/>
            <a:ext cx="486382" cy="22697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47B8F7-1466-883C-B448-EB51424F60C2}"/>
              </a:ext>
            </a:extLst>
          </p:cNvPr>
          <p:cNvPicPr>
            <a:picLocks noChangeAspect="1"/>
          </p:cNvPicPr>
          <p:nvPr/>
        </p:nvPicPr>
        <p:blipFill rotWithShape="1">
          <a:blip r:embed="rId4"/>
          <a:srcRect l="6372" t="2702" r="4387" b="3752"/>
          <a:stretch/>
        </p:blipFill>
        <p:spPr>
          <a:xfrm>
            <a:off x="1452207" y="3793516"/>
            <a:ext cx="9803397" cy="2949695"/>
          </a:xfrm>
          <a:prstGeom prst="rect">
            <a:avLst/>
          </a:prstGeom>
        </p:spPr>
      </p:pic>
      <p:sp>
        <p:nvSpPr>
          <p:cNvPr id="10" name="TextBox 9">
            <a:extLst>
              <a:ext uri="{FF2B5EF4-FFF2-40B4-BE49-F238E27FC236}">
                <a16:creationId xmlns:a16="http://schemas.microsoft.com/office/drawing/2014/main" id="{56522D25-4AF9-B830-8A3D-122BA208BAEC}"/>
              </a:ext>
            </a:extLst>
          </p:cNvPr>
          <p:cNvSpPr txBox="1"/>
          <p:nvPr/>
        </p:nvSpPr>
        <p:spPr>
          <a:xfrm>
            <a:off x="0" y="0"/>
            <a:ext cx="11952513" cy="553998"/>
          </a:xfrm>
          <a:prstGeom prst="rect">
            <a:avLst/>
          </a:prstGeom>
          <a:noFill/>
        </p:spPr>
        <p:txBody>
          <a:bodyPr wrap="square" lIns="91440" tIns="45720" rIns="91440" bIns="45720" rtlCol="0" anchor="t">
            <a:spAutoFit/>
          </a:bodyPr>
          <a:lstStyle/>
          <a:p>
            <a:r>
              <a:rPr lang="en-US" sz="3000">
                <a:latin typeface="Barlow SemiBold"/>
              </a:rPr>
              <a:t>The </a:t>
            </a:r>
            <a:r>
              <a:rPr lang="en-US" sz="3000">
                <a:solidFill>
                  <a:schemeClr val="accent2"/>
                </a:solidFill>
                <a:latin typeface="Barlow SemiBold"/>
              </a:rPr>
              <a:t>HVAC System</a:t>
            </a:r>
            <a:r>
              <a:rPr lang="en-US" sz="3000">
                <a:latin typeface="Barlow SemiBold"/>
              </a:rPr>
              <a:t> with </a:t>
            </a:r>
            <a:r>
              <a:rPr lang="en-US" sz="3000">
                <a:solidFill>
                  <a:schemeClr val="accent2"/>
                </a:solidFill>
                <a:latin typeface="Barlow SemiBold"/>
              </a:rPr>
              <a:t>Human Factors</a:t>
            </a:r>
            <a:r>
              <a:rPr lang="en-US" sz="3000">
                <a:latin typeface="Barlow SemiBold"/>
              </a:rPr>
              <a:t> can Lead to Energy Waste</a:t>
            </a:r>
          </a:p>
        </p:txBody>
      </p:sp>
    </p:spTree>
    <p:extLst>
      <p:ext uri="{BB962C8B-B14F-4D97-AF65-F5344CB8AC3E}">
        <p14:creationId xmlns:p14="http://schemas.microsoft.com/office/powerpoint/2010/main" val="337016931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8646ECB-9F3F-4439-BD01-CED3C0B16B57}"/>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2" name="Slide Number Placeholder 3">
            <a:extLst>
              <a:ext uri="{FF2B5EF4-FFF2-40B4-BE49-F238E27FC236}">
                <a16:creationId xmlns:a16="http://schemas.microsoft.com/office/drawing/2014/main" id="{A25BB2E8-0177-AA04-FD0C-DB60F48C96F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21</a:t>
            </a:fld>
            <a:endParaRPr lang="en-US"/>
          </a:p>
        </p:txBody>
      </p:sp>
      <p:sp>
        <p:nvSpPr>
          <p:cNvPr id="3" name="TextBox 2">
            <a:extLst>
              <a:ext uri="{FF2B5EF4-FFF2-40B4-BE49-F238E27FC236}">
                <a16:creationId xmlns:a16="http://schemas.microsoft.com/office/drawing/2014/main" id="{7858E5A8-9B87-EA60-1710-325D432BBF93}"/>
              </a:ext>
            </a:extLst>
          </p:cNvPr>
          <p:cNvSpPr txBox="1"/>
          <p:nvPr/>
        </p:nvSpPr>
        <p:spPr>
          <a:xfrm>
            <a:off x="116378" y="2536436"/>
            <a:ext cx="881149" cy="369332"/>
          </a:xfrm>
          <a:prstGeom prst="rect">
            <a:avLst/>
          </a:prstGeom>
          <a:noFill/>
        </p:spPr>
        <p:txBody>
          <a:bodyPr wrap="square" rtlCol="0">
            <a:spAutoFit/>
          </a:bodyPr>
          <a:lstStyle/>
          <a:p>
            <a:r>
              <a:rPr lang="en-US">
                <a:solidFill>
                  <a:srgbClr val="C00000"/>
                </a:solidFill>
                <a:latin typeface="+mj-lt"/>
              </a:rPr>
              <a:t>21°C</a:t>
            </a:r>
          </a:p>
        </p:txBody>
      </p:sp>
      <p:sp>
        <p:nvSpPr>
          <p:cNvPr id="4" name="TextBox 3">
            <a:extLst>
              <a:ext uri="{FF2B5EF4-FFF2-40B4-BE49-F238E27FC236}">
                <a16:creationId xmlns:a16="http://schemas.microsoft.com/office/drawing/2014/main" id="{9ADF9211-257C-0BA7-A9F1-ECBCAB5466D4}"/>
              </a:ext>
            </a:extLst>
          </p:cNvPr>
          <p:cNvSpPr txBox="1"/>
          <p:nvPr/>
        </p:nvSpPr>
        <p:spPr>
          <a:xfrm>
            <a:off x="116378" y="3695290"/>
            <a:ext cx="881149" cy="369332"/>
          </a:xfrm>
          <a:prstGeom prst="rect">
            <a:avLst/>
          </a:prstGeom>
          <a:noFill/>
        </p:spPr>
        <p:txBody>
          <a:bodyPr wrap="square" rtlCol="0">
            <a:spAutoFit/>
          </a:bodyPr>
          <a:lstStyle/>
          <a:p>
            <a:r>
              <a:rPr lang="en-US">
                <a:solidFill>
                  <a:srgbClr val="00B0F0"/>
                </a:solidFill>
                <a:latin typeface="+mj-lt"/>
              </a:rPr>
              <a:t>16°C</a:t>
            </a:r>
          </a:p>
        </p:txBody>
      </p:sp>
      <p:sp>
        <p:nvSpPr>
          <p:cNvPr id="5" name="TextBox 4">
            <a:extLst>
              <a:ext uri="{FF2B5EF4-FFF2-40B4-BE49-F238E27FC236}">
                <a16:creationId xmlns:a16="http://schemas.microsoft.com/office/drawing/2014/main" id="{119441CA-38E0-2E82-7272-C846EA6F3F60}"/>
              </a:ext>
            </a:extLst>
          </p:cNvPr>
          <p:cNvSpPr txBox="1"/>
          <p:nvPr/>
        </p:nvSpPr>
        <p:spPr>
          <a:xfrm>
            <a:off x="116378" y="3007072"/>
            <a:ext cx="881149" cy="369332"/>
          </a:xfrm>
          <a:prstGeom prst="rect">
            <a:avLst/>
          </a:prstGeom>
          <a:noFill/>
        </p:spPr>
        <p:txBody>
          <a:bodyPr wrap="square" rtlCol="0">
            <a:spAutoFit/>
          </a:bodyPr>
          <a:lstStyle/>
          <a:p>
            <a:r>
              <a:rPr lang="en-US">
                <a:solidFill>
                  <a:schemeClr val="bg1">
                    <a:lumMod val="65000"/>
                  </a:schemeClr>
                </a:solidFill>
                <a:latin typeface="+mj-lt"/>
              </a:rPr>
              <a:t>19°C</a:t>
            </a:r>
          </a:p>
        </p:txBody>
      </p:sp>
      <p:pic>
        <p:nvPicPr>
          <p:cNvPr id="6" name="Picture 5">
            <a:extLst>
              <a:ext uri="{FF2B5EF4-FFF2-40B4-BE49-F238E27FC236}">
                <a16:creationId xmlns:a16="http://schemas.microsoft.com/office/drawing/2014/main" id="{39DD8637-539E-01E4-DDEE-5242C572FCD6}"/>
              </a:ext>
            </a:extLst>
          </p:cNvPr>
          <p:cNvPicPr>
            <a:picLocks noChangeAspect="1"/>
          </p:cNvPicPr>
          <p:nvPr/>
        </p:nvPicPr>
        <p:blipFill rotWithShape="1">
          <a:blip r:embed="rId3"/>
          <a:srcRect l="2338" t="1569" r="3713" b="2932"/>
          <a:stretch/>
        </p:blipFill>
        <p:spPr>
          <a:xfrm>
            <a:off x="769709" y="1343437"/>
            <a:ext cx="11298656" cy="4154212"/>
          </a:xfrm>
          <a:prstGeom prst="rect">
            <a:avLst/>
          </a:prstGeom>
        </p:spPr>
      </p:pic>
      <p:sp>
        <p:nvSpPr>
          <p:cNvPr id="8" name="TextBox 7">
            <a:extLst>
              <a:ext uri="{FF2B5EF4-FFF2-40B4-BE49-F238E27FC236}">
                <a16:creationId xmlns:a16="http://schemas.microsoft.com/office/drawing/2014/main" id="{18610A54-E3BC-ECCC-4DEF-27DA8D6851EC}"/>
              </a:ext>
            </a:extLst>
          </p:cNvPr>
          <p:cNvSpPr txBox="1"/>
          <p:nvPr/>
        </p:nvSpPr>
        <p:spPr>
          <a:xfrm>
            <a:off x="0" y="0"/>
            <a:ext cx="11952513" cy="553998"/>
          </a:xfrm>
          <a:prstGeom prst="rect">
            <a:avLst/>
          </a:prstGeom>
          <a:noFill/>
        </p:spPr>
        <p:txBody>
          <a:bodyPr wrap="square" lIns="91440" tIns="45720" rIns="91440" bIns="45720" rtlCol="0" anchor="t">
            <a:spAutoFit/>
          </a:bodyPr>
          <a:lstStyle/>
          <a:p>
            <a:r>
              <a:rPr lang="en-US" sz="3000">
                <a:latin typeface="Barlow SemiBold"/>
              </a:rPr>
              <a:t>The </a:t>
            </a:r>
            <a:r>
              <a:rPr lang="en-US" sz="3000">
                <a:solidFill>
                  <a:schemeClr val="accent2"/>
                </a:solidFill>
                <a:latin typeface="Barlow SemiBold"/>
              </a:rPr>
              <a:t>HVAC System</a:t>
            </a:r>
            <a:r>
              <a:rPr lang="en-US" sz="3000">
                <a:latin typeface="Barlow SemiBold"/>
              </a:rPr>
              <a:t> with </a:t>
            </a:r>
            <a:r>
              <a:rPr lang="en-US" sz="3000">
                <a:solidFill>
                  <a:schemeClr val="accent2"/>
                </a:solidFill>
                <a:latin typeface="Barlow SemiBold"/>
              </a:rPr>
              <a:t>Human Factors</a:t>
            </a:r>
            <a:r>
              <a:rPr lang="en-US" sz="3000">
                <a:latin typeface="Barlow SemiBold"/>
              </a:rPr>
              <a:t> can Lead to Energy Waste</a:t>
            </a:r>
          </a:p>
        </p:txBody>
      </p:sp>
    </p:spTree>
    <p:extLst>
      <p:ext uri="{BB962C8B-B14F-4D97-AF65-F5344CB8AC3E}">
        <p14:creationId xmlns:p14="http://schemas.microsoft.com/office/powerpoint/2010/main" val="106046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004F659-611C-6685-7CE8-59B507A89240}"/>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pic>
        <p:nvPicPr>
          <p:cNvPr id="4" name="Picture 3">
            <a:extLst>
              <a:ext uri="{FF2B5EF4-FFF2-40B4-BE49-F238E27FC236}">
                <a16:creationId xmlns:a16="http://schemas.microsoft.com/office/drawing/2014/main" id="{7922534A-8204-49B5-2880-1BF4DC581285}"/>
              </a:ext>
            </a:extLst>
          </p:cNvPr>
          <p:cNvPicPr>
            <a:picLocks noChangeAspect="1"/>
          </p:cNvPicPr>
          <p:nvPr/>
        </p:nvPicPr>
        <p:blipFill rotWithShape="1">
          <a:blip r:embed="rId3"/>
          <a:srcRect l="40474" t="10724" r="34579" b="28216"/>
          <a:stretch/>
        </p:blipFill>
        <p:spPr>
          <a:xfrm>
            <a:off x="3455261" y="1753451"/>
            <a:ext cx="5269042" cy="4664399"/>
          </a:xfrm>
          <a:prstGeom prst="rect">
            <a:avLst/>
          </a:prstGeom>
          <a:effectLst>
            <a:softEdge rad="31750"/>
          </a:effectLst>
        </p:spPr>
      </p:pic>
      <p:sp>
        <p:nvSpPr>
          <p:cNvPr id="5" name="TextBox 4">
            <a:extLst>
              <a:ext uri="{FF2B5EF4-FFF2-40B4-BE49-F238E27FC236}">
                <a16:creationId xmlns:a16="http://schemas.microsoft.com/office/drawing/2014/main" id="{EB57F370-4203-4C08-B667-91D82EC9019D}"/>
              </a:ext>
            </a:extLst>
          </p:cNvPr>
          <p:cNvSpPr txBox="1"/>
          <p:nvPr/>
        </p:nvSpPr>
        <p:spPr>
          <a:xfrm>
            <a:off x="0" y="0"/>
            <a:ext cx="11952513" cy="553998"/>
          </a:xfrm>
          <a:prstGeom prst="rect">
            <a:avLst/>
          </a:prstGeom>
          <a:noFill/>
        </p:spPr>
        <p:txBody>
          <a:bodyPr wrap="square" lIns="91440" tIns="45720" rIns="91440" bIns="45720" rtlCol="0" anchor="t">
            <a:spAutoFit/>
          </a:bodyPr>
          <a:lstStyle/>
          <a:p>
            <a:r>
              <a:rPr lang="en-US" sz="3000">
                <a:latin typeface="Barlow SemiBold"/>
              </a:rPr>
              <a:t>The </a:t>
            </a:r>
            <a:r>
              <a:rPr lang="en-US" sz="3000">
                <a:solidFill>
                  <a:schemeClr val="accent2"/>
                </a:solidFill>
                <a:latin typeface="Barlow SemiBold"/>
              </a:rPr>
              <a:t>HVAC System</a:t>
            </a:r>
            <a:r>
              <a:rPr lang="en-US" sz="3000">
                <a:latin typeface="Barlow SemiBold"/>
              </a:rPr>
              <a:t> with </a:t>
            </a:r>
            <a:r>
              <a:rPr lang="en-US" sz="3000">
                <a:solidFill>
                  <a:schemeClr val="accent2"/>
                </a:solidFill>
                <a:latin typeface="Barlow SemiBold"/>
              </a:rPr>
              <a:t>Human Factors</a:t>
            </a:r>
            <a:r>
              <a:rPr lang="en-US" sz="3000">
                <a:latin typeface="Barlow SemiBold"/>
              </a:rPr>
              <a:t> can Lead to Energy Waste</a:t>
            </a:r>
          </a:p>
        </p:txBody>
      </p:sp>
    </p:spTree>
    <p:extLst>
      <p:ext uri="{BB962C8B-B14F-4D97-AF65-F5344CB8AC3E}">
        <p14:creationId xmlns:p14="http://schemas.microsoft.com/office/powerpoint/2010/main" val="91621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79550F6-07C2-2820-C32C-59C776752F4C}"/>
              </a:ext>
            </a:extLst>
          </p:cNvPr>
          <p:cNvSpPr/>
          <p:nvPr/>
        </p:nvSpPr>
        <p:spPr>
          <a:xfrm>
            <a:off x="0" y="-1"/>
            <a:ext cx="4061026" cy="6858000"/>
          </a:xfrm>
          <a:custGeom>
            <a:avLst/>
            <a:gdLst>
              <a:gd name="connsiteX0" fmla="*/ 2806041 w 4061026"/>
              <a:gd name="connsiteY0" fmla="*/ 6858000 h 6858000"/>
              <a:gd name="connsiteX1" fmla="*/ 2806041 w 4061026"/>
              <a:gd name="connsiteY1" fmla="*/ 6858000 h 6858000"/>
              <a:gd name="connsiteX2" fmla="*/ 1750309 w 4061026"/>
              <a:gd name="connsiteY2" fmla="*/ 6858000 h 6858000"/>
              <a:gd name="connsiteX3" fmla="*/ 0 w 4061026"/>
              <a:gd name="connsiteY3" fmla="*/ 0 h 6858000"/>
              <a:gd name="connsiteX4" fmla="*/ 4061026 w 4061026"/>
              <a:gd name="connsiteY4" fmla="*/ 0 h 6858000"/>
              <a:gd name="connsiteX5" fmla="*/ 1750309 w 4061026"/>
              <a:gd name="connsiteY5" fmla="*/ 6858000 h 6858000"/>
              <a:gd name="connsiteX6" fmla="*/ 0 w 40610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026" h="6858000">
                <a:moveTo>
                  <a:pt x="2806041" y="6858000"/>
                </a:moveTo>
                <a:lnTo>
                  <a:pt x="2806041" y="6858000"/>
                </a:lnTo>
                <a:lnTo>
                  <a:pt x="1750309" y="6858000"/>
                </a:lnTo>
                <a:close/>
                <a:moveTo>
                  <a:pt x="0" y="0"/>
                </a:moveTo>
                <a:lnTo>
                  <a:pt x="4061026" y="0"/>
                </a:lnTo>
                <a:lnTo>
                  <a:pt x="1750309" y="6858000"/>
                </a:lnTo>
                <a:lnTo>
                  <a:pt x="0" y="6858000"/>
                </a:lnTo>
                <a:close/>
              </a:path>
            </a:pathLst>
          </a:custGeom>
          <a:gradFill flip="none" rotWithShape="1">
            <a:gsLst>
              <a:gs pos="0">
                <a:schemeClr val="accent2">
                  <a:lumMod val="5000"/>
                  <a:lumOff val="95000"/>
                  <a:alpha val="50000"/>
                </a:schemeClr>
              </a:gs>
              <a:gs pos="36000">
                <a:schemeClr val="accent2">
                  <a:lumMod val="45000"/>
                  <a:lumOff val="55000"/>
                  <a:alpha val="30000"/>
                </a:schemeClr>
              </a:gs>
              <a:gs pos="79000">
                <a:schemeClr val="accent2">
                  <a:lumMod val="45000"/>
                  <a:lumOff val="55000"/>
                  <a:alpha val="20000"/>
                </a:schemeClr>
              </a:gs>
              <a:gs pos="100000">
                <a:schemeClr val="bg1"/>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6B6CDC1-B238-B095-4810-D3B2B8B65D79}"/>
              </a:ext>
            </a:extLst>
          </p:cNvPr>
          <p:cNvSpPr/>
          <p:nvPr/>
        </p:nvSpPr>
        <p:spPr>
          <a:xfrm rot="1117236">
            <a:off x="11091382" y="-466974"/>
            <a:ext cx="1647568" cy="7791948"/>
          </a:xfrm>
          <a:custGeom>
            <a:avLst/>
            <a:gdLst>
              <a:gd name="connsiteX0" fmla="*/ 0 w 1647568"/>
              <a:gd name="connsiteY0" fmla="*/ 555127 h 7791948"/>
              <a:gd name="connsiteX1" fmla="*/ 1647568 w 1647568"/>
              <a:gd name="connsiteY1" fmla="*/ 0 h 7791948"/>
              <a:gd name="connsiteX2" fmla="*/ 1647568 w 1647568"/>
              <a:gd name="connsiteY2" fmla="*/ 7236820 h 7791948"/>
              <a:gd name="connsiteX3" fmla="*/ 0 w 1647568"/>
              <a:gd name="connsiteY3" fmla="*/ 7791948 h 7791948"/>
            </a:gdLst>
            <a:ahLst/>
            <a:cxnLst>
              <a:cxn ang="0">
                <a:pos x="connsiteX0" y="connsiteY0"/>
              </a:cxn>
              <a:cxn ang="0">
                <a:pos x="connsiteX1" y="connsiteY1"/>
              </a:cxn>
              <a:cxn ang="0">
                <a:pos x="connsiteX2" y="connsiteY2"/>
              </a:cxn>
              <a:cxn ang="0">
                <a:pos x="connsiteX3" y="connsiteY3"/>
              </a:cxn>
            </a:cxnLst>
            <a:rect l="l" t="t" r="r" b="b"/>
            <a:pathLst>
              <a:path w="1647568" h="7791948">
                <a:moveTo>
                  <a:pt x="0" y="555127"/>
                </a:moveTo>
                <a:lnTo>
                  <a:pt x="1647568" y="0"/>
                </a:lnTo>
                <a:lnTo>
                  <a:pt x="1647568" y="7236820"/>
                </a:lnTo>
                <a:lnTo>
                  <a:pt x="0" y="7791948"/>
                </a:lnTo>
                <a:close/>
              </a:path>
            </a:pathLst>
          </a:custGeom>
          <a:gradFill flip="none" rotWithShape="1">
            <a:gsLst>
              <a:gs pos="0">
                <a:schemeClr val="accent2">
                  <a:lumMod val="5000"/>
                  <a:lumOff val="95000"/>
                  <a:alpha val="50000"/>
                </a:schemeClr>
              </a:gs>
              <a:gs pos="36000">
                <a:schemeClr val="accent2">
                  <a:lumMod val="45000"/>
                  <a:lumOff val="55000"/>
                  <a:alpha val="30000"/>
                </a:schemeClr>
              </a:gs>
              <a:gs pos="79000">
                <a:schemeClr val="accent2">
                  <a:lumMod val="45000"/>
                  <a:lumOff val="55000"/>
                  <a:alpha val="2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84FC7BC9-A07E-7069-5EC4-C5AFE3376315}"/>
              </a:ext>
            </a:extLst>
          </p:cNvPr>
          <p:cNvPicPr>
            <a:picLocks noChangeAspect="1"/>
          </p:cNvPicPr>
          <p:nvPr/>
        </p:nvPicPr>
        <p:blipFill rotWithShape="1">
          <a:blip r:embed="rId3">
            <a:alphaModFix/>
          </a:blip>
          <a:srcRect t="17188" b="17188"/>
          <a:stretch/>
        </p:blipFill>
        <p:spPr>
          <a:xfrm>
            <a:off x="-1741718" y="-1"/>
            <a:ext cx="13933717" cy="6858001"/>
          </a:xfrm>
          <a:custGeom>
            <a:avLst/>
            <a:gdLst>
              <a:gd name="connsiteX0" fmla="*/ 13095518 w 13933717"/>
              <a:gd name="connsiteY0" fmla="*/ 6858000 h 6858001"/>
              <a:gd name="connsiteX1" fmla="*/ 13095518 w 13933717"/>
              <a:gd name="connsiteY1" fmla="*/ 6858001 h 6858001"/>
              <a:gd name="connsiteX2" fmla="*/ 11632237 w 13933717"/>
              <a:gd name="connsiteY2" fmla="*/ 6858001 h 6858001"/>
              <a:gd name="connsiteX3" fmla="*/ 5813629 w 13933717"/>
              <a:gd name="connsiteY3" fmla="*/ 0 h 6858001"/>
              <a:gd name="connsiteX4" fmla="*/ 13933717 w 13933717"/>
              <a:gd name="connsiteY4" fmla="*/ 0 h 6858001"/>
              <a:gd name="connsiteX5" fmla="*/ 13933717 w 13933717"/>
              <a:gd name="connsiteY5" fmla="*/ 27419 h 6858001"/>
              <a:gd name="connsiteX6" fmla="*/ 11632237 w 13933717"/>
              <a:gd name="connsiteY6" fmla="*/ 6858001 h 6858001"/>
              <a:gd name="connsiteX7" fmla="*/ 2806042 w 13933717"/>
              <a:gd name="connsiteY7" fmla="*/ 6858001 h 6858001"/>
              <a:gd name="connsiteX8" fmla="*/ 1750310 w 13933717"/>
              <a:gd name="connsiteY8" fmla="*/ 6858001 h 6858001"/>
              <a:gd name="connsiteX9" fmla="*/ 1752603 w 13933717"/>
              <a:gd name="connsiteY9" fmla="*/ 6851196 h 6858001"/>
              <a:gd name="connsiteX10" fmla="*/ 1752603 w 13933717"/>
              <a:gd name="connsiteY10" fmla="*/ 6858000 h 6858001"/>
              <a:gd name="connsiteX11" fmla="*/ 3502912 w 13933717"/>
              <a:gd name="connsiteY11" fmla="*/ 6858000 h 6858001"/>
              <a:gd name="connsiteX12" fmla="*/ 0 w 13933717"/>
              <a:gd name="connsiteY12" fmla="*/ 0 h 6858001"/>
              <a:gd name="connsiteX13" fmla="*/ 1752603 w 13933717"/>
              <a:gd name="connsiteY13" fmla="*/ 0 h 6858001"/>
              <a:gd name="connsiteX14" fmla="*/ 1752603 w 13933717"/>
              <a:gd name="connsiteY14" fmla="*/ 1 h 6858001"/>
              <a:gd name="connsiteX15" fmla="*/ 1 w 13933717"/>
              <a:gd name="connsiteY15" fmla="*/ 1 h 6858001"/>
              <a:gd name="connsiteX16" fmla="*/ 1 w 13933717"/>
              <a:gd name="connsiteY16" fmla="*/ 6858001 h 6858001"/>
              <a:gd name="connsiteX17" fmla="*/ 0 w 13933717"/>
              <a:gd name="connsiteY1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3717" h="6858001">
                <a:moveTo>
                  <a:pt x="13095518" y="6858000"/>
                </a:moveTo>
                <a:lnTo>
                  <a:pt x="13095518" y="6858001"/>
                </a:lnTo>
                <a:lnTo>
                  <a:pt x="11632237" y="6858001"/>
                </a:lnTo>
                <a:close/>
                <a:moveTo>
                  <a:pt x="5813629" y="0"/>
                </a:moveTo>
                <a:lnTo>
                  <a:pt x="13933717" y="0"/>
                </a:lnTo>
                <a:lnTo>
                  <a:pt x="13933717" y="27419"/>
                </a:lnTo>
                <a:lnTo>
                  <a:pt x="11632237" y="6858001"/>
                </a:lnTo>
                <a:lnTo>
                  <a:pt x="2806042" y="6858001"/>
                </a:lnTo>
                <a:lnTo>
                  <a:pt x="1750310" y="6858001"/>
                </a:lnTo>
                <a:lnTo>
                  <a:pt x="1752603" y="6851196"/>
                </a:lnTo>
                <a:lnTo>
                  <a:pt x="1752603" y="6858000"/>
                </a:lnTo>
                <a:lnTo>
                  <a:pt x="3502912" y="6858000"/>
                </a:lnTo>
                <a:close/>
                <a:moveTo>
                  <a:pt x="0" y="0"/>
                </a:moveTo>
                <a:lnTo>
                  <a:pt x="1752603" y="0"/>
                </a:lnTo>
                <a:lnTo>
                  <a:pt x="1752603" y="1"/>
                </a:lnTo>
                <a:lnTo>
                  <a:pt x="1" y="1"/>
                </a:lnTo>
                <a:lnTo>
                  <a:pt x="1" y="6858001"/>
                </a:lnTo>
                <a:lnTo>
                  <a:pt x="0" y="6858001"/>
                </a:lnTo>
                <a:close/>
              </a:path>
            </a:pathLst>
          </a:custGeom>
          <a:effectLst>
            <a:softEdge rad="31750"/>
          </a:effectLst>
        </p:spPr>
      </p:pic>
      <p:sp>
        <p:nvSpPr>
          <p:cNvPr id="19" name="TextBox 18">
            <a:extLst>
              <a:ext uri="{FF2B5EF4-FFF2-40B4-BE49-F238E27FC236}">
                <a16:creationId xmlns:a16="http://schemas.microsoft.com/office/drawing/2014/main" id="{C54B2377-600B-961E-2F78-715FC97D4B4A}"/>
              </a:ext>
            </a:extLst>
          </p:cNvPr>
          <p:cNvSpPr txBox="1"/>
          <p:nvPr/>
        </p:nvSpPr>
        <p:spPr>
          <a:xfrm>
            <a:off x="10885" y="60260"/>
            <a:ext cx="4061025" cy="615553"/>
          </a:xfrm>
          <a:prstGeom prst="rect">
            <a:avLst/>
          </a:prstGeom>
          <a:noFill/>
        </p:spPr>
        <p:txBody>
          <a:bodyPr wrap="square">
            <a:spAutoFit/>
          </a:bodyPr>
          <a:lstStyle/>
          <a:p>
            <a:r>
              <a:rPr lang="en-US" sz="3400" i="0" u="none" strike="noStrike">
                <a:effectLst/>
                <a:latin typeface="+mj-lt"/>
              </a:rPr>
              <a:t>Recommendations</a:t>
            </a:r>
            <a:endParaRPr lang="en-US" sz="3400" i="0">
              <a:effectLst/>
              <a:latin typeface="+mj-lt"/>
            </a:endParaRPr>
          </a:p>
        </p:txBody>
      </p:sp>
    </p:spTree>
    <p:extLst>
      <p:ext uri="{BB962C8B-B14F-4D97-AF65-F5344CB8AC3E}">
        <p14:creationId xmlns:p14="http://schemas.microsoft.com/office/powerpoint/2010/main" val="325836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8D964A1-A583-C94B-005D-006ECEF0392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flip="none" rotWithShape="1">
            <a:gsLst>
              <a:gs pos="0">
                <a:schemeClr val="accent2">
                  <a:lumMod val="5000"/>
                  <a:lumOff val="95000"/>
                  <a:alpha val="50000"/>
                </a:schemeClr>
              </a:gs>
              <a:gs pos="82000">
                <a:schemeClr val="accent2">
                  <a:lumMod val="45000"/>
                  <a:lumOff val="55000"/>
                  <a:alpha val="30000"/>
                </a:schemeClr>
              </a:gs>
              <a:gs pos="100000">
                <a:schemeClr val="accent2">
                  <a:lumMod val="30000"/>
                  <a:lumOff val="70000"/>
                  <a:alpha val="2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6" name="TextBox 5">
            <a:extLst>
              <a:ext uri="{FF2B5EF4-FFF2-40B4-BE49-F238E27FC236}">
                <a16:creationId xmlns:a16="http://schemas.microsoft.com/office/drawing/2014/main" id="{A3AE4714-AF43-219F-13CF-0D1776695A78}"/>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solidFill>
                  <a:schemeClr val="accent2"/>
                </a:solidFill>
                <a:latin typeface="+mj-lt"/>
              </a:rPr>
              <a:t>Short Term</a:t>
            </a:r>
            <a:r>
              <a:rPr lang="en-US" sz="3200">
                <a:latin typeface="+mj-lt"/>
              </a:rPr>
              <a:t> Recommendations</a:t>
            </a:r>
          </a:p>
        </p:txBody>
      </p:sp>
      <p:sp>
        <p:nvSpPr>
          <p:cNvPr id="4" name="Slide Number Placeholder 3">
            <a:extLst>
              <a:ext uri="{FF2B5EF4-FFF2-40B4-BE49-F238E27FC236}">
                <a16:creationId xmlns:a16="http://schemas.microsoft.com/office/drawing/2014/main" id="{3EA339D5-6412-DE62-A1A0-3D80E5B99B48}"/>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24</a:t>
            </a:fld>
            <a:endParaRPr lang="en-US"/>
          </a:p>
        </p:txBody>
      </p:sp>
      <p:pic>
        <p:nvPicPr>
          <p:cNvPr id="8" name="Picture 7">
            <a:extLst>
              <a:ext uri="{FF2B5EF4-FFF2-40B4-BE49-F238E27FC236}">
                <a16:creationId xmlns:a16="http://schemas.microsoft.com/office/drawing/2014/main" id="{04C2FC4F-8DDC-5B9D-6191-512117DE82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510155" y="1127014"/>
            <a:ext cx="3932265" cy="5243021"/>
          </a:xfrm>
          <a:prstGeom prst="rect">
            <a:avLst/>
          </a:prstGeom>
          <a:effectLst>
            <a:softEdge rad="31750"/>
          </a:effectLst>
        </p:spPr>
      </p:pic>
      <p:cxnSp>
        <p:nvCxnSpPr>
          <p:cNvPr id="14" name="Straight Arrow Connector 13">
            <a:extLst>
              <a:ext uri="{FF2B5EF4-FFF2-40B4-BE49-F238E27FC236}">
                <a16:creationId xmlns:a16="http://schemas.microsoft.com/office/drawing/2014/main" id="{1A0EC04B-5781-C3F4-8A9F-8F2E3C197AFC}"/>
              </a:ext>
            </a:extLst>
          </p:cNvPr>
          <p:cNvCxnSpPr>
            <a:cxnSpLocks/>
          </p:cNvCxnSpPr>
          <p:nvPr/>
        </p:nvCxnSpPr>
        <p:spPr>
          <a:xfrm>
            <a:off x="5244707" y="1591223"/>
            <a:ext cx="585216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F7B405-99DD-B5F5-6440-60787A86B701}"/>
              </a:ext>
            </a:extLst>
          </p:cNvPr>
          <p:cNvCxnSpPr>
            <a:cxnSpLocks/>
          </p:cNvCxnSpPr>
          <p:nvPr/>
        </p:nvCxnSpPr>
        <p:spPr>
          <a:xfrm>
            <a:off x="5306178" y="4722788"/>
            <a:ext cx="585216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989F43-59B1-61D6-7DDE-71AE2424442F}"/>
              </a:ext>
            </a:extLst>
          </p:cNvPr>
          <p:cNvCxnSpPr>
            <a:cxnSpLocks/>
          </p:cNvCxnSpPr>
          <p:nvPr/>
        </p:nvCxnSpPr>
        <p:spPr>
          <a:xfrm>
            <a:off x="5306178" y="3155705"/>
            <a:ext cx="585216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2E1E1D-8307-6561-7E66-6078AE53DD1D}"/>
              </a:ext>
            </a:extLst>
          </p:cNvPr>
          <p:cNvCxnSpPr>
            <a:cxnSpLocks/>
          </p:cNvCxnSpPr>
          <p:nvPr/>
        </p:nvCxnSpPr>
        <p:spPr>
          <a:xfrm>
            <a:off x="5306178" y="6206923"/>
            <a:ext cx="585216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8543C7E-884B-8876-D7B7-4F82EE0EDE36}"/>
              </a:ext>
            </a:extLst>
          </p:cNvPr>
          <p:cNvSpPr txBox="1"/>
          <p:nvPr/>
        </p:nvSpPr>
        <p:spPr>
          <a:xfrm>
            <a:off x="5237023" y="1133485"/>
            <a:ext cx="5893718" cy="461665"/>
          </a:xfrm>
          <a:prstGeom prst="rect">
            <a:avLst/>
          </a:prstGeom>
          <a:noFill/>
        </p:spPr>
        <p:txBody>
          <a:bodyPr wrap="square" rtlCol="0">
            <a:spAutoFit/>
          </a:bodyPr>
          <a:lstStyle/>
          <a:p>
            <a:r>
              <a:rPr lang="en-US" sz="2400"/>
              <a:t>Improved Heat Retention</a:t>
            </a:r>
          </a:p>
        </p:txBody>
      </p:sp>
      <p:sp>
        <p:nvSpPr>
          <p:cNvPr id="20" name="TextBox 19">
            <a:extLst>
              <a:ext uri="{FF2B5EF4-FFF2-40B4-BE49-F238E27FC236}">
                <a16:creationId xmlns:a16="http://schemas.microsoft.com/office/drawing/2014/main" id="{EC61C2E3-C9D9-AC69-5F82-8EC6E8BA6BD0}"/>
              </a:ext>
            </a:extLst>
          </p:cNvPr>
          <p:cNvSpPr txBox="1"/>
          <p:nvPr/>
        </p:nvSpPr>
        <p:spPr>
          <a:xfrm>
            <a:off x="5306178" y="4258179"/>
            <a:ext cx="7323507" cy="461665"/>
          </a:xfrm>
          <a:prstGeom prst="rect">
            <a:avLst/>
          </a:prstGeom>
          <a:noFill/>
        </p:spPr>
        <p:txBody>
          <a:bodyPr wrap="square" lIns="91440" tIns="45720" rIns="91440" bIns="45720" rtlCol="0" anchor="t">
            <a:spAutoFit/>
          </a:bodyPr>
          <a:lstStyle/>
          <a:p>
            <a:r>
              <a:rPr lang="en-US" sz="2400"/>
              <a:t>Heat Pipe Insulation</a:t>
            </a:r>
          </a:p>
        </p:txBody>
      </p:sp>
      <p:sp>
        <p:nvSpPr>
          <p:cNvPr id="21" name="TextBox 20">
            <a:extLst>
              <a:ext uri="{FF2B5EF4-FFF2-40B4-BE49-F238E27FC236}">
                <a16:creationId xmlns:a16="http://schemas.microsoft.com/office/drawing/2014/main" id="{72268FF3-0454-8B99-ECA7-F93246E31042}"/>
              </a:ext>
            </a:extLst>
          </p:cNvPr>
          <p:cNvSpPr txBox="1"/>
          <p:nvPr/>
        </p:nvSpPr>
        <p:spPr>
          <a:xfrm>
            <a:off x="5244707" y="2694743"/>
            <a:ext cx="5893718" cy="461665"/>
          </a:xfrm>
          <a:prstGeom prst="rect">
            <a:avLst/>
          </a:prstGeom>
          <a:noFill/>
        </p:spPr>
        <p:txBody>
          <a:bodyPr wrap="square" lIns="91440" tIns="45720" rIns="91440" bIns="45720" rtlCol="0" anchor="t">
            <a:spAutoFit/>
          </a:bodyPr>
          <a:lstStyle/>
          <a:p>
            <a:r>
              <a:rPr lang="en-US" sz="2400"/>
              <a:t>Window Insulation</a:t>
            </a:r>
          </a:p>
        </p:txBody>
      </p:sp>
      <p:sp>
        <p:nvSpPr>
          <p:cNvPr id="22" name="TextBox 21">
            <a:extLst>
              <a:ext uri="{FF2B5EF4-FFF2-40B4-BE49-F238E27FC236}">
                <a16:creationId xmlns:a16="http://schemas.microsoft.com/office/drawing/2014/main" id="{9A0F1997-4E4E-1F61-EC24-E7698F29B37D}"/>
              </a:ext>
            </a:extLst>
          </p:cNvPr>
          <p:cNvSpPr txBox="1"/>
          <p:nvPr/>
        </p:nvSpPr>
        <p:spPr>
          <a:xfrm>
            <a:off x="5306178" y="5727107"/>
            <a:ext cx="5893718" cy="461665"/>
          </a:xfrm>
          <a:prstGeom prst="rect">
            <a:avLst/>
          </a:prstGeom>
          <a:noFill/>
        </p:spPr>
        <p:txBody>
          <a:bodyPr wrap="square" rtlCol="0">
            <a:spAutoFit/>
          </a:bodyPr>
          <a:lstStyle/>
          <a:p>
            <a:r>
              <a:rPr lang="en-US" sz="2400">
                <a:ea typeface="+mn-lt"/>
                <a:cs typeface="+mn-lt"/>
              </a:rPr>
              <a:t>Building Technology Upgrades</a:t>
            </a:r>
            <a:endParaRPr lang="en-US" sz="2400"/>
          </a:p>
        </p:txBody>
      </p:sp>
    </p:spTree>
    <p:extLst>
      <p:ext uri="{BB962C8B-B14F-4D97-AF65-F5344CB8AC3E}">
        <p14:creationId xmlns:p14="http://schemas.microsoft.com/office/powerpoint/2010/main" val="303834609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0B7CAE8-1838-5FA0-F0D2-1AF32DC695AF}"/>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flip="none" rotWithShape="1">
            <a:gsLst>
              <a:gs pos="0">
                <a:schemeClr val="accent2">
                  <a:lumMod val="5000"/>
                  <a:lumOff val="95000"/>
                  <a:alpha val="50000"/>
                </a:schemeClr>
              </a:gs>
              <a:gs pos="82000">
                <a:schemeClr val="accent2">
                  <a:lumMod val="45000"/>
                  <a:lumOff val="55000"/>
                  <a:alpha val="30000"/>
                </a:schemeClr>
              </a:gs>
              <a:gs pos="100000">
                <a:schemeClr val="accent2">
                  <a:lumMod val="30000"/>
                  <a:lumOff val="70000"/>
                  <a:alpha val="2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2" name="Slide Number Placeholder 3">
            <a:extLst>
              <a:ext uri="{FF2B5EF4-FFF2-40B4-BE49-F238E27FC236}">
                <a16:creationId xmlns:a16="http://schemas.microsoft.com/office/drawing/2014/main" id="{F22DEB53-13C9-E7D2-FB4A-F95CFCFFC8B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25</a:t>
            </a:fld>
            <a:endParaRPr lang="en-US"/>
          </a:p>
        </p:txBody>
      </p:sp>
      <p:sp>
        <p:nvSpPr>
          <p:cNvPr id="7" name="TextBox 6">
            <a:extLst>
              <a:ext uri="{FF2B5EF4-FFF2-40B4-BE49-F238E27FC236}">
                <a16:creationId xmlns:a16="http://schemas.microsoft.com/office/drawing/2014/main" id="{7B84994A-70C4-F48E-B7CA-B1085377EDC5}"/>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latin typeface="+mj-lt"/>
                <a:ea typeface="+mn-lt"/>
                <a:cs typeface="+mn-lt"/>
              </a:rPr>
              <a:t>Post-Processing for Streamlined Data</a:t>
            </a:r>
            <a:r>
              <a:rPr lang="en-US" sz="3200">
                <a:solidFill>
                  <a:schemeClr val="accent2"/>
                </a:solidFill>
                <a:latin typeface="+mj-lt"/>
                <a:ea typeface="+mn-lt"/>
                <a:cs typeface="+mn-lt"/>
              </a:rPr>
              <a:t> Storage &amp; Visualization</a:t>
            </a:r>
            <a:endParaRPr lang="en-US" sz="3200">
              <a:solidFill>
                <a:schemeClr val="accent2"/>
              </a:solidFill>
              <a:latin typeface="+mj-lt"/>
            </a:endParaRPr>
          </a:p>
        </p:txBody>
      </p:sp>
      <p:pic>
        <p:nvPicPr>
          <p:cNvPr id="4" name="Picture 3">
            <a:extLst>
              <a:ext uri="{FF2B5EF4-FFF2-40B4-BE49-F238E27FC236}">
                <a16:creationId xmlns:a16="http://schemas.microsoft.com/office/drawing/2014/main" id="{79049E67-0D9E-79AD-17B6-337029761E38}"/>
              </a:ext>
            </a:extLst>
          </p:cNvPr>
          <p:cNvPicPr>
            <a:picLocks noChangeAspect="1"/>
          </p:cNvPicPr>
          <p:nvPr/>
        </p:nvPicPr>
        <p:blipFill rotWithShape="1">
          <a:blip r:embed="rId3"/>
          <a:srcRect t="5942" r="26181" b="4393"/>
          <a:stretch/>
        </p:blipFill>
        <p:spPr>
          <a:xfrm>
            <a:off x="251347" y="1521442"/>
            <a:ext cx="8475632" cy="4252650"/>
          </a:xfrm>
          <a:prstGeom prst="rect">
            <a:avLst/>
          </a:prstGeom>
          <a:ln w="19050">
            <a:solidFill>
              <a:schemeClr val="accent2"/>
            </a:solidFill>
          </a:ln>
          <a:effectLst/>
        </p:spPr>
      </p:pic>
      <p:pic>
        <p:nvPicPr>
          <p:cNvPr id="11" name="Picture 10">
            <a:extLst>
              <a:ext uri="{FF2B5EF4-FFF2-40B4-BE49-F238E27FC236}">
                <a16:creationId xmlns:a16="http://schemas.microsoft.com/office/drawing/2014/main" id="{76F59A9E-E1C7-FCD7-F5E4-8679A8671E48}"/>
              </a:ext>
            </a:extLst>
          </p:cNvPr>
          <p:cNvPicPr>
            <a:picLocks noChangeAspect="1"/>
          </p:cNvPicPr>
          <p:nvPr/>
        </p:nvPicPr>
        <p:blipFill>
          <a:blip r:embed="rId4"/>
          <a:stretch>
            <a:fillRect/>
          </a:stretch>
        </p:blipFill>
        <p:spPr>
          <a:xfrm>
            <a:off x="8940975" y="1521442"/>
            <a:ext cx="3044109" cy="4252650"/>
          </a:xfrm>
          <a:prstGeom prst="rect">
            <a:avLst/>
          </a:prstGeom>
          <a:ln w="19050">
            <a:solidFill>
              <a:schemeClr val="accent2"/>
            </a:solidFill>
          </a:ln>
          <a:effectLst/>
        </p:spPr>
      </p:pic>
    </p:spTree>
    <p:extLst>
      <p:ext uri="{BB962C8B-B14F-4D97-AF65-F5344CB8AC3E}">
        <p14:creationId xmlns:p14="http://schemas.microsoft.com/office/powerpoint/2010/main" val="208615681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FC6EEA2-B81C-C219-59D1-DFAA61D5AA1F}"/>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flip="none" rotWithShape="1">
            <a:gsLst>
              <a:gs pos="0">
                <a:schemeClr val="accent2">
                  <a:lumMod val="5000"/>
                  <a:lumOff val="95000"/>
                  <a:alpha val="50000"/>
                </a:schemeClr>
              </a:gs>
              <a:gs pos="82000">
                <a:schemeClr val="accent2">
                  <a:lumMod val="45000"/>
                  <a:lumOff val="55000"/>
                  <a:alpha val="30000"/>
                </a:schemeClr>
              </a:gs>
              <a:gs pos="100000">
                <a:schemeClr val="accent2">
                  <a:lumMod val="30000"/>
                  <a:lumOff val="70000"/>
                  <a:alpha val="2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2" name="Slide Number Placeholder 3">
            <a:extLst>
              <a:ext uri="{FF2B5EF4-FFF2-40B4-BE49-F238E27FC236}">
                <a16:creationId xmlns:a16="http://schemas.microsoft.com/office/drawing/2014/main" id="{F22DEB53-13C9-E7D2-FB4A-F95CFCFFC8B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26</a:t>
            </a:fld>
            <a:endParaRPr lang="en-US"/>
          </a:p>
        </p:txBody>
      </p:sp>
      <p:sp>
        <p:nvSpPr>
          <p:cNvPr id="7" name="TextBox 6">
            <a:extLst>
              <a:ext uri="{FF2B5EF4-FFF2-40B4-BE49-F238E27FC236}">
                <a16:creationId xmlns:a16="http://schemas.microsoft.com/office/drawing/2014/main" id="{7B84994A-70C4-F48E-B7CA-B1085377EDC5}"/>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latin typeface="+mj-lt"/>
                <a:ea typeface="+mn-lt"/>
                <a:cs typeface="+mn-lt"/>
              </a:rPr>
              <a:t>Create Accessible </a:t>
            </a:r>
            <a:r>
              <a:rPr lang="en-US" sz="3200">
                <a:solidFill>
                  <a:schemeClr val="accent2"/>
                </a:solidFill>
                <a:latin typeface="+mj-lt"/>
                <a:ea typeface="+mn-lt"/>
                <a:cs typeface="+mn-lt"/>
              </a:rPr>
              <a:t>Digital Twin Visualization</a:t>
            </a:r>
            <a:endParaRPr lang="en-US" sz="3200">
              <a:solidFill>
                <a:schemeClr val="accent2"/>
              </a:solidFill>
              <a:latin typeface="+mj-lt"/>
            </a:endParaRPr>
          </a:p>
        </p:txBody>
      </p:sp>
      <p:pic>
        <p:nvPicPr>
          <p:cNvPr id="6" name="Picture 5">
            <a:extLst>
              <a:ext uri="{FF2B5EF4-FFF2-40B4-BE49-F238E27FC236}">
                <a16:creationId xmlns:a16="http://schemas.microsoft.com/office/drawing/2014/main" id="{27FAB9AF-EFE5-A5CB-ECF3-D6409CB2EA8F}"/>
              </a:ext>
            </a:extLst>
          </p:cNvPr>
          <p:cNvPicPr>
            <a:picLocks noChangeAspect="1"/>
          </p:cNvPicPr>
          <p:nvPr/>
        </p:nvPicPr>
        <p:blipFill>
          <a:blip r:embed="rId3"/>
          <a:stretch>
            <a:fillRect/>
          </a:stretch>
        </p:blipFill>
        <p:spPr>
          <a:xfrm>
            <a:off x="1947767" y="953511"/>
            <a:ext cx="8284029" cy="5585401"/>
          </a:xfrm>
          <a:prstGeom prst="rect">
            <a:avLst/>
          </a:prstGeom>
          <a:effectLst>
            <a:softEdge rad="63500"/>
          </a:effectLst>
        </p:spPr>
      </p:pic>
    </p:spTree>
    <p:extLst>
      <p:ext uri="{BB962C8B-B14F-4D97-AF65-F5344CB8AC3E}">
        <p14:creationId xmlns:p14="http://schemas.microsoft.com/office/powerpoint/2010/main" val="301856304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9861CD-B272-4181-7342-52063878415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flip="none" rotWithShape="1">
            <a:gsLst>
              <a:gs pos="0">
                <a:schemeClr val="accent2">
                  <a:lumMod val="5000"/>
                  <a:lumOff val="95000"/>
                  <a:alpha val="50000"/>
                </a:schemeClr>
              </a:gs>
              <a:gs pos="82000">
                <a:schemeClr val="accent2">
                  <a:lumMod val="45000"/>
                  <a:lumOff val="55000"/>
                  <a:alpha val="30000"/>
                </a:schemeClr>
              </a:gs>
              <a:gs pos="100000">
                <a:schemeClr val="accent2">
                  <a:lumMod val="30000"/>
                  <a:lumOff val="70000"/>
                  <a:alpha val="2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2" name="Slide Number Placeholder 3">
            <a:extLst>
              <a:ext uri="{FF2B5EF4-FFF2-40B4-BE49-F238E27FC236}">
                <a16:creationId xmlns:a16="http://schemas.microsoft.com/office/drawing/2014/main" id="{F22DEB53-13C9-E7D2-FB4A-F95CFCFFC8B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27</a:t>
            </a:fld>
            <a:endParaRPr lang="en-US"/>
          </a:p>
        </p:txBody>
      </p:sp>
      <p:sp>
        <p:nvSpPr>
          <p:cNvPr id="7" name="TextBox 6">
            <a:extLst>
              <a:ext uri="{FF2B5EF4-FFF2-40B4-BE49-F238E27FC236}">
                <a16:creationId xmlns:a16="http://schemas.microsoft.com/office/drawing/2014/main" id="{7B84994A-70C4-F48E-B7CA-B1085377EDC5}"/>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solidFill>
                  <a:schemeClr val="accent2"/>
                </a:solidFill>
                <a:latin typeface="+mj-lt"/>
                <a:ea typeface="+mn-lt"/>
                <a:cs typeface="+mn-lt"/>
              </a:rPr>
              <a:t>Slow Implementation </a:t>
            </a:r>
            <a:r>
              <a:rPr lang="en-US" sz="3200">
                <a:latin typeface="+mj-lt"/>
                <a:ea typeface="+mn-lt"/>
                <a:cs typeface="+mn-lt"/>
              </a:rPr>
              <a:t>of the Digital Twin</a:t>
            </a:r>
            <a:endParaRPr lang="en-US" sz="3200">
              <a:latin typeface="+mj-lt"/>
            </a:endParaRPr>
          </a:p>
        </p:txBody>
      </p:sp>
      <p:pic>
        <p:nvPicPr>
          <p:cNvPr id="5122" name="Picture 2" descr="University of Worcester on Twitter: &quot;A great view of St John's Campus from  the air. It's evolved quite a bit over the years, but it's been our main  home for over 70">
            <a:extLst>
              <a:ext uri="{FF2B5EF4-FFF2-40B4-BE49-F238E27FC236}">
                <a16:creationId xmlns:a16="http://schemas.microsoft.com/office/drawing/2014/main" id="{6D7E3A9D-D6A1-4E6F-D689-3C108AA8E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233" y="1003346"/>
            <a:ext cx="5877098" cy="528938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5728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E88B82C-57AB-5AFB-2B59-7DD11B606501}"/>
              </a:ext>
            </a:extLst>
          </p:cNvPr>
          <p:cNvSpPr/>
          <p:nvPr/>
        </p:nvSpPr>
        <p:spPr>
          <a:xfrm rot="5400000">
            <a:off x="5356579" y="-5375437"/>
            <a:ext cx="1457068" cy="12213772"/>
          </a:xfrm>
          <a:custGeom>
            <a:avLst/>
            <a:gdLst>
              <a:gd name="connsiteX0" fmla="*/ 0 w 1457068"/>
              <a:gd name="connsiteY0" fmla="*/ 12213772 h 12213772"/>
              <a:gd name="connsiteX1" fmla="*/ 0 w 1457068"/>
              <a:gd name="connsiteY1" fmla="*/ 0 h 12213772"/>
              <a:gd name="connsiteX2" fmla="*/ 1457068 w 1457068"/>
              <a:gd name="connsiteY2" fmla="*/ 0 h 12213772"/>
              <a:gd name="connsiteX3" fmla="*/ 1457068 w 1457068"/>
              <a:gd name="connsiteY3" fmla="*/ 12213772 h 12213772"/>
            </a:gdLst>
            <a:ahLst/>
            <a:cxnLst>
              <a:cxn ang="0">
                <a:pos x="connsiteX0" y="connsiteY0"/>
              </a:cxn>
              <a:cxn ang="0">
                <a:pos x="connsiteX1" y="connsiteY1"/>
              </a:cxn>
              <a:cxn ang="0">
                <a:pos x="connsiteX2" y="connsiteY2"/>
              </a:cxn>
              <a:cxn ang="0">
                <a:pos x="connsiteX3" y="connsiteY3"/>
              </a:cxn>
            </a:cxnLst>
            <a:rect l="l" t="t" r="r" b="b"/>
            <a:pathLst>
              <a:path w="1457068" h="12213772">
                <a:moveTo>
                  <a:pt x="0" y="12213772"/>
                </a:moveTo>
                <a:lnTo>
                  <a:pt x="0" y="0"/>
                </a:lnTo>
                <a:lnTo>
                  <a:pt x="1457068" y="0"/>
                </a:lnTo>
                <a:lnTo>
                  <a:pt x="1457068" y="12213772"/>
                </a:lnTo>
                <a:close/>
              </a:path>
            </a:pathLst>
          </a:custGeom>
          <a:gradFill>
            <a:gsLst>
              <a:gs pos="0">
                <a:schemeClr val="tx1">
                  <a:alpha val="40000"/>
                </a:schemeClr>
              </a:gs>
              <a:gs pos="100000">
                <a:schemeClr val="bg1">
                  <a:alpha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3D1BD3-7133-D8F3-CC03-75730B5D9584}"/>
              </a:ext>
            </a:extLst>
          </p:cNvPr>
          <p:cNvSpPr>
            <a:spLocks noGrp="1"/>
          </p:cNvSpPr>
          <p:nvPr>
            <p:ph type="title"/>
          </p:nvPr>
        </p:nvSpPr>
        <p:spPr>
          <a:xfrm>
            <a:off x="838200" y="116302"/>
            <a:ext cx="10515600" cy="1325563"/>
          </a:xfrm>
        </p:spPr>
        <p:txBody>
          <a:bodyPr/>
          <a:lstStyle/>
          <a:p>
            <a:pPr algn="ctr"/>
            <a:r>
              <a:rPr lang="en-US"/>
              <a:t>Acknowledgements </a:t>
            </a:r>
          </a:p>
        </p:txBody>
      </p:sp>
      <p:sp>
        <p:nvSpPr>
          <p:cNvPr id="4" name="Slide Number Placeholder 3">
            <a:extLst>
              <a:ext uri="{FF2B5EF4-FFF2-40B4-BE49-F238E27FC236}">
                <a16:creationId xmlns:a16="http://schemas.microsoft.com/office/drawing/2014/main" id="{F7E56BCE-CC12-C452-00D2-87468C383DF7}"/>
              </a:ext>
            </a:extLst>
          </p:cNvPr>
          <p:cNvSpPr>
            <a:spLocks noGrp="1"/>
          </p:cNvSpPr>
          <p:nvPr>
            <p:ph type="sldNum" sz="quarter" idx="12"/>
          </p:nvPr>
        </p:nvSpPr>
        <p:spPr/>
        <p:txBody>
          <a:bodyPr/>
          <a:lstStyle/>
          <a:p>
            <a:fld id="{330EA680-D336-4FF7-8B7A-9848BB0A1C32}" type="slidenum">
              <a:rPr lang="en-US" smtClean="0"/>
              <a:t>28</a:t>
            </a:fld>
            <a:endParaRPr lang="en-US"/>
          </a:p>
        </p:txBody>
      </p:sp>
      <p:sp>
        <p:nvSpPr>
          <p:cNvPr id="5" name="TextBox 1">
            <a:extLst>
              <a:ext uri="{FF2B5EF4-FFF2-40B4-BE49-F238E27FC236}">
                <a16:creationId xmlns:a16="http://schemas.microsoft.com/office/drawing/2014/main" id="{54C71070-CE11-0CDF-C5D8-653EAF388105}"/>
              </a:ext>
            </a:extLst>
          </p:cNvPr>
          <p:cNvSpPr txBox="1"/>
          <p:nvPr/>
        </p:nvSpPr>
        <p:spPr>
          <a:xfrm>
            <a:off x="2282089" y="3330251"/>
            <a:ext cx="3011178" cy="341632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Barlow"/>
              </a:rPr>
              <a:t>Richard Vaz</a:t>
            </a:r>
          </a:p>
          <a:p>
            <a:pPr algn="ctr"/>
            <a:r>
              <a:rPr lang="en-US" sz="1200">
                <a:latin typeface="Barlow"/>
                <a:ea typeface="+mn-lt"/>
                <a:cs typeface="+mn-lt"/>
              </a:rPr>
              <a:t>Global School Professor </a:t>
            </a:r>
          </a:p>
          <a:p>
            <a:pPr algn="ctr"/>
            <a:endParaRPr lang="en-US">
              <a:latin typeface="Barlow"/>
              <a:ea typeface="+mn-lt"/>
              <a:cs typeface="+mn-lt"/>
            </a:endParaRPr>
          </a:p>
          <a:p>
            <a:pPr algn="ctr"/>
            <a:r>
              <a:rPr lang="en-US">
                <a:latin typeface="Barlow"/>
                <a:ea typeface="+mn-lt"/>
                <a:cs typeface="+mn-lt"/>
              </a:rPr>
              <a:t>Fred J. Looft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a:ea typeface="+mn-ea"/>
                <a:cs typeface="+mn-cs"/>
              </a:rPr>
              <a:t>Professor</a:t>
            </a:r>
            <a:endParaRPr lang="en-US" sz="1200" b="0" i="0" u="none" strike="noStrike" kern="1200" cap="none" spc="0" normalizeH="0" baseline="0" noProof="0">
              <a:ln>
                <a:noFill/>
              </a:ln>
              <a:solidFill>
                <a:srgbClr val="000000"/>
              </a:solidFill>
              <a:effectLst/>
              <a:uLnTx/>
              <a:uFillTx/>
              <a:latin typeface="Barlow"/>
            </a:endParaRPr>
          </a:p>
          <a:p>
            <a:pPr algn="ctr"/>
            <a:endParaRPr lang="en-US">
              <a:latin typeface="Barlow"/>
              <a:ea typeface="+mn-lt"/>
              <a:cs typeface="+mn-lt"/>
            </a:endParaRPr>
          </a:p>
          <a:p>
            <a:pPr algn="ctr"/>
            <a:r>
              <a:rPr lang="en-US">
                <a:latin typeface="Barlow"/>
                <a:ea typeface="+mn-lt"/>
                <a:cs typeface="+mn-lt"/>
              </a:rPr>
              <a:t>Linda Carre Looft</a:t>
            </a:r>
          </a:p>
          <a:p>
            <a:pPr algn="ctr"/>
            <a:r>
              <a:rPr lang="en-US" sz="1200">
                <a:latin typeface="Barlow"/>
              </a:rPr>
              <a:t>Professor</a:t>
            </a:r>
          </a:p>
          <a:p>
            <a:pPr algn="ctr"/>
            <a:endParaRPr lang="en-US">
              <a:latin typeface="Barlow SemiBold"/>
              <a:ea typeface="+mn-lt"/>
              <a:cs typeface="+mn-lt"/>
            </a:endParaRPr>
          </a:p>
          <a:p>
            <a:pPr algn="ctr"/>
            <a:endParaRPr lang="en-US">
              <a:latin typeface="Barlow SemiBold"/>
            </a:endParaRPr>
          </a:p>
          <a:p>
            <a:pPr algn="ctr"/>
            <a:endParaRPr lang="en-US">
              <a:latin typeface="Barlow SemiBold"/>
            </a:endParaRPr>
          </a:p>
          <a:p>
            <a:pPr algn="ctr"/>
            <a:endParaRPr lang="en-US">
              <a:latin typeface="Barlow SemiBold"/>
            </a:endParaRPr>
          </a:p>
          <a:p>
            <a:pPr algn="ctr"/>
            <a:endParaRPr lang="en-US">
              <a:latin typeface="Barlow SemiBold"/>
            </a:endParaRPr>
          </a:p>
        </p:txBody>
      </p:sp>
      <p:sp>
        <p:nvSpPr>
          <p:cNvPr id="6" name="TextBox 5">
            <a:extLst>
              <a:ext uri="{FF2B5EF4-FFF2-40B4-BE49-F238E27FC236}">
                <a16:creationId xmlns:a16="http://schemas.microsoft.com/office/drawing/2014/main" id="{19AF0ADF-B056-0C82-4FFF-4D7C68B3994F}"/>
              </a:ext>
            </a:extLst>
          </p:cNvPr>
          <p:cNvSpPr txBox="1"/>
          <p:nvPr/>
        </p:nvSpPr>
        <p:spPr>
          <a:xfrm>
            <a:off x="5418958" y="3261526"/>
            <a:ext cx="525364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Barlow"/>
                <a:ea typeface="+mn-lt"/>
                <a:cs typeface="Segoe UI"/>
              </a:rPr>
              <a:t>Katy Boom </a:t>
            </a:r>
          </a:p>
          <a:p>
            <a:pPr algn="ctr"/>
            <a:r>
              <a:rPr lang="en-US" sz="1200">
                <a:latin typeface="Barlow"/>
                <a:ea typeface="+mn-lt"/>
                <a:cs typeface="Segoe UI"/>
              </a:rPr>
              <a:t>Director of Sustainability</a:t>
            </a:r>
            <a:endParaRPr lang="en-US" sz="1200">
              <a:latin typeface="Barlow"/>
            </a:endParaRPr>
          </a:p>
          <a:p>
            <a:pPr algn="ctr"/>
            <a:endParaRPr lang="en-US">
              <a:latin typeface="Barlow"/>
              <a:ea typeface="+mn-lt"/>
              <a:cs typeface="Segoe UI"/>
            </a:endParaRPr>
          </a:p>
          <a:p>
            <a:pPr algn="ctr"/>
            <a:r>
              <a:rPr lang="en-US">
                <a:latin typeface="Barlow"/>
                <a:ea typeface="+mn-lt"/>
                <a:cs typeface="Segoe UI"/>
              </a:rPr>
              <a:t>Simon Dutton </a:t>
            </a:r>
          </a:p>
          <a:p>
            <a:pPr algn="ctr"/>
            <a:r>
              <a:rPr lang="en-US" sz="1200">
                <a:latin typeface="Barlow"/>
                <a:ea typeface="+mn-lt"/>
                <a:cs typeface="Segoe UI"/>
              </a:rPr>
              <a:t>Service Development Manager</a:t>
            </a:r>
            <a:endParaRPr lang="en-US" sz="1200">
              <a:latin typeface="Barlow"/>
            </a:endParaRPr>
          </a:p>
          <a:p>
            <a:pPr algn="ctr"/>
            <a:endParaRPr lang="en-US">
              <a:latin typeface="Barlow"/>
              <a:ea typeface="+mn-lt"/>
              <a:cs typeface="Segoe UI"/>
            </a:endParaRPr>
          </a:p>
          <a:p>
            <a:pPr algn="ctr"/>
            <a:r>
              <a:rPr lang="en-US">
                <a:latin typeface="Barlow"/>
                <a:ea typeface="+mn-lt"/>
                <a:cs typeface="Segoe UI"/>
              </a:rPr>
              <a:t>Dr Andrew Tomlinson</a:t>
            </a:r>
          </a:p>
          <a:p>
            <a:pPr algn="ctr"/>
            <a:r>
              <a:rPr lang="en-US" sz="1200">
                <a:latin typeface="Barlow"/>
                <a:cs typeface="Segoe UI"/>
              </a:rPr>
              <a:t>Senior Lecture Department of Computing </a:t>
            </a:r>
          </a:p>
          <a:p>
            <a:pPr algn="ctr"/>
            <a:endParaRPr lang="en-US">
              <a:latin typeface="Barlow"/>
              <a:cs typeface="Segoe UI"/>
            </a:endParaRPr>
          </a:p>
          <a:p>
            <a:pPr algn="ctr"/>
            <a:endParaRPr lang="en-US">
              <a:latin typeface="Barlow SemiBold"/>
              <a:cs typeface="Segoe UI"/>
            </a:endParaRPr>
          </a:p>
        </p:txBody>
      </p:sp>
      <p:pic>
        <p:nvPicPr>
          <p:cNvPr id="12" name="Picture 6" descr="Logo, company name&#10;&#10;Description automatically generated">
            <a:extLst>
              <a:ext uri="{FF2B5EF4-FFF2-40B4-BE49-F238E27FC236}">
                <a16:creationId xmlns:a16="http://schemas.microsoft.com/office/drawing/2014/main" id="{DA0B713C-CCE8-520E-6A5E-993CEDBFA400}"/>
              </a:ext>
            </a:extLst>
          </p:cNvPr>
          <p:cNvPicPr>
            <a:picLocks noChangeAspect="1"/>
          </p:cNvPicPr>
          <p:nvPr/>
        </p:nvPicPr>
        <p:blipFill>
          <a:blip r:embed="rId2"/>
          <a:stretch>
            <a:fillRect/>
          </a:stretch>
        </p:blipFill>
        <p:spPr>
          <a:xfrm>
            <a:off x="3267252" y="2044581"/>
            <a:ext cx="1040851" cy="1050533"/>
          </a:xfrm>
          <a:prstGeom prst="rect">
            <a:avLst/>
          </a:prstGeom>
        </p:spPr>
      </p:pic>
      <p:sp>
        <p:nvSpPr>
          <p:cNvPr id="17" name="TextBox 16">
            <a:extLst>
              <a:ext uri="{FF2B5EF4-FFF2-40B4-BE49-F238E27FC236}">
                <a16:creationId xmlns:a16="http://schemas.microsoft.com/office/drawing/2014/main" id="{CF7607CB-431E-088B-B986-9052AD751196}"/>
              </a:ext>
            </a:extLst>
          </p:cNvPr>
          <p:cNvSpPr txBox="1"/>
          <p:nvPr/>
        </p:nvSpPr>
        <p:spPr>
          <a:xfrm>
            <a:off x="1403684" y="6015789"/>
            <a:ext cx="96503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Barlow"/>
              </a:rPr>
              <a:t>And the Allied Health and Community Lectures, Clinical Skills Technicians, Estates and Facilities, Registry Services, Information Technology Staff</a:t>
            </a:r>
          </a:p>
        </p:txBody>
      </p:sp>
      <p:pic>
        <p:nvPicPr>
          <p:cNvPr id="11" name="Picture 2" descr="University of Worcester Archives - TASS">
            <a:extLst>
              <a:ext uri="{FF2B5EF4-FFF2-40B4-BE49-F238E27FC236}">
                <a16:creationId xmlns:a16="http://schemas.microsoft.com/office/drawing/2014/main" id="{CFB2EBA4-0CD1-F1B3-9574-0786D7AB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801" y="1999080"/>
            <a:ext cx="3301955" cy="114153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14C8CAE4-E054-1349-566B-1694024FFA16}"/>
              </a:ext>
            </a:extLst>
          </p:cNvPr>
          <p:cNvSpPr/>
          <p:nvPr/>
        </p:nvSpPr>
        <p:spPr>
          <a:xfrm>
            <a:off x="-6674486" y="0"/>
            <a:ext cx="5763923" cy="6858000"/>
          </a:xfrm>
          <a:custGeom>
            <a:avLst/>
            <a:gdLst>
              <a:gd name="connsiteX0" fmla="*/ 0 w 5763923"/>
              <a:gd name="connsiteY0" fmla="*/ 0 h 6858000"/>
              <a:gd name="connsiteX1" fmla="*/ 5763923 w 5763923"/>
              <a:gd name="connsiteY1" fmla="*/ 0 h 6858000"/>
              <a:gd name="connsiteX2" fmla="*/ 3453206 w 5763923"/>
              <a:gd name="connsiteY2" fmla="*/ 6858000 h 6858000"/>
              <a:gd name="connsiteX3" fmla="*/ 0 w 5763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3923" h="6858000">
                <a:moveTo>
                  <a:pt x="0" y="0"/>
                </a:moveTo>
                <a:lnTo>
                  <a:pt x="5763923" y="0"/>
                </a:lnTo>
                <a:lnTo>
                  <a:pt x="3453206"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14" name="TextBox 13">
            <a:extLst>
              <a:ext uri="{FF2B5EF4-FFF2-40B4-BE49-F238E27FC236}">
                <a16:creationId xmlns:a16="http://schemas.microsoft.com/office/drawing/2014/main" id="{A4768181-8F5A-3C64-A0A0-F68E156E12DF}"/>
              </a:ext>
            </a:extLst>
          </p:cNvPr>
          <p:cNvSpPr txBox="1"/>
          <p:nvPr/>
        </p:nvSpPr>
        <p:spPr>
          <a:xfrm>
            <a:off x="-6132849" y="327852"/>
            <a:ext cx="4788385" cy="584775"/>
          </a:xfrm>
          <a:prstGeom prst="rect">
            <a:avLst/>
          </a:prstGeom>
          <a:noFill/>
        </p:spPr>
        <p:txBody>
          <a:bodyPr wrap="square" rtlCol="0">
            <a:spAutoFit/>
          </a:bodyPr>
          <a:lstStyle/>
          <a:p>
            <a:r>
              <a:rPr lang="en-US" sz="3200" i="0" u="none" strike="noStrike">
                <a:solidFill>
                  <a:schemeClr val="accent2"/>
                </a:solidFill>
                <a:effectLst/>
                <a:latin typeface="+mj-lt"/>
              </a:rPr>
              <a:t>Thank You!</a:t>
            </a:r>
            <a:r>
              <a:rPr lang="en-US" sz="3200" i="0">
                <a:solidFill>
                  <a:schemeClr val="accent2"/>
                </a:solidFill>
                <a:effectLst/>
                <a:latin typeface="+mj-lt"/>
              </a:rPr>
              <a:t>​</a:t>
            </a:r>
          </a:p>
        </p:txBody>
      </p:sp>
    </p:spTree>
    <p:extLst>
      <p:ext uri="{BB962C8B-B14F-4D97-AF65-F5344CB8AC3E}">
        <p14:creationId xmlns:p14="http://schemas.microsoft.com/office/powerpoint/2010/main" val="182074592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descr="A picture containing sky, outdoor, house, residential&#10;&#10;Description automatically generated">
            <a:extLst>
              <a:ext uri="{FF2B5EF4-FFF2-40B4-BE49-F238E27FC236}">
                <a16:creationId xmlns:a16="http://schemas.microsoft.com/office/drawing/2014/main" id="{ABDDEB15-B7AB-2324-0769-E16E58FCF439}"/>
              </a:ext>
            </a:extLst>
          </p:cNvPr>
          <p:cNvPicPr>
            <a:picLocks noChangeAspect="1"/>
          </p:cNvPicPr>
          <p:nvPr/>
        </p:nvPicPr>
        <p:blipFill>
          <a:blip r:embed="rId3" cstate="print">
            <a:extLst>
              <a:ext uri="{28A0092B-C50C-407E-A947-70E740481C1C}">
                <a14:useLocalDpi xmlns:a14="http://schemas.microsoft.com/office/drawing/2010/main" val="0"/>
              </a:ext>
            </a:extLst>
          </a:blip>
          <a:srcRect t="12500" b="12500"/>
          <a:stretch>
            <a:fillRect/>
          </a:stretch>
        </p:blipFill>
        <p:spPr>
          <a:xfrm>
            <a:off x="0" y="0"/>
            <a:ext cx="12192000" cy="6858000"/>
          </a:xfrm>
          <a:custGeom>
            <a:avLst/>
            <a:gdLst>
              <a:gd name="connsiteX0" fmla="*/ 0 w 10967769"/>
              <a:gd name="connsiteY0" fmla="*/ 0 h 5633358"/>
              <a:gd name="connsiteX1" fmla="*/ 10967769 w 10967769"/>
              <a:gd name="connsiteY1" fmla="*/ 0 h 5633358"/>
              <a:gd name="connsiteX2" fmla="*/ 10967769 w 10967769"/>
              <a:gd name="connsiteY2" fmla="*/ 5633358 h 5633358"/>
              <a:gd name="connsiteX3" fmla="*/ 0 w 10967769"/>
              <a:gd name="connsiteY3" fmla="*/ 5633358 h 5633358"/>
            </a:gdLst>
            <a:ahLst/>
            <a:cxnLst>
              <a:cxn ang="0">
                <a:pos x="connsiteX0" y="connsiteY0"/>
              </a:cxn>
              <a:cxn ang="0">
                <a:pos x="connsiteX1" y="connsiteY1"/>
              </a:cxn>
              <a:cxn ang="0">
                <a:pos x="connsiteX2" y="connsiteY2"/>
              </a:cxn>
              <a:cxn ang="0">
                <a:pos x="connsiteX3" y="connsiteY3"/>
              </a:cxn>
            </a:cxnLst>
            <a:rect l="l" t="t" r="r" b="b"/>
            <a:pathLst>
              <a:path w="10967769" h="5633358">
                <a:moveTo>
                  <a:pt x="0" y="0"/>
                </a:moveTo>
                <a:lnTo>
                  <a:pt x="10967769" y="0"/>
                </a:lnTo>
                <a:lnTo>
                  <a:pt x="10967769" y="5633358"/>
                </a:lnTo>
                <a:lnTo>
                  <a:pt x="0" y="5633358"/>
                </a:lnTo>
                <a:close/>
              </a:path>
            </a:pathLst>
          </a:custGeom>
        </p:spPr>
      </p:pic>
      <p:sp>
        <p:nvSpPr>
          <p:cNvPr id="23" name="Freeform: Shape 22">
            <a:extLst>
              <a:ext uri="{FF2B5EF4-FFF2-40B4-BE49-F238E27FC236}">
                <a16:creationId xmlns:a16="http://schemas.microsoft.com/office/drawing/2014/main" id="{139D73C2-0989-C4E2-66C2-95A7D48423CB}"/>
              </a:ext>
            </a:extLst>
          </p:cNvPr>
          <p:cNvSpPr>
            <a:spLocks noGrp="1" noRot="1" noMove="1" noResize="1" noEditPoints="1" noAdjustHandles="1" noChangeArrowheads="1" noChangeShapeType="1"/>
          </p:cNvSpPr>
          <p:nvPr/>
        </p:nvSpPr>
        <p:spPr>
          <a:xfrm>
            <a:off x="-12435" y="0"/>
            <a:ext cx="5763923" cy="6858000"/>
          </a:xfrm>
          <a:custGeom>
            <a:avLst/>
            <a:gdLst>
              <a:gd name="connsiteX0" fmla="*/ 0 w 5763923"/>
              <a:gd name="connsiteY0" fmla="*/ 0 h 6858000"/>
              <a:gd name="connsiteX1" fmla="*/ 5763923 w 5763923"/>
              <a:gd name="connsiteY1" fmla="*/ 0 h 6858000"/>
              <a:gd name="connsiteX2" fmla="*/ 3453206 w 5763923"/>
              <a:gd name="connsiteY2" fmla="*/ 6858000 h 6858000"/>
              <a:gd name="connsiteX3" fmla="*/ 0 w 5763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3923" h="6858000">
                <a:moveTo>
                  <a:pt x="0" y="0"/>
                </a:moveTo>
                <a:lnTo>
                  <a:pt x="5763923" y="0"/>
                </a:lnTo>
                <a:lnTo>
                  <a:pt x="3453206"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4" name="TextBox 3">
            <a:extLst>
              <a:ext uri="{FF2B5EF4-FFF2-40B4-BE49-F238E27FC236}">
                <a16:creationId xmlns:a16="http://schemas.microsoft.com/office/drawing/2014/main" id="{C7E831C2-8370-F9D8-457F-29EF5155C239}"/>
              </a:ext>
            </a:extLst>
          </p:cNvPr>
          <p:cNvSpPr txBox="1"/>
          <p:nvPr/>
        </p:nvSpPr>
        <p:spPr>
          <a:xfrm>
            <a:off x="529202" y="327852"/>
            <a:ext cx="4788385" cy="707886"/>
          </a:xfrm>
          <a:prstGeom prst="rect">
            <a:avLst/>
          </a:prstGeom>
          <a:noFill/>
        </p:spPr>
        <p:txBody>
          <a:bodyPr wrap="square" rtlCol="0">
            <a:spAutoFit/>
          </a:bodyPr>
          <a:lstStyle/>
          <a:p>
            <a:r>
              <a:rPr lang="en-US" sz="4000" i="0" u="none" strike="noStrike">
                <a:solidFill>
                  <a:schemeClr val="accent2"/>
                </a:solidFill>
                <a:effectLst/>
                <a:latin typeface="+mj-lt"/>
              </a:rPr>
              <a:t>Thank You!</a:t>
            </a:r>
            <a:r>
              <a:rPr lang="en-US" sz="4000" i="0">
                <a:solidFill>
                  <a:schemeClr val="accent2"/>
                </a:solidFill>
                <a:effectLst/>
                <a:latin typeface="+mj-lt"/>
              </a:rPr>
              <a:t>​</a:t>
            </a:r>
          </a:p>
        </p:txBody>
      </p:sp>
    </p:spTree>
    <p:extLst>
      <p:ext uri="{BB962C8B-B14F-4D97-AF65-F5344CB8AC3E}">
        <p14:creationId xmlns:p14="http://schemas.microsoft.com/office/powerpoint/2010/main" val="223437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0374E4-F893-6BA8-3F45-9018BCE228F9}"/>
              </a:ext>
            </a:extLst>
          </p:cNvPr>
          <p:cNvSpPr txBox="1"/>
          <p:nvPr/>
        </p:nvSpPr>
        <p:spPr>
          <a:xfrm>
            <a:off x="4732206" y="1614896"/>
            <a:ext cx="5763924" cy="461665"/>
          </a:xfrm>
          <a:prstGeom prst="rect">
            <a:avLst/>
          </a:prstGeom>
          <a:noFill/>
        </p:spPr>
        <p:txBody>
          <a:bodyPr wrap="square" rtlCol="0">
            <a:spAutoFit/>
          </a:bodyPr>
          <a:lstStyle/>
          <a:p>
            <a:pPr fontAlgn="base"/>
            <a:r>
              <a:rPr lang="en-US" sz="2400"/>
              <a:t>Digital Model of the Entity</a:t>
            </a:r>
            <a:r>
              <a:rPr lang="en-US" sz="2400" i="0">
                <a:solidFill>
                  <a:srgbClr val="000000"/>
                </a:solidFill>
                <a:effectLst/>
              </a:rPr>
              <a:t> </a:t>
            </a:r>
          </a:p>
        </p:txBody>
      </p:sp>
      <p:sp>
        <p:nvSpPr>
          <p:cNvPr id="10" name="Freeform: Shape 9">
            <a:extLst>
              <a:ext uri="{FF2B5EF4-FFF2-40B4-BE49-F238E27FC236}">
                <a16:creationId xmlns:a16="http://schemas.microsoft.com/office/drawing/2014/main" id="{9F6235D4-552A-546D-959A-FDF3245BAC82}"/>
              </a:ext>
            </a:extLst>
          </p:cNvPr>
          <p:cNvSpPr/>
          <p:nvPr/>
        </p:nvSpPr>
        <p:spPr>
          <a:xfrm>
            <a:off x="-682248" y="1543281"/>
            <a:ext cx="3096221" cy="5029200"/>
          </a:xfrm>
          <a:custGeom>
            <a:avLst/>
            <a:gdLst>
              <a:gd name="connsiteX0" fmla="*/ 581621 w 3096221"/>
              <a:gd name="connsiteY0" fmla="*/ 0 h 5029200"/>
              <a:gd name="connsiteX1" fmla="*/ 3096221 w 3096221"/>
              <a:gd name="connsiteY1" fmla="*/ 2514600 h 5029200"/>
              <a:gd name="connsiteX2" fmla="*/ 581621 w 3096221"/>
              <a:gd name="connsiteY2" fmla="*/ 5029200 h 5029200"/>
              <a:gd name="connsiteX3" fmla="*/ 74841 w 3096221"/>
              <a:gd name="connsiteY3" fmla="*/ 4978113 h 5029200"/>
              <a:gd name="connsiteX4" fmla="*/ 0 w 3096221"/>
              <a:gd name="connsiteY4" fmla="*/ 4958869 h 5029200"/>
              <a:gd name="connsiteX5" fmla="*/ 0 w 3096221"/>
              <a:gd name="connsiteY5" fmla="*/ 70332 h 5029200"/>
              <a:gd name="connsiteX6" fmla="*/ 74841 w 3096221"/>
              <a:gd name="connsiteY6" fmla="*/ 51088 h 5029200"/>
              <a:gd name="connsiteX7" fmla="*/ 581621 w 3096221"/>
              <a:gd name="connsiteY7"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21" h="5029200">
                <a:moveTo>
                  <a:pt x="581621" y="0"/>
                </a:moveTo>
                <a:cubicBezTo>
                  <a:pt x="1970396" y="0"/>
                  <a:pt x="3096221" y="1125825"/>
                  <a:pt x="3096221" y="2514600"/>
                </a:cubicBezTo>
                <a:cubicBezTo>
                  <a:pt x="3096221" y="3903375"/>
                  <a:pt x="1970396" y="5029200"/>
                  <a:pt x="581621" y="5029200"/>
                </a:cubicBezTo>
                <a:cubicBezTo>
                  <a:pt x="408024" y="5029200"/>
                  <a:pt x="238536" y="5011609"/>
                  <a:pt x="74841" y="4978113"/>
                </a:cubicBezTo>
                <a:lnTo>
                  <a:pt x="0" y="4958869"/>
                </a:lnTo>
                <a:lnTo>
                  <a:pt x="0" y="70332"/>
                </a:lnTo>
                <a:lnTo>
                  <a:pt x="74841" y="51088"/>
                </a:lnTo>
                <a:cubicBezTo>
                  <a:pt x="238536" y="17591"/>
                  <a:pt x="408024" y="0"/>
                  <a:pt x="581621" y="0"/>
                </a:cubicBezTo>
                <a:close/>
              </a:path>
            </a:pathLst>
          </a:custGeom>
          <a:noFill/>
          <a:ln w="127000">
            <a:gradFill flip="none" rotWithShape="1">
              <a:gsLst>
                <a:gs pos="0">
                  <a:schemeClr val="accent2">
                    <a:lumMod val="5000"/>
                    <a:lumOff val="95000"/>
                  </a:schemeClr>
                </a:gs>
                <a:gs pos="74000">
                  <a:schemeClr val="accent2"/>
                </a:gs>
                <a:gs pos="83000">
                  <a:schemeClr val="accent2"/>
                </a:gs>
                <a:gs pos="100000">
                  <a:schemeClr val="accent2"/>
                </a:gs>
              </a:gsLst>
              <a:lin ang="5400000" scaled="1"/>
              <a:tileRect/>
            </a:gradFill>
            <a:extLst>
              <a:ext uri="{C807C97D-BFC1-408E-A445-0C87EB9F89A2}">
                <ask:lineSketchStyleProps xmlns:ask="http://schemas.microsoft.com/office/drawing/2018/sketchyshapes" sd="1219033472">
                  <a:custGeom>
                    <a:avLst/>
                    <a:gdLst>
                      <a:gd name="connsiteX0" fmla="*/ 0 w 5029200"/>
                      <a:gd name="connsiteY0" fmla="*/ 2514600 h 5029200"/>
                      <a:gd name="connsiteX1" fmla="*/ 2514600 w 5029200"/>
                      <a:gd name="connsiteY1" fmla="*/ 0 h 5029200"/>
                      <a:gd name="connsiteX2" fmla="*/ 5029200 w 5029200"/>
                      <a:gd name="connsiteY2" fmla="*/ 2514600 h 5029200"/>
                      <a:gd name="connsiteX3" fmla="*/ 2514600 w 5029200"/>
                      <a:gd name="connsiteY3" fmla="*/ 5029200 h 5029200"/>
                      <a:gd name="connsiteX4" fmla="*/ 0 w 5029200"/>
                      <a:gd name="connsiteY4" fmla="*/ 25146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extrusionOk="0">
                        <a:moveTo>
                          <a:pt x="0" y="2514600"/>
                        </a:moveTo>
                        <a:cubicBezTo>
                          <a:pt x="-272790" y="957562"/>
                          <a:pt x="875445" y="93971"/>
                          <a:pt x="2514600" y="0"/>
                        </a:cubicBezTo>
                        <a:cubicBezTo>
                          <a:pt x="4206918" y="63903"/>
                          <a:pt x="4995738" y="1126889"/>
                          <a:pt x="5029200" y="2514600"/>
                        </a:cubicBezTo>
                        <a:cubicBezTo>
                          <a:pt x="4933650" y="3996684"/>
                          <a:pt x="3878671" y="5165746"/>
                          <a:pt x="2514600" y="5029200"/>
                        </a:cubicBezTo>
                        <a:cubicBezTo>
                          <a:pt x="1081900" y="5005168"/>
                          <a:pt x="300872" y="4047134"/>
                          <a:pt x="0" y="25146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lowchart: Connector 10">
            <a:extLst>
              <a:ext uri="{FF2B5EF4-FFF2-40B4-BE49-F238E27FC236}">
                <a16:creationId xmlns:a16="http://schemas.microsoft.com/office/drawing/2014/main" id="{3EA7A69B-9521-5983-97BE-E2B893446B5C}"/>
              </a:ext>
            </a:extLst>
          </p:cNvPr>
          <p:cNvSpPr/>
          <p:nvPr/>
        </p:nvSpPr>
        <p:spPr>
          <a:xfrm>
            <a:off x="2231093" y="3862532"/>
            <a:ext cx="365760" cy="365760"/>
          </a:xfrm>
          <a:prstGeom prst="flowChartConnector">
            <a:avLst/>
          </a:prstGeom>
          <a:solidFill>
            <a:schemeClr val="bg1"/>
          </a:solidFill>
          <a:ln w="63500">
            <a:gradFill flip="none" rotWithShape="1">
              <a:gsLst>
                <a:gs pos="0">
                  <a:schemeClr val="accent1">
                    <a:lumMod val="5000"/>
                    <a:lumOff val="95000"/>
                  </a:schemeClr>
                </a:gs>
                <a:gs pos="83000">
                  <a:srgbClr val="00B050"/>
                </a:gs>
                <a:gs pos="100000">
                  <a:srgbClr val="92D050"/>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92D050"/>
                </a:solidFill>
              </a:rPr>
              <a:t>3</a:t>
            </a:r>
          </a:p>
        </p:txBody>
      </p:sp>
      <p:sp>
        <p:nvSpPr>
          <p:cNvPr id="12" name="Flowchart: Connector 11">
            <a:extLst>
              <a:ext uri="{FF2B5EF4-FFF2-40B4-BE49-F238E27FC236}">
                <a16:creationId xmlns:a16="http://schemas.microsoft.com/office/drawing/2014/main" id="{196DA77F-C7CF-EF89-1D56-BAA95A270744}"/>
              </a:ext>
            </a:extLst>
          </p:cNvPr>
          <p:cNvSpPr/>
          <p:nvPr/>
        </p:nvSpPr>
        <p:spPr>
          <a:xfrm>
            <a:off x="1935729" y="2772018"/>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2"/>
                </a:solidFill>
              </a:rPr>
              <a:t>2</a:t>
            </a:r>
          </a:p>
        </p:txBody>
      </p:sp>
      <p:sp>
        <p:nvSpPr>
          <p:cNvPr id="13" name="Flowchart: Connector 12">
            <a:extLst>
              <a:ext uri="{FF2B5EF4-FFF2-40B4-BE49-F238E27FC236}">
                <a16:creationId xmlns:a16="http://schemas.microsoft.com/office/drawing/2014/main" id="{2C5452E1-1110-7805-436D-9216EA6E2B78}"/>
              </a:ext>
            </a:extLst>
          </p:cNvPr>
          <p:cNvSpPr/>
          <p:nvPr/>
        </p:nvSpPr>
        <p:spPr>
          <a:xfrm>
            <a:off x="1896303" y="5036175"/>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2"/>
                </a:solidFill>
              </a:rPr>
              <a:t>4</a:t>
            </a:r>
          </a:p>
        </p:txBody>
      </p:sp>
      <p:sp>
        <p:nvSpPr>
          <p:cNvPr id="16" name="Flowchart: Connector 15">
            <a:extLst>
              <a:ext uri="{FF2B5EF4-FFF2-40B4-BE49-F238E27FC236}">
                <a16:creationId xmlns:a16="http://schemas.microsoft.com/office/drawing/2014/main" id="{4A49709B-7BE1-178C-1673-0D0B95D59A6D}"/>
              </a:ext>
            </a:extLst>
          </p:cNvPr>
          <p:cNvSpPr/>
          <p:nvPr/>
        </p:nvSpPr>
        <p:spPr>
          <a:xfrm>
            <a:off x="982534" y="6036144"/>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2"/>
                </a:solidFill>
              </a:rPr>
              <a:t>5</a:t>
            </a:r>
          </a:p>
        </p:txBody>
      </p:sp>
      <p:sp>
        <p:nvSpPr>
          <p:cNvPr id="15" name="Flowchart: Connector 14">
            <a:extLst>
              <a:ext uri="{FF2B5EF4-FFF2-40B4-BE49-F238E27FC236}">
                <a16:creationId xmlns:a16="http://schemas.microsoft.com/office/drawing/2014/main" id="{CDC8C83D-685D-450D-A801-9695D66B8B6E}"/>
              </a:ext>
            </a:extLst>
          </p:cNvPr>
          <p:cNvSpPr/>
          <p:nvPr/>
        </p:nvSpPr>
        <p:spPr>
          <a:xfrm>
            <a:off x="982534" y="1702442"/>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2"/>
                </a:solidFill>
              </a:rPr>
              <a:t>1</a:t>
            </a:r>
          </a:p>
        </p:txBody>
      </p:sp>
      <p:cxnSp>
        <p:nvCxnSpPr>
          <p:cNvPr id="27" name="Straight Arrow Connector 26">
            <a:extLst>
              <a:ext uri="{FF2B5EF4-FFF2-40B4-BE49-F238E27FC236}">
                <a16:creationId xmlns:a16="http://schemas.microsoft.com/office/drawing/2014/main" id="{0ACD6E9F-D5E3-72D7-8B4B-9D4ECC929643}"/>
              </a:ext>
            </a:extLst>
          </p:cNvPr>
          <p:cNvCxnSpPr>
            <a:cxnSpLocks/>
          </p:cNvCxnSpPr>
          <p:nvPr/>
        </p:nvCxnSpPr>
        <p:spPr>
          <a:xfrm>
            <a:off x="3051433" y="4037099"/>
            <a:ext cx="914400"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C2BE1A0-666B-566D-23A8-12D58872C5FB}"/>
              </a:ext>
            </a:extLst>
          </p:cNvPr>
          <p:cNvSpPr txBox="1"/>
          <p:nvPr/>
        </p:nvSpPr>
        <p:spPr>
          <a:xfrm>
            <a:off x="4732206" y="3806266"/>
            <a:ext cx="5763924" cy="461665"/>
          </a:xfrm>
          <a:prstGeom prst="rect">
            <a:avLst/>
          </a:prstGeom>
          <a:noFill/>
        </p:spPr>
        <p:txBody>
          <a:bodyPr wrap="square" lIns="91440" tIns="45720" rIns="91440" bIns="45720" rtlCol="0" anchor="t">
            <a:spAutoFit/>
          </a:bodyPr>
          <a:lstStyle/>
          <a:p>
            <a:r>
              <a:rPr lang="en-US" sz="2400"/>
              <a:t>Collect Real Time Data</a:t>
            </a:r>
            <a:endParaRPr lang="en-US" sz="2400">
              <a:solidFill>
                <a:schemeClr val="tx1"/>
              </a:solidFill>
            </a:endParaRPr>
          </a:p>
        </p:txBody>
      </p:sp>
      <p:sp>
        <p:nvSpPr>
          <p:cNvPr id="32" name="TextBox 31">
            <a:extLst>
              <a:ext uri="{FF2B5EF4-FFF2-40B4-BE49-F238E27FC236}">
                <a16:creationId xmlns:a16="http://schemas.microsoft.com/office/drawing/2014/main" id="{B3FEAD11-050F-6673-A670-491775E66B9F}"/>
              </a:ext>
            </a:extLst>
          </p:cNvPr>
          <p:cNvSpPr txBox="1"/>
          <p:nvPr/>
        </p:nvSpPr>
        <p:spPr>
          <a:xfrm>
            <a:off x="4732206" y="6004817"/>
            <a:ext cx="6079328" cy="461665"/>
          </a:xfrm>
          <a:prstGeom prst="rect">
            <a:avLst/>
          </a:prstGeom>
          <a:noFill/>
        </p:spPr>
        <p:txBody>
          <a:bodyPr wrap="square" rtlCol="0">
            <a:spAutoFit/>
          </a:bodyPr>
          <a:lstStyle/>
          <a:p>
            <a:r>
              <a:rPr lang="en-US" sz="2400"/>
              <a:t>Autonomous Digital Twin </a:t>
            </a:r>
            <a:endParaRPr lang="en-US" sz="2400">
              <a:solidFill>
                <a:schemeClr val="tx1"/>
              </a:solidFill>
            </a:endParaRPr>
          </a:p>
        </p:txBody>
      </p:sp>
      <p:sp>
        <p:nvSpPr>
          <p:cNvPr id="33" name="TextBox 32">
            <a:extLst>
              <a:ext uri="{FF2B5EF4-FFF2-40B4-BE49-F238E27FC236}">
                <a16:creationId xmlns:a16="http://schemas.microsoft.com/office/drawing/2014/main" id="{2D0C5DDB-90A1-A90A-1291-245B61803D9B}"/>
              </a:ext>
            </a:extLst>
          </p:cNvPr>
          <p:cNvSpPr txBox="1"/>
          <p:nvPr/>
        </p:nvSpPr>
        <p:spPr>
          <a:xfrm>
            <a:off x="4732206" y="2729701"/>
            <a:ext cx="6079328" cy="461665"/>
          </a:xfrm>
          <a:prstGeom prst="rect">
            <a:avLst/>
          </a:prstGeom>
          <a:noFill/>
        </p:spPr>
        <p:txBody>
          <a:bodyPr wrap="square" lIns="91440" tIns="45720" rIns="91440" bIns="45720" rtlCol="0" anchor="t">
            <a:spAutoFit/>
          </a:bodyPr>
          <a:lstStyle/>
          <a:p>
            <a:pPr algn="l" rtl="0" fontAlgn="base"/>
            <a:r>
              <a:rPr lang="en-US" sz="2400"/>
              <a:t>Collect Historical Data</a:t>
            </a:r>
            <a:endParaRPr lang="en-US" sz="2400" i="0">
              <a:solidFill>
                <a:srgbClr val="000000"/>
              </a:solidFill>
              <a:effectLst/>
              <a:cs typeface="Times New Roman"/>
            </a:endParaRPr>
          </a:p>
        </p:txBody>
      </p:sp>
      <p:sp>
        <p:nvSpPr>
          <p:cNvPr id="34" name="TextBox 33">
            <a:extLst>
              <a:ext uri="{FF2B5EF4-FFF2-40B4-BE49-F238E27FC236}">
                <a16:creationId xmlns:a16="http://schemas.microsoft.com/office/drawing/2014/main" id="{A26D903D-6EE1-6761-0CAD-C622AA75F215}"/>
              </a:ext>
            </a:extLst>
          </p:cNvPr>
          <p:cNvSpPr txBox="1"/>
          <p:nvPr/>
        </p:nvSpPr>
        <p:spPr>
          <a:xfrm>
            <a:off x="4757145" y="5004848"/>
            <a:ext cx="6568257" cy="461665"/>
          </a:xfrm>
          <a:prstGeom prst="rect">
            <a:avLst/>
          </a:prstGeom>
          <a:noFill/>
        </p:spPr>
        <p:txBody>
          <a:bodyPr wrap="square" lIns="91440" tIns="45720" rIns="91440" bIns="45720" rtlCol="0" anchor="t">
            <a:spAutoFit/>
          </a:bodyPr>
          <a:lstStyle/>
          <a:p>
            <a:r>
              <a:rPr lang="en-US" sz="2400"/>
              <a:t>Integrate Third Party Sources</a:t>
            </a:r>
            <a:endParaRPr lang="en-US" sz="2400">
              <a:solidFill>
                <a:schemeClr val="tx1"/>
              </a:solidFill>
            </a:endParaRPr>
          </a:p>
        </p:txBody>
      </p:sp>
      <p:sp>
        <p:nvSpPr>
          <p:cNvPr id="2" name="Freeform: Shape 1">
            <a:extLst>
              <a:ext uri="{FF2B5EF4-FFF2-40B4-BE49-F238E27FC236}">
                <a16:creationId xmlns:a16="http://schemas.microsoft.com/office/drawing/2014/main" id="{F3D0B7F3-C5A1-57BA-20A7-4FD66111E34B}"/>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5" name="TextBox 4">
            <a:extLst>
              <a:ext uri="{FF2B5EF4-FFF2-40B4-BE49-F238E27FC236}">
                <a16:creationId xmlns:a16="http://schemas.microsoft.com/office/drawing/2014/main" id="{658B450F-2E31-2D22-76F2-7B4DE5DC637C}"/>
              </a:ext>
            </a:extLst>
          </p:cNvPr>
          <p:cNvSpPr txBox="1"/>
          <p:nvPr/>
        </p:nvSpPr>
        <p:spPr>
          <a:xfrm>
            <a:off x="65316" y="158048"/>
            <a:ext cx="11952513" cy="584775"/>
          </a:xfrm>
          <a:prstGeom prst="rect">
            <a:avLst/>
          </a:prstGeom>
          <a:noFill/>
        </p:spPr>
        <p:txBody>
          <a:bodyPr wrap="square" lIns="91440" tIns="45720" rIns="91440" bIns="45720" rtlCol="0" anchor="t">
            <a:spAutoFit/>
          </a:bodyPr>
          <a:lstStyle/>
          <a:p>
            <a:r>
              <a:rPr lang="en-US" sz="3200">
                <a:solidFill>
                  <a:schemeClr val="accent2"/>
                </a:solidFill>
                <a:latin typeface="+mj-lt"/>
              </a:rPr>
              <a:t>Digital Twins</a:t>
            </a:r>
            <a:r>
              <a:rPr lang="en-US" sz="3200">
                <a:latin typeface="+mj-lt"/>
              </a:rPr>
              <a:t> Have Many Levels of Sophistication</a:t>
            </a:r>
          </a:p>
        </p:txBody>
      </p:sp>
      <p:cxnSp>
        <p:nvCxnSpPr>
          <p:cNvPr id="9" name="Straight Arrow Connector 8">
            <a:extLst>
              <a:ext uri="{FF2B5EF4-FFF2-40B4-BE49-F238E27FC236}">
                <a16:creationId xmlns:a16="http://schemas.microsoft.com/office/drawing/2014/main" id="{7EB4AEE1-A392-C727-685A-A1A06A60AFB9}"/>
              </a:ext>
            </a:extLst>
          </p:cNvPr>
          <p:cNvCxnSpPr>
            <a:cxnSpLocks/>
          </p:cNvCxnSpPr>
          <p:nvPr/>
        </p:nvCxnSpPr>
        <p:spPr>
          <a:xfrm>
            <a:off x="2729861" y="5253931"/>
            <a:ext cx="1270906"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E1F1DB-3727-3195-9129-D1F971E857E7}"/>
              </a:ext>
            </a:extLst>
          </p:cNvPr>
          <p:cNvCxnSpPr>
            <a:cxnSpLocks/>
          </p:cNvCxnSpPr>
          <p:nvPr/>
        </p:nvCxnSpPr>
        <p:spPr>
          <a:xfrm>
            <a:off x="1753991" y="6253140"/>
            <a:ext cx="2224337"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BFD9AF7-0789-8D24-8F54-69411A4CFAFF}"/>
              </a:ext>
            </a:extLst>
          </p:cNvPr>
          <p:cNvCxnSpPr>
            <a:cxnSpLocks/>
          </p:cNvCxnSpPr>
          <p:nvPr/>
        </p:nvCxnSpPr>
        <p:spPr>
          <a:xfrm>
            <a:off x="1812180" y="1876012"/>
            <a:ext cx="2166148"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ACDE0C-75CE-0BB8-D8E7-A5FFC6104733}"/>
              </a:ext>
            </a:extLst>
          </p:cNvPr>
          <p:cNvCxnSpPr>
            <a:cxnSpLocks/>
          </p:cNvCxnSpPr>
          <p:nvPr/>
        </p:nvCxnSpPr>
        <p:spPr>
          <a:xfrm>
            <a:off x="2763113" y="2958351"/>
            <a:ext cx="1275906"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09178AE7-AC90-DB4D-A105-372078AB3E68}"/>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52212940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3D0B7F3-C5A1-57BA-20A7-4FD66111E34B}"/>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5" name="TextBox 4">
            <a:extLst>
              <a:ext uri="{FF2B5EF4-FFF2-40B4-BE49-F238E27FC236}">
                <a16:creationId xmlns:a16="http://schemas.microsoft.com/office/drawing/2014/main" id="{658B450F-2E31-2D22-76F2-7B4DE5DC637C}"/>
              </a:ext>
            </a:extLst>
          </p:cNvPr>
          <p:cNvSpPr txBox="1"/>
          <p:nvPr/>
        </p:nvSpPr>
        <p:spPr>
          <a:xfrm>
            <a:off x="65316" y="158048"/>
            <a:ext cx="11952513" cy="584775"/>
          </a:xfrm>
          <a:prstGeom prst="rect">
            <a:avLst/>
          </a:prstGeom>
          <a:noFill/>
        </p:spPr>
        <p:txBody>
          <a:bodyPr wrap="square" lIns="91440" tIns="45720" rIns="91440" bIns="45720" rtlCol="0" anchor="t">
            <a:spAutoFit/>
          </a:bodyPr>
          <a:lstStyle/>
          <a:p>
            <a:r>
              <a:rPr lang="en-US" sz="3200">
                <a:solidFill>
                  <a:schemeClr val="accent2"/>
                </a:solidFill>
                <a:latin typeface="+mj-lt"/>
              </a:rPr>
              <a:t>HoloLens </a:t>
            </a:r>
            <a:r>
              <a:rPr lang="en-US" sz="3200">
                <a:latin typeface="+mj-lt"/>
              </a:rPr>
              <a:t>Technology Aids Information</a:t>
            </a:r>
            <a:r>
              <a:rPr lang="en-US" sz="3200">
                <a:solidFill>
                  <a:schemeClr val="accent2"/>
                </a:solidFill>
                <a:latin typeface="+mj-lt"/>
              </a:rPr>
              <a:t> Visualization</a:t>
            </a:r>
          </a:p>
        </p:txBody>
      </p:sp>
      <p:pic>
        <p:nvPicPr>
          <p:cNvPr id="3" name="Picture 2">
            <a:extLst>
              <a:ext uri="{FF2B5EF4-FFF2-40B4-BE49-F238E27FC236}">
                <a16:creationId xmlns:a16="http://schemas.microsoft.com/office/drawing/2014/main" id="{1E90905D-5661-1D82-2F1D-7387535C24B5}"/>
              </a:ext>
            </a:extLst>
          </p:cNvPr>
          <p:cNvPicPr>
            <a:picLocks noChangeAspect="1"/>
          </p:cNvPicPr>
          <p:nvPr/>
        </p:nvPicPr>
        <p:blipFill>
          <a:blip r:embed="rId3"/>
          <a:stretch>
            <a:fillRect/>
          </a:stretch>
        </p:blipFill>
        <p:spPr>
          <a:xfrm>
            <a:off x="5519636" y="1395223"/>
            <a:ext cx="5327659" cy="4868865"/>
          </a:xfrm>
          <a:prstGeom prst="rect">
            <a:avLst/>
          </a:prstGeom>
          <a:effectLst>
            <a:softEdge rad="31750"/>
          </a:effectLst>
        </p:spPr>
      </p:pic>
      <p:pic>
        <p:nvPicPr>
          <p:cNvPr id="1026" name="Picture 2">
            <a:extLst>
              <a:ext uri="{FF2B5EF4-FFF2-40B4-BE49-F238E27FC236}">
                <a16:creationId xmlns:a16="http://schemas.microsoft.com/office/drawing/2014/main" id="{1AC6BF2C-8E22-AC7A-1F52-634CA960081F}"/>
              </a:ext>
            </a:extLst>
          </p:cNvPr>
          <p:cNvPicPr>
            <a:picLocks noChangeAspect="1" noChangeArrowheads="1"/>
          </p:cNvPicPr>
          <p:nvPr/>
        </p:nvPicPr>
        <p:blipFill rotWithShape="1">
          <a:blip r:embed="rId4"/>
          <a:srcRect l="48068" t="37807" r="19926" b="1571"/>
          <a:stretch/>
        </p:blipFill>
        <p:spPr bwMode="auto">
          <a:xfrm flipH="1">
            <a:off x="952501" y="1395225"/>
            <a:ext cx="3473784" cy="4971314"/>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DF394251-CC67-8064-F0B8-017A53C5933A}"/>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6411100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8D964A1-A583-C94B-005D-006ECEF0392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6" name="TextBox 5">
            <a:extLst>
              <a:ext uri="{FF2B5EF4-FFF2-40B4-BE49-F238E27FC236}">
                <a16:creationId xmlns:a16="http://schemas.microsoft.com/office/drawing/2014/main" id="{A3AE4714-AF43-219F-13CF-0D1776695A78}"/>
              </a:ext>
            </a:extLst>
          </p:cNvPr>
          <p:cNvSpPr txBox="1"/>
          <p:nvPr/>
        </p:nvSpPr>
        <p:spPr>
          <a:xfrm>
            <a:off x="0" y="-5242"/>
            <a:ext cx="12204435" cy="584775"/>
          </a:xfrm>
          <a:prstGeom prst="rect">
            <a:avLst/>
          </a:prstGeom>
          <a:noFill/>
        </p:spPr>
        <p:txBody>
          <a:bodyPr wrap="square" lIns="91440" tIns="45720" rIns="91440" bIns="45720" rtlCol="0" anchor="t">
            <a:spAutoFit/>
          </a:bodyPr>
          <a:lstStyle/>
          <a:p>
            <a:r>
              <a:rPr lang="en-US" sz="3200">
                <a:solidFill>
                  <a:schemeClr val="accent2"/>
                </a:solidFill>
                <a:latin typeface="+mj-lt"/>
              </a:rPr>
              <a:t>Digital Twin </a:t>
            </a:r>
            <a:r>
              <a:rPr lang="en-US" sz="3200">
                <a:latin typeface="+mj-lt"/>
              </a:rPr>
              <a:t>Technology Can Create </a:t>
            </a:r>
            <a:r>
              <a:rPr lang="en-US" sz="3200">
                <a:solidFill>
                  <a:schemeClr val="accent2"/>
                </a:solidFill>
                <a:latin typeface="+mj-lt"/>
              </a:rPr>
              <a:t>Positive Change</a:t>
            </a:r>
            <a:endParaRPr lang="en-US" sz="3200">
              <a:latin typeface="+mj-lt"/>
            </a:endParaRPr>
          </a:p>
        </p:txBody>
      </p:sp>
      <p:sp>
        <p:nvSpPr>
          <p:cNvPr id="4" name="Slide Number Placeholder 3">
            <a:extLst>
              <a:ext uri="{FF2B5EF4-FFF2-40B4-BE49-F238E27FC236}">
                <a16:creationId xmlns:a16="http://schemas.microsoft.com/office/drawing/2014/main" id="{3EA339D5-6412-DE62-A1A0-3D80E5B99B48}"/>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5</a:t>
            </a:fld>
            <a:endParaRPr lang="en-US"/>
          </a:p>
        </p:txBody>
      </p:sp>
      <p:pic>
        <p:nvPicPr>
          <p:cNvPr id="8" name="Picture 7" descr="A person wearing a virtual reality headset&#10;&#10;Description automatically generated with medium confidence">
            <a:extLst>
              <a:ext uri="{FF2B5EF4-FFF2-40B4-BE49-F238E27FC236}">
                <a16:creationId xmlns:a16="http://schemas.microsoft.com/office/drawing/2014/main" id="{04C2FC4F-8DDC-5B9D-6191-512117DE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155" y="1127014"/>
            <a:ext cx="3932266" cy="5243021"/>
          </a:xfrm>
          <a:prstGeom prst="rect">
            <a:avLst/>
          </a:prstGeom>
          <a:effectLst>
            <a:softEdge rad="31750"/>
          </a:effectLst>
        </p:spPr>
      </p:pic>
      <p:cxnSp>
        <p:nvCxnSpPr>
          <p:cNvPr id="14" name="Straight Arrow Connector 13">
            <a:extLst>
              <a:ext uri="{FF2B5EF4-FFF2-40B4-BE49-F238E27FC236}">
                <a16:creationId xmlns:a16="http://schemas.microsoft.com/office/drawing/2014/main" id="{1A0EC04B-5781-C3F4-8A9F-8F2E3C197AFC}"/>
              </a:ext>
            </a:extLst>
          </p:cNvPr>
          <p:cNvCxnSpPr>
            <a:cxnSpLocks/>
          </p:cNvCxnSpPr>
          <p:nvPr/>
        </p:nvCxnSpPr>
        <p:spPr>
          <a:xfrm>
            <a:off x="5244707" y="1591223"/>
            <a:ext cx="571500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F7B405-99DD-B5F5-6440-60787A86B701}"/>
              </a:ext>
            </a:extLst>
          </p:cNvPr>
          <p:cNvCxnSpPr>
            <a:cxnSpLocks/>
          </p:cNvCxnSpPr>
          <p:nvPr/>
        </p:nvCxnSpPr>
        <p:spPr>
          <a:xfrm>
            <a:off x="5306178" y="4722788"/>
            <a:ext cx="571500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989F43-59B1-61D6-7DDE-71AE2424442F}"/>
              </a:ext>
            </a:extLst>
          </p:cNvPr>
          <p:cNvCxnSpPr>
            <a:cxnSpLocks/>
          </p:cNvCxnSpPr>
          <p:nvPr/>
        </p:nvCxnSpPr>
        <p:spPr>
          <a:xfrm>
            <a:off x="5306178" y="3155705"/>
            <a:ext cx="571500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2E1E1D-8307-6561-7E66-6078AE53DD1D}"/>
              </a:ext>
            </a:extLst>
          </p:cNvPr>
          <p:cNvCxnSpPr>
            <a:cxnSpLocks/>
          </p:cNvCxnSpPr>
          <p:nvPr/>
        </p:nvCxnSpPr>
        <p:spPr>
          <a:xfrm>
            <a:off x="5306178" y="6206923"/>
            <a:ext cx="5715000" cy="0"/>
          </a:xfrm>
          <a:prstGeom prst="straightConnector1">
            <a:avLst/>
          </a:prstGeom>
          <a:ln w="38100" cap="flat" cmpd="sn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8543C7E-884B-8876-D7B7-4F82EE0EDE36}"/>
              </a:ext>
            </a:extLst>
          </p:cNvPr>
          <p:cNvSpPr txBox="1"/>
          <p:nvPr/>
        </p:nvSpPr>
        <p:spPr>
          <a:xfrm>
            <a:off x="5237023" y="1076923"/>
            <a:ext cx="5893718" cy="461665"/>
          </a:xfrm>
          <a:prstGeom prst="rect">
            <a:avLst/>
          </a:prstGeom>
          <a:noFill/>
        </p:spPr>
        <p:txBody>
          <a:bodyPr wrap="square" rtlCol="0">
            <a:spAutoFit/>
          </a:bodyPr>
          <a:lstStyle/>
          <a:p>
            <a:r>
              <a:rPr lang="en-US" sz="2400"/>
              <a:t>Automatic meter readings system </a:t>
            </a:r>
          </a:p>
        </p:txBody>
      </p:sp>
      <p:sp>
        <p:nvSpPr>
          <p:cNvPr id="20" name="TextBox 19">
            <a:extLst>
              <a:ext uri="{FF2B5EF4-FFF2-40B4-BE49-F238E27FC236}">
                <a16:creationId xmlns:a16="http://schemas.microsoft.com/office/drawing/2014/main" id="{EC61C2E3-C9D9-AC69-5F82-8EC6E8BA6BD0}"/>
              </a:ext>
            </a:extLst>
          </p:cNvPr>
          <p:cNvSpPr txBox="1"/>
          <p:nvPr/>
        </p:nvSpPr>
        <p:spPr>
          <a:xfrm>
            <a:off x="5237023" y="5692623"/>
            <a:ext cx="7323507" cy="461665"/>
          </a:xfrm>
          <a:prstGeom prst="rect">
            <a:avLst/>
          </a:prstGeom>
          <a:noFill/>
        </p:spPr>
        <p:txBody>
          <a:bodyPr wrap="square" lIns="91440" tIns="45720" rIns="91440" bIns="45720" rtlCol="0" anchor="t">
            <a:spAutoFit/>
          </a:bodyPr>
          <a:lstStyle/>
          <a:p>
            <a:r>
              <a:rPr lang="en-US" sz="2400">
                <a:ea typeface="+mn-lt"/>
                <a:cs typeface="+mn-lt"/>
              </a:rPr>
              <a:t>Integrate weather station data</a:t>
            </a:r>
            <a:endParaRPr lang="en-US" sz="2400"/>
          </a:p>
        </p:txBody>
      </p:sp>
      <p:sp>
        <p:nvSpPr>
          <p:cNvPr id="21" name="TextBox 20">
            <a:extLst>
              <a:ext uri="{FF2B5EF4-FFF2-40B4-BE49-F238E27FC236}">
                <a16:creationId xmlns:a16="http://schemas.microsoft.com/office/drawing/2014/main" id="{72268FF3-0454-8B99-ECA7-F93246E31042}"/>
              </a:ext>
            </a:extLst>
          </p:cNvPr>
          <p:cNvSpPr txBox="1"/>
          <p:nvPr/>
        </p:nvSpPr>
        <p:spPr>
          <a:xfrm>
            <a:off x="5237023" y="4222703"/>
            <a:ext cx="5893718" cy="461665"/>
          </a:xfrm>
          <a:prstGeom prst="rect">
            <a:avLst/>
          </a:prstGeom>
          <a:noFill/>
        </p:spPr>
        <p:txBody>
          <a:bodyPr wrap="square" rtlCol="0">
            <a:spAutoFit/>
          </a:bodyPr>
          <a:lstStyle/>
          <a:p>
            <a:r>
              <a:rPr lang="en-US" sz="2400">
                <a:cs typeface="Arial"/>
              </a:rPr>
              <a:t>Lighting control system</a:t>
            </a:r>
            <a:endParaRPr lang="en-US" sz="2400"/>
          </a:p>
        </p:txBody>
      </p:sp>
      <p:sp>
        <p:nvSpPr>
          <p:cNvPr id="22" name="TextBox 21">
            <a:extLst>
              <a:ext uri="{FF2B5EF4-FFF2-40B4-BE49-F238E27FC236}">
                <a16:creationId xmlns:a16="http://schemas.microsoft.com/office/drawing/2014/main" id="{9A0F1997-4E4E-1F61-EC24-E7698F29B37D}"/>
              </a:ext>
            </a:extLst>
          </p:cNvPr>
          <p:cNvSpPr txBox="1"/>
          <p:nvPr/>
        </p:nvSpPr>
        <p:spPr>
          <a:xfrm>
            <a:off x="5237023" y="2655620"/>
            <a:ext cx="5893718" cy="461665"/>
          </a:xfrm>
          <a:prstGeom prst="rect">
            <a:avLst/>
          </a:prstGeom>
          <a:noFill/>
        </p:spPr>
        <p:txBody>
          <a:bodyPr wrap="square" rtlCol="0">
            <a:spAutoFit/>
          </a:bodyPr>
          <a:lstStyle/>
          <a:p>
            <a:r>
              <a:rPr lang="en-US" sz="2400">
                <a:cs typeface="Arial"/>
              </a:rPr>
              <a:t>Environmental heating system</a:t>
            </a:r>
            <a:r>
              <a:rPr lang="en-US" sz="2400"/>
              <a:t> controller </a:t>
            </a:r>
          </a:p>
        </p:txBody>
      </p:sp>
    </p:spTree>
    <p:extLst>
      <p:ext uri="{BB962C8B-B14F-4D97-AF65-F5344CB8AC3E}">
        <p14:creationId xmlns:p14="http://schemas.microsoft.com/office/powerpoint/2010/main" val="133144660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1831FA0C-70E7-2996-ED1D-85C301B9E250}"/>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pic>
        <p:nvPicPr>
          <p:cNvPr id="3" name="Picture 2" descr="A picture containing text, road, tree, outdoor&#10;&#10;Description automatically generated">
            <a:extLst>
              <a:ext uri="{FF2B5EF4-FFF2-40B4-BE49-F238E27FC236}">
                <a16:creationId xmlns:a16="http://schemas.microsoft.com/office/drawing/2014/main" id="{C8C25F1B-8D20-C996-1758-2F23891CE36B}"/>
              </a:ext>
            </a:extLst>
          </p:cNvPr>
          <p:cNvPicPr>
            <a:picLocks noChangeAspect="1"/>
          </p:cNvPicPr>
          <p:nvPr/>
        </p:nvPicPr>
        <p:blipFill rotWithShape="1">
          <a:blip r:embed="rId3">
            <a:alphaModFix/>
          </a:blip>
          <a:srcRect t="12471" b="12471"/>
          <a:stretch/>
        </p:blipFill>
        <p:spPr>
          <a:xfrm>
            <a:off x="0" y="-5242"/>
            <a:ext cx="12192000" cy="6863242"/>
          </a:xfrm>
          <a:custGeom>
            <a:avLst/>
            <a:gdLst>
              <a:gd name="connsiteX0" fmla="*/ 12192000 w 12192000"/>
              <a:gd name="connsiteY0" fmla="*/ 5242 h 6863242"/>
              <a:gd name="connsiteX1" fmla="*/ 12192000 w 12192000"/>
              <a:gd name="connsiteY1" fmla="*/ 6863242 h 6863242"/>
              <a:gd name="connsiteX2" fmla="*/ 0 w 12192000"/>
              <a:gd name="connsiteY2" fmla="*/ 6863242 h 6863242"/>
              <a:gd name="connsiteX3" fmla="*/ 0 w 12192000"/>
              <a:gd name="connsiteY3" fmla="*/ 919639 h 6863242"/>
              <a:gd name="connsiteX4" fmla="*/ 11175776 w 12192000"/>
              <a:gd name="connsiteY4" fmla="*/ 919639 h 6863242"/>
              <a:gd name="connsiteX5" fmla="*/ 0 w 12192000"/>
              <a:gd name="connsiteY5" fmla="*/ 0 h 6863242"/>
              <a:gd name="connsiteX6" fmla="*/ 12192000 w 12192000"/>
              <a:gd name="connsiteY6" fmla="*/ 0 h 6863242"/>
              <a:gd name="connsiteX7" fmla="*/ 12192000 w 12192000"/>
              <a:gd name="connsiteY7" fmla="*/ 5242 h 6863242"/>
              <a:gd name="connsiteX8" fmla="*/ 0 w 12192000"/>
              <a:gd name="connsiteY8" fmla="*/ 5242 h 686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63242">
                <a:moveTo>
                  <a:pt x="12192000" y="5242"/>
                </a:moveTo>
                <a:lnTo>
                  <a:pt x="12192000" y="6863242"/>
                </a:lnTo>
                <a:lnTo>
                  <a:pt x="0" y="6863242"/>
                </a:lnTo>
                <a:lnTo>
                  <a:pt x="0" y="919639"/>
                </a:lnTo>
                <a:lnTo>
                  <a:pt x="11175776" y="919639"/>
                </a:lnTo>
                <a:close/>
                <a:moveTo>
                  <a:pt x="0" y="0"/>
                </a:moveTo>
                <a:lnTo>
                  <a:pt x="12192000" y="0"/>
                </a:lnTo>
                <a:lnTo>
                  <a:pt x="12192000" y="5242"/>
                </a:lnTo>
                <a:lnTo>
                  <a:pt x="0" y="5242"/>
                </a:lnTo>
                <a:close/>
              </a:path>
            </a:pathLst>
          </a:custGeom>
          <a:effectLst/>
        </p:spPr>
      </p:pic>
      <p:sp>
        <p:nvSpPr>
          <p:cNvPr id="6" name="TextBox 5">
            <a:extLst>
              <a:ext uri="{FF2B5EF4-FFF2-40B4-BE49-F238E27FC236}">
                <a16:creationId xmlns:a16="http://schemas.microsoft.com/office/drawing/2014/main" id="{A3AE4714-AF43-219F-13CF-0D1776695A78}"/>
              </a:ext>
            </a:extLst>
          </p:cNvPr>
          <p:cNvSpPr txBox="1"/>
          <p:nvPr/>
        </p:nvSpPr>
        <p:spPr>
          <a:xfrm>
            <a:off x="-12436" y="0"/>
            <a:ext cx="12204435" cy="553998"/>
          </a:xfrm>
          <a:prstGeom prst="rect">
            <a:avLst/>
          </a:prstGeom>
          <a:noFill/>
        </p:spPr>
        <p:txBody>
          <a:bodyPr wrap="square" lIns="91440" tIns="45720" rIns="91440" bIns="45720" rtlCol="0" anchor="t">
            <a:spAutoFit/>
          </a:bodyPr>
          <a:lstStyle/>
          <a:p>
            <a:r>
              <a:rPr lang="en-US" sz="3000">
                <a:solidFill>
                  <a:schemeClr val="accent2"/>
                </a:solidFill>
                <a:latin typeface="+mj-lt"/>
              </a:rPr>
              <a:t>Sheila Scott Building </a:t>
            </a:r>
            <a:r>
              <a:rPr lang="en-US" sz="3000">
                <a:latin typeface="+mj-lt"/>
              </a:rPr>
              <a:t>as the Test Pilot For Digital Twin Technology</a:t>
            </a:r>
          </a:p>
        </p:txBody>
      </p:sp>
    </p:spTree>
    <p:extLst>
      <p:ext uri="{BB962C8B-B14F-4D97-AF65-F5344CB8AC3E}">
        <p14:creationId xmlns:p14="http://schemas.microsoft.com/office/powerpoint/2010/main" val="181784746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8D964A1-A583-C94B-005D-006ECEF03929}"/>
              </a:ext>
            </a:extLst>
          </p:cNvPr>
          <p:cNvSpPr/>
          <p:nvPr/>
        </p:nvSpPr>
        <p:spPr>
          <a:xfrm>
            <a:off x="-12435" y="1"/>
            <a:ext cx="12204435" cy="745476"/>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6" name="TextBox 5">
            <a:extLst>
              <a:ext uri="{FF2B5EF4-FFF2-40B4-BE49-F238E27FC236}">
                <a16:creationId xmlns:a16="http://schemas.microsoft.com/office/drawing/2014/main" id="{A3AE4714-AF43-219F-13CF-0D1776695A78}"/>
              </a:ext>
            </a:extLst>
          </p:cNvPr>
          <p:cNvSpPr txBox="1"/>
          <p:nvPr/>
        </p:nvSpPr>
        <p:spPr>
          <a:xfrm>
            <a:off x="24937" y="-5242"/>
            <a:ext cx="12204435" cy="553998"/>
          </a:xfrm>
          <a:prstGeom prst="rect">
            <a:avLst/>
          </a:prstGeom>
          <a:noFill/>
        </p:spPr>
        <p:txBody>
          <a:bodyPr wrap="square" lIns="91440" tIns="45720" rIns="91440" bIns="45720" rtlCol="0" anchor="t">
            <a:spAutoFit/>
          </a:bodyPr>
          <a:lstStyle/>
          <a:p>
            <a:r>
              <a:rPr lang="en-US" sz="3000">
                <a:latin typeface="+mj-lt"/>
              </a:rPr>
              <a:t>Sheila Scott </a:t>
            </a:r>
            <a:r>
              <a:rPr lang="en-US" sz="3000">
                <a:solidFill>
                  <a:schemeClr val="accent2"/>
                </a:solidFill>
                <a:latin typeface="+mj-lt"/>
              </a:rPr>
              <a:t>Building Layout </a:t>
            </a:r>
            <a:r>
              <a:rPr lang="en-US" sz="3000">
                <a:latin typeface="+mj-lt"/>
              </a:rPr>
              <a:t>&amp; Contrasting</a:t>
            </a:r>
            <a:r>
              <a:rPr lang="en-US" sz="3000">
                <a:solidFill>
                  <a:schemeClr val="accent2"/>
                </a:solidFill>
                <a:latin typeface="+mj-lt"/>
              </a:rPr>
              <a:t> Room Characteristics</a:t>
            </a:r>
            <a:endParaRPr lang="en-US" sz="3000">
              <a:latin typeface="+mj-lt"/>
            </a:endParaRPr>
          </a:p>
        </p:txBody>
      </p:sp>
      <p:pic>
        <p:nvPicPr>
          <p:cNvPr id="2" name="Picture 1">
            <a:extLst>
              <a:ext uri="{FF2B5EF4-FFF2-40B4-BE49-F238E27FC236}">
                <a16:creationId xmlns:a16="http://schemas.microsoft.com/office/drawing/2014/main" id="{FA413AB6-3CAA-D350-D029-5EFE3235C41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55000"/>
                    </a14:imgEffect>
                  </a14:imgLayer>
                </a14:imgProps>
              </a:ext>
            </a:extLst>
          </a:blip>
          <a:stretch>
            <a:fillRect/>
          </a:stretch>
        </p:blipFill>
        <p:spPr>
          <a:xfrm>
            <a:off x="1390585" y="1221865"/>
            <a:ext cx="9422652" cy="4215661"/>
          </a:xfrm>
          <a:prstGeom prst="rect">
            <a:avLst/>
          </a:prstGeom>
        </p:spPr>
      </p:pic>
      <p:pic>
        <p:nvPicPr>
          <p:cNvPr id="5" name="Graphic 4" descr="Caret Left outline">
            <a:extLst>
              <a:ext uri="{FF2B5EF4-FFF2-40B4-BE49-F238E27FC236}">
                <a16:creationId xmlns:a16="http://schemas.microsoft.com/office/drawing/2014/main" id="{2FD1F3F3-53C9-06FB-793B-65EEC58FCC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0895603" y="2897038"/>
            <a:ext cx="685800" cy="685800"/>
          </a:xfrm>
          <a:prstGeom prst="rect">
            <a:avLst/>
          </a:prstGeom>
        </p:spPr>
      </p:pic>
      <p:sp>
        <p:nvSpPr>
          <p:cNvPr id="7" name="TextBox 6">
            <a:extLst>
              <a:ext uri="{FF2B5EF4-FFF2-40B4-BE49-F238E27FC236}">
                <a16:creationId xmlns:a16="http://schemas.microsoft.com/office/drawing/2014/main" id="{EA2BD0CC-683A-D361-8B3C-D2615A99630E}"/>
              </a:ext>
            </a:extLst>
          </p:cNvPr>
          <p:cNvSpPr txBox="1"/>
          <p:nvPr/>
        </p:nvSpPr>
        <p:spPr>
          <a:xfrm>
            <a:off x="5657275" y="903326"/>
            <a:ext cx="410095" cy="461665"/>
          </a:xfrm>
          <a:prstGeom prst="rect">
            <a:avLst/>
          </a:prstGeom>
          <a:noFill/>
        </p:spPr>
        <p:txBody>
          <a:bodyPr wrap="square" lIns="91440" tIns="45720" rIns="91440" bIns="45720" rtlCol="0" anchor="t">
            <a:spAutoFit/>
          </a:bodyPr>
          <a:lstStyle/>
          <a:p>
            <a:pPr algn="ctr"/>
            <a:r>
              <a:rPr lang="en-US" sz="2400"/>
              <a:t>W</a:t>
            </a:r>
          </a:p>
        </p:txBody>
      </p:sp>
      <p:pic>
        <p:nvPicPr>
          <p:cNvPr id="8" name="Graphic 7" descr="Caret Left outline">
            <a:extLst>
              <a:ext uri="{FF2B5EF4-FFF2-40B4-BE49-F238E27FC236}">
                <a16:creationId xmlns:a16="http://schemas.microsoft.com/office/drawing/2014/main" id="{6E93EAD4-9983-DE89-CC90-5C7BFC4DD0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513079" y="5667253"/>
            <a:ext cx="685800" cy="685800"/>
          </a:xfrm>
          <a:prstGeom prst="rect">
            <a:avLst/>
          </a:prstGeom>
        </p:spPr>
      </p:pic>
      <p:sp>
        <p:nvSpPr>
          <p:cNvPr id="9" name="TextBox 8">
            <a:extLst>
              <a:ext uri="{FF2B5EF4-FFF2-40B4-BE49-F238E27FC236}">
                <a16:creationId xmlns:a16="http://schemas.microsoft.com/office/drawing/2014/main" id="{8B071DAF-79AC-C5FD-77DA-F07E210E211B}"/>
              </a:ext>
            </a:extLst>
          </p:cNvPr>
          <p:cNvSpPr txBox="1"/>
          <p:nvPr/>
        </p:nvSpPr>
        <p:spPr>
          <a:xfrm>
            <a:off x="5621349" y="6119788"/>
            <a:ext cx="480044" cy="461665"/>
          </a:xfrm>
          <a:prstGeom prst="rect">
            <a:avLst/>
          </a:prstGeom>
          <a:noFill/>
        </p:spPr>
        <p:txBody>
          <a:bodyPr wrap="square" lIns="91440" tIns="45720" rIns="91440" bIns="45720" rtlCol="0" anchor="t">
            <a:spAutoFit/>
          </a:bodyPr>
          <a:lstStyle/>
          <a:p>
            <a:pPr algn="ctr"/>
            <a:r>
              <a:rPr lang="en-US" sz="2400"/>
              <a:t>E</a:t>
            </a:r>
          </a:p>
        </p:txBody>
      </p:sp>
      <p:sp>
        <p:nvSpPr>
          <p:cNvPr id="4" name="Slide Number Placeholder 3">
            <a:extLst>
              <a:ext uri="{FF2B5EF4-FFF2-40B4-BE49-F238E27FC236}">
                <a16:creationId xmlns:a16="http://schemas.microsoft.com/office/drawing/2014/main" id="{33A820E5-3B80-1DA0-BE74-79EA6C5D9364}"/>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7</a:t>
            </a:fld>
            <a:endParaRPr lang="en-US"/>
          </a:p>
        </p:txBody>
      </p:sp>
      <p:sp>
        <p:nvSpPr>
          <p:cNvPr id="10" name="TextBox 9">
            <a:extLst>
              <a:ext uri="{FF2B5EF4-FFF2-40B4-BE49-F238E27FC236}">
                <a16:creationId xmlns:a16="http://schemas.microsoft.com/office/drawing/2014/main" id="{6F52454D-3EEE-0EEB-E87D-E0ACC7AC9E92}"/>
              </a:ext>
            </a:extLst>
          </p:cNvPr>
          <p:cNvSpPr txBox="1"/>
          <p:nvPr/>
        </p:nvSpPr>
        <p:spPr>
          <a:xfrm>
            <a:off x="11301234" y="3010454"/>
            <a:ext cx="467604" cy="461665"/>
          </a:xfrm>
          <a:prstGeom prst="rect">
            <a:avLst/>
          </a:prstGeom>
          <a:noFill/>
        </p:spPr>
        <p:txBody>
          <a:bodyPr wrap="square" lIns="91440" tIns="45720" rIns="91440" bIns="45720" rtlCol="0" anchor="t">
            <a:spAutoFit/>
          </a:bodyPr>
          <a:lstStyle/>
          <a:p>
            <a:pPr algn="ctr"/>
            <a:r>
              <a:rPr lang="en-US" sz="2400"/>
              <a:t>N</a:t>
            </a:r>
          </a:p>
        </p:txBody>
      </p:sp>
      <p:pic>
        <p:nvPicPr>
          <p:cNvPr id="11" name="Graphic 10" descr="Caret Left outline">
            <a:extLst>
              <a:ext uri="{FF2B5EF4-FFF2-40B4-BE49-F238E27FC236}">
                <a16:creationId xmlns:a16="http://schemas.microsoft.com/office/drawing/2014/main" id="{39EA65B9-B1AC-1876-4B15-5FC16F5B12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5532847" y="1128621"/>
            <a:ext cx="685800" cy="685800"/>
          </a:xfrm>
          <a:prstGeom prst="rect">
            <a:avLst/>
          </a:prstGeom>
        </p:spPr>
      </p:pic>
      <p:pic>
        <p:nvPicPr>
          <p:cNvPr id="12" name="Graphic 11" descr="Caret Left outline">
            <a:extLst>
              <a:ext uri="{FF2B5EF4-FFF2-40B4-BE49-F238E27FC236}">
                <a16:creationId xmlns:a16="http://schemas.microsoft.com/office/drawing/2014/main" id="{4AA9E2A4-AB27-43E1-B8DD-1EEAF5F089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8574" y="3012057"/>
            <a:ext cx="685800" cy="685800"/>
          </a:xfrm>
          <a:prstGeom prst="rect">
            <a:avLst/>
          </a:prstGeom>
        </p:spPr>
      </p:pic>
      <p:sp>
        <p:nvSpPr>
          <p:cNvPr id="13" name="TextBox 12">
            <a:extLst>
              <a:ext uri="{FF2B5EF4-FFF2-40B4-BE49-F238E27FC236}">
                <a16:creationId xmlns:a16="http://schemas.microsoft.com/office/drawing/2014/main" id="{C0AB0A1B-991E-68E5-DB1C-9A1C7C635BBE}"/>
              </a:ext>
            </a:extLst>
          </p:cNvPr>
          <p:cNvSpPr txBox="1"/>
          <p:nvPr/>
        </p:nvSpPr>
        <p:spPr>
          <a:xfrm>
            <a:off x="589273" y="3102023"/>
            <a:ext cx="480044" cy="461665"/>
          </a:xfrm>
          <a:prstGeom prst="rect">
            <a:avLst/>
          </a:prstGeom>
          <a:noFill/>
        </p:spPr>
        <p:txBody>
          <a:bodyPr wrap="square" lIns="91440" tIns="45720" rIns="91440" bIns="45720" rtlCol="0" anchor="t">
            <a:spAutoFit/>
          </a:bodyPr>
          <a:lstStyle/>
          <a:p>
            <a:pPr algn="ctr"/>
            <a:r>
              <a:rPr lang="en-US" sz="2400"/>
              <a:t>S</a:t>
            </a:r>
          </a:p>
        </p:txBody>
      </p:sp>
    </p:spTree>
    <p:extLst>
      <p:ext uri="{BB962C8B-B14F-4D97-AF65-F5344CB8AC3E}">
        <p14:creationId xmlns:p14="http://schemas.microsoft.com/office/powerpoint/2010/main" val="270743564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F136ECB-1683-CAFA-C8C2-DA20D0F09EBF}"/>
              </a:ext>
            </a:extLst>
          </p:cNvPr>
          <p:cNvSpPr/>
          <p:nvPr/>
        </p:nvSpPr>
        <p:spPr>
          <a:xfrm>
            <a:off x="0" y="0"/>
            <a:ext cx="2322902" cy="6858000"/>
          </a:xfrm>
          <a:custGeom>
            <a:avLst/>
            <a:gdLst>
              <a:gd name="connsiteX0" fmla="*/ 0 w 2322902"/>
              <a:gd name="connsiteY0" fmla="*/ 0 h 6858000"/>
              <a:gd name="connsiteX1" fmla="*/ 2322902 w 2322902"/>
              <a:gd name="connsiteY1" fmla="*/ 0 h 6858000"/>
              <a:gd name="connsiteX2" fmla="*/ 12185 w 2322902"/>
              <a:gd name="connsiteY2" fmla="*/ 6858000 h 6858000"/>
              <a:gd name="connsiteX3" fmla="*/ 0 w 23229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22902" h="6858000">
                <a:moveTo>
                  <a:pt x="0" y="0"/>
                </a:moveTo>
                <a:lnTo>
                  <a:pt x="2322902" y="0"/>
                </a:lnTo>
                <a:lnTo>
                  <a:pt x="12185" y="6858000"/>
                </a:lnTo>
                <a:lnTo>
                  <a:pt x="0" y="6858000"/>
                </a:lnTo>
                <a:close/>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7" name="Freeform: Shape 6">
            <a:extLst>
              <a:ext uri="{FF2B5EF4-FFF2-40B4-BE49-F238E27FC236}">
                <a16:creationId xmlns:a16="http://schemas.microsoft.com/office/drawing/2014/main" id="{A5B5FCD7-0796-08C6-356D-45C9879E29C5}"/>
              </a:ext>
            </a:extLst>
          </p:cNvPr>
          <p:cNvSpPr/>
          <p:nvPr/>
        </p:nvSpPr>
        <p:spPr>
          <a:xfrm rot="1117236">
            <a:off x="1214359" y="-466975"/>
            <a:ext cx="1647568" cy="7791948"/>
          </a:xfrm>
          <a:custGeom>
            <a:avLst/>
            <a:gdLst>
              <a:gd name="connsiteX0" fmla="*/ 0 w 1647568"/>
              <a:gd name="connsiteY0" fmla="*/ 555127 h 7791948"/>
              <a:gd name="connsiteX1" fmla="*/ 1647568 w 1647568"/>
              <a:gd name="connsiteY1" fmla="*/ 0 h 7791948"/>
              <a:gd name="connsiteX2" fmla="*/ 1647568 w 1647568"/>
              <a:gd name="connsiteY2" fmla="*/ 7236820 h 7791948"/>
              <a:gd name="connsiteX3" fmla="*/ 0 w 1647568"/>
              <a:gd name="connsiteY3" fmla="*/ 7791948 h 7791948"/>
            </a:gdLst>
            <a:ahLst/>
            <a:cxnLst>
              <a:cxn ang="0">
                <a:pos x="connsiteX0" y="connsiteY0"/>
              </a:cxn>
              <a:cxn ang="0">
                <a:pos x="connsiteX1" y="connsiteY1"/>
              </a:cxn>
              <a:cxn ang="0">
                <a:pos x="connsiteX2" y="connsiteY2"/>
              </a:cxn>
              <a:cxn ang="0">
                <a:pos x="connsiteX3" y="connsiteY3"/>
              </a:cxn>
            </a:cxnLst>
            <a:rect l="l" t="t" r="r" b="b"/>
            <a:pathLst>
              <a:path w="1647568" h="7791948">
                <a:moveTo>
                  <a:pt x="0" y="555127"/>
                </a:moveTo>
                <a:lnTo>
                  <a:pt x="1647568" y="0"/>
                </a:lnTo>
                <a:lnTo>
                  <a:pt x="1647568" y="7236820"/>
                </a:lnTo>
                <a:lnTo>
                  <a:pt x="0" y="7791948"/>
                </a:lnTo>
                <a:close/>
              </a:path>
            </a:pathLst>
          </a:custGeom>
          <a:gradFill>
            <a:gsLst>
              <a:gs pos="0">
                <a:schemeClr val="tx1">
                  <a:alpha val="40000"/>
                </a:schemeClr>
              </a:gs>
              <a:gs pos="100000">
                <a:schemeClr val="bg1">
                  <a:alpha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0602057F-5314-CE08-E401-5E280115A229}"/>
              </a:ext>
            </a:extLst>
          </p:cNvPr>
          <p:cNvSpPr txBox="1"/>
          <p:nvPr/>
        </p:nvSpPr>
        <p:spPr>
          <a:xfrm>
            <a:off x="3210971" y="2095996"/>
            <a:ext cx="7273536" cy="2308324"/>
          </a:xfrm>
          <a:prstGeom prst="rect">
            <a:avLst/>
          </a:prstGeom>
          <a:noFill/>
        </p:spPr>
        <p:txBody>
          <a:bodyPr wrap="square" lIns="91440" tIns="45720" rIns="91440" bIns="45720" anchor="t">
            <a:spAutoFit/>
          </a:bodyPr>
          <a:lstStyle/>
          <a:p>
            <a:pPr algn="ctr"/>
            <a:r>
              <a:rPr lang="en-US" sz="2800">
                <a:latin typeface="Barlow SemiBold"/>
                <a:ea typeface="+mn-lt"/>
                <a:cs typeface="+mn-lt"/>
              </a:rPr>
              <a:t>The goal of this</a:t>
            </a:r>
            <a:r>
              <a:rPr lang="en-US" sz="2800">
                <a:solidFill>
                  <a:schemeClr val="accent2"/>
                </a:solidFill>
                <a:latin typeface="Barlow SemiBold"/>
                <a:ea typeface="+mn-lt"/>
                <a:cs typeface="+mn-lt"/>
              </a:rPr>
              <a:t> project </a:t>
            </a:r>
            <a:r>
              <a:rPr lang="en-US" sz="2800">
                <a:latin typeface="Barlow SemiBold"/>
                <a:ea typeface="+mn-lt"/>
                <a:cs typeface="+mn-lt"/>
              </a:rPr>
              <a:t>is to utilize the digital </a:t>
            </a:r>
            <a:r>
              <a:rPr lang="en-US" sz="2800">
                <a:solidFill>
                  <a:schemeClr val="accent2"/>
                </a:solidFill>
                <a:latin typeface="Barlow SemiBold"/>
                <a:ea typeface="+mn-lt"/>
                <a:cs typeface="+mn-lt"/>
              </a:rPr>
              <a:t>twin model</a:t>
            </a:r>
            <a:r>
              <a:rPr lang="en-US" sz="2800">
                <a:latin typeface="Barlow SemiBold"/>
                <a:ea typeface="+mn-lt"/>
                <a:cs typeface="+mn-lt"/>
              </a:rPr>
              <a:t> </a:t>
            </a:r>
            <a:r>
              <a:rPr lang="en-US" sz="2800" b="0" i="0">
                <a:effectLst/>
                <a:latin typeface="Barlow SemiBold"/>
                <a:ea typeface="+mn-lt"/>
                <a:cs typeface="+mn-lt"/>
              </a:rPr>
              <a:t>to identify </a:t>
            </a:r>
            <a:r>
              <a:rPr lang="en-US" sz="2800">
                <a:latin typeface="Barlow SemiBold"/>
                <a:ea typeface="+mn-lt"/>
                <a:cs typeface="+mn-lt"/>
              </a:rPr>
              <a:t>energy </a:t>
            </a:r>
            <a:r>
              <a:rPr lang="en-US" sz="2800">
                <a:solidFill>
                  <a:schemeClr val="accent2"/>
                </a:solidFill>
                <a:latin typeface="Barlow SemiBold"/>
                <a:ea typeface="+mn-lt"/>
                <a:cs typeface="+mn-lt"/>
              </a:rPr>
              <a:t>inefficiencies </a:t>
            </a:r>
            <a:r>
              <a:rPr lang="en-US" sz="2800">
                <a:latin typeface="Barlow SemiBold"/>
                <a:ea typeface="+mn-lt"/>
                <a:cs typeface="+mn-lt"/>
              </a:rPr>
              <a:t>and </a:t>
            </a:r>
            <a:r>
              <a:rPr lang="en-US" sz="2800" b="0" i="0">
                <a:effectLst/>
                <a:latin typeface="Barlow SemiBold"/>
                <a:ea typeface="+mn-lt"/>
                <a:cs typeface="+mn-lt"/>
              </a:rPr>
              <a:t>key </a:t>
            </a:r>
            <a:r>
              <a:rPr lang="en-US" sz="2800" b="0" i="0">
                <a:solidFill>
                  <a:schemeClr val="accent2"/>
                </a:solidFill>
                <a:effectLst/>
                <a:latin typeface="Barlow SemiBold"/>
                <a:ea typeface="+mn-lt"/>
                <a:cs typeface="+mn-lt"/>
              </a:rPr>
              <a:t>human </a:t>
            </a:r>
            <a:r>
              <a:rPr lang="en-US" sz="2800">
                <a:latin typeface="Barlow SemiBold"/>
                <a:ea typeface="+mn-lt"/>
                <a:cs typeface="+mn-lt"/>
              </a:rPr>
              <a:t>interaction </a:t>
            </a:r>
            <a:r>
              <a:rPr lang="en-US" sz="2800" b="0" i="0">
                <a:effectLst/>
                <a:latin typeface="Barlow SemiBold"/>
                <a:ea typeface="+mn-lt"/>
                <a:cs typeface="+mn-lt"/>
              </a:rPr>
              <a:t>factors </a:t>
            </a:r>
            <a:r>
              <a:rPr lang="en-US" sz="2800">
                <a:latin typeface="Barlow SemiBold"/>
                <a:ea typeface="+mn-lt"/>
                <a:cs typeface="+mn-lt"/>
              </a:rPr>
              <a:t>in the University of Worcester.</a:t>
            </a:r>
            <a:r>
              <a:rPr lang="en-US" sz="2800" b="0" i="0">
                <a:solidFill>
                  <a:srgbClr val="000000"/>
                </a:solidFill>
                <a:effectLst/>
                <a:latin typeface="Barlow SemiBold"/>
                <a:cs typeface="Times New Roman"/>
              </a:rPr>
              <a:t>  </a:t>
            </a:r>
            <a:endParaRPr lang="en-US" sz="2800">
              <a:latin typeface="Barlow SemiBold"/>
              <a:cs typeface="Times New Roman"/>
            </a:endParaRPr>
          </a:p>
          <a:p>
            <a:pPr algn="ctr"/>
            <a:endParaRPr lang="en-US" sz="3200">
              <a:latin typeface="Barlow SemiBold"/>
            </a:endParaRPr>
          </a:p>
        </p:txBody>
      </p:sp>
      <p:sp>
        <p:nvSpPr>
          <p:cNvPr id="2" name="Slide Number Placeholder 3">
            <a:extLst>
              <a:ext uri="{FF2B5EF4-FFF2-40B4-BE49-F238E27FC236}">
                <a16:creationId xmlns:a16="http://schemas.microsoft.com/office/drawing/2014/main" id="{C0B78D02-6D74-7FA5-18FA-C5217F348805}"/>
              </a:ext>
            </a:extLst>
          </p:cNvPr>
          <p:cNvSpPr>
            <a:spLocks noGrp="1"/>
          </p:cNvSpPr>
          <p:nvPr>
            <p:ph type="sldNum" sz="quarter" idx="12"/>
          </p:nvPr>
        </p:nvSpPr>
        <p:spPr>
          <a:xfrm>
            <a:off x="8610600" y="6367236"/>
            <a:ext cx="2743200" cy="365125"/>
          </a:xfrm>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290033510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71B2088-4732-3886-B92D-75EE5A249760}"/>
              </a:ext>
            </a:extLst>
          </p:cNvPr>
          <p:cNvSpPr/>
          <p:nvPr/>
        </p:nvSpPr>
        <p:spPr>
          <a:xfrm>
            <a:off x="-682248" y="1543281"/>
            <a:ext cx="3096221" cy="5029200"/>
          </a:xfrm>
          <a:custGeom>
            <a:avLst/>
            <a:gdLst>
              <a:gd name="connsiteX0" fmla="*/ 581621 w 3096221"/>
              <a:gd name="connsiteY0" fmla="*/ 0 h 5029200"/>
              <a:gd name="connsiteX1" fmla="*/ 3096221 w 3096221"/>
              <a:gd name="connsiteY1" fmla="*/ 2514600 h 5029200"/>
              <a:gd name="connsiteX2" fmla="*/ 581621 w 3096221"/>
              <a:gd name="connsiteY2" fmla="*/ 5029200 h 5029200"/>
              <a:gd name="connsiteX3" fmla="*/ 74841 w 3096221"/>
              <a:gd name="connsiteY3" fmla="*/ 4978113 h 5029200"/>
              <a:gd name="connsiteX4" fmla="*/ 0 w 3096221"/>
              <a:gd name="connsiteY4" fmla="*/ 4958869 h 5029200"/>
              <a:gd name="connsiteX5" fmla="*/ 0 w 3096221"/>
              <a:gd name="connsiteY5" fmla="*/ 70332 h 5029200"/>
              <a:gd name="connsiteX6" fmla="*/ 74841 w 3096221"/>
              <a:gd name="connsiteY6" fmla="*/ 51088 h 5029200"/>
              <a:gd name="connsiteX7" fmla="*/ 581621 w 3096221"/>
              <a:gd name="connsiteY7"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221" h="5029200">
                <a:moveTo>
                  <a:pt x="581621" y="0"/>
                </a:moveTo>
                <a:cubicBezTo>
                  <a:pt x="1970396" y="0"/>
                  <a:pt x="3096221" y="1125825"/>
                  <a:pt x="3096221" y="2514600"/>
                </a:cubicBezTo>
                <a:cubicBezTo>
                  <a:pt x="3096221" y="3903375"/>
                  <a:pt x="1970396" y="5029200"/>
                  <a:pt x="581621" y="5029200"/>
                </a:cubicBezTo>
                <a:cubicBezTo>
                  <a:pt x="408024" y="5029200"/>
                  <a:pt x="238536" y="5011609"/>
                  <a:pt x="74841" y="4978113"/>
                </a:cubicBezTo>
                <a:lnTo>
                  <a:pt x="0" y="4958869"/>
                </a:lnTo>
                <a:lnTo>
                  <a:pt x="0" y="70332"/>
                </a:lnTo>
                <a:lnTo>
                  <a:pt x="74841" y="51088"/>
                </a:lnTo>
                <a:cubicBezTo>
                  <a:pt x="238536" y="17591"/>
                  <a:pt x="408024" y="0"/>
                  <a:pt x="581621" y="0"/>
                </a:cubicBezTo>
                <a:close/>
              </a:path>
            </a:pathLst>
          </a:custGeom>
          <a:noFill/>
          <a:ln w="127000">
            <a:gradFill flip="none" rotWithShape="1">
              <a:gsLst>
                <a:gs pos="0">
                  <a:schemeClr val="accent2">
                    <a:lumMod val="5000"/>
                    <a:lumOff val="95000"/>
                  </a:schemeClr>
                </a:gs>
                <a:gs pos="74000">
                  <a:schemeClr val="accent2"/>
                </a:gs>
                <a:gs pos="83000">
                  <a:schemeClr val="accent2"/>
                </a:gs>
                <a:gs pos="100000">
                  <a:schemeClr val="accent2"/>
                </a:gs>
              </a:gsLst>
              <a:lin ang="5400000" scaled="1"/>
              <a:tileRect/>
            </a:gradFill>
            <a:extLst>
              <a:ext uri="{C807C97D-BFC1-408E-A445-0C87EB9F89A2}">
                <ask:lineSketchStyleProps xmlns:ask="http://schemas.microsoft.com/office/drawing/2018/sketchyshapes" sd="1219033472">
                  <a:custGeom>
                    <a:avLst/>
                    <a:gdLst>
                      <a:gd name="connsiteX0" fmla="*/ 0 w 5029200"/>
                      <a:gd name="connsiteY0" fmla="*/ 2514600 h 5029200"/>
                      <a:gd name="connsiteX1" fmla="*/ 2514600 w 5029200"/>
                      <a:gd name="connsiteY1" fmla="*/ 0 h 5029200"/>
                      <a:gd name="connsiteX2" fmla="*/ 5029200 w 5029200"/>
                      <a:gd name="connsiteY2" fmla="*/ 2514600 h 5029200"/>
                      <a:gd name="connsiteX3" fmla="*/ 2514600 w 5029200"/>
                      <a:gd name="connsiteY3" fmla="*/ 5029200 h 5029200"/>
                      <a:gd name="connsiteX4" fmla="*/ 0 w 5029200"/>
                      <a:gd name="connsiteY4" fmla="*/ 25146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extrusionOk="0">
                        <a:moveTo>
                          <a:pt x="0" y="2514600"/>
                        </a:moveTo>
                        <a:cubicBezTo>
                          <a:pt x="-272790" y="957562"/>
                          <a:pt x="875445" y="93971"/>
                          <a:pt x="2514600" y="0"/>
                        </a:cubicBezTo>
                        <a:cubicBezTo>
                          <a:pt x="4206918" y="63903"/>
                          <a:pt x="4995738" y="1126889"/>
                          <a:pt x="5029200" y="2514600"/>
                        </a:cubicBezTo>
                        <a:cubicBezTo>
                          <a:pt x="4933650" y="3996684"/>
                          <a:pt x="3878671" y="5165746"/>
                          <a:pt x="2514600" y="5029200"/>
                        </a:cubicBezTo>
                        <a:cubicBezTo>
                          <a:pt x="1081900" y="5005168"/>
                          <a:pt x="300872" y="4047134"/>
                          <a:pt x="0" y="25146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1D0374E4-F893-6BA8-3F45-9018BCE228F9}"/>
              </a:ext>
            </a:extLst>
          </p:cNvPr>
          <p:cNvSpPr txBox="1"/>
          <p:nvPr/>
        </p:nvSpPr>
        <p:spPr>
          <a:xfrm>
            <a:off x="4917905" y="1739698"/>
            <a:ext cx="6564710" cy="830996"/>
          </a:xfrm>
          <a:prstGeom prst="rect">
            <a:avLst/>
          </a:prstGeom>
          <a:solidFill>
            <a:schemeClr val="bg1"/>
          </a:solidFill>
        </p:spPr>
        <p:txBody>
          <a:bodyPr wrap="square" lIns="91440" tIns="45720" rIns="91440" bIns="45720" rtlCol="0" anchor="t">
            <a:spAutoFit/>
          </a:bodyPr>
          <a:lstStyle/>
          <a:p>
            <a:pPr fontAlgn="base"/>
            <a:r>
              <a:rPr lang="en-US" sz="2400" b="0" i="0">
                <a:solidFill>
                  <a:srgbClr val="000000"/>
                </a:solidFill>
                <a:effectLst/>
                <a:latin typeface="Barlow"/>
                <a:cs typeface="Times New Roman"/>
              </a:rPr>
              <a:t>Understand the design and the use of the digital twin</a:t>
            </a:r>
            <a:r>
              <a:rPr lang="en-US" sz="2400">
                <a:solidFill>
                  <a:srgbClr val="000000"/>
                </a:solidFill>
                <a:latin typeface="Barlow"/>
                <a:cs typeface="Times New Roman"/>
              </a:rPr>
              <a:t> model</a:t>
            </a:r>
            <a:endParaRPr lang="en-US" sz="2400" b="0" i="0">
              <a:solidFill>
                <a:srgbClr val="000000"/>
              </a:solidFill>
              <a:effectLst/>
              <a:latin typeface="Barlow"/>
              <a:cs typeface="Times New Roman"/>
            </a:endParaRPr>
          </a:p>
        </p:txBody>
      </p:sp>
      <p:sp>
        <p:nvSpPr>
          <p:cNvPr id="11" name="Flowchart: Connector 10">
            <a:extLst>
              <a:ext uri="{FF2B5EF4-FFF2-40B4-BE49-F238E27FC236}">
                <a16:creationId xmlns:a16="http://schemas.microsoft.com/office/drawing/2014/main" id="{3EA7A69B-9521-5983-97BE-E2B893446B5C}"/>
              </a:ext>
            </a:extLst>
          </p:cNvPr>
          <p:cNvSpPr/>
          <p:nvPr/>
        </p:nvSpPr>
        <p:spPr>
          <a:xfrm>
            <a:off x="2173548" y="4434032"/>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3</a:t>
            </a:r>
          </a:p>
        </p:txBody>
      </p:sp>
      <p:sp>
        <p:nvSpPr>
          <p:cNvPr id="12" name="Flowchart: Connector 11">
            <a:extLst>
              <a:ext uri="{FF2B5EF4-FFF2-40B4-BE49-F238E27FC236}">
                <a16:creationId xmlns:a16="http://schemas.microsoft.com/office/drawing/2014/main" id="{196DA77F-C7CF-EF89-1D56-BAA95A270744}"/>
              </a:ext>
            </a:extLst>
          </p:cNvPr>
          <p:cNvSpPr/>
          <p:nvPr/>
        </p:nvSpPr>
        <p:spPr>
          <a:xfrm>
            <a:off x="2095159" y="2942154"/>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2</a:t>
            </a:r>
          </a:p>
        </p:txBody>
      </p:sp>
      <p:sp>
        <p:nvSpPr>
          <p:cNvPr id="16" name="Flowchart: Connector 15">
            <a:extLst>
              <a:ext uri="{FF2B5EF4-FFF2-40B4-BE49-F238E27FC236}">
                <a16:creationId xmlns:a16="http://schemas.microsoft.com/office/drawing/2014/main" id="{4A49709B-7BE1-178C-1673-0D0B95D59A6D}"/>
              </a:ext>
            </a:extLst>
          </p:cNvPr>
          <p:cNvSpPr/>
          <p:nvPr/>
        </p:nvSpPr>
        <p:spPr>
          <a:xfrm>
            <a:off x="1451135" y="5708061"/>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solidFill>
              </a:rPr>
              <a:t>4</a:t>
            </a:r>
          </a:p>
        </p:txBody>
      </p:sp>
      <p:sp>
        <p:nvSpPr>
          <p:cNvPr id="15" name="Flowchart: Connector 14">
            <a:extLst>
              <a:ext uri="{FF2B5EF4-FFF2-40B4-BE49-F238E27FC236}">
                <a16:creationId xmlns:a16="http://schemas.microsoft.com/office/drawing/2014/main" id="{CDC8C83D-685D-450D-A801-9695D66B8B6E}"/>
              </a:ext>
            </a:extLst>
          </p:cNvPr>
          <p:cNvSpPr/>
          <p:nvPr/>
        </p:nvSpPr>
        <p:spPr>
          <a:xfrm>
            <a:off x="1398218" y="1977608"/>
            <a:ext cx="365760" cy="365760"/>
          </a:xfrm>
          <a:prstGeom prst="flowChartConnector">
            <a:avLst/>
          </a:prstGeom>
          <a:solidFill>
            <a:schemeClr val="bg1"/>
          </a:solidFill>
          <a:ln w="6350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2"/>
                </a:solidFill>
              </a:rPr>
              <a:t>1</a:t>
            </a:r>
          </a:p>
        </p:txBody>
      </p:sp>
      <p:cxnSp>
        <p:nvCxnSpPr>
          <p:cNvPr id="26" name="Straight Arrow Connector 25">
            <a:extLst>
              <a:ext uri="{FF2B5EF4-FFF2-40B4-BE49-F238E27FC236}">
                <a16:creationId xmlns:a16="http://schemas.microsoft.com/office/drawing/2014/main" id="{0C1FD4C0-B2B4-7204-2EFA-E31A114E8A33}"/>
              </a:ext>
            </a:extLst>
          </p:cNvPr>
          <p:cNvCxnSpPr>
            <a:cxnSpLocks/>
          </p:cNvCxnSpPr>
          <p:nvPr/>
        </p:nvCxnSpPr>
        <p:spPr>
          <a:xfrm>
            <a:off x="2946889" y="3123373"/>
            <a:ext cx="1484700"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CD6E9F-D5E3-72D7-8B4B-9D4ECC929643}"/>
              </a:ext>
            </a:extLst>
          </p:cNvPr>
          <p:cNvCxnSpPr>
            <a:cxnSpLocks/>
          </p:cNvCxnSpPr>
          <p:nvPr/>
        </p:nvCxnSpPr>
        <p:spPr>
          <a:xfrm>
            <a:off x="2969245" y="4581236"/>
            <a:ext cx="1484700"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B4257E-B261-6D56-E3F7-B049AC58C371}"/>
              </a:ext>
            </a:extLst>
          </p:cNvPr>
          <p:cNvCxnSpPr>
            <a:cxnSpLocks/>
          </p:cNvCxnSpPr>
          <p:nvPr/>
        </p:nvCxnSpPr>
        <p:spPr>
          <a:xfrm>
            <a:off x="2356370" y="5959745"/>
            <a:ext cx="2097575"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C2BE1A0-666B-566D-23A8-12D58872C5FB}"/>
              </a:ext>
            </a:extLst>
          </p:cNvPr>
          <p:cNvSpPr txBox="1"/>
          <p:nvPr/>
        </p:nvSpPr>
        <p:spPr>
          <a:xfrm>
            <a:off x="4920167" y="4205181"/>
            <a:ext cx="6845476" cy="830997"/>
          </a:xfrm>
          <a:prstGeom prst="rect">
            <a:avLst/>
          </a:prstGeom>
          <a:solidFill>
            <a:schemeClr val="bg1"/>
          </a:solidFill>
        </p:spPr>
        <p:txBody>
          <a:bodyPr wrap="square" lIns="91440" tIns="45720" rIns="91440" bIns="45720" rtlCol="0" anchor="t">
            <a:spAutoFit/>
          </a:bodyPr>
          <a:lstStyle/>
          <a:p>
            <a:r>
              <a:rPr lang="en-US" sz="2400" b="0" i="0">
                <a:effectLst/>
                <a:latin typeface="Barlow"/>
                <a:cs typeface="Times New Roman"/>
              </a:rPr>
              <a:t>Identify </a:t>
            </a:r>
            <a:r>
              <a:rPr lang="en-US" sz="2400">
                <a:latin typeface="Barlow"/>
                <a:cs typeface="Times New Roman"/>
              </a:rPr>
              <a:t>energy inefficiencies in </a:t>
            </a:r>
            <a:r>
              <a:rPr lang="en-US" sz="2400" b="0" i="0">
                <a:effectLst/>
                <a:latin typeface="Barlow"/>
                <a:cs typeface="Times New Roman"/>
              </a:rPr>
              <a:t>the Sheila Scott building</a:t>
            </a:r>
            <a:endParaRPr lang="en-US" sz="2400">
              <a:latin typeface="Barlow"/>
            </a:endParaRPr>
          </a:p>
        </p:txBody>
      </p:sp>
      <p:sp>
        <p:nvSpPr>
          <p:cNvPr id="32" name="TextBox 31">
            <a:extLst>
              <a:ext uri="{FF2B5EF4-FFF2-40B4-BE49-F238E27FC236}">
                <a16:creationId xmlns:a16="http://schemas.microsoft.com/office/drawing/2014/main" id="{B3FEAD11-050F-6673-A670-491775E66B9F}"/>
              </a:ext>
            </a:extLst>
          </p:cNvPr>
          <p:cNvSpPr txBox="1"/>
          <p:nvPr/>
        </p:nvSpPr>
        <p:spPr>
          <a:xfrm>
            <a:off x="4917904" y="5554646"/>
            <a:ext cx="6099104"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Create recommendations on how to advance digital twin </a:t>
            </a:r>
            <a:r>
              <a:rPr lang="en-US" sz="2400">
                <a:solidFill>
                  <a:srgbClr val="000000"/>
                </a:solidFill>
                <a:latin typeface="Barlow"/>
                <a:cs typeface="Times New Roman"/>
              </a:rPr>
              <a:t>model</a:t>
            </a:r>
            <a:endParaRPr lang="en-US" sz="2400" b="0" i="0">
              <a:solidFill>
                <a:srgbClr val="000000"/>
              </a:solidFill>
              <a:effectLst/>
              <a:latin typeface="Barlow"/>
            </a:endParaRPr>
          </a:p>
        </p:txBody>
      </p:sp>
      <p:sp>
        <p:nvSpPr>
          <p:cNvPr id="33" name="TextBox 32">
            <a:extLst>
              <a:ext uri="{FF2B5EF4-FFF2-40B4-BE49-F238E27FC236}">
                <a16:creationId xmlns:a16="http://schemas.microsoft.com/office/drawing/2014/main" id="{2D0C5DDB-90A1-A90A-1291-245B61803D9B}"/>
              </a:ext>
            </a:extLst>
          </p:cNvPr>
          <p:cNvSpPr txBox="1"/>
          <p:nvPr/>
        </p:nvSpPr>
        <p:spPr>
          <a:xfrm>
            <a:off x="4917904" y="2764690"/>
            <a:ext cx="5697055" cy="830997"/>
          </a:xfrm>
          <a:prstGeom prst="rect">
            <a:avLst/>
          </a:prstGeom>
          <a:solidFill>
            <a:schemeClr val="bg1"/>
          </a:solidFill>
        </p:spPr>
        <p:txBody>
          <a:bodyPr wrap="square" lIns="91440" tIns="45720" rIns="91440" bIns="45720" rtlCol="0" anchor="t">
            <a:spAutoFit/>
          </a:bodyPr>
          <a:lstStyle/>
          <a:p>
            <a:pPr algn="l" rtl="0" fontAlgn="base"/>
            <a:r>
              <a:rPr lang="en-US" sz="2400" b="0" i="0">
                <a:solidFill>
                  <a:srgbClr val="000000"/>
                </a:solidFill>
                <a:effectLst/>
                <a:latin typeface="Barlow"/>
                <a:cs typeface="Times New Roman"/>
              </a:rPr>
              <a:t>Understand the behavior of the Sheila Scott building’s users.</a:t>
            </a:r>
          </a:p>
        </p:txBody>
      </p:sp>
      <p:sp>
        <p:nvSpPr>
          <p:cNvPr id="2" name="Slide Number Placeholder 3">
            <a:extLst>
              <a:ext uri="{FF2B5EF4-FFF2-40B4-BE49-F238E27FC236}">
                <a16:creationId xmlns:a16="http://schemas.microsoft.com/office/drawing/2014/main" id="{09EC9F40-FB18-AEF4-A022-B2E2B080FAB1}"/>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9</a:t>
            </a:fld>
            <a:endParaRPr lang="en-US"/>
          </a:p>
        </p:txBody>
      </p:sp>
      <p:cxnSp>
        <p:nvCxnSpPr>
          <p:cNvPr id="7" name="Straight Arrow Connector 6">
            <a:extLst>
              <a:ext uri="{FF2B5EF4-FFF2-40B4-BE49-F238E27FC236}">
                <a16:creationId xmlns:a16="http://schemas.microsoft.com/office/drawing/2014/main" id="{B100729A-B833-14A2-8167-5B9664088F87}"/>
              </a:ext>
            </a:extLst>
          </p:cNvPr>
          <p:cNvCxnSpPr>
            <a:cxnSpLocks/>
          </p:cNvCxnSpPr>
          <p:nvPr/>
        </p:nvCxnSpPr>
        <p:spPr>
          <a:xfrm>
            <a:off x="2350365" y="2175850"/>
            <a:ext cx="2097575" cy="0"/>
          </a:xfrm>
          <a:prstGeom prst="straightConnector1">
            <a:avLst/>
          </a:prstGeom>
          <a:ln w="38100" cap="flat" cmpd="sng">
            <a:solidFill>
              <a:schemeClr val="accent3">
                <a:alpha val="50000"/>
              </a:schemeClr>
            </a:solidFill>
            <a:miter lim="8000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9C8CAA4B-8F36-E8DF-CDFA-B659A15BFF94}"/>
              </a:ext>
            </a:extLst>
          </p:cNvPr>
          <p:cNvSpPr/>
          <p:nvPr/>
        </p:nvSpPr>
        <p:spPr>
          <a:xfrm>
            <a:off x="-12435" y="0"/>
            <a:ext cx="12204435" cy="914397"/>
          </a:xfrm>
          <a:custGeom>
            <a:avLst/>
            <a:gdLst>
              <a:gd name="connsiteX0" fmla="*/ 0 w 4713225"/>
              <a:gd name="connsiteY0" fmla="*/ 0 h 1164771"/>
              <a:gd name="connsiteX1" fmla="*/ 4713225 w 4713225"/>
              <a:gd name="connsiteY1" fmla="*/ 0 h 1164771"/>
              <a:gd name="connsiteX2" fmla="*/ 4320770 w 4713225"/>
              <a:gd name="connsiteY2" fmla="*/ 1164771 h 1164771"/>
              <a:gd name="connsiteX3" fmla="*/ 0 w 4713225"/>
              <a:gd name="connsiteY3" fmla="*/ 1164771 h 1164771"/>
            </a:gdLst>
            <a:ahLst/>
            <a:cxnLst>
              <a:cxn ang="0">
                <a:pos x="connsiteX0" y="connsiteY0"/>
              </a:cxn>
              <a:cxn ang="0">
                <a:pos x="connsiteX1" y="connsiteY1"/>
              </a:cxn>
              <a:cxn ang="0">
                <a:pos x="connsiteX2" y="connsiteY2"/>
              </a:cxn>
              <a:cxn ang="0">
                <a:pos x="connsiteX3" y="connsiteY3"/>
              </a:cxn>
            </a:cxnLst>
            <a:rect l="l" t="t" r="r" b="b"/>
            <a:pathLst>
              <a:path w="4713225" h="1164771">
                <a:moveTo>
                  <a:pt x="0" y="0"/>
                </a:moveTo>
                <a:lnTo>
                  <a:pt x="4713225" y="0"/>
                </a:lnTo>
                <a:lnTo>
                  <a:pt x="4320770" y="1164771"/>
                </a:lnTo>
                <a:lnTo>
                  <a:pt x="0" y="1164771"/>
                </a:lnTo>
                <a:close/>
              </a:path>
            </a:pathLst>
          </a:custGeom>
          <a:gradFill>
            <a:gsLst>
              <a:gs pos="0">
                <a:schemeClr val="accent5">
                  <a:lumMod val="20000"/>
                  <a:lumOff val="80000"/>
                </a:schemeClr>
              </a:gs>
              <a:gs pos="100000">
                <a:schemeClr val="bg2">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a:p>
        </p:txBody>
      </p:sp>
      <p:sp>
        <p:nvSpPr>
          <p:cNvPr id="9" name="TextBox 8">
            <a:extLst>
              <a:ext uri="{FF2B5EF4-FFF2-40B4-BE49-F238E27FC236}">
                <a16:creationId xmlns:a16="http://schemas.microsoft.com/office/drawing/2014/main" id="{11496B5A-E053-A3B3-7C04-ADB84AE23691}"/>
              </a:ext>
            </a:extLst>
          </p:cNvPr>
          <p:cNvSpPr txBox="1"/>
          <p:nvPr/>
        </p:nvSpPr>
        <p:spPr>
          <a:xfrm>
            <a:off x="65316" y="158048"/>
            <a:ext cx="11952513" cy="584775"/>
          </a:xfrm>
          <a:prstGeom prst="rect">
            <a:avLst/>
          </a:prstGeom>
          <a:noFill/>
        </p:spPr>
        <p:txBody>
          <a:bodyPr wrap="square" lIns="91440" tIns="45720" rIns="91440" bIns="45720" rtlCol="0" anchor="t">
            <a:spAutoFit/>
          </a:bodyPr>
          <a:lstStyle/>
          <a:p>
            <a:r>
              <a:rPr lang="en-US" sz="3200">
                <a:solidFill>
                  <a:schemeClr val="accent2"/>
                </a:solidFill>
                <a:latin typeface="+mj-lt"/>
              </a:rPr>
              <a:t>Objectives</a:t>
            </a:r>
            <a:endParaRPr lang="en-US" sz="3200">
              <a:latin typeface="+mj-lt"/>
            </a:endParaRPr>
          </a:p>
        </p:txBody>
      </p:sp>
    </p:spTree>
    <p:extLst>
      <p:ext uri="{BB962C8B-B14F-4D97-AF65-F5344CB8AC3E}">
        <p14:creationId xmlns:p14="http://schemas.microsoft.com/office/powerpoint/2010/main" val="2064731556"/>
      </p:ext>
    </p:extLst>
  </p:cSld>
  <p:clrMapOvr>
    <a:masterClrMapping/>
  </p:clrMapOvr>
  <p:transition spd="med">
    <p:fade/>
  </p:transition>
</p:sld>
</file>

<file path=ppt/theme/theme1.xml><?xml version="1.0" encoding="utf-8"?>
<a:theme xmlns:a="http://schemas.openxmlformats.org/drawingml/2006/main" name="office theme">
  <a:themeElements>
    <a:clrScheme name="Professional">
      <a:dk1>
        <a:srgbClr val="000000"/>
      </a:dk1>
      <a:lt1>
        <a:sysClr val="window" lastClr="FFFFFF"/>
      </a:lt1>
      <a:dk2>
        <a:srgbClr val="000000"/>
      </a:dk2>
      <a:lt2>
        <a:srgbClr val="F8F8F8"/>
      </a:lt2>
      <a:accent1>
        <a:srgbClr val="A90B03"/>
      </a:accent1>
      <a:accent2>
        <a:srgbClr val="00ADD6"/>
      </a:accent2>
      <a:accent3>
        <a:srgbClr val="969696"/>
      </a:accent3>
      <a:accent4>
        <a:srgbClr val="808080"/>
      </a:accent4>
      <a:accent5>
        <a:srgbClr val="5F5F5F"/>
      </a:accent5>
      <a:accent6>
        <a:srgbClr val="4D4D4D"/>
      </a:accent6>
      <a:hlink>
        <a:srgbClr val="5F5F5F"/>
      </a:hlink>
      <a:folHlink>
        <a:srgbClr val="919191"/>
      </a:folHlink>
    </a:clrScheme>
    <a:fontScheme name="Professional">
      <a:majorFont>
        <a:latin typeface="Barlow SemiBold"/>
        <a:ea typeface=""/>
        <a:cs typeface=""/>
      </a:majorFont>
      <a:minorFont>
        <a:latin typeface="Barl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55A674EF163C46A5A395B2F0CA4431" ma:contentTypeVersion="8" ma:contentTypeDescription="Create a new document." ma:contentTypeScope="" ma:versionID="aee9b9b308de72c515b9d2c9b4602e4d">
  <xsd:schema xmlns:xsd="http://www.w3.org/2001/XMLSchema" xmlns:xs="http://www.w3.org/2001/XMLSchema" xmlns:p="http://schemas.microsoft.com/office/2006/metadata/properties" xmlns:ns3="a035d214-4904-4124-8cbd-b4b80491b63a" xmlns:ns4="1f7f79d9-3bf5-46c7-9aec-74709fae6064" targetNamespace="http://schemas.microsoft.com/office/2006/metadata/properties" ma:root="true" ma:fieldsID="e6f97d85b93e56a829dfe6b59e598c49" ns3:_="" ns4:_="">
    <xsd:import namespace="a035d214-4904-4124-8cbd-b4b80491b63a"/>
    <xsd:import namespace="1f7f79d9-3bf5-46c7-9aec-74709fae606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35d214-4904-4124-8cbd-b4b80491b6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7f79d9-3bf5-46c7-9aec-74709fae606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f7f79d9-3bf5-46c7-9aec-74709fae6064" xsi:nil="true"/>
  </documentManagement>
</p:properties>
</file>

<file path=customXml/itemProps1.xml><?xml version="1.0" encoding="utf-8"?>
<ds:datastoreItem xmlns:ds="http://schemas.openxmlformats.org/officeDocument/2006/customXml" ds:itemID="{E239ED05-71B7-4FDA-85EE-599DF3E9076D}">
  <ds:schemaRefs>
    <ds:schemaRef ds:uri="http://schemas.microsoft.com/sharepoint/v3/contenttype/forms"/>
  </ds:schemaRefs>
</ds:datastoreItem>
</file>

<file path=customXml/itemProps2.xml><?xml version="1.0" encoding="utf-8"?>
<ds:datastoreItem xmlns:ds="http://schemas.openxmlformats.org/officeDocument/2006/customXml" ds:itemID="{B8BD330C-0051-46C0-AA1B-32097289E478}">
  <ds:schemaRefs>
    <ds:schemaRef ds:uri="1f7f79d9-3bf5-46c7-9aec-74709fae6064"/>
    <ds:schemaRef ds:uri="a035d214-4904-4124-8cbd-b4b80491b6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206005-A5EA-4B1F-BF08-C91DA3EC1EE0}">
  <ds:schemaRef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www.w3.org/XML/1998/namespace"/>
    <ds:schemaRef ds:uri="a035d214-4904-4124-8cbd-b4b80491b63a"/>
    <ds:schemaRef ds:uri="1f7f79d9-3bf5-46c7-9aec-74709fae6064"/>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274</TotalTime>
  <Words>1782</Words>
  <Application>Microsoft Office PowerPoint</Application>
  <PresentationFormat>Widescreen</PresentationFormat>
  <Paragraphs>279</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Arial,Sans-Serif</vt:lpstr>
      <vt:lpstr>Barlow</vt:lpstr>
      <vt:lpstr>Barlow SemiBold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Nguyen</dc:creator>
  <cp:lastModifiedBy>Nguyen, James</cp:lastModifiedBy>
  <cp:revision>2</cp:revision>
  <dcterms:created xsi:type="dcterms:W3CDTF">2023-02-21T20:09:10Z</dcterms:created>
  <dcterms:modified xsi:type="dcterms:W3CDTF">2023-05-01T15:41:42Z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0x0101009255A674EF163C46A5A395B2F0CA4431</vt:lpwstr>
  </property>
</Properties>
</file>