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sldIdLst>
    <p:sldId id="257" r:id="rId2"/>
    <p:sldId id="310" r:id="rId3"/>
    <p:sldId id="368" r:id="rId4"/>
    <p:sldId id="294" r:id="rId5"/>
    <p:sldId id="390" r:id="rId6"/>
    <p:sldId id="425" r:id="rId7"/>
    <p:sldId id="365" r:id="rId8"/>
    <p:sldId id="259" r:id="rId9"/>
    <p:sldId id="370" r:id="rId10"/>
    <p:sldId id="371" r:id="rId11"/>
    <p:sldId id="372" r:id="rId12"/>
    <p:sldId id="317" r:id="rId13"/>
    <p:sldId id="298" r:id="rId14"/>
    <p:sldId id="309" r:id="rId15"/>
    <p:sldId id="285" r:id="rId16"/>
    <p:sldId id="295" r:id="rId17"/>
    <p:sldId id="300" r:id="rId18"/>
    <p:sldId id="364" r:id="rId19"/>
    <p:sldId id="349" r:id="rId20"/>
    <p:sldId id="356" r:id="rId21"/>
    <p:sldId id="287" r:id="rId22"/>
    <p:sldId id="301" r:id="rId23"/>
    <p:sldId id="320" r:id="rId24"/>
    <p:sldId id="424" r:id="rId25"/>
    <p:sldId id="306" r:id="rId26"/>
    <p:sldId id="426" r:id="rId27"/>
    <p:sldId id="391" r:id="rId28"/>
    <p:sldId id="418" r:id="rId29"/>
    <p:sldId id="289" r:id="rId30"/>
    <p:sldId id="321" r:id="rId31"/>
    <p:sldId id="325" r:id="rId32"/>
    <p:sldId id="412" r:id="rId33"/>
    <p:sldId id="324" r:id="rId34"/>
    <p:sldId id="323" r:id="rId35"/>
    <p:sldId id="373" r:id="rId36"/>
    <p:sldId id="410" r:id="rId37"/>
    <p:sldId id="307" r:id="rId38"/>
    <p:sldId id="322" r:id="rId39"/>
    <p:sldId id="327" r:id="rId40"/>
    <p:sldId id="417" r:id="rId41"/>
    <p:sldId id="305" r:id="rId42"/>
    <p:sldId id="333" r:id="rId43"/>
    <p:sldId id="374" r:id="rId44"/>
    <p:sldId id="334" r:id="rId45"/>
    <p:sldId id="335" r:id="rId46"/>
    <p:sldId id="366" r:id="rId47"/>
    <p:sldId id="413" r:id="rId48"/>
    <p:sldId id="414" r:id="rId49"/>
    <p:sldId id="415" r:id="rId50"/>
    <p:sldId id="384" r:id="rId51"/>
    <p:sldId id="375" r:id="rId52"/>
    <p:sldId id="348" r:id="rId53"/>
    <p:sldId id="376" r:id="rId54"/>
    <p:sldId id="416" r:id="rId55"/>
    <p:sldId id="336" r:id="rId56"/>
    <p:sldId id="290" r:id="rId57"/>
    <p:sldId id="362" r:id="rId58"/>
    <p:sldId id="398" r:id="rId59"/>
    <p:sldId id="308" r:id="rId60"/>
    <p:sldId id="382" r:id="rId61"/>
    <p:sldId id="383" r:id="rId62"/>
    <p:sldId id="409" r:id="rId63"/>
    <p:sldId id="401" r:id="rId64"/>
    <p:sldId id="419" r:id="rId65"/>
    <p:sldId id="402" r:id="rId66"/>
    <p:sldId id="400" r:id="rId67"/>
    <p:sldId id="420" r:id="rId68"/>
    <p:sldId id="378" r:id="rId69"/>
    <p:sldId id="403" r:id="rId70"/>
    <p:sldId id="271" r:id="rId71"/>
    <p:sldId id="399" r:id="rId72"/>
    <p:sldId id="379" r:id="rId73"/>
    <p:sldId id="355" r:id="rId74"/>
    <p:sldId id="380" r:id="rId75"/>
    <p:sldId id="389" r:id="rId76"/>
    <p:sldId id="263" r:id="rId77"/>
    <p:sldId id="275" r:id="rId78"/>
    <p:sldId id="268" r:id="rId79"/>
    <p:sldId id="279" r:id="rId80"/>
    <p:sldId id="276" r:id="rId81"/>
    <p:sldId id="277" r:id="rId82"/>
    <p:sldId id="367" r:id="rId83"/>
    <p:sldId id="421" r:id="rId84"/>
    <p:sldId id="396" r:id="rId85"/>
    <p:sldId id="342" r:id="rId86"/>
    <p:sldId id="344" r:id="rId87"/>
    <p:sldId id="422" r:id="rId88"/>
    <p:sldId id="274" r:id="rId89"/>
    <p:sldId id="392" r:id="rId90"/>
    <p:sldId id="265" r:id="rId91"/>
    <p:sldId id="353" r:id="rId92"/>
    <p:sldId id="423" r:id="rId93"/>
    <p:sldId id="427" r:id="rId94"/>
    <p:sldId id="411"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82542" autoAdjust="0"/>
  </p:normalViewPr>
  <p:slideViewPr>
    <p:cSldViewPr>
      <p:cViewPr>
        <p:scale>
          <a:sx n="60" d="100"/>
          <a:sy n="60" d="100"/>
        </p:scale>
        <p:origin x="-1488" y="-156"/>
      </p:cViewPr>
      <p:guideLst>
        <p:guide orient="horz" pos="2160"/>
        <p:guide pos="2880"/>
      </p:guideLst>
    </p:cSldViewPr>
  </p:slideViewPr>
  <p:outlineViewPr>
    <p:cViewPr>
      <p:scale>
        <a:sx n="33" d="100"/>
        <a:sy n="33" d="100"/>
      </p:scale>
      <p:origin x="0" y="3996"/>
    </p:cViewPr>
  </p:outlineViewPr>
  <p:notesTextViewPr>
    <p:cViewPr>
      <p:scale>
        <a:sx n="100" d="100"/>
        <a:sy n="100" d="100"/>
      </p:scale>
      <p:origin x="0" y="0"/>
    </p:cViewPr>
  </p:notesTextViewPr>
  <p:sorterViewPr>
    <p:cViewPr>
      <p:scale>
        <a:sx n="60" d="100"/>
        <a:sy n="6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ric\Desktop\projection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ric\Desktop\projection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Eric\Desktop\projections.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C:\Users\Eric\Desktop\projections.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oleObject" Target="file:///C:\Users\Eric\Desktop\projection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Eric\Desktop\projection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Eric\Desktop\projec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Hong Kong’s Cargo Throughput</a:t>
            </a:r>
            <a:endParaRPr lang="en-US" dirty="0"/>
          </a:p>
        </c:rich>
      </c:tx>
      <c:layout/>
    </c:title>
    <c:plotArea>
      <c:layout>
        <c:manualLayout>
          <c:layoutTarget val="inner"/>
          <c:xMode val="edge"/>
          <c:yMode val="edge"/>
          <c:x val="0.14733098852423757"/>
          <c:y val="9.7730800432984766E-2"/>
          <c:w val="0.80610257862968315"/>
          <c:h val="0.80532172874923957"/>
        </c:manualLayout>
      </c:layout>
      <c:scatterChart>
        <c:scatterStyle val="lineMarker"/>
        <c:ser>
          <c:idx val="2"/>
          <c:order val="0"/>
          <c:tx>
            <c:strRef>
              <c:f>'Four Classes'!$C$57</c:f>
              <c:strCache>
                <c:ptCount val="1"/>
                <c:pt idx="0">
                  <c:v>Hong Kong</c:v>
                </c:pt>
              </c:strCache>
            </c:strRef>
          </c:tx>
          <c:spPr>
            <a:ln>
              <a:solidFill>
                <a:srgbClr val="C00000"/>
              </a:solidFill>
            </a:ln>
          </c:spPr>
          <c:marker>
            <c:symbol val="none"/>
          </c:marker>
          <c:xVal>
            <c:numRef>
              <c:f>'Four Classes'!$D$54:$P$54</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'Four Classes'!$D$57:$P$57</c:f>
              <c:numCache>
                <c:formatCode>General</c:formatCode>
                <c:ptCount val="13"/>
                <c:pt idx="0">
                  <c:v>14567</c:v>
                </c:pt>
                <c:pt idx="1">
                  <c:v>14580</c:v>
                </c:pt>
                <c:pt idx="2">
                  <c:v>16210</c:v>
                </c:pt>
                <c:pt idx="3">
                  <c:v>18100</c:v>
                </c:pt>
                <c:pt idx="4">
                  <c:v>17826</c:v>
                </c:pt>
                <c:pt idx="5">
                  <c:v>19140</c:v>
                </c:pt>
                <c:pt idx="6">
                  <c:v>20450</c:v>
                </c:pt>
                <c:pt idx="7">
                  <c:v>21980</c:v>
                </c:pt>
                <c:pt idx="8">
                  <c:v>22600</c:v>
                </c:pt>
                <c:pt idx="9">
                  <c:v>23540</c:v>
                </c:pt>
                <c:pt idx="10">
                  <c:v>24000</c:v>
                </c:pt>
                <c:pt idx="11">
                  <c:v>24490</c:v>
                </c:pt>
                <c:pt idx="12">
                  <c:v>20920</c:v>
                </c:pt>
              </c:numCache>
            </c:numRef>
          </c:yVal>
        </c:ser>
        <c:axId val="83938304"/>
        <c:axId val="83915520"/>
      </c:scatterChart>
      <c:valAx>
        <c:axId val="83938304"/>
        <c:scaling>
          <c:orientation val="minMax"/>
          <c:min val="1997"/>
        </c:scaling>
        <c:axPos val="b"/>
        <c:numFmt formatCode="General" sourceLinked="1"/>
        <c:tickLblPos val="nextTo"/>
        <c:txPr>
          <a:bodyPr/>
          <a:lstStyle/>
          <a:p>
            <a:pPr>
              <a:defRPr sz="1600"/>
            </a:pPr>
            <a:endParaRPr lang="en-US"/>
          </a:p>
        </c:txPr>
        <c:crossAx val="83915520"/>
        <c:crosses val="autoZero"/>
        <c:crossBetween val="midCat"/>
        <c:majorUnit val="1"/>
      </c:valAx>
      <c:valAx>
        <c:axId val="83915520"/>
        <c:scaling>
          <c:orientation val="minMax"/>
          <c:max val="35000"/>
        </c:scaling>
        <c:axPos val="l"/>
        <c:majorGridlines/>
        <c:title>
          <c:tx>
            <c:rich>
              <a:bodyPr rot="-5400000" vert="horz"/>
              <a:lstStyle/>
              <a:p>
                <a:pPr>
                  <a:defRPr/>
                </a:pPr>
                <a:r>
                  <a:rPr lang="en-US" sz="1400" b="1" i="0" baseline="0" dirty="0" smtClean="0"/>
                  <a:t>Annual Cargo Throughput (Thousands of TEUs)</a:t>
                </a:r>
                <a:endParaRPr lang="en-US" sz="1400" b="1" i="0" baseline="0" dirty="0"/>
              </a:p>
            </c:rich>
          </c:tx>
          <c:layout/>
        </c:title>
        <c:numFmt formatCode="General" sourceLinked="1"/>
        <c:tickLblPos val="nextTo"/>
        <c:txPr>
          <a:bodyPr/>
          <a:lstStyle/>
          <a:p>
            <a:pPr>
              <a:defRPr sz="1600"/>
            </a:pPr>
            <a:endParaRPr lang="en-US"/>
          </a:p>
        </c:txPr>
        <c:crossAx val="83938304"/>
        <c:crosses val="autoZero"/>
        <c:crossBetween val="midCat"/>
      </c:valAx>
    </c:plotArea>
    <c:legend>
      <c:legendPos val="r"/>
      <c:layout>
        <c:manualLayout>
          <c:xMode val="edge"/>
          <c:yMode val="edge"/>
          <c:x val="0.80090327315804799"/>
          <c:y val="0.66529869993529911"/>
          <c:w val="0.13995892952300204"/>
          <c:h val="0.13142726491783621"/>
        </c:manualLayout>
      </c:layout>
      <c:txPr>
        <a:bodyPr/>
        <a:lstStyle/>
        <a:p>
          <a:pPr>
            <a:defRPr sz="1200"/>
          </a:pPr>
          <a:endParaRPr lang="en-US"/>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Top Three Container Ports in the World</a:t>
            </a:r>
            <a:endParaRPr lang="en-US" dirty="0"/>
          </a:p>
        </c:rich>
      </c:tx>
      <c:layout/>
    </c:title>
    <c:plotArea>
      <c:layout>
        <c:manualLayout>
          <c:layoutTarget val="inner"/>
          <c:xMode val="edge"/>
          <c:yMode val="edge"/>
          <c:x val="0.14733098852423737"/>
          <c:y val="9.7730800432984752E-2"/>
          <c:w val="0.80610257862968315"/>
          <c:h val="0.80532172874923957"/>
        </c:manualLayout>
      </c:layout>
      <c:scatterChart>
        <c:scatterStyle val="lineMarker"/>
        <c:ser>
          <c:idx val="0"/>
          <c:order val="0"/>
          <c:tx>
            <c:strRef>
              <c:f>'Four Classes'!$C$55</c:f>
              <c:strCache>
                <c:ptCount val="1"/>
                <c:pt idx="0">
                  <c:v>Singapore</c:v>
                </c:pt>
              </c:strCache>
            </c:strRef>
          </c:tx>
          <c:spPr>
            <a:ln>
              <a:solidFill>
                <a:srgbClr val="002060"/>
              </a:solidFill>
            </a:ln>
          </c:spPr>
          <c:marker>
            <c:symbol val="none"/>
          </c:marker>
          <c:xVal>
            <c:numRef>
              <c:f>'Four Classes'!$D$54:$P$54</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'Four Classes'!$D$55:$P$55</c:f>
              <c:numCache>
                <c:formatCode>General</c:formatCode>
                <c:ptCount val="13"/>
                <c:pt idx="0">
                  <c:v>14136</c:v>
                </c:pt>
                <c:pt idx="1">
                  <c:v>15140</c:v>
                </c:pt>
                <c:pt idx="2">
                  <c:v>15950</c:v>
                </c:pt>
                <c:pt idx="3">
                  <c:v>17090</c:v>
                </c:pt>
                <c:pt idx="4">
                  <c:v>15571</c:v>
                </c:pt>
                <c:pt idx="5">
                  <c:v>16940</c:v>
                </c:pt>
                <c:pt idx="6">
                  <c:v>18410</c:v>
                </c:pt>
                <c:pt idx="7">
                  <c:v>21330</c:v>
                </c:pt>
                <c:pt idx="8">
                  <c:v>23190</c:v>
                </c:pt>
                <c:pt idx="9">
                  <c:v>24790</c:v>
                </c:pt>
                <c:pt idx="10">
                  <c:v>27940</c:v>
                </c:pt>
                <c:pt idx="11">
                  <c:v>29920</c:v>
                </c:pt>
                <c:pt idx="12">
                  <c:v>25870</c:v>
                </c:pt>
              </c:numCache>
            </c:numRef>
          </c:yVal>
        </c:ser>
        <c:ser>
          <c:idx val="1"/>
          <c:order val="1"/>
          <c:tx>
            <c:strRef>
              <c:f>'Four Classes'!$C$56</c:f>
              <c:strCache>
                <c:ptCount val="1"/>
                <c:pt idx="0">
                  <c:v>Shanghai</c:v>
                </c:pt>
              </c:strCache>
            </c:strRef>
          </c:tx>
          <c:spPr>
            <a:ln>
              <a:solidFill>
                <a:srgbClr val="00B050"/>
              </a:solidFill>
            </a:ln>
          </c:spPr>
          <c:marker>
            <c:symbol val="none"/>
          </c:marker>
          <c:xVal>
            <c:numRef>
              <c:f>'Four Classes'!$D$54:$P$54</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'Four Classes'!$D$56:$P$56</c:f>
              <c:numCache>
                <c:formatCode>General</c:formatCode>
                <c:ptCount val="13"/>
                <c:pt idx="0">
                  <c:v>2520</c:v>
                </c:pt>
                <c:pt idx="1">
                  <c:v>3070</c:v>
                </c:pt>
                <c:pt idx="2">
                  <c:v>4210</c:v>
                </c:pt>
                <c:pt idx="3">
                  <c:v>5610</c:v>
                </c:pt>
                <c:pt idx="4">
                  <c:v>6340</c:v>
                </c:pt>
                <c:pt idx="5">
                  <c:v>8610</c:v>
                </c:pt>
                <c:pt idx="6">
                  <c:v>11280</c:v>
                </c:pt>
                <c:pt idx="7">
                  <c:v>14560</c:v>
                </c:pt>
                <c:pt idx="8">
                  <c:v>18080</c:v>
                </c:pt>
                <c:pt idx="9">
                  <c:v>21720</c:v>
                </c:pt>
                <c:pt idx="10">
                  <c:v>26150</c:v>
                </c:pt>
                <c:pt idx="11">
                  <c:v>27980</c:v>
                </c:pt>
                <c:pt idx="12">
                  <c:v>25000</c:v>
                </c:pt>
              </c:numCache>
            </c:numRef>
          </c:yVal>
        </c:ser>
        <c:ser>
          <c:idx val="2"/>
          <c:order val="2"/>
          <c:tx>
            <c:strRef>
              <c:f>'Four Classes'!$C$57</c:f>
              <c:strCache>
                <c:ptCount val="1"/>
                <c:pt idx="0">
                  <c:v>Hong Kong</c:v>
                </c:pt>
              </c:strCache>
            </c:strRef>
          </c:tx>
          <c:spPr>
            <a:ln>
              <a:solidFill>
                <a:srgbClr val="C00000"/>
              </a:solidFill>
            </a:ln>
          </c:spPr>
          <c:marker>
            <c:symbol val="none"/>
          </c:marker>
          <c:xVal>
            <c:numRef>
              <c:f>'Four Classes'!$D$54:$P$54</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xVal>
          <c:yVal>
            <c:numRef>
              <c:f>'Four Classes'!$D$57:$P$57</c:f>
              <c:numCache>
                <c:formatCode>General</c:formatCode>
                <c:ptCount val="13"/>
                <c:pt idx="0">
                  <c:v>14567</c:v>
                </c:pt>
                <c:pt idx="1">
                  <c:v>14580</c:v>
                </c:pt>
                <c:pt idx="2">
                  <c:v>16210</c:v>
                </c:pt>
                <c:pt idx="3">
                  <c:v>18100</c:v>
                </c:pt>
                <c:pt idx="4">
                  <c:v>17826</c:v>
                </c:pt>
                <c:pt idx="5">
                  <c:v>19140</c:v>
                </c:pt>
                <c:pt idx="6">
                  <c:v>20450</c:v>
                </c:pt>
                <c:pt idx="7">
                  <c:v>21980</c:v>
                </c:pt>
                <c:pt idx="8">
                  <c:v>22600</c:v>
                </c:pt>
                <c:pt idx="9">
                  <c:v>23540</c:v>
                </c:pt>
                <c:pt idx="10">
                  <c:v>24000</c:v>
                </c:pt>
                <c:pt idx="11">
                  <c:v>24490</c:v>
                </c:pt>
                <c:pt idx="12">
                  <c:v>20920</c:v>
                </c:pt>
              </c:numCache>
            </c:numRef>
          </c:yVal>
        </c:ser>
        <c:axId val="83992576"/>
        <c:axId val="83994112"/>
      </c:scatterChart>
      <c:valAx>
        <c:axId val="83992576"/>
        <c:scaling>
          <c:orientation val="minMax"/>
          <c:min val="1997"/>
        </c:scaling>
        <c:axPos val="b"/>
        <c:numFmt formatCode="General" sourceLinked="1"/>
        <c:tickLblPos val="nextTo"/>
        <c:txPr>
          <a:bodyPr/>
          <a:lstStyle/>
          <a:p>
            <a:pPr>
              <a:defRPr sz="1600"/>
            </a:pPr>
            <a:endParaRPr lang="en-US"/>
          </a:p>
        </c:txPr>
        <c:crossAx val="83994112"/>
        <c:crosses val="autoZero"/>
        <c:crossBetween val="midCat"/>
        <c:majorUnit val="1"/>
      </c:valAx>
      <c:valAx>
        <c:axId val="83994112"/>
        <c:scaling>
          <c:orientation val="minMax"/>
        </c:scaling>
        <c:axPos val="l"/>
        <c:majorGridlines/>
        <c:title>
          <c:tx>
            <c:rich>
              <a:bodyPr rot="-5400000" vert="horz"/>
              <a:lstStyle/>
              <a:p>
                <a:pPr>
                  <a:defRPr/>
                </a:pPr>
                <a:r>
                  <a:rPr lang="en-US" sz="1400" b="1" i="0" baseline="0" dirty="0" smtClean="0"/>
                  <a:t>Annual Cargo Throughput (Thousands of TEUs)</a:t>
                </a:r>
                <a:endParaRPr lang="en-US" sz="1400" b="1" i="0" baseline="0" dirty="0"/>
              </a:p>
            </c:rich>
          </c:tx>
          <c:layout/>
        </c:title>
        <c:numFmt formatCode="General" sourceLinked="1"/>
        <c:tickLblPos val="nextTo"/>
        <c:txPr>
          <a:bodyPr/>
          <a:lstStyle/>
          <a:p>
            <a:pPr>
              <a:defRPr sz="1600"/>
            </a:pPr>
            <a:endParaRPr lang="en-US"/>
          </a:p>
        </c:txPr>
        <c:crossAx val="83992576"/>
        <c:crosses val="autoZero"/>
        <c:crossBetween val="midCat"/>
      </c:valAx>
    </c:plotArea>
    <c:legend>
      <c:legendPos val="r"/>
      <c:layout>
        <c:manualLayout>
          <c:xMode val="edge"/>
          <c:yMode val="edge"/>
          <c:x val="0.80090327315804732"/>
          <c:y val="0.66529869993529844"/>
          <c:w val="0.13995892952300204"/>
          <c:h val="0.13142726491783621"/>
        </c:manualLayout>
      </c:layout>
      <c:txPr>
        <a:bodyPr/>
        <a:lstStyle/>
        <a:p>
          <a:pPr>
            <a:defRPr sz="1200"/>
          </a:pPr>
          <a:endParaRPr lang="en-US"/>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Number</a:t>
            </a:r>
            <a:r>
              <a:rPr lang="en-US" baseline="0" dirty="0" smtClean="0"/>
              <a:t> of Tourists per Year </a:t>
            </a:r>
            <a:r>
              <a:rPr lang="en-US" dirty="0" smtClean="0"/>
              <a:t>in Hong Kong</a:t>
            </a:r>
            <a:endParaRPr lang="en-US" dirty="0"/>
          </a:p>
        </c:rich>
      </c:tx>
      <c:layout/>
    </c:title>
    <c:plotArea>
      <c:layout/>
      <c:scatterChart>
        <c:scatterStyle val="lineMarker"/>
        <c:ser>
          <c:idx val="0"/>
          <c:order val="0"/>
          <c:tx>
            <c:v>Tourists</c:v>
          </c:tx>
          <c:marker>
            <c:symbol val="none"/>
          </c:marker>
          <c:xVal>
            <c:numRef>
              <c:f>'Four Classes'!$H$1:$P$1</c:f>
              <c:numCache>
                <c:formatCode>General</c:formatCode>
                <c:ptCount val="9"/>
                <c:pt idx="0">
                  <c:v>2001</c:v>
                </c:pt>
                <c:pt idx="1">
                  <c:v>2002</c:v>
                </c:pt>
                <c:pt idx="2">
                  <c:v>2003</c:v>
                </c:pt>
                <c:pt idx="3">
                  <c:v>2004</c:v>
                </c:pt>
                <c:pt idx="4">
                  <c:v>2005</c:v>
                </c:pt>
                <c:pt idx="5">
                  <c:v>2006</c:v>
                </c:pt>
                <c:pt idx="6">
                  <c:v>2007</c:v>
                </c:pt>
                <c:pt idx="7">
                  <c:v>2008</c:v>
                </c:pt>
                <c:pt idx="8">
                  <c:v>2009</c:v>
                </c:pt>
              </c:numCache>
            </c:numRef>
          </c:xVal>
          <c:yVal>
            <c:numRef>
              <c:f>'Four Classes'!$H$51:$P$51</c:f>
              <c:numCache>
                <c:formatCode>0</c:formatCode>
                <c:ptCount val="9"/>
                <c:pt idx="0">
                  <c:v>13725332</c:v>
                </c:pt>
                <c:pt idx="1">
                  <c:v>16566382</c:v>
                </c:pt>
                <c:pt idx="2">
                  <c:v>15536839</c:v>
                </c:pt>
                <c:pt idx="3">
                  <c:v>21810630</c:v>
                </c:pt>
                <c:pt idx="4">
                  <c:v>23359417</c:v>
                </c:pt>
                <c:pt idx="5">
                  <c:v>25251124</c:v>
                </c:pt>
                <c:pt idx="6">
                  <c:v>28169293</c:v>
                </c:pt>
                <c:pt idx="7">
                  <c:v>29506616</c:v>
                </c:pt>
                <c:pt idx="8">
                  <c:v>29590654</c:v>
                </c:pt>
              </c:numCache>
            </c:numRef>
          </c:yVal>
        </c:ser>
        <c:axId val="88345216"/>
        <c:axId val="88351104"/>
      </c:scatterChart>
      <c:valAx>
        <c:axId val="88345216"/>
        <c:scaling>
          <c:orientation val="minMax"/>
          <c:max val="2010"/>
          <c:min val="2001"/>
        </c:scaling>
        <c:axPos val="b"/>
        <c:numFmt formatCode="General" sourceLinked="1"/>
        <c:tickLblPos val="nextTo"/>
        <c:txPr>
          <a:bodyPr/>
          <a:lstStyle/>
          <a:p>
            <a:pPr>
              <a:defRPr sz="1600"/>
            </a:pPr>
            <a:endParaRPr lang="en-US"/>
          </a:p>
        </c:txPr>
        <c:crossAx val="88351104"/>
        <c:crosses val="autoZero"/>
        <c:crossBetween val="midCat"/>
      </c:valAx>
      <c:valAx>
        <c:axId val="88351104"/>
        <c:scaling>
          <c:orientation val="minMax"/>
        </c:scaling>
        <c:axPos val="l"/>
        <c:majorGridlines/>
        <c:numFmt formatCode="0" sourceLinked="1"/>
        <c:tickLblPos val="nextTo"/>
        <c:txPr>
          <a:bodyPr/>
          <a:lstStyle/>
          <a:p>
            <a:pPr>
              <a:defRPr sz="1600"/>
            </a:pPr>
            <a:endParaRPr lang="en-US"/>
          </a:p>
        </c:txPr>
        <c:crossAx val="88345216"/>
        <c:crosses val="autoZero"/>
        <c:crossBetween val="midCat"/>
        <c:dispUnits>
          <c:builtInUnit val="millions"/>
        </c:dispUnits>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dirty="0" smtClean="0"/>
              <a:t>Registered</a:t>
            </a:r>
            <a:r>
              <a:rPr lang="en-US" baseline="0" dirty="0" smtClean="0"/>
              <a:t> Fishing Vessels in </a:t>
            </a:r>
            <a:r>
              <a:rPr lang="en-US" dirty="0" smtClean="0"/>
              <a:t>Hong Kong</a:t>
            </a:r>
            <a:endParaRPr lang="en-US" dirty="0"/>
          </a:p>
        </c:rich>
      </c:tx>
      <c:layout/>
    </c:title>
    <c:plotArea>
      <c:layout>
        <c:manualLayout>
          <c:layoutTarget val="inner"/>
          <c:xMode val="edge"/>
          <c:yMode val="edge"/>
          <c:x val="0.12702393186966904"/>
          <c:y val="9.5291682298504279E-2"/>
          <c:w val="0.83597230803424849"/>
          <c:h val="0.8101804150558426"/>
        </c:manualLayout>
      </c:layout>
      <c:scatterChart>
        <c:scatterStyle val="lineMarker"/>
        <c:ser>
          <c:idx val="0"/>
          <c:order val="0"/>
          <c:tx>
            <c:v>Fishing Vessels vs Time</c:v>
          </c:tx>
          <c:marker>
            <c:symbol val="none"/>
          </c:marker>
          <c:xVal>
            <c:numRef>
              <c:f>'Four Classes'!$D$1:$O$1</c:f>
              <c:numCache>
                <c:formatCode>General</c:formatCode>
                <c:ptCount val="12"/>
                <c:pt idx="0">
                  <c:v>1997</c:v>
                </c:pt>
                <c:pt idx="1">
                  <c:v>1998</c:v>
                </c:pt>
                <c:pt idx="2">
                  <c:v>1999</c:v>
                </c:pt>
                <c:pt idx="3">
                  <c:v>2000</c:v>
                </c:pt>
                <c:pt idx="4">
                  <c:v>2001</c:v>
                </c:pt>
                <c:pt idx="5">
                  <c:v>2002</c:v>
                </c:pt>
                <c:pt idx="6">
                  <c:v>2003</c:v>
                </c:pt>
                <c:pt idx="7">
                  <c:v>2004</c:v>
                </c:pt>
                <c:pt idx="8">
                  <c:v>2005</c:v>
                </c:pt>
                <c:pt idx="9">
                  <c:v>2006</c:v>
                </c:pt>
                <c:pt idx="10">
                  <c:v>2007</c:v>
                </c:pt>
                <c:pt idx="11">
                  <c:v>2008</c:v>
                </c:pt>
              </c:numCache>
            </c:numRef>
          </c:xVal>
          <c:yVal>
            <c:numRef>
              <c:f>'Four Classes'!$D$36:$O$36</c:f>
              <c:numCache>
                <c:formatCode>General</c:formatCode>
                <c:ptCount val="12"/>
                <c:pt idx="0">
                  <c:v>6127</c:v>
                </c:pt>
                <c:pt idx="1">
                  <c:v>5727</c:v>
                </c:pt>
                <c:pt idx="2">
                  <c:v>5873</c:v>
                </c:pt>
                <c:pt idx="3">
                  <c:v>5983</c:v>
                </c:pt>
                <c:pt idx="4">
                  <c:v>5844</c:v>
                </c:pt>
                <c:pt idx="5">
                  <c:v>5915</c:v>
                </c:pt>
                <c:pt idx="6">
                  <c:v>6118</c:v>
                </c:pt>
                <c:pt idx="7">
                  <c:v>6184</c:v>
                </c:pt>
                <c:pt idx="8">
                  <c:v>5942</c:v>
                </c:pt>
                <c:pt idx="9">
                  <c:v>5733</c:v>
                </c:pt>
                <c:pt idx="10">
                  <c:v>5489</c:v>
                </c:pt>
                <c:pt idx="11">
                  <c:v>5202</c:v>
                </c:pt>
              </c:numCache>
            </c:numRef>
          </c:yVal>
        </c:ser>
        <c:axId val="88605440"/>
        <c:axId val="88606976"/>
      </c:scatterChart>
      <c:valAx>
        <c:axId val="88605440"/>
        <c:scaling>
          <c:orientation val="minMax"/>
          <c:max val="2009"/>
          <c:min val="1997"/>
        </c:scaling>
        <c:axPos val="b"/>
        <c:numFmt formatCode="General" sourceLinked="1"/>
        <c:tickLblPos val="nextTo"/>
        <c:txPr>
          <a:bodyPr/>
          <a:lstStyle/>
          <a:p>
            <a:pPr>
              <a:defRPr sz="1600"/>
            </a:pPr>
            <a:endParaRPr lang="en-US"/>
          </a:p>
        </c:txPr>
        <c:crossAx val="88606976"/>
        <c:crosses val="autoZero"/>
        <c:crossBetween val="midCat"/>
        <c:majorUnit val="1"/>
      </c:valAx>
      <c:valAx>
        <c:axId val="88606976"/>
        <c:scaling>
          <c:orientation val="minMax"/>
          <c:min val="0"/>
        </c:scaling>
        <c:axPos val="l"/>
        <c:majorGridlines/>
        <c:numFmt formatCode="General" sourceLinked="1"/>
        <c:tickLblPos val="nextTo"/>
        <c:txPr>
          <a:bodyPr/>
          <a:lstStyle/>
          <a:p>
            <a:pPr>
              <a:defRPr sz="1600"/>
            </a:pPr>
            <a:endParaRPr lang="en-US"/>
          </a:p>
        </c:txPr>
        <c:crossAx val="88605440"/>
        <c:crosses val="autoZero"/>
        <c:crossBetween val="midCat"/>
      </c:valAx>
      <c:spPr>
        <a:noFill/>
        <a:ln w="25400">
          <a:noFill/>
        </a:ln>
      </c:spPr>
    </c:plotArea>
    <c:plotVisOnly val="1"/>
  </c:chart>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US"/>
              <a:t>Breakdown of Sheltered Water for Pleasure Vessels</a:t>
            </a:r>
          </a:p>
        </c:rich>
      </c:tx>
      <c:layout/>
    </c:title>
    <c:plotArea>
      <c:layout/>
      <c:pieChart>
        <c:varyColors val="1"/>
        <c:ser>
          <c:idx val="0"/>
          <c:order val="0"/>
          <c:cat>
            <c:strRef>
              <c:f>'Typhoon Shelter Space'!$A$72:$A$73</c:f>
              <c:strCache>
                <c:ptCount val="2"/>
                <c:pt idx="0">
                  <c:v>Inside the Harbour</c:v>
                </c:pt>
                <c:pt idx="1">
                  <c:v>Outside the Harbour</c:v>
                </c:pt>
              </c:strCache>
            </c:strRef>
          </c:cat>
          <c:val>
            <c:numRef>
              <c:f>'Typhoon Shelter Space'!$B$72:$B$73</c:f>
              <c:numCache>
                <c:formatCode>General</c:formatCode>
                <c:ptCount val="2"/>
                <c:pt idx="0">
                  <c:v>10.6</c:v>
                </c:pt>
                <c:pt idx="1">
                  <c:v>178.8</c:v>
                </c:pt>
              </c:numCache>
            </c:numRef>
          </c:val>
        </c:ser>
        <c:dLbls>
          <c:showPercent val="1"/>
        </c:dLbls>
        <c:firstSliceAng val="0"/>
      </c:pieChart>
    </c:plotArea>
    <c:legend>
      <c:legendPos val="r"/>
      <c:layout/>
    </c:legend>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18"/>
  <c:chart>
    <c:title>
      <c:tx>
        <c:rich>
          <a:bodyPr/>
          <a:lstStyle/>
          <a:p>
            <a:pPr>
              <a:defRPr/>
            </a:pPr>
            <a:r>
              <a:rPr lang="en-GB"/>
              <a:t>Breakdown of Sheltered Water Demand Inside the Harbour by User Class</a:t>
            </a:r>
          </a:p>
        </c:rich>
      </c:tx>
      <c:layout/>
    </c:title>
    <c:plotArea>
      <c:layout/>
      <c:pieChart>
        <c:varyColors val="1"/>
        <c:ser>
          <c:idx val="0"/>
          <c:order val="0"/>
          <c:dLbls>
            <c:dLbl>
              <c:idx val="0"/>
              <c:layout>
                <c:manualLayout>
                  <c:x val="-0.11935716610265494"/>
                  <c:y val="-1.7738180524248231E-2"/>
                </c:manualLayout>
              </c:layout>
              <c:tx>
                <c:rich>
                  <a:bodyPr/>
                  <a:lstStyle/>
                  <a:p>
                    <a:r>
                      <a:rPr lang="en-US" sz="1400"/>
                      <a:t>10.6 ha, 6%</a:t>
                    </a:r>
                  </a:p>
                </c:rich>
              </c:tx>
              <c:showVal val="1"/>
              <c:showPercent val="1"/>
            </c:dLbl>
            <c:dLbl>
              <c:idx val="1"/>
              <c:layout>
                <c:manualLayout>
                  <c:x val="7.1596177823963339E-2"/>
                  <c:y val="-2.7003394306123487E-3"/>
                </c:manualLayout>
              </c:layout>
              <c:tx>
                <c:rich>
                  <a:bodyPr/>
                  <a:lstStyle/>
                  <a:p>
                    <a:r>
                      <a:rPr lang="en-US" sz="1400"/>
                      <a:t>3.3 ha, 2%</a:t>
                    </a:r>
                  </a:p>
                </c:rich>
              </c:tx>
              <c:showVal val="1"/>
              <c:showPercent val="1"/>
            </c:dLbl>
            <c:dLbl>
              <c:idx val="2"/>
              <c:layout>
                <c:manualLayout>
                  <c:x val="-0.10578548120540662"/>
                  <c:y val="-6.1148072456948629E-2"/>
                </c:manualLayout>
              </c:layout>
              <c:tx>
                <c:rich>
                  <a:bodyPr/>
                  <a:lstStyle/>
                  <a:p>
                    <a:r>
                      <a:rPr lang="en-US" sz="1400"/>
                      <a:t>161.1 ha, 92%</a:t>
                    </a:r>
                  </a:p>
                </c:rich>
              </c:tx>
              <c:showVal val="1"/>
              <c:showPercent val="1"/>
            </c:dLbl>
            <c:showVal val="1"/>
            <c:showPercent val="1"/>
            <c:showLeaderLines val="1"/>
          </c:dLbls>
          <c:cat>
            <c:strRef>
              <c:f>'Typhoon Shelter Space'!$H$117:$H$119</c:f>
              <c:strCache>
                <c:ptCount val="3"/>
                <c:pt idx="0">
                  <c:v>Pleasure Vessels</c:v>
                </c:pt>
                <c:pt idx="1">
                  <c:v>Water-Based Communities</c:v>
                </c:pt>
                <c:pt idx="2">
                  <c:v>All Other Vessels</c:v>
                </c:pt>
              </c:strCache>
            </c:strRef>
          </c:cat>
          <c:val>
            <c:numRef>
              <c:f>'Typhoon Shelter Space'!$I$117:$I$119</c:f>
              <c:numCache>
                <c:formatCode>General</c:formatCode>
                <c:ptCount val="3"/>
                <c:pt idx="0">
                  <c:v>10.6</c:v>
                </c:pt>
                <c:pt idx="1">
                  <c:v>3.3</c:v>
                </c:pt>
                <c:pt idx="2">
                  <c:v>161.09999999999997</c:v>
                </c:pt>
              </c:numCache>
            </c:numRef>
          </c:val>
        </c:ser>
        <c:firstSliceAng val="0"/>
      </c:pieChart>
    </c:plotArea>
    <c:legend>
      <c:legendPos val="r"/>
      <c:layout/>
    </c:legend>
    <c:plotVisOnly val="1"/>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GB"/>
            </a:pPr>
            <a:r>
              <a:rPr lang="en-US" dirty="0" smtClean="0"/>
              <a:t>Registered Pleasure</a:t>
            </a:r>
            <a:r>
              <a:rPr lang="en-US" baseline="0" dirty="0" smtClean="0"/>
              <a:t> Vessels </a:t>
            </a:r>
            <a:r>
              <a:rPr lang="en-US" dirty="0" smtClean="0"/>
              <a:t>in Hong Kong</a:t>
            </a:r>
            <a:endParaRPr lang="en-US" dirty="0"/>
          </a:p>
        </c:rich>
      </c:tx>
      <c:layout/>
    </c:title>
    <c:plotArea>
      <c:layout>
        <c:manualLayout>
          <c:layoutTarget val="inner"/>
          <c:xMode val="edge"/>
          <c:yMode val="edge"/>
          <c:x val="0.1444924875245997"/>
          <c:y val="7.0520995325523972E-2"/>
          <c:w val="0.82080147849113794"/>
          <c:h val="0.82995506567880695"/>
        </c:manualLayout>
      </c:layout>
      <c:scatterChart>
        <c:scatterStyle val="lineMarker"/>
        <c:ser>
          <c:idx val="0"/>
          <c:order val="1"/>
          <c:tx>
            <c:v>Class IV</c:v>
          </c:tx>
          <c:marker>
            <c:symbol val="none"/>
          </c:marker>
          <c:xVal>
            <c:numRef>
              <c:f>'Four Classes'!$D$1:$O$1</c:f>
              <c:numCache>
                <c:formatCode>General</c:formatCode>
                <c:ptCount val="12"/>
                <c:pt idx="0">
                  <c:v>1997</c:v>
                </c:pt>
                <c:pt idx="1">
                  <c:v>1998</c:v>
                </c:pt>
                <c:pt idx="2">
                  <c:v>1999</c:v>
                </c:pt>
                <c:pt idx="3">
                  <c:v>2000</c:v>
                </c:pt>
                <c:pt idx="4">
                  <c:v>2001</c:v>
                </c:pt>
                <c:pt idx="5">
                  <c:v>2002</c:v>
                </c:pt>
                <c:pt idx="6">
                  <c:v>2003</c:v>
                </c:pt>
                <c:pt idx="7">
                  <c:v>2004</c:v>
                </c:pt>
                <c:pt idx="8">
                  <c:v>2005</c:v>
                </c:pt>
                <c:pt idx="9">
                  <c:v>2006</c:v>
                </c:pt>
                <c:pt idx="10">
                  <c:v>2007</c:v>
                </c:pt>
                <c:pt idx="11">
                  <c:v>2008</c:v>
                </c:pt>
              </c:numCache>
            </c:numRef>
          </c:xVal>
          <c:yVal>
            <c:numRef>
              <c:f>'Four Classes'!$D$40:$O$40</c:f>
              <c:numCache>
                <c:formatCode>General</c:formatCode>
                <c:ptCount val="12"/>
                <c:pt idx="0">
                  <c:v>4678</c:v>
                </c:pt>
                <c:pt idx="1">
                  <c:v>4426</c:v>
                </c:pt>
                <c:pt idx="2">
                  <c:v>4200</c:v>
                </c:pt>
                <c:pt idx="3">
                  <c:v>4416</c:v>
                </c:pt>
                <c:pt idx="4">
                  <c:v>4246</c:v>
                </c:pt>
                <c:pt idx="5">
                  <c:v>4515</c:v>
                </c:pt>
                <c:pt idx="6">
                  <c:v>4719</c:v>
                </c:pt>
                <c:pt idx="7">
                  <c:v>4997</c:v>
                </c:pt>
                <c:pt idx="8">
                  <c:v>5281</c:v>
                </c:pt>
                <c:pt idx="9">
                  <c:v>5464</c:v>
                </c:pt>
                <c:pt idx="10">
                  <c:v>5714</c:v>
                </c:pt>
                <c:pt idx="11">
                  <c:v>5968</c:v>
                </c:pt>
              </c:numCache>
            </c:numRef>
          </c:yVal>
        </c:ser>
        <c:ser>
          <c:idx val="3"/>
          <c:order val="0"/>
          <c:tx>
            <c:v>Class IV</c:v>
          </c:tx>
          <c:marker>
            <c:symbol val="none"/>
          </c:marker>
          <c:xVal>
            <c:numRef>
              <c:f>'Four Classes'!$D$1:$O$1</c:f>
              <c:numCache>
                <c:formatCode>General</c:formatCode>
                <c:ptCount val="12"/>
                <c:pt idx="0">
                  <c:v>1997</c:v>
                </c:pt>
                <c:pt idx="1">
                  <c:v>1998</c:v>
                </c:pt>
                <c:pt idx="2">
                  <c:v>1999</c:v>
                </c:pt>
                <c:pt idx="3">
                  <c:v>2000</c:v>
                </c:pt>
                <c:pt idx="4">
                  <c:v>2001</c:v>
                </c:pt>
                <c:pt idx="5">
                  <c:v>2002</c:v>
                </c:pt>
                <c:pt idx="6">
                  <c:v>2003</c:v>
                </c:pt>
                <c:pt idx="7">
                  <c:v>2004</c:v>
                </c:pt>
                <c:pt idx="8">
                  <c:v>2005</c:v>
                </c:pt>
                <c:pt idx="9">
                  <c:v>2006</c:v>
                </c:pt>
                <c:pt idx="10">
                  <c:v>2007</c:v>
                </c:pt>
                <c:pt idx="11">
                  <c:v>2008</c:v>
                </c:pt>
              </c:numCache>
            </c:numRef>
          </c:xVal>
          <c:yVal>
            <c:numRef>
              <c:f>'Four Classes'!$D$40:$O$40</c:f>
              <c:numCache>
                <c:formatCode>General</c:formatCode>
                <c:ptCount val="12"/>
                <c:pt idx="0">
                  <c:v>4678</c:v>
                </c:pt>
                <c:pt idx="1">
                  <c:v>4426</c:v>
                </c:pt>
                <c:pt idx="2">
                  <c:v>4200</c:v>
                </c:pt>
                <c:pt idx="3">
                  <c:v>4416</c:v>
                </c:pt>
                <c:pt idx="4">
                  <c:v>4246</c:v>
                </c:pt>
                <c:pt idx="5">
                  <c:v>4515</c:v>
                </c:pt>
                <c:pt idx="6">
                  <c:v>4719</c:v>
                </c:pt>
                <c:pt idx="7">
                  <c:v>4997</c:v>
                </c:pt>
                <c:pt idx="8">
                  <c:v>5281</c:v>
                </c:pt>
                <c:pt idx="9">
                  <c:v>5464</c:v>
                </c:pt>
                <c:pt idx="10">
                  <c:v>5714</c:v>
                </c:pt>
                <c:pt idx="11">
                  <c:v>5968</c:v>
                </c:pt>
              </c:numCache>
            </c:numRef>
          </c:yVal>
        </c:ser>
        <c:axId val="88782720"/>
        <c:axId val="88784256"/>
      </c:scatterChart>
      <c:valAx>
        <c:axId val="88782720"/>
        <c:scaling>
          <c:orientation val="minMax"/>
          <c:max val="2009"/>
          <c:min val="1997"/>
        </c:scaling>
        <c:axPos val="b"/>
        <c:numFmt formatCode="General" sourceLinked="1"/>
        <c:tickLblPos val="nextTo"/>
        <c:txPr>
          <a:bodyPr/>
          <a:lstStyle/>
          <a:p>
            <a:pPr>
              <a:defRPr lang="en-GB" sz="1600"/>
            </a:pPr>
            <a:endParaRPr lang="en-US"/>
          </a:p>
        </c:txPr>
        <c:crossAx val="88784256"/>
        <c:crosses val="autoZero"/>
        <c:crossBetween val="midCat"/>
        <c:majorUnit val="1"/>
      </c:valAx>
      <c:valAx>
        <c:axId val="88784256"/>
        <c:scaling>
          <c:orientation val="minMax"/>
        </c:scaling>
        <c:axPos val="l"/>
        <c:majorGridlines/>
        <c:title>
          <c:tx>
            <c:rich>
              <a:bodyPr/>
              <a:lstStyle/>
              <a:p>
                <a:pPr>
                  <a:defRPr lang="en-GB" sz="1600"/>
                </a:pPr>
                <a:r>
                  <a:rPr lang="en-GB" sz="1600" dirty="0"/>
                  <a:t>Number of </a:t>
                </a:r>
                <a:r>
                  <a:rPr lang="en-GB" sz="1600" dirty="0" smtClean="0"/>
                  <a:t>Pleasure Vessels</a:t>
                </a:r>
                <a:endParaRPr lang="en-GB" sz="1600" dirty="0"/>
              </a:p>
            </c:rich>
          </c:tx>
          <c:layout/>
        </c:title>
        <c:numFmt formatCode="General" sourceLinked="1"/>
        <c:majorTickMark val="none"/>
        <c:tickLblPos val="nextTo"/>
        <c:txPr>
          <a:bodyPr/>
          <a:lstStyle/>
          <a:p>
            <a:pPr>
              <a:defRPr lang="en-GB" sz="1600"/>
            </a:pPr>
            <a:endParaRPr lang="en-US"/>
          </a:p>
        </c:txPr>
        <c:crossAx val="88782720"/>
        <c:crosses val="autoZero"/>
        <c:crossBetween val="midCat"/>
      </c:valAx>
    </c:plotArea>
    <c:plotVisOnly val="1"/>
    <c:dispBlanksAs val="zero"/>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18A334-E298-4CE9-9AD5-20A305783E27}" type="datetimeFigureOut">
              <a:rPr lang="en-US" smtClean="0"/>
              <a:pPr/>
              <a:t>2/28/2010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FB5813-A6A7-43BE-96F9-1CD6AD6754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millionwebs.ws/heritag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illionwebs.ws/heritag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xchange.wpi.edu/owa/redir.aspx?C=3dd0df5e2b014eeda550809e8b17b730&amp;URL=http://www.watertours.com.hk/boats.asp"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exchange.wpi.edu/owa/redir.aspx?C=3dd0df5e2b014eeda550809e8b17b730&amp;URL=http://www.saffron-cruises.com/nutmeg.php" TargetMode="External"/><Relationship Id="rId4" Type="http://schemas.openxmlformats.org/officeDocument/2006/relationships/hyperlink" Target="https://exchange.wpi.edu/owa/redir.aspx?C=3dd0df5e2b014eeda550809e8b17b730&amp;URL=http://www.saffron-cruises.com/ginseng.php"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millionwebs.ws/heritag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illionwebs.ws/heritag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437170-C7C6-4571-B689-FDC1FEE3913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CREDIT</a:t>
            </a:r>
            <a:r>
              <a:rPr lang="en-US" dirty="0" smtClean="0"/>
              <a:t>: </a:t>
            </a:r>
            <a:r>
              <a:rPr lang="en-US" sz="1200" u="sng" kern="1200" dirty="0" smtClean="0">
                <a:solidFill>
                  <a:schemeClr val="tx1"/>
                </a:solidFill>
                <a:latin typeface="+mn-lt"/>
                <a:ea typeface="+mn-ea"/>
                <a:cs typeface="+mn-cs"/>
                <a:hlinkClick r:id="rId3"/>
              </a:rPr>
              <a:t>http://www.millionwebs.ws/heritage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CREDIT</a:t>
            </a:r>
            <a:r>
              <a:rPr lang="en-US" dirty="0" smtClean="0"/>
              <a:t>: </a:t>
            </a:r>
            <a:r>
              <a:rPr lang="en-US" sz="1200" u="sng" kern="1200" dirty="0" smtClean="0">
                <a:solidFill>
                  <a:schemeClr val="tx1"/>
                </a:solidFill>
                <a:latin typeface="+mn-lt"/>
                <a:ea typeface="+mn-ea"/>
                <a:cs typeface="+mn-cs"/>
                <a:hlinkClick r:id="rId3"/>
              </a:rPr>
              <a:t>http://www.millionwebs.ws/heritage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Now we’re going to define some terms that we’ll use later on in the presentation.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In our study, sheltered water is defined as any area </a:t>
            </a:r>
            <a:r>
              <a:rPr lang="en-HK" sz="1200" i="1" kern="1200" dirty="0" smtClean="0">
                <a:solidFill>
                  <a:schemeClr val="tx1"/>
                </a:solidFill>
                <a:latin typeface="+mn-lt"/>
                <a:ea typeface="+mn-ea"/>
                <a:cs typeface="+mn-cs"/>
              </a:rPr>
              <a:t>inside of the harbour</a:t>
            </a:r>
            <a:r>
              <a:rPr lang="en-HK" sz="1200" kern="1200" dirty="0" smtClean="0">
                <a:solidFill>
                  <a:schemeClr val="tx1"/>
                </a:solidFill>
                <a:latin typeface="+mn-lt"/>
                <a:ea typeface="+mn-ea"/>
                <a:cs typeface="+mn-cs"/>
              </a:rPr>
              <a:t> with reduced wave action. A typhoon shelter is a type of sheltered water, specifically designated by the Marine Department to be safe to store a boat in during a typhoon.</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a:t>
            </a:r>
            <a:r>
              <a:rPr lang="en-HK" sz="1200" kern="1200" baseline="0" dirty="0" smtClean="0">
                <a:solidFill>
                  <a:schemeClr val="tx1"/>
                </a:solidFill>
                <a:latin typeface="+mn-lt"/>
                <a:ea typeface="+mn-ea"/>
                <a:cs typeface="+mn-cs"/>
              </a:rPr>
              <a:t> http://www.pbase.com/besati/image/55419108 (</a:t>
            </a:r>
            <a:r>
              <a:rPr lang="en-US" dirty="0" smtClean="0"/>
              <a:t>Bernard </a:t>
            </a:r>
            <a:r>
              <a:rPr lang="en-US" dirty="0" err="1" smtClean="0"/>
              <a:t>Tse</a:t>
            </a:r>
            <a:r>
              <a:rPr lang="en-US" dirty="0" smtClean="0"/>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Cargo working areas are areas where small cargo handlers, typically river-trade vessels, can load/unload cargo.</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Santiago Lora</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A landing step is a staircase built into the seawall. They are typically used to get </a:t>
            </a:r>
            <a:r>
              <a:rPr lang="en-HK" sz="1200" i="1" kern="1200" dirty="0" smtClean="0">
                <a:solidFill>
                  <a:schemeClr val="tx1"/>
                </a:solidFill>
                <a:latin typeface="+mn-lt"/>
                <a:ea typeface="+mn-ea"/>
                <a:cs typeface="+mn-cs"/>
              </a:rPr>
              <a:t>people</a:t>
            </a:r>
            <a:r>
              <a:rPr lang="en-HK" sz="1200" kern="1200" dirty="0" smtClean="0">
                <a:solidFill>
                  <a:schemeClr val="tx1"/>
                </a:solidFill>
                <a:latin typeface="+mn-lt"/>
                <a:ea typeface="+mn-ea"/>
                <a:cs typeface="+mn-cs"/>
              </a:rPr>
              <a:t> on and off of boats.</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Eric Rosendahl</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A pier is a raised walkway over the water supported by piles or pillars used to add additional space along the waterfront. In this case a public pier adds more landing steps.</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Eric Rosendahl</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A marina can be a public or private club that caters to leisure boats.</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http://swingingbridgemarina.com/  (Mark </a:t>
            </a:r>
            <a:r>
              <a:rPr lang="en-HK" sz="1200" kern="1200" dirty="0" err="1" smtClean="0">
                <a:solidFill>
                  <a:schemeClr val="tx1"/>
                </a:solidFill>
                <a:latin typeface="+mn-lt"/>
                <a:ea typeface="+mn-ea"/>
                <a:cs typeface="+mn-cs"/>
              </a:rPr>
              <a:t>Cappitella</a:t>
            </a:r>
            <a:r>
              <a:rPr lang="en-HK" sz="1200" kern="1200" dirty="0" smtClean="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They are characterized by an access road, parking lots for cars, a clubhouse for members, slipways to roll boats into the water, moorings to tie up boats, hoists to lower boats into the water, and boat yards for boat storage and boat repair.</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http://travelart.wordpress.com/2008/08/05/sailing-southeast-asia/ (RHKYC)</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Now that you have seen some of the major land/water interfaces in Victoria Harbour, let us take a look at the people who use them.</a:t>
            </a:r>
            <a:endParaRPr lang="en-US" dirty="0" smtClean="0"/>
          </a:p>
        </p:txBody>
      </p:sp>
      <p:sp>
        <p:nvSpPr>
          <p:cNvPr id="4" name="Slide Number Placeholder 3"/>
          <p:cNvSpPr>
            <a:spLocks noGrp="1"/>
          </p:cNvSpPr>
          <p:nvPr>
            <p:ph type="sldNum" sz="quarter" idx="10"/>
          </p:nvPr>
        </p:nvSpPr>
        <p:spPr/>
        <p:txBody>
          <a:bodyPr/>
          <a:lstStyle/>
          <a:p>
            <a:fld id="{C3FB5813-A6A7-43BE-96F9-1CD6AD6754B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goal of this project is to turn Victoria Harbour into a “living harbour.”  What does that mean?  A “living harbour” is a harbour in which all users exist in a symbiotic, mutually-beneficial relationship.  This means industrial users, commercial users, and recreational users, all using the harbour in harmony.  So how do we intend to do this?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 CREDIT: http://si.smugmug.com/Portfolio/Portfolio/1674201_UxZmP#114392120_FbSjx-L-LB</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This is a general breakdown of which categories of users are where in the harbour – you have industrial and commercial mainly in the west, ferries generally in the middle, and recreational boating in the east.</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Here is the distribution of usage zones for each of the marine user groups in the harbour; you have the fishing industry, recreation and community, cruises, ferries, the government, ocean-going cargo, and industrial marine facilities. The arrow next to each marine user indicates the predicted future trends for that user group based on data we have collected – red signifies a decrease, yellow represents no change, and green indicates an increase.</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Industrial users are one of the largest marine user groups in Victoria Harbour; the shipping industry is still a cornerstone of the Hong Kong economy.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PHOTO CREDIT:</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lumMod val="85000"/>
                  </a:schemeClr>
                </a:solidFill>
              </a:rPr>
              <a:t>- http://www.flickr.com/photos/fuzheado/4143025/ (</a:t>
            </a:r>
            <a:r>
              <a:rPr lang="en-US" sz="1100" dirty="0" err="1" smtClean="0">
                <a:solidFill>
                  <a:schemeClr val="bg1">
                    <a:lumMod val="85000"/>
                  </a:schemeClr>
                </a:solidFill>
              </a:rPr>
              <a:t>fuzheado</a:t>
            </a:r>
            <a:r>
              <a:rPr lang="en-US" sz="1100" dirty="0" smtClean="0">
                <a:solidFill>
                  <a:schemeClr val="bg1">
                    <a:lumMod val="85000"/>
                  </a:schemeClr>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lumMod val="85000"/>
                  </a:schemeClr>
                </a:solidFill>
              </a:rPr>
              <a:t>- http://www.dssglobalsecurity.com/Featured_Solutions_PRW4.html</a:t>
            </a:r>
          </a:p>
        </p:txBody>
      </p:sp>
      <p:sp>
        <p:nvSpPr>
          <p:cNvPr id="4" name="Slide Number Placeholder 3"/>
          <p:cNvSpPr>
            <a:spLocks noGrp="1"/>
          </p:cNvSpPr>
          <p:nvPr>
            <p:ph type="sldNum" sz="quarter" idx="10"/>
          </p:nvPr>
        </p:nvSpPr>
        <p:spPr/>
        <p:txBody>
          <a:bodyPr/>
          <a:lstStyle/>
          <a:p>
            <a:fld id="{C3FB5813-A6A7-43BE-96F9-1CD6AD6754B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Ocean-going cargo facilities are concentrated in the blue area in the northwest because of the large container vessels require a lot of space and easy accessibility to the open seas, whereas smaller scale industrial facilities are scattered all over the harbour in public cargo working areas.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PHOTO CREDIT: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 http://www.allposters.com/-sp/Container-Ships-in-Hong-Kong-Harbor-Waiting-for-Cargo-to-Be-Loaded-Posters_i3587100_.htm</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 Santiago Lora</a:t>
            </a:r>
            <a:endParaRPr lang="en-US" sz="11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Hong Kong’s cargo throughput has been on the</a:t>
            </a:r>
            <a:r>
              <a:rPr lang="en-GB" sz="1200" kern="1200" baseline="0" dirty="0" smtClean="0">
                <a:solidFill>
                  <a:schemeClr val="tx1"/>
                </a:solidFill>
                <a:latin typeface="+mn-lt"/>
                <a:ea typeface="+mn-ea"/>
                <a:cs typeface="+mn-cs"/>
              </a:rPr>
              <a:t> rise, with the recent decline caused by the global recession.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PHOTO CREDIT: http://www.asgillglobalshipping.com/</a:t>
            </a:r>
            <a:endParaRPr lang="en-US" sz="36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But in comparison to shipping ports such as Singapore and Shanghai, Hong Kong has lost its lead; its rate of growth is noticeably lower than that of its major competitors.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PHOTO CREDIT: http://www.asgillglobalshipping.com/</a:t>
            </a:r>
            <a:endParaRPr lang="en-US" sz="36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4000" kern="1200" dirty="0" smtClean="0">
                <a:solidFill>
                  <a:schemeClr val="tx1"/>
                </a:solidFill>
                <a:latin typeface="+mn-lt"/>
                <a:ea typeface="+mn-ea"/>
                <a:cs typeface="+mn-cs"/>
              </a:rPr>
              <a:t>The distribution of public cargo working areas is also changing; those in </a:t>
            </a:r>
            <a:r>
              <a:rPr lang="en-GB" sz="4000" kern="1200" dirty="0" err="1" smtClean="0">
                <a:solidFill>
                  <a:schemeClr val="tx1"/>
                </a:solidFill>
                <a:latin typeface="+mn-lt"/>
                <a:ea typeface="+mn-ea"/>
                <a:cs typeface="+mn-cs"/>
              </a:rPr>
              <a:t>Kwun</a:t>
            </a:r>
            <a:r>
              <a:rPr lang="en-GB" sz="4000" kern="1200" dirty="0" smtClean="0">
                <a:solidFill>
                  <a:schemeClr val="tx1"/>
                </a:solidFill>
                <a:latin typeface="+mn-lt"/>
                <a:ea typeface="+mn-ea"/>
                <a:cs typeface="+mn-cs"/>
              </a:rPr>
              <a:t> Tong, Cha </a:t>
            </a:r>
            <a:r>
              <a:rPr lang="en-GB" sz="4000" kern="1200" dirty="0" err="1" smtClean="0">
                <a:solidFill>
                  <a:schemeClr val="tx1"/>
                </a:solidFill>
                <a:latin typeface="+mn-lt"/>
                <a:ea typeface="+mn-ea"/>
                <a:cs typeface="+mn-cs"/>
              </a:rPr>
              <a:t>Kwo</a:t>
            </a:r>
            <a:r>
              <a:rPr lang="en-GB" sz="4000" kern="1200" dirty="0" smtClean="0">
                <a:solidFill>
                  <a:schemeClr val="tx1"/>
                </a:solidFill>
                <a:latin typeface="+mn-lt"/>
                <a:ea typeface="+mn-ea"/>
                <a:cs typeface="+mn-cs"/>
              </a:rPr>
              <a:t> Ling, and Hung </a:t>
            </a:r>
            <a:r>
              <a:rPr lang="en-GB" sz="4000" kern="1200" dirty="0" err="1" smtClean="0">
                <a:solidFill>
                  <a:schemeClr val="tx1"/>
                </a:solidFill>
                <a:latin typeface="+mn-lt"/>
                <a:ea typeface="+mn-ea"/>
                <a:cs typeface="+mn-cs"/>
              </a:rPr>
              <a:t>Hom</a:t>
            </a:r>
            <a:r>
              <a:rPr lang="en-GB" sz="4000" kern="1200" dirty="0" smtClean="0">
                <a:solidFill>
                  <a:schemeClr val="tx1"/>
                </a:solidFill>
                <a:latin typeface="+mn-lt"/>
                <a:ea typeface="+mn-ea"/>
                <a:cs typeface="+mn-cs"/>
              </a:rPr>
              <a:t> have been rezoned for other purposes – such as residential, and will soon disappear.</a:t>
            </a:r>
            <a:endParaRPr lang="en-US" sz="11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4000" kern="1200" dirty="0" smtClean="0">
                <a:solidFill>
                  <a:schemeClr val="tx1"/>
                </a:solidFill>
                <a:latin typeface="+mn-lt"/>
                <a:ea typeface="+mn-ea"/>
                <a:cs typeface="+mn-cs"/>
              </a:rPr>
              <a:t>We should also take note that the recycling industry sharing the </a:t>
            </a:r>
            <a:r>
              <a:rPr lang="en-GB" sz="4000" kern="1200" dirty="0" err="1" smtClean="0">
                <a:solidFill>
                  <a:schemeClr val="tx1"/>
                </a:solidFill>
                <a:latin typeface="+mn-lt"/>
                <a:ea typeface="+mn-ea"/>
                <a:cs typeface="+mn-cs"/>
              </a:rPr>
              <a:t>Kwun</a:t>
            </a:r>
            <a:r>
              <a:rPr lang="en-GB" sz="4000" kern="1200" dirty="0" smtClean="0">
                <a:solidFill>
                  <a:schemeClr val="tx1"/>
                </a:solidFill>
                <a:latin typeface="+mn-lt"/>
                <a:ea typeface="+mn-ea"/>
                <a:cs typeface="+mn-cs"/>
              </a:rPr>
              <a:t> Tong public cargo working area will move to </a:t>
            </a:r>
            <a:r>
              <a:rPr lang="en-GB" sz="4000" kern="1200" dirty="0" err="1" smtClean="0">
                <a:solidFill>
                  <a:schemeClr val="tx1"/>
                </a:solidFill>
                <a:latin typeface="+mn-lt"/>
                <a:ea typeface="+mn-ea"/>
                <a:cs typeface="+mn-cs"/>
              </a:rPr>
              <a:t>Chai</a:t>
            </a:r>
            <a:r>
              <a:rPr lang="en-GB" sz="4000" kern="1200" dirty="0" smtClean="0">
                <a:solidFill>
                  <a:schemeClr val="tx1"/>
                </a:solidFill>
                <a:latin typeface="+mn-lt"/>
                <a:ea typeface="+mn-ea"/>
                <a:cs typeface="+mn-cs"/>
              </a:rPr>
              <a:t> Wan.</a:t>
            </a:r>
            <a:endParaRPr lang="en-US" sz="11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kern="1200" baseline="0" dirty="0" smtClean="0">
                <a:solidFill>
                  <a:schemeClr val="tx1"/>
                </a:solidFill>
                <a:latin typeface="+mn-lt"/>
                <a:ea typeface="+mn-ea"/>
                <a:cs typeface="+mn-cs"/>
              </a:rPr>
              <a:t>The remaining industrial and public cargo handling facilities will be concentrated in the western </a:t>
            </a:r>
            <a:r>
              <a:rPr lang="en-US" sz="3600" kern="1200" baseline="0" dirty="0" err="1" smtClean="0">
                <a:solidFill>
                  <a:schemeClr val="tx1"/>
                </a:solidFill>
                <a:latin typeface="+mn-lt"/>
                <a:ea typeface="+mn-ea"/>
                <a:cs typeface="+mn-cs"/>
              </a:rPr>
              <a:t>harbour</a:t>
            </a:r>
            <a:r>
              <a:rPr lang="en-US" sz="3600" kern="1200" baseline="0" dirty="0" smtClean="0">
                <a:solidFill>
                  <a:schemeClr val="tx1"/>
                </a:solidFill>
                <a:latin typeface="+mn-lt"/>
                <a:ea typeface="+mn-ea"/>
                <a:cs typeface="+mn-cs"/>
              </a:rPr>
              <a:t>, especially in the area between </a:t>
            </a:r>
            <a:r>
              <a:rPr lang="en-US" sz="3600" kern="1200" baseline="0" dirty="0" err="1" smtClean="0">
                <a:solidFill>
                  <a:schemeClr val="tx1"/>
                </a:solidFill>
                <a:latin typeface="+mn-lt"/>
                <a:ea typeface="+mn-ea"/>
                <a:cs typeface="+mn-cs"/>
              </a:rPr>
              <a:t>Yau</a:t>
            </a:r>
            <a:r>
              <a:rPr lang="en-US" sz="3600" kern="1200" baseline="0" dirty="0" smtClean="0">
                <a:solidFill>
                  <a:schemeClr val="tx1"/>
                </a:solidFill>
                <a:latin typeface="+mn-lt"/>
                <a:ea typeface="+mn-ea"/>
                <a:cs typeface="+mn-cs"/>
              </a:rPr>
              <a:t> Ma </a:t>
            </a:r>
            <a:r>
              <a:rPr lang="en-US" sz="3600" kern="1200" baseline="0" dirty="0" err="1" smtClean="0">
                <a:solidFill>
                  <a:schemeClr val="tx1"/>
                </a:solidFill>
                <a:latin typeface="+mn-lt"/>
                <a:ea typeface="+mn-ea"/>
                <a:cs typeface="+mn-cs"/>
              </a:rPr>
              <a:t>Tei</a:t>
            </a:r>
            <a:r>
              <a:rPr lang="en-US" sz="3600" kern="1200" baseline="0" dirty="0" smtClean="0">
                <a:solidFill>
                  <a:schemeClr val="tx1"/>
                </a:solidFill>
                <a:latin typeface="+mn-lt"/>
                <a:ea typeface="+mn-ea"/>
                <a:cs typeface="+mn-cs"/>
              </a:rPr>
              <a:t> and Stonecutter’s island.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3600" kern="1200" dirty="0" smtClean="0">
                <a:solidFill>
                  <a:schemeClr val="tx1"/>
                </a:solidFill>
                <a:latin typeface="+mn-lt"/>
                <a:ea typeface="+mn-ea"/>
                <a:cs typeface="+mn-cs"/>
              </a:rPr>
              <a:t>There is some pressure to rezone this area for</a:t>
            </a:r>
            <a:r>
              <a:rPr lang="en-HK" sz="3600" kern="1200" baseline="0" dirty="0" smtClean="0">
                <a:solidFill>
                  <a:schemeClr val="tx1"/>
                </a:solidFill>
                <a:latin typeface="+mn-lt"/>
                <a:ea typeface="+mn-ea"/>
                <a:cs typeface="+mn-cs"/>
              </a:rPr>
              <a:t> residential purposes. </a:t>
            </a:r>
            <a:r>
              <a:rPr lang="en-HK" sz="3600" kern="1200" baseline="0" dirty="0" err="1" smtClean="0">
                <a:solidFill>
                  <a:schemeClr val="tx1"/>
                </a:solidFill>
                <a:latin typeface="+mn-lt"/>
                <a:ea typeface="+mn-ea"/>
                <a:cs typeface="+mn-cs"/>
              </a:rPr>
              <a:t>Yau</a:t>
            </a:r>
            <a:r>
              <a:rPr lang="en-HK" sz="3600" kern="1200" baseline="0" dirty="0" smtClean="0">
                <a:solidFill>
                  <a:schemeClr val="tx1"/>
                </a:solidFill>
                <a:latin typeface="+mn-lt"/>
                <a:ea typeface="+mn-ea"/>
                <a:cs typeface="+mn-cs"/>
              </a:rPr>
              <a:t> Ma </a:t>
            </a:r>
            <a:r>
              <a:rPr lang="en-HK" sz="3600" kern="1200" baseline="0" dirty="0" err="1" smtClean="0">
                <a:solidFill>
                  <a:schemeClr val="tx1"/>
                </a:solidFill>
                <a:latin typeface="+mn-lt"/>
                <a:ea typeface="+mn-ea"/>
                <a:cs typeface="+mn-cs"/>
              </a:rPr>
              <a:t>Tei</a:t>
            </a:r>
            <a:r>
              <a:rPr lang="en-HK" sz="3600" kern="1200" baseline="0" dirty="0" smtClean="0">
                <a:solidFill>
                  <a:schemeClr val="tx1"/>
                </a:solidFill>
                <a:latin typeface="+mn-lt"/>
                <a:ea typeface="+mn-ea"/>
                <a:cs typeface="+mn-cs"/>
              </a:rPr>
              <a:t> will be vital for the public cargo handling industry. It offers a c</a:t>
            </a:r>
            <a:r>
              <a:rPr lang="en-HK" sz="3600" kern="1200" dirty="0" smtClean="0">
                <a:solidFill>
                  <a:schemeClr val="tx1"/>
                </a:solidFill>
                <a:latin typeface="+mn-lt"/>
                <a:ea typeface="+mn-ea"/>
                <a:cs typeface="+mn-cs"/>
              </a:rPr>
              <a:t>onglomeration of marine services,</a:t>
            </a:r>
            <a:r>
              <a:rPr lang="en-HK" sz="3600" kern="1200" baseline="0" dirty="0" smtClean="0">
                <a:solidFill>
                  <a:schemeClr val="tx1"/>
                </a:solidFill>
                <a:latin typeface="+mn-lt"/>
                <a:ea typeface="+mn-ea"/>
                <a:cs typeface="+mn-cs"/>
              </a:rPr>
              <a:t> includes everything</a:t>
            </a:r>
            <a:r>
              <a:rPr lang="en-HK" sz="3600" kern="1200" dirty="0" smtClean="0">
                <a:solidFill>
                  <a:schemeClr val="tx1"/>
                </a:solidFill>
                <a:latin typeface="+mn-lt"/>
                <a:ea typeface="+mn-ea"/>
                <a:cs typeface="+mn-cs"/>
              </a:rPr>
              <a:t> from cargo handling to fuel and repair</a:t>
            </a:r>
            <a:r>
              <a:rPr lang="en-HK" sz="3600" kern="1200" baseline="0" dirty="0" smtClean="0">
                <a:solidFill>
                  <a:schemeClr val="tx1"/>
                </a:solidFill>
                <a:latin typeface="+mn-lt"/>
                <a:ea typeface="+mn-ea"/>
                <a:cs typeface="+mn-cs"/>
              </a:rPr>
              <a:t> facilities. *Recommendation* protect and modernize the facilities in </a:t>
            </a:r>
            <a:r>
              <a:rPr lang="en-HK" sz="3600" kern="1200" baseline="0" dirty="0" err="1" smtClean="0">
                <a:solidFill>
                  <a:schemeClr val="tx1"/>
                </a:solidFill>
                <a:latin typeface="+mn-lt"/>
                <a:ea typeface="+mn-ea"/>
                <a:cs typeface="+mn-cs"/>
              </a:rPr>
              <a:t>Yau</a:t>
            </a:r>
            <a:r>
              <a:rPr lang="en-HK" sz="3600" kern="1200" baseline="0" dirty="0" smtClean="0">
                <a:solidFill>
                  <a:schemeClr val="tx1"/>
                </a:solidFill>
                <a:latin typeface="+mn-lt"/>
                <a:ea typeface="+mn-ea"/>
                <a:cs typeface="+mn-cs"/>
              </a:rPr>
              <a:t> Ma </a:t>
            </a:r>
            <a:r>
              <a:rPr lang="en-HK" sz="3600" kern="1200" baseline="0" dirty="0" err="1" smtClean="0">
                <a:solidFill>
                  <a:schemeClr val="tx1"/>
                </a:solidFill>
                <a:latin typeface="+mn-lt"/>
                <a:ea typeface="+mn-ea"/>
                <a:cs typeface="+mn-cs"/>
              </a:rPr>
              <a:t>Tei</a:t>
            </a:r>
            <a:r>
              <a:rPr lang="en-HK" sz="3600" kern="1200" baseline="0" dirty="0" smtClean="0">
                <a:solidFill>
                  <a:schemeClr val="tx1"/>
                </a:solidFill>
                <a:latin typeface="+mn-lt"/>
                <a:ea typeface="+mn-ea"/>
                <a:cs typeface="+mn-cs"/>
              </a:rPr>
              <a:t> so </a:t>
            </a:r>
            <a:r>
              <a:rPr lang="en-HK" sz="3600" kern="1200" dirty="0" smtClean="0">
                <a:solidFill>
                  <a:schemeClr val="tx1"/>
                </a:solidFill>
                <a:latin typeface="+mn-lt"/>
                <a:ea typeface="+mn-ea"/>
                <a:cs typeface="+mn-cs"/>
              </a:rPr>
              <a:t>the industry can operate efficiently and cost-effectively and support Hong Kong as a maritime and shipping hub. </a:t>
            </a:r>
            <a:endParaRPr lang="en-US" sz="8000" dirty="0" smtClean="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3600" dirty="0" smtClean="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3600" dirty="0" smtClean="0">
                <a:solidFill>
                  <a:schemeClr val="bg1">
                    <a:lumMod val="85000"/>
                  </a:schemeClr>
                </a:solidFill>
              </a:rPr>
              <a:t>PHOTO CREDIT: Santiago Lora</a:t>
            </a:r>
          </a:p>
        </p:txBody>
      </p:sp>
      <p:sp>
        <p:nvSpPr>
          <p:cNvPr id="4" name="Slide Number Placeholder 3"/>
          <p:cNvSpPr>
            <a:spLocks noGrp="1"/>
          </p:cNvSpPr>
          <p:nvPr>
            <p:ph type="sldNum" sz="quarter" idx="10"/>
          </p:nvPr>
        </p:nvSpPr>
        <p:spPr/>
        <p:txBody>
          <a:bodyPr/>
          <a:lstStyle/>
          <a:p>
            <a:fld id="{C3FB5813-A6A7-43BE-96F9-1CD6AD6754B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On the other hand, the tourism sector is on the rise, so we will talk about how they use the waterfront; one such user group are the cruise passengers.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PHOTO CREDIT: http://www.flickr.com/photos/2careless/3066798806/ (2careless)</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divided the entire Victoria Harbour waterfront into twenty-three (23) separate action areas, and then walked the entire fifty (50) kilometer waterfront twice with a waterfront evaluation form; a form that included a checklist of all land-water interfaces and marine users that we would like to see; things such as landing steps, public cargo working areas, and marinas. </a:t>
            </a:r>
          </a:p>
        </p:txBody>
      </p:sp>
      <p:sp>
        <p:nvSpPr>
          <p:cNvPr id="4" name="Slide Number Placeholder 3"/>
          <p:cNvSpPr>
            <a:spLocks noGrp="1"/>
          </p:cNvSpPr>
          <p:nvPr>
            <p:ph type="sldNum" sz="quarter" idx="10"/>
          </p:nvPr>
        </p:nvSpPr>
        <p:spPr/>
        <p:txBody>
          <a:bodyPr/>
          <a:lstStyle/>
          <a:p>
            <a:fld id="{C3FB5813-A6A7-43BE-96F9-1CD6AD6754B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There is currently only one pier in Victoria Harbour servicing cruise ships and that is the Ocean Terminal in West </a:t>
            </a:r>
            <a:r>
              <a:rPr lang="en-GB" sz="1200" kern="1200" dirty="0" err="1" smtClean="0">
                <a:solidFill>
                  <a:schemeClr val="tx1"/>
                </a:solidFill>
                <a:latin typeface="+mn-lt"/>
                <a:ea typeface="+mn-ea"/>
                <a:cs typeface="+mn-cs"/>
              </a:rPr>
              <a:t>Tsim</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Sha</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Tsui</a:t>
            </a:r>
            <a:r>
              <a:rPr lang="en-GB" sz="1200" kern="1200" dirty="0" smtClean="0">
                <a:solidFill>
                  <a:schemeClr val="tx1"/>
                </a:solidFill>
                <a:latin typeface="+mn-lt"/>
                <a:ea typeface="+mn-ea"/>
                <a:cs typeface="+mn-cs"/>
              </a:rPr>
              <a:t>. However, a new, larger facility is scheduled to be built at the tip of the Kai </a:t>
            </a:r>
            <a:r>
              <a:rPr lang="en-GB" sz="1200" kern="1200" dirty="0" err="1" smtClean="0">
                <a:solidFill>
                  <a:schemeClr val="tx1"/>
                </a:solidFill>
                <a:latin typeface="+mn-lt"/>
                <a:ea typeface="+mn-ea"/>
                <a:cs typeface="+mn-cs"/>
              </a:rPr>
              <a:t>Tak</a:t>
            </a:r>
            <a:r>
              <a:rPr lang="en-GB" sz="1200" kern="1200" dirty="0" smtClean="0">
                <a:solidFill>
                  <a:schemeClr val="tx1"/>
                </a:solidFill>
                <a:latin typeface="+mn-lt"/>
                <a:ea typeface="+mn-ea"/>
                <a:cs typeface="+mn-cs"/>
              </a:rPr>
              <a:t> runway.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PHOTO</a:t>
            </a:r>
            <a:r>
              <a:rPr lang="en-GB" sz="1200" kern="1200" baseline="0" dirty="0" smtClean="0">
                <a:solidFill>
                  <a:schemeClr val="tx1"/>
                </a:solidFill>
                <a:latin typeface="+mn-lt"/>
                <a:ea typeface="+mn-ea"/>
                <a:cs typeface="+mn-cs"/>
              </a:rPr>
              <a:t> CREDIT:</a:t>
            </a:r>
            <a:br>
              <a:rPr lang="en-GB" sz="1200" kern="1200" baseline="0" dirty="0" smtClean="0">
                <a:solidFill>
                  <a:schemeClr val="tx1"/>
                </a:solidFill>
                <a:latin typeface="+mn-lt"/>
                <a:ea typeface="+mn-ea"/>
                <a:cs typeface="+mn-cs"/>
              </a:rPr>
            </a:br>
            <a:r>
              <a:rPr lang="en-GB" sz="1200" kern="1200" baseline="0" dirty="0" smtClean="0">
                <a:solidFill>
                  <a:schemeClr val="tx1"/>
                </a:solidFill>
                <a:latin typeface="+mn-lt"/>
                <a:ea typeface="+mn-ea"/>
                <a:cs typeface="+mn-cs"/>
              </a:rPr>
              <a:t>- http://www.getlvhandbags.com/century-wharf-group-classic-industries/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 http://www.conexpoasia.com/EN/Overview/SouthChinaProjects/images/KaiTak.jpg</a:t>
            </a:r>
          </a:p>
        </p:txBody>
      </p:sp>
      <p:sp>
        <p:nvSpPr>
          <p:cNvPr id="4" name="Slide Number Placeholder 3"/>
          <p:cNvSpPr>
            <a:spLocks noGrp="1"/>
          </p:cNvSpPr>
          <p:nvPr>
            <p:ph type="sldNum" sz="quarter" idx="10"/>
          </p:nvPr>
        </p:nvSpPr>
        <p:spPr/>
        <p:txBody>
          <a:bodyPr/>
          <a:lstStyle/>
          <a:p>
            <a:fld id="{C3FB5813-A6A7-43BE-96F9-1CD6AD6754B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Ferries are another significant marine user group in the harbour.</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PHOTO CREDIT:</a:t>
            </a:r>
          </a:p>
          <a:p>
            <a:r>
              <a:rPr lang="en-US" sz="1200" kern="1200" dirty="0" smtClean="0">
                <a:solidFill>
                  <a:schemeClr val="tx1"/>
                </a:solidFill>
                <a:latin typeface="+mn-lt"/>
                <a:ea typeface="+mn-ea"/>
                <a:cs typeface="+mn-cs"/>
              </a:rPr>
              <a:t>- http://www.asia2002.gov.hk/press/pict/details_121.htm</a:t>
            </a:r>
          </a:p>
          <a:p>
            <a:r>
              <a:rPr lang="en-US" sz="1200" kern="1200" dirty="0" smtClean="0">
                <a:solidFill>
                  <a:schemeClr val="tx1"/>
                </a:solidFill>
                <a:latin typeface="+mn-lt"/>
                <a:ea typeface="+mn-ea"/>
                <a:cs typeface="+mn-cs"/>
              </a:rPr>
              <a:t>- http://www.flickr.com/photos/gaffie/3757876893/ (</a:t>
            </a:r>
            <a:r>
              <a:rPr lang="en-US" sz="1200" kern="1200" dirty="0" err="1" smtClean="0">
                <a:solidFill>
                  <a:schemeClr val="tx1"/>
                </a:solidFill>
                <a:latin typeface="+mn-lt"/>
                <a:ea typeface="+mn-ea"/>
                <a:cs typeface="+mn-cs"/>
              </a:rPr>
              <a:t>gaffjones</a:t>
            </a:r>
            <a:r>
              <a:rPr lang="en-US" sz="1200" kern="1200" dirty="0" smtClean="0">
                <a:solidFill>
                  <a:schemeClr val="tx1"/>
                </a:solidFill>
                <a:latin typeface="+mn-lt"/>
                <a:ea typeface="+mn-ea"/>
                <a:cs typeface="+mn-cs"/>
              </a:rPr>
              <a: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This map shows all the ferry piers,</a:t>
            </a:r>
            <a:r>
              <a:rPr lang="en-GB" sz="1200" kern="1200" baseline="0" dirty="0" smtClean="0">
                <a:solidFill>
                  <a:schemeClr val="tx1"/>
                </a:solidFill>
                <a:latin typeface="+mn-lt"/>
                <a:ea typeface="+mn-ea"/>
                <a:cs typeface="+mn-cs"/>
              </a:rPr>
              <a:t> and the routes of the ferries which use them.  As is clearly visible, the traffic is concentrated mostly around Central piers 1 through 8.  There are cross-harbour ferries, cross-boundary ferries such as the mainland China and Macau ferries, ferries to outlying islands, and dangerous goods ferries, used by vehicles that aren’t allowed in the cross-harbour tunnels.  We expect the cross-harbour ferry activity to decrease after the </a:t>
            </a:r>
            <a:r>
              <a:rPr lang="en-GB" sz="1200" kern="1200" baseline="0" dirty="0" err="1" smtClean="0">
                <a:solidFill>
                  <a:schemeClr val="tx1"/>
                </a:solidFill>
                <a:latin typeface="+mn-lt"/>
                <a:ea typeface="+mn-ea"/>
                <a:cs typeface="+mn-cs"/>
              </a:rPr>
              <a:t>Shatin</a:t>
            </a:r>
            <a:r>
              <a:rPr lang="en-GB" sz="1200" kern="1200" baseline="0" dirty="0" smtClean="0">
                <a:solidFill>
                  <a:schemeClr val="tx1"/>
                </a:solidFill>
                <a:latin typeface="+mn-lt"/>
                <a:ea typeface="+mn-ea"/>
                <a:cs typeface="+mn-cs"/>
              </a:rPr>
              <a:t>-Central link is added.  The </a:t>
            </a:r>
            <a:r>
              <a:rPr lang="en-GB" sz="1200" kern="1200" baseline="0" dirty="0" err="1" smtClean="0">
                <a:solidFill>
                  <a:schemeClr val="tx1"/>
                </a:solidFill>
                <a:latin typeface="+mn-lt"/>
                <a:ea typeface="+mn-ea"/>
                <a:cs typeface="+mn-cs"/>
              </a:rPr>
              <a:t>Shenzen-Guanzhou</a:t>
            </a:r>
            <a:r>
              <a:rPr lang="en-GB" sz="1200" kern="1200" baseline="0" dirty="0" smtClean="0">
                <a:solidFill>
                  <a:schemeClr val="tx1"/>
                </a:solidFill>
                <a:latin typeface="+mn-lt"/>
                <a:ea typeface="+mn-ea"/>
                <a:cs typeface="+mn-cs"/>
              </a:rPr>
              <a:t> rail may also decrease the Hong Kong-China ferry activity.</a:t>
            </a:r>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Tourists in Hong Kong also patronize various tourism boats, such as junks, floating restaurants, and ships giving tours of the harbour.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PHOTO CREDIT: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dirty="0" smtClean="0">
                <a:hlinkClick r:id="rId3"/>
              </a:rPr>
              <a:t> http://www.watertours.com.hk/boats.asp</a:t>
            </a:r>
            <a:endParaRPr lang="en-US" dirty="0" smtClean="0"/>
          </a:p>
          <a:p>
            <a:pPr marL="0" marR="0" indent="0" algn="l" defTabSz="914400" rtl="0" eaLnBrk="1" fontAlgn="auto" latinLnBrk="0" hangingPunct="1">
              <a:lnSpc>
                <a:spcPct val="100000"/>
              </a:lnSpc>
              <a:spcBef>
                <a:spcPts val="0"/>
              </a:spcBef>
              <a:spcAft>
                <a:spcPts val="0"/>
              </a:spcAft>
              <a:buClrTx/>
              <a:buSzTx/>
              <a:buFontTx/>
              <a:buChar char="-"/>
              <a:tabLst/>
              <a:defRPr/>
            </a:pPr>
            <a:r>
              <a:rPr lang="en-US" dirty="0" smtClean="0">
                <a:hlinkClick r:id="rId4"/>
              </a:rPr>
              <a:t> http://www.saffron-cruises.com/ginseng.php</a:t>
            </a:r>
            <a:endParaRPr lang="en-US" dirty="0" smtClean="0"/>
          </a:p>
          <a:p>
            <a:pPr marL="0" marR="0" indent="0" algn="l" defTabSz="914400" rtl="0" eaLnBrk="1" fontAlgn="auto" latinLnBrk="0" hangingPunct="1">
              <a:lnSpc>
                <a:spcPct val="100000"/>
              </a:lnSpc>
              <a:spcBef>
                <a:spcPts val="0"/>
              </a:spcBef>
              <a:spcAft>
                <a:spcPts val="0"/>
              </a:spcAft>
              <a:buClrTx/>
              <a:buSzTx/>
              <a:buFontTx/>
              <a:buChar char="-"/>
              <a:tabLst/>
              <a:defRPr/>
            </a:pPr>
            <a:r>
              <a:rPr lang="en-US" dirty="0" smtClean="0">
                <a:hlinkClick r:id="rId4"/>
              </a:rPr>
              <a:t> http://www.saffron-cruises.com/ginseng.php</a:t>
            </a:r>
            <a:endParaRPr lang="en-US" dirty="0" smtClean="0"/>
          </a:p>
          <a:p>
            <a:pPr marL="0" marR="0" indent="0" algn="l" defTabSz="914400" rtl="0" eaLnBrk="1" fontAlgn="auto" latinLnBrk="0" hangingPunct="1">
              <a:lnSpc>
                <a:spcPct val="100000"/>
              </a:lnSpc>
              <a:spcBef>
                <a:spcPts val="0"/>
              </a:spcBef>
              <a:spcAft>
                <a:spcPts val="0"/>
              </a:spcAft>
              <a:buClrTx/>
              <a:buSzTx/>
              <a:buFontTx/>
              <a:buChar char="-"/>
              <a:tabLst/>
              <a:defRPr/>
            </a:pPr>
            <a:r>
              <a:rPr lang="en-US" smtClean="0">
                <a:hlinkClick r:id="rId5"/>
              </a:rPr>
              <a:t> http</a:t>
            </a:r>
            <a:r>
              <a:rPr lang="en-US" dirty="0" smtClean="0">
                <a:hlinkClick r:id="rId5"/>
              </a:rPr>
              <a:t>://www.saffron-cruises.com/nutmeg.php</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What those businesses need is space for actual ticketing kiosks, so they do not have to set up impromptu tables like this person here has done.</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PHOTO</a:t>
            </a:r>
            <a:r>
              <a:rPr lang="en-GB" sz="1200" kern="1200" baseline="0" dirty="0" smtClean="0">
                <a:solidFill>
                  <a:schemeClr val="tx1"/>
                </a:solidFill>
                <a:latin typeface="+mn-lt"/>
                <a:ea typeface="+mn-ea"/>
                <a:cs typeface="+mn-cs"/>
              </a:rPr>
              <a:t> CREDIT: Santiago Lora</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Another problem they face is getting the passengers on and off their boats, especially if the side of the boat is much higher than the adjacent sampan or pier.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bg1">
                    <a:lumMod val="85000"/>
                  </a:schemeClr>
                </a:solidFill>
                <a:latin typeface="+mn-lt"/>
                <a:ea typeface="+mn-ea"/>
                <a:cs typeface="+mn-cs"/>
              </a:rPr>
              <a:t/>
            </a:r>
            <a:br>
              <a:rPr lang="en-US" sz="1200" kern="1200" dirty="0" smtClean="0">
                <a:solidFill>
                  <a:schemeClr val="bg1">
                    <a:lumMod val="85000"/>
                  </a:schemeClr>
                </a:solidFill>
                <a:latin typeface="+mn-lt"/>
                <a:ea typeface="+mn-ea"/>
                <a:cs typeface="+mn-cs"/>
              </a:rPr>
            </a:br>
            <a:r>
              <a:rPr lang="en-US" sz="1200" kern="1200" dirty="0" smtClean="0">
                <a:solidFill>
                  <a:schemeClr val="bg1">
                    <a:lumMod val="85000"/>
                  </a:schemeClr>
                </a:solidFill>
                <a:latin typeface="+mn-lt"/>
                <a:ea typeface="+mn-ea"/>
                <a:cs typeface="+mn-cs"/>
              </a:rPr>
              <a:t>PHOTO</a:t>
            </a:r>
            <a:r>
              <a:rPr lang="en-US" sz="1200" kern="1200" baseline="0" dirty="0" smtClean="0">
                <a:solidFill>
                  <a:schemeClr val="bg1">
                    <a:lumMod val="85000"/>
                  </a:schemeClr>
                </a:solidFill>
                <a:latin typeface="+mn-lt"/>
                <a:ea typeface="+mn-ea"/>
                <a:cs typeface="+mn-cs"/>
              </a:rPr>
              <a:t> CREDIT: Becky Yang</a:t>
            </a:r>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Despite</a:t>
            </a:r>
            <a:r>
              <a:rPr lang="en-US" sz="1200" kern="1200" baseline="0" dirty="0" smtClean="0">
                <a:solidFill>
                  <a:schemeClr val="tx1"/>
                </a:solidFill>
                <a:latin typeface="+mn-lt"/>
                <a:ea typeface="+mn-ea"/>
                <a:cs typeface="+mn-cs"/>
              </a:rPr>
              <a:t> not being tourism boats, this photo illustrates the potential difference in heights between vessels.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 CREDIT: via Paul Zimmerman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According to the Tourism Board, the annual number of tourists coming to Hong Kong is increasing; within the portion travelling by plane, the percentage of tourists who participated in harbour tours saw an increase of from 14% in 2005 to 24% in 2008.</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PHOTO CREDIT: http://www.clipclip.org/activity/view/8/visit-hong-kong-soon</a:t>
            </a:r>
            <a:endParaRPr lang="en-US" sz="96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Tourism boats would like to be able too moor in the harbour, so mooring space should be provided for them, such as in the To </a:t>
            </a:r>
            <a:r>
              <a:rPr lang="en-GB" sz="1200" kern="1200" dirty="0" err="1" smtClean="0">
                <a:solidFill>
                  <a:schemeClr val="tx1"/>
                </a:solidFill>
                <a:latin typeface="+mn-lt"/>
                <a:ea typeface="+mn-ea"/>
                <a:cs typeface="+mn-cs"/>
              </a:rPr>
              <a:t>Kwa</a:t>
            </a:r>
            <a:r>
              <a:rPr lang="en-GB" sz="1200" kern="1200" dirty="0" smtClean="0">
                <a:solidFill>
                  <a:schemeClr val="tx1"/>
                </a:solidFill>
                <a:latin typeface="+mn-lt"/>
                <a:ea typeface="+mn-ea"/>
                <a:cs typeface="+mn-cs"/>
              </a:rPr>
              <a:t> Wan typhoon shelter.</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An often overlooked class of harbour users are the small harbour businesses. They include launches, water taxis, sampans, fishing vessels, small cargo transport, etc.</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a:t>
            </a:r>
          </a:p>
          <a:p>
            <a:pPr lvl="0"/>
            <a:r>
              <a:rPr lang="en-HK" sz="1200" kern="1200" dirty="0" smtClean="0">
                <a:solidFill>
                  <a:schemeClr val="tx1"/>
                </a:solidFill>
                <a:latin typeface="+mn-lt"/>
                <a:ea typeface="+mn-ea"/>
                <a:cs typeface="+mn-cs"/>
              </a:rPr>
              <a:t>- via</a:t>
            </a:r>
            <a:r>
              <a:rPr lang="en-HK" sz="1200" kern="1200" baseline="0" dirty="0" smtClean="0">
                <a:solidFill>
                  <a:schemeClr val="tx1"/>
                </a:solidFill>
                <a:latin typeface="+mn-lt"/>
                <a:ea typeface="+mn-ea"/>
                <a:cs typeface="+mn-cs"/>
              </a:rPr>
              <a:t> Paul Zimmerman</a:t>
            </a:r>
          </a:p>
          <a:p>
            <a:pPr lvl="0"/>
            <a:r>
              <a:rPr lang="en-US" sz="1200" kern="1200" dirty="0" smtClean="0">
                <a:solidFill>
                  <a:schemeClr val="tx1"/>
                </a:solidFill>
                <a:latin typeface="+mn-lt"/>
                <a:ea typeface="+mn-ea"/>
                <a:cs typeface="+mn-cs"/>
              </a:rPr>
              <a:t>- http://svenningbjensen.blogspot.com/</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also conducted thirty (30) interviews with various waterfront stakeholders, as well as holding a stakeholder conference at the Royal Hong Kong Yacht Club to help us try to predict the future trends of Victoria Harbour’s marine users.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 CREDIT: Santiago Lora</a:t>
            </a:r>
            <a:endParaRPr lang="en-US" dirty="0"/>
          </a:p>
        </p:txBody>
      </p:sp>
      <p:sp>
        <p:nvSpPr>
          <p:cNvPr id="4" name="Slide Number Placeholder 3"/>
          <p:cNvSpPr>
            <a:spLocks noGrp="1"/>
          </p:cNvSpPr>
          <p:nvPr>
            <p:ph type="sldNum" sz="quarter" idx="10"/>
          </p:nvPr>
        </p:nvSpPr>
        <p:spPr/>
        <p:txBody>
          <a:bodyPr/>
          <a:lstStyle/>
          <a:p>
            <a:fld id="{C3FB5813-A6A7-43BE-96F9-1CD6AD6754B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They are the primary users of landing steps and public piers, shown here.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While the number of registered fishing vessels has been decreasing for a few years, fish distribution is still an important part of the harbour.</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a:t>
            </a:r>
            <a:r>
              <a:rPr lang="en-HK" sz="1200" kern="1200" baseline="0" dirty="0" smtClean="0">
                <a:solidFill>
                  <a:schemeClr val="tx1"/>
                </a:solidFill>
                <a:latin typeface="+mn-lt"/>
                <a:ea typeface="+mn-ea"/>
                <a:cs typeface="+mn-cs"/>
              </a:rPr>
              <a:t> http://www.maestromaazel.com/gallery/show/new_york_philharmonic_asia_2008_tour_hong_kong_12</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Fish distribution, shown here at Lei </a:t>
            </a:r>
            <a:r>
              <a:rPr lang="en-HK" sz="1200" kern="1200" dirty="0" err="1" smtClean="0">
                <a:solidFill>
                  <a:schemeClr val="tx1"/>
                </a:solidFill>
                <a:latin typeface="+mn-lt"/>
                <a:ea typeface="+mn-ea"/>
                <a:cs typeface="+mn-cs"/>
              </a:rPr>
              <a:t>Yue</a:t>
            </a:r>
            <a:r>
              <a:rPr lang="en-HK" sz="1200" kern="1200" dirty="0" smtClean="0">
                <a:solidFill>
                  <a:schemeClr val="tx1"/>
                </a:solidFill>
                <a:latin typeface="+mn-lt"/>
                <a:ea typeface="+mn-ea"/>
                <a:cs typeface="+mn-cs"/>
              </a:rPr>
              <a:t> </a:t>
            </a:r>
            <a:r>
              <a:rPr lang="en-HK" sz="1200" kern="1200" dirty="0" err="1" smtClean="0">
                <a:solidFill>
                  <a:schemeClr val="tx1"/>
                </a:solidFill>
                <a:latin typeface="+mn-lt"/>
                <a:ea typeface="+mn-ea"/>
                <a:cs typeface="+mn-cs"/>
              </a:rPr>
              <a:t>Mun</a:t>
            </a:r>
            <a:r>
              <a:rPr lang="en-HK" sz="1200" kern="1200" dirty="0" smtClean="0">
                <a:solidFill>
                  <a:schemeClr val="tx1"/>
                </a:solidFill>
                <a:latin typeface="+mn-lt"/>
                <a:ea typeface="+mn-ea"/>
                <a:cs typeface="+mn-cs"/>
              </a:rPr>
              <a:t>, needs road access and parking for their trucks near the landing step.</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a:t>
            </a:r>
            <a:r>
              <a:rPr lang="en-HK" sz="1200" kern="1200" baseline="0" dirty="0" smtClean="0">
                <a:solidFill>
                  <a:schemeClr val="tx1"/>
                </a:solidFill>
                <a:latin typeface="+mn-lt"/>
                <a:ea typeface="+mn-ea"/>
                <a:cs typeface="+mn-cs"/>
              </a:rPr>
              <a:t> via Paul Zimmerman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Here they had to remove a fence in order to make the landing step more accessible.</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via Paul </a:t>
            </a:r>
            <a:r>
              <a:rPr lang="en-HK" sz="1200" kern="1200" dirty="0" err="1" smtClean="0">
                <a:solidFill>
                  <a:schemeClr val="tx1"/>
                </a:solidFill>
                <a:latin typeface="+mn-lt"/>
                <a:ea typeface="+mn-ea"/>
                <a:cs typeface="+mn-cs"/>
              </a:rPr>
              <a:t>Zimmreman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Small cargo handlers are a vital link to many businesses. Their jobs don’t always take them near public landing steps, so from their perspective the more steps in the harbour the better.</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Road access is also important to these users.</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Lucas </a:t>
            </a:r>
            <a:r>
              <a:rPr lang="en-HK" sz="1200" kern="1200" dirty="0" err="1" smtClean="0">
                <a:solidFill>
                  <a:schemeClr val="tx1"/>
                </a:solidFill>
                <a:latin typeface="+mn-lt"/>
                <a:ea typeface="+mn-ea"/>
                <a:cs typeface="+mn-cs"/>
              </a:rPr>
              <a:t>Scotta</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Sampans, water taxis, etc are the personnel transports of the harbour. They need covered waiting areas, railings, access to the road and appropriate signage. Getting on and off these vessels can be dangerous, so having life buoys nearby is a must.</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via</a:t>
            </a:r>
            <a:r>
              <a:rPr lang="en-HK" sz="1200" kern="1200" baseline="0" dirty="0" smtClean="0">
                <a:solidFill>
                  <a:schemeClr val="tx1"/>
                </a:solidFill>
                <a:latin typeface="+mn-lt"/>
                <a:ea typeface="+mn-ea"/>
                <a:cs typeface="+mn-cs"/>
              </a:rPr>
              <a:t> Paul Zimmerman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This is in</a:t>
            </a:r>
            <a:r>
              <a:rPr lang="en-HK" sz="1200" kern="1200" baseline="0" dirty="0" smtClean="0">
                <a:solidFill>
                  <a:schemeClr val="tx1"/>
                </a:solidFill>
                <a:latin typeface="+mn-lt"/>
                <a:ea typeface="+mn-ea"/>
                <a:cs typeface="+mn-cs"/>
              </a:rPr>
              <a:t> Wan </a:t>
            </a:r>
            <a:r>
              <a:rPr lang="en-HK" sz="1200" kern="1200" baseline="0" dirty="0" err="1" smtClean="0">
                <a:solidFill>
                  <a:schemeClr val="tx1"/>
                </a:solidFill>
                <a:latin typeface="+mn-lt"/>
                <a:ea typeface="+mn-ea"/>
                <a:cs typeface="+mn-cs"/>
              </a:rPr>
              <a:t>Chai</a:t>
            </a:r>
            <a:r>
              <a:rPr lang="en-HK" sz="1200" kern="1200" baseline="0" dirty="0" smtClean="0">
                <a:solidFill>
                  <a:schemeClr val="tx1"/>
                </a:solidFill>
                <a:latin typeface="+mn-lt"/>
                <a:ea typeface="+mn-ea"/>
                <a:cs typeface="+mn-cs"/>
              </a:rPr>
              <a:t> East.  A launch is pulling up to an area where there is no publicly accessible landing step.  The landing step in the foreground is beyond a locked fence, and is marked as private.</a:t>
            </a:r>
          </a:p>
          <a:p>
            <a:pPr lvl="0"/>
            <a:endParaRPr lang="en-HK" sz="1200" kern="1200" baseline="0" dirty="0" smtClean="0">
              <a:solidFill>
                <a:schemeClr val="tx1"/>
              </a:solidFill>
              <a:latin typeface="+mn-lt"/>
              <a:ea typeface="+mn-ea"/>
              <a:cs typeface="+mn-cs"/>
            </a:endParaRPr>
          </a:p>
          <a:p>
            <a:pPr lvl="0"/>
            <a:r>
              <a:rPr lang="en-HK" sz="1200" kern="1200" baseline="0" dirty="0" smtClean="0">
                <a:solidFill>
                  <a:schemeClr val="tx1"/>
                </a:solidFill>
                <a:latin typeface="+mn-lt"/>
                <a:ea typeface="+mn-ea"/>
                <a:cs typeface="+mn-cs"/>
              </a:rPr>
              <a:t>PHOTO CREDIT: Lucas </a:t>
            </a:r>
            <a:r>
              <a:rPr lang="en-HK" sz="1200" kern="1200" baseline="0" dirty="0" err="1" smtClean="0">
                <a:solidFill>
                  <a:schemeClr val="tx1"/>
                </a:solidFill>
                <a:latin typeface="+mn-lt"/>
                <a:ea typeface="+mn-ea"/>
                <a:cs typeface="+mn-cs"/>
              </a:rPr>
              <a:t>Scotta</a:t>
            </a:r>
            <a:endParaRPr lang="en-HK"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baseline="0" dirty="0" smtClean="0">
                <a:solidFill>
                  <a:schemeClr val="tx1"/>
                </a:solidFill>
                <a:latin typeface="+mn-lt"/>
                <a:ea typeface="+mn-ea"/>
                <a:cs typeface="+mn-cs"/>
              </a:rPr>
              <a:t>These people have to climb over a fence to get from the covered waiting area to the launch</a:t>
            </a:r>
            <a:r>
              <a:rPr lang="en-US" sz="1200" kern="1200" baseline="0" dirty="0" smtClean="0">
                <a:solidFill>
                  <a:schemeClr val="tx1"/>
                </a:solidFill>
                <a:latin typeface="+mn-lt"/>
                <a:ea typeface="+mn-ea"/>
                <a:cs typeface="+mn-cs"/>
              </a:rPr>
              <a:t>.</a:t>
            </a:r>
          </a:p>
          <a:p>
            <a:pPr lvl="0"/>
            <a:endParaRPr lang="en-US" sz="1200" kern="1200" baseline="0" dirty="0" smtClean="0">
              <a:solidFill>
                <a:schemeClr val="tx1"/>
              </a:solidFill>
              <a:latin typeface="+mn-lt"/>
              <a:ea typeface="+mn-ea"/>
              <a:cs typeface="+mn-cs"/>
            </a:endParaRPr>
          </a:p>
          <a:p>
            <a:pPr lvl="0"/>
            <a:r>
              <a:rPr lang="en-US" sz="1200" kern="1200" baseline="0" dirty="0" smtClean="0">
                <a:solidFill>
                  <a:schemeClr val="tx1"/>
                </a:solidFill>
                <a:latin typeface="+mn-lt"/>
                <a:ea typeface="+mn-ea"/>
                <a:cs typeface="+mn-cs"/>
              </a:rPr>
              <a:t>PHOTO CREDIT: Lucas </a:t>
            </a:r>
            <a:r>
              <a:rPr lang="en-US" sz="1200" kern="1200" baseline="0" dirty="0" err="1" smtClean="0">
                <a:solidFill>
                  <a:schemeClr val="tx1"/>
                </a:solidFill>
                <a:latin typeface="+mn-lt"/>
                <a:ea typeface="+mn-ea"/>
                <a:cs typeface="+mn-cs"/>
              </a:rPr>
              <a:t>Scotta</a:t>
            </a:r>
            <a:endParaRPr lang="en-HK"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The covered</a:t>
            </a:r>
            <a:r>
              <a:rPr lang="en-HK" sz="1200" kern="1200" baseline="0" dirty="0" smtClean="0">
                <a:solidFill>
                  <a:schemeClr val="tx1"/>
                </a:solidFill>
                <a:latin typeface="+mn-lt"/>
                <a:ea typeface="+mn-ea"/>
                <a:cs typeface="+mn-cs"/>
              </a:rPr>
              <a:t> waiting area is located in a great area, it is right next to the harbour and there is road access, but there is no landing step and there is a fence in the way.</a:t>
            </a:r>
          </a:p>
          <a:p>
            <a:pPr lvl="0"/>
            <a:endParaRPr lang="en-HK" sz="1200" kern="1200" baseline="0" dirty="0" smtClean="0">
              <a:solidFill>
                <a:schemeClr val="tx1"/>
              </a:solidFill>
              <a:latin typeface="+mn-lt"/>
              <a:ea typeface="+mn-ea"/>
              <a:cs typeface="+mn-cs"/>
            </a:endParaRPr>
          </a:p>
          <a:p>
            <a:pPr lvl="0"/>
            <a:r>
              <a:rPr lang="en-HK" sz="1200" kern="1200" baseline="0" dirty="0" smtClean="0">
                <a:solidFill>
                  <a:schemeClr val="tx1"/>
                </a:solidFill>
                <a:latin typeface="+mn-lt"/>
                <a:ea typeface="+mn-ea"/>
                <a:cs typeface="+mn-cs"/>
              </a:rPr>
              <a:t>PHOTO CREDIT: Lucas </a:t>
            </a:r>
            <a:r>
              <a:rPr lang="en-HK" sz="1200" kern="1200" baseline="0" dirty="0" err="1" smtClean="0">
                <a:solidFill>
                  <a:schemeClr val="tx1"/>
                </a:solidFill>
                <a:latin typeface="+mn-lt"/>
                <a:ea typeface="+mn-ea"/>
                <a:cs typeface="+mn-cs"/>
              </a:rPr>
              <a:t>Scotta</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When our study is complete, what will we be leaving behind?  Aside from the actual hard-copy report itself, we’re creating a Google Earth database that includes all the marine resources that we’ve found.  Google Earth is a program that contains satellite maps of the entire world, and also contains lots of user-generated content.  As we find marine resources in our audits, we add them to our Google Earth database.</a:t>
            </a:r>
          </a:p>
        </p:txBody>
      </p:sp>
      <p:sp>
        <p:nvSpPr>
          <p:cNvPr id="4" name="Slide Number Placeholder 3"/>
          <p:cNvSpPr>
            <a:spLocks noGrp="1"/>
          </p:cNvSpPr>
          <p:nvPr>
            <p:ph type="sldNum" sz="quarter" idx="10"/>
          </p:nvPr>
        </p:nvSpPr>
        <p:spPr/>
        <p:txBody>
          <a:bodyPr/>
          <a:lstStyle/>
          <a:p>
            <a:fld id="{C3FB5813-A6A7-43BE-96F9-1CD6AD6754B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Getting on and off the landing steps can</a:t>
            </a:r>
            <a:r>
              <a:rPr lang="en-US" sz="1200" kern="1200" baseline="0" dirty="0" smtClean="0">
                <a:solidFill>
                  <a:schemeClr val="tx1"/>
                </a:solidFill>
                <a:latin typeface="+mn-lt"/>
                <a:ea typeface="+mn-ea"/>
                <a:cs typeface="+mn-cs"/>
              </a:rPr>
              <a:t> be very dangerous.  The lighting in this photo, taken in </a:t>
            </a:r>
            <a:r>
              <a:rPr lang="en-US" sz="1200" kern="1200" baseline="0" dirty="0" err="1" smtClean="0">
                <a:solidFill>
                  <a:schemeClr val="tx1"/>
                </a:solidFill>
                <a:latin typeface="+mn-lt"/>
                <a:ea typeface="+mn-ea"/>
                <a:cs typeface="+mn-cs"/>
              </a:rPr>
              <a:t>Tsim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Sha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Tsui</a:t>
            </a:r>
            <a:r>
              <a:rPr lang="en-US" sz="1200" kern="1200" baseline="0" dirty="0" smtClean="0">
                <a:solidFill>
                  <a:schemeClr val="tx1"/>
                </a:solidFill>
                <a:latin typeface="+mn-lt"/>
                <a:ea typeface="+mn-ea"/>
                <a:cs typeface="+mn-cs"/>
              </a:rPr>
              <a:t>, is from the camera flash, as there is no provided lighting for this landing step.</a:t>
            </a:r>
          </a:p>
          <a:p>
            <a:pPr lvl="0"/>
            <a:endParaRPr lang="en-US" sz="1200" kern="1200" baseline="0" dirty="0" smtClean="0">
              <a:solidFill>
                <a:schemeClr val="tx1"/>
              </a:solidFill>
              <a:latin typeface="+mn-lt"/>
              <a:ea typeface="+mn-ea"/>
              <a:cs typeface="+mn-cs"/>
            </a:endParaRPr>
          </a:p>
          <a:p>
            <a:pPr lvl="0"/>
            <a:r>
              <a:rPr lang="en-US" sz="1200" kern="1200" baseline="0" dirty="0" smtClean="0">
                <a:solidFill>
                  <a:schemeClr val="tx1"/>
                </a:solidFill>
                <a:latin typeface="+mn-lt"/>
                <a:ea typeface="+mn-ea"/>
                <a:cs typeface="+mn-cs"/>
              </a:rPr>
              <a:t>PHOTO CREDIT: Eric Rosendahl</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Here’s another poor step. There’s an improvised shelter and horrendous land access from the other side of the road. Also notice that it’s getting dark and there’s no lighting.</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Lucas </a:t>
            </a:r>
            <a:r>
              <a:rPr lang="en-HK" sz="1200" kern="1200" dirty="0" err="1" smtClean="0">
                <a:solidFill>
                  <a:schemeClr val="tx1"/>
                </a:solidFill>
                <a:latin typeface="+mn-lt"/>
                <a:ea typeface="+mn-ea"/>
                <a:cs typeface="+mn-cs"/>
              </a:rPr>
              <a:t>Scotta</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This is a good step in Aberdeen. It has lighting (green), signage (light green), a covered waiting area (yellow), railing (orange),</a:t>
            </a:r>
            <a:r>
              <a:rPr lang="en-HK" sz="1200" kern="1200" baseline="0" dirty="0" smtClean="0">
                <a:solidFill>
                  <a:schemeClr val="tx1"/>
                </a:solidFill>
                <a:latin typeface="+mn-lt"/>
                <a:ea typeface="+mn-ea"/>
                <a:cs typeface="+mn-cs"/>
              </a:rPr>
              <a:t> </a:t>
            </a:r>
            <a:r>
              <a:rPr lang="en-HK" sz="1200" kern="1200" dirty="0" smtClean="0">
                <a:solidFill>
                  <a:schemeClr val="tx1"/>
                </a:solidFill>
                <a:latin typeface="+mn-lt"/>
                <a:ea typeface="+mn-ea"/>
                <a:cs typeface="+mn-cs"/>
              </a:rPr>
              <a:t>a life buoy (red), and road access (dark red). We recommend that, wherever possible, the landing steps should be improved along these lines.</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Lucas </a:t>
            </a:r>
            <a:r>
              <a:rPr lang="en-HK" sz="1200" kern="1200" dirty="0" err="1" smtClean="0">
                <a:solidFill>
                  <a:schemeClr val="tx1"/>
                </a:solidFill>
                <a:latin typeface="+mn-lt"/>
                <a:ea typeface="+mn-ea"/>
                <a:cs typeface="+mn-cs"/>
              </a:rPr>
              <a:t>Scotta</a:t>
            </a:r>
            <a:endParaRPr lang="en-HK"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One last thing, this is a </a:t>
            </a:r>
            <a:r>
              <a:rPr lang="en-HK" sz="1200" i="1" kern="1200" dirty="0" smtClean="0">
                <a:solidFill>
                  <a:schemeClr val="tx1"/>
                </a:solidFill>
                <a:latin typeface="+mn-lt"/>
                <a:ea typeface="+mn-ea"/>
                <a:cs typeface="+mn-cs"/>
              </a:rPr>
              <a:t>metal</a:t>
            </a:r>
            <a:r>
              <a:rPr lang="en-HK" sz="1200" kern="1200" dirty="0" smtClean="0">
                <a:solidFill>
                  <a:schemeClr val="tx1"/>
                </a:solidFill>
                <a:latin typeface="+mn-lt"/>
                <a:ea typeface="+mn-ea"/>
                <a:cs typeface="+mn-cs"/>
              </a:rPr>
              <a:t> life buoy in Lei </a:t>
            </a:r>
            <a:r>
              <a:rPr lang="en-HK" sz="1200" kern="1200" dirty="0" err="1" smtClean="0">
                <a:solidFill>
                  <a:schemeClr val="tx1"/>
                </a:solidFill>
                <a:latin typeface="+mn-lt"/>
                <a:ea typeface="+mn-ea"/>
                <a:cs typeface="+mn-cs"/>
              </a:rPr>
              <a:t>Yue</a:t>
            </a:r>
            <a:r>
              <a:rPr lang="en-HK" sz="1200" kern="1200" dirty="0" smtClean="0">
                <a:solidFill>
                  <a:schemeClr val="tx1"/>
                </a:solidFill>
                <a:latin typeface="+mn-lt"/>
                <a:ea typeface="+mn-ea"/>
                <a:cs typeface="+mn-cs"/>
              </a:rPr>
              <a:t> </a:t>
            </a:r>
            <a:r>
              <a:rPr lang="en-HK" sz="1200" kern="1200" dirty="0" err="1" smtClean="0">
                <a:solidFill>
                  <a:schemeClr val="tx1"/>
                </a:solidFill>
                <a:latin typeface="+mn-lt"/>
                <a:ea typeface="+mn-ea"/>
                <a:cs typeface="+mn-cs"/>
              </a:rPr>
              <a:t>Mun</a:t>
            </a:r>
            <a:r>
              <a:rPr lang="en-HK" sz="1200" kern="1200" dirty="0" smtClean="0">
                <a:solidFill>
                  <a:schemeClr val="tx1"/>
                </a:solidFill>
                <a:latin typeface="+mn-lt"/>
                <a:ea typeface="+mn-ea"/>
                <a:cs typeface="+mn-cs"/>
              </a:rPr>
              <a:t> typhoon shelter. There are 20 or so of these and </a:t>
            </a:r>
            <a:r>
              <a:rPr lang="en-HK" sz="1200" i="1" kern="1200" dirty="0" smtClean="0">
                <a:solidFill>
                  <a:schemeClr val="tx1"/>
                </a:solidFill>
                <a:latin typeface="+mn-lt"/>
                <a:ea typeface="+mn-ea"/>
                <a:cs typeface="+mn-cs"/>
              </a:rPr>
              <a:t>no real ones</a:t>
            </a:r>
            <a:r>
              <a:rPr lang="en-HK" sz="1200" kern="1200" dirty="0" smtClean="0">
                <a:solidFill>
                  <a:schemeClr val="tx1"/>
                </a:solidFill>
                <a:latin typeface="+mn-lt"/>
                <a:ea typeface="+mn-ea"/>
                <a:cs typeface="+mn-cs"/>
              </a:rPr>
              <a:t>. They are all </a:t>
            </a:r>
            <a:r>
              <a:rPr lang="en-HK" sz="1200" i="1" kern="1200" dirty="0" smtClean="0">
                <a:solidFill>
                  <a:schemeClr val="tx1"/>
                </a:solidFill>
                <a:latin typeface="+mn-lt"/>
                <a:ea typeface="+mn-ea"/>
                <a:cs typeface="+mn-cs"/>
              </a:rPr>
              <a:t>welded to the railing</a:t>
            </a:r>
            <a:r>
              <a:rPr lang="en-HK" sz="1200" kern="1200" dirty="0" smtClean="0">
                <a:solidFill>
                  <a:schemeClr val="tx1"/>
                </a:solidFill>
                <a:latin typeface="+mn-lt"/>
                <a:ea typeface="+mn-ea"/>
                <a:cs typeface="+mn-cs"/>
              </a:rPr>
              <a:t>. This is really dangerous and should be fixed soon. </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Alex Muir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sz="1200" kern="1200" dirty="0" smtClean="0">
                <a:solidFill>
                  <a:schemeClr val="tx1"/>
                </a:solidFill>
                <a:latin typeface="+mn-lt"/>
                <a:ea typeface="+mn-ea"/>
                <a:cs typeface="+mn-cs"/>
              </a:rPr>
              <a:t>We recommend</a:t>
            </a:r>
            <a:r>
              <a:rPr lang="en-GB" sz="1200" kern="1200" baseline="0" dirty="0" smtClean="0">
                <a:solidFill>
                  <a:schemeClr val="tx1"/>
                </a:solidFill>
                <a:latin typeface="+mn-lt"/>
                <a:ea typeface="+mn-ea"/>
                <a:cs typeface="+mn-cs"/>
              </a:rPr>
              <a:t> that there should be more piers, and the quality of existing piers to be improved, in order </a:t>
            </a:r>
            <a:r>
              <a:rPr lang="en-GB" sz="1200" kern="1200" dirty="0" smtClean="0">
                <a:solidFill>
                  <a:schemeClr val="tx1"/>
                </a:solidFill>
                <a:latin typeface="+mn-lt"/>
                <a:ea typeface="+mn-ea"/>
                <a:cs typeface="+mn-cs"/>
              </a:rPr>
              <a:t>to help facilitate</a:t>
            </a:r>
            <a:r>
              <a:rPr lang="en-GB" sz="1200" kern="1200" baseline="0" dirty="0" smtClean="0">
                <a:solidFill>
                  <a:schemeClr val="tx1"/>
                </a:solidFill>
                <a:latin typeface="+mn-lt"/>
                <a:ea typeface="+mn-ea"/>
                <a:cs typeface="+mn-cs"/>
              </a:rPr>
              <a:t> the increase in harbour tourism, and to benefit small harbour businesses (cargo distribution, water taxis, etc).  This should be done at the following locations:</a:t>
            </a:r>
          </a:p>
          <a:p>
            <a:pPr lvl="0"/>
            <a:r>
              <a:rPr lang="en-GB" sz="1200" kern="1200" dirty="0" smtClean="0">
                <a:solidFill>
                  <a:schemeClr val="tx1"/>
                </a:solidFill>
                <a:latin typeface="+mn-lt"/>
                <a:ea typeface="+mn-ea"/>
                <a:cs typeface="+mn-cs"/>
              </a:rPr>
              <a:t>North Point</a:t>
            </a:r>
          </a:p>
          <a:p>
            <a:pPr lvl="0"/>
            <a:r>
              <a:rPr lang="en-US" sz="1200" kern="1200" dirty="0" err="1" smtClean="0">
                <a:solidFill>
                  <a:schemeClr val="tx1"/>
                </a:solidFill>
                <a:latin typeface="+mn-lt"/>
                <a:ea typeface="+mn-ea"/>
                <a:cs typeface="+mn-cs"/>
              </a:rPr>
              <a:t>Tsim</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Sha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Tsui</a:t>
            </a:r>
            <a:r>
              <a:rPr lang="en-US" sz="1200" kern="1200" baseline="0" dirty="0" smtClean="0">
                <a:solidFill>
                  <a:schemeClr val="tx1"/>
                </a:solidFill>
                <a:latin typeface="+mn-lt"/>
                <a:ea typeface="+mn-ea"/>
                <a:cs typeface="+mn-cs"/>
              </a:rPr>
              <a:t> East</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Kennedy Town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Kai </a:t>
            </a:r>
            <a:r>
              <a:rPr lang="en-GB" sz="1200" kern="1200" dirty="0" err="1" smtClean="0">
                <a:solidFill>
                  <a:schemeClr val="tx1"/>
                </a:solidFill>
                <a:latin typeface="+mn-lt"/>
                <a:ea typeface="+mn-ea"/>
                <a:cs typeface="+mn-cs"/>
              </a:rPr>
              <a:t>Tak</a:t>
            </a:r>
            <a:r>
              <a:rPr lang="en-GB" sz="1200" kern="1200" dirty="0" smtClean="0">
                <a:solidFill>
                  <a:schemeClr val="tx1"/>
                </a:solidFill>
                <a:latin typeface="+mn-lt"/>
                <a:ea typeface="+mn-ea"/>
                <a:cs typeface="+mn-cs"/>
              </a:rPr>
              <a:t> (when</a:t>
            </a:r>
            <a:r>
              <a:rPr lang="en-GB" sz="1200" kern="1200" baseline="0" dirty="0" smtClean="0">
                <a:solidFill>
                  <a:schemeClr val="tx1"/>
                </a:solidFill>
                <a:latin typeface="+mn-lt"/>
                <a:ea typeface="+mn-ea"/>
                <a:cs typeface="+mn-cs"/>
              </a:rPr>
              <a:t> complete)</a:t>
            </a:r>
            <a:endParaRPr lang="en-GB"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WKCD (when complete)</a:t>
            </a:r>
          </a:p>
        </p:txBody>
      </p:sp>
      <p:sp>
        <p:nvSpPr>
          <p:cNvPr id="4" name="Slide Number Placeholder 3"/>
          <p:cNvSpPr>
            <a:spLocks noGrp="1"/>
          </p:cNvSpPr>
          <p:nvPr>
            <p:ph type="sldNum" sz="quarter" idx="10"/>
          </p:nvPr>
        </p:nvSpPr>
        <p:spPr/>
        <p:txBody>
          <a:bodyPr/>
          <a:lstStyle/>
          <a:p>
            <a:fld id="{C3FB5813-A6A7-43BE-96F9-1CD6AD6754B2}"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Recreational vessels &amp; floating communities are the last of the users groups that we’ll talk about. Here we see some villages, a rowboat, and some sailboats out racing. They need sheltered water to store their boats near the harbour and ways to get on and off their boats with ease- at least numerous landing steps, or better yet a docking system.</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a:t>
            </a:r>
          </a:p>
          <a:p>
            <a:pPr lvl="0"/>
            <a:r>
              <a:rPr lang="en-HK" sz="1200" kern="1200" dirty="0" smtClean="0">
                <a:solidFill>
                  <a:schemeClr val="tx1"/>
                </a:solidFill>
                <a:latin typeface="+mn-lt"/>
                <a:ea typeface="+mn-ea"/>
                <a:cs typeface="+mn-cs"/>
              </a:rPr>
              <a:t>- Eric Rosendahl</a:t>
            </a:r>
          </a:p>
          <a:p>
            <a:pPr lvl="0"/>
            <a:r>
              <a:rPr lang="en-HK" sz="1200" kern="1200" dirty="0" smtClean="0">
                <a:solidFill>
                  <a:schemeClr val="tx1"/>
                </a:solidFill>
                <a:latin typeface="+mn-lt"/>
                <a:ea typeface="+mn-ea"/>
                <a:cs typeface="+mn-cs"/>
              </a:rPr>
              <a:t>- Eric</a:t>
            </a:r>
            <a:r>
              <a:rPr lang="en-HK" sz="1200" kern="1200" baseline="0" dirty="0" smtClean="0">
                <a:solidFill>
                  <a:schemeClr val="tx1"/>
                </a:solidFill>
                <a:latin typeface="+mn-lt"/>
                <a:ea typeface="+mn-ea"/>
                <a:cs typeface="+mn-cs"/>
              </a:rPr>
              <a:t> Rosendahl</a:t>
            </a:r>
          </a:p>
          <a:p>
            <a:pPr lvl="0"/>
            <a:r>
              <a:rPr lang="en-HK" sz="1200" kern="1200" dirty="0" smtClean="0">
                <a:solidFill>
                  <a:schemeClr val="tx1"/>
                </a:solidFill>
                <a:latin typeface="+mn-lt"/>
                <a:ea typeface="+mn-ea"/>
                <a:cs typeface="+mn-cs"/>
              </a:rPr>
              <a:t>- http://app2.rthk.org.hk/pda/news/content.php?id=513861</a:t>
            </a:r>
          </a:p>
          <a:p>
            <a:pPr lvl="0"/>
            <a:r>
              <a:rPr lang="en-HK" sz="1200" kern="1200" dirty="0" smtClean="0">
                <a:solidFill>
                  <a:schemeClr val="tx1"/>
                </a:solidFill>
                <a:latin typeface="+mn-lt"/>
                <a:ea typeface="+mn-ea"/>
                <a:cs typeface="+mn-cs"/>
              </a:rPr>
              <a:t>- Alex</a:t>
            </a:r>
            <a:r>
              <a:rPr lang="en-HK" sz="1200" kern="1200" baseline="0" dirty="0" smtClean="0">
                <a:solidFill>
                  <a:schemeClr val="tx1"/>
                </a:solidFill>
                <a:latin typeface="+mn-lt"/>
                <a:ea typeface="+mn-ea"/>
                <a:cs typeface="+mn-cs"/>
              </a:rPr>
              <a:t> Muir</a:t>
            </a:r>
            <a:endParaRPr lang="en-HK"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These are the areas reserved by the Marine Department for these types of vessels to use in the harbour. As you can see, it’s not a lot.</a:t>
            </a:r>
          </a:p>
        </p:txBody>
      </p:sp>
      <p:sp>
        <p:nvSpPr>
          <p:cNvPr id="4" name="Slide Number Placeholder 3"/>
          <p:cNvSpPr>
            <a:spLocks noGrp="1"/>
          </p:cNvSpPr>
          <p:nvPr>
            <p:ph type="sldNum" sz="quarter" idx="10"/>
          </p:nvPr>
        </p:nvSpPr>
        <p:spPr/>
        <p:txBody>
          <a:bodyPr/>
          <a:lstStyle/>
          <a:p>
            <a:fld id="{C3FB5813-A6A7-43BE-96F9-1CD6AD6754B2}"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In fact, only 6% of the total area in the territory  reserved for these users by the Marine Department is in the Harbour.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Of all the sheltered water in Victoria Harbour, only a combined 8% is reserved for pleasure</a:t>
            </a:r>
            <a:r>
              <a:rPr lang="en-HK" sz="1200" kern="1200" baseline="0" dirty="0" smtClean="0">
                <a:solidFill>
                  <a:schemeClr val="tx1"/>
                </a:solidFill>
                <a:latin typeface="+mn-lt"/>
                <a:ea typeface="+mn-ea"/>
                <a:cs typeface="+mn-cs"/>
              </a:rPr>
              <a:t> vessels and water-based communities.</a:t>
            </a:r>
          </a:p>
        </p:txBody>
      </p:sp>
      <p:sp>
        <p:nvSpPr>
          <p:cNvPr id="4" name="Slide Number Placeholder 3"/>
          <p:cNvSpPr>
            <a:spLocks noGrp="1"/>
          </p:cNvSpPr>
          <p:nvPr>
            <p:ph type="sldNum" sz="quarter" idx="10"/>
          </p:nvPr>
        </p:nvSpPr>
        <p:spPr/>
        <p:txBody>
          <a:bodyPr/>
          <a:lstStyle/>
          <a:p>
            <a:fld id="{7F57CB21-5FF6-4E53-89FE-DDA75B5BBA33}"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This is a problem because as you can see, the number of registered pleasure vessels has been increasing steadily for the last few years.</a:t>
            </a:r>
          </a:p>
          <a:p>
            <a:pPr lvl="0"/>
            <a:endParaRPr lang="en-HK" sz="1200" kern="1200" dirty="0" smtClean="0">
              <a:solidFill>
                <a:schemeClr val="tx1"/>
              </a:solidFill>
              <a:latin typeface="+mn-lt"/>
              <a:ea typeface="+mn-ea"/>
              <a:cs typeface="+mn-cs"/>
            </a:endParaRPr>
          </a:p>
          <a:p>
            <a:pPr lvl="0"/>
            <a:r>
              <a:rPr lang="en-HK" sz="1200" kern="1200" dirty="0" smtClean="0">
                <a:solidFill>
                  <a:schemeClr val="tx1"/>
                </a:solidFill>
                <a:latin typeface="+mn-lt"/>
                <a:ea typeface="+mn-ea"/>
                <a:cs typeface="+mn-cs"/>
              </a:rPr>
              <a:t>PHOTO CREDIT: Eric Rosendahl</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 are also including other valuable marine resources, such as fairways, anchorages, and cargo terminals.  When this is complete, it will be usable by anyone in Google Earth or Google Maps, and is very easy to use and navigate.</a:t>
            </a:r>
          </a:p>
        </p:txBody>
      </p:sp>
      <p:sp>
        <p:nvSpPr>
          <p:cNvPr id="4" name="Slide Number Placeholder 3"/>
          <p:cNvSpPr>
            <a:spLocks noGrp="1"/>
          </p:cNvSpPr>
          <p:nvPr>
            <p:ph type="sldNum" sz="quarter" idx="10"/>
          </p:nvPr>
        </p:nvSpPr>
        <p:spPr/>
        <p:txBody>
          <a:bodyPr/>
          <a:lstStyle/>
          <a:p>
            <a:fld id="{C3FB5813-A6A7-43BE-96F9-1CD6AD6754B2}"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We can see here</a:t>
            </a:r>
            <a:r>
              <a:rPr lang="en-HK" sz="1200" kern="1200" baseline="0" dirty="0" smtClean="0">
                <a:solidFill>
                  <a:schemeClr val="tx1"/>
                </a:solidFill>
                <a:latin typeface="+mn-lt"/>
                <a:ea typeface="+mn-ea"/>
                <a:cs typeface="+mn-cs"/>
              </a:rPr>
              <a:t> that there is not a suitable way for this small boat owner to get to or from his boat, so he had to rig a pulley system and rickety ladder to get to and from his boat.</a:t>
            </a:r>
          </a:p>
          <a:p>
            <a:pPr lvl="0"/>
            <a:endParaRPr lang="en-HK" sz="1200" kern="1200" baseline="0" dirty="0" smtClean="0">
              <a:solidFill>
                <a:schemeClr val="tx1"/>
              </a:solidFill>
              <a:latin typeface="+mn-lt"/>
              <a:ea typeface="+mn-ea"/>
              <a:cs typeface="+mn-cs"/>
            </a:endParaRPr>
          </a:p>
          <a:p>
            <a:pPr lvl="0"/>
            <a:r>
              <a:rPr lang="en-HK" sz="1200" kern="1200" baseline="0" dirty="0" smtClean="0">
                <a:solidFill>
                  <a:schemeClr val="tx1"/>
                </a:solidFill>
                <a:latin typeface="+mn-lt"/>
                <a:ea typeface="+mn-ea"/>
                <a:cs typeface="+mn-cs"/>
              </a:rPr>
              <a:t>PHOTO CREDIT: Alex Muir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85000"/>
                  </a:schemeClr>
                </a:solidFill>
              </a:rPr>
              <a:t>These small</a:t>
            </a:r>
            <a:r>
              <a:rPr lang="en-US" baseline="0" dirty="0" smtClean="0">
                <a:solidFill>
                  <a:schemeClr val="bg1">
                    <a:lumMod val="85000"/>
                  </a:schemeClr>
                </a:solidFill>
              </a:rPr>
              <a:t> boat users must tie their boat to the seawall because there would be no other way to access their boat.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lumMod val="85000"/>
                  </a:schemeClr>
                </a:solidFill>
              </a:rPr>
              <a:t>PHOTO CREDIT: via Paul Zimmerman</a:t>
            </a:r>
            <a:endParaRPr lang="en-US"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85000"/>
                  </a:schemeClr>
                </a:solidFill>
              </a:rPr>
              <a:t>These stairs in Lei</a:t>
            </a:r>
            <a:r>
              <a:rPr lang="en-US" baseline="0" dirty="0" smtClean="0">
                <a:solidFill>
                  <a:schemeClr val="bg1">
                    <a:lumMod val="85000"/>
                  </a:schemeClr>
                </a:solidFill>
              </a:rPr>
              <a:t> Yu </a:t>
            </a:r>
            <a:r>
              <a:rPr lang="en-US" baseline="0" dirty="0" err="1" smtClean="0">
                <a:solidFill>
                  <a:schemeClr val="bg1">
                    <a:lumMod val="85000"/>
                  </a:schemeClr>
                </a:solidFill>
              </a:rPr>
              <a:t>Mun</a:t>
            </a:r>
            <a:r>
              <a:rPr lang="en-US" baseline="0" dirty="0" smtClean="0">
                <a:solidFill>
                  <a:schemeClr val="bg1">
                    <a:lumMod val="85000"/>
                  </a:schemeClr>
                </a:solidFill>
              </a:rPr>
              <a:t> are now nearly useless, because they go up into a wall.  It is a bad idea to develop over existing land-water interfaces without improving or replacing them, as it makes it more difficult for communities to use the waterfront.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lumMod val="85000"/>
                  </a:schemeClr>
                </a:solidFill>
              </a:rPr>
              <a:t>PHOTO CREDIT: Alex Muir</a:t>
            </a:r>
          </a:p>
        </p:txBody>
      </p:sp>
      <p:sp>
        <p:nvSpPr>
          <p:cNvPr id="4" name="Slide Number Placeholder 3"/>
          <p:cNvSpPr>
            <a:spLocks noGrp="1"/>
          </p:cNvSpPr>
          <p:nvPr>
            <p:ph type="sldNum" sz="quarter" idx="10"/>
          </p:nvPr>
        </p:nvSpPr>
        <p:spPr/>
        <p:txBody>
          <a:bodyPr/>
          <a:lstStyle/>
          <a:p>
            <a:fld id="{7F57CB21-5FF6-4E53-89FE-DDA75B5BBA33}"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85000"/>
                  </a:schemeClr>
                </a:solidFill>
              </a:rPr>
              <a:t>This glass wall on the waterfront</a:t>
            </a:r>
            <a:r>
              <a:rPr lang="en-US" baseline="0" dirty="0" smtClean="0">
                <a:solidFill>
                  <a:schemeClr val="bg1">
                    <a:lumMod val="85000"/>
                  </a:schemeClr>
                </a:solidFill>
              </a:rPr>
              <a:t> is in </a:t>
            </a:r>
            <a:r>
              <a:rPr lang="en-US" baseline="0" dirty="0" err="1" smtClean="0">
                <a:solidFill>
                  <a:schemeClr val="bg1">
                    <a:lumMod val="85000"/>
                  </a:schemeClr>
                </a:solidFill>
              </a:rPr>
              <a:t>Kwun</a:t>
            </a:r>
            <a:r>
              <a:rPr lang="en-US" baseline="0" dirty="0" smtClean="0">
                <a:solidFill>
                  <a:schemeClr val="bg1">
                    <a:lumMod val="85000"/>
                  </a:schemeClr>
                </a:solidFill>
              </a:rPr>
              <a:t> Tong.  This is sterilizing the waterfront and should be avoided at all costs, especially within the rare sheltered water areas.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lumMod val="85000"/>
                  </a:schemeClr>
                </a:solidFill>
              </a:rPr>
              <a:t>PHOTO CREDIT: via Paul Zimmerman</a:t>
            </a:r>
            <a:endParaRPr lang="en-US"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85000"/>
                  </a:schemeClr>
                </a:solidFill>
              </a:rPr>
              <a:t>This railing in </a:t>
            </a:r>
            <a:r>
              <a:rPr lang="en-US" dirty="0" err="1" smtClean="0">
                <a:solidFill>
                  <a:schemeClr val="bg1">
                    <a:lumMod val="85000"/>
                  </a:schemeClr>
                </a:solidFill>
              </a:rPr>
              <a:t>Tsing</a:t>
            </a:r>
            <a:r>
              <a:rPr lang="en-US" baseline="0" dirty="0" smtClean="0">
                <a:solidFill>
                  <a:schemeClr val="bg1">
                    <a:lumMod val="85000"/>
                  </a:schemeClr>
                </a:solidFill>
              </a:rPr>
              <a:t> Yi is another example of problematic waterfront access, and general poor use of the waterfront.</a:t>
            </a:r>
            <a:endParaRPr lang="en-US" dirty="0" smtClean="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85000"/>
                  </a:schemeClr>
                </a:solidFill>
              </a:rPr>
              <a:t>PHOTO</a:t>
            </a:r>
            <a:r>
              <a:rPr lang="en-US" baseline="0" dirty="0" smtClean="0">
                <a:solidFill>
                  <a:schemeClr val="bg1">
                    <a:lumMod val="85000"/>
                  </a:schemeClr>
                </a:solidFill>
              </a:rPr>
              <a:t> CREDIT: Alex Muir</a:t>
            </a:r>
            <a:endParaRPr lang="en-US"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85000"/>
                  </a:schemeClr>
                </a:solidFill>
              </a:rPr>
              <a:t>A marina could easily be added to the current plans for Kai</a:t>
            </a:r>
            <a:r>
              <a:rPr lang="en-US" baseline="0" dirty="0" smtClean="0">
                <a:solidFill>
                  <a:schemeClr val="bg1">
                    <a:lumMod val="85000"/>
                  </a:schemeClr>
                </a:solidFill>
              </a:rPr>
              <a:t> </a:t>
            </a:r>
            <a:r>
              <a:rPr lang="en-US" baseline="0" dirty="0" err="1" smtClean="0">
                <a:solidFill>
                  <a:schemeClr val="bg1">
                    <a:lumMod val="85000"/>
                  </a:schemeClr>
                </a:solidFill>
              </a:rPr>
              <a:t>Tak</a:t>
            </a:r>
            <a:r>
              <a:rPr lang="en-US" baseline="0" dirty="0" smtClean="0">
                <a:solidFill>
                  <a:schemeClr val="bg1">
                    <a:lumMod val="85000"/>
                  </a:schemeClr>
                </a:solidFill>
              </a:rPr>
              <a:t>.  In this example, land would have to be reclaimed, but the marina could be laid out however is necessary.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bg1">
                    <a:lumMod val="85000"/>
                  </a:schemeClr>
                </a:solidFill>
              </a:rPr>
              <a:t>PHOTO CREDIT: http://www.pland.gov.hk/pland_en/p_study/prog_s/sek_09/website_chib5_eng/english/ES_Eng.pdf</a:t>
            </a:r>
            <a:endParaRPr lang="en-US"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The marina could be combined with a new</a:t>
            </a:r>
            <a:r>
              <a:rPr lang="en-US" sz="1200" kern="1200" baseline="0" dirty="0" smtClean="0">
                <a:solidFill>
                  <a:schemeClr val="tx1"/>
                </a:solidFill>
                <a:latin typeface="+mn-lt"/>
                <a:ea typeface="+mn-ea"/>
                <a:cs typeface="+mn-cs"/>
              </a:rPr>
              <a:t> use for the Kai </a:t>
            </a:r>
            <a:r>
              <a:rPr lang="en-US" sz="1200" kern="1200" baseline="0" dirty="0" err="1" smtClean="0">
                <a:solidFill>
                  <a:schemeClr val="tx1"/>
                </a:solidFill>
                <a:latin typeface="+mn-lt"/>
                <a:ea typeface="+mn-ea"/>
                <a:cs typeface="+mn-cs"/>
              </a:rPr>
              <a:t>Tak</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nullah</a:t>
            </a:r>
            <a:r>
              <a:rPr lang="en-US" sz="1200" kern="1200" baseline="0" dirty="0" smtClean="0">
                <a:solidFill>
                  <a:schemeClr val="tx1"/>
                </a:solidFill>
                <a:latin typeface="+mn-lt"/>
                <a:ea typeface="+mn-ea"/>
                <a:cs typeface="+mn-cs"/>
              </a:rPr>
              <a:t>, in this case a world class rowing and </a:t>
            </a:r>
            <a:r>
              <a:rPr lang="en-US" sz="1200" kern="1200" baseline="0" dirty="0" err="1" smtClean="0">
                <a:solidFill>
                  <a:schemeClr val="tx1"/>
                </a:solidFill>
                <a:latin typeface="+mn-lt"/>
                <a:ea typeface="+mn-ea"/>
                <a:cs typeface="+mn-cs"/>
              </a:rPr>
              <a:t>dragonboating</a:t>
            </a:r>
            <a:r>
              <a:rPr lang="en-US" sz="1200" kern="1200" baseline="0" dirty="0" smtClean="0">
                <a:solidFill>
                  <a:schemeClr val="tx1"/>
                </a:solidFill>
                <a:latin typeface="+mn-lt"/>
                <a:ea typeface="+mn-ea"/>
                <a:cs typeface="+mn-cs"/>
              </a:rPr>
              <a:t> facility.</a:t>
            </a:r>
          </a:p>
          <a:p>
            <a:pPr lvl="0"/>
            <a:endParaRPr lang="en-US" sz="1200" kern="1200" baseline="0" dirty="0" smtClean="0">
              <a:solidFill>
                <a:schemeClr val="tx1"/>
              </a:solidFill>
              <a:latin typeface="+mn-lt"/>
              <a:ea typeface="+mn-ea"/>
              <a:cs typeface="+mn-cs"/>
            </a:endParaRPr>
          </a:p>
          <a:p>
            <a:pPr lvl="0"/>
            <a:r>
              <a:rPr lang="en-US" sz="1200" kern="1200" baseline="0" dirty="0" smtClean="0">
                <a:solidFill>
                  <a:schemeClr val="tx1"/>
                </a:solidFill>
                <a:latin typeface="+mn-lt"/>
                <a:ea typeface="+mn-ea"/>
                <a:cs typeface="+mn-cs"/>
              </a:rPr>
              <a:t>PHOTO CREDIT:</a:t>
            </a:r>
          </a:p>
          <a:p>
            <a:pPr lvl="0"/>
            <a:r>
              <a:rPr lang="en-US" sz="1200" kern="1200" baseline="0" dirty="0" smtClean="0">
                <a:solidFill>
                  <a:schemeClr val="tx1"/>
                </a:solidFill>
                <a:latin typeface="+mn-lt"/>
                <a:ea typeface="+mn-ea"/>
                <a:cs typeface="+mn-cs"/>
              </a:rPr>
              <a:t>- Hong Kong China Rowing Association</a:t>
            </a:r>
          </a:p>
          <a:p>
            <a:pPr lvl="0"/>
            <a:r>
              <a:rPr lang="en-US" sz="1200" kern="1200" baseline="0" dirty="0" smtClean="0">
                <a:solidFill>
                  <a:schemeClr val="tx1"/>
                </a:solidFill>
                <a:latin typeface="+mn-lt"/>
                <a:ea typeface="+mn-ea"/>
                <a:cs typeface="+mn-cs"/>
              </a:rPr>
              <a:t>- via Paul Zimmerman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smtClean="0">
                <a:solidFill>
                  <a:schemeClr val="tx1"/>
                </a:solidFill>
                <a:latin typeface="+mn-lt"/>
                <a:ea typeface="+mn-ea"/>
                <a:cs typeface="+mn-cs"/>
              </a:rPr>
              <a:t>- http://app2.rthk.org.hk/pda/news/content.php?id=513861</a:t>
            </a:r>
          </a:p>
        </p:txBody>
      </p:sp>
      <p:sp>
        <p:nvSpPr>
          <p:cNvPr id="4" name="Slide Number Placeholder 3"/>
          <p:cNvSpPr>
            <a:spLocks noGrp="1"/>
          </p:cNvSpPr>
          <p:nvPr>
            <p:ph type="sldNum" sz="quarter" idx="10"/>
          </p:nvPr>
        </p:nvSpPr>
        <p:spPr/>
        <p:txBody>
          <a:bodyPr/>
          <a:lstStyle/>
          <a:p>
            <a:fld id="{C3FB5813-A6A7-43BE-96F9-1CD6AD6754B2}"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Our first recommendation for these users is to include convenient land/water interfaces for these users in future developments such as Kai Tak, the Causeway Bay typhoon shelter, and the ex-PCWA directly to the West of Causeway Bay </a:t>
            </a:r>
            <a:r>
              <a:rPr lang="en-HK" sz="1200" kern="1200" smtClean="0">
                <a:solidFill>
                  <a:schemeClr val="tx1"/>
                </a:solidFill>
                <a:latin typeface="+mn-lt"/>
                <a:ea typeface="+mn-ea"/>
                <a:cs typeface="+mn-cs"/>
              </a:rPr>
              <a:t>(green). </a:t>
            </a:r>
            <a:r>
              <a:rPr lang="en-HK" sz="1200" kern="1200" dirty="0" smtClean="0">
                <a:solidFill>
                  <a:schemeClr val="tx1"/>
                </a:solidFill>
                <a:latin typeface="+mn-lt"/>
                <a:ea typeface="+mn-ea"/>
                <a:cs typeface="+mn-cs"/>
              </a:rPr>
              <a:t>These areas</a:t>
            </a:r>
            <a:r>
              <a:rPr lang="en-HK" sz="1200" kern="1200" baseline="0" dirty="0" smtClean="0">
                <a:solidFill>
                  <a:schemeClr val="tx1"/>
                </a:solidFill>
                <a:latin typeface="+mn-lt"/>
                <a:ea typeface="+mn-ea"/>
                <a:cs typeface="+mn-cs"/>
              </a:rPr>
              <a:t> have a high potential to become centres of recreational boating. </a:t>
            </a:r>
            <a:r>
              <a:rPr lang="en-HK" sz="1200" kern="1200" dirty="0" smtClean="0">
                <a:solidFill>
                  <a:schemeClr val="tx1"/>
                </a:solidFill>
                <a:latin typeface="+mn-lt"/>
                <a:ea typeface="+mn-ea"/>
                <a:cs typeface="+mn-cs"/>
              </a:rPr>
              <a:t>Additionally, Yau Tong Bay could be used by a small marina, and </a:t>
            </a:r>
            <a:r>
              <a:rPr lang="en-HK" sz="1200" kern="1200" dirty="0" err="1" smtClean="0">
                <a:solidFill>
                  <a:schemeClr val="tx1"/>
                </a:solidFill>
                <a:latin typeface="+mn-lt"/>
                <a:ea typeface="+mn-ea"/>
                <a:cs typeface="+mn-cs"/>
              </a:rPr>
              <a:t>Shau</a:t>
            </a:r>
            <a:r>
              <a:rPr lang="en-HK" sz="1200" kern="1200" dirty="0" smtClean="0">
                <a:solidFill>
                  <a:schemeClr val="tx1"/>
                </a:solidFill>
                <a:latin typeface="+mn-lt"/>
                <a:ea typeface="+mn-ea"/>
                <a:cs typeface="+mn-cs"/>
              </a:rPr>
              <a:t> Kei Wan typhoon shelter could have a dock system put in place so that the community users there can get on and off their boats without the need to call a sampan.</a:t>
            </a:r>
          </a:p>
        </p:txBody>
      </p:sp>
      <p:sp>
        <p:nvSpPr>
          <p:cNvPr id="4" name="Slide Number Placeholder 3"/>
          <p:cNvSpPr>
            <a:spLocks noGrp="1"/>
          </p:cNvSpPr>
          <p:nvPr>
            <p:ph type="sldNum" sz="quarter" idx="10"/>
          </p:nvPr>
        </p:nvSpPr>
        <p:spPr/>
        <p:txBody>
          <a:bodyPr/>
          <a:lstStyle/>
          <a:p>
            <a:fld id="{C3FB5813-A6A7-43BE-96F9-1CD6AD6754B2}"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Community users have a right to sheltered water in the Harbour because they’ve always been here- they are an important aspect of Hong Kong’s cultural heritage. Pleasure vessels need sheltered water in the harbour because as their distance from the harbour increases, the value decreases- people want their boats near where they live and where all the action is, which is in the Harbour. Moving forward, these users are going to be competing over sheltered water more and more, especially in the Harbour, so our second recommendation is to increase the amount of sheltered water inside of the Harbour.</a:t>
            </a:r>
          </a:p>
        </p:txBody>
      </p:sp>
      <p:sp>
        <p:nvSpPr>
          <p:cNvPr id="4" name="Slide Number Placeholder 3"/>
          <p:cNvSpPr>
            <a:spLocks noGrp="1"/>
          </p:cNvSpPr>
          <p:nvPr>
            <p:ph type="sldNum" sz="quarter" idx="10"/>
          </p:nvPr>
        </p:nvSpPr>
        <p:spPr/>
        <p:txBody>
          <a:bodyPr/>
          <a:lstStyle/>
          <a:p>
            <a:fld id="{7F57CB21-5FF6-4E53-89FE-DDA75B5BBA33}"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This is a list of all areas considered sheltered water by the Marine Department outside of Victoria Harbour,</a:t>
            </a:r>
            <a:r>
              <a:rPr lang="en-US" sz="1200" kern="1200" baseline="0" dirty="0" smtClean="0">
                <a:solidFill>
                  <a:schemeClr val="tx1"/>
                </a:solidFill>
                <a:latin typeface="+mn-lt"/>
                <a:ea typeface="+mn-ea"/>
                <a:cs typeface="+mn-cs"/>
              </a:rPr>
              <a:t> along with the distance to the Central Piers, measured in </a:t>
            </a:r>
            <a:r>
              <a:rPr lang="en-US" sz="1200" kern="1200" baseline="0" dirty="0" err="1" smtClean="0">
                <a:solidFill>
                  <a:schemeClr val="tx1"/>
                </a:solidFill>
                <a:latin typeface="+mn-lt"/>
                <a:ea typeface="+mn-ea"/>
                <a:cs typeface="+mn-cs"/>
              </a:rPr>
              <a:t>kilometres</a:t>
            </a:r>
            <a:r>
              <a:rPr lang="en-US" sz="1200" kern="1200" baseline="0" dirty="0" smtClean="0">
                <a:solidFill>
                  <a:schemeClr val="tx1"/>
                </a:solidFill>
                <a:latin typeface="+mn-lt"/>
                <a:ea typeface="+mn-ea"/>
                <a:cs typeface="+mn-cs"/>
              </a:rPr>
              <a:t>.  This journey would include traversing the dangerous and choppy waters of the zone primarily occupied by ferries, highlighted in red.</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believe a good place to begin is with Hong Kong’s history.  Hong Kong has a rich maritime history, seeing as it began as a fishing village.  There have always been a variety of marine users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land-water interfaces, but as reclamation has occurred, these interfaces, along with some of their users, have disappeared.  It would be a great shame to see these interfaces and users disappear from Victoria Harbour.</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By increasing</a:t>
            </a:r>
            <a:r>
              <a:rPr lang="en-US" sz="1200" kern="1200" baseline="0" dirty="0" smtClean="0">
                <a:solidFill>
                  <a:schemeClr val="tx1"/>
                </a:solidFill>
                <a:latin typeface="+mn-lt"/>
                <a:ea typeface="+mn-ea"/>
                <a:cs typeface="+mn-cs"/>
              </a:rPr>
              <a:t> the amount of sheltered water inside Victoria Harbour, more boats could be facilitated there without having an adverse effect on the floating communities that have existed there for centuries.</a:t>
            </a:r>
            <a:endParaRPr lang="en-US" sz="1200" kern="1200" dirty="0" smtClean="0">
              <a:solidFill>
                <a:schemeClr val="tx1"/>
              </a:solidFill>
              <a:latin typeface="+mn-lt"/>
              <a:ea typeface="+mn-ea"/>
              <a:cs typeface="+mn-cs"/>
            </a:endParaRP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PHOTO CREDIT:</a:t>
            </a:r>
          </a:p>
          <a:p>
            <a:pPr lvl="0"/>
            <a:r>
              <a:rPr lang="en-US" sz="1200" kern="1200" dirty="0" smtClean="0">
                <a:solidFill>
                  <a:schemeClr val="tx1"/>
                </a:solidFill>
                <a:latin typeface="+mn-lt"/>
                <a:ea typeface="+mn-ea"/>
                <a:cs typeface="+mn-cs"/>
              </a:rPr>
              <a:t>- via Paul</a:t>
            </a:r>
            <a:r>
              <a:rPr lang="en-US" sz="1200" kern="1200" baseline="0" dirty="0" smtClean="0">
                <a:solidFill>
                  <a:schemeClr val="tx1"/>
                </a:solidFill>
                <a:latin typeface="+mn-lt"/>
                <a:ea typeface="+mn-ea"/>
                <a:cs typeface="+mn-cs"/>
              </a:rPr>
              <a:t> Zimmerman</a:t>
            </a:r>
          </a:p>
          <a:p>
            <a:pPr lvl="0">
              <a:buFontTx/>
              <a:buChar char="-"/>
            </a:pPr>
            <a:r>
              <a:rPr lang="en-US" sz="1200" kern="1200" dirty="0" smtClean="0">
                <a:solidFill>
                  <a:schemeClr val="tx1"/>
                </a:solidFill>
                <a:latin typeface="+mn-lt"/>
                <a:ea typeface="+mn-ea"/>
                <a:cs typeface="+mn-cs"/>
              </a:rPr>
              <a:t> via Paul Zimmerman</a:t>
            </a:r>
          </a:p>
          <a:p>
            <a:pPr lvl="0">
              <a:buFontTx/>
              <a:buNone/>
            </a:pPr>
            <a:r>
              <a:rPr lang="en-US" sz="1200" kern="1200" dirty="0" smtClean="0">
                <a:solidFill>
                  <a:schemeClr val="tx1"/>
                </a:solidFill>
                <a:latin typeface="+mn-lt"/>
                <a:ea typeface="+mn-ea"/>
                <a:cs typeface="+mn-cs"/>
              </a:rPr>
              <a:t>- Eric</a:t>
            </a:r>
            <a:r>
              <a:rPr lang="en-US" sz="1200" kern="1200" baseline="0" dirty="0" smtClean="0">
                <a:solidFill>
                  <a:schemeClr val="tx1"/>
                </a:solidFill>
                <a:latin typeface="+mn-lt"/>
                <a:ea typeface="+mn-ea"/>
                <a:cs typeface="+mn-cs"/>
              </a:rPr>
              <a:t> Rosendahl</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The first place where this is possible is the To </a:t>
            </a:r>
            <a:r>
              <a:rPr lang="en-HK" sz="1200" kern="1200" dirty="0" err="1" smtClean="0">
                <a:solidFill>
                  <a:schemeClr val="tx1"/>
                </a:solidFill>
                <a:latin typeface="+mn-lt"/>
                <a:ea typeface="+mn-ea"/>
                <a:cs typeface="+mn-cs"/>
              </a:rPr>
              <a:t>Kwa</a:t>
            </a:r>
            <a:r>
              <a:rPr lang="en-HK" sz="1200" kern="1200" dirty="0" smtClean="0">
                <a:solidFill>
                  <a:schemeClr val="tx1"/>
                </a:solidFill>
                <a:latin typeface="+mn-lt"/>
                <a:ea typeface="+mn-ea"/>
                <a:cs typeface="+mn-cs"/>
              </a:rPr>
              <a:t> Wan typhoon shelter, by moving and expanding the breakwaters.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85000"/>
                  </a:schemeClr>
                </a:solidFill>
              </a:rPr>
              <a:t>This would be especially important if the marina</a:t>
            </a:r>
            <a:r>
              <a:rPr lang="en-US" baseline="0" dirty="0" smtClean="0">
                <a:solidFill>
                  <a:schemeClr val="bg1">
                    <a:lumMod val="85000"/>
                  </a:schemeClr>
                </a:solidFill>
              </a:rPr>
              <a:t> and rowing facilities were to be added east of Kai </a:t>
            </a:r>
            <a:r>
              <a:rPr lang="en-US" baseline="0" dirty="0" err="1" smtClean="0">
                <a:solidFill>
                  <a:schemeClr val="bg1">
                    <a:lumMod val="85000"/>
                  </a:schemeClr>
                </a:solidFill>
              </a:rPr>
              <a:t>Tak</a:t>
            </a:r>
            <a:r>
              <a:rPr lang="en-US" baseline="0" dirty="0" smtClean="0">
                <a:solidFill>
                  <a:schemeClr val="bg1">
                    <a:lumMod val="85000"/>
                  </a:schemeClr>
                </a:solidFill>
              </a:rPr>
              <a:t> because of the lost typhoon shelter space.  This could be easily made up for by expanding the To </a:t>
            </a:r>
            <a:r>
              <a:rPr lang="en-US" baseline="0" dirty="0" err="1" smtClean="0">
                <a:solidFill>
                  <a:schemeClr val="bg1">
                    <a:lumMod val="85000"/>
                  </a:schemeClr>
                </a:solidFill>
              </a:rPr>
              <a:t>Kwa</a:t>
            </a:r>
            <a:r>
              <a:rPr lang="en-US" baseline="0" dirty="0" smtClean="0">
                <a:solidFill>
                  <a:schemeClr val="bg1">
                    <a:lumMod val="85000"/>
                  </a:schemeClr>
                </a:solidFill>
              </a:rPr>
              <a:t> Wan typhoon shelter.</a:t>
            </a:r>
            <a:endParaRPr lang="en-US"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HK" sz="1200" kern="1200" dirty="0" smtClean="0">
                <a:solidFill>
                  <a:schemeClr val="tx1"/>
                </a:solidFill>
                <a:latin typeface="+mn-lt"/>
                <a:ea typeface="+mn-ea"/>
                <a:cs typeface="+mn-cs"/>
              </a:rPr>
              <a:t>The second place where this is possible is the Causeway Bay typhoon shelter.</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smtClean="0">
                <a:solidFill>
                  <a:schemeClr val="tx1"/>
                </a:solidFill>
                <a:latin typeface="+mn-lt"/>
                <a:ea typeface="+mn-ea"/>
                <a:cs typeface="+mn-cs"/>
              </a:rPr>
              <a:t>Also, by rearranging the breakwater at the ex-PCWA, that area can be made usable as well.  The</a:t>
            </a:r>
            <a:r>
              <a:rPr lang="en-HK" sz="1200" kern="1200" baseline="0" dirty="0" smtClean="0">
                <a:solidFill>
                  <a:schemeClr val="tx1"/>
                </a:solidFill>
                <a:latin typeface="+mn-lt"/>
                <a:ea typeface="+mn-ea"/>
                <a:cs typeface="+mn-cs"/>
              </a:rPr>
              <a:t> diversity of uses that could be utilized in this newly expanded typhoon shelter could include more private moorings, retained or expanded space for the community users, and more space for the Royal Hong Kong Yacht Club.</a:t>
            </a:r>
            <a:endParaRPr lang="en-US" dirty="0" smtClean="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lumMod val="8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85000"/>
                  </a:schemeClr>
                </a:solidFill>
              </a:rPr>
              <a:t>PHOTO CREDIT: Alex Muir</a:t>
            </a:r>
          </a:p>
        </p:txBody>
      </p:sp>
      <p:sp>
        <p:nvSpPr>
          <p:cNvPr id="4" name="Slide Number Placeholder 3"/>
          <p:cNvSpPr>
            <a:spLocks noGrp="1"/>
          </p:cNvSpPr>
          <p:nvPr>
            <p:ph type="sldNum" sz="quarter" idx="10"/>
          </p:nvPr>
        </p:nvSpPr>
        <p:spPr/>
        <p:txBody>
          <a:bodyPr/>
          <a:lstStyle/>
          <a:p>
            <a:fld id="{7F57CB21-5FF6-4E53-89FE-DDA75B5BBA33}"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Here, we will discuss some of the waterfront redevelopment plans that we have reviewed.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most important urban design guideline in waterfront redevelopment is to create an active waterfront with a wide range of available activities, not a walled off section of the harbourfront that does not permit any recreational or tourism-related uses.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PHOTO</a:t>
            </a:r>
            <a:r>
              <a:rPr lang="en-GB" sz="1200" kern="1200" baseline="0" dirty="0" smtClean="0">
                <a:solidFill>
                  <a:schemeClr val="tx1"/>
                </a:solidFill>
                <a:latin typeface="+mn-lt"/>
                <a:ea typeface="+mn-ea"/>
                <a:cs typeface="+mn-cs"/>
              </a:rPr>
              <a:t> CREDIT: http://www.pland.gov.hk/pland_en/p_study/comp_s/udg/udg_es/udg_es_eng.pdf</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This is the current Kai </a:t>
            </a:r>
            <a:r>
              <a:rPr lang="en-GB" sz="1200" kern="1200" dirty="0" err="1" smtClean="0">
                <a:solidFill>
                  <a:schemeClr val="tx1"/>
                </a:solidFill>
                <a:latin typeface="+mn-lt"/>
                <a:ea typeface="+mn-ea"/>
                <a:cs typeface="+mn-cs"/>
              </a:rPr>
              <a:t>Tak</a:t>
            </a:r>
            <a:r>
              <a:rPr lang="en-GB" sz="1200" kern="1200" dirty="0" smtClean="0">
                <a:solidFill>
                  <a:schemeClr val="tx1"/>
                </a:solidFill>
                <a:latin typeface="+mn-lt"/>
                <a:ea typeface="+mn-ea"/>
                <a:cs typeface="+mn-cs"/>
              </a:rPr>
              <a:t> plan: there will be 3 landing steps (green) and 2 public piers (yellow), but that is not enough. As mentioned before, we recommend a ferry/public pier be built at the end of the runway (orange), as well as incorporating other plans into the development process, such as a rowing centre between the apron and the runway, the</a:t>
            </a:r>
            <a:r>
              <a:rPr lang="en-GB" sz="1200" kern="1200" baseline="0" dirty="0" smtClean="0">
                <a:solidFill>
                  <a:schemeClr val="tx1"/>
                </a:solidFill>
                <a:latin typeface="+mn-lt"/>
                <a:ea typeface="+mn-ea"/>
                <a:cs typeface="+mn-cs"/>
              </a:rPr>
              <a:t> addition of a marina, and the</a:t>
            </a:r>
            <a:r>
              <a:rPr lang="en-GB" sz="1200" kern="1200" dirty="0" smtClean="0">
                <a:solidFill>
                  <a:schemeClr val="tx1"/>
                </a:solidFill>
                <a:latin typeface="+mn-lt"/>
                <a:ea typeface="+mn-ea"/>
                <a:cs typeface="+mn-cs"/>
              </a:rPr>
              <a:t> expansion of the To </a:t>
            </a:r>
            <a:r>
              <a:rPr lang="en-GB" sz="1200" kern="1200" dirty="0" err="1" smtClean="0">
                <a:solidFill>
                  <a:schemeClr val="tx1"/>
                </a:solidFill>
                <a:latin typeface="+mn-lt"/>
                <a:ea typeface="+mn-ea"/>
                <a:cs typeface="+mn-cs"/>
              </a:rPr>
              <a:t>Kwa</a:t>
            </a:r>
            <a:r>
              <a:rPr lang="en-GB" sz="1200" kern="1200" dirty="0" smtClean="0">
                <a:solidFill>
                  <a:schemeClr val="tx1"/>
                </a:solidFill>
                <a:latin typeface="+mn-lt"/>
                <a:ea typeface="+mn-ea"/>
                <a:cs typeface="+mn-cs"/>
              </a:rPr>
              <a:t> Wan typhoon shelter.</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PHOTO CREDIT:</a:t>
            </a:r>
          </a:p>
          <a:p>
            <a:r>
              <a:rPr lang="en-GB" sz="1200" kern="1200" dirty="0" smtClean="0">
                <a:solidFill>
                  <a:schemeClr val="tx1"/>
                </a:solidFill>
                <a:latin typeface="+mn-lt"/>
                <a:ea typeface="+mn-ea"/>
                <a:cs typeface="+mn-cs"/>
              </a:rPr>
              <a:t>- http://www.pland.gov.hk/pland_en/p_study/prog_s/sek_09/website_chib5_eng/english/ES_Eng.pdf</a:t>
            </a:r>
          </a:p>
          <a:p>
            <a:pPr>
              <a:buFontTx/>
              <a:buNone/>
            </a:pPr>
            <a:r>
              <a:rPr lang="en-GB" sz="1200" kern="1200" dirty="0" smtClean="0">
                <a:solidFill>
                  <a:schemeClr val="tx1"/>
                </a:solidFill>
                <a:latin typeface="+mn-lt"/>
                <a:ea typeface="+mn-ea"/>
                <a:cs typeface="+mn-cs"/>
              </a:rPr>
              <a:t>- Hong Kong China Rowing Association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smtClean="0">
                <a:solidFill>
                  <a:schemeClr val="tx1"/>
                </a:solidFill>
                <a:latin typeface="+mn-lt"/>
                <a:ea typeface="+mn-ea"/>
                <a:cs typeface="+mn-cs"/>
              </a:rPr>
              <a:t>- http://swingingbridgemarina.com/  (Mark </a:t>
            </a:r>
            <a:r>
              <a:rPr lang="en-HK" sz="1200" kern="1200" dirty="0" err="1" smtClean="0">
                <a:solidFill>
                  <a:schemeClr val="tx1"/>
                </a:solidFill>
                <a:latin typeface="+mn-lt"/>
                <a:ea typeface="+mn-ea"/>
                <a:cs typeface="+mn-cs"/>
              </a:rPr>
              <a:t>Cappitella</a:t>
            </a:r>
            <a:r>
              <a:rPr lang="en-HK" sz="120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next plan is for Central: only 3 additional landing steps (green) will be added to the waterfront while the 2 public piers (yellow) are unchanged, which is still hardly sufficient.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PHOTO CREDIT: http://www.pland.gov.hk/pland_en/p_study/prog_s/UDS/eng_v1/otherinfo_eng.htm</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An alternative plan submitted by the UDA also leaves the public piers alone, but has the PLA berth (green) moved out into the water for a more continuous promenade and includes space for a floating museum as well as sheltered water for small boats (yellow).</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PHOTO CREDIT: http://www.urbis.com.hk/ud06.html</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a:t>
            </a:r>
            <a:r>
              <a:rPr lang="en-US" dirty="0" smtClean="0"/>
              <a:t>CREDIT: </a:t>
            </a:r>
            <a:r>
              <a:rPr lang="en-US" sz="1200" u="sng" kern="1200" dirty="0" smtClean="0">
                <a:solidFill>
                  <a:schemeClr val="tx1"/>
                </a:solidFill>
                <a:latin typeface="+mn-lt"/>
                <a:ea typeface="+mn-ea"/>
                <a:cs typeface="+mn-cs"/>
                <a:hlinkClick r:id="rId3"/>
              </a:rPr>
              <a:t>http://www.millionwebs.ws/heritage</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3FB5813-A6A7-43BE-96F9-1CD6AD6754B2}"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This is the Wan </a:t>
            </a:r>
            <a:r>
              <a:rPr lang="en-GB" sz="1200" kern="1200" dirty="0" err="1" smtClean="0">
                <a:solidFill>
                  <a:schemeClr val="tx1"/>
                </a:solidFill>
                <a:latin typeface="+mn-lt"/>
                <a:ea typeface="+mn-ea"/>
                <a:cs typeface="+mn-cs"/>
              </a:rPr>
              <a:t>Chai</a:t>
            </a:r>
            <a:r>
              <a:rPr lang="en-GB" sz="1200" kern="1200" dirty="0" smtClean="0">
                <a:solidFill>
                  <a:schemeClr val="tx1"/>
                </a:solidFill>
                <a:latin typeface="+mn-lt"/>
                <a:ea typeface="+mn-ea"/>
                <a:cs typeface="+mn-cs"/>
              </a:rPr>
              <a:t> plan: there will be a water sports centre (green), space for ticketing kiosks and landing steps on this breakwater (yellow) – again, note that the breakwater will have to move to the right side for the water to be sheltered. The existing ferry pier (orange) remains the same.</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PHOTO CREDIT: http://www.harbourbusinessforum.com/download/KYLeungPresentation.pdf</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A now-outdated plan from the Royal Hong Kong Yacht Club of the same area has many more landing steps (green) and 2 large mooring areas (yellow) using the pontoon system so that people can walk to their boats without having to hire a sampan. Again, the existing ferry pier (orange) stays where it is. Note how this plan resembles the example of a good waterfront design. Again, as mentioned before, the size of the Causeway Bay typhoon shelter area should be increased. Our overarching recommendation here, once again, is for future developments to include convenient land/water interfaces.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PHOTO CREDIT: Royal Hong Kong Yacht</a:t>
            </a:r>
            <a:r>
              <a:rPr lang="en-GB" sz="1200" kern="1200" baseline="0" dirty="0" smtClean="0">
                <a:solidFill>
                  <a:schemeClr val="tx1"/>
                </a:solidFill>
                <a:latin typeface="+mn-lt"/>
                <a:ea typeface="+mn-ea"/>
                <a:cs typeface="+mn-cs"/>
              </a:rPr>
              <a:t> Club</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At this point, we will summarize our recommendations.</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baseline="0" dirty="0" smtClean="0">
                <a:solidFill>
                  <a:schemeClr val="tx1"/>
                </a:solidFill>
                <a:latin typeface="+mn-lt"/>
                <a:ea typeface="+mn-ea"/>
                <a:cs typeface="+mn-cs"/>
              </a:rPr>
              <a:t>Our first recommendation is to protect and modernize the facilities in </a:t>
            </a:r>
            <a:r>
              <a:rPr lang="en-HK" sz="1200" kern="1200" baseline="0" dirty="0" err="1" smtClean="0">
                <a:solidFill>
                  <a:schemeClr val="tx1"/>
                </a:solidFill>
                <a:latin typeface="+mn-lt"/>
                <a:ea typeface="+mn-ea"/>
                <a:cs typeface="+mn-cs"/>
              </a:rPr>
              <a:t>Yau</a:t>
            </a:r>
            <a:r>
              <a:rPr lang="en-HK" sz="1200" kern="1200" baseline="0" dirty="0" smtClean="0">
                <a:solidFill>
                  <a:schemeClr val="tx1"/>
                </a:solidFill>
                <a:latin typeface="+mn-lt"/>
                <a:ea typeface="+mn-ea"/>
                <a:cs typeface="+mn-cs"/>
              </a:rPr>
              <a:t> Ma </a:t>
            </a:r>
            <a:r>
              <a:rPr lang="en-HK" sz="1200" kern="1200" baseline="0" dirty="0" err="1" smtClean="0">
                <a:solidFill>
                  <a:schemeClr val="tx1"/>
                </a:solidFill>
                <a:latin typeface="+mn-lt"/>
                <a:ea typeface="+mn-ea"/>
                <a:cs typeface="+mn-cs"/>
              </a:rPr>
              <a:t>Tei</a:t>
            </a:r>
            <a:r>
              <a:rPr lang="en-HK" sz="1200" kern="1200" baseline="0" dirty="0" smtClean="0">
                <a:solidFill>
                  <a:schemeClr val="tx1"/>
                </a:solidFill>
                <a:latin typeface="+mn-lt"/>
                <a:ea typeface="+mn-ea"/>
                <a:cs typeface="+mn-cs"/>
              </a:rPr>
              <a:t> so </a:t>
            </a:r>
            <a:r>
              <a:rPr lang="en-HK" sz="1200" kern="1200" dirty="0" smtClean="0">
                <a:solidFill>
                  <a:schemeClr val="tx1"/>
                </a:solidFill>
                <a:latin typeface="+mn-lt"/>
                <a:ea typeface="+mn-ea"/>
                <a:cs typeface="+mn-cs"/>
              </a:rPr>
              <a:t>the industry can operate efficiently and cost-effectively and support Hong Kong as a maritime and shipping hub.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smtClean="0">
                <a:solidFill>
                  <a:schemeClr val="tx1"/>
                </a:solidFill>
                <a:latin typeface="+mn-lt"/>
                <a:ea typeface="+mn-ea"/>
                <a:cs typeface="+mn-cs"/>
              </a:rPr>
              <a:t>PHOTO CREDIT: Santiago Lora</a:t>
            </a:r>
            <a:endParaRPr lang="en-US" sz="36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Our second recommendation is to add more piers and improve their quality.  This is for both public piers and ferry piers, especially in the future development areas of the Western Kowloon Cultural District and Kai </a:t>
            </a:r>
            <a:r>
              <a:rPr lang="en-US" sz="1200" dirty="0" err="1" smtClean="0"/>
              <a:t>Tak</a:t>
            </a:r>
            <a:r>
              <a:rPr lang="en-US" sz="1200" dirty="0" smtClean="0"/>
              <a:t>.</a:t>
            </a:r>
          </a:p>
          <a:p>
            <a:endParaRPr lang="en-US" sz="1200" dirty="0" smtClean="0"/>
          </a:p>
          <a:p>
            <a:r>
              <a:rPr lang="en-US" sz="1200" dirty="0" smtClean="0"/>
              <a:t>PHOTO CREDIT: Eric Rosendahl</a:t>
            </a:r>
            <a:endParaRPr lang="en-US" dirty="0"/>
          </a:p>
        </p:txBody>
      </p:sp>
      <p:sp>
        <p:nvSpPr>
          <p:cNvPr id="4" name="Slide Number Placeholder 3"/>
          <p:cNvSpPr>
            <a:spLocks noGrp="1"/>
          </p:cNvSpPr>
          <p:nvPr>
            <p:ph type="sldNum" sz="quarter" idx="10"/>
          </p:nvPr>
        </p:nvSpPr>
        <p:spPr/>
        <p:txBody>
          <a:bodyPr/>
          <a:lstStyle/>
          <a:p>
            <a:fld id="{7F57CB21-5FF6-4E53-89FE-DDA75B5BBA33}"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Our third recommendation is to improve the quality of landing steps, as the CEDD has suggested before.  This includes adding shelter, lighting, railing, and (real) life buoys.</a:t>
            </a:r>
          </a:p>
          <a:p>
            <a:endParaRPr lang="en-US" sz="1200" dirty="0" smtClean="0"/>
          </a:p>
          <a:p>
            <a:r>
              <a:rPr lang="en-US" sz="1200" dirty="0" smtClean="0"/>
              <a:t>PHOTO CREDIT</a:t>
            </a:r>
            <a:r>
              <a:rPr lang="en-US" sz="1200" smtClean="0"/>
              <a:t>: http://www.harbourfront.org.hk/eng/content_page/doc/agenda090904/4.pdf</a:t>
            </a:r>
            <a:endParaRPr lang="en-US" dirty="0"/>
          </a:p>
        </p:txBody>
      </p:sp>
      <p:sp>
        <p:nvSpPr>
          <p:cNvPr id="4" name="Slide Number Placeholder 3"/>
          <p:cNvSpPr>
            <a:spLocks noGrp="1"/>
          </p:cNvSpPr>
          <p:nvPr>
            <p:ph type="sldNum" sz="quarter" idx="10"/>
          </p:nvPr>
        </p:nvSpPr>
        <p:spPr/>
        <p:txBody>
          <a:bodyPr/>
          <a:lstStyle/>
          <a:p>
            <a:fld id="{7F57CB21-5FF6-4E53-89FE-DDA75B5BBA33}"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Our fourth recommendation is to increase the amount of sheltered water.  This can be done easily in both the To </a:t>
            </a:r>
            <a:r>
              <a:rPr lang="en-US" sz="1200" dirty="0" err="1" smtClean="0"/>
              <a:t>Kwa</a:t>
            </a:r>
            <a:r>
              <a:rPr lang="en-US" sz="1200" dirty="0" smtClean="0"/>
              <a:t> Wan typhoon shelter and the Causeway Bay typhoon shelter, simply by moving out the breakwaters.  This could help add mooring space for tourist boats within the harbour, which was another recommendation we made.  Additionally, this would help add space for the increasing number of leisure and recreational vessels, without having to move the community users.</a:t>
            </a:r>
            <a:endParaRPr lang="en-US" dirty="0"/>
          </a:p>
        </p:txBody>
      </p:sp>
      <p:sp>
        <p:nvSpPr>
          <p:cNvPr id="4" name="Slide Number Placeholder 3"/>
          <p:cNvSpPr>
            <a:spLocks noGrp="1"/>
          </p:cNvSpPr>
          <p:nvPr>
            <p:ph type="sldNum" sz="quarter" idx="10"/>
          </p:nvPr>
        </p:nvSpPr>
        <p:spPr/>
        <p:txBody>
          <a:bodyPr/>
          <a:lstStyle/>
          <a:p>
            <a:fld id="{7F57CB21-5FF6-4E53-89FE-DDA75B5BBA33}"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Our final recommendation is to include convenient land-water interfaces in future developments.  This means a prioritization of the waterfront for water users, but without interfering with land-based users.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outerShdw blurRad="38100" dist="38100" dir="2700000" algn="tl">
                  <a:srgbClr val="000000">
                    <a:alpha val="43137"/>
                  </a:srgbClr>
                </a:outerShdw>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outerShdw blurRad="38100" dist="38100" dir="2700000" algn="tl">
                    <a:srgbClr val="000000">
                      <a:alpha val="43137"/>
                    </a:srgbClr>
                  </a:outerShdw>
                </a:effectLst>
                <a:latin typeface="+mn-lt"/>
                <a:ea typeface="+mn-ea"/>
                <a:cs typeface="+mn-cs"/>
              </a:rPr>
              <a:t>PHOTO CREDIT: </a:t>
            </a:r>
            <a:r>
              <a:rPr lang="en-US" dirty="0" smtClean="0"/>
              <a:t>http://www.parks.sfgov.org/site/recpark_index.asp?id=18158</a:t>
            </a:r>
            <a:endParaRPr lang="en-US" sz="1200" dirty="0" smtClean="0">
              <a:solidFill>
                <a:schemeClr val="bg1">
                  <a:lumMod val="85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Finally, we will take a look at a few cities with good examples of vibrant waterfronts.  Cape Town, South Africa, is our first example.  In the foreground there is a promenade for pedestrians and to look out over the water.  On the left there are government service boats, such as fireboats and police boats, pleasure vessels on the right, and cargo in the background, with some restaurants and shops also on the right.</a:t>
            </a:r>
          </a:p>
          <a:p>
            <a:endParaRPr lang="en-US" sz="1200" dirty="0" smtClean="0"/>
          </a:p>
          <a:p>
            <a:r>
              <a:rPr lang="en-US" sz="1200" dirty="0" smtClean="0"/>
              <a:t>PHOTO CREDIT: http://www.tropicalisland.de/south_africa_cape_town.html</a:t>
            </a:r>
            <a:endParaRPr lang="en-US" dirty="0"/>
          </a:p>
        </p:txBody>
      </p:sp>
      <p:sp>
        <p:nvSpPr>
          <p:cNvPr id="4" name="Slide Number Placeholder 3"/>
          <p:cNvSpPr>
            <a:spLocks noGrp="1"/>
          </p:cNvSpPr>
          <p:nvPr>
            <p:ph type="sldNum" sz="quarter" idx="10"/>
          </p:nvPr>
        </p:nvSpPr>
        <p:spPr/>
        <p:txBody>
          <a:bodyPr/>
          <a:lstStyle/>
          <a:p>
            <a:fld id="{7F57CB21-5FF6-4E53-89FE-DDA75B5BBA33}"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Vancouver, Canada, is another prime example.  We can see that there is a road, a promenade, restaurants, and a pontoon mooring system for boats.  This is superior to the Hong Kong style of fore-aft mooring, which requires users to hire a </a:t>
            </a:r>
            <a:r>
              <a:rPr lang="en-US" sz="1200" kern="1200" dirty="0" err="1" smtClean="0">
                <a:solidFill>
                  <a:schemeClr val="tx1"/>
                </a:solidFill>
                <a:latin typeface="+mn-lt"/>
                <a:ea typeface="+mn-ea"/>
                <a:cs typeface="+mn-cs"/>
              </a:rPr>
              <a:t>walla-walla</a:t>
            </a:r>
            <a:r>
              <a:rPr lang="en-US" sz="1200" kern="1200" dirty="0" smtClean="0">
                <a:solidFill>
                  <a:schemeClr val="tx1"/>
                </a:solidFill>
                <a:latin typeface="+mn-lt"/>
                <a:ea typeface="+mn-ea"/>
                <a:cs typeface="+mn-cs"/>
              </a:rPr>
              <a:t> or sampan to get to their boat, since it is not moored directly adjacent to the land.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PHOTO CREDIT: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 http://rashbre2.blogspot.com/2008_07_01_archive.html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Lucas </a:t>
            </a:r>
            <a:r>
              <a:rPr lang="en-US" sz="1200" kern="1200" dirty="0" err="1" smtClean="0">
                <a:solidFill>
                  <a:schemeClr val="tx1"/>
                </a:solidFill>
                <a:latin typeface="+mn-lt"/>
                <a:ea typeface="+mn-ea"/>
                <a:cs typeface="+mn-cs"/>
              </a:rPr>
              <a:t>Scotta</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PHOTO </a:t>
            </a:r>
            <a:r>
              <a:rPr lang="en-US" dirty="0" smtClean="0"/>
              <a:t>CREDIT: </a:t>
            </a:r>
            <a:r>
              <a:rPr lang="en-US" sz="1200" u="sng" kern="1200" dirty="0" smtClean="0">
                <a:solidFill>
                  <a:schemeClr val="tx1"/>
                </a:solidFill>
                <a:latin typeface="+mn-lt"/>
                <a:ea typeface="+mn-ea"/>
                <a:cs typeface="+mn-cs"/>
                <a:hlinkClick r:id="rId3"/>
              </a:rPr>
              <a:t>http://www.millionwebs.ws/heritage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3FB5813-A6A7-43BE-96F9-1CD6AD6754B2}"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Singapore has a very active waterfront.  There are restaurants, beautifully lit landing steps, moored boats, and many people along the promenade.  This is a great example of a vibrant waterfront.  This is the kind of thing we would love to see in Hong Kong.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PHOTO CREDIT: Santiago Lora</a:t>
            </a:r>
            <a:endParaRPr lang="en-US" sz="1200" dirty="0" smtClean="0">
              <a:solidFill>
                <a:schemeClr val="bg1">
                  <a:lumMod val="85000"/>
                </a:schemeClr>
              </a:solidFill>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Our study is only seven weeks old, and only has one week left.  We urge everyone to continue our study once we have finished, and to verify our findings.  We are aware of the wide-ranging implications of some of our recommendations, including direct conflict with the Protection of the Harbour Ordinance, the reprioritization of waterfront land, and changing management of some facilities,</a:t>
            </a:r>
            <a:r>
              <a:rPr lang="en-US" sz="1200" kern="1200" baseline="0" dirty="0" smtClean="0">
                <a:solidFill>
                  <a:schemeClr val="tx1"/>
                </a:solidFill>
                <a:latin typeface="+mn-lt"/>
                <a:ea typeface="+mn-ea"/>
                <a:cs typeface="+mn-cs"/>
              </a:rPr>
              <a:t> so the implementations of our recommendations could be difficult.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PHOTO CREDIT: http://www.reliableautorepairil.com/Services/Fuel_Economy.html</a:t>
            </a:r>
          </a:p>
        </p:txBody>
      </p:sp>
      <p:sp>
        <p:nvSpPr>
          <p:cNvPr id="4" name="Slide Number Placeholder 3"/>
          <p:cNvSpPr>
            <a:spLocks noGrp="1"/>
          </p:cNvSpPr>
          <p:nvPr>
            <p:ph type="sldNum" sz="quarter" idx="10"/>
          </p:nvPr>
        </p:nvSpPr>
        <p:spPr/>
        <p:txBody>
          <a:bodyPr/>
          <a:lstStyle/>
          <a:p>
            <a:fld id="{7F57CB21-5FF6-4E53-89FE-DDA75B5BBA33}"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However</a:t>
            </a:r>
            <a:r>
              <a:rPr lang="en-US" sz="1200" kern="1200" baseline="0" dirty="0" smtClean="0">
                <a:solidFill>
                  <a:schemeClr val="tx1"/>
                </a:solidFill>
                <a:latin typeface="+mn-lt"/>
                <a:ea typeface="+mn-ea"/>
                <a:cs typeface="+mn-cs"/>
              </a:rPr>
              <a:t>, we believe that there are two ways to kill the harbour.  The first is to fill it in with excess reclamation, as seen in this artist’s rendition of the western harbour.</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PHOTO CREDIT: http://newsin18yrs.com/</a:t>
            </a:r>
          </a:p>
        </p:txBody>
      </p:sp>
      <p:sp>
        <p:nvSpPr>
          <p:cNvPr id="4" name="Slide Number Placeholder 3"/>
          <p:cNvSpPr>
            <a:spLocks noGrp="1"/>
          </p:cNvSpPr>
          <p:nvPr>
            <p:ph type="sldNum" sz="quarter" idx="10"/>
          </p:nvPr>
        </p:nvSpPr>
        <p:spPr/>
        <p:txBody>
          <a:bodyPr/>
          <a:lstStyle/>
          <a:p>
            <a:fld id="{7F57CB21-5FF6-4E53-89FE-DDA75B5BBA33}"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second is to suffocate its users with a sterile waterfront.</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PHOTO CREDIT: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latin typeface="+mn-lt"/>
                <a:ea typeface="+mn-ea"/>
                <a:cs typeface="+mn-cs"/>
              </a:rPr>
              <a:t> via Paul Zimmerman</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latin typeface="+mn-lt"/>
                <a:ea typeface="+mn-ea"/>
                <a:cs typeface="+mn-cs"/>
              </a:rPr>
              <a:t> Alex Muir</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latin typeface="+mn-lt"/>
                <a:ea typeface="+mn-ea"/>
                <a:cs typeface="+mn-cs"/>
              </a:rPr>
              <a:t> Lucas </a:t>
            </a:r>
            <a:r>
              <a:rPr lang="en-US" sz="1200" kern="1200" baseline="0" dirty="0" err="1" smtClean="0">
                <a:solidFill>
                  <a:schemeClr val="tx1"/>
                </a:solidFill>
                <a:latin typeface="+mn-lt"/>
                <a:ea typeface="+mn-ea"/>
                <a:cs typeface="+mn-cs"/>
              </a:rPr>
              <a:t>Scotta</a:t>
            </a: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Alex Muir</a:t>
            </a:r>
          </a:p>
        </p:txBody>
      </p:sp>
      <p:sp>
        <p:nvSpPr>
          <p:cNvPr id="4" name="Slide Number Placeholder 3"/>
          <p:cNvSpPr>
            <a:spLocks noGrp="1"/>
          </p:cNvSpPr>
          <p:nvPr>
            <p:ph type="sldNum" sz="quarter" idx="10"/>
          </p:nvPr>
        </p:nvSpPr>
        <p:spPr/>
        <p:txBody>
          <a:bodyPr/>
          <a:lstStyle/>
          <a:p>
            <a:fld id="{7F57CB21-5FF6-4E53-89FE-DDA75B5BBA33}"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believe that our recommendations could help to turn Hong Kong’s Victoria Harbour into a truly “living harbour.”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PHOTO CREDIT: http://si.smugmug.com/Portfolio/Portfolio/1674201_UxZmP#114392120_FbSjx-L-LB</a:t>
            </a:r>
            <a:endParaRPr lang="en-US" dirty="0" smtClean="0">
              <a:solidFill>
                <a:schemeClr val="bg1">
                  <a:lumMod val="95000"/>
                </a:schemeClr>
              </a:solidFill>
            </a:endParaRPr>
          </a:p>
        </p:txBody>
      </p:sp>
      <p:sp>
        <p:nvSpPr>
          <p:cNvPr id="4" name="Slide Number Placeholder 3"/>
          <p:cNvSpPr>
            <a:spLocks noGrp="1"/>
          </p:cNvSpPr>
          <p:nvPr>
            <p:ph type="sldNum" sz="quarter" idx="10"/>
          </p:nvPr>
        </p:nvSpPr>
        <p:spPr/>
        <p:txBody>
          <a:bodyPr/>
          <a:lstStyle/>
          <a:p>
            <a:fld id="{7F57CB21-5FF6-4E53-89FE-DDA75B5BBA33}" type="slidenum">
              <a:rPr lang="en-US" smtClean="0"/>
              <a:pPr/>
              <a:t>94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FBDEAB0-0232-4D71-98AD-F3AB7990016C}" type="datetimeFigureOut">
              <a:rPr lang="en-US" smtClean="0"/>
              <a:pPr/>
              <a:t>2/28/2010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F6DFC62-B13F-437C-94F7-C6C1631FA65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BDEAB0-0232-4D71-98AD-F3AB7990016C}" type="datetimeFigureOut">
              <a:rPr lang="en-US" smtClean="0"/>
              <a:pPr/>
              <a:t>2/28/2010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DFC62-B13F-437C-94F7-C6C1631FA65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BDEAB0-0232-4D71-98AD-F3AB7990016C}" type="datetimeFigureOut">
              <a:rPr lang="en-US" smtClean="0"/>
              <a:pPr/>
              <a:t>2/28/2010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DFC62-B13F-437C-94F7-C6C1631FA65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BDEAB0-0232-4D71-98AD-F3AB7990016C}" type="datetimeFigureOut">
              <a:rPr lang="en-US" smtClean="0"/>
              <a:pPr/>
              <a:t>2/28/2010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DFC62-B13F-437C-94F7-C6C1631FA65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FBDEAB0-0232-4D71-98AD-F3AB7990016C}" type="datetimeFigureOut">
              <a:rPr lang="en-US" smtClean="0"/>
              <a:pPr/>
              <a:t>2/28/2010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DFC62-B13F-437C-94F7-C6C1631FA65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BDEAB0-0232-4D71-98AD-F3AB7990016C}" type="datetimeFigureOut">
              <a:rPr lang="en-US" smtClean="0"/>
              <a:pPr/>
              <a:t>2/28/2010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DFC62-B13F-437C-94F7-C6C1631FA65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FBDEAB0-0232-4D71-98AD-F3AB7990016C}" type="datetimeFigureOut">
              <a:rPr lang="en-US" smtClean="0"/>
              <a:pPr/>
              <a:t>2/28/2010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6DFC62-B13F-437C-94F7-C6C1631FA65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FBDEAB0-0232-4D71-98AD-F3AB7990016C}" type="datetimeFigureOut">
              <a:rPr lang="en-US" smtClean="0"/>
              <a:pPr/>
              <a:t>2/28/2010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6DFC62-B13F-437C-94F7-C6C1631FA6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DEAB0-0232-4D71-98AD-F3AB7990016C}" type="datetimeFigureOut">
              <a:rPr lang="en-US" smtClean="0"/>
              <a:pPr/>
              <a:t>2/28/2010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6DFC62-B13F-437C-94F7-C6C1631FA6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BDEAB0-0232-4D71-98AD-F3AB7990016C}" type="datetimeFigureOut">
              <a:rPr lang="en-US" smtClean="0"/>
              <a:pPr/>
              <a:t>2/28/2010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DFC62-B13F-437C-94F7-C6C1631FA65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FBDEAB0-0232-4D71-98AD-F3AB7990016C}" type="datetimeFigureOut">
              <a:rPr lang="en-US" smtClean="0"/>
              <a:pPr/>
              <a:t>2/28/2010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F6DFC62-B13F-437C-94F7-C6C1631FA659}"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FBDEAB0-0232-4D71-98AD-F3AB7990016C}" type="datetimeFigureOut">
              <a:rPr lang="en-US" smtClean="0"/>
              <a:pPr/>
              <a:t>2/28/2010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F6DFC62-B13F-437C-94F7-C6C1631FA659}"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chart" Target="../charts/chart4.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87.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86.png"/><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92.jpeg"/><Relationship Id="rId4" Type="http://schemas.openxmlformats.org/officeDocument/2006/relationships/image" Target="../media/image91.jpeg"/></Relationships>
</file>

<file path=ppt/slides/_rels/slide7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7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3.jpe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4.png"/><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8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8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image" Target="../media/image107.jpeg"/><Relationship Id="rId4" Type="http://schemas.openxmlformats.org/officeDocument/2006/relationships/image" Target="../media/image38.png"/></Relationships>
</file>

<file path=ppt/slides/_rels/slide8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8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1.jpe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94.png"/><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112.jpeg"/></Relationships>
</file>

<file path=ppt/slides/_rels/slide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8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9.xml"/><Relationship Id="rId1" Type="http://schemas.openxmlformats.org/officeDocument/2006/relationships/slideLayout" Target="../slideLayouts/slideLayout4.xml"/><Relationship Id="rId5" Type="http://schemas.openxmlformats.org/officeDocument/2006/relationships/image" Target="../media/image115.jpeg"/><Relationship Id="rId4" Type="http://schemas.openxmlformats.org/officeDocument/2006/relationships/image" Target="../media/image114.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16.jpeg"/></Relationships>
</file>

<file path=ppt/slides/_rels/slide9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9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9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1.jpeg"/><Relationship Id="rId2" Type="http://schemas.openxmlformats.org/officeDocument/2006/relationships/notesSlide" Target="../notesSlides/notesSlide93.xml"/><Relationship Id="rId1" Type="http://schemas.openxmlformats.org/officeDocument/2006/relationships/slideLayout" Target="../slideLayouts/slideLayout4.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81.jpeg"/></Relationships>
</file>

<file path=ppt/slides/_rels/slide9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43000"/>
            <a:ext cx="9144000" cy="1752600"/>
          </a:xfrm>
        </p:spPr>
        <p:txBody>
          <a:bodyPr>
            <a:noAutofit/>
          </a:bodyPr>
          <a:lstStyle/>
          <a:p>
            <a:pPr algn="ctr"/>
            <a:r>
              <a:rPr lang="en-US" sz="6000" dirty="0" smtClean="0">
                <a:solidFill>
                  <a:schemeClr val="tx1">
                    <a:lumMod val="95000"/>
                  </a:schemeClr>
                </a:solidFill>
              </a:rPr>
              <a:t>Designing A</a:t>
            </a:r>
            <a:br>
              <a:rPr lang="en-US" sz="6000" dirty="0" smtClean="0">
                <a:solidFill>
                  <a:schemeClr val="tx1">
                    <a:lumMod val="95000"/>
                  </a:schemeClr>
                </a:solidFill>
              </a:rPr>
            </a:br>
            <a:r>
              <a:rPr lang="en-US" sz="6000" dirty="0" smtClean="0">
                <a:solidFill>
                  <a:schemeClr val="tx1">
                    <a:lumMod val="95000"/>
                  </a:schemeClr>
                </a:solidFill>
              </a:rPr>
              <a:t>Living Victoria Harbour</a:t>
            </a:r>
            <a:endParaRPr lang="en-US" sz="6000" dirty="0">
              <a:solidFill>
                <a:schemeClr val="tx1">
                  <a:lumMod val="95000"/>
                </a:schemeClr>
              </a:solidFill>
            </a:endParaRPr>
          </a:p>
        </p:txBody>
      </p:sp>
      <p:pic>
        <p:nvPicPr>
          <p:cNvPr id="9" name="Picture 8" descr="dhk.png"/>
          <p:cNvPicPr>
            <a:picLocks noChangeAspect="1"/>
          </p:cNvPicPr>
          <p:nvPr/>
        </p:nvPicPr>
        <p:blipFill>
          <a:blip r:embed="rId3" cstate="print"/>
          <a:stretch>
            <a:fillRect/>
          </a:stretch>
        </p:blipFill>
        <p:spPr>
          <a:xfrm>
            <a:off x="2406849" y="3242129"/>
            <a:ext cx="4330302" cy="948871"/>
          </a:xfrm>
          <a:prstGeom prst="rect">
            <a:avLst/>
          </a:prstGeom>
        </p:spPr>
      </p:pic>
      <p:pic>
        <p:nvPicPr>
          <p:cNvPr id="12" name="Picture 11" descr="skyline2.png"/>
          <p:cNvPicPr>
            <a:picLocks noChangeAspect="1"/>
          </p:cNvPicPr>
          <p:nvPr/>
        </p:nvPicPr>
        <p:blipFill>
          <a:blip r:embed="rId4" cstate="print"/>
          <a:stretch>
            <a:fillRect/>
          </a:stretch>
        </p:blipFill>
        <p:spPr>
          <a:xfrm>
            <a:off x="0" y="5499606"/>
            <a:ext cx="9144000" cy="1663194"/>
          </a:xfrm>
          <a:prstGeom prst="rect">
            <a:avLst/>
          </a:prstGeom>
        </p:spPr>
      </p:pic>
      <p:pic>
        <p:nvPicPr>
          <p:cNvPr id="13" name="Picture 12" descr="wpi_logo.png"/>
          <p:cNvPicPr>
            <a:picLocks noChangeAspect="1"/>
          </p:cNvPicPr>
          <p:nvPr/>
        </p:nvPicPr>
        <p:blipFill>
          <a:blip r:embed="rId5" cstate="print"/>
          <a:stretch>
            <a:fillRect/>
          </a:stretch>
        </p:blipFill>
        <p:spPr>
          <a:xfrm>
            <a:off x="685800" y="4635654"/>
            <a:ext cx="2590800" cy="1003146"/>
          </a:xfrm>
          <a:prstGeom prst="rect">
            <a:avLst/>
          </a:prstGeom>
        </p:spPr>
      </p:pic>
      <p:pic>
        <p:nvPicPr>
          <p:cNvPr id="8" name="Picture 7" descr="hbf.png"/>
          <p:cNvPicPr>
            <a:picLocks noChangeAspect="1"/>
          </p:cNvPicPr>
          <p:nvPr/>
        </p:nvPicPr>
        <p:blipFill>
          <a:blip r:embed="rId6" cstate="print"/>
          <a:stretch>
            <a:fillRect/>
          </a:stretch>
        </p:blipFill>
        <p:spPr>
          <a:xfrm>
            <a:off x="4648200" y="4572000"/>
            <a:ext cx="3796787" cy="1063805"/>
          </a:xfrm>
          <a:prstGeom prst="rect">
            <a:avLst/>
          </a:prstGeom>
        </p:spPr>
      </p:pic>
      <p:pic>
        <p:nvPicPr>
          <p:cNvPr id="7" name="Picture 6" descr="buoy1.png"/>
          <p:cNvPicPr>
            <a:picLocks noChangeAspect="1"/>
          </p:cNvPicPr>
          <p:nvPr/>
        </p:nvPicPr>
        <p:blipFill>
          <a:blip r:embed="rId7" cstate="print"/>
          <a:stretch>
            <a:fillRect/>
          </a:stretch>
        </p:blipFill>
        <p:spPr>
          <a:xfrm>
            <a:off x="7467600" y="3321255"/>
            <a:ext cx="762000" cy="799240"/>
          </a:xfrm>
          <a:prstGeom prst="rect">
            <a:avLst/>
          </a:prstGeom>
        </p:spPr>
      </p:pic>
      <p:pic>
        <p:nvPicPr>
          <p:cNvPr id="10" name="Picture 9" descr="buoy1.png"/>
          <p:cNvPicPr>
            <a:picLocks noChangeAspect="1"/>
          </p:cNvPicPr>
          <p:nvPr/>
        </p:nvPicPr>
        <p:blipFill>
          <a:blip r:embed="rId8" cstate="print"/>
          <a:stretch>
            <a:fillRect/>
          </a:stretch>
        </p:blipFill>
        <p:spPr>
          <a:xfrm>
            <a:off x="947789" y="3276601"/>
            <a:ext cx="728611" cy="888549"/>
          </a:xfrm>
          <a:prstGeom prst="rect">
            <a:avLst/>
          </a:prstGeom>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1"/>
            <a:ext cx="9144001" cy="6858000"/>
          </a:xfrm>
        </p:spPr>
      </p:pic>
      <p:sp>
        <p:nvSpPr>
          <p:cNvPr id="8" name="TextBox 7"/>
          <p:cNvSpPr txBox="1"/>
          <p:nvPr/>
        </p:nvSpPr>
        <p:spPr>
          <a:xfrm>
            <a:off x="118503" y="228600"/>
            <a:ext cx="8812669" cy="461665"/>
          </a:xfrm>
          <a:prstGeom prst="rect">
            <a:avLst/>
          </a:prstGeom>
          <a:noFill/>
        </p:spPr>
        <p:txBody>
          <a:bodyPr wrap="none" rtlCol="0">
            <a:spAutoFit/>
          </a:bodyPr>
          <a:lstStyle/>
          <a:p>
            <a:pPr algn="ctr"/>
            <a:r>
              <a:rPr lang="en-US" sz="2400" dirty="0" smtClean="0">
                <a:solidFill>
                  <a:schemeClr val="bg1">
                    <a:lumMod val="85000"/>
                  </a:schemeClr>
                </a:solidFill>
                <a:effectLst>
                  <a:outerShdw blurRad="38100" dist="38100" dir="2700000" algn="tl">
                    <a:srgbClr val="000000">
                      <a:alpha val="43137"/>
                    </a:srgbClr>
                  </a:outerShdw>
                  <a:reflection blurRad="6350" stA="60000" endA="900" endPos="60000" dist="29997" dir="5400000" sy="-100000" algn="bl" rotWithShape="0"/>
                </a:effectLst>
              </a:rPr>
              <a:t>Hong Kong’s Heritage: An Active Harbourfront in the City Centre</a:t>
            </a:r>
            <a:endParaRPr lang="en-US" sz="2400" dirty="0">
              <a:solidFill>
                <a:schemeClr val="bg1">
                  <a:lumMod val="85000"/>
                </a:schemeClr>
              </a:solidFill>
              <a:effectLst>
                <a:outerShdw blurRad="38100" dist="38100" dir="2700000" algn="tl">
                  <a:srgbClr val="000000">
                    <a:alpha val="43137"/>
                  </a:srgbClr>
                </a:outerShdw>
                <a:reflection blurRad="6350" stA="60000" endA="900" endPos="60000" dist="29997" dir="5400000" sy="-100000" algn="bl" rotWithShape="0"/>
              </a:effectLst>
            </a:endParaRPr>
          </a:p>
        </p:txBody>
      </p:sp>
      <p:pic>
        <p:nvPicPr>
          <p:cNvPr id="10" name="Picture 9" descr="1860s praya.jpg"/>
          <p:cNvPicPr>
            <a:picLocks noChangeAspect="1"/>
          </p:cNvPicPr>
          <p:nvPr/>
        </p:nvPicPr>
        <p:blipFill>
          <a:blip r:embed="rId4" cstate="print"/>
          <a:stretch>
            <a:fillRect/>
          </a:stretch>
        </p:blipFill>
        <p:spPr>
          <a:xfrm>
            <a:off x="658544" y="1302124"/>
            <a:ext cx="7844118" cy="4863353"/>
          </a:xfrm>
          <a:prstGeom prst="rect">
            <a:avLst/>
          </a:prstGeom>
          <a:ln w="38100">
            <a:solidFill>
              <a:schemeClr val="tx1"/>
            </a:solidFill>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1"/>
            <a:ext cx="9144001" cy="6858000"/>
          </a:xfrm>
        </p:spPr>
      </p:pic>
      <p:sp>
        <p:nvSpPr>
          <p:cNvPr id="8" name="TextBox 7"/>
          <p:cNvSpPr txBox="1"/>
          <p:nvPr/>
        </p:nvSpPr>
        <p:spPr>
          <a:xfrm>
            <a:off x="118503" y="228600"/>
            <a:ext cx="8812669" cy="461665"/>
          </a:xfrm>
          <a:prstGeom prst="rect">
            <a:avLst/>
          </a:prstGeom>
          <a:noFill/>
        </p:spPr>
        <p:txBody>
          <a:bodyPr wrap="none" rtlCol="0">
            <a:spAutoFit/>
          </a:bodyPr>
          <a:lstStyle/>
          <a:p>
            <a:pPr algn="ctr"/>
            <a:r>
              <a:rPr lang="en-US" sz="2400" dirty="0" smtClean="0">
                <a:solidFill>
                  <a:schemeClr val="bg1">
                    <a:lumMod val="85000"/>
                  </a:schemeClr>
                </a:solidFill>
                <a:effectLst>
                  <a:outerShdw blurRad="38100" dist="38100" dir="2700000" algn="tl">
                    <a:srgbClr val="000000">
                      <a:alpha val="43137"/>
                    </a:srgbClr>
                  </a:outerShdw>
                  <a:reflection blurRad="6350" stA="60000" endA="900" endPos="60000" dist="29997" dir="5400000" sy="-100000" algn="bl" rotWithShape="0"/>
                </a:effectLst>
              </a:rPr>
              <a:t>Hong Kong’s Heritage: An Active Harbourfront in the City Centre</a:t>
            </a:r>
            <a:endParaRPr lang="en-US" sz="2400" dirty="0">
              <a:solidFill>
                <a:schemeClr val="bg1">
                  <a:lumMod val="85000"/>
                </a:schemeClr>
              </a:solidFill>
              <a:effectLst>
                <a:outerShdw blurRad="38100" dist="38100" dir="2700000" algn="tl">
                  <a:srgbClr val="000000">
                    <a:alpha val="43137"/>
                  </a:srgbClr>
                </a:outerShdw>
                <a:reflection blurRad="6350" stA="60000" endA="900" endPos="60000" dist="29997" dir="5400000" sy="-100000" algn="bl" rotWithShape="0"/>
              </a:effectLst>
            </a:endParaRPr>
          </a:p>
        </p:txBody>
      </p:sp>
      <p:pic>
        <p:nvPicPr>
          <p:cNvPr id="10" name="Picture 9" descr="1860s praya.jpg"/>
          <p:cNvPicPr>
            <a:picLocks noChangeAspect="1"/>
          </p:cNvPicPr>
          <p:nvPr/>
        </p:nvPicPr>
        <p:blipFill>
          <a:blip r:embed="rId4" cstate="print"/>
          <a:stretch>
            <a:fillRect/>
          </a:stretch>
        </p:blipFill>
        <p:spPr>
          <a:xfrm>
            <a:off x="658545" y="1302124"/>
            <a:ext cx="7844117" cy="4863353"/>
          </a:xfrm>
          <a:prstGeom prst="rect">
            <a:avLst/>
          </a:prstGeom>
          <a:ln w="38100">
            <a:solidFill>
              <a:schemeClr val="tx1"/>
            </a:solidFill>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2" name="TextBox 11"/>
          <p:cNvSpPr txBox="1"/>
          <p:nvPr/>
        </p:nvSpPr>
        <p:spPr>
          <a:xfrm>
            <a:off x="428174" y="3429000"/>
            <a:ext cx="8287653" cy="2646878"/>
          </a:xfrm>
          <a:prstGeom prst="rect">
            <a:avLst/>
          </a:prstGeom>
          <a:noFill/>
        </p:spPr>
        <p:txBody>
          <a:bodyPr wrap="none" rtlCol="0">
            <a:spAutoFit/>
          </a:bodyPr>
          <a:lstStyle/>
          <a:p>
            <a:pPr algn="ctr"/>
            <a:r>
              <a:rPr lang="en-US" sz="16600" dirty="0" smtClean="0">
                <a:solidFill>
                  <a:schemeClr val="bg1">
                    <a:lumMod val="85000"/>
                  </a:schemeClr>
                </a:solidFill>
                <a:effectLst>
                  <a:outerShdw blurRad="38100" dist="38100" dir="2700000" algn="tl">
                    <a:srgbClr val="000000">
                      <a:alpha val="43137"/>
                    </a:srgbClr>
                  </a:outerShdw>
                  <a:reflection blurRad="6350" stA="55000" endA="300" endPos="45500" dir="5400000" sy="-100000" algn="bl" rotWithShape="0"/>
                </a:effectLst>
              </a:rPr>
              <a:t>Facilities</a:t>
            </a:r>
            <a:endParaRPr lang="en-US" sz="16600" dirty="0">
              <a:solidFill>
                <a:schemeClr val="bg1">
                  <a:lumMod val="85000"/>
                </a:schemeClr>
              </a:solidFill>
              <a:effectLst>
                <a:outerShdw blurRad="38100" dist="38100" dir="2700000" algn="tl">
                  <a:srgbClr val="000000">
                    <a:alpha val="43137"/>
                  </a:srgbClr>
                </a:outerShdw>
                <a:reflection blurRad="6350" stA="55000" endA="300" endPos="45500"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1" name="Picture 10" descr="20100205-IE10.jpg"/>
          <p:cNvPicPr>
            <a:picLocks noChangeAspect="1"/>
          </p:cNvPicPr>
          <p:nvPr/>
        </p:nvPicPr>
        <p:blipFill>
          <a:blip r:embed="rId4" cstate="print"/>
          <a:stretch>
            <a:fillRect/>
          </a:stretch>
        </p:blipFill>
        <p:spPr>
          <a:xfrm>
            <a:off x="346201" y="308761"/>
            <a:ext cx="8451597" cy="5630876"/>
          </a:xfrm>
          <a:prstGeom prst="rect">
            <a:avLst/>
          </a:prstGeom>
          <a:ln w="38100">
            <a:solidFill>
              <a:schemeClr val="tx1"/>
            </a:solidFill>
          </a:ln>
        </p:spPr>
      </p:pic>
      <p:sp>
        <p:nvSpPr>
          <p:cNvPr id="12" name="TextBox 11"/>
          <p:cNvSpPr txBox="1"/>
          <p:nvPr/>
        </p:nvSpPr>
        <p:spPr>
          <a:xfrm>
            <a:off x="1282142" y="6096000"/>
            <a:ext cx="6579750" cy="584775"/>
          </a:xfrm>
          <a:prstGeom prst="rect">
            <a:avLst/>
          </a:prstGeom>
          <a:noFill/>
        </p:spPr>
        <p:txBody>
          <a:bodyPr wrap="none" rtlCol="0">
            <a:spAutoFit/>
          </a:bodyPr>
          <a:lstStyle/>
          <a:p>
            <a:pPr algn="ctr"/>
            <a:r>
              <a:rPr lang="en-US" sz="3200" dirty="0" smtClean="0">
                <a:solidFill>
                  <a:schemeClr val="bg1">
                    <a:lumMod val="85000"/>
                  </a:schemeClr>
                </a:solidFill>
                <a:effectLst>
                  <a:outerShdw blurRad="38100" dist="38100" dir="2700000" algn="tl">
                    <a:srgbClr val="000000">
                      <a:alpha val="43137"/>
                    </a:srgbClr>
                  </a:outerShdw>
                </a:effectLst>
              </a:rPr>
              <a:t>Sheltered Water &amp; Typhoon Shelters</a:t>
            </a:r>
            <a:endParaRPr lang="en-US" sz="32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1" name="Picture 10" descr="20100205-IE10.jpg"/>
          <p:cNvPicPr>
            <a:picLocks noChangeAspect="1"/>
          </p:cNvPicPr>
          <p:nvPr/>
        </p:nvPicPr>
        <p:blipFill>
          <a:blip r:embed="rId4" cstate="print"/>
          <a:stretch>
            <a:fillRect/>
          </a:stretch>
        </p:blipFill>
        <p:spPr>
          <a:xfrm>
            <a:off x="346201" y="388160"/>
            <a:ext cx="8451597" cy="5472078"/>
          </a:xfrm>
          <a:prstGeom prst="rect">
            <a:avLst/>
          </a:prstGeom>
          <a:ln w="38100">
            <a:solidFill>
              <a:schemeClr val="tx1"/>
            </a:solidFill>
          </a:ln>
        </p:spPr>
      </p:pic>
      <p:sp>
        <p:nvSpPr>
          <p:cNvPr id="12" name="TextBox 11"/>
          <p:cNvSpPr txBox="1"/>
          <p:nvPr/>
        </p:nvSpPr>
        <p:spPr>
          <a:xfrm>
            <a:off x="2077101" y="6096000"/>
            <a:ext cx="4989828" cy="584775"/>
          </a:xfrm>
          <a:prstGeom prst="rect">
            <a:avLst/>
          </a:prstGeom>
          <a:noFill/>
        </p:spPr>
        <p:txBody>
          <a:bodyPr wrap="none" rtlCol="0">
            <a:spAutoFit/>
          </a:bodyPr>
          <a:lstStyle/>
          <a:p>
            <a:pPr algn="ctr"/>
            <a:r>
              <a:rPr lang="en-US" sz="3200" dirty="0" smtClean="0">
                <a:solidFill>
                  <a:schemeClr val="bg1">
                    <a:lumMod val="85000"/>
                  </a:schemeClr>
                </a:solidFill>
                <a:effectLst>
                  <a:outerShdw blurRad="38100" dist="38100" dir="2700000" algn="tl">
                    <a:srgbClr val="000000">
                      <a:alpha val="43137"/>
                    </a:srgbClr>
                  </a:outerShdw>
                </a:effectLst>
              </a:rPr>
              <a:t>Public Cargo Working Area</a:t>
            </a:r>
            <a:endParaRPr lang="en-US" sz="32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1" name="Picture 10" descr="20100205-IE10.jpg"/>
          <p:cNvPicPr>
            <a:picLocks noChangeAspect="1"/>
          </p:cNvPicPr>
          <p:nvPr/>
        </p:nvPicPr>
        <p:blipFill>
          <a:blip r:embed="rId4" cstate="print"/>
          <a:stretch>
            <a:fillRect/>
          </a:stretch>
        </p:blipFill>
        <p:spPr>
          <a:xfrm>
            <a:off x="346201" y="304800"/>
            <a:ext cx="8451598" cy="5638800"/>
          </a:xfrm>
          <a:prstGeom prst="rect">
            <a:avLst/>
          </a:prstGeom>
          <a:ln w="38100">
            <a:solidFill>
              <a:schemeClr val="tx1"/>
            </a:solidFill>
          </a:ln>
        </p:spPr>
      </p:pic>
      <p:sp>
        <p:nvSpPr>
          <p:cNvPr id="12" name="TextBox 11"/>
          <p:cNvSpPr txBox="1"/>
          <p:nvPr/>
        </p:nvSpPr>
        <p:spPr>
          <a:xfrm>
            <a:off x="3306880" y="6096000"/>
            <a:ext cx="2530244" cy="584775"/>
          </a:xfrm>
          <a:prstGeom prst="rect">
            <a:avLst/>
          </a:prstGeom>
          <a:noFill/>
        </p:spPr>
        <p:txBody>
          <a:bodyPr wrap="none" rtlCol="0">
            <a:spAutoFit/>
          </a:bodyPr>
          <a:lstStyle/>
          <a:p>
            <a:pPr algn="ctr"/>
            <a:r>
              <a:rPr lang="en-US" sz="3200" dirty="0" smtClean="0">
                <a:solidFill>
                  <a:schemeClr val="bg1">
                    <a:lumMod val="85000"/>
                  </a:schemeClr>
                </a:solidFill>
                <a:effectLst>
                  <a:outerShdw blurRad="38100" dist="38100" dir="2700000" algn="tl">
                    <a:srgbClr val="000000">
                      <a:alpha val="43137"/>
                    </a:srgbClr>
                  </a:outerShdw>
                </a:effectLst>
              </a:rPr>
              <a:t>Landing Step</a:t>
            </a:r>
            <a:endParaRPr lang="en-US" sz="32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1" name="Picture 10" descr="20100205-IE10.jpg"/>
          <p:cNvPicPr>
            <a:picLocks noChangeAspect="1"/>
          </p:cNvPicPr>
          <p:nvPr/>
        </p:nvPicPr>
        <p:blipFill>
          <a:blip r:embed="rId4" cstate="print"/>
          <a:stretch>
            <a:fillRect/>
          </a:stretch>
        </p:blipFill>
        <p:spPr>
          <a:xfrm>
            <a:off x="346201" y="304800"/>
            <a:ext cx="8451597" cy="5638800"/>
          </a:xfrm>
          <a:prstGeom prst="rect">
            <a:avLst/>
          </a:prstGeom>
          <a:ln w="38100">
            <a:solidFill>
              <a:schemeClr val="tx1"/>
            </a:solidFill>
          </a:ln>
        </p:spPr>
      </p:pic>
      <p:sp>
        <p:nvSpPr>
          <p:cNvPr id="12" name="TextBox 11"/>
          <p:cNvSpPr txBox="1"/>
          <p:nvPr/>
        </p:nvSpPr>
        <p:spPr>
          <a:xfrm>
            <a:off x="4124604" y="6096000"/>
            <a:ext cx="894796" cy="584775"/>
          </a:xfrm>
          <a:prstGeom prst="rect">
            <a:avLst/>
          </a:prstGeom>
          <a:noFill/>
        </p:spPr>
        <p:txBody>
          <a:bodyPr wrap="none" rtlCol="0">
            <a:spAutoFit/>
          </a:bodyPr>
          <a:lstStyle/>
          <a:p>
            <a:pPr algn="ctr"/>
            <a:r>
              <a:rPr lang="en-US" sz="3200" dirty="0" smtClean="0">
                <a:solidFill>
                  <a:schemeClr val="bg1">
                    <a:lumMod val="85000"/>
                  </a:schemeClr>
                </a:solidFill>
                <a:effectLst>
                  <a:outerShdw blurRad="38100" dist="38100" dir="2700000" algn="tl">
                    <a:srgbClr val="000000">
                      <a:alpha val="43137"/>
                    </a:srgbClr>
                  </a:outerShdw>
                </a:effectLst>
              </a:rPr>
              <a:t>Pier</a:t>
            </a:r>
            <a:endParaRPr lang="en-US" sz="32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1" name="Picture 10" descr="20100205-IE10.jpg"/>
          <p:cNvPicPr>
            <a:picLocks noChangeAspect="1"/>
          </p:cNvPicPr>
          <p:nvPr/>
        </p:nvPicPr>
        <p:blipFill>
          <a:blip r:embed="rId4" cstate="print"/>
          <a:stretch>
            <a:fillRect/>
          </a:stretch>
        </p:blipFill>
        <p:spPr>
          <a:xfrm>
            <a:off x="817805" y="304800"/>
            <a:ext cx="7508388" cy="5638800"/>
          </a:xfrm>
          <a:prstGeom prst="rect">
            <a:avLst/>
          </a:prstGeom>
          <a:ln w="38100">
            <a:solidFill>
              <a:schemeClr val="tx1"/>
            </a:solidFill>
          </a:ln>
        </p:spPr>
      </p:pic>
      <p:sp>
        <p:nvSpPr>
          <p:cNvPr id="12" name="TextBox 11"/>
          <p:cNvSpPr txBox="1"/>
          <p:nvPr/>
        </p:nvSpPr>
        <p:spPr>
          <a:xfrm>
            <a:off x="3841579" y="6096000"/>
            <a:ext cx="1460849" cy="584775"/>
          </a:xfrm>
          <a:prstGeom prst="rect">
            <a:avLst/>
          </a:prstGeom>
          <a:noFill/>
        </p:spPr>
        <p:txBody>
          <a:bodyPr wrap="none" rtlCol="0">
            <a:spAutoFit/>
          </a:bodyPr>
          <a:lstStyle/>
          <a:p>
            <a:pPr algn="ctr"/>
            <a:r>
              <a:rPr lang="en-US" sz="3200" dirty="0" smtClean="0">
                <a:solidFill>
                  <a:schemeClr val="bg1">
                    <a:lumMod val="85000"/>
                  </a:schemeClr>
                </a:solidFill>
                <a:effectLst>
                  <a:outerShdw blurRad="38100" dist="38100" dir="2700000" algn="tl">
                    <a:srgbClr val="000000">
                      <a:alpha val="43137"/>
                    </a:srgbClr>
                  </a:outerShdw>
                </a:effectLst>
              </a:rPr>
              <a:t>Marina</a:t>
            </a:r>
            <a:endParaRPr lang="en-US" sz="32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0" name="Picture 2"/>
          <p:cNvPicPr>
            <a:picLocks noChangeAspect="1" noChangeArrowheads="1"/>
          </p:cNvPicPr>
          <p:nvPr/>
        </p:nvPicPr>
        <p:blipFill>
          <a:blip r:embed="rId4" cstate="print"/>
          <a:srcRect/>
          <a:stretch>
            <a:fillRect/>
          </a:stretch>
        </p:blipFill>
        <p:spPr bwMode="auto">
          <a:xfrm>
            <a:off x="1524000" y="1411224"/>
            <a:ext cx="6096000" cy="4035554"/>
          </a:xfrm>
          <a:prstGeom prst="rect">
            <a:avLst/>
          </a:prstGeom>
          <a:noFill/>
          <a:ln w="38100">
            <a:solidFill>
              <a:schemeClr val="tx1"/>
            </a:solidFill>
            <a:miter lim="800000"/>
            <a:headEnd/>
            <a:tailEnd/>
          </a:ln>
        </p:spPr>
      </p:pic>
      <p:sp>
        <p:nvSpPr>
          <p:cNvPr id="11" name="TextBox 10"/>
          <p:cNvSpPr txBox="1"/>
          <p:nvPr/>
        </p:nvSpPr>
        <p:spPr>
          <a:xfrm>
            <a:off x="3767132" y="685800"/>
            <a:ext cx="1609736" cy="461665"/>
          </a:xfrm>
          <a:prstGeom prst="rect">
            <a:avLst/>
          </a:prstGeom>
          <a:noFill/>
        </p:spPr>
        <p:txBody>
          <a:bodyPr wrap="none" rtlCol="0">
            <a:spAutoFit/>
          </a:bodyPr>
          <a:lstStyle/>
          <a:p>
            <a:r>
              <a:rPr lang="en-US" sz="2400" dirty="0" smtClean="0">
                <a:solidFill>
                  <a:schemeClr val="bg1">
                    <a:lumMod val="85000"/>
                  </a:schemeClr>
                </a:solidFill>
                <a:effectLst>
                  <a:outerShdw blurRad="38100" dist="38100" dir="2700000" algn="tl">
                    <a:srgbClr val="000000">
                      <a:alpha val="43137"/>
                    </a:srgbClr>
                  </a:outerShdw>
                </a:effectLst>
              </a:rPr>
              <a:t>Clubhouse</a:t>
            </a:r>
            <a:endParaRPr lang="en-US" sz="2400" dirty="0">
              <a:solidFill>
                <a:schemeClr val="bg1">
                  <a:lumMod val="85000"/>
                </a:schemeClr>
              </a:solidFill>
              <a:effectLst>
                <a:outerShdw blurRad="38100" dist="38100" dir="2700000" algn="tl">
                  <a:srgbClr val="000000">
                    <a:alpha val="43137"/>
                  </a:srgbClr>
                </a:outerShdw>
              </a:effectLst>
            </a:endParaRPr>
          </a:p>
        </p:txBody>
      </p:sp>
      <p:cxnSp>
        <p:nvCxnSpPr>
          <p:cNvPr id="13" name="Straight Arrow Connector 12"/>
          <p:cNvCxnSpPr>
            <a:stCxn id="11" idx="2"/>
          </p:cNvCxnSpPr>
          <p:nvPr/>
        </p:nvCxnSpPr>
        <p:spPr>
          <a:xfrm rot="5400000">
            <a:off x="3774134" y="1259533"/>
            <a:ext cx="909934" cy="685799"/>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7200" y="685800"/>
            <a:ext cx="1211807" cy="461665"/>
          </a:xfrm>
          <a:prstGeom prst="rect">
            <a:avLst/>
          </a:prstGeom>
          <a:noFill/>
        </p:spPr>
        <p:txBody>
          <a:bodyPr wrap="none" rtlCol="0">
            <a:spAutoFit/>
          </a:bodyPr>
          <a:lstStyle/>
          <a:p>
            <a:r>
              <a:rPr lang="en-US" sz="2400" dirty="0" smtClean="0">
                <a:solidFill>
                  <a:schemeClr val="bg1">
                    <a:lumMod val="85000"/>
                  </a:schemeClr>
                </a:solidFill>
                <a:effectLst>
                  <a:outerShdw blurRad="38100" dist="38100" dir="2700000" algn="tl">
                    <a:srgbClr val="000000">
                      <a:alpha val="43137"/>
                    </a:srgbClr>
                  </a:outerShdw>
                </a:effectLst>
              </a:rPr>
              <a:t>Parking</a:t>
            </a:r>
            <a:endParaRPr lang="en-US" sz="2400" dirty="0">
              <a:solidFill>
                <a:schemeClr val="bg1">
                  <a:lumMod val="85000"/>
                </a:schemeClr>
              </a:solidFill>
              <a:effectLst>
                <a:outerShdw blurRad="38100" dist="38100" dir="2700000" algn="tl">
                  <a:srgbClr val="000000">
                    <a:alpha val="43137"/>
                  </a:srgbClr>
                </a:outerShdw>
              </a:effectLst>
            </a:endParaRPr>
          </a:p>
        </p:txBody>
      </p:sp>
      <p:cxnSp>
        <p:nvCxnSpPr>
          <p:cNvPr id="16" name="Straight Arrow Connector 15"/>
          <p:cNvCxnSpPr>
            <a:stCxn id="15" idx="2"/>
          </p:cNvCxnSpPr>
          <p:nvPr/>
        </p:nvCxnSpPr>
        <p:spPr>
          <a:xfrm rot="16200000" flipH="1">
            <a:off x="533785" y="1676784"/>
            <a:ext cx="1671937" cy="613298"/>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620000" y="685800"/>
            <a:ext cx="1194558" cy="461665"/>
          </a:xfrm>
          <a:prstGeom prst="rect">
            <a:avLst/>
          </a:prstGeom>
          <a:noFill/>
        </p:spPr>
        <p:txBody>
          <a:bodyPr wrap="none" rtlCol="0">
            <a:spAutoFit/>
          </a:bodyPr>
          <a:lstStyle/>
          <a:p>
            <a:r>
              <a:rPr lang="en-US" sz="2400" dirty="0" smtClean="0">
                <a:solidFill>
                  <a:schemeClr val="bg1">
                    <a:lumMod val="85000"/>
                  </a:schemeClr>
                </a:solidFill>
                <a:effectLst>
                  <a:outerShdw blurRad="38100" dist="38100" dir="2700000" algn="tl">
                    <a:srgbClr val="000000">
                      <a:alpha val="43137"/>
                    </a:srgbClr>
                  </a:outerShdw>
                </a:effectLst>
              </a:rPr>
              <a:t>Slipway</a:t>
            </a:r>
            <a:endParaRPr lang="en-US" sz="2400" dirty="0">
              <a:solidFill>
                <a:schemeClr val="bg1">
                  <a:lumMod val="85000"/>
                </a:schemeClr>
              </a:solidFill>
              <a:effectLst>
                <a:outerShdw blurRad="38100" dist="38100" dir="2700000" algn="tl">
                  <a:srgbClr val="000000">
                    <a:alpha val="43137"/>
                  </a:srgbClr>
                </a:outerShdw>
              </a:effectLst>
            </a:endParaRPr>
          </a:p>
        </p:txBody>
      </p:sp>
      <p:cxnSp>
        <p:nvCxnSpPr>
          <p:cNvPr id="20" name="Straight Arrow Connector 19"/>
          <p:cNvCxnSpPr>
            <a:stCxn id="19" idx="2"/>
          </p:cNvCxnSpPr>
          <p:nvPr/>
        </p:nvCxnSpPr>
        <p:spPr>
          <a:xfrm rot="5400000">
            <a:off x="6473073" y="1075193"/>
            <a:ext cx="1671935" cy="1816479"/>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15200" y="5791200"/>
            <a:ext cx="1457835" cy="461665"/>
          </a:xfrm>
          <a:prstGeom prst="rect">
            <a:avLst/>
          </a:prstGeom>
          <a:noFill/>
        </p:spPr>
        <p:txBody>
          <a:bodyPr wrap="none" rtlCol="0">
            <a:spAutoFit/>
          </a:bodyPr>
          <a:lstStyle/>
          <a:p>
            <a:r>
              <a:rPr lang="en-US" sz="2400" dirty="0" smtClean="0">
                <a:solidFill>
                  <a:schemeClr val="bg1">
                    <a:lumMod val="85000"/>
                  </a:schemeClr>
                </a:solidFill>
                <a:effectLst>
                  <a:outerShdw blurRad="38100" dist="38100" dir="2700000" algn="tl">
                    <a:srgbClr val="000000">
                      <a:alpha val="43137"/>
                    </a:srgbClr>
                  </a:outerShdw>
                </a:effectLst>
              </a:rPr>
              <a:t>Moorings</a:t>
            </a:r>
            <a:endParaRPr lang="en-US" sz="2400" dirty="0">
              <a:solidFill>
                <a:schemeClr val="bg1">
                  <a:lumMod val="85000"/>
                </a:schemeClr>
              </a:solidFill>
              <a:effectLst>
                <a:outerShdw blurRad="38100" dist="38100" dir="2700000" algn="tl">
                  <a:srgbClr val="000000">
                    <a:alpha val="43137"/>
                  </a:srgbClr>
                </a:outerShdw>
              </a:effectLst>
            </a:endParaRPr>
          </a:p>
        </p:txBody>
      </p:sp>
      <p:sp>
        <p:nvSpPr>
          <p:cNvPr id="30" name="TextBox 29"/>
          <p:cNvSpPr txBox="1"/>
          <p:nvPr/>
        </p:nvSpPr>
        <p:spPr>
          <a:xfrm>
            <a:off x="4117549" y="5791200"/>
            <a:ext cx="908903" cy="461665"/>
          </a:xfrm>
          <a:prstGeom prst="rect">
            <a:avLst/>
          </a:prstGeom>
          <a:noFill/>
        </p:spPr>
        <p:txBody>
          <a:bodyPr wrap="none" rtlCol="0">
            <a:spAutoFit/>
          </a:bodyPr>
          <a:lstStyle/>
          <a:p>
            <a:r>
              <a:rPr lang="en-US" sz="2400" dirty="0" smtClean="0">
                <a:solidFill>
                  <a:schemeClr val="bg1">
                    <a:lumMod val="85000"/>
                  </a:schemeClr>
                </a:solidFill>
                <a:effectLst>
                  <a:outerShdw blurRad="38100" dist="38100" dir="2700000" algn="tl">
                    <a:srgbClr val="000000">
                      <a:alpha val="43137"/>
                    </a:srgbClr>
                  </a:outerShdw>
                </a:effectLst>
              </a:rPr>
              <a:t>Hoist</a:t>
            </a:r>
            <a:endParaRPr lang="en-US" sz="2400" dirty="0">
              <a:solidFill>
                <a:schemeClr val="bg1">
                  <a:lumMod val="85000"/>
                </a:schemeClr>
              </a:solidFill>
              <a:effectLst>
                <a:outerShdw blurRad="38100" dist="38100" dir="2700000" algn="tl">
                  <a:srgbClr val="000000">
                    <a:alpha val="43137"/>
                  </a:srgbClr>
                </a:outerShdw>
              </a:effectLst>
            </a:endParaRPr>
          </a:p>
        </p:txBody>
      </p:sp>
      <p:cxnSp>
        <p:nvCxnSpPr>
          <p:cNvPr id="31" name="Straight Arrow Connector 30"/>
          <p:cNvCxnSpPr>
            <a:stCxn id="30" idx="0"/>
          </p:cNvCxnSpPr>
          <p:nvPr/>
        </p:nvCxnSpPr>
        <p:spPr>
          <a:xfrm rot="5400000" flipH="1" flipV="1">
            <a:off x="3848100" y="4305301"/>
            <a:ext cx="2209800" cy="761999"/>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05208" y="5791200"/>
            <a:ext cx="1452192" cy="461665"/>
          </a:xfrm>
          <a:prstGeom prst="rect">
            <a:avLst/>
          </a:prstGeom>
          <a:noFill/>
        </p:spPr>
        <p:txBody>
          <a:bodyPr wrap="none" rtlCol="0">
            <a:spAutoFit/>
          </a:bodyPr>
          <a:lstStyle/>
          <a:p>
            <a:r>
              <a:rPr lang="en-US" sz="2400" dirty="0" smtClean="0">
                <a:solidFill>
                  <a:schemeClr val="bg1">
                    <a:lumMod val="85000"/>
                  </a:schemeClr>
                </a:solidFill>
                <a:effectLst>
                  <a:outerShdw blurRad="38100" dist="38100" dir="2700000" algn="tl">
                    <a:srgbClr val="000000">
                      <a:alpha val="43137"/>
                    </a:srgbClr>
                  </a:outerShdw>
                </a:effectLst>
              </a:rPr>
              <a:t>Boat Yard</a:t>
            </a:r>
            <a:endParaRPr lang="en-US" sz="2400" dirty="0">
              <a:solidFill>
                <a:schemeClr val="bg1">
                  <a:lumMod val="85000"/>
                </a:schemeClr>
              </a:solidFill>
              <a:effectLst>
                <a:outerShdw blurRad="38100" dist="38100" dir="2700000" algn="tl">
                  <a:srgbClr val="000000">
                    <a:alpha val="43137"/>
                  </a:srgbClr>
                </a:outerShdw>
              </a:effectLst>
            </a:endParaRPr>
          </a:p>
        </p:txBody>
      </p:sp>
      <p:cxnSp>
        <p:nvCxnSpPr>
          <p:cNvPr id="35" name="Straight Arrow Connector 34"/>
          <p:cNvCxnSpPr>
            <a:stCxn id="34" idx="0"/>
          </p:cNvCxnSpPr>
          <p:nvPr/>
        </p:nvCxnSpPr>
        <p:spPr>
          <a:xfrm rot="5400000" flipH="1" flipV="1">
            <a:off x="1732454" y="3256454"/>
            <a:ext cx="2133596" cy="2935897"/>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3" idx="0"/>
          </p:cNvCxnSpPr>
          <p:nvPr/>
        </p:nvCxnSpPr>
        <p:spPr>
          <a:xfrm rot="16200000" flipV="1">
            <a:off x="7412959" y="5160041"/>
            <a:ext cx="685800" cy="576518"/>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H="1">
            <a:off x="914400" y="3200400"/>
            <a:ext cx="1066800" cy="762000"/>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9019" y="2514600"/>
            <a:ext cx="1130181" cy="830997"/>
          </a:xfrm>
          <a:prstGeom prst="rect">
            <a:avLst/>
          </a:prstGeom>
          <a:noFill/>
        </p:spPr>
        <p:txBody>
          <a:bodyPr wrap="none" rtlCol="0">
            <a:spAutoFit/>
          </a:bodyPr>
          <a:lstStyle/>
          <a:p>
            <a:pPr algn="ctr"/>
            <a:r>
              <a:rPr lang="en-US" sz="2400" dirty="0" smtClean="0">
                <a:solidFill>
                  <a:schemeClr val="bg1">
                    <a:lumMod val="85000"/>
                  </a:schemeClr>
                </a:solidFill>
                <a:effectLst>
                  <a:outerShdw blurRad="38100" dist="38100" dir="2700000" algn="tl">
                    <a:srgbClr val="000000">
                      <a:alpha val="43137"/>
                    </a:srgbClr>
                  </a:outerShdw>
                </a:effectLst>
              </a:rPr>
              <a:t>Access </a:t>
            </a:r>
          </a:p>
          <a:p>
            <a:pPr algn="ctr"/>
            <a:r>
              <a:rPr lang="en-US" sz="2400" dirty="0" smtClean="0">
                <a:solidFill>
                  <a:schemeClr val="bg1">
                    <a:lumMod val="85000"/>
                  </a:schemeClr>
                </a:solidFill>
                <a:effectLst>
                  <a:outerShdw blurRad="38100" dist="38100" dir="2700000" algn="tl">
                    <a:srgbClr val="000000">
                      <a:alpha val="43137"/>
                    </a:srgbClr>
                  </a:outerShdw>
                </a:effectLst>
              </a:rPr>
              <a:t>Road</a:t>
            </a:r>
            <a:endParaRPr lang="en-US" sz="24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9" grpId="0"/>
      <p:bldP spid="23" grpId="0"/>
      <p:bldP spid="30" grpId="0"/>
      <p:bldP spid="34"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2" name="TextBox 11"/>
          <p:cNvSpPr txBox="1"/>
          <p:nvPr/>
        </p:nvSpPr>
        <p:spPr>
          <a:xfrm>
            <a:off x="1928424" y="3429000"/>
            <a:ext cx="5287153" cy="2646878"/>
          </a:xfrm>
          <a:prstGeom prst="rect">
            <a:avLst/>
          </a:prstGeom>
          <a:noFill/>
        </p:spPr>
        <p:txBody>
          <a:bodyPr wrap="none" rtlCol="0">
            <a:spAutoFit/>
          </a:bodyPr>
          <a:lstStyle/>
          <a:p>
            <a:pPr algn="ctr"/>
            <a:r>
              <a:rPr lang="en-US" sz="16600" dirty="0" smtClean="0">
                <a:solidFill>
                  <a:schemeClr val="bg1">
                    <a:lumMod val="85000"/>
                  </a:schemeClr>
                </a:solidFill>
                <a:effectLst>
                  <a:outerShdw blurRad="38100" dist="38100" dir="2700000" algn="tl">
                    <a:srgbClr val="000000">
                      <a:alpha val="43137"/>
                    </a:srgbClr>
                  </a:outerShdw>
                  <a:reflection blurRad="6350" stA="55000" endA="300" endPos="45500" dir="5400000" sy="-100000" algn="bl" rotWithShape="0"/>
                </a:effectLst>
              </a:rPr>
              <a:t>Users</a:t>
            </a:r>
            <a:endParaRPr lang="en-US" sz="16600" dirty="0">
              <a:solidFill>
                <a:schemeClr val="bg1">
                  <a:lumMod val="85000"/>
                </a:schemeClr>
              </a:solidFill>
              <a:effectLst>
                <a:outerShdw blurRad="38100" dist="38100" dir="2700000" algn="tl">
                  <a:srgbClr val="000000">
                    <a:alpha val="43137"/>
                  </a:srgbClr>
                </a:outerShdw>
                <a:reflection blurRad="6350" stA="55000" endA="300" endPos="45500"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2" name="TextBox 11"/>
          <p:cNvSpPr txBox="1"/>
          <p:nvPr/>
        </p:nvSpPr>
        <p:spPr>
          <a:xfrm>
            <a:off x="1244058" y="533400"/>
            <a:ext cx="6561540" cy="1107996"/>
          </a:xfrm>
          <a:prstGeom prst="rect">
            <a:avLst/>
          </a:prstGeom>
          <a:noFill/>
        </p:spPr>
        <p:txBody>
          <a:bodyPr wrap="none" rtlCol="0">
            <a:spAutoFit/>
          </a:bodyPr>
          <a:lstStyle/>
          <a:p>
            <a:pPr algn="ctr"/>
            <a:r>
              <a:rPr lang="en-US" sz="6600" dirty="0" smtClean="0">
                <a:solidFill>
                  <a:schemeClr val="bg1">
                    <a:lumMod val="85000"/>
                  </a:schemeClr>
                </a:solidFill>
                <a:effectLst>
                  <a:outerShdw blurRad="38100" dist="38100" dir="2700000" algn="tl">
                    <a:srgbClr val="000000">
                      <a:alpha val="43137"/>
                    </a:srgbClr>
                  </a:outerShdw>
                </a:effectLst>
              </a:rPr>
              <a:t>A Living Harbour</a:t>
            </a:r>
            <a:endParaRPr lang="en-US" sz="6600" dirty="0">
              <a:solidFill>
                <a:schemeClr val="bg1">
                  <a:lumMod val="85000"/>
                </a:schemeClr>
              </a:solidFill>
              <a:effectLst>
                <a:outerShdw blurRad="38100" dist="38100" dir="2700000" algn="tl">
                  <a:srgbClr val="000000">
                    <a:alpha val="43137"/>
                  </a:srgbClr>
                </a:outerShdw>
              </a:effectLst>
            </a:endParaRPr>
          </a:p>
        </p:txBody>
      </p:sp>
      <p:pic>
        <p:nvPicPr>
          <p:cNvPr id="5" name="Picture 4" descr="hk2000s.jpg"/>
          <p:cNvPicPr>
            <a:picLocks noChangeAspect="1"/>
          </p:cNvPicPr>
          <p:nvPr/>
        </p:nvPicPr>
        <p:blipFill>
          <a:blip r:embed="rId4" cstate="print"/>
          <a:stretch>
            <a:fillRect/>
          </a:stretch>
        </p:blipFill>
        <p:spPr>
          <a:xfrm>
            <a:off x="304800" y="2101596"/>
            <a:ext cx="8534400" cy="3232404"/>
          </a:xfrm>
          <a:prstGeom prst="rect">
            <a:avLst/>
          </a:prstGeom>
          <a:ln w="38100">
            <a:solidFill>
              <a:schemeClr val="tx1"/>
            </a:solidFill>
          </a:ln>
          <a:effectLst>
            <a:reflection blurRad="6350" stA="50000" endA="275" endPos="40000" dist="1016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5" name="Picture 4" descr="zones.jpg"/>
          <p:cNvPicPr>
            <a:picLocks noChangeAspect="1"/>
          </p:cNvPicPr>
          <p:nvPr/>
        </p:nvPicPr>
        <p:blipFill>
          <a:blip r:embed="rId4" cstate="print"/>
          <a:stretch>
            <a:fillRect/>
          </a:stretch>
        </p:blipFill>
        <p:spPr>
          <a:xfrm>
            <a:off x="558607" y="1676400"/>
            <a:ext cx="8026786" cy="4955668"/>
          </a:xfrm>
          <a:prstGeom prst="rect">
            <a:avLst/>
          </a:prstGeom>
          <a:ln w="38100">
            <a:solidFill>
              <a:schemeClr val="tx1"/>
            </a:solidFill>
          </a:ln>
        </p:spPr>
      </p:pic>
      <p:sp>
        <p:nvSpPr>
          <p:cNvPr id="7" name="TextBox 6"/>
          <p:cNvSpPr txBox="1"/>
          <p:nvPr/>
        </p:nvSpPr>
        <p:spPr>
          <a:xfrm>
            <a:off x="2824684" y="464403"/>
            <a:ext cx="3494675" cy="830997"/>
          </a:xfrm>
          <a:prstGeom prst="rect">
            <a:avLst/>
          </a:prstGeom>
          <a:noFill/>
        </p:spPr>
        <p:txBody>
          <a:bodyPr wrap="none" rtlCol="0">
            <a:spAutoFit/>
          </a:bodyPr>
          <a:lstStyle/>
          <a:p>
            <a:pPr algn="ctr"/>
            <a:r>
              <a:rPr lang="en-US" sz="48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Usage Zones</a:t>
            </a:r>
            <a:endParaRPr lang="en-US" sz="48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8" name="Picture 7" descr="zones key.jpg"/>
          <p:cNvPicPr>
            <a:picLocks noChangeAspect="1"/>
          </p:cNvPicPr>
          <p:nvPr/>
        </p:nvPicPr>
        <p:blipFill>
          <a:blip r:embed="rId5" cstate="print"/>
          <a:stretch>
            <a:fillRect/>
          </a:stretch>
        </p:blipFill>
        <p:spPr>
          <a:xfrm>
            <a:off x="6206314" y="2239415"/>
            <a:ext cx="1634470" cy="1189586"/>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5" name="Picture 4" descr="zones.jpg"/>
          <p:cNvPicPr>
            <a:picLocks noChangeAspect="1"/>
          </p:cNvPicPr>
          <p:nvPr/>
        </p:nvPicPr>
        <p:blipFill>
          <a:blip r:embed="rId4" cstate="print"/>
          <a:stretch>
            <a:fillRect/>
          </a:stretch>
        </p:blipFill>
        <p:spPr>
          <a:xfrm>
            <a:off x="558607" y="1676400"/>
            <a:ext cx="8026787" cy="4955668"/>
          </a:xfrm>
          <a:prstGeom prst="rect">
            <a:avLst/>
          </a:prstGeom>
          <a:ln w="38100">
            <a:solidFill>
              <a:schemeClr val="tx1"/>
            </a:solidFill>
          </a:ln>
        </p:spPr>
      </p:pic>
      <p:pic>
        <p:nvPicPr>
          <p:cNvPr id="6" name="Picture 5" descr="zones key.jpg"/>
          <p:cNvPicPr>
            <a:picLocks noChangeAspect="1"/>
          </p:cNvPicPr>
          <p:nvPr/>
        </p:nvPicPr>
        <p:blipFill>
          <a:blip r:embed="rId5" cstate="print"/>
          <a:stretch>
            <a:fillRect/>
          </a:stretch>
        </p:blipFill>
        <p:spPr>
          <a:xfrm>
            <a:off x="5813193" y="1828800"/>
            <a:ext cx="2420711" cy="2010815"/>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824684" y="464403"/>
            <a:ext cx="3494675" cy="830997"/>
          </a:xfrm>
          <a:prstGeom prst="rect">
            <a:avLst/>
          </a:prstGeom>
          <a:noFill/>
        </p:spPr>
        <p:txBody>
          <a:bodyPr wrap="none" rtlCol="0">
            <a:spAutoFit/>
          </a:bodyPr>
          <a:lstStyle/>
          <a:p>
            <a:pPr algn="ctr"/>
            <a:r>
              <a:rPr lang="en-US" sz="48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Usage Zones</a:t>
            </a:r>
            <a:endParaRPr lang="en-US" sz="48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
        <p:nvSpPr>
          <p:cNvPr id="8" name="Up Arrow 7"/>
          <p:cNvSpPr/>
          <p:nvPr/>
        </p:nvSpPr>
        <p:spPr>
          <a:xfrm>
            <a:off x="8001001" y="2133600"/>
            <a:ext cx="121920" cy="152400"/>
          </a:xfrm>
          <a:prstGeom prst="upArrow">
            <a:avLst>
              <a:gd name="adj1" fmla="val 27570"/>
              <a:gd name="adj2" fmla="val 50000"/>
            </a:avLst>
          </a:prstGeom>
          <a:ln w="12700"/>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Up Arrow 9"/>
          <p:cNvSpPr/>
          <p:nvPr/>
        </p:nvSpPr>
        <p:spPr>
          <a:xfrm>
            <a:off x="8001002" y="2438401"/>
            <a:ext cx="121919" cy="152399"/>
          </a:xfrm>
          <a:prstGeom prst="upArrow">
            <a:avLst>
              <a:gd name="adj1" fmla="val 27570"/>
              <a:gd name="adj2" fmla="val 50000"/>
            </a:avLst>
          </a:prstGeom>
          <a:ln w="12700"/>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Up Arrow 12"/>
          <p:cNvSpPr/>
          <p:nvPr/>
        </p:nvSpPr>
        <p:spPr>
          <a:xfrm rot="10800000">
            <a:off x="8001000" y="1828801"/>
            <a:ext cx="121920" cy="152400"/>
          </a:xfrm>
          <a:prstGeom prst="upArrow">
            <a:avLst>
              <a:gd name="adj1" fmla="val 27570"/>
              <a:gd name="adj2" fmla="val 50000"/>
            </a:avLst>
          </a:prstGeom>
          <a:solidFill>
            <a:srgbClr val="FF0000"/>
          </a:solidFill>
          <a:ln w="12700">
            <a:solidFill>
              <a:srgbClr val="C00000"/>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FFFF00"/>
              </a:solidFill>
            </a:endParaRPr>
          </a:p>
        </p:txBody>
      </p:sp>
      <p:sp>
        <p:nvSpPr>
          <p:cNvPr id="14" name="Up Arrow 13"/>
          <p:cNvSpPr/>
          <p:nvPr/>
        </p:nvSpPr>
        <p:spPr>
          <a:xfrm rot="10800000">
            <a:off x="8016242" y="3352800"/>
            <a:ext cx="121920" cy="152400"/>
          </a:xfrm>
          <a:prstGeom prst="upArrow">
            <a:avLst>
              <a:gd name="adj1" fmla="val 27570"/>
              <a:gd name="adj2" fmla="val 50000"/>
            </a:avLst>
          </a:prstGeom>
          <a:solidFill>
            <a:srgbClr val="FF0000"/>
          </a:solidFill>
          <a:ln w="12700">
            <a:solidFill>
              <a:srgbClr val="C00000"/>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FFFF00"/>
              </a:solidFill>
            </a:endParaRPr>
          </a:p>
        </p:txBody>
      </p:sp>
      <p:sp>
        <p:nvSpPr>
          <p:cNvPr id="15" name="Up Arrow 14"/>
          <p:cNvSpPr/>
          <p:nvPr/>
        </p:nvSpPr>
        <p:spPr>
          <a:xfrm rot="10800000">
            <a:off x="8016242" y="3657600"/>
            <a:ext cx="121920" cy="152400"/>
          </a:xfrm>
          <a:prstGeom prst="upArrow">
            <a:avLst>
              <a:gd name="adj1" fmla="val 27570"/>
              <a:gd name="adj2" fmla="val 50000"/>
            </a:avLst>
          </a:prstGeom>
          <a:solidFill>
            <a:srgbClr val="FF0000"/>
          </a:solidFill>
          <a:ln w="12700">
            <a:solidFill>
              <a:srgbClr val="C00000"/>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FFFF00"/>
              </a:solidFill>
            </a:endParaRPr>
          </a:p>
        </p:txBody>
      </p:sp>
      <p:sp>
        <p:nvSpPr>
          <p:cNvPr id="16" name="Up Arrow 15"/>
          <p:cNvSpPr/>
          <p:nvPr/>
        </p:nvSpPr>
        <p:spPr>
          <a:xfrm rot="5400000">
            <a:off x="8023863" y="2758441"/>
            <a:ext cx="121919" cy="152399"/>
          </a:xfrm>
          <a:prstGeom prst="upArrow">
            <a:avLst>
              <a:gd name="adj1" fmla="val 27570"/>
              <a:gd name="adj2" fmla="val 50000"/>
            </a:avLst>
          </a:prstGeom>
          <a:solidFill>
            <a:srgbClr val="FFFF00"/>
          </a:solidFill>
          <a:ln w="12700">
            <a:solidFill>
              <a:srgbClr val="FFC000"/>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aseline="-25000" dirty="0"/>
          </a:p>
        </p:txBody>
      </p:sp>
      <p:sp>
        <p:nvSpPr>
          <p:cNvPr id="17" name="Up Arrow 16"/>
          <p:cNvSpPr/>
          <p:nvPr/>
        </p:nvSpPr>
        <p:spPr>
          <a:xfrm rot="5400000">
            <a:off x="8023863" y="3063241"/>
            <a:ext cx="121919" cy="152399"/>
          </a:xfrm>
          <a:prstGeom prst="upArrow">
            <a:avLst>
              <a:gd name="adj1" fmla="val 27570"/>
              <a:gd name="adj2" fmla="val 50000"/>
            </a:avLst>
          </a:prstGeom>
          <a:solidFill>
            <a:srgbClr val="FFFF00"/>
          </a:solidFill>
          <a:ln w="12700">
            <a:solidFill>
              <a:srgbClr val="FFC000"/>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aseline="-25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5" name="Picture 4" descr="cargo.jpg"/>
          <p:cNvPicPr>
            <a:picLocks noChangeAspect="1"/>
          </p:cNvPicPr>
          <p:nvPr/>
        </p:nvPicPr>
        <p:blipFill>
          <a:blip r:embed="rId4" cstate="print"/>
          <a:stretch>
            <a:fillRect/>
          </a:stretch>
        </p:blipFill>
        <p:spPr>
          <a:xfrm>
            <a:off x="4419600" y="1682641"/>
            <a:ext cx="4470021" cy="3422759"/>
          </a:xfrm>
          <a:prstGeom prst="rect">
            <a:avLst/>
          </a:prstGeom>
          <a:ln w="38100">
            <a:solidFill>
              <a:schemeClr val="tx1"/>
            </a:solidFill>
          </a:ln>
        </p:spPr>
      </p:pic>
      <p:sp>
        <p:nvSpPr>
          <p:cNvPr id="10" name="TextBox 9"/>
          <p:cNvSpPr txBox="1"/>
          <p:nvPr/>
        </p:nvSpPr>
        <p:spPr>
          <a:xfrm>
            <a:off x="2358531" y="464403"/>
            <a:ext cx="4426982" cy="830997"/>
          </a:xfrm>
          <a:prstGeom prst="rect">
            <a:avLst/>
          </a:prstGeom>
          <a:noFill/>
        </p:spPr>
        <p:txBody>
          <a:bodyPr wrap="none" rtlCol="0">
            <a:spAutoFit/>
          </a:bodyPr>
          <a:lstStyle/>
          <a:p>
            <a:pPr algn="ctr"/>
            <a:r>
              <a:rPr lang="en-US" sz="48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Industrial Users</a:t>
            </a:r>
            <a:endParaRPr lang="en-US" sz="48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7170" name="Picture 2"/>
          <p:cNvPicPr>
            <a:picLocks noChangeAspect="1" noChangeArrowheads="1"/>
          </p:cNvPicPr>
          <p:nvPr/>
        </p:nvPicPr>
        <p:blipFill>
          <a:blip r:embed="rId5" cstate="print"/>
          <a:srcRect/>
          <a:stretch>
            <a:fillRect/>
          </a:stretch>
        </p:blipFill>
        <p:spPr bwMode="auto">
          <a:xfrm>
            <a:off x="304800" y="3257550"/>
            <a:ext cx="4495800" cy="3371850"/>
          </a:xfrm>
          <a:prstGeom prst="rect">
            <a:avLst/>
          </a:prstGeom>
          <a:noFill/>
          <a:ln w="38100">
            <a:solidFill>
              <a:schemeClr val="tx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0" name="Picture 9" descr="cargo.jpg"/>
          <p:cNvPicPr>
            <a:picLocks noChangeAspect="1"/>
          </p:cNvPicPr>
          <p:nvPr/>
        </p:nvPicPr>
        <p:blipFill>
          <a:blip r:embed="rId4" cstate="print"/>
          <a:stretch>
            <a:fillRect/>
          </a:stretch>
        </p:blipFill>
        <p:spPr>
          <a:xfrm>
            <a:off x="228600" y="1219200"/>
            <a:ext cx="8686800" cy="5403418"/>
          </a:xfrm>
          <a:prstGeom prst="rect">
            <a:avLst/>
          </a:prstGeom>
          <a:ln w="38100">
            <a:solidFill>
              <a:schemeClr val="tx1"/>
            </a:solidFill>
          </a:ln>
        </p:spPr>
      </p:pic>
      <p:sp>
        <p:nvSpPr>
          <p:cNvPr id="4" name="TextBox 3"/>
          <p:cNvSpPr txBox="1"/>
          <p:nvPr/>
        </p:nvSpPr>
        <p:spPr>
          <a:xfrm>
            <a:off x="1767125" y="282714"/>
            <a:ext cx="5609805" cy="707886"/>
          </a:xfrm>
          <a:prstGeom prst="rect">
            <a:avLst/>
          </a:prstGeom>
          <a:noFill/>
        </p:spPr>
        <p:txBody>
          <a:bodyPr wrap="none" rtlCol="0">
            <a:spAutoFit/>
          </a:bodyPr>
          <a:lstStyle/>
          <a:p>
            <a:pPr algn="ctr"/>
            <a:r>
              <a:rPr lang="en-US" sz="40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Cargo &amp; Industrial Areas</a:t>
            </a:r>
            <a:endParaRPr lang="en-US" sz="40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5" name="Picture 4" descr="zones key.jpg"/>
          <p:cNvPicPr>
            <a:picLocks noChangeAspect="1"/>
          </p:cNvPicPr>
          <p:nvPr/>
        </p:nvPicPr>
        <p:blipFill>
          <a:blip r:embed="rId5" cstate="print"/>
          <a:stretch>
            <a:fillRect/>
          </a:stretch>
        </p:blipFill>
        <p:spPr>
          <a:xfrm>
            <a:off x="5791200" y="1524000"/>
            <a:ext cx="2858123" cy="874439"/>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hk cargo.jpg"/>
          <p:cNvPicPr>
            <a:picLocks noChangeAspect="1"/>
          </p:cNvPicPr>
          <p:nvPr/>
        </p:nvPicPr>
        <p:blipFill>
          <a:blip r:embed="rId6" cstate="print"/>
          <a:stretch>
            <a:fillRect/>
          </a:stretch>
        </p:blipFill>
        <p:spPr>
          <a:xfrm>
            <a:off x="457200" y="4038600"/>
            <a:ext cx="2032000" cy="1524000"/>
          </a:xfrm>
          <a:prstGeom prst="rect">
            <a:avLst/>
          </a:prstGeom>
          <a:ln w="38100">
            <a:solidFill>
              <a:schemeClr val="tx1"/>
            </a:solidFill>
          </a:ln>
        </p:spPr>
      </p:pic>
      <p:pic>
        <p:nvPicPr>
          <p:cNvPr id="7" name="Picture 6" descr="DSC_0308b.jpg"/>
          <p:cNvPicPr>
            <a:picLocks noChangeAspect="1"/>
          </p:cNvPicPr>
          <p:nvPr/>
        </p:nvPicPr>
        <p:blipFill>
          <a:blip r:embed="rId7" cstate="print"/>
          <a:stretch>
            <a:fillRect/>
          </a:stretch>
        </p:blipFill>
        <p:spPr>
          <a:xfrm>
            <a:off x="5562600" y="5257800"/>
            <a:ext cx="2000738" cy="129540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6" name="Rectangle 15"/>
          <p:cNvSpPr/>
          <p:nvPr/>
        </p:nvSpPr>
        <p:spPr>
          <a:xfrm>
            <a:off x="533400" y="228600"/>
            <a:ext cx="8077200" cy="6324601"/>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657600" y="6200001"/>
            <a:ext cx="2038763" cy="276999"/>
          </a:xfrm>
          <a:prstGeom prst="rect">
            <a:avLst/>
          </a:prstGeom>
          <a:noFill/>
        </p:spPr>
        <p:txBody>
          <a:bodyPr wrap="none" rtlCol="0">
            <a:spAutoFit/>
          </a:bodyPr>
          <a:lstStyle/>
          <a:p>
            <a:r>
              <a:rPr lang="en-US" sz="1200" dirty="0" smtClean="0"/>
              <a:t>Source: Marine Department</a:t>
            </a:r>
            <a:endParaRPr lang="en-US" sz="1200" dirty="0"/>
          </a:p>
        </p:txBody>
      </p:sp>
      <p:graphicFrame>
        <p:nvGraphicFramePr>
          <p:cNvPr id="7" name="Chart 6"/>
          <p:cNvGraphicFramePr/>
          <p:nvPr/>
        </p:nvGraphicFramePr>
        <p:xfrm>
          <a:off x="533400" y="228600"/>
          <a:ext cx="8076848" cy="5943858"/>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p:cNvPicPr>
            <a:picLocks noChangeAspect="1" noChangeArrowheads="1"/>
          </p:cNvPicPr>
          <p:nvPr/>
        </p:nvPicPr>
        <p:blipFill>
          <a:blip r:embed="rId5" cstate="print"/>
          <a:srcRect/>
          <a:stretch>
            <a:fillRect/>
          </a:stretch>
        </p:blipFill>
        <p:spPr bwMode="auto">
          <a:xfrm>
            <a:off x="1981200" y="990600"/>
            <a:ext cx="2286000" cy="1627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6" name="Rectangle 15"/>
          <p:cNvSpPr/>
          <p:nvPr/>
        </p:nvSpPr>
        <p:spPr>
          <a:xfrm>
            <a:off x="533400" y="228600"/>
            <a:ext cx="8077200" cy="6324601"/>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657600" y="6200001"/>
            <a:ext cx="2038763" cy="276999"/>
          </a:xfrm>
          <a:prstGeom prst="rect">
            <a:avLst/>
          </a:prstGeom>
          <a:noFill/>
        </p:spPr>
        <p:txBody>
          <a:bodyPr wrap="none" rtlCol="0">
            <a:spAutoFit/>
          </a:bodyPr>
          <a:lstStyle/>
          <a:p>
            <a:r>
              <a:rPr lang="en-US" sz="1200" dirty="0" smtClean="0"/>
              <a:t>Source: Marine Department</a:t>
            </a:r>
            <a:endParaRPr lang="en-US" sz="1200" dirty="0"/>
          </a:p>
        </p:txBody>
      </p:sp>
      <p:graphicFrame>
        <p:nvGraphicFramePr>
          <p:cNvPr id="7" name="Chart 6"/>
          <p:cNvGraphicFramePr/>
          <p:nvPr/>
        </p:nvGraphicFramePr>
        <p:xfrm>
          <a:off x="533400" y="228600"/>
          <a:ext cx="8076848" cy="5943858"/>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2"/>
          <p:cNvPicPr>
            <a:picLocks noChangeAspect="1" noChangeArrowheads="1"/>
          </p:cNvPicPr>
          <p:nvPr/>
        </p:nvPicPr>
        <p:blipFill>
          <a:blip r:embed="rId5" cstate="print"/>
          <a:srcRect/>
          <a:stretch>
            <a:fillRect/>
          </a:stretch>
        </p:blipFill>
        <p:spPr bwMode="auto">
          <a:xfrm>
            <a:off x="1981200" y="990600"/>
            <a:ext cx="2286000" cy="1627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4" name="Picture 3" descr="current.png"/>
          <p:cNvPicPr>
            <a:picLocks noChangeAspect="1"/>
          </p:cNvPicPr>
          <p:nvPr/>
        </p:nvPicPr>
        <p:blipFill>
          <a:blip r:embed="rId4" cstate="print"/>
          <a:stretch>
            <a:fillRect/>
          </a:stretch>
        </p:blipFill>
        <p:spPr>
          <a:xfrm>
            <a:off x="289048" y="1066800"/>
            <a:ext cx="8597404" cy="5181600"/>
          </a:xfrm>
          <a:prstGeom prst="rect">
            <a:avLst/>
          </a:prstGeom>
          <a:ln w="38100">
            <a:solidFill>
              <a:schemeClr val="tx1"/>
            </a:solidFill>
          </a:ln>
        </p:spPr>
      </p:pic>
      <p:sp>
        <p:nvSpPr>
          <p:cNvPr id="6" name="TextBox 5"/>
          <p:cNvSpPr txBox="1"/>
          <p:nvPr/>
        </p:nvSpPr>
        <p:spPr>
          <a:xfrm>
            <a:off x="21534" y="282714"/>
            <a:ext cx="9101018"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Changing Cargo Working Areas &amp; Dockyards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
        <p:nvSpPr>
          <p:cNvPr id="7" name="Up Arrow 6"/>
          <p:cNvSpPr/>
          <p:nvPr/>
        </p:nvSpPr>
        <p:spPr>
          <a:xfrm rot="10800000">
            <a:off x="6730922" y="3581400"/>
            <a:ext cx="304800" cy="381000"/>
          </a:xfrm>
          <a:prstGeom prst="upArrow">
            <a:avLst>
              <a:gd name="adj1" fmla="val 27570"/>
              <a:gd name="adj2" fmla="val 50000"/>
            </a:avLst>
          </a:prstGeom>
          <a:solidFill>
            <a:srgbClr val="92D050"/>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7" descr="recycling.png"/>
          <p:cNvPicPr>
            <a:picLocks noChangeAspect="1"/>
          </p:cNvPicPr>
          <p:nvPr/>
        </p:nvPicPr>
        <p:blipFill>
          <a:blip r:embed="rId5" cstate="print"/>
          <a:stretch>
            <a:fillRect/>
          </a:stretch>
        </p:blipFill>
        <p:spPr>
          <a:xfrm>
            <a:off x="6629400" y="3048000"/>
            <a:ext cx="507842" cy="50784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8" presetClass="emph" presetSubtype="0" accel="50000" decel="50000" fill="hold" grpId="2" nodeType="withEffect">
                                  <p:stCondLst>
                                    <p:cond delay="0"/>
                                  </p:stCondLst>
                                  <p:childTnLst>
                                    <p:animRot by="-1200000">
                                      <p:cBhvr>
                                        <p:cTn id="22"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0" name="Picture 9" descr="current.png"/>
          <p:cNvPicPr>
            <a:picLocks noChangeAspect="1"/>
          </p:cNvPicPr>
          <p:nvPr/>
        </p:nvPicPr>
        <p:blipFill>
          <a:blip r:embed="rId4" cstate="print"/>
          <a:stretch>
            <a:fillRect/>
          </a:stretch>
        </p:blipFill>
        <p:spPr>
          <a:xfrm>
            <a:off x="289049" y="1066800"/>
            <a:ext cx="8597403" cy="5181600"/>
          </a:xfrm>
          <a:prstGeom prst="rect">
            <a:avLst/>
          </a:prstGeom>
          <a:ln w="38100">
            <a:solidFill>
              <a:schemeClr val="tx1"/>
            </a:solidFill>
          </a:ln>
        </p:spPr>
      </p:pic>
      <p:sp>
        <p:nvSpPr>
          <p:cNvPr id="6" name="TextBox 5"/>
          <p:cNvSpPr txBox="1"/>
          <p:nvPr/>
        </p:nvSpPr>
        <p:spPr>
          <a:xfrm>
            <a:off x="21534" y="282714"/>
            <a:ext cx="9101018"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Changing Cargo Working Areas &amp; Dockyards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
        <p:nvSpPr>
          <p:cNvPr id="7" name="Up Arrow 6"/>
          <p:cNvSpPr/>
          <p:nvPr/>
        </p:nvSpPr>
        <p:spPr>
          <a:xfrm rot="10800000">
            <a:off x="7873922" y="5486399"/>
            <a:ext cx="304800" cy="381000"/>
          </a:xfrm>
          <a:prstGeom prst="upArrow">
            <a:avLst>
              <a:gd name="adj1" fmla="val 27570"/>
              <a:gd name="adj2" fmla="val 50000"/>
            </a:avLst>
          </a:prstGeom>
          <a:solidFill>
            <a:srgbClr val="92D050"/>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7" descr="recycling.png"/>
          <p:cNvPicPr>
            <a:picLocks noChangeAspect="1"/>
          </p:cNvPicPr>
          <p:nvPr/>
        </p:nvPicPr>
        <p:blipFill>
          <a:blip r:embed="rId5" cstate="print"/>
          <a:stretch>
            <a:fillRect/>
          </a:stretch>
        </p:blipFill>
        <p:spPr>
          <a:xfrm>
            <a:off x="7772400" y="4952999"/>
            <a:ext cx="507842" cy="50784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8" presetClass="emph" presetSubtype="0" accel="50000" decel="50000" fill="hold" grpId="2" nodeType="withEffect">
                                  <p:stCondLst>
                                    <p:cond delay="0"/>
                                  </p:stCondLst>
                                  <p:childTnLst>
                                    <p:animRot by="-1200000">
                                      <p:cBhvr>
                                        <p:cTn id="19" dur="1000" fill="hold"/>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0" name="Picture 9" descr="current.png"/>
          <p:cNvPicPr>
            <a:picLocks noChangeAspect="1"/>
          </p:cNvPicPr>
          <p:nvPr/>
        </p:nvPicPr>
        <p:blipFill>
          <a:blip r:embed="rId4" cstate="print"/>
          <a:stretch>
            <a:fillRect/>
          </a:stretch>
        </p:blipFill>
        <p:spPr>
          <a:xfrm>
            <a:off x="289049" y="1066800"/>
            <a:ext cx="8597403" cy="5181600"/>
          </a:xfrm>
          <a:prstGeom prst="rect">
            <a:avLst/>
          </a:prstGeom>
          <a:ln w="38100">
            <a:solidFill>
              <a:schemeClr val="tx1"/>
            </a:solidFill>
          </a:ln>
        </p:spPr>
      </p:pic>
      <p:sp>
        <p:nvSpPr>
          <p:cNvPr id="11" name="Up Arrow 10"/>
          <p:cNvSpPr/>
          <p:nvPr/>
        </p:nvSpPr>
        <p:spPr>
          <a:xfrm rot="5400000">
            <a:off x="3771899" y="3924300"/>
            <a:ext cx="304800" cy="381000"/>
          </a:xfrm>
          <a:prstGeom prst="upArrow">
            <a:avLst>
              <a:gd name="adj1" fmla="val 27570"/>
              <a:gd name="adj2" fmla="val 50000"/>
            </a:avLst>
          </a:prstGeom>
          <a:solidFill>
            <a:srgbClr val="92D050"/>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Box 6"/>
          <p:cNvSpPr txBox="1"/>
          <p:nvPr/>
        </p:nvSpPr>
        <p:spPr>
          <a:xfrm>
            <a:off x="21534" y="282714"/>
            <a:ext cx="9101018"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Changing Cargo Working Areas &amp; Dockyards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12" name="Picture 11" descr="yau ma tei pcwa.JPG"/>
          <p:cNvPicPr>
            <a:picLocks noChangeAspect="1"/>
          </p:cNvPicPr>
          <p:nvPr/>
        </p:nvPicPr>
        <p:blipFill>
          <a:blip r:embed="rId5" cstate="print"/>
          <a:stretch>
            <a:fillRect/>
          </a:stretch>
        </p:blipFill>
        <p:spPr>
          <a:xfrm>
            <a:off x="4800600" y="1295400"/>
            <a:ext cx="3886200" cy="2583910"/>
          </a:xfrm>
          <a:prstGeom prst="rect">
            <a:avLst/>
          </a:prstGeom>
          <a:ln w="38100">
            <a:solidFill>
              <a:schemeClr val="tx1"/>
            </a:solidFill>
          </a:ln>
        </p:spPr>
      </p:pic>
      <p:sp>
        <p:nvSpPr>
          <p:cNvPr id="13" name="TextBox 12"/>
          <p:cNvSpPr txBox="1"/>
          <p:nvPr/>
        </p:nvSpPr>
        <p:spPr>
          <a:xfrm>
            <a:off x="384098" y="6320135"/>
            <a:ext cx="8375946" cy="461665"/>
          </a:xfrm>
          <a:prstGeom prst="rect">
            <a:avLst/>
          </a:prstGeom>
          <a:noFill/>
        </p:spPr>
        <p:txBody>
          <a:bodyPr wrap="none" rtlCol="0">
            <a:spAutoFit/>
          </a:bodyPr>
          <a:lstStyle/>
          <a:p>
            <a:pPr algn="ctr"/>
            <a:r>
              <a:rPr lang="en-US" sz="2400" b="1" dirty="0" smtClean="0">
                <a:solidFill>
                  <a:schemeClr val="bg1">
                    <a:lumMod val="85000"/>
                  </a:schemeClr>
                </a:solidFill>
                <a:effectLst>
                  <a:outerShdw blurRad="38100" dist="38100" dir="2700000" algn="tl">
                    <a:srgbClr val="000000">
                      <a:alpha val="43137"/>
                    </a:srgbClr>
                  </a:outerShdw>
                </a:effectLst>
              </a:rPr>
              <a:t>Recommendation:</a:t>
            </a:r>
            <a:r>
              <a:rPr lang="en-US" sz="2400" dirty="0" smtClean="0">
                <a:solidFill>
                  <a:schemeClr val="bg1">
                    <a:lumMod val="85000"/>
                  </a:schemeClr>
                </a:solidFill>
                <a:effectLst>
                  <a:outerShdw blurRad="38100" dist="38100" dir="2700000" algn="tl">
                    <a:srgbClr val="000000">
                      <a:alpha val="43137"/>
                    </a:srgbClr>
                  </a:outerShdw>
                </a:effectLst>
              </a:rPr>
              <a:t> Conglomeration of PCWAs in </a:t>
            </a:r>
            <a:r>
              <a:rPr lang="en-US" sz="2400" dirty="0" err="1" smtClean="0">
                <a:solidFill>
                  <a:schemeClr val="bg1">
                    <a:lumMod val="85000"/>
                  </a:schemeClr>
                </a:solidFill>
                <a:effectLst>
                  <a:outerShdw blurRad="38100" dist="38100" dir="2700000" algn="tl">
                    <a:srgbClr val="000000">
                      <a:alpha val="43137"/>
                    </a:srgbClr>
                  </a:outerShdw>
                </a:effectLst>
              </a:rPr>
              <a:t>Yau</a:t>
            </a:r>
            <a:r>
              <a:rPr lang="en-US" sz="2400" dirty="0" smtClean="0">
                <a:solidFill>
                  <a:schemeClr val="bg1">
                    <a:lumMod val="85000"/>
                  </a:schemeClr>
                </a:solidFill>
                <a:effectLst>
                  <a:outerShdw blurRad="38100" dist="38100" dir="2700000" algn="tl">
                    <a:srgbClr val="000000">
                      <a:alpha val="43137"/>
                    </a:srgbClr>
                  </a:outerShdw>
                </a:effectLst>
              </a:rPr>
              <a:t> Ma </a:t>
            </a:r>
            <a:r>
              <a:rPr lang="en-US" sz="2400" dirty="0" err="1" smtClean="0">
                <a:solidFill>
                  <a:schemeClr val="bg1">
                    <a:lumMod val="85000"/>
                  </a:schemeClr>
                </a:solidFill>
                <a:effectLst>
                  <a:outerShdw blurRad="38100" dist="38100" dir="2700000" algn="tl">
                    <a:srgbClr val="000000">
                      <a:alpha val="43137"/>
                    </a:srgbClr>
                  </a:outerShdw>
                </a:effectLst>
              </a:rPr>
              <a:t>Tei</a:t>
            </a:r>
            <a:endParaRPr lang="en-US"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2" name="TextBox 11"/>
          <p:cNvSpPr txBox="1"/>
          <p:nvPr/>
        </p:nvSpPr>
        <p:spPr>
          <a:xfrm>
            <a:off x="2837698" y="464403"/>
            <a:ext cx="3468643" cy="830997"/>
          </a:xfrm>
          <a:prstGeom prst="rect">
            <a:avLst/>
          </a:prstGeom>
          <a:noFill/>
        </p:spPr>
        <p:txBody>
          <a:bodyPr wrap="none" rtlCol="0">
            <a:spAutoFit/>
          </a:bodyPr>
          <a:lstStyle/>
          <a:p>
            <a:pPr algn="ctr"/>
            <a:r>
              <a:rPr lang="en-US" sz="48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Cruise Ships</a:t>
            </a:r>
            <a:endParaRPr lang="en-US" sz="48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8" name="Picture 15" descr="Ocean Terminal"/>
          <p:cNvPicPr>
            <a:picLocks noChangeAspect="1" noChangeArrowheads="1"/>
          </p:cNvPicPr>
          <p:nvPr/>
        </p:nvPicPr>
        <p:blipFill>
          <a:blip r:embed="rId4" cstate="print"/>
          <a:stretch>
            <a:fillRect/>
          </a:stretch>
        </p:blipFill>
        <p:spPr bwMode="auto">
          <a:xfrm>
            <a:off x="899709" y="1600200"/>
            <a:ext cx="7344582" cy="4876800"/>
          </a:xfrm>
          <a:prstGeom prst="rect">
            <a:avLst/>
          </a:prstGeom>
          <a:noFill/>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1" y="1"/>
            <a:ext cx="9144001" cy="6858000"/>
          </a:xfrm>
        </p:spPr>
      </p:pic>
      <p:pic>
        <p:nvPicPr>
          <p:cNvPr id="6" name="Picture 5" descr="districts.jpg"/>
          <p:cNvPicPr>
            <a:picLocks noChangeAspect="1"/>
          </p:cNvPicPr>
          <p:nvPr/>
        </p:nvPicPr>
        <p:blipFill>
          <a:blip r:embed="rId4" cstate="print"/>
          <a:stretch>
            <a:fillRect/>
          </a:stretch>
        </p:blipFill>
        <p:spPr>
          <a:xfrm>
            <a:off x="939761" y="1255180"/>
            <a:ext cx="7264478" cy="5450420"/>
          </a:xfrm>
          <a:prstGeom prst="rect">
            <a:avLst/>
          </a:prstGeom>
          <a:ln w="38100">
            <a:solidFill>
              <a:schemeClr val="tx1"/>
            </a:solidFill>
          </a:ln>
        </p:spPr>
      </p:pic>
      <p:sp>
        <p:nvSpPr>
          <p:cNvPr id="10" name="TextBox 9"/>
          <p:cNvSpPr txBox="1"/>
          <p:nvPr/>
        </p:nvSpPr>
        <p:spPr>
          <a:xfrm>
            <a:off x="3277663" y="282714"/>
            <a:ext cx="2588721" cy="707886"/>
          </a:xfrm>
          <a:prstGeom prst="rect">
            <a:avLst/>
          </a:prstGeom>
          <a:noFill/>
        </p:spPr>
        <p:txBody>
          <a:bodyPr wrap="none" rtlCol="0">
            <a:spAutoFit/>
          </a:bodyPr>
          <a:lstStyle/>
          <a:p>
            <a:pPr algn="ctr"/>
            <a:r>
              <a:rPr lang="en-US" sz="40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Study Area</a:t>
            </a:r>
            <a:endParaRPr lang="en-US" sz="40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3" name="Picture 12" descr="ge blank.jpg"/>
          <p:cNvPicPr>
            <a:picLocks noChangeAspect="1"/>
          </p:cNvPicPr>
          <p:nvPr/>
        </p:nvPicPr>
        <p:blipFill>
          <a:blip r:embed="rId4" cstate="print"/>
          <a:stretch>
            <a:fillRect/>
          </a:stretch>
        </p:blipFill>
        <p:spPr>
          <a:xfrm>
            <a:off x="680275" y="1479224"/>
            <a:ext cx="7783450" cy="5073976"/>
          </a:xfrm>
          <a:prstGeom prst="rect">
            <a:avLst/>
          </a:prstGeom>
          <a:ln w="38100">
            <a:solidFill>
              <a:schemeClr val="tx1"/>
            </a:solidFill>
          </a:ln>
        </p:spPr>
      </p:pic>
      <p:sp>
        <p:nvSpPr>
          <p:cNvPr id="4" name="TextBox 3"/>
          <p:cNvSpPr txBox="1"/>
          <p:nvPr/>
        </p:nvSpPr>
        <p:spPr>
          <a:xfrm>
            <a:off x="2616324" y="464403"/>
            <a:ext cx="3911392" cy="707886"/>
          </a:xfrm>
          <a:prstGeom prst="rect">
            <a:avLst/>
          </a:prstGeom>
          <a:noFill/>
        </p:spPr>
        <p:txBody>
          <a:bodyPr wrap="none" rtlCol="0">
            <a:spAutoFit/>
          </a:bodyPr>
          <a:lstStyle/>
          <a:p>
            <a:pPr algn="ctr"/>
            <a:r>
              <a:rPr lang="en-US" sz="40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Cruise Terminals</a:t>
            </a:r>
            <a:endParaRPr lang="en-US" sz="40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5" name="Picture 15" descr="Ocean Terminal"/>
          <p:cNvPicPr>
            <a:picLocks noChangeAspect="1" noChangeArrowheads="1"/>
          </p:cNvPicPr>
          <p:nvPr/>
        </p:nvPicPr>
        <p:blipFill>
          <a:blip r:embed="rId5" cstate="print"/>
          <a:stretch>
            <a:fillRect/>
          </a:stretch>
        </p:blipFill>
        <p:spPr bwMode="auto">
          <a:xfrm>
            <a:off x="2133600" y="1905000"/>
            <a:ext cx="1400175" cy="1905000"/>
          </a:xfrm>
          <a:prstGeom prst="rect">
            <a:avLst/>
          </a:prstGeom>
          <a:noFill/>
          <a:ln w="38100">
            <a:solidFill>
              <a:schemeClr val="tx1"/>
            </a:solidFill>
          </a:ln>
        </p:spPr>
      </p:pic>
      <p:pic>
        <p:nvPicPr>
          <p:cNvPr id="6" name="Picture 5" descr="kai tak.jpg"/>
          <p:cNvPicPr>
            <a:picLocks noChangeAspect="1"/>
          </p:cNvPicPr>
          <p:nvPr/>
        </p:nvPicPr>
        <p:blipFill>
          <a:blip r:embed="rId6" cstate="print"/>
          <a:stretch>
            <a:fillRect/>
          </a:stretch>
        </p:blipFill>
        <p:spPr>
          <a:xfrm>
            <a:off x="4953000" y="4495800"/>
            <a:ext cx="3238500" cy="184150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4" name="Picture 3" descr="ferry1.jpg"/>
          <p:cNvPicPr>
            <a:picLocks noChangeAspect="1"/>
          </p:cNvPicPr>
          <p:nvPr/>
        </p:nvPicPr>
        <p:blipFill>
          <a:blip r:embed="rId4" cstate="print"/>
          <a:stretch>
            <a:fillRect/>
          </a:stretch>
        </p:blipFill>
        <p:spPr>
          <a:xfrm>
            <a:off x="533400" y="1714500"/>
            <a:ext cx="4493979" cy="4572000"/>
          </a:xfrm>
          <a:prstGeom prst="rect">
            <a:avLst/>
          </a:prstGeom>
          <a:ln w="38100">
            <a:solidFill>
              <a:schemeClr val="tx1"/>
            </a:solidFill>
          </a:ln>
        </p:spPr>
      </p:pic>
      <p:pic>
        <p:nvPicPr>
          <p:cNvPr id="1026" name="Picture 2"/>
          <p:cNvPicPr>
            <a:picLocks noChangeAspect="1" noChangeArrowheads="1"/>
          </p:cNvPicPr>
          <p:nvPr/>
        </p:nvPicPr>
        <p:blipFill>
          <a:blip r:embed="rId5" cstate="print"/>
          <a:srcRect/>
          <a:stretch>
            <a:fillRect/>
          </a:stretch>
        </p:blipFill>
        <p:spPr bwMode="auto">
          <a:xfrm>
            <a:off x="5638800" y="1714500"/>
            <a:ext cx="2995910" cy="4572000"/>
          </a:xfrm>
          <a:prstGeom prst="rect">
            <a:avLst/>
          </a:prstGeom>
          <a:noFill/>
          <a:ln w="38100">
            <a:solidFill>
              <a:schemeClr val="tx1"/>
            </a:solidFill>
            <a:miter lim="800000"/>
            <a:headEnd/>
            <a:tailEnd/>
          </a:ln>
        </p:spPr>
      </p:pic>
      <p:sp>
        <p:nvSpPr>
          <p:cNvPr id="19" name="TextBox 18"/>
          <p:cNvSpPr txBox="1"/>
          <p:nvPr/>
        </p:nvSpPr>
        <p:spPr>
          <a:xfrm>
            <a:off x="3582105" y="464403"/>
            <a:ext cx="1979837" cy="830997"/>
          </a:xfrm>
          <a:prstGeom prst="rect">
            <a:avLst/>
          </a:prstGeom>
          <a:noFill/>
        </p:spPr>
        <p:txBody>
          <a:bodyPr wrap="none" rtlCol="0">
            <a:spAutoFit/>
          </a:bodyPr>
          <a:lstStyle/>
          <a:p>
            <a:pPr algn="ctr"/>
            <a:r>
              <a:rPr lang="en-US" sz="48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Ferries</a:t>
            </a:r>
            <a:endParaRPr lang="en-US" sz="48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22" name="Picture 21" descr="ge blank.jpg"/>
          <p:cNvPicPr>
            <a:picLocks noChangeAspect="1"/>
          </p:cNvPicPr>
          <p:nvPr/>
        </p:nvPicPr>
        <p:blipFill>
          <a:blip r:embed="rId4" cstate="print"/>
          <a:stretch>
            <a:fillRect/>
          </a:stretch>
        </p:blipFill>
        <p:spPr>
          <a:xfrm>
            <a:off x="228600" y="1042188"/>
            <a:ext cx="8686800" cy="5282412"/>
          </a:xfrm>
          <a:prstGeom prst="rect">
            <a:avLst/>
          </a:prstGeom>
          <a:ln w="38100">
            <a:solidFill>
              <a:schemeClr val="tx1"/>
            </a:solidFill>
          </a:ln>
        </p:spPr>
      </p:pic>
      <p:sp>
        <p:nvSpPr>
          <p:cNvPr id="4" name="TextBox 3"/>
          <p:cNvSpPr txBox="1"/>
          <p:nvPr/>
        </p:nvSpPr>
        <p:spPr>
          <a:xfrm>
            <a:off x="2005784" y="130314"/>
            <a:ext cx="5132432" cy="707886"/>
          </a:xfrm>
          <a:prstGeom prst="rect">
            <a:avLst/>
          </a:prstGeom>
          <a:noFill/>
        </p:spPr>
        <p:txBody>
          <a:bodyPr wrap="none" rtlCol="0">
            <a:spAutoFit/>
          </a:bodyPr>
          <a:lstStyle/>
          <a:p>
            <a:pPr algn="ctr"/>
            <a:r>
              <a:rPr lang="en-US" sz="40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Ferry Piers and Routes</a:t>
            </a:r>
            <a:endParaRPr lang="en-US" sz="40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28" name="TextBox 27"/>
          <p:cNvSpPr txBox="1"/>
          <p:nvPr/>
        </p:nvSpPr>
        <p:spPr>
          <a:xfrm>
            <a:off x="2575642" y="464403"/>
            <a:ext cx="3992761" cy="830997"/>
          </a:xfrm>
          <a:prstGeom prst="rect">
            <a:avLst/>
          </a:prstGeom>
          <a:noFill/>
        </p:spPr>
        <p:txBody>
          <a:bodyPr wrap="none" rtlCol="0">
            <a:spAutoFit/>
          </a:bodyPr>
          <a:lstStyle/>
          <a:p>
            <a:pPr algn="ctr"/>
            <a:r>
              <a:rPr lang="en-US" sz="48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Tourism Boats</a:t>
            </a:r>
            <a:endParaRPr lang="en-US" sz="48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5" name="Picture 4"/>
          <p:cNvPicPr>
            <a:picLocks noChangeAspect="1" noChangeArrowheads="1"/>
          </p:cNvPicPr>
          <p:nvPr/>
        </p:nvPicPr>
        <p:blipFill>
          <a:blip r:embed="rId4" cstate="print"/>
          <a:srcRect/>
          <a:stretch>
            <a:fillRect/>
          </a:stretch>
        </p:blipFill>
        <p:spPr bwMode="auto">
          <a:xfrm>
            <a:off x="4419600" y="1600200"/>
            <a:ext cx="4343400" cy="2822479"/>
          </a:xfrm>
          <a:prstGeom prst="rect">
            <a:avLst/>
          </a:prstGeom>
          <a:noFill/>
          <a:ln w="38100">
            <a:solidFill>
              <a:schemeClr val="tx1"/>
            </a:solidFill>
            <a:miter lim="800000"/>
            <a:headEnd/>
            <a:tailEnd/>
          </a:ln>
        </p:spPr>
      </p:pic>
      <p:pic>
        <p:nvPicPr>
          <p:cNvPr id="7" name="Picture 6"/>
          <p:cNvPicPr>
            <a:picLocks noChangeAspect="1" noChangeArrowheads="1"/>
          </p:cNvPicPr>
          <p:nvPr/>
        </p:nvPicPr>
        <p:blipFill>
          <a:blip r:embed="rId5" cstate="print"/>
          <a:srcRect/>
          <a:stretch>
            <a:fillRect/>
          </a:stretch>
        </p:blipFill>
        <p:spPr bwMode="auto">
          <a:xfrm>
            <a:off x="861499" y="1571625"/>
            <a:ext cx="3177100" cy="2085975"/>
          </a:xfrm>
          <a:prstGeom prst="rect">
            <a:avLst/>
          </a:prstGeom>
          <a:noFill/>
          <a:ln w="38100">
            <a:solidFill>
              <a:schemeClr val="tx1"/>
            </a:solidFill>
            <a:miter lim="800000"/>
            <a:headEnd/>
            <a:tailEnd/>
          </a:ln>
        </p:spPr>
      </p:pic>
      <p:pic>
        <p:nvPicPr>
          <p:cNvPr id="11" name="Picture 3"/>
          <p:cNvPicPr>
            <a:picLocks noChangeAspect="1" noChangeArrowheads="1"/>
          </p:cNvPicPr>
          <p:nvPr/>
        </p:nvPicPr>
        <p:blipFill>
          <a:blip r:embed="rId6" cstate="print"/>
          <a:srcRect/>
          <a:stretch>
            <a:fillRect/>
          </a:stretch>
        </p:blipFill>
        <p:spPr bwMode="auto">
          <a:xfrm>
            <a:off x="5410199" y="4551988"/>
            <a:ext cx="3048000" cy="2001212"/>
          </a:xfrm>
          <a:prstGeom prst="rect">
            <a:avLst/>
          </a:prstGeom>
          <a:noFill/>
          <a:ln w="38100">
            <a:solidFill>
              <a:schemeClr val="tx1"/>
            </a:solidFill>
            <a:miter lim="800000"/>
            <a:headEnd/>
            <a:tailEnd/>
          </a:ln>
        </p:spPr>
      </p:pic>
      <p:pic>
        <p:nvPicPr>
          <p:cNvPr id="6" name="Picture 5"/>
          <p:cNvPicPr/>
          <p:nvPr/>
        </p:nvPicPr>
        <p:blipFill>
          <a:blip r:embed="rId7" cstate="print"/>
          <a:srcRect l="10184" t="15768" r="14900" b="29045"/>
          <a:stretch>
            <a:fillRect/>
          </a:stretch>
        </p:blipFill>
        <p:spPr bwMode="auto">
          <a:xfrm>
            <a:off x="533399" y="3962400"/>
            <a:ext cx="4572000" cy="2590800"/>
          </a:xfrm>
          <a:prstGeom prst="rect">
            <a:avLst/>
          </a:prstGeom>
          <a:noFill/>
          <a:ln w="38100">
            <a:solidFill>
              <a:schemeClr val="tx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2" name="Picture 11" descr="tickets.jpg"/>
          <p:cNvPicPr>
            <a:picLocks noChangeAspect="1"/>
          </p:cNvPicPr>
          <p:nvPr/>
        </p:nvPicPr>
        <p:blipFill>
          <a:blip r:embed="rId4" cstate="print"/>
          <a:stretch>
            <a:fillRect/>
          </a:stretch>
        </p:blipFill>
        <p:spPr>
          <a:xfrm>
            <a:off x="2770496" y="270199"/>
            <a:ext cx="3603007" cy="6317602"/>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3" name="Picture 12" descr="DSC06540b.jpg"/>
          <p:cNvPicPr>
            <a:picLocks noChangeAspect="1"/>
          </p:cNvPicPr>
          <p:nvPr/>
        </p:nvPicPr>
        <p:blipFill>
          <a:blip r:embed="rId4" cstate="print"/>
          <a:stretch>
            <a:fillRect/>
          </a:stretch>
        </p:blipFill>
        <p:spPr>
          <a:xfrm>
            <a:off x="486723" y="381000"/>
            <a:ext cx="8170554" cy="609600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4" name="Picture 3" descr="Harbourfront (149)"/>
          <p:cNvPicPr>
            <a:picLocks noChangeAspect="1" noChangeArrowheads="1"/>
          </p:cNvPicPr>
          <p:nvPr/>
        </p:nvPicPr>
        <p:blipFill>
          <a:blip r:embed="rId4" cstate="print"/>
          <a:srcRect l="18071" r="8154" b="10307"/>
          <a:stretch>
            <a:fillRect/>
          </a:stretch>
        </p:blipFill>
        <p:spPr bwMode="auto">
          <a:xfrm>
            <a:off x="762000" y="266568"/>
            <a:ext cx="7620000" cy="6324864"/>
          </a:xfrm>
          <a:prstGeom prst="rect">
            <a:avLst/>
          </a:prstGeom>
          <a:noFill/>
          <a:ln w="38100">
            <a:solidFill>
              <a:schemeClr val="tx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6" name="Rectangle 15"/>
          <p:cNvSpPr/>
          <p:nvPr/>
        </p:nvSpPr>
        <p:spPr>
          <a:xfrm>
            <a:off x="381000" y="228600"/>
            <a:ext cx="8382000" cy="6324601"/>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505200" y="6200001"/>
            <a:ext cx="2404313" cy="276999"/>
          </a:xfrm>
          <a:prstGeom prst="rect">
            <a:avLst/>
          </a:prstGeom>
          <a:noFill/>
        </p:spPr>
        <p:txBody>
          <a:bodyPr wrap="none" rtlCol="0">
            <a:spAutoFit/>
          </a:bodyPr>
          <a:lstStyle/>
          <a:p>
            <a:r>
              <a:rPr lang="en-US" sz="1200" dirty="0" smtClean="0"/>
              <a:t>Source: Immigration Department</a:t>
            </a:r>
            <a:endParaRPr lang="en-US" sz="1200" dirty="0"/>
          </a:p>
        </p:txBody>
      </p:sp>
      <p:graphicFrame>
        <p:nvGraphicFramePr>
          <p:cNvPr id="6" name="Chart 5"/>
          <p:cNvGraphicFramePr/>
          <p:nvPr/>
        </p:nvGraphicFramePr>
        <p:xfrm>
          <a:off x="609600" y="304800"/>
          <a:ext cx="8134433" cy="556259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rot="16200000">
            <a:off x="-939393" y="3039441"/>
            <a:ext cx="3064237" cy="338554"/>
          </a:xfrm>
          <a:prstGeom prst="rect">
            <a:avLst/>
          </a:prstGeom>
          <a:noFill/>
        </p:spPr>
        <p:txBody>
          <a:bodyPr wrap="none" rtlCol="0">
            <a:spAutoFit/>
          </a:bodyPr>
          <a:lstStyle/>
          <a:p>
            <a:r>
              <a:rPr lang="en-US" sz="1600" b="1" dirty="0" smtClean="0"/>
              <a:t>Number of Tourists (Millions)</a:t>
            </a:r>
            <a:endParaRPr lang="en-US" sz="1600" b="1" dirty="0"/>
          </a:p>
        </p:txBody>
      </p:sp>
      <p:pic>
        <p:nvPicPr>
          <p:cNvPr id="3074" name="Picture 2"/>
          <p:cNvPicPr>
            <a:picLocks noChangeAspect="1" noChangeArrowheads="1"/>
          </p:cNvPicPr>
          <p:nvPr/>
        </p:nvPicPr>
        <p:blipFill>
          <a:blip r:embed="rId5" cstate="print"/>
          <a:srcRect/>
          <a:stretch>
            <a:fillRect/>
          </a:stretch>
        </p:blipFill>
        <p:spPr bwMode="auto">
          <a:xfrm>
            <a:off x="4876800" y="3124200"/>
            <a:ext cx="32385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4038600" y="5720834"/>
            <a:ext cx="712054" cy="461665"/>
          </a:xfrm>
          <a:prstGeom prst="rect">
            <a:avLst/>
          </a:prstGeom>
          <a:noFill/>
        </p:spPr>
        <p:txBody>
          <a:bodyPr wrap="none" rtlCol="0">
            <a:spAutoFit/>
          </a:bodyPr>
          <a:lstStyle/>
          <a:p>
            <a:r>
              <a:rPr lang="en-US" sz="2400" b="1" dirty="0" smtClean="0">
                <a:solidFill>
                  <a:schemeClr val="tx1">
                    <a:lumMod val="75000"/>
                    <a:lumOff val="25000"/>
                  </a:schemeClr>
                </a:solidFill>
              </a:rPr>
              <a:t>14%</a:t>
            </a:r>
            <a:endParaRPr lang="en-US" sz="2400" b="1" dirty="0">
              <a:solidFill>
                <a:schemeClr val="tx1">
                  <a:lumMod val="75000"/>
                  <a:lumOff val="25000"/>
                </a:schemeClr>
              </a:solidFill>
            </a:endParaRPr>
          </a:p>
        </p:txBody>
      </p:sp>
      <p:sp>
        <p:nvSpPr>
          <p:cNvPr id="10" name="TextBox 9"/>
          <p:cNvSpPr txBox="1"/>
          <p:nvPr/>
        </p:nvSpPr>
        <p:spPr>
          <a:xfrm>
            <a:off x="6507595" y="5720834"/>
            <a:ext cx="748923" cy="461665"/>
          </a:xfrm>
          <a:prstGeom prst="rect">
            <a:avLst/>
          </a:prstGeom>
          <a:noFill/>
        </p:spPr>
        <p:txBody>
          <a:bodyPr wrap="none" rtlCol="0">
            <a:spAutoFit/>
          </a:bodyPr>
          <a:lstStyle/>
          <a:p>
            <a:r>
              <a:rPr lang="en-US" sz="2400" b="1" dirty="0" smtClean="0">
                <a:solidFill>
                  <a:schemeClr val="tx1">
                    <a:lumMod val="75000"/>
                    <a:lumOff val="25000"/>
                  </a:schemeClr>
                </a:solidFill>
              </a:rPr>
              <a:t>24%</a:t>
            </a:r>
            <a:endParaRPr lang="en-US" sz="2400" b="1" dirty="0">
              <a:solidFill>
                <a:schemeClr val="tx1">
                  <a:lumMod val="75000"/>
                  <a:lumOff val="25000"/>
                </a:schemeClr>
              </a:solidFill>
            </a:endParaRPr>
          </a:p>
        </p:txBody>
      </p:sp>
      <p:sp>
        <p:nvSpPr>
          <p:cNvPr id="11" name="TextBox 10"/>
          <p:cNvSpPr txBox="1"/>
          <p:nvPr/>
        </p:nvSpPr>
        <p:spPr>
          <a:xfrm>
            <a:off x="4850546" y="5720834"/>
            <a:ext cx="716991" cy="461665"/>
          </a:xfrm>
          <a:prstGeom prst="rect">
            <a:avLst/>
          </a:prstGeom>
          <a:noFill/>
        </p:spPr>
        <p:txBody>
          <a:bodyPr wrap="none" rtlCol="0">
            <a:spAutoFit/>
          </a:bodyPr>
          <a:lstStyle/>
          <a:p>
            <a:r>
              <a:rPr lang="en-US" sz="2400" b="1" dirty="0" smtClean="0">
                <a:solidFill>
                  <a:schemeClr val="tx1">
                    <a:lumMod val="75000"/>
                    <a:lumOff val="25000"/>
                  </a:schemeClr>
                </a:solidFill>
              </a:rPr>
              <a:t>19%</a:t>
            </a:r>
            <a:endParaRPr lang="en-US" sz="2400" b="1" dirty="0">
              <a:solidFill>
                <a:schemeClr val="tx1">
                  <a:lumMod val="75000"/>
                  <a:lumOff val="25000"/>
                </a:schemeClr>
              </a:solidFill>
            </a:endParaRPr>
          </a:p>
        </p:txBody>
      </p:sp>
      <p:sp>
        <p:nvSpPr>
          <p:cNvPr id="12" name="TextBox 11"/>
          <p:cNvSpPr txBox="1"/>
          <p:nvPr/>
        </p:nvSpPr>
        <p:spPr>
          <a:xfrm>
            <a:off x="5683809" y="5720834"/>
            <a:ext cx="764953" cy="461665"/>
          </a:xfrm>
          <a:prstGeom prst="rect">
            <a:avLst/>
          </a:prstGeom>
          <a:noFill/>
        </p:spPr>
        <p:txBody>
          <a:bodyPr wrap="none" rtlCol="0">
            <a:spAutoFit/>
          </a:bodyPr>
          <a:lstStyle/>
          <a:p>
            <a:r>
              <a:rPr lang="en-US" sz="2400" b="1" dirty="0" smtClean="0">
                <a:solidFill>
                  <a:schemeClr val="tx1">
                    <a:lumMod val="75000"/>
                    <a:lumOff val="25000"/>
                  </a:schemeClr>
                </a:solidFill>
              </a:rPr>
              <a:t>20%</a:t>
            </a:r>
            <a:endParaRPr lang="en-US" sz="2400" b="1" dirty="0">
              <a:solidFill>
                <a:schemeClr val="tx1">
                  <a:lumMod val="75000"/>
                  <a:lumOff val="2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Graphic spid="6" grpId="0">
        <p:bldAsOne/>
      </p:bldGraphic>
      <p:bldP spid="7" grpId="0"/>
      <p:bldP spid="8"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22" name="Picture 21" descr="ge blank.jpg"/>
          <p:cNvPicPr>
            <a:picLocks noChangeAspect="1"/>
          </p:cNvPicPr>
          <p:nvPr/>
        </p:nvPicPr>
        <p:blipFill>
          <a:blip r:embed="rId4" cstate="print"/>
          <a:stretch>
            <a:fillRect/>
          </a:stretch>
        </p:blipFill>
        <p:spPr>
          <a:xfrm>
            <a:off x="420527" y="304800"/>
            <a:ext cx="8302947" cy="5508508"/>
          </a:xfrm>
          <a:prstGeom prst="rect">
            <a:avLst/>
          </a:prstGeom>
          <a:ln w="38100">
            <a:solidFill>
              <a:schemeClr val="tx1"/>
            </a:solidFill>
          </a:ln>
        </p:spPr>
      </p:pic>
      <p:sp>
        <p:nvSpPr>
          <p:cNvPr id="32" name="TextBox 31"/>
          <p:cNvSpPr txBox="1"/>
          <p:nvPr/>
        </p:nvSpPr>
        <p:spPr>
          <a:xfrm>
            <a:off x="807873" y="5867400"/>
            <a:ext cx="7528343" cy="830997"/>
          </a:xfrm>
          <a:prstGeom prst="rect">
            <a:avLst/>
          </a:prstGeom>
          <a:noFill/>
        </p:spPr>
        <p:txBody>
          <a:bodyPr wrap="none" rtlCol="0">
            <a:spAutoFit/>
          </a:bodyPr>
          <a:lstStyle/>
          <a:p>
            <a:pPr algn="ctr"/>
            <a:r>
              <a:rPr lang="en-US" sz="2400" b="1" dirty="0" smtClean="0">
                <a:solidFill>
                  <a:schemeClr val="bg1">
                    <a:lumMod val="85000"/>
                  </a:schemeClr>
                </a:solidFill>
                <a:effectLst>
                  <a:outerShdw blurRad="38100" dist="38100" dir="2700000" algn="tl">
                    <a:srgbClr val="000000">
                      <a:alpha val="43137"/>
                    </a:srgbClr>
                  </a:outerShdw>
                </a:effectLst>
              </a:rPr>
              <a:t>Recommendation:</a:t>
            </a:r>
            <a:r>
              <a:rPr lang="en-US" sz="2400" dirty="0" smtClean="0">
                <a:solidFill>
                  <a:schemeClr val="bg1">
                    <a:lumMod val="85000"/>
                  </a:schemeClr>
                </a:solidFill>
                <a:effectLst>
                  <a:outerShdw blurRad="38100" dist="38100" dir="2700000" algn="tl">
                    <a:srgbClr val="000000">
                      <a:alpha val="43137"/>
                    </a:srgbClr>
                  </a:outerShdw>
                </a:effectLst>
              </a:rPr>
              <a:t> Provide mooring space for tourism</a:t>
            </a:r>
          </a:p>
          <a:p>
            <a:pPr algn="ctr"/>
            <a:r>
              <a:rPr lang="en-US" sz="2400" dirty="0" smtClean="0">
                <a:solidFill>
                  <a:schemeClr val="bg1">
                    <a:lumMod val="85000"/>
                  </a:schemeClr>
                </a:solidFill>
                <a:effectLst>
                  <a:outerShdw blurRad="38100" dist="38100" dir="2700000" algn="tl">
                    <a:srgbClr val="000000">
                      <a:alpha val="43137"/>
                    </a:srgbClr>
                  </a:outerShdw>
                </a:effectLst>
              </a:rPr>
              <a:t>vessels in the harbour</a:t>
            </a:r>
            <a:endParaRPr lang="en-US" sz="2800" dirty="0">
              <a:solidFill>
                <a:schemeClr val="bg1">
                  <a:lumMod val="85000"/>
                </a:schemeClr>
              </a:solidFill>
              <a:effectLst>
                <a:outerShdw blurRad="38100" dist="38100" dir="2700000" algn="tl">
                  <a:srgbClr val="000000">
                    <a:alpha val="43137"/>
                  </a:srgbClr>
                </a:outerShdw>
              </a:effectLst>
            </a:endParaRPr>
          </a:p>
        </p:txBody>
      </p:sp>
      <p:sp>
        <p:nvSpPr>
          <p:cNvPr id="8" name="Up Arrow 7"/>
          <p:cNvSpPr/>
          <p:nvPr/>
        </p:nvSpPr>
        <p:spPr>
          <a:xfrm rot="10800000">
            <a:off x="6019800" y="30480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6" name="Picture 4" descr="100-0180"/>
          <p:cNvPicPr>
            <a:picLocks noChangeAspect="1" noChangeArrowheads="1"/>
          </p:cNvPicPr>
          <p:nvPr/>
        </p:nvPicPr>
        <p:blipFill>
          <a:blip r:embed="rId4" cstate="print"/>
          <a:srcRect/>
          <a:stretch>
            <a:fillRect/>
          </a:stretch>
        </p:blipFill>
        <p:spPr>
          <a:xfrm>
            <a:off x="304799" y="1828800"/>
            <a:ext cx="4673189" cy="3505200"/>
          </a:xfrm>
          <a:prstGeom prst="rect">
            <a:avLst/>
          </a:prstGeom>
          <a:noFill/>
          <a:ln w="38100">
            <a:solidFill>
              <a:schemeClr val="tx1"/>
            </a:solidFill>
          </a:ln>
        </p:spPr>
      </p:pic>
      <p:pic>
        <p:nvPicPr>
          <p:cNvPr id="8" name="Picture 7" descr="walla walla.jpg"/>
          <p:cNvPicPr>
            <a:picLocks noChangeAspect="1"/>
          </p:cNvPicPr>
          <p:nvPr/>
        </p:nvPicPr>
        <p:blipFill>
          <a:blip r:embed="rId5" cstate="print"/>
          <a:stretch>
            <a:fillRect/>
          </a:stretch>
        </p:blipFill>
        <p:spPr>
          <a:xfrm>
            <a:off x="4800600" y="3582094"/>
            <a:ext cx="4038599" cy="3047306"/>
          </a:xfrm>
          <a:prstGeom prst="rect">
            <a:avLst/>
          </a:prstGeom>
          <a:ln>
            <a:solidFill>
              <a:schemeClr val="tx1"/>
            </a:solidFill>
          </a:ln>
        </p:spPr>
      </p:pic>
      <p:sp>
        <p:nvSpPr>
          <p:cNvPr id="16" name="TextBox 15"/>
          <p:cNvSpPr txBox="1"/>
          <p:nvPr/>
        </p:nvSpPr>
        <p:spPr>
          <a:xfrm>
            <a:off x="1038593" y="464403"/>
            <a:ext cx="7066871" cy="830997"/>
          </a:xfrm>
          <a:prstGeom prst="rect">
            <a:avLst/>
          </a:prstGeom>
          <a:noFill/>
        </p:spPr>
        <p:txBody>
          <a:bodyPr wrap="none" rtlCol="0">
            <a:spAutoFit/>
          </a:bodyPr>
          <a:lstStyle/>
          <a:p>
            <a:pPr algn="ctr"/>
            <a:r>
              <a:rPr lang="en-US" sz="48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Small Harbour Businesses</a:t>
            </a:r>
            <a:endParaRPr lang="en-US" sz="48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1" y="1"/>
            <a:ext cx="9144001" cy="6858000"/>
          </a:xfrm>
        </p:spPr>
      </p:pic>
      <p:pic>
        <p:nvPicPr>
          <p:cNvPr id="11" name="Content Placeholder 7" descr="DSC00934.JPG"/>
          <p:cNvPicPr>
            <a:picLocks noChangeAspect="1"/>
          </p:cNvPicPr>
          <p:nvPr/>
        </p:nvPicPr>
        <p:blipFill>
          <a:blip r:embed="rId4" cstate="print"/>
          <a:stretch>
            <a:fillRect/>
          </a:stretch>
        </p:blipFill>
        <p:spPr>
          <a:xfrm>
            <a:off x="406400" y="304800"/>
            <a:ext cx="8331200" cy="62484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4" name="Picture 3" descr="zones.jpg"/>
          <p:cNvPicPr>
            <a:picLocks noChangeAspect="1"/>
          </p:cNvPicPr>
          <p:nvPr/>
        </p:nvPicPr>
        <p:blipFill>
          <a:blip r:embed="rId4" cstate="print"/>
          <a:stretch>
            <a:fillRect/>
          </a:stretch>
        </p:blipFill>
        <p:spPr>
          <a:xfrm>
            <a:off x="533400" y="1303938"/>
            <a:ext cx="8077200" cy="4868262"/>
          </a:xfrm>
          <a:prstGeom prst="rect">
            <a:avLst/>
          </a:prstGeom>
          <a:ln w="38100">
            <a:solidFill>
              <a:schemeClr val="tx1"/>
            </a:solidFill>
          </a:ln>
        </p:spPr>
      </p:pic>
      <p:sp>
        <p:nvSpPr>
          <p:cNvPr id="5" name="TextBox 4"/>
          <p:cNvSpPr txBox="1"/>
          <p:nvPr/>
        </p:nvSpPr>
        <p:spPr>
          <a:xfrm>
            <a:off x="1305341" y="282714"/>
            <a:ext cx="6533392" cy="707886"/>
          </a:xfrm>
          <a:prstGeom prst="rect">
            <a:avLst/>
          </a:prstGeom>
          <a:noFill/>
        </p:spPr>
        <p:txBody>
          <a:bodyPr wrap="none" rtlCol="0">
            <a:spAutoFit/>
          </a:bodyPr>
          <a:lstStyle/>
          <a:p>
            <a:pPr algn="ctr"/>
            <a:r>
              <a:rPr lang="en-US" sz="40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Landing Steps &amp; Public Piers</a:t>
            </a:r>
            <a:endParaRPr lang="en-US" sz="40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6" name="Rectangle 15"/>
          <p:cNvSpPr/>
          <p:nvPr/>
        </p:nvSpPr>
        <p:spPr>
          <a:xfrm>
            <a:off x="685800" y="914400"/>
            <a:ext cx="7924800" cy="5638801"/>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 name="Chart 12"/>
          <p:cNvGraphicFramePr/>
          <p:nvPr/>
        </p:nvGraphicFramePr>
        <p:xfrm>
          <a:off x="762000" y="914400"/>
          <a:ext cx="7846608" cy="5410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3657600" y="6200001"/>
            <a:ext cx="2038763" cy="276999"/>
          </a:xfrm>
          <a:prstGeom prst="rect">
            <a:avLst/>
          </a:prstGeom>
          <a:noFill/>
        </p:spPr>
        <p:txBody>
          <a:bodyPr wrap="none" rtlCol="0">
            <a:spAutoFit/>
          </a:bodyPr>
          <a:lstStyle/>
          <a:p>
            <a:r>
              <a:rPr lang="en-US" sz="1200" dirty="0" smtClean="0"/>
              <a:t>Source: Marine Department</a:t>
            </a:r>
            <a:endParaRPr lang="en-US" sz="1200" dirty="0"/>
          </a:p>
        </p:txBody>
      </p:sp>
      <p:sp>
        <p:nvSpPr>
          <p:cNvPr id="7" name="TextBox 6"/>
          <p:cNvSpPr txBox="1"/>
          <p:nvPr/>
        </p:nvSpPr>
        <p:spPr>
          <a:xfrm rot="16200000">
            <a:off x="-462817" y="3039441"/>
            <a:ext cx="2720681" cy="338554"/>
          </a:xfrm>
          <a:prstGeom prst="rect">
            <a:avLst/>
          </a:prstGeom>
          <a:noFill/>
        </p:spPr>
        <p:txBody>
          <a:bodyPr wrap="none" rtlCol="0">
            <a:spAutoFit/>
          </a:bodyPr>
          <a:lstStyle/>
          <a:p>
            <a:r>
              <a:rPr lang="en-US" sz="1600" b="1" dirty="0" smtClean="0"/>
              <a:t>Number of Fishing Vessels</a:t>
            </a:r>
            <a:endParaRPr lang="en-US" sz="1600" b="1" dirty="0"/>
          </a:p>
        </p:txBody>
      </p:sp>
      <p:pic>
        <p:nvPicPr>
          <p:cNvPr id="4098" name="Picture 2"/>
          <p:cNvPicPr>
            <a:picLocks noChangeAspect="1" noChangeArrowheads="1"/>
          </p:cNvPicPr>
          <p:nvPr/>
        </p:nvPicPr>
        <p:blipFill>
          <a:blip r:embed="rId5" cstate="print"/>
          <a:srcRect/>
          <a:stretch>
            <a:fillRect/>
          </a:stretch>
        </p:blipFill>
        <p:spPr bwMode="auto">
          <a:xfrm>
            <a:off x="2133600" y="2997238"/>
            <a:ext cx="3733800" cy="2487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746962" y="228600"/>
            <a:ext cx="1650131"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Fishing</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fade">
                                      <p:cBhvr>
                                        <p:cTn id="2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13" grpId="0">
        <p:bldAsOne/>
      </p:bldGraphic>
      <p:bldP spid="17"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5" name="Picture 4" descr="100-0206"/>
          <p:cNvPicPr>
            <a:picLocks noChangeAspect="1" noChangeArrowheads="1"/>
          </p:cNvPicPr>
          <p:nvPr/>
        </p:nvPicPr>
        <p:blipFill>
          <a:blip r:embed="rId4" cstate="print"/>
          <a:srcRect/>
          <a:stretch>
            <a:fillRect/>
          </a:stretch>
        </p:blipFill>
        <p:spPr>
          <a:xfrm>
            <a:off x="838202" y="914400"/>
            <a:ext cx="7467598" cy="5601190"/>
          </a:xfrm>
          <a:prstGeom prst="rect">
            <a:avLst/>
          </a:prstGeom>
          <a:noFill/>
          <a:ln w="38100">
            <a:solidFill>
              <a:schemeClr val="tx1"/>
            </a:solidFill>
          </a:ln>
        </p:spPr>
      </p:pic>
      <p:sp>
        <p:nvSpPr>
          <p:cNvPr id="6" name="TextBox 5"/>
          <p:cNvSpPr txBox="1"/>
          <p:nvPr/>
        </p:nvSpPr>
        <p:spPr>
          <a:xfrm>
            <a:off x="2774903" y="228600"/>
            <a:ext cx="3594254"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Fish Distribution</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6" name="TextBox 5"/>
          <p:cNvSpPr txBox="1"/>
          <p:nvPr/>
        </p:nvSpPr>
        <p:spPr>
          <a:xfrm>
            <a:off x="2774903" y="228600"/>
            <a:ext cx="3594254"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Fish Distribution</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7" name="Picture 6" descr="100-0210"/>
          <p:cNvPicPr>
            <a:picLocks noChangeAspect="1" noChangeArrowheads="1"/>
          </p:cNvPicPr>
          <p:nvPr/>
        </p:nvPicPr>
        <p:blipFill>
          <a:blip r:embed="rId4" cstate="print"/>
          <a:srcRect/>
          <a:stretch>
            <a:fillRect/>
          </a:stretch>
        </p:blipFill>
        <p:spPr bwMode="auto">
          <a:xfrm>
            <a:off x="2438400" y="939800"/>
            <a:ext cx="4267200" cy="5689600"/>
          </a:xfrm>
          <a:prstGeom prst="rect">
            <a:avLst/>
          </a:prstGeom>
          <a:noFill/>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4" name="Picture 3" descr="1860s praya.jpg"/>
          <p:cNvPicPr>
            <a:picLocks noChangeAspect="1"/>
          </p:cNvPicPr>
          <p:nvPr/>
        </p:nvPicPr>
        <p:blipFill>
          <a:blip r:embed="rId4" cstate="print"/>
          <a:stretch>
            <a:fillRect/>
          </a:stretch>
        </p:blipFill>
        <p:spPr>
          <a:xfrm>
            <a:off x="494683" y="1143000"/>
            <a:ext cx="8154634" cy="5407224"/>
          </a:xfrm>
          <a:prstGeom prst="rect">
            <a:avLst/>
          </a:prstGeom>
          <a:ln w="38100">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3281644" y="228600"/>
            <a:ext cx="2580771"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Small Cargo</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5" name="Picture 4" descr="1860s praya.jpg"/>
          <p:cNvPicPr>
            <a:picLocks noChangeAspect="1"/>
          </p:cNvPicPr>
          <p:nvPr/>
        </p:nvPicPr>
        <p:blipFill>
          <a:blip r:embed="rId4" cstate="print"/>
          <a:stretch>
            <a:fillRect/>
          </a:stretch>
        </p:blipFill>
        <p:spPr>
          <a:xfrm>
            <a:off x="838202" y="1009649"/>
            <a:ext cx="7467598" cy="5600700"/>
          </a:xfrm>
          <a:prstGeom prst="rect">
            <a:avLst/>
          </a:prstGeom>
          <a:ln w="38100">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3281644" y="228600"/>
            <a:ext cx="2580771"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Small Cargo</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7" name="TextBox 16"/>
          <p:cNvSpPr txBox="1"/>
          <p:nvPr/>
        </p:nvSpPr>
        <p:spPr>
          <a:xfrm>
            <a:off x="2474219" y="228600"/>
            <a:ext cx="419563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Passenger Transport</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5" name="Picture 4" descr="20100205-IE10.jpg"/>
          <p:cNvPicPr>
            <a:picLocks noChangeAspect="1"/>
          </p:cNvPicPr>
          <p:nvPr/>
        </p:nvPicPr>
        <p:blipFill>
          <a:blip r:embed="rId4" cstate="print"/>
          <a:stretch>
            <a:fillRect/>
          </a:stretch>
        </p:blipFill>
        <p:spPr>
          <a:xfrm>
            <a:off x="609600" y="1097311"/>
            <a:ext cx="7924800" cy="5502472"/>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6" name="Picture 15" descr="embarking.jpg"/>
          <p:cNvPicPr>
            <a:picLocks noChangeAspect="1"/>
          </p:cNvPicPr>
          <p:nvPr/>
        </p:nvPicPr>
        <p:blipFill>
          <a:blip r:embed="rId4" cstate="print"/>
          <a:stretch>
            <a:fillRect/>
          </a:stretch>
        </p:blipFill>
        <p:spPr>
          <a:xfrm>
            <a:off x="947739" y="1193008"/>
            <a:ext cx="7248522" cy="5436392"/>
          </a:xfrm>
          <a:prstGeom prst="rect">
            <a:avLst/>
          </a:prstGeom>
          <a:ln w="38100">
            <a:solidFill>
              <a:schemeClr val="tx1"/>
            </a:solidFill>
          </a:ln>
        </p:spPr>
      </p:pic>
      <p:sp>
        <p:nvSpPr>
          <p:cNvPr id="17" name="TextBox 16"/>
          <p:cNvSpPr txBox="1"/>
          <p:nvPr/>
        </p:nvSpPr>
        <p:spPr>
          <a:xfrm>
            <a:off x="2474218" y="228600"/>
            <a:ext cx="419563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Passenger Transport</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6" name="Picture 15" descr="embarking.jpg"/>
          <p:cNvPicPr>
            <a:picLocks noChangeAspect="1"/>
          </p:cNvPicPr>
          <p:nvPr/>
        </p:nvPicPr>
        <p:blipFill>
          <a:blip r:embed="rId4" cstate="print"/>
          <a:stretch>
            <a:fillRect/>
          </a:stretch>
        </p:blipFill>
        <p:spPr>
          <a:xfrm>
            <a:off x="914400" y="1193008"/>
            <a:ext cx="7315200" cy="5436392"/>
          </a:xfrm>
          <a:prstGeom prst="rect">
            <a:avLst/>
          </a:prstGeom>
          <a:ln w="38100">
            <a:solidFill>
              <a:schemeClr val="tx1"/>
            </a:solidFill>
          </a:ln>
        </p:spPr>
      </p:pic>
      <p:sp>
        <p:nvSpPr>
          <p:cNvPr id="17" name="TextBox 16"/>
          <p:cNvSpPr txBox="1"/>
          <p:nvPr/>
        </p:nvSpPr>
        <p:spPr>
          <a:xfrm>
            <a:off x="2474218" y="228600"/>
            <a:ext cx="419563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Passenger Transport</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6" name="Picture 15" descr="embarking.jpg"/>
          <p:cNvPicPr>
            <a:picLocks noChangeAspect="1"/>
          </p:cNvPicPr>
          <p:nvPr/>
        </p:nvPicPr>
        <p:blipFill>
          <a:blip r:embed="rId4" cstate="print"/>
          <a:stretch>
            <a:fillRect/>
          </a:stretch>
        </p:blipFill>
        <p:spPr>
          <a:xfrm>
            <a:off x="838199" y="1066800"/>
            <a:ext cx="7467602" cy="5600700"/>
          </a:xfrm>
          <a:prstGeom prst="rect">
            <a:avLst/>
          </a:prstGeom>
          <a:ln w="38100">
            <a:solidFill>
              <a:schemeClr val="tx1"/>
            </a:solidFill>
          </a:ln>
        </p:spPr>
      </p:pic>
      <p:sp>
        <p:nvSpPr>
          <p:cNvPr id="17" name="TextBox 16"/>
          <p:cNvSpPr txBox="1"/>
          <p:nvPr/>
        </p:nvSpPr>
        <p:spPr>
          <a:xfrm>
            <a:off x="2474218" y="228600"/>
            <a:ext cx="419563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Passenger Transport</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1" y="1"/>
            <a:ext cx="9144001" cy="6858000"/>
          </a:xfrm>
        </p:spPr>
      </p:pic>
      <p:pic>
        <p:nvPicPr>
          <p:cNvPr id="10" name="Picture 9" descr="google earth.png"/>
          <p:cNvPicPr>
            <a:picLocks noChangeAspect="1"/>
          </p:cNvPicPr>
          <p:nvPr/>
        </p:nvPicPr>
        <p:blipFill>
          <a:blip r:embed="rId4" cstate="print"/>
          <a:stretch>
            <a:fillRect/>
          </a:stretch>
        </p:blipFill>
        <p:spPr>
          <a:xfrm>
            <a:off x="381000" y="152400"/>
            <a:ext cx="1066800" cy="1066800"/>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3581400" y="228600"/>
            <a:ext cx="2522357" cy="1015663"/>
          </a:xfrm>
          <a:prstGeom prst="rect">
            <a:avLst/>
          </a:prstGeom>
          <a:noFill/>
        </p:spPr>
        <p:txBody>
          <a:bodyPr wrap="none" rtlCol="0">
            <a:spAutoFit/>
            <a:scene3d>
              <a:camera prst="orthographicFront"/>
              <a:lightRig rig="threePt" dir="t"/>
            </a:scene3d>
            <a:sp3d extrusionH="57150">
              <a:bevelT w="38100" h="38100"/>
            </a:sp3d>
          </a:bodyPr>
          <a:lstStyle/>
          <a:p>
            <a:pPr algn="ctr"/>
            <a:r>
              <a:rPr lang="en-US" sz="6000" dirty="0" smtClean="0">
                <a:solidFill>
                  <a:srgbClr val="0070C0"/>
                </a:solidFill>
                <a:effectLst>
                  <a:outerShdw blurRad="38100" dist="38100" dir="2700000" algn="tl">
                    <a:srgbClr val="000000">
                      <a:alpha val="43137"/>
                    </a:srgbClr>
                  </a:outerShdw>
                </a:effectLst>
              </a:rPr>
              <a:t>G</a:t>
            </a:r>
            <a:r>
              <a:rPr lang="en-US" sz="6000" dirty="0" smtClean="0">
                <a:solidFill>
                  <a:srgbClr val="C00000"/>
                </a:solidFill>
                <a:effectLst>
                  <a:outerShdw blurRad="38100" dist="38100" dir="2700000" algn="tl">
                    <a:srgbClr val="000000">
                      <a:alpha val="43137"/>
                    </a:srgbClr>
                  </a:outerShdw>
                </a:effectLst>
              </a:rPr>
              <a:t>o</a:t>
            </a:r>
            <a:r>
              <a:rPr lang="en-US" sz="6000" dirty="0" smtClean="0">
                <a:solidFill>
                  <a:srgbClr val="FFC000"/>
                </a:solidFill>
                <a:effectLst>
                  <a:outerShdw blurRad="38100" dist="38100" dir="2700000" algn="tl">
                    <a:srgbClr val="000000">
                      <a:alpha val="43137"/>
                    </a:srgbClr>
                  </a:outerShdw>
                </a:effectLst>
              </a:rPr>
              <a:t>o</a:t>
            </a:r>
            <a:r>
              <a:rPr lang="en-US" sz="6000" dirty="0" smtClean="0">
                <a:solidFill>
                  <a:srgbClr val="0070C0"/>
                </a:solidFill>
                <a:effectLst>
                  <a:outerShdw blurRad="38100" dist="38100" dir="2700000" algn="tl">
                    <a:srgbClr val="000000">
                      <a:alpha val="43137"/>
                    </a:srgbClr>
                  </a:outerShdw>
                </a:effectLst>
              </a:rPr>
              <a:t>g</a:t>
            </a:r>
            <a:r>
              <a:rPr lang="en-US" sz="6000" dirty="0" smtClean="0">
                <a:solidFill>
                  <a:srgbClr val="00B050"/>
                </a:solidFill>
                <a:effectLst>
                  <a:outerShdw blurRad="38100" dist="38100" dir="2700000" algn="tl">
                    <a:srgbClr val="000000">
                      <a:alpha val="43137"/>
                    </a:srgbClr>
                  </a:outerShdw>
                </a:effectLst>
              </a:rPr>
              <a:t>l</a:t>
            </a:r>
            <a:r>
              <a:rPr lang="en-US" sz="6000" dirty="0" smtClean="0">
                <a:solidFill>
                  <a:srgbClr val="C00000"/>
                </a:solidFill>
                <a:effectLst>
                  <a:outerShdw blurRad="38100" dist="38100" dir="2700000" algn="tl">
                    <a:srgbClr val="000000">
                      <a:alpha val="43137"/>
                    </a:srgbClr>
                  </a:outerShdw>
                </a:effectLst>
              </a:rPr>
              <a:t>e</a:t>
            </a:r>
            <a:endParaRPr lang="en-US" sz="6000" dirty="0">
              <a:solidFill>
                <a:srgbClr val="0070C0"/>
              </a:solidFill>
              <a:effectLst>
                <a:outerShdw blurRad="38100" dist="38100" dir="2700000" algn="tl">
                  <a:srgbClr val="000000">
                    <a:alpha val="43137"/>
                  </a:srgbClr>
                </a:outerShdw>
              </a:effectLst>
            </a:endParaRPr>
          </a:p>
        </p:txBody>
      </p:sp>
      <p:sp>
        <p:nvSpPr>
          <p:cNvPr id="12" name="TextBox 11"/>
          <p:cNvSpPr txBox="1"/>
          <p:nvPr/>
        </p:nvSpPr>
        <p:spPr>
          <a:xfrm>
            <a:off x="6096000" y="228600"/>
            <a:ext cx="2012089" cy="1015663"/>
          </a:xfrm>
          <a:prstGeom prst="rect">
            <a:avLst/>
          </a:prstGeom>
          <a:noFill/>
        </p:spPr>
        <p:txBody>
          <a:bodyPr wrap="none" rtlCol="0">
            <a:spAutoFit/>
          </a:bodyPr>
          <a:lstStyle/>
          <a:p>
            <a:pPr algn="ctr"/>
            <a:r>
              <a:rPr lang="en-US" sz="6000" dirty="0" smtClean="0">
                <a:solidFill>
                  <a:srgbClr val="0070C0"/>
                </a:solidFill>
                <a:effectLst>
                  <a:outerShdw blurRad="38100" dist="38100" dir="2700000" algn="tl">
                    <a:srgbClr val="000000">
                      <a:alpha val="43137"/>
                    </a:srgbClr>
                  </a:outerShdw>
                </a:effectLst>
              </a:rPr>
              <a:t>Earth</a:t>
            </a:r>
            <a:endParaRPr lang="en-US" sz="6000" dirty="0">
              <a:solidFill>
                <a:srgbClr val="0070C0"/>
              </a:solidFill>
              <a:effectLst>
                <a:outerShdw blurRad="38100" dist="38100" dir="2700000" algn="tl">
                  <a:srgbClr val="000000">
                    <a:alpha val="43137"/>
                  </a:srgbClr>
                </a:outerShdw>
              </a:effectLst>
            </a:endParaRPr>
          </a:p>
        </p:txBody>
      </p:sp>
      <p:pic>
        <p:nvPicPr>
          <p:cNvPr id="8" name="Picture 7" descr="GE1.png"/>
          <p:cNvPicPr>
            <a:picLocks noChangeAspect="1"/>
          </p:cNvPicPr>
          <p:nvPr/>
        </p:nvPicPr>
        <p:blipFill>
          <a:blip r:embed="rId5" cstate="print"/>
          <a:stretch>
            <a:fillRect/>
          </a:stretch>
        </p:blipFill>
        <p:spPr>
          <a:xfrm>
            <a:off x="1066800" y="1347786"/>
            <a:ext cx="7227106" cy="5205414"/>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6" name="Picture 15" descr="embarking.jpg"/>
          <p:cNvPicPr>
            <a:picLocks noChangeAspect="1"/>
          </p:cNvPicPr>
          <p:nvPr/>
        </p:nvPicPr>
        <p:blipFill>
          <a:blip r:embed="rId4" cstate="print"/>
          <a:stretch>
            <a:fillRect/>
          </a:stretch>
        </p:blipFill>
        <p:spPr>
          <a:xfrm>
            <a:off x="457200" y="1166664"/>
            <a:ext cx="8229600" cy="5489080"/>
          </a:xfrm>
          <a:prstGeom prst="rect">
            <a:avLst/>
          </a:prstGeom>
          <a:ln w="38100">
            <a:solidFill>
              <a:schemeClr val="tx1"/>
            </a:solidFill>
          </a:ln>
        </p:spPr>
      </p:pic>
      <p:sp>
        <p:nvSpPr>
          <p:cNvPr id="17" name="TextBox 16"/>
          <p:cNvSpPr txBox="1"/>
          <p:nvPr/>
        </p:nvSpPr>
        <p:spPr>
          <a:xfrm>
            <a:off x="2474218" y="228600"/>
            <a:ext cx="419563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Passenger Transport</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6" name="Picture 15" descr="20100205-C11.jpg"/>
          <p:cNvPicPr>
            <a:picLocks noChangeAspect="1"/>
          </p:cNvPicPr>
          <p:nvPr/>
        </p:nvPicPr>
        <p:blipFill>
          <a:blip r:embed="rId4" cstate="print"/>
          <a:stretch>
            <a:fillRect/>
          </a:stretch>
        </p:blipFill>
        <p:spPr>
          <a:xfrm>
            <a:off x="505301" y="378976"/>
            <a:ext cx="8133398" cy="6100048"/>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7" name="Picture 16" descr="20100205-C8-10.jpg"/>
          <p:cNvPicPr>
            <a:picLocks noChangeAspect="1"/>
          </p:cNvPicPr>
          <p:nvPr/>
        </p:nvPicPr>
        <p:blipFill>
          <a:blip r:embed="rId4" cstate="print"/>
          <a:stretch>
            <a:fillRect/>
          </a:stretch>
        </p:blipFill>
        <p:spPr>
          <a:xfrm>
            <a:off x="838200" y="228600"/>
            <a:ext cx="7467600" cy="5775722"/>
          </a:xfrm>
          <a:prstGeom prst="rect">
            <a:avLst/>
          </a:prstGeom>
          <a:ln w="38100">
            <a:solidFill>
              <a:schemeClr val="tx1"/>
            </a:solidFill>
          </a:ln>
        </p:spPr>
      </p:pic>
      <p:sp>
        <p:nvSpPr>
          <p:cNvPr id="18" name="TextBox 17"/>
          <p:cNvSpPr txBox="1"/>
          <p:nvPr/>
        </p:nvSpPr>
        <p:spPr>
          <a:xfrm>
            <a:off x="1051333" y="6182380"/>
            <a:ext cx="7041415" cy="523220"/>
          </a:xfrm>
          <a:prstGeom prst="rect">
            <a:avLst/>
          </a:prstGeom>
          <a:noFill/>
        </p:spPr>
        <p:txBody>
          <a:bodyPr wrap="none" rtlCol="0">
            <a:spAutoFit/>
          </a:bodyPr>
          <a:lstStyle/>
          <a:p>
            <a:pPr algn="ctr"/>
            <a:r>
              <a:rPr lang="en-US" sz="2800" b="1" dirty="0" smtClean="0">
                <a:solidFill>
                  <a:schemeClr val="bg1">
                    <a:lumMod val="85000"/>
                  </a:schemeClr>
                </a:solidFill>
                <a:effectLst>
                  <a:outerShdw blurRad="38100" dist="38100" dir="2700000" algn="tl">
                    <a:srgbClr val="000000">
                      <a:alpha val="43137"/>
                    </a:srgbClr>
                  </a:outerShdw>
                </a:effectLst>
              </a:rPr>
              <a:t>Recommendation:</a:t>
            </a:r>
            <a:r>
              <a:rPr lang="en-US" sz="2800" dirty="0" smtClean="0">
                <a:solidFill>
                  <a:schemeClr val="bg1">
                    <a:lumMod val="85000"/>
                  </a:schemeClr>
                </a:solidFill>
                <a:effectLst>
                  <a:outerShdw blurRad="38100" dist="38100" dir="2700000" algn="tl">
                    <a:srgbClr val="000000">
                      <a:alpha val="43137"/>
                    </a:srgbClr>
                  </a:outerShdw>
                </a:effectLst>
              </a:rPr>
              <a:t> Improve landing steps</a:t>
            </a:r>
            <a:endParaRPr lang="en-US" sz="3200" dirty="0">
              <a:solidFill>
                <a:schemeClr val="bg1">
                  <a:lumMod val="85000"/>
                </a:schemeClr>
              </a:solidFill>
              <a:effectLst>
                <a:outerShdw blurRad="38100" dist="38100" dir="2700000" algn="tl">
                  <a:srgbClr val="000000">
                    <a:alpha val="43137"/>
                  </a:srgbClr>
                </a:outerShdw>
              </a:effectLst>
            </a:endParaRPr>
          </a:p>
        </p:txBody>
      </p:sp>
      <p:sp>
        <p:nvSpPr>
          <p:cNvPr id="5" name="Up Arrow 4"/>
          <p:cNvSpPr/>
          <p:nvPr/>
        </p:nvSpPr>
        <p:spPr>
          <a:xfrm>
            <a:off x="1981200" y="1066800"/>
            <a:ext cx="304800" cy="381000"/>
          </a:xfrm>
          <a:prstGeom prst="upArrow">
            <a:avLst>
              <a:gd name="adj1" fmla="val 27570"/>
              <a:gd name="adj2" fmla="val 50000"/>
            </a:avLst>
          </a:prstGeom>
          <a:solidFill>
            <a:srgbClr val="00B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Up Arrow 5"/>
          <p:cNvSpPr/>
          <p:nvPr/>
        </p:nvSpPr>
        <p:spPr>
          <a:xfrm rot="10800000">
            <a:off x="2819400" y="10668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7" name="Up Arrow 6"/>
          <p:cNvSpPr/>
          <p:nvPr/>
        </p:nvSpPr>
        <p:spPr>
          <a:xfrm rot="10800000">
            <a:off x="3657600" y="16002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8" name="Up Arrow 7"/>
          <p:cNvSpPr/>
          <p:nvPr/>
        </p:nvSpPr>
        <p:spPr>
          <a:xfrm rot="10800000">
            <a:off x="4038600" y="2438399"/>
            <a:ext cx="304800" cy="381000"/>
          </a:xfrm>
          <a:prstGeom prst="upArrow">
            <a:avLst>
              <a:gd name="adj1" fmla="val 27570"/>
              <a:gd name="adj2" fmla="val 50000"/>
            </a:avLst>
          </a:prstGeom>
          <a:solidFill>
            <a:srgbClr val="FFC0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Up Arrow 9"/>
          <p:cNvSpPr/>
          <p:nvPr/>
        </p:nvSpPr>
        <p:spPr>
          <a:xfrm rot="10800000">
            <a:off x="3352801" y="2666999"/>
            <a:ext cx="304800" cy="381000"/>
          </a:xfrm>
          <a:prstGeom prst="upArrow">
            <a:avLst>
              <a:gd name="adj1" fmla="val 27570"/>
              <a:gd name="adj2" fmla="val 50000"/>
            </a:avLst>
          </a:prstGeom>
          <a:solidFill>
            <a:srgbClr val="FF00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1" name="Up Arrow 10"/>
          <p:cNvSpPr/>
          <p:nvPr/>
        </p:nvSpPr>
        <p:spPr>
          <a:xfrm rot="10800000">
            <a:off x="990600" y="2514600"/>
            <a:ext cx="304800" cy="381000"/>
          </a:xfrm>
          <a:prstGeom prst="upArrow">
            <a:avLst>
              <a:gd name="adj1" fmla="val 27570"/>
              <a:gd name="adj2" fmla="val 50000"/>
            </a:avLst>
          </a:prstGeom>
          <a:solidFill>
            <a:srgbClr val="C000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animBg="1"/>
      <p:bldP spid="6" grpId="0" animBg="1"/>
      <p:bldP spid="7" grpId="0" animBg="1"/>
      <p:bldP spid="8"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10" name="Picture 9" descr="STUPID.jpg"/>
          <p:cNvPicPr>
            <a:picLocks noChangeAspect="1"/>
          </p:cNvPicPr>
          <p:nvPr/>
        </p:nvPicPr>
        <p:blipFill>
          <a:blip r:embed="rId4" cstate="print"/>
          <a:stretch>
            <a:fillRect/>
          </a:stretch>
        </p:blipFill>
        <p:spPr>
          <a:xfrm>
            <a:off x="242064" y="549593"/>
            <a:ext cx="8659872" cy="5758815"/>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7" name="Picture 6" descr="zones.jpg"/>
          <p:cNvPicPr>
            <a:picLocks noChangeAspect="1"/>
          </p:cNvPicPr>
          <p:nvPr/>
        </p:nvPicPr>
        <p:blipFill>
          <a:blip r:embed="rId4" cstate="print"/>
          <a:stretch>
            <a:fillRect/>
          </a:stretch>
        </p:blipFill>
        <p:spPr>
          <a:xfrm>
            <a:off x="533400" y="1303938"/>
            <a:ext cx="8077200" cy="4868262"/>
          </a:xfrm>
          <a:prstGeom prst="rect">
            <a:avLst/>
          </a:prstGeom>
          <a:ln w="38100">
            <a:solidFill>
              <a:schemeClr val="tx1"/>
            </a:solidFill>
          </a:ln>
        </p:spPr>
      </p:pic>
      <p:sp>
        <p:nvSpPr>
          <p:cNvPr id="4" name="TextBox 3"/>
          <p:cNvSpPr txBox="1"/>
          <p:nvPr/>
        </p:nvSpPr>
        <p:spPr>
          <a:xfrm>
            <a:off x="3048000" y="304800"/>
            <a:ext cx="2797882" cy="707886"/>
          </a:xfrm>
          <a:prstGeom prst="rect">
            <a:avLst/>
          </a:prstGeom>
          <a:noFill/>
        </p:spPr>
        <p:txBody>
          <a:bodyPr wrap="none" rtlCol="0">
            <a:spAutoFit/>
          </a:bodyPr>
          <a:lstStyle/>
          <a:p>
            <a:pPr algn="ctr"/>
            <a:r>
              <a:rPr lang="en-US" sz="40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Public Piers</a:t>
            </a:r>
            <a:endParaRPr lang="en-US" sz="40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
        <p:nvSpPr>
          <p:cNvPr id="6" name="Up Arrow 5"/>
          <p:cNvSpPr/>
          <p:nvPr/>
        </p:nvSpPr>
        <p:spPr>
          <a:xfrm>
            <a:off x="3810000" y="48006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8" name="Up Arrow 7"/>
          <p:cNvSpPr/>
          <p:nvPr/>
        </p:nvSpPr>
        <p:spPr>
          <a:xfrm>
            <a:off x="6248400" y="45720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Up Arrow 9"/>
          <p:cNvSpPr/>
          <p:nvPr/>
        </p:nvSpPr>
        <p:spPr>
          <a:xfrm>
            <a:off x="4800601" y="48768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1" name="Up Arrow 10"/>
          <p:cNvSpPr/>
          <p:nvPr/>
        </p:nvSpPr>
        <p:spPr>
          <a:xfrm rot="10800000">
            <a:off x="4267201" y="49530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Up Arrow 11"/>
          <p:cNvSpPr/>
          <p:nvPr/>
        </p:nvSpPr>
        <p:spPr>
          <a:xfrm rot="10800000">
            <a:off x="5715001" y="44196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3" name="Up Arrow 12"/>
          <p:cNvSpPr/>
          <p:nvPr/>
        </p:nvSpPr>
        <p:spPr>
          <a:xfrm rot="10800000">
            <a:off x="2590801" y="48006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4" name="TextBox 13"/>
          <p:cNvSpPr txBox="1"/>
          <p:nvPr/>
        </p:nvSpPr>
        <p:spPr>
          <a:xfrm>
            <a:off x="359807" y="6320135"/>
            <a:ext cx="8424486" cy="461665"/>
          </a:xfrm>
          <a:prstGeom prst="rect">
            <a:avLst/>
          </a:prstGeom>
          <a:noFill/>
        </p:spPr>
        <p:txBody>
          <a:bodyPr wrap="none" rtlCol="0">
            <a:spAutoFit/>
          </a:bodyPr>
          <a:lstStyle/>
          <a:p>
            <a:pPr algn="ctr"/>
            <a:r>
              <a:rPr lang="en-US" sz="2400" b="1" dirty="0" smtClean="0">
                <a:solidFill>
                  <a:schemeClr val="bg1">
                    <a:lumMod val="85000"/>
                  </a:schemeClr>
                </a:solidFill>
                <a:effectLst>
                  <a:outerShdw blurRad="38100" dist="38100" dir="2700000" algn="tl">
                    <a:srgbClr val="000000">
                      <a:alpha val="43137"/>
                    </a:srgbClr>
                  </a:outerShdw>
                </a:effectLst>
              </a:rPr>
              <a:t>Recommendation:</a:t>
            </a:r>
            <a:r>
              <a:rPr lang="en-US" sz="2400" dirty="0" smtClean="0">
                <a:solidFill>
                  <a:schemeClr val="bg1">
                    <a:lumMod val="85000"/>
                  </a:schemeClr>
                </a:solidFill>
                <a:effectLst>
                  <a:outerShdw blurRad="38100" dist="38100" dir="2700000" algn="tl">
                    <a:srgbClr val="000000">
                      <a:alpha val="43137"/>
                    </a:srgbClr>
                  </a:outerShdw>
                </a:effectLst>
              </a:rPr>
              <a:t> Add more piers and improve their quality</a:t>
            </a:r>
            <a:endParaRPr lang="en-US" sz="28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8" grpId="0" animBg="1"/>
      <p:bldP spid="10" grpId="0" animBg="1"/>
      <p:bldP spid="11" grpId="0" animBg="1"/>
      <p:bldP spid="12" grpId="0" animBg="1"/>
      <p:bldP spid="13" grpId="0" animBg="1"/>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22" name="TextBox 21"/>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1026" name="Picture 2"/>
          <p:cNvPicPr>
            <a:picLocks noChangeAspect="1" noChangeArrowheads="1"/>
          </p:cNvPicPr>
          <p:nvPr/>
        </p:nvPicPr>
        <p:blipFill>
          <a:blip r:embed="rId4" cstate="print"/>
          <a:srcRect/>
          <a:stretch>
            <a:fillRect/>
          </a:stretch>
        </p:blipFill>
        <p:spPr bwMode="auto">
          <a:xfrm>
            <a:off x="304800" y="3957042"/>
            <a:ext cx="4495800" cy="2634258"/>
          </a:xfrm>
          <a:prstGeom prst="rect">
            <a:avLst/>
          </a:prstGeom>
          <a:noFill/>
          <a:ln w="38100">
            <a:solidFill>
              <a:schemeClr val="tx1"/>
            </a:solidFill>
            <a:miter lim="800000"/>
            <a:headEnd/>
            <a:tailEnd/>
          </a:ln>
        </p:spPr>
      </p:pic>
      <p:pic>
        <p:nvPicPr>
          <p:cNvPr id="7" name="Picture 6" descr="DSC03283b.jpg"/>
          <p:cNvPicPr>
            <a:picLocks noChangeAspect="1"/>
          </p:cNvPicPr>
          <p:nvPr/>
        </p:nvPicPr>
        <p:blipFill>
          <a:blip r:embed="rId5" cstate="print"/>
          <a:stretch>
            <a:fillRect/>
          </a:stretch>
        </p:blipFill>
        <p:spPr>
          <a:xfrm>
            <a:off x="457200" y="1600200"/>
            <a:ext cx="3811779" cy="1913334"/>
          </a:xfrm>
          <a:prstGeom prst="rect">
            <a:avLst/>
          </a:prstGeom>
          <a:ln w="38100">
            <a:solidFill>
              <a:schemeClr val="tx1"/>
            </a:solidFill>
          </a:ln>
        </p:spPr>
      </p:pic>
      <p:pic>
        <p:nvPicPr>
          <p:cNvPr id="1027" name="Picture 3"/>
          <p:cNvPicPr>
            <a:picLocks noChangeAspect="1" noChangeArrowheads="1"/>
          </p:cNvPicPr>
          <p:nvPr/>
        </p:nvPicPr>
        <p:blipFill>
          <a:blip r:embed="rId6" cstate="print"/>
          <a:srcRect/>
          <a:stretch>
            <a:fillRect/>
          </a:stretch>
        </p:blipFill>
        <p:spPr bwMode="auto">
          <a:xfrm>
            <a:off x="5486400" y="4546778"/>
            <a:ext cx="3048000" cy="2033016"/>
          </a:xfrm>
          <a:prstGeom prst="rect">
            <a:avLst/>
          </a:prstGeom>
          <a:noFill/>
          <a:ln w="38100">
            <a:solidFill>
              <a:schemeClr val="tx1"/>
            </a:solidFill>
            <a:miter lim="800000"/>
            <a:headEnd/>
            <a:tailEnd/>
          </a:ln>
        </p:spPr>
      </p:pic>
      <p:pic>
        <p:nvPicPr>
          <p:cNvPr id="2050" name="Picture 2"/>
          <p:cNvPicPr>
            <a:picLocks noChangeAspect="1" noChangeArrowheads="1"/>
          </p:cNvPicPr>
          <p:nvPr/>
        </p:nvPicPr>
        <p:blipFill>
          <a:blip r:embed="rId7" cstate="print"/>
          <a:srcRect/>
          <a:stretch>
            <a:fillRect/>
          </a:stretch>
        </p:blipFill>
        <p:spPr bwMode="auto">
          <a:xfrm>
            <a:off x="4495800" y="1371601"/>
            <a:ext cx="4381500" cy="2918079"/>
          </a:xfrm>
          <a:prstGeom prst="rect">
            <a:avLst/>
          </a:prstGeom>
          <a:noFill/>
          <a:ln w="38100">
            <a:solidFill>
              <a:schemeClr val="tx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500"/>
                                        <p:tgtEl>
                                          <p:spTgt spid="1027"/>
                                        </p:tgtEl>
                                      </p:cBhvr>
                                    </p:animEffect>
                                  </p:childTnLst>
                                </p:cTn>
                              </p:par>
                              <p:par>
                                <p:cTn id="17" presetID="10"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22" name="Picture 21" descr="ge blank.jpg"/>
          <p:cNvPicPr>
            <a:picLocks noChangeAspect="1"/>
          </p:cNvPicPr>
          <p:nvPr/>
        </p:nvPicPr>
        <p:blipFill>
          <a:blip r:embed="rId4" cstate="print"/>
          <a:stretch>
            <a:fillRect/>
          </a:stretch>
        </p:blipFill>
        <p:spPr>
          <a:xfrm>
            <a:off x="492726" y="1447800"/>
            <a:ext cx="8158548" cy="5137132"/>
          </a:xfrm>
          <a:prstGeom prst="rect">
            <a:avLst/>
          </a:prstGeom>
          <a:ln w="38100">
            <a:solidFill>
              <a:schemeClr val="tx1"/>
            </a:solidFill>
          </a:ln>
        </p:spPr>
      </p:pic>
      <p:sp>
        <p:nvSpPr>
          <p:cNvPr id="4" name="TextBox 3"/>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8" name="Rectangle 7"/>
          <p:cNvSpPr/>
          <p:nvPr/>
        </p:nvSpPr>
        <p:spPr>
          <a:xfrm>
            <a:off x="1371600" y="1676400"/>
            <a:ext cx="6705600" cy="4419601"/>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Chart 8"/>
          <p:cNvGraphicFramePr/>
          <p:nvPr/>
        </p:nvGraphicFramePr>
        <p:xfrm>
          <a:off x="1371600" y="1676401"/>
          <a:ext cx="6629400" cy="44196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9"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8" name="Rectangle 7"/>
          <p:cNvSpPr/>
          <p:nvPr/>
        </p:nvSpPr>
        <p:spPr>
          <a:xfrm>
            <a:off x="1371600" y="1676399"/>
            <a:ext cx="6705600" cy="4419601"/>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hart 4"/>
          <p:cNvGraphicFramePr/>
          <p:nvPr/>
        </p:nvGraphicFramePr>
        <p:xfrm>
          <a:off x="1371600" y="1676400"/>
          <a:ext cx="6705600" cy="4419599"/>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6" name="Rectangle 15"/>
          <p:cNvSpPr/>
          <p:nvPr/>
        </p:nvSpPr>
        <p:spPr>
          <a:xfrm>
            <a:off x="685800" y="381000"/>
            <a:ext cx="7924800" cy="6324601"/>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657600" y="6352401"/>
            <a:ext cx="2038763" cy="276999"/>
          </a:xfrm>
          <a:prstGeom prst="rect">
            <a:avLst/>
          </a:prstGeom>
          <a:noFill/>
        </p:spPr>
        <p:txBody>
          <a:bodyPr wrap="none" rtlCol="0">
            <a:spAutoFit/>
          </a:bodyPr>
          <a:lstStyle/>
          <a:p>
            <a:r>
              <a:rPr lang="en-US" sz="1200" dirty="0" smtClean="0"/>
              <a:t>Source: Marine Department</a:t>
            </a:r>
            <a:endParaRPr lang="en-US" sz="1200" dirty="0"/>
          </a:p>
        </p:txBody>
      </p:sp>
      <p:graphicFrame>
        <p:nvGraphicFramePr>
          <p:cNvPr id="6" name="Chart 5"/>
          <p:cNvGraphicFramePr/>
          <p:nvPr/>
        </p:nvGraphicFramePr>
        <p:xfrm>
          <a:off x="685800" y="552397"/>
          <a:ext cx="7894535" cy="5848404"/>
        </p:xfrm>
        <a:graphic>
          <a:graphicData uri="http://schemas.openxmlformats.org/drawingml/2006/chart">
            <c:chart xmlns:c="http://schemas.openxmlformats.org/drawingml/2006/chart" xmlns:r="http://schemas.openxmlformats.org/officeDocument/2006/relationships" r:id="rId4"/>
          </a:graphicData>
        </a:graphic>
      </p:graphicFrame>
      <p:pic>
        <p:nvPicPr>
          <p:cNvPr id="5122" name="Picture 2"/>
          <p:cNvPicPr>
            <a:picLocks noChangeAspect="1" noChangeArrowheads="1"/>
          </p:cNvPicPr>
          <p:nvPr/>
        </p:nvPicPr>
        <p:blipFill>
          <a:blip r:embed="rId5" cstate="print"/>
          <a:srcRect/>
          <a:stretch>
            <a:fillRect/>
          </a:stretch>
        </p:blipFill>
        <p:spPr bwMode="auto">
          <a:xfrm>
            <a:off x="4648200" y="3251911"/>
            <a:ext cx="3505200" cy="2334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1" y="1"/>
            <a:ext cx="9144001" cy="6858000"/>
          </a:xfrm>
        </p:spPr>
      </p:pic>
      <p:pic>
        <p:nvPicPr>
          <p:cNvPr id="10" name="Picture 9" descr="google earth.png"/>
          <p:cNvPicPr>
            <a:picLocks noChangeAspect="1"/>
          </p:cNvPicPr>
          <p:nvPr/>
        </p:nvPicPr>
        <p:blipFill>
          <a:blip r:embed="rId4" cstate="print"/>
          <a:stretch>
            <a:fillRect/>
          </a:stretch>
        </p:blipFill>
        <p:spPr>
          <a:xfrm>
            <a:off x="381000" y="152400"/>
            <a:ext cx="1066800" cy="1066800"/>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3581400" y="228600"/>
            <a:ext cx="2522357" cy="1015663"/>
          </a:xfrm>
          <a:prstGeom prst="rect">
            <a:avLst/>
          </a:prstGeom>
          <a:noFill/>
        </p:spPr>
        <p:txBody>
          <a:bodyPr wrap="none" rtlCol="0">
            <a:spAutoFit/>
            <a:scene3d>
              <a:camera prst="orthographicFront"/>
              <a:lightRig rig="threePt" dir="t"/>
            </a:scene3d>
            <a:sp3d extrusionH="57150">
              <a:bevelT w="38100" h="38100"/>
            </a:sp3d>
          </a:bodyPr>
          <a:lstStyle/>
          <a:p>
            <a:pPr algn="ctr"/>
            <a:r>
              <a:rPr lang="en-US" sz="6000" dirty="0" smtClean="0">
                <a:solidFill>
                  <a:srgbClr val="0070C0"/>
                </a:solidFill>
                <a:effectLst>
                  <a:outerShdw blurRad="38100" dist="38100" dir="2700000" algn="tl">
                    <a:srgbClr val="000000">
                      <a:alpha val="43137"/>
                    </a:srgbClr>
                  </a:outerShdw>
                </a:effectLst>
              </a:rPr>
              <a:t>G</a:t>
            </a:r>
            <a:r>
              <a:rPr lang="en-US" sz="6000" dirty="0" smtClean="0">
                <a:solidFill>
                  <a:srgbClr val="C00000"/>
                </a:solidFill>
                <a:effectLst>
                  <a:outerShdw blurRad="38100" dist="38100" dir="2700000" algn="tl">
                    <a:srgbClr val="000000">
                      <a:alpha val="43137"/>
                    </a:srgbClr>
                  </a:outerShdw>
                </a:effectLst>
              </a:rPr>
              <a:t>o</a:t>
            </a:r>
            <a:r>
              <a:rPr lang="en-US" sz="6000" dirty="0" smtClean="0">
                <a:solidFill>
                  <a:srgbClr val="FFC000"/>
                </a:solidFill>
                <a:effectLst>
                  <a:outerShdw blurRad="38100" dist="38100" dir="2700000" algn="tl">
                    <a:srgbClr val="000000">
                      <a:alpha val="43137"/>
                    </a:srgbClr>
                  </a:outerShdw>
                </a:effectLst>
              </a:rPr>
              <a:t>o</a:t>
            </a:r>
            <a:r>
              <a:rPr lang="en-US" sz="6000" dirty="0" smtClean="0">
                <a:solidFill>
                  <a:srgbClr val="0070C0"/>
                </a:solidFill>
                <a:effectLst>
                  <a:outerShdw blurRad="38100" dist="38100" dir="2700000" algn="tl">
                    <a:srgbClr val="000000">
                      <a:alpha val="43137"/>
                    </a:srgbClr>
                  </a:outerShdw>
                </a:effectLst>
              </a:rPr>
              <a:t>g</a:t>
            </a:r>
            <a:r>
              <a:rPr lang="en-US" sz="6000" dirty="0" smtClean="0">
                <a:solidFill>
                  <a:srgbClr val="00B050"/>
                </a:solidFill>
                <a:effectLst>
                  <a:outerShdw blurRad="38100" dist="38100" dir="2700000" algn="tl">
                    <a:srgbClr val="000000">
                      <a:alpha val="43137"/>
                    </a:srgbClr>
                  </a:outerShdw>
                </a:effectLst>
              </a:rPr>
              <a:t>l</a:t>
            </a:r>
            <a:r>
              <a:rPr lang="en-US" sz="6000" dirty="0" smtClean="0">
                <a:solidFill>
                  <a:srgbClr val="C00000"/>
                </a:solidFill>
                <a:effectLst>
                  <a:outerShdw blurRad="38100" dist="38100" dir="2700000" algn="tl">
                    <a:srgbClr val="000000">
                      <a:alpha val="43137"/>
                    </a:srgbClr>
                  </a:outerShdw>
                </a:effectLst>
              </a:rPr>
              <a:t>e</a:t>
            </a:r>
            <a:endParaRPr lang="en-US" sz="6000" dirty="0">
              <a:solidFill>
                <a:srgbClr val="0070C0"/>
              </a:solidFill>
              <a:effectLst>
                <a:outerShdw blurRad="38100" dist="38100" dir="2700000" algn="tl">
                  <a:srgbClr val="000000">
                    <a:alpha val="43137"/>
                  </a:srgbClr>
                </a:outerShdw>
              </a:effectLst>
            </a:endParaRPr>
          </a:p>
        </p:txBody>
      </p:sp>
      <p:sp>
        <p:nvSpPr>
          <p:cNvPr id="12" name="TextBox 11"/>
          <p:cNvSpPr txBox="1"/>
          <p:nvPr/>
        </p:nvSpPr>
        <p:spPr>
          <a:xfrm>
            <a:off x="6096000" y="228600"/>
            <a:ext cx="2012089" cy="1015663"/>
          </a:xfrm>
          <a:prstGeom prst="rect">
            <a:avLst/>
          </a:prstGeom>
          <a:noFill/>
        </p:spPr>
        <p:txBody>
          <a:bodyPr wrap="none" rtlCol="0">
            <a:spAutoFit/>
          </a:bodyPr>
          <a:lstStyle/>
          <a:p>
            <a:pPr algn="ctr"/>
            <a:r>
              <a:rPr lang="en-US" sz="6000" dirty="0" smtClean="0">
                <a:solidFill>
                  <a:srgbClr val="0070C0"/>
                </a:solidFill>
                <a:effectLst>
                  <a:outerShdw blurRad="38100" dist="38100" dir="2700000" algn="tl">
                    <a:srgbClr val="000000">
                      <a:alpha val="43137"/>
                    </a:srgbClr>
                  </a:outerShdw>
                </a:effectLst>
              </a:rPr>
              <a:t>Earth</a:t>
            </a:r>
            <a:endParaRPr lang="en-US" sz="6000" dirty="0">
              <a:solidFill>
                <a:srgbClr val="0070C0"/>
              </a:solidFill>
              <a:effectLst>
                <a:outerShdw blurRad="38100" dist="38100" dir="2700000" algn="tl">
                  <a:srgbClr val="000000">
                    <a:alpha val="43137"/>
                  </a:srgbClr>
                </a:outerShdw>
              </a:effectLst>
            </a:endParaRPr>
          </a:p>
        </p:txBody>
      </p:sp>
      <p:pic>
        <p:nvPicPr>
          <p:cNvPr id="13" name="Picture 12" descr="GE1.png"/>
          <p:cNvPicPr>
            <a:picLocks noChangeAspect="1"/>
          </p:cNvPicPr>
          <p:nvPr/>
        </p:nvPicPr>
        <p:blipFill>
          <a:blip r:embed="rId5" cstate="print"/>
          <a:stretch>
            <a:fillRect/>
          </a:stretch>
        </p:blipFill>
        <p:spPr>
          <a:xfrm>
            <a:off x="1066800" y="1347786"/>
            <a:ext cx="7227106" cy="5205414"/>
          </a:xfrm>
          <a:prstGeom prst="rect">
            <a:avLst/>
          </a:prstGeom>
          <a:ln w="38100">
            <a:solidFill>
              <a:schemeClr val="tx1"/>
            </a:solidFill>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7" name="Picture 6" descr="100-0210"/>
          <p:cNvPicPr>
            <a:picLocks noChangeAspect="1" noChangeArrowheads="1"/>
          </p:cNvPicPr>
          <p:nvPr/>
        </p:nvPicPr>
        <p:blipFill>
          <a:blip r:embed="rId4" cstate="print"/>
          <a:stretch>
            <a:fillRect/>
          </a:stretch>
        </p:blipFill>
        <p:spPr bwMode="auto">
          <a:xfrm>
            <a:off x="533400" y="1336626"/>
            <a:ext cx="8077200" cy="5292774"/>
          </a:xfrm>
          <a:prstGeom prst="rect">
            <a:avLst/>
          </a:prstGeom>
          <a:noFill/>
          <a:ln w="38100">
            <a:solidFill>
              <a:schemeClr val="tx1"/>
            </a:solidFill>
          </a:ln>
        </p:spPr>
      </p:pic>
      <p:sp>
        <p:nvSpPr>
          <p:cNvPr id="4" name="TextBox 3"/>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5" name="Content Placeholder 4" descr="100-0201"/>
          <p:cNvPicPr>
            <a:picLocks noGrp="1" noChangeAspect="1" noChangeArrowheads="1"/>
          </p:cNvPicPr>
          <p:nvPr>
            <p:ph idx="1"/>
          </p:nvPr>
        </p:nvPicPr>
        <p:blipFill>
          <a:blip r:embed="rId4" cstate="print"/>
          <a:stretch>
            <a:fillRect/>
          </a:stretch>
        </p:blipFill>
        <p:spPr>
          <a:xfrm>
            <a:off x="836614" y="1333864"/>
            <a:ext cx="7469186" cy="5295536"/>
          </a:xfrm>
          <a:noFill/>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5" name="Content Placeholder 4" descr="100-0201"/>
          <p:cNvPicPr>
            <a:picLocks noGrp="1" noChangeAspect="1" noChangeArrowheads="1"/>
          </p:cNvPicPr>
          <p:nvPr>
            <p:ph idx="1"/>
          </p:nvPr>
        </p:nvPicPr>
        <p:blipFill>
          <a:blip r:embed="rId4" cstate="print"/>
          <a:stretch>
            <a:fillRect/>
          </a:stretch>
        </p:blipFill>
        <p:spPr>
          <a:xfrm>
            <a:off x="531814" y="1295865"/>
            <a:ext cx="8078786" cy="5371534"/>
          </a:xfrm>
          <a:noFill/>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8" name="Picture 4" descr="Kwun tong waterfront"/>
          <p:cNvPicPr>
            <a:picLocks noChangeAspect="1" noChangeArrowheads="1"/>
          </p:cNvPicPr>
          <p:nvPr/>
        </p:nvPicPr>
        <p:blipFill>
          <a:blip r:embed="rId4" cstate="print"/>
          <a:srcRect/>
          <a:stretch>
            <a:fillRect/>
          </a:stretch>
        </p:blipFill>
        <p:spPr>
          <a:xfrm>
            <a:off x="989013" y="1255636"/>
            <a:ext cx="7164388" cy="5373764"/>
          </a:xfrm>
          <a:prstGeom prst="rect">
            <a:avLst/>
          </a:prstGeom>
          <a:noFill/>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8" name="Picture 4" descr="Kwun tong waterfront"/>
          <p:cNvPicPr>
            <a:picLocks noChangeAspect="1" noChangeArrowheads="1"/>
          </p:cNvPicPr>
          <p:nvPr/>
        </p:nvPicPr>
        <p:blipFill>
          <a:blip r:embed="rId4" cstate="print"/>
          <a:stretch>
            <a:fillRect/>
          </a:stretch>
        </p:blipFill>
        <p:spPr>
          <a:xfrm>
            <a:off x="989013" y="1256464"/>
            <a:ext cx="7164388" cy="5372108"/>
          </a:xfrm>
          <a:prstGeom prst="rect">
            <a:avLst/>
          </a:prstGeom>
          <a:noFill/>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5" name="Picture 4" descr="kai tak render.png"/>
          <p:cNvPicPr>
            <a:picLocks noChangeAspect="1"/>
          </p:cNvPicPr>
          <p:nvPr/>
        </p:nvPicPr>
        <p:blipFill>
          <a:blip r:embed="rId4" cstate="print"/>
          <a:stretch>
            <a:fillRect/>
          </a:stretch>
        </p:blipFill>
        <p:spPr>
          <a:xfrm>
            <a:off x="600722" y="1371600"/>
            <a:ext cx="7960310" cy="5108486"/>
          </a:xfrm>
          <a:prstGeom prst="rect">
            <a:avLst/>
          </a:prstGeom>
          <a:ln w="38100">
            <a:solidFill>
              <a:schemeClr val="tx1"/>
            </a:solidFill>
          </a:ln>
        </p:spPr>
      </p:pic>
      <p:pic>
        <p:nvPicPr>
          <p:cNvPr id="9" name="Picture 8" descr="kai tak render.png"/>
          <p:cNvPicPr>
            <a:picLocks noChangeAspect="1"/>
          </p:cNvPicPr>
          <p:nvPr/>
        </p:nvPicPr>
        <p:blipFill>
          <a:blip r:embed="rId5" cstate="print"/>
          <a:stretch>
            <a:fillRect/>
          </a:stretch>
        </p:blipFill>
        <p:spPr>
          <a:xfrm>
            <a:off x="600722" y="1371601"/>
            <a:ext cx="7960310" cy="5108485"/>
          </a:xfrm>
          <a:prstGeom prst="rect">
            <a:avLst/>
          </a:prstGeom>
          <a:ln w="38100">
            <a:solidFill>
              <a:schemeClr val="tx1"/>
            </a:solidFill>
          </a:ln>
        </p:spPr>
      </p:pic>
      <p:sp>
        <p:nvSpPr>
          <p:cNvPr id="6" name="Up Arrow 5"/>
          <p:cNvSpPr/>
          <p:nvPr/>
        </p:nvSpPr>
        <p:spPr>
          <a:xfrm rot="8723040">
            <a:off x="4724400" y="35814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8" name="Picture 2"/>
          <p:cNvPicPr>
            <a:picLocks noChangeAspect="1" noChangeArrowheads="1"/>
          </p:cNvPicPr>
          <p:nvPr/>
        </p:nvPicPr>
        <p:blipFill>
          <a:blip r:embed="rId4" cstate="print"/>
          <a:stretch>
            <a:fillRect/>
          </a:stretch>
        </p:blipFill>
        <p:spPr bwMode="auto">
          <a:xfrm>
            <a:off x="821238" y="1365461"/>
            <a:ext cx="7490216" cy="5187740"/>
          </a:xfrm>
          <a:prstGeom prst="rect">
            <a:avLst/>
          </a:prstGeom>
          <a:noFill/>
          <a:ln w="38100">
            <a:solidFill>
              <a:schemeClr val="tx1"/>
            </a:solidFill>
            <a:miter lim="800000"/>
            <a:headEnd/>
            <a:tailEnd/>
          </a:ln>
        </p:spPr>
      </p:pic>
      <p:sp>
        <p:nvSpPr>
          <p:cNvPr id="10" name="TextBox 9"/>
          <p:cNvSpPr txBox="1"/>
          <p:nvPr/>
        </p:nvSpPr>
        <p:spPr>
          <a:xfrm>
            <a:off x="-30607" y="464403"/>
            <a:ext cx="9205277" cy="646331"/>
          </a:xfrm>
          <a:prstGeom prst="rect">
            <a:avLst/>
          </a:prstGeom>
          <a:noFill/>
        </p:spPr>
        <p:txBody>
          <a:bodyPr wrap="none" rtlCol="0">
            <a:spAutoFit/>
          </a:bodyPr>
          <a:lstStyle/>
          <a:p>
            <a:pPr algn="ctr"/>
            <a:r>
              <a:rPr lang="en-US" sz="36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Recreational Vessels &amp; Floating Communities</a:t>
            </a:r>
            <a:endParaRPr lang="en-US" sz="36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pic>
        <p:nvPicPr>
          <p:cNvPr id="13" name="Picture 2"/>
          <p:cNvPicPr>
            <a:picLocks noChangeAspect="1" noChangeArrowheads="1"/>
          </p:cNvPicPr>
          <p:nvPr/>
        </p:nvPicPr>
        <p:blipFill>
          <a:blip r:embed="rId5" cstate="print"/>
          <a:stretch>
            <a:fillRect/>
          </a:stretch>
        </p:blipFill>
        <p:spPr bwMode="auto">
          <a:xfrm>
            <a:off x="821238" y="1365462"/>
            <a:ext cx="7490216" cy="5187739"/>
          </a:xfrm>
          <a:prstGeom prst="rect">
            <a:avLst/>
          </a:prstGeom>
          <a:noFill/>
          <a:ln w="38100">
            <a:solidFill>
              <a:schemeClr val="tx1"/>
            </a:solidFill>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304800" y="4191000"/>
            <a:ext cx="3706368" cy="2171700"/>
          </a:xfrm>
          <a:prstGeom prst="rect">
            <a:avLst/>
          </a:prstGeom>
          <a:noFill/>
          <a:ln w="38100">
            <a:solidFill>
              <a:schemeClr val="tx1"/>
            </a:solidFill>
            <a:miter lim="800000"/>
            <a:headEnd/>
            <a:tailEnd/>
          </a:ln>
        </p:spPr>
      </p:pic>
      <p:pic>
        <p:nvPicPr>
          <p:cNvPr id="7" name="Picture 3"/>
          <p:cNvPicPr>
            <a:picLocks noChangeAspect="1" noChangeArrowheads="1"/>
          </p:cNvPicPr>
          <p:nvPr/>
        </p:nvPicPr>
        <p:blipFill>
          <a:blip r:embed="rId7" cstate="print"/>
          <a:srcRect/>
          <a:stretch>
            <a:fillRect/>
          </a:stretch>
        </p:blipFill>
        <p:spPr bwMode="auto">
          <a:xfrm>
            <a:off x="5715000" y="1524000"/>
            <a:ext cx="2927685" cy="2286001"/>
          </a:xfrm>
          <a:prstGeom prst="rect">
            <a:avLst/>
          </a:prstGeom>
          <a:noFill/>
          <a:ln w="38100">
            <a:solidFill>
              <a:schemeClr val="tx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pic>
        <p:nvPicPr>
          <p:cNvPr id="6" name="Picture 5" descr="ge blank.jpg"/>
          <p:cNvPicPr>
            <a:picLocks noChangeAspect="1"/>
          </p:cNvPicPr>
          <p:nvPr/>
        </p:nvPicPr>
        <p:blipFill>
          <a:blip r:embed="rId4" cstate="print"/>
          <a:stretch>
            <a:fillRect/>
          </a:stretch>
        </p:blipFill>
        <p:spPr>
          <a:xfrm>
            <a:off x="380999" y="228600"/>
            <a:ext cx="8382002" cy="5560956"/>
          </a:xfrm>
          <a:prstGeom prst="rect">
            <a:avLst/>
          </a:prstGeom>
          <a:ln w="38100">
            <a:solidFill>
              <a:schemeClr val="tx1"/>
            </a:solidFill>
          </a:ln>
        </p:spPr>
      </p:pic>
      <p:sp>
        <p:nvSpPr>
          <p:cNvPr id="22" name="TextBox 21"/>
          <p:cNvSpPr txBox="1"/>
          <p:nvPr/>
        </p:nvSpPr>
        <p:spPr>
          <a:xfrm>
            <a:off x="6964" y="5827693"/>
            <a:ext cx="9130192" cy="954107"/>
          </a:xfrm>
          <a:prstGeom prst="rect">
            <a:avLst/>
          </a:prstGeom>
          <a:noFill/>
        </p:spPr>
        <p:txBody>
          <a:bodyPr wrap="none" rtlCol="0">
            <a:spAutoFit/>
          </a:bodyPr>
          <a:lstStyle/>
          <a:p>
            <a:pPr algn="ctr"/>
            <a:r>
              <a:rPr lang="en-US" sz="2800" b="1" dirty="0" smtClean="0">
                <a:solidFill>
                  <a:schemeClr val="bg1">
                    <a:lumMod val="85000"/>
                  </a:schemeClr>
                </a:solidFill>
                <a:effectLst>
                  <a:outerShdw blurRad="38100" dist="38100" dir="2700000" algn="tl">
                    <a:srgbClr val="000000">
                      <a:alpha val="43137"/>
                    </a:srgbClr>
                  </a:outerShdw>
                </a:effectLst>
              </a:rPr>
              <a:t>Recommendation:</a:t>
            </a:r>
            <a:r>
              <a:rPr lang="en-US" sz="2800" dirty="0" smtClean="0">
                <a:solidFill>
                  <a:schemeClr val="bg1">
                    <a:lumMod val="85000"/>
                  </a:schemeClr>
                </a:solidFill>
                <a:effectLst>
                  <a:outerShdw blurRad="38100" dist="38100" dir="2700000" algn="tl">
                    <a:srgbClr val="000000">
                      <a:alpha val="43137"/>
                    </a:srgbClr>
                  </a:outerShdw>
                </a:effectLst>
              </a:rPr>
              <a:t> Include land-water interfaces,</a:t>
            </a:r>
          </a:p>
          <a:p>
            <a:pPr algn="ctr"/>
            <a:r>
              <a:rPr lang="en-US" sz="2800" dirty="0" smtClean="0">
                <a:solidFill>
                  <a:schemeClr val="bg1">
                    <a:lumMod val="85000"/>
                  </a:schemeClr>
                </a:solidFill>
                <a:effectLst>
                  <a:outerShdw blurRad="38100" dist="38100" dir="2700000" algn="tl">
                    <a:srgbClr val="000000">
                      <a:alpha val="43137"/>
                    </a:srgbClr>
                  </a:outerShdw>
                </a:effectLst>
              </a:rPr>
              <a:t>marinas, and </a:t>
            </a:r>
            <a:r>
              <a:rPr lang="en-US" sz="2800" dirty="0" err="1" smtClean="0">
                <a:solidFill>
                  <a:schemeClr val="bg1">
                    <a:lumMod val="85000"/>
                  </a:schemeClr>
                </a:solidFill>
                <a:effectLst>
                  <a:outerShdw blurRad="38100" dist="38100" dir="2700000" algn="tl">
                    <a:srgbClr val="000000">
                      <a:alpha val="43137"/>
                    </a:srgbClr>
                  </a:outerShdw>
                </a:effectLst>
              </a:rPr>
              <a:t>watersports</a:t>
            </a:r>
            <a:r>
              <a:rPr lang="en-US" sz="2800" dirty="0" smtClean="0">
                <a:solidFill>
                  <a:schemeClr val="bg1">
                    <a:lumMod val="85000"/>
                  </a:schemeClr>
                </a:solidFill>
                <a:effectLst>
                  <a:outerShdw blurRad="38100" dist="38100" dir="2700000" algn="tl">
                    <a:srgbClr val="000000">
                      <a:alpha val="43137"/>
                    </a:srgbClr>
                  </a:outerShdw>
                </a:effectLst>
              </a:rPr>
              <a:t> facilities in future developments</a:t>
            </a:r>
            <a:endParaRPr lang="en-US" sz="2800" dirty="0"/>
          </a:p>
        </p:txBody>
      </p:sp>
      <p:sp>
        <p:nvSpPr>
          <p:cNvPr id="7" name="Up Arrow 6"/>
          <p:cNvSpPr/>
          <p:nvPr/>
        </p:nvSpPr>
        <p:spPr>
          <a:xfrm rot="10800000">
            <a:off x="5334000" y="4419599"/>
            <a:ext cx="304800" cy="381000"/>
          </a:xfrm>
          <a:prstGeom prst="upArrow">
            <a:avLst>
              <a:gd name="adj1" fmla="val 27570"/>
              <a:gd name="adj2" fmla="val 50000"/>
            </a:avLst>
          </a:prstGeom>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8" name="Up Arrow 7"/>
          <p:cNvSpPr/>
          <p:nvPr/>
        </p:nvSpPr>
        <p:spPr>
          <a:xfrm>
            <a:off x="6781800" y="3733800"/>
            <a:ext cx="304800" cy="381000"/>
          </a:xfrm>
          <a:prstGeom prst="upArrow">
            <a:avLst>
              <a:gd name="adj1" fmla="val 27570"/>
              <a:gd name="adj2" fmla="val 50000"/>
            </a:avLst>
          </a:prstGeom>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1" name="Up Arrow 10"/>
          <p:cNvSpPr/>
          <p:nvPr/>
        </p:nvSpPr>
        <p:spPr>
          <a:xfrm rot="10800000">
            <a:off x="5562601" y="4343399"/>
            <a:ext cx="304800" cy="381000"/>
          </a:xfrm>
          <a:prstGeom prst="upArrow">
            <a:avLst>
              <a:gd name="adj1" fmla="val 27570"/>
              <a:gd name="adj2" fmla="val 50000"/>
            </a:avLst>
          </a:prstGeom>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Up Arrow 11"/>
          <p:cNvSpPr/>
          <p:nvPr/>
        </p:nvSpPr>
        <p:spPr>
          <a:xfrm>
            <a:off x="7543800" y="43434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3" name="Up Arrow 12"/>
          <p:cNvSpPr/>
          <p:nvPr/>
        </p:nvSpPr>
        <p:spPr>
          <a:xfrm>
            <a:off x="7391400" y="49530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Up Arrow 9"/>
          <p:cNvSpPr/>
          <p:nvPr/>
        </p:nvSpPr>
        <p:spPr>
          <a:xfrm>
            <a:off x="7772400" y="46482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animBg="1"/>
      <p:bldP spid="8" grpId="0" animBg="1"/>
      <p:bldP spid="11" grpId="0" animBg="1"/>
      <p:bldP spid="12" grpId="0" animBg="1"/>
      <p:bldP spid="13"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8" name="TextBox 7"/>
          <p:cNvSpPr txBox="1"/>
          <p:nvPr/>
        </p:nvSpPr>
        <p:spPr>
          <a:xfrm>
            <a:off x="2338029" y="464403"/>
            <a:ext cx="4468018" cy="830997"/>
          </a:xfrm>
          <a:prstGeom prst="rect">
            <a:avLst/>
          </a:prstGeom>
          <a:noFill/>
        </p:spPr>
        <p:txBody>
          <a:bodyPr wrap="none" rtlCol="0">
            <a:spAutoFit/>
          </a:bodyPr>
          <a:lstStyle/>
          <a:p>
            <a:pPr algn="ctr"/>
            <a:r>
              <a:rPr lang="en-US" sz="4800" dirty="0" smtClean="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rPr>
              <a:t>Sheltered Water</a:t>
            </a:r>
            <a:endParaRPr lang="en-US" sz="4800" dirty="0">
              <a:solidFill>
                <a:schemeClr val="bg1">
                  <a:lumMod val="85000"/>
                </a:schemeClr>
              </a:solidFill>
              <a:effectLst>
                <a:outerShdw blurRad="50800" dist="38100" dir="2700000" algn="tl" rotWithShape="0">
                  <a:prstClr val="black">
                    <a:alpha val="40000"/>
                  </a:prstClr>
                </a:outerShdw>
                <a:reflection blurRad="6350" stA="50000" endA="300" endPos="50000" dist="29997" dir="5400000" sy="-100000" algn="bl" rotWithShape="0"/>
              </a:effectLst>
            </a:endParaRPr>
          </a:p>
        </p:txBody>
      </p:sp>
      <p:sp>
        <p:nvSpPr>
          <p:cNvPr id="12" name="TextBox 11"/>
          <p:cNvSpPr txBox="1"/>
          <p:nvPr/>
        </p:nvSpPr>
        <p:spPr>
          <a:xfrm>
            <a:off x="-130241" y="6258580"/>
            <a:ext cx="9416104" cy="523220"/>
          </a:xfrm>
          <a:prstGeom prst="rect">
            <a:avLst/>
          </a:prstGeom>
          <a:noFill/>
        </p:spPr>
        <p:txBody>
          <a:bodyPr wrap="none" rtlCol="0">
            <a:spAutoFit/>
          </a:bodyPr>
          <a:lstStyle/>
          <a:p>
            <a:pPr algn="ctr"/>
            <a:r>
              <a:rPr lang="en-US" sz="2700" b="1" dirty="0" smtClean="0">
                <a:solidFill>
                  <a:schemeClr val="bg1">
                    <a:lumMod val="85000"/>
                  </a:schemeClr>
                </a:solidFill>
                <a:effectLst>
                  <a:outerShdw blurRad="38100" dist="38100" dir="2700000" algn="tl">
                    <a:srgbClr val="000000">
                      <a:alpha val="43137"/>
                    </a:srgbClr>
                  </a:outerShdw>
                </a:effectLst>
              </a:rPr>
              <a:t>Recommendation:</a:t>
            </a:r>
            <a:r>
              <a:rPr lang="en-US" sz="2700" dirty="0" smtClean="0">
                <a:solidFill>
                  <a:schemeClr val="bg1">
                    <a:lumMod val="85000"/>
                  </a:schemeClr>
                </a:solidFill>
                <a:effectLst>
                  <a:outerShdw blurRad="38100" dist="38100" dir="2700000" algn="tl">
                    <a:srgbClr val="000000">
                      <a:alpha val="43137"/>
                    </a:srgbClr>
                  </a:outerShdw>
                </a:effectLst>
              </a:rPr>
              <a:t> Increase the amount of sheltered water</a:t>
            </a:r>
            <a:endParaRPr lang="en-US" sz="2700" dirty="0">
              <a:solidFill>
                <a:schemeClr val="bg1">
                  <a:lumMod val="85000"/>
                </a:schemeClr>
              </a:solidFill>
              <a:effectLst>
                <a:outerShdw blurRad="38100" dist="38100" dir="2700000" algn="tl">
                  <a:srgbClr val="000000">
                    <a:alpha val="43137"/>
                  </a:srgbClr>
                </a:outerShdw>
              </a:effectLst>
            </a:endParaRPr>
          </a:p>
        </p:txBody>
      </p:sp>
      <p:pic>
        <p:nvPicPr>
          <p:cNvPr id="6" name="Picture 5" descr="ge blank.jpg"/>
          <p:cNvPicPr>
            <a:picLocks noChangeAspect="1"/>
          </p:cNvPicPr>
          <p:nvPr/>
        </p:nvPicPr>
        <p:blipFill>
          <a:blip r:embed="rId4" cstate="print"/>
          <a:stretch>
            <a:fillRect/>
          </a:stretch>
        </p:blipFill>
        <p:spPr>
          <a:xfrm>
            <a:off x="950618" y="1611704"/>
            <a:ext cx="7242764" cy="4560496"/>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8" name="Picture 7" descr="hkmap.png"/>
          <p:cNvPicPr>
            <a:picLocks noChangeAspect="1"/>
          </p:cNvPicPr>
          <p:nvPr/>
        </p:nvPicPr>
        <p:blipFill>
          <a:blip r:embed="rId4" cstate="print"/>
          <a:stretch>
            <a:fillRect/>
          </a:stretch>
        </p:blipFill>
        <p:spPr>
          <a:xfrm>
            <a:off x="228600" y="228600"/>
            <a:ext cx="8686800" cy="6019668"/>
          </a:xfrm>
          <a:prstGeom prst="rect">
            <a:avLst/>
          </a:prstGeom>
          <a:ln w="38100">
            <a:solidFill>
              <a:schemeClr val="tx1"/>
            </a:solidFill>
          </a:ln>
        </p:spPr>
      </p:pic>
      <p:pic>
        <p:nvPicPr>
          <p:cNvPr id="32" name="Picture 31" descr="hkmap.png"/>
          <p:cNvPicPr>
            <a:picLocks noChangeAspect="1"/>
          </p:cNvPicPr>
          <p:nvPr/>
        </p:nvPicPr>
        <p:blipFill>
          <a:blip r:embed="rId5" cstate="print"/>
          <a:stretch>
            <a:fillRect/>
          </a:stretch>
        </p:blipFill>
        <p:spPr>
          <a:xfrm>
            <a:off x="228601" y="228600"/>
            <a:ext cx="8686798" cy="6019668"/>
          </a:xfrm>
          <a:prstGeom prst="rect">
            <a:avLst/>
          </a:prstGeom>
          <a:ln w="38100">
            <a:solidFill>
              <a:schemeClr val="tx1"/>
            </a:solidFill>
          </a:ln>
        </p:spPr>
      </p:pic>
      <p:sp>
        <p:nvSpPr>
          <p:cNvPr id="12" name="TextBox 11"/>
          <p:cNvSpPr txBox="1"/>
          <p:nvPr/>
        </p:nvSpPr>
        <p:spPr>
          <a:xfrm>
            <a:off x="-130241" y="6258580"/>
            <a:ext cx="9416104" cy="523220"/>
          </a:xfrm>
          <a:prstGeom prst="rect">
            <a:avLst/>
          </a:prstGeom>
          <a:noFill/>
        </p:spPr>
        <p:txBody>
          <a:bodyPr wrap="none" rtlCol="0">
            <a:spAutoFit/>
          </a:bodyPr>
          <a:lstStyle/>
          <a:p>
            <a:pPr algn="ctr"/>
            <a:r>
              <a:rPr lang="en-US" sz="2700" b="1" dirty="0" smtClean="0">
                <a:solidFill>
                  <a:schemeClr val="bg1">
                    <a:lumMod val="85000"/>
                  </a:schemeClr>
                </a:solidFill>
                <a:effectLst>
                  <a:outerShdw blurRad="38100" dist="38100" dir="2700000" algn="tl">
                    <a:srgbClr val="000000">
                      <a:alpha val="43137"/>
                    </a:srgbClr>
                  </a:outerShdw>
                </a:effectLst>
              </a:rPr>
              <a:t>Recommendation:</a:t>
            </a:r>
            <a:r>
              <a:rPr lang="en-US" sz="2700" dirty="0" smtClean="0">
                <a:solidFill>
                  <a:schemeClr val="bg1">
                    <a:lumMod val="85000"/>
                  </a:schemeClr>
                </a:solidFill>
                <a:effectLst>
                  <a:outerShdw blurRad="38100" dist="38100" dir="2700000" algn="tl">
                    <a:srgbClr val="000000">
                      <a:alpha val="43137"/>
                    </a:srgbClr>
                  </a:outerShdw>
                </a:effectLst>
              </a:rPr>
              <a:t> Increase the amount of sheltered water</a:t>
            </a:r>
            <a:endParaRPr lang="en-US" sz="2700" dirty="0">
              <a:solidFill>
                <a:schemeClr val="bg1">
                  <a:lumMod val="85000"/>
                </a:schemeClr>
              </a:solidFill>
              <a:effectLst>
                <a:outerShdw blurRad="38100" dist="38100" dir="2700000" algn="tl">
                  <a:srgbClr val="000000">
                    <a:alpha val="43137"/>
                  </a:srgbClr>
                </a:outerShdw>
              </a:effectLst>
            </a:endParaRPr>
          </a:p>
        </p:txBody>
      </p:sp>
      <p:sp>
        <p:nvSpPr>
          <p:cNvPr id="9" name="TextBox 8"/>
          <p:cNvSpPr txBox="1"/>
          <p:nvPr/>
        </p:nvSpPr>
        <p:spPr>
          <a:xfrm>
            <a:off x="4724400" y="4876800"/>
            <a:ext cx="370614" cy="400110"/>
          </a:xfrm>
          <a:prstGeom prst="rect">
            <a:avLst/>
          </a:prstGeom>
          <a:noFill/>
        </p:spPr>
        <p:txBody>
          <a:bodyPr wrap="none" rtlCol="0">
            <a:spAutoFit/>
          </a:bodyPr>
          <a:lstStyle/>
          <a:p>
            <a:r>
              <a:rPr lang="en-US" sz="2000" b="1" dirty="0" smtClean="0">
                <a:solidFill>
                  <a:schemeClr val="bg1"/>
                </a:solidFill>
              </a:rPr>
              <a:t>11</a:t>
            </a:r>
            <a:endParaRPr lang="en-US" sz="2000" b="1" dirty="0">
              <a:solidFill>
                <a:schemeClr val="bg1"/>
              </a:solidFill>
            </a:endParaRPr>
          </a:p>
        </p:txBody>
      </p:sp>
      <p:sp>
        <p:nvSpPr>
          <p:cNvPr id="11" name="TextBox 10"/>
          <p:cNvSpPr txBox="1"/>
          <p:nvPr/>
        </p:nvSpPr>
        <p:spPr>
          <a:xfrm>
            <a:off x="6781800" y="4343400"/>
            <a:ext cx="402674" cy="400110"/>
          </a:xfrm>
          <a:prstGeom prst="rect">
            <a:avLst/>
          </a:prstGeom>
          <a:noFill/>
        </p:spPr>
        <p:txBody>
          <a:bodyPr wrap="none" rtlCol="0">
            <a:spAutoFit/>
          </a:bodyPr>
          <a:lstStyle/>
          <a:p>
            <a:r>
              <a:rPr lang="en-US" sz="2000" b="1" dirty="0" smtClean="0">
                <a:solidFill>
                  <a:schemeClr val="bg1"/>
                </a:solidFill>
              </a:rPr>
              <a:t>12</a:t>
            </a:r>
          </a:p>
        </p:txBody>
      </p:sp>
      <p:sp>
        <p:nvSpPr>
          <p:cNvPr id="13" name="TextBox 12"/>
          <p:cNvSpPr txBox="1"/>
          <p:nvPr/>
        </p:nvSpPr>
        <p:spPr>
          <a:xfrm>
            <a:off x="2895600" y="4171890"/>
            <a:ext cx="393954" cy="400110"/>
          </a:xfrm>
          <a:prstGeom prst="rect">
            <a:avLst/>
          </a:prstGeom>
          <a:noFill/>
        </p:spPr>
        <p:txBody>
          <a:bodyPr wrap="none" rtlCol="0">
            <a:spAutoFit/>
          </a:bodyPr>
          <a:lstStyle/>
          <a:p>
            <a:r>
              <a:rPr lang="en-US" sz="2000" b="1" dirty="0" smtClean="0">
                <a:solidFill>
                  <a:schemeClr val="bg1"/>
                </a:solidFill>
              </a:rPr>
              <a:t>15</a:t>
            </a:r>
          </a:p>
        </p:txBody>
      </p:sp>
      <p:sp>
        <p:nvSpPr>
          <p:cNvPr id="14" name="TextBox 13"/>
          <p:cNvSpPr txBox="1"/>
          <p:nvPr/>
        </p:nvSpPr>
        <p:spPr>
          <a:xfrm>
            <a:off x="4876800" y="5029200"/>
            <a:ext cx="393954" cy="400110"/>
          </a:xfrm>
          <a:prstGeom prst="rect">
            <a:avLst/>
          </a:prstGeom>
          <a:noFill/>
        </p:spPr>
        <p:txBody>
          <a:bodyPr wrap="none" rtlCol="0">
            <a:spAutoFit/>
          </a:bodyPr>
          <a:lstStyle/>
          <a:p>
            <a:r>
              <a:rPr lang="en-US" sz="2000" b="1" dirty="0" smtClean="0">
                <a:solidFill>
                  <a:schemeClr val="bg1"/>
                </a:solidFill>
              </a:rPr>
              <a:t>15</a:t>
            </a:r>
          </a:p>
        </p:txBody>
      </p:sp>
      <p:sp>
        <p:nvSpPr>
          <p:cNvPr id="15" name="TextBox 14"/>
          <p:cNvSpPr txBox="1"/>
          <p:nvPr/>
        </p:nvSpPr>
        <p:spPr>
          <a:xfrm>
            <a:off x="3048000" y="4876800"/>
            <a:ext cx="393954" cy="400110"/>
          </a:xfrm>
          <a:prstGeom prst="rect">
            <a:avLst/>
          </a:prstGeom>
          <a:noFill/>
        </p:spPr>
        <p:txBody>
          <a:bodyPr wrap="none" rtlCol="0">
            <a:spAutoFit/>
          </a:bodyPr>
          <a:lstStyle/>
          <a:p>
            <a:r>
              <a:rPr lang="en-US" sz="2000" b="1" dirty="0" smtClean="0">
                <a:solidFill>
                  <a:schemeClr val="bg1"/>
                </a:solidFill>
              </a:rPr>
              <a:t>15</a:t>
            </a:r>
          </a:p>
        </p:txBody>
      </p:sp>
      <p:sp>
        <p:nvSpPr>
          <p:cNvPr id="16" name="TextBox 15"/>
          <p:cNvSpPr txBox="1"/>
          <p:nvPr/>
        </p:nvSpPr>
        <p:spPr>
          <a:xfrm>
            <a:off x="5334000" y="5105400"/>
            <a:ext cx="395558" cy="400110"/>
          </a:xfrm>
          <a:prstGeom prst="rect">
            <a:avLst/>
          </a:prstGeom>
          <a:noFill/>
        </p:spPr>
        <p:txBody>
          <a:bodyPr wrap="none" rtlCol="0">
            <a:spAutoFit/>
          </a:bodyPr>
          <a:lstStyle/>
          <a:p>
            <a:r>
              <a:rPr lang="en-US" sz="2000" b="1" dirty="0" smtClean="0">
                <a:solidFill>
                  <a:schemeClr val="bg1"/>
                </a:solidFill>
              </a:rPr>
              <a:t>17</a:t>
            </a:r>
          </a:p>
        </p:txBody>
      </p:sp>
      <p:sp>
        <p:nvSpPr>
          <p:cNvPr id="17" name="TextBox 16"/>
          <p:cNvSpPr txBox="1"/>
          <p:nvPr/>
        </p:nvSpPr>
        <p:spPr>
          <a:xfrm>
            <a:off x="2895600" y="5410200"/>
            <a:ext cx="415819" cy="400110"/>
          </a:xfrm>
          <a:prstGeom prst="rect">
            <a:avLst/>
          </a:prstGeom>
          <a:noFill/>
        </p:spPr>
        <p:txBody>
          <a:bodyPr wrap="none" rtlCol="0">
            <a:spAutoFit/>
          </a:bodyPr>
          <a:lstStyle/>
          <a:p>
            <a:r>
              <a:rPr lang="en-US" sz="2000" b="1" dirty="0" smtClean="0">
                <a:solidFill>
                  <a:schemeClr val="bg1"/>
                </a:solidFill>
              </a:rPr>
              <a:t>19</a:t>
            </a:r>
          </a:p>
        </p:txBody>
      </p:sp>
      <p:sp>
        <p:nvSpPr>
          <p:cNvPr id="18" name="TextBox 17"/>
          <p:cNvSpPr txBox="1"/>
          <p:nvPr/>
        </p:nvSpPr>
        <p:spPr>
          <a:xfrm>
            <a:off x="5624242" y="5467290"/>
            <a:ext cx="457176" cy="400110"/>
          </a:xfrm>
          <a:prstGeom prst="rect">
            <a:avLst/>
          </a:prstGeom>
          <a:noFill/>
        </p:spPr>
        <p:txBody>
          <a:bodyPr wrap="none" rtlCol="0">
            <a:spAutoFit/>
          </a:bodyPr>
          <a:lstStyle/>
          <a:p>
            <a:r>
              <a:rPr lang="en-US" sz="2000" b="1" dirty="0" smtClean="0">
                <a:solidFill>
                  <a:schemeClr val="bg1"/>
                </a:solidFill>
              </a:rPr>
              <a:t>20</a:t>
            </a:r>
          </a:p>
        </p:txBody>
      </p:sp>
      <p:sp>
        <p:nvSpPr>
          <p:cNvPr id="19" name="TextBox 18"/>
          <p:cNvSpPr txBox="1"/>
          <p:nvPr/>
        </p:nvSpPr>
        <p:spPr>
          <a:xfrm>
            <a:off x="2209800" y="2895600"/>
            <a:ext cx="426014" cy="400110"/>
          </a:xfrm>
          <a:prstGeom prst="rect">
            <a:avLst/>
          </a:prstGeom>
          <a:noFill/>
        </p:spPr>
        <p:txBody>
          <a:bodyPr wrap="none" rtlCol="0">
            <a:spAutoFit/>
          </a:bodyPr>
          <a:lstStyle/>
          <a:p>
            <a:r>
              <a:rPr lang="en-US" sz="2000" b="1" dirty="0" smtClean="0">
                <a:solidFill>
                  <a:schemeClr val="bg1"/>
                </a:solidFill>
              </a:rPr>
              <a:t>25</a:t>
            </a:r>
          </a:p>
        </p:txBody>
      </p:sp>
      <p:sp>
        <p:nvSpPr>
          <p:cNvPr id="20" name="TextBox 19"/>
          <p:cNvSpPr txBox="1"/>
          <p:nvPr/>
        </p:nvSpPr>
        <p:spPr>
          <a:xfrm>
            <a:off x="2133600" y="2667000"/>
            <a:ext cx="450764" cy="400110"/>
          </a:xfrm>
          <a:prstGeom prst="rect">
            <a:avLst/>
          </a:prstGeom>
          <a:noFill/>
        </p:spPr>
        <p:txBody>
          <a:bodyPr wrap="none" rtlCol="0">
            <a:spAutoFit/>
          </a:bodyPr>
          <a:lstStyle/>
          <a:p>
            <a:r>
              <a:rPr lang="en-US" sz="2000" b="1" dirty="0" smtClean="0">
                <a:solidFill>
                  <a:schemeClr val="bg1"/>
                </a:solidFill>
              </a:rPr>
              <a:t>26</a:t>
            </a:r>
          </a:p>
        </p:txBody>
      </p:sp>
      <p:sp>
        <p:nvSpPr>
          <p:cNvPr id="21" name="TextBox 20"/>
          <p:cNvSpPr txBox="1"/>
          <p:nvPr/>
        </p:nvSpPr>
        <p:spPr>
          <a:xfrm>
            <a:off x="5867400" y="5029200"/>
            <a:ext cx="447558" cy="400110"/>
          </a:xfrm>
          <a:prstGeom prst="rect">
            <a:avLst/>
          </a:prstGeom>
          <a:noFill/>
        </p:spPr>
        <p:txBody>
          <a:bodyPr wrap="none" rtlCol="0">
            <a:spAutoFit/>
          </a:bodyPr>
          <a:lstStyle/>
          <a:p>
            <a:r>
              <a:rPr lang="en-US" sz="2000" b="1" dirty="0" smtClean="0">
                <a:solidFill>
                  <a:schemeClr val="bg1"/>
                </a:solidFill>
              </a:rPr>
              <a:t>28</a:t>
            </a:r>
          </a:p>
        </p:txBody>
      </p:sp>
      <p:sp>
        <p:nvSpPr>
          <p:cNvPr id="22" name="TextBox 21"/>
          <p:cNvSpPr txBox="1"/>
          <p:nvPr/>
        </p:nvSpPr>
        <p:spPr>
          <a:xfrm>
            <a:off x="6400800" y="3048000"/>
            <a:ext cx="416974" cy="400110"/>
          </a:xfrm>
          <a:prstGeom prst="rect">
            <a:avLst/>
          </a:prstGeom>
          <a:noFill/>
        </p:spPr>
        <p:txBody>
          <a:bodyPr wrap="none" rtlCol="0">
            <a:spAutoFit/>
          </a:bodyPr>
          <a:lstStyle/>
          <a:p>
            <a:r>
              <a:rPr lang="en-US" sz="2000" b="1" dirty="0" smtClean="0">
                <a:solidFill>
                  <a:schemeClr val="bg1"/>
                </a:solidFill>
              </a:rPr>
              <a:t>33</a:t>
            </a:r>
          </a:p>
        </p:txBody>
      </p:sp>
      <p:sp>
        <p:nvSpPr>
          <p:cNvPr id="23" name="TextBox 22"/>
          <p:cNvSpPr txBox="1"/>
          <p:nvPr/>
        </p:nvSpPr>
        <p:spPr>
          <a:xfrm>
            <a:off x="6553200" y="2876490"/>
            <a:ext cx="436338" cy="400110"/>
          </a:xfrm>
          <a:prstGeom prst="rect">
            <a:avLst/>
          </a:prstGeom>
          <a:noFill/>
        </p:spPr>
        <p:txBody>
          <a:bodyPr wrap="none" rtlCol="0">
            <a:spAutoFit/>
          </a:bodyPr>
          <a:lstStyle/>
          <a:p>
            <a:r>
              <a:rPr lang="en-US" sz="2000" b="1" dirty="0" smtClean="0">
                <a:solidFill>
                  <a:schemeClr val="bg1"/>
                </a:solidFill>
              </a:rPr>
              <a:t>34</a:t>
            </a:r>
          </a:p>
        </p:txBody>
      </p:sp>
      <p:sp>
        <p:nvSpPr>
          <p:cNvPr id="24" name="TextBox 23"/>
          <p:cNvSpPr txBox="1"/>
          <p:nvPr/>
        </p:nvSpPr>
        <p:spPr>
          <a:xfrm>
            <a:off x="7046587" y="2590800"/>
            <a:ext cx="421013" cy="400110"/>
          </a:xfrm>
          <a:prstGeom prst="rect">
            <a:avLst/>
          </a:prstGeom>
          <a:noFill/>
        </p:spPr>
        <p:txBody>
          <a:bodyPr wrap="none" rtlCol="0">
            <a:spAutoFit/>
          </a:bodyPr>
          <a:lstStyle/>
          <a:p>
            <a:r>
              <a:rPr lang="en-US" sz="2000" b="1" dirty="0" smtClean="0">
                <a:solidFill>
                  <a:schemeClr val="bg1"/>
                </a:solidFill>
              </a:rPr>
              <a:t>37</a:t>
            </a:r>
          </a:p>
        </p:txBody>
      </p:sp>
      <p:sp>
        <p:nvSpPr>
          <p:cNvPr id="25" name="TextBox 24"/>
          <p:cNvSpPr txBox="1"/>
          <p:nvPr/>
        </p:nvSpPr>
        <p:spPr>
          <a:xfrm>
            <a:off x="457200" y="4800600"/>
            <a:ext cx="453970" cy="400110"/>
          </a:xfrm>
          <a:prstGeom prst="rect">
            <a:avLst/>
          </a:prstGeom>
          <a:noFill/>
        </p:spPr>
        <p:txBody>
          <a:bodyPr wrap="none" rtlCol="0">
            <a:spAutoFit/>
          </a:bodyPr>
          <a:lstStyle/>
          <a:p>
            <a:r>
              <a:rPr lang="en-US" sz="2000" b="1" dirty="0" smtClean="0">
                <a:solidFill>
                  <a:schemeClr val="bg1"/>
                </a:solidFill>
              </a:rPr>
              <a:t>44</a:t>
            </a:r>
          </a:p>
        </p:txBody>
      </p:sp>
      <p:sp>
        <p:nvSpPr>
          <p:cNvPr id="26" name="TextBox 25"/>
          <p:cNvSpPr txBox="1"/>
          <p:nvPr/>
        </p:nvSpPr>
        <p:spPr>
          <a:xfrm>
            <a:off x="6858000" y="533400"/>
            <a:ext cx="446854" cy="400110"/>
          </a:xfrm>
          <a:prstGeom prst="rect">
            <a:avLst/>
          </a:prstGeom>
          <a:noFill/>
        </p:spPr>
        <p:txBody>
          <a:bodyPr wrap="none" rtlCol="0">
            <a:spAutoFit/>
          </a:bodyPr>
          <a:lstStyle/>
          <a:p>
            <a:r>
              <a:rPr lang="en-US" sz="2000" b="1" dirty="0" smtClean="0">
                <a:solidFill>
                  <a:schemeClr val="bg1"/>
                </a:solidFill>
              </a:rPr>
              <a:t>62</a:t>
            </a:r>
          </a:p>
        </p:txBody>
      </p:sp>
      <p:sp>
        <p:nvSpPr>
          <p:cNvPr id="27" name="TextBox 26"/>
          <p:cNvSpPr txBox="1"/>
          <p:nvPr/>
        </p:nvSpPr>
        <p:spPr>
          <a:xfrm>
            <a:off x="5791200" y="1447800"/>
            <a:ext cx="466794" cy="400110"/>
          </a:xfrm>
          <a:prstGeom prst="rect">
            <a:avLst/>
          </a:prstGeom>
          <a:noFill/>
        </p:spPr>
        <p:txBody>
          <a:bodyPr wrap="none" rtlCol="0">
            <a:spAutoFit/>
          </a:bodyPr>
          <a:lstStyle/>
          <a:p>
            <a:r>
              <a:rPr lang="en-US" sz="2000" b="1" dirty="0" smtClean="0">
                <a:solidFill>
                  <a:schemeClr val="bg1"/>
                </a:solidFill>
              </a:rPr>
              <a:t>66</a:t>
            </a:r>
          </a:p>
        </p:txBody>
      </p:sp>
      <p:sp>
        <p:nvSpPr>
          <p:cNvPr id="28" name="TextBox 27"/>
          <p:cNvSpPr txBox="1"/>
          <p:nvPr/>
        </p:nvSpPr>
        <p:spPr>
          <a:xfrm>
            <a:off x="5943600" y="304800"/>
            <a:ext cx="403380" cy="400110"/>
          </a:xfrm>
          <a:prstGeom prst="rect">
            <a:avLst/>
          </a:prstGeom>
          <a:noFill/>
        </p:spPr>
        <p:txBody>
          <a:bodyPr wrap="none" rtlCol="0">
            <a:spAutoFit/>
          </a:bodyPr>
          <a:lstStyle/>
          <a:p>
            <a:r>
              <a:rPr lang="en-US" sz="2000" b="1" dirty="0" smtClean="0">
                <a:solidFill>
                  <a:schemeClr val="bg1"/>
                </a:solidFill>
              </a:rPr>
              <a:t>71</a:t>
            </a:r>
          </a:p>
        </p:txBody>
      </p:sp>
      <p:sp>
        <p:nvSpPr>
          <p:cNvPr id="29" name="TextBox 28"/>
          <p:cNvSpPr txBox="1"/>
          <p:nvPr/>
        </p:nvSpPr>
        <p:spPr>
          <a:xfrm>
            <a:off x="6400800" y="3276600"/>
            <a:ext cx="416974" cy="400110"/>
          </a:xfrm>
          <a:prstGeom prst="rect">
            <a:avLst/>
          </a:prstGeom>
          <a:noFill/>
        </p:spPr>
        <p:txBody>
          <a:bodyPr wrap="none" rtlCol="0">
            <a:spAutoFit/>
          </a:bodyPr>
          <a:lstStyle/>
          <a:p>
            <a:r>
              <a:rPr lang="en-US" sz="2000" b="1" dirty="0" smtClean="0">
                <a:solidFill>
                  <a:schemeClr val="bg1"/>
                </a:solidFill>
              </a:rPr>
              <a:t>33</a:t>
            </a:r>
          </a:p>
        </p:txBody>
      </p:sp>
      <p:sp>
        <p:nvSpPr>
          <p:cNvPr id="30" name="TextBox 29"/>
          <p:cNvSpPr txBox="1"/>
          <p:nvPr/>
        </p:nvSpPr>
        <p:spPr>
          <a:xfrm>
            <a:off x="5486400" y="1752600"/>
            <a:ext cx="451470" cy="400110"/>
          </a:xfrm>
          <a:prstGeom prst="rect">
            <a:avLst/>
          </a:prstGeom>
          <a:noFill/>
        </p:spPr>
        <p:txBody>
          <a:bodyPr wrap="none" rtlCol="0">
            <a:spAutoFit/>
          </a:bodyPr>
          <a:lstStyle/>
          <a:p>
            <a:r>
              <a:rPr lang="en-US" sz="2000" b="1" dirty="0" smtClean="0">
                <a:solidFill>
                  <a:schemeClr val="bg1"/>
                </a:solidFill>
              </a:rPr>
              <a:t>70</a:t>
            </a:r>
          </a:p>
        </p:txBody>
      </p:sp>
      <p:sp>
        <p:nvSpPr>
          <p:cNvPr id="31" name="TextBox 30"/>
          <p:cNvSpPr txBox="1"/>
          <p:nvPr/>
        </p:nvSpPr>
        <p:spPr>
          <a:xfrm>
            <a:off x="6781800" y="3124200"/>
            <a:ext cx="397160" cy="400110"/>
          </a:xfrm>
          <a:prstGeom prst="rect">
            <a:avLst/>
          </a:prstGeom>
          <a:noFill/>
        </p:spPr>
        <p:txBody>
          <a:bodyPr wrap="none" rtlCol="0">
            <a:spAutoFit/>
          </a:bodyPr>
          <a:lstStyle/>
          <a:p>
            <a:r>
              <a:rPr lang="en-US" sz="2000" b="1" dirty="0" smtClean="0">
                <a:solidFill>
                  <a:schemeClr val="bg1"/>
                </a:solidFill>
              </a:rPr>
              <a:t>31</a:t>
            </a:r>
          </a:p>
        </p:txBody>
      </p:sp>
      <p:pic>
        <p:nvPicPr>
          <p:cNvPr id="33" name="Picture 32" descr="sheltered water key.jpg"/>
          <p:cNvPicPr>
            <a:picLocks noChangeAspect="1"/>
          </p:cNvPicPr>
          <p:nvPr/>
        </p:nvPicPr>
        <p:blipFill>
          <a:blip r:embed="rId6" cstate="print"/>
          <a:stretch>
            <a:fillRect/>
          </a:stretch>
        </p:blipFill>
        <p:spPr>
          <a:xfrm>
            <a:off x="457200" y="494490"/>
            <a:ext cx="4191000" cy="1943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0" fill="hold" grpId="0" nodeType="withEffect">
                                  <p:stCondLst>
                                    <p:cond delay="1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0" fill="hold" grpId="0" nodeType="withEffect">
                                  <p:stCondLst>
                                    <p:cond delay="2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0" fill="hold" grpId="0" nodeType="withEffect">
                                  <p:stCondLst>
                                    <p:cond delay="2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0" fill="hold" grpId="0" nodeType="withEffect">
                                  <p:stCondLst>
                                    <p:cond delay="20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0" fill="hold" grpId="0" nodeType="withEffect">
                                  <p:stCondLst>
                                    <p:cond delay="3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0" fill="hold" grpId="0" nodeType="withEffect">
                                  <p:stCondLst>
                                    <p:cond delay="40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0" fill="hold" grpId="0" nodeType="withEffect">
                                  <p:stCondLst>
                                    <p:cond delay="50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0" fill="hold" grpId="0" nodeType="withEffect">
                                  <p:stCondLst>
                                    <p:cond delay="60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53" presetClass="entr" presetSubtype="0" fill="hold" grpId="0" nodeType="withEffect">
                                  <p:stCondLst>
                                    <p:cond delay="70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par>
                                <p:cTn id="60" presetID="53" presetClass="entr" presetSubtype="0" fill="hold" grpId="0" nodeType="withEffect">
                                  <p:stCondLst>
                                    <p:cond delay="80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par>
                                <p:cTn id="65" presetID="53" presetClass="entr" presetSubtype="0" fill="hold" grpId="0" nodeType="withEffect">
                                  <p:stCondLst>
                                    <p:cond delay="900"/>
                                  </p:stCondLst>
                                  <p:childTnLst>
                                    <p:set>
                                      <p:cBhvr>
                                        <p:cTn id="66" dur="1" fill="hold">
                                          <p:stCondLst>
                                            <p:cond delay="0"/>
                                          </p:stCondLst>
                                        </p:cTn>
                                        <p:tgtEl>
                                          <p:spTgt spid="31"/>
                                        </p:tgtEl>
                                        <p:attrNameLst>
                                          <p:attrName>style.visibility</p:attrName>
                                        </p:attrNameLst>
                                      </p:cBhvr>
                                      <p:to>
                                        <p:strVal val="visible"/>
                                      </p:to>
                                    </p:set>
                                    <p:anim calcmode="lin" valueType="num">
                                      <p:cBhvr>
                                        <p:cTn id="67" dur="500" fill="hold"/>
                                        <p:tgtEl>
                                          <p:spTgt spid="31"/>
                                        </p:tgtEl>
                                        <p:attrNameLst>
                                          <p:attrName>ppt_w</p:attrName>
                                        </p:attrNameLst>
                                      </p:cBhvr>
                                      <p:tavLst>
                                        <p:tav tm="0">
                                          <p:val>
                                            <p:fltVal val="0"/>
                                          </p:val>
                                        </p:tav>
                                        <p:tav tm="100000">
                                          <p:val>
                                            <p:strVal val="#ppt_w"/>
                                          </p:val>
                                        </p:tav>
                                      </p:tavLst>
                                    </p:anim>
                                    <p:anim calcmode="lin" valueType="num">
                                      <p:cBhvr>
                                        <p:cTn id="68" dur="500" fill="hold"/>
                                        <p:tgtEl>
                                          <p:spTgt spid="31"/>
                                        </p:tgtEl>
                                        <p:attrNameLst>
                                          <p:attrName>ppt_h</p:attrName>
                                        </p:attrNameLst>
                                      </p:cBhvr>
                                      <p:tavLst>
                                        <p:tav tm="0">
                                          <p:val>
                                            <p:fltVal val="0"/>
                                          </p:val>
                                        </p:tav>
                                        <p:tav tm="100000">
                                          <p:val>
                                            <p:strVal val="#ppt_h"/>
                                          </p:val>
                                        </p:tav>
                                      </p:tavLst>
                                    </p:anim>
                                    <p:animEffect transition="in" filter="fade">
                                      <p:cBhvr>
                                        <p:cTn id="69" dur="500"/>
                                        <p:tgtEl>
                                          <p:spTgt spid="31"/>
                                        </p:tgtEl>
                                      </p:cBhvr>
                                    </p:animEffect>
                                  </p:childTnLst>
                                </p:cTn>
                              </p:par>
                              <p:par>
                                <p:cTn id="70" presetID="53" presetClass="entr" presetSubtype="0" fill="hold" grpId="0" nodeType="withEffect">
                                  <p:stCondLst>
                                    <p:cond delay="100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Effect transition="in" filter="fade">
                                      <p:cBhvr>
                                        <p:cTn id="74" dur="500"/>
                                        <p:tgtEl>
                                          <p:spTgt spid="22"/>
                                        </p:tgtEl>
                                      </p:cBhvr>
                                    </p:animEffect>
                                  </p:childTnLst>
                                </p:cTn>
                              </p:par>
                              <p:par>
                                <p:cTn id="75" presetID="53" presetClass="entr" presetSubtype="0" fill="hold" grpId="0" nodeType="withEffect">
                                  <p:stCondLst>
                                    <p:cond delay="100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0" fill="hold" grpId="0" nodeType="withEffect">
                                  <p:stCondLst>
                                    <p:cond delay="110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par>
                                <p:cTn id="85" presetID="53" presetClass="entr" presetSubtype="0" fill="hold" grpId="0" nodeType="withEffect">
                                  <p:stCondLst>
                                    <p:cond delay="120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par>
                                <p:cTn id="90" presetID="53" presetClass="entr" presetSubtype="0" fill="hold" grpId="0" nodeType="withEffect">
                                  <p:stCondLst>
                                    <p:cond delay="130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par>
                                <p:cTn id="95" presetID="53" presetClass="entr" presetSubtype="0" fill="hold" grpId="0" nodeType="withEffect">
                                  <p:stCondLst>
                                    <p:cond delay="140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par>
                                <p:cTn id="100" presetID="53" presetClass="entr" presetSubtype="0" fill="hold" grpId="0" nodeType="withEffect">
                                  <p:stCondLst>
                                    <p:cond delay="1500"/>
                                  </p:stCondLst>
                                  <p:childTnLst>
                                    <p:set>
                                      <p:cBhvr>
                                        <p:cTn id="101" dur="1" fill="hold">
                                          <p:stCondLst>
                                            <p:cond delay="0"/>
                                          </p:stCondLst>
                                        </p:cTn>
                                        <p:tgtEl>
                                          <p:spTgt spid="27"/>
                                        </p:tgtEl>
                                        <p:attrNameLst>
                                          <p:attrName>style.visibility</p:attrName>
                                        </p:attrNameLst>
                                      </p:cBhvr>
                                      <p:to>
                                        <p:strVal val="visible"/>
                                      </p:to>
                                    </p:set>
                                    <p:anim calcmode="lin" valueType="num">
                                      <p:cBhvr>
                                        <p:cTn id="102" dur="500" fill="hold"/>
                                        <p:tgtEl>
                                          <p:spTgt spid="27"/>
                                        </p:tgtEl>
                                        <p:attrNameLst>
                                          <p:attrName>ppt_w</p:attrName>
                                        </p:attrNameLst>
                                      </p:cBhvr>
                                      <p:tavLst>
                                        <p:tav tm="0">
                                          <p:val>
                                            <p:fltVal val="0"/>
                                          </p:val>
                                        </p:tav>
                                        <p:tav tm="100000">
                                          <p:val>
                                            <p:strVal val="#ppt_w"/>
                                          </p:val>
                                        </p:tav>
                                      </p:tavLst>
                                    </p:anim>
                                    <p:anim calcmode="lin" valueType="num">
                                      <p:cBhvr>
                                        <p:cTn id="103" dur="500" fill="hold"/>
                                        <p:tgtEl>
                                          <p:spTgt spid="27"/>
                                        </p:tgtEl>
                                        <p:attrNameLst>
                                          <p:attrName>ppt_h</p:attrName>
                                        </p:attrNameLst>
                                      </p:cBhvr>
                                      <p:tavLst>
                                        <p:tav tm="0">
                                          <p:val>
                                            <p:fltVal val="0"/>
                                          </p:val>
                                        </p:tav>
                                        <p:tav tm="100000">
                                          <p:val>
                                            <p:strVal val="#ppt_h"/>
                                          </p:val>
                                        </p:tav>
                                      </p:tavLst>
                                    </p:anim>
                                    <p:animEffect transition="in" filter="fade">
                                      <p:cBhvr>
                                        <p:cTn id="104" dur="500"/>
                                        <p:tgtEl>
                                          <p:spTgt spid="27"/>
                                        </p:tgtEl>
                                      </p:cBhvr>
                                    </p:animEffect>
                                  </p:childTnLst>
                                </p:cTn>
                              </p:par>
                              <p:par>
                                <p:cTn id="105" presetID="53" presetClass="entr" presetSubtype="0" fill="hold" grpId="0" nodeType="withEffect">
                                  <p:stCondLst>
                                    <p:cond delay="160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500" fill="hold"/>
                                        <p:tgtEl>
                                          <p:spTgt spid="30"/>
                                        </p:tgtEl>
                                        <p:attrNameLst>
                                          <p:attrName>ppt_w</p:attrName>
                                        </p:attrNameLst>
                                      </p:cBhvr>
                                      <p:tavLst>
                                        <p:tav tm="0">
                                          <p:val>
                                            <p:fltVal val="0"/>
                                          </p:val>
                                        </p:tav>
                                        <p:tav tm="100000">
                                          <p:val>
                                            <p:strVal val="#ppt_w"/>
                                          </p:val>
                                        </p:tav>
                                      </p:tavLst>
                                    </p:anim>
                                    <p:anim calcmode="lin" valueType="num">
                                      <p:cBhvr>
                                        <p:cTn id="108" dur="500" fill="hold"/>
                                        <p:tgtEl>
                                          <p:spTgt spid="30"/>
                                        </p:tgtEl>
                                        <p:attrNameLst>
                                          <p:attrName>ppt_h</p:attrName>
                                        </p:attrNameLst>
                                      </p:cBhvr>
                                      <p:tavLst>
                                        <p:tav tm="0">
                                          <p:val>
                                            <p:fltVal val="0"/>
                                          </p:val>
                                        </p:tav>
                                        <p:tav tm="100000">
                                          <p:val>
                                            <p:strVal val="#ppt_h"/>
                                          </p:val>
                                        </p:tav>
                                      </p:tavLst>
                                    </p:anim>
                                    <p:animEffect transition="in" filter="fade">
                                      <p:cBhvr>
                                        <p:cTn id="109" dur="500"/>
                                        <p:tgtEl>
                                          <p:spTgt spid="30"/>
                                        </p:tgtEl>
                                      </p:cBhvr>
                                    </p:animEffect>
                                  </p:childTnLst>
                                </p:cTn>
                              </p:par>
                              <p:par>
                                <p:cTn id="110" presetID="53" presetClass="entr" presetSubtype="0" fill="hold" grpId="0" nodeType="withEffect">
                                  <p:stCondLst>
                                    <p:cond delay="170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fill="hold"/>
                                        <p:tgtEl>
                                          <p:spTgt spid="28"/>
                                        </p:tgtEl>
                                        <p:attrNameLst>
                                          <p:attrName>ppt_w</p:attrName>
                                        </p:attrNameLst>
                                      </p:cBhvr>
                                      <p:tavLst>
                                        <p:tav tm="0">
                                          <p:val>
                                            <p:fltVal val="0"/>
                                          </p:val>
                                        </p:tav>
                                        <p:tav tm="100000">
                                          <p:val>
                                            <p:strVal val="#ppt_w"/>
                                          </p:val>
                                        </p:tav>
                                      </p:tavLst>
                                    </p:anim>
                                    <p:anim calcmode="lin" valueType="num">
                                      <p:cBhvr>
                                        <p:cTn id="113" dur="500" fill="hold"/>
                                        <p:tgtEl>
                                          <p:spTgt spid="28"/>
                                        </p:tgtEl>
                                        <p:attrNameLst>
                                          <p:attrName>ppt_h</p:attrName>
                                        </p:attrNameLst>
                                      </p:cBhvr>
                                      <p:tavLst>
                                        <p:tav tm="0">
                                          <p:val>
                                            <p:fltVal val="0"/>
                                          </p:val>
                                        </p:tav>
                                        <p:tav tm="100000">
                                          <p:val>
                                            <p:strVal val="#ppt_h"/>
                                          </p:val>
                                        </p:tav>
                                      </p:tavLst>
                                    </p:anim>
                                    <p:animEffect transition="in" filter="fade">
                                      <p:cBhvr>
                                        <p:cTn id="114" dur="500"/>
                                        <p:tgtEl>
                                          <p:spTgt spid="28"/>
                                        </p:tgtEl>
                                      </p:cBhvr>
                                    </p:animEffect>
                                  </p:childTnLst>
                                </p:cTn>
                              </p:par>
                            </p:childTnLst>
                          </p:cTn>
                        </p:par>
                        <p:par>
                          <p:cTn id="115" fill="hold">
                            <p:stCondLst>
                              <p:cond delay="2200"/>
                            </p:stCondLst>
                            <p:childTnLst>
                              <p:par>
                                <p:cTn id="116" presetID="10" presetClass="entr" presetSubtype="0" fill="hold" nodeType="after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fade">
                                      <p:cBhvr>
                                        <p:cTn id="118" dur="500"/>
                                        <p:tgtEl>
                                          <p:spTgt spid="33"/>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2" name="TextBox 11"/>
          <p:cNvSpPr txBox="1"/>
          <p:nvPr/>
        </p:nvSpPr>
        <p:spPr>
          <a:xfrm>
            <a:off x="1034015" y="3429000"/>
            <a:ext cx="7075976" cy="2646878"/>
          </a:xfrm>
          <a:prstGeom prst="rect">
            <a:avLst/>
          </a:prstGeom>
          <a:noFill/>
        </p:spPr>
        <p:txBody>
          <a:bodyPr wrap="none" rtlCol="0">
            <a:spAutoFit/>
          </a:bodyPr>
          <a:lstStyle/>
          <a:p>
            <a:pPr algn="ctr"/>
            <a:r>
              <a:rPr lang="en-US" sz="16600" dirty="0" smtClean="0">
                <a:solidFill>
                  <a:schemeClr val="bg1">
                    <a:lumMod val="85000"/>
                  </a:schemeClr>
                </a:solidFill>
                <a:effectLst>
                  <a:outerShdw blurRad="38100" dist="38100" dir="2700000" algn="tl">
                    <a:srgbClr val="000000">
                      <a:alpha val="43137"/>
                    </a:srgbClr>
                  </a:outerShdw>
                  <a:reflection blurRad="6350" stA="55000" endA="300" endPos="45500" dir="5400000" sy="-100000" algn="bl" rotWithShape="0"/>
                </a:effectLst>
              </a:rPr>
              <a:t>History</a:t>
            </a:r>
            <a:endParaRPr lang="en-US" sz="16600" dirty="0">
              <a:solidFill>
                <a:schemeClr val="bg1">
                  <a:lumMod val="85000"/>
                </a:schemeClr>
              </a:solidFill>
              <a:effectLst>
                <a:outerShdw blurRad="38100" dist="38100" dir="2700000" algn="tl">
                  <a:srgbClr val="000000">
                    <a:alpha val="43137"/>
                  </a:srgbClr>
                </a:outerShdw>
                <a:reflection blurRad="6350" stA="55000" endA="300" endPos="45500"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5" name="Content Placeholder 4"/>
          <p:cNvPicPr>
            <a:picLocks noGrp="1" noChangeAspect="1" noChangeArrowheads="1"/>
          </p:cNvPicPr>
          <p:nvPr>
            <p:ph/>
          </p:nvPr>
        </p:nvPicPr>
        <p:blipFill>
          <a:blip r:embed="rId4" cstate="print"/>
          <a:srcRect l="10101" t="16173" r="13939" b="19408"/>
          <a:stretch>
            <a:fillRect/>
          </a:stretch>
        </p:blipFill>
        <p:spPr>
          <a:xfrm>
            <a:off x="533400" y="381000"/>
            <a:ext cx="3962400" cy="2971800"/>
          </a:xfrm>
          <a:noFill/>
          <a:ln w="38100">
            <a:solidFill>
              <a:schemeClr val="tx1"/>
            </a:solidFill>
          </a:ln>
        </p:spPr>
      </p:pic>
      <p:pic>
        <p:nvPicPr>
          <p:cNvPr id="4" name="Picture 5" descr="P1020062"/>
          <p:cNvPicPr>
            <a:picLocks noChangeAspect="1" noChangeArrowheads="1"/>
          </p:cNvPicPr>
          <p:nvPr/>
        </p:nvPicPr>
        <p:blipFill>
          <a:blip r:embed="rId5" cstate="print"/>
          <a:srcRect/>
          <a:stretch>
            <a:fillRect/>
          </a:stretch>
        </p:blipFill>
        <p:spPr bwMode="auto">
          <a:xfrm>
            <a:off x="4647213" y="381000"/>
            <a:ext cx="3963317" cy="2971800"/>
          </a:xfrm>
          <a:prstGeom prst="rect">
            <a:avLst/>
          </a:prstGeom>
          <a:noFill/>
          <a:ln w="38100">
            <a:solidFill>
              <a:schemeClr val="tx1"/>
            </a:solidFill>
            <a:miter lim="800000"/>
            <a:headEnd/>
            <a:tailEnd/>
          </a:ln>
        </p:spPr>
      </p:pic>
      <p:pic>
        <p:nvPicPr>
          <p:cNvPr id="6" name="Picture 5" descr="DSC03283b.jpg"/>
          <p:cNvPicPr>
            <a:picLocks noChangeAspect="1"/>
          </p:cNvPicPr>
          <p:nvPr/>
        </p:nvPicPr>
        <p:blipFill>
          <a:blip r:embed="rId6" cstate="print"/>
          <a:stretch>
            <a:fillRect/>
          </a:stretch>
        </p:blipFill>
        <p:spPr>
          <a:xfrm>
            <a:off x="1839473" y="3505200"/>
            <a:ext cx="5465054" cy="2743200"/>
          </a:xfrm>
          <a:prstGeom prst="rect">
            <a:avLst/>
          </a:prstGeom>
          <a:ln w="38100">
            <a:solidFill>
              <a:schemeClr val="tx1"/>
            </a:solidFill>
          </a:ln>
        </p:spPr>
      </p:pic>
      <p:sp>
        <p:nvSpPr>
          <p:cNvPr id="8" name="TextBox 7"/>
          <p:cNvSpPr txBox="1"/>
          <p:nvPr/>
        </p:nvSpPr>
        <p:spPr>
          <a:xfrm>
            <a:off x="-130241" y="6258580"/>
            <a:ext cx="9416104" cy="523220"/>
          </a:xfrm>
          <a:prstGeom prst="rect">
            <a:avLst/>
          </a:prstGeom>
          <a:noFill/>
        </p:spPr>
        <p:txBody>
          <a:bodyPr wrap="none" rtlCol="0">
            <a:spAutoFit/>
          </a:bodyPr>
          <a:lstStyle/>
          <a:p>
            <a:pPr algn="ctr"/>
            <a:r>
              <a:rPr lang="en-US" sz="2700" b="1" dirty="0" smtClean="0">
                <a:solidFill>
                  <a:schemeClr val="bg1">
                    <a:lumMod val="85000"/>
                  </a:schemeClr>
                </a:solidFill>
                <a:effectLst>
                  <a:outerShdw blurRad="38100" dist="38100" dir="2700000" algn="tl">
                    <a:srgbClr val="000000">
                      <a:alpha val="43137"/>
                    </a:srgbClr>
                  </a:outerShdw>
                </a:effectLst>
              </a:rPr>
              <a:t>Recommendation:</a:t>
            </a:r>
            <a:r>
              <a:rPr lang="en-US" sz="2700" dirty="0" smtClean="0">
                <a:solidFill>
                  <a:schemeClr val="bg1">
                    <a:lumMod val="85000"/>
                  </a:schemeClr>
                </a:solidFill>
                <a:effectLst>
                  <a:outerShdw blurRad="38100" dist="38100" dir="2700000" algn="tl">
                    <a:srgbClr val="000000">
                      <a:alpha val="43137"/>
                    </a:srgbClr>
                  </a:outerShdw>
                </a:effectLst>
              </a:rPr>
              <a:t> Increase the amount of sheltered water</a:t>
            </a:r>
            <a:endParaRPr lang="en-US" sz="27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10" name="Picture 9" descr="To Kwa Wan.png"/>
          <p:cNvPicPr>
            <a:picLocks noChangeAspect="1"/>
          </p:cNvPicPr>
          <p:nvPr/>
        </p:nvPicPr>
        <p:blipFill>
          <a:blip r:embed="rId4" cstate="print"/>
          <a:stretch>
            <a:fillRect/>
          </a:stretch>
        </p:blipFill>
        <p:spPr>
          <a:xfrm>
            <a:off x="304800" y="762000"/>
            <a:ext cx="8534400" cy="5197018"/>
          </a:xfrm>
          <a:prstGeom prst="rect">
            <a:avLst/>
          </a:prstGeom>
          <a:ln w="38100">
            <a:solidFill>
              <a:schemeClr val="tx1"/>
            </a:solidFill>
          </a:ln>
        </p:spPr>
      </p:pic>
      <p:sp>
        <p:nvSpPr>
          <p:cNvPr id="12" name="TextBox 11"/>
          <p:cNvSpPr txBox="1"/>
          <p:nvPr/>
        </p:nvSpPr>
        <p:spPr>
          <a:xfrm>
            <a:off x="-130241" y="6258580"/>
            <a:ext cx="9416104" cy="523220"/>
          </a:xfrm>
          <a:prstGeom prst="rect">
            <a:avLst/>
          </a:prstGeom>
          <a:noFill/>
        </p:spPr>
        <p:txBody>
          <a:bodyPr wrap="none" rtlCol="0">
            <a:spAutoFit/>
          </a:bodyPr>
          <a:lstStyle/>
          <a:p>
            <a:pPr algn="ctr"/>
            <a:r>
              <a:rPr lang="en-US" sz="2700" b="1" dirty="0" smtClean="0">
                <a:solidFill>
                  <a:schemeClr val="bg1">
                    <a:lumMod val="85000"/>
                  </a:schemeClr>
                </a:solidFill>
                <a:effectLst>
                  <a:outerShdw blurRad="38100" dist="38100" dir="2700000" algn="tl">
                    <a:srgbClr val="000000">
                      <a:alpha val="43137"/>
                    </a:srgbClr>
                  </a:outerShdw>
                </a:effectLst>
              </a:rPr>
              <a:t>Recommendation:</a:t>
            </a:r>
            <a:r>
              <a:rPr lang="en-US" sz="2700" dirty="0" smtClean="0">
                <a:solidFill>
                  <a:schemeClr val="bg1">
                    <a:lumMod val="85000"/>
                  </a:schemeClr>
                </a:solidFill>
                <a:effectLst>
                  <a:outerShdw blurRad="38100" dist="38100" dir="2700000" algn="tl">
                    <a:srgbClr val="000000">
                      <a:alpha val="43137"/>
                    </a:srgbClr>
                  </a:outerShdw>
                </a:effectLst>
              </a:rPr>
              <a:t> Increase the amount of sheltered water</a:t>
            </a:r>
            <a:endParaRPr lang="en-US" sz="27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12" name="TextBox 11"/>
          <p:cNvSpPr txBox="1"/>
          <p:nvPr/>
        </p:nvSpPr>
        <p:spPr>
          <a:xfrm>
            <a:off x="-130241" y="6258580"/>
            <a:ext cx="9416104" cy="523220"/>
          </a:xfrm>
          <a:prstGeom prst="rect">
            <a:avLst/>
          </a:prstGeom>
          <a:noFill/>
        </p:spPr>
        <p:txBody>
          <a:bodyPr wrap="none" rtlCol="0">
            <a:spAutoFit/>
          </a:bodyPr>
          <a:lstStyle/>
          <a:p>
            <a:pPr algn="ctr"/>
            <a:r>
              <a:rPr lang="en-US" sz="2700" b="1" dirty="0" smtClean="0">
                <a:solidFill>
                  <a:schemeClr val="bg1">
                    <a:lumMod val="85000"/>
                  </a:schemeClr>
                </a:solidFill>
                <a:effectLst>
                  <a:outerShdw blurRad="38100" dist="38100" dir="2700000" algn="tl">
                    <a:srgbClr val="000000">
                      <a:alpha val="43137"/>
                    </a:srgbClr>
                  </a:outerShdw>
                </a:effectLst>
              </a:rPr>
              <a:t>Recommendation:</a:t>
            </a:r>
            <a:r>
              <a:rPr lang="en-US" sz="2700" dirty="0" smtClean="0">
                <a:solidFill>
                  <a:schemeClr val="bg1">
                    <a:lumMod val="85000"/>
                  </a:schemeClr>
                </a:solidFill>
                <a:effectLst>
                  <a:outerShdw blurRad="38100" dist="38100" dir="2700000" algn="tl">
                    <a:srgbClr val="000000">
                      <a:alpha val="43137"/>
                    </a:srgbClr>
                  </a:outerShdw>
                </a:effectLst>
              </a:rPr>
              <a:t> Increase the amount of sheltered water</a:t>
            </a:r>
            <a:endParaRPr lang="en-US" sz="2700" dirty="0">
              <a:solidFill>
                <a:schemeClr val="bg1">
                  <a:lumMod val="85000"/>
                </a:schemeClr>
              </a:solidFill>
              <a:effectLst>
                <a:outerShdw blurRad="38100" dist="38100" dir="2700000" algn="tl">
                  <a:srgbClr val="000000">
                    <a:alpha val="43137"/>
                  </a:srgbClr>
                </a:outerShdw>
              </a:effectLst>
            </a:endParaRPr>
          </a:p>
        </p:txBody>
      </p:sp>
      <p:pic>
        <p:nvPicPr>
          <p:cNvPr id="13" name="Picture 12" descr="To Kwa Wan.png"/>
          <p:cNvPicPr>
            <a:picLocks noChangeAspect="1"/>
          </p:cNvPicPr>
          <p:nvPr/>
        </p:nvPicPr>
        <p:blipFill>
          <a:blip r:embed="rId4" cstate="print"/>
          <a:stretch>
            <a:fillRect/>
          </a:stretch>
        </p:blipFill>
        <p:spPr>
          <a:xfrm>
            <a:off x="304801" y="762000"/>
            <a:ext cx="8534398" cy="5188715"/>
          </a:xfrm>
          <a:prstGeom prst="rect">
            <a:avLst/>
          </a:prstGeom>
          <a:ln w="38100">
            <a:solidFill>
              <a:schemeClr val="tx1"/>
            </a:solidFill>
          </a:ln>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130241" y="6258580"/>
            <a:ext cx="9416104" cy="523220"/>
          </a:xfrm>
          <a:prstGeom prst="rect">
            <a:avLst/>
          </a:prstGeom>
          <a:noFill/>
        </p:spPr>
        <p:txBody>
          <a:bodyPr wrap="none" rtlCol="0">
            <a:spAutoFit/>
          </a:bodyPr>
          <a:lstStyle/>
          <a:p>
            <a:pPr algn="ctr"/>
            <a:r>
              <a:rPr lang="en-US" sz="2700" b="1" dirty="0" smtClean="0">
                <a:solidFill>
                  <a:schemeClr val="bg1">
                    <a:lumMod val="85000"/>
                  </a:schemeClr>
                </a:solidFill>
                <a:effectLst>
                  <a:outerShdw blurRad="38100" dist="38100" dir="2700000" algn="tl">
                    <a:srgbClr val="000000">
                      <a:alpha val="43137"/>
                    </a:srgbClr>
                  </a:outerShdw>
                </a:effectLst>
              </a:rPr>
              <a:t>Recommendation:</a:t>
            </a:r>
            <a:r>
              <a:rPr lang="en-US" sz="2700" dirty="0" smtClean="0">
                <a:solidFill>
                  <a:schemeClr val="bg1">
                    <a:lumMod val="85000"/>
                  </a:schemeClr>
                </a:solidFill>
                <a:effectLst>
                  <a:outerShdw blurRad="38100" dist="38100" dir="2700000" algn="tl">
                    <a:srgbClr val="000000">
                      <a:alpha val="43137"/>
                    </a:srgbClr>
                  </a:outerShdw>
                </a:effectLst>
              </a:rPr>
              <a:t> Increase the amount of sheltered water</a:t>
            </a:r>
            <a:endParaRPr lang="en-US" sz="2700" dirty="0">
              <a:solidFill>
                <a:schemeClr val="bg1">
                  <a:lumMod val="85000"/>
                </a:schemeClr>
              </a:solidFill>
              <a:effectLst>
                <a:outerShdw blurRad="38100" dist="38100" dir="2700000" algn="tl">
                  <a:srgbClr val="000000">
                    <a:alpha val="43137"/>
                  </a:srgbClr>
                </a:outerShdw>
              </a:effectLst>
            </a:endParaRPr>
          </a:p>
        </p:txBody>
      </p:sp>
      <p:pic>
        <p:nvPicPr>
          <p:cNvPr id="10" name="Picture 9" descr="To Kwa Wan.png"/>
          <p:cNvPicPr>
            <a:picLocks noChangeAspect="1"/>
          </p:cNvPicPr>
          <p:nvPr/>
        </p:nvPicPr>
        <p:blipFill>
          <a:blip r:embed="rId4" cstate="print"/>
          <a:stretch>
            <a:fillRect/>
          </a:stretch>
        </p:blipFill>
        <p:spPr>
          <a:xfrm>
            <a:off x="304800" y="533400"/>
            <a:ext cx="8534400" cy="5138904"/>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130241" y="6258580"/>
            <a:ext cx="9416104" cy="523220"/>
          </a:xfrm>
          <a:prstGeom prst="rect">
            <a:avLst/>
          </a:prstGeom>
          <a:noFill/>
        </p:spPr>
        <p:txBody>
          <a:bodyPr wrap="none" rtlCol="0">
            <a:spAutoFit/>
          </a:bodyPr>
          <a:lstStyle/>
          <a:p>
            <a:pPr algn="ctr"/>
            <a:r>
              <a:rPr lang="en-US" sz="2700" b="1" dirty="0" smtClean="0">
                <a:solidFill>
                  <a:schemeClr val="bg1">
                    <a:lumMod val="85000"/>
                  </a:schemeClr>
                </a:solidFill>
                <a:effectLst>
                  <a:outerShdw blurRad="38100" dist="38100" dir="2700000" algn="tl">
                    <a:srgbClr val="000000">
                      <a:alpha val="43137"/>
                    </a:srgbClr>
                  </a:outerShdw>
                </a:effectLst>
              </a:rPr>
              <a:t>Recommendation:</a:t>
            </a:r>
            <a:r>
              <a:rPr lang="en-US" sz="2700" dirty="0" smtClean="0">
                <a:solidFill>
                  <a:schemeClr val="bg1">
                    <a:lumMod val="85000"/>
                  </a:schemeClr>
                </a:solidFill>
                <a:effectLst>
                  <a:outerShdw blurRad="38100" dist="38100" dir="2700000" algn="tl">
                    <a:srgbClr val="000000">
                      <a:alpha val="43137"/>
                    </a:srgbClr>
                  </a:outerShdw>
                </a:effectLst>
              </a:rPr>
              <a:t> Increase the amount of sheltered water</a:t>
            </a:r>
            <a:endParaRPr lang="en-US" sz="2700" dirty="0">
              <a:solidFill>
                <a:schemeClr val="bg1">
                  <a:lumMod val="85000"/>
                </a:schemeClr>
              </a:solidFill>
              <a:effectLst>
                <a:outerShdw blurRad="38100" dist="38100" dir="2700000" algn="tl">
                  <a:srgbClr val="000000">
                    <a:alpha val="43137"/>
                  </a:srgbClr>
                </a:outerShdw>
              </a:effectLst>
            </a:endParaRPr>
          </a:p>
        </p:txBody>
      </p:sp>
      <p:pic>
        <p:nvPicPr>
          <p:cNvPr id="6" name="Picture 5" descr="To Kwa Wan.png"/>
          <p:cNvPicPr>
            <a:picLocks noChangeAspect="1"/>
          </p:cNvPicPr>
          <p:nvPr/>
        </p:nvPicPr>
        <p:blipFill>
          <a:blip r:embed="rId4" cstate="print"/>
          <a:stretch>
            <a:fillRect/>
          </a:stretch>
        </p:blipFill>
        <p:spPr>
          <a:xfrm>
            <a:off x="304800" y="533400"/>
            <a:ext cx="8534399" cy="5138903"/>
          </a:xfrm>
          <a:prstGeom prst="rect">
            <a:avLst/>
          </a:prstGeom>
          <a:ln w="38100">
            <a:solidFill>
              <a:schemeClr val="tx1"/>
            </a:solidFill>
          </a:ln>
        </p:spPr>
      </p:pic>
      <p:sp>
        <p:nvSpPr>
          <p:cNvPr id="9" name="TextBox 8"/>
          <p:cNvSpPr txBox="1"/>
          <p:nvPr/>
        </p:nvSpPr>
        <p:spPr>
          <a:xfrm>
            <a:off x="457200" y="5786735"/>
            <a:ext cx="4020075" cy="461665"/>
          </a:xfrm>
          <a:prstGeom prst="rect">
            <a:avLst/>
          </a:prstGeom>
          <a:noFill/>
        </p:spPr>
        <p:txBody>
          <a:bodyPr wrap="none" rtlCol="0">
            <a:spAutoFit/>
          </a:bodyPr>
          <a:lstStyle/>
          <a:p>
            <a:r>
              <a:rPr lang="en-US" sz="2400" dirty="0" smtClean="0">
                <a:solidFill>
                  <a:schemeClr val="bg1">
                    <a:lumMod val="85000"/>
                  </a:schemeClr>
                </a:solidFill>
                <a:effectLst>
                  <a:outerShdw blurRad="38100" dist="38100" dir="2700000" algn="tl">
                    <a:srgbClr val="000000">
                      <a:alpha val="43137"/>
                    </a:srgbClr>
                  </a:outerShdw>
                </a:effectLst>
              </a:rPr>
              <a:t>Royal Hong Kong Yacht Club</a:t>
            </a:r>
            <a:endParaRPr lang="en-US" sz="2400" dirty="0">
              <a:solidFill>
                <a:schemeClr val="bg1">
                  <a:lumMod val="85000"/>
                </a:schemeClr>
              </a:solidFill>
              <a:effectLst>
                <a:outerShdw blurRad="38100" dist="38100" dir="2700000" algn="tl">
                  <a:srgbClr val="000000">
                    <a:alpha val="43137"/>
                  </a:srgbClr>
                </a:outerShdw>
              </a:effectLst>
            </a:endParaRPr>
          </a:p>
        </p:txBody>
      </p:sp>
      <p:cxnSp>
        <p:nvCxnSpPr>
          <p:cNvPr id="10" name="Straight Arrow Connector 9"/>
          <p:cNvCxnSpPr>
            <a:stCxn id="9" idx="0"/>
          </p:cNvCxnSpPr>
          <p:nvPr/>
        </p:nvCxnSpPr>
        <p:spPr>
          <a:xfrm rot="5400000" flipH="1" flipV="1">
            <a:off x="2531253" y="4203186"/>
            <a:ext cx="1519535" cy="1647564"/>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80322" y="5786735"/>
            <a:ext cx="2954078" cy="461665"/>
          </a:xfrm>
          <a:prstGeom prst="rect">
            <a:avLst/>
          </a:prstGeom>
          <a:noFill/>
        </p:spPr>
        <p:txBody>
          <a:bodyPr wrap="none" rtlCol="0">
            <a:spAutoFit/>
          </a:bodyPr>
          <a:lstStyle/>
          <a:p>
            <a:r>
              <a:rPr lang="en-US" sz="2400" dirty="0" smtClean="0">
                <a:solidFill>
                  <a:schemeClr val="bg1">
                    <a:lumMod val="85000"/>
                  </a:schemeClr>
                </a:solidFill>
                <a:effectLst>
                  <a:outerShdw blurRad="38100" dist="38100" dir="2700000" algn="tl">
                    <a:srgbClr val="000000">
                      <a:alpha val="43137"/>
                    </a:srgbClr>
                  </a:outerShdw>
                </a:effectLst>
              </a:rPr>
              <a:t>Floating Community</a:t>
            </a:r>
            <a:endParaRPr lang="en-US" sz="2400" dirty="0">
              <a:solidFill>
                <a:schemeClr val="bg1">
                  <a:lumMod val="85000"/>
                </a:schemeClr>
              </a:solidFill>
              <a:effectLst>
                <a:outerShdw blurRad="38100" dist="38100" dir="2700000" algn="tl">
                  <a:srgbClr val="000000">
                    <a:alpha val="43137"/>
                  </a:srgbClr>
                </a:outerShdw>
              </a:effectLst>
            </a:endParaRPr>
          </a:p>
        </p:txBody>
      </p:sp>
      <p:cxnSp>
        <p:nvCxnSpPr>
          <p:cNvPr id="15" name="Straight Arrow Connector 14"/>
          <p:cNvCxnSpPr>
            <a:stCxn id="14" idx="0"/>
          </p:cNvCxnSpPr>
          <p:nvPr/>
        </p:nvCxnSpPr>
        <p:spPr>
          <a:xfrm rot="16200000" flipV="1">
            <a:off x="5922715" y="4652088"/>
            <a:ext cx="1824334" cy="444959"/>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9" idx="2"/>
          </p:cNvCxnSpPr>
          <p:nvPr/>
        </p:nvCxnSpPr>
        <p:spPr>
          <a:xfrm rot="16200000" flipH="1">
            <a:off x="1829920" y="1601320"/>
            <a:ext cx="1102660" cy="1028700"/>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 name="Picture 18" descr="east_wan_chai_shitty_dock_layout.jpg"/>
          <p:cNvPicPr>
            <a:picLocks noChangeAspect="1"/>
          </p:cNvPicPr>
          <p:nvPr/>
        </p:nvPicPr>
        <p:blipFill>
          <a:blip r:embed="rId5" cstate="print"/>
          <a:stretch>
            <a:fillRect/>
          </a:stretch>
        </p:blipFill>
        <p:spPr>
          <a:xfrm>
            <a:off x="533400" y="152399"/>
            <a:ext cx="2667000" cy="1411941"/>
          </a:xfrm>
          <a:prstGeom prst="rect">
            <a:avLst/>
          </a:prstGeom>
          <a:ln w="38100">
            <a:solidFill>
              <a:schemeClr val="tx1"/>
            </a:solidFill>
          </a:ln>
        </p:spPr>
      </p:pic>
      <p:sp>
        <p:nvSpPr>
          <p:cNvPr id="21" name="TextBox 20"/>
          <p:cNvSpPr txBox="1"/>
          <p:nvPr/>
        </p:nvSpPr>
        <p:spPr>
          <a:xfrm>
            <a:off x="5775082" y="76200"/>
            <a:ext cx="2454518" cy="461665"/>
          </a:xfrm>
          <a:prstGeom prst="rect">
            <a:avLst/>
          </a:prstGeom>
          <a:noFill/>
        </p:spPr>
        <p:txBody>
          <a:bodyPr wrap="none" rtlCol="0">
            <a:spAutoFit/>
          </a:bodyPr>
          <a:lstStyle/>
          <a:p>
            <a:r>
              <a:rPr lang="en-US" sz="2400" dirty="0" smtClean="0">
                <a:solidFill>
                  <a:schemeClr val="bg1">
                    <a:lumMod val="85000"/>
                  </a:schemeClr>
                </a:solidFill>
                <a:effectLst>
                  <a:outerShdw blurRad="38100" dist="38100" dir="2700000" algn="tl">
                    <a:srgbClr val="000000">
                      <a:alpha val="43137"/>
                    </a:srgbClr>
                  </a:outerShdw>
                </a:effectLst>
              </a:rPr>
              <a:t>Private Moorings</a:t>
            </a:r>
            <a:endParaRPr lang="en-US" sz="2400" dirty="0">
              <a:solidFill>
                <a:schemeClr val="bg1">
                  <a:lumMod val="85000"/>
                </a:schemeClr>
              </a:solidFill>
              <a:effectLst>
                <a:outerShdw blurRad="38100" dist="38100" dir="2700000" algn="tl">
                  <a:srgbClr val="000000">
                    <a:alpha val="43137"/>
                  </a:srgbClr>
                </a:outerShdw>
              </a:effectLst>
            </a:endParaRPr>
          </a:p>
        </p:txBody>
      </p:sp>
      <p:cxnSp>
        <p:nvCxnSpPr>
          <p:cNvPr id="22" name="Straight Arrow Connector 21"/>
          <p:cNvCxnSpPr>
            <a:stCxn id="21" idx="2"/>
          </p:cNvCxnSpPr>
          <p:nvPr/>
        </p:nvCxnSpPr>
        <p:spPr>
          <a:xfrm rot="5400000">
            <a:off x="5256004" y="615862"/>
            <a:ext cx="1824335" cy="1668341"/>
          </a:xfrm>
          <a:prstGeom prst="straightConnector1">
            <a:avLst/>
          </a:prstGeom>
          <a:ln w="38100">
            <a:solidFill>
              <a:schemeClr val="bg1">
                <a:lumMod val="9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2" name="TextBox 11"/>
          <p:cNvSpPr txBox="1"/>
          <p:nvPr/>
        </p:nvSpPr>
        <p:spPr>
          <a:xfrm>
            <a:off x="482934" y="4343400"/>
            <a:ext cx="8178136" cy="1862048"/>
          </a:xfrm>
          <a:prstGeom prst="rect">
            <a:avLst/>
          </a:prstGeom>
          <a:noFill/>
        </p:spPr>
        <p:txBody>
          <a:bodyPr wrap="none" rtlCol="0">
            <a:spAutoFit/>
          </a:bodyPr>
          <a:lstStyle/>
          <a:p>
            <a:pPr algn="ctr"/>
            <a:r>
              <a:rPr lang="en-US" sz="11500" dirty="0" smtClean="0">
                <a:solidFill>
                  <a:schemeClr val="bg1">
                    <a:lumMod val="85000"/>
                  </a:schemeClr>
                </a:solidFill>
                <a:effectLst>
                  <a:outerShdw blurRad="38100" dist="38100" dir="2700000" algn="tl">
                    <a:srgbClr val="000000">
                      <a:alpha val="43137"/>
                    </a:srgbClr>
                  </a:outerShdw>
                  <a:reflection blurRad="6350" stA="55000" endA="300" endPos="45500" dir="5400000" sy="-100000" algn="bl" rotWithShape="0"/>
                </a:effectLst>
              </a:rPr>
              <a:t>Future Plans</a:t>
            </a:r>
            <a:endParaRPr lang="en-US" sz="11500" dirty="0">
              <a:solidFill>
                <a:schemeClr val="bg1">
                  <a:lumMod val="85000"/>
                </a:schemeClr>
              </a:solidFill>
              <a:effectLst>
                <a:outerShdw blurRad="38100" dist="38100" dir="2700000" algn="tl">
                  <a:srgbClr val="000000">
                    <a:alpha val="43137"/>
                  </a:srgbClr>
                </a:outerShdw>
                <a:reflection blurRad="6350" stA="55000" endA="300" endPos="45500"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9" name="Picture 8" descr="urban development guide planning dept.jpg"/>
          <p:cNvPicPr>
            <a:picLocks noChangeAspect="1"/>
          </p:cNvPicPr>
          <p:nvPr/>
        </p:nvPicPr>
        <p:blipFill>
          <a:blip r:embed="rId4" cstate="print"/>
          <a:stretch>
            <a:fillRect/>
          </a:stretch>
        </p:blipFill>
        <p:spPr>
          <a:xfrm>
            <a:off x="898789" y="1721490"/>
            <a:ext cx="7346422" cy="4679310"/>
          </a:xfrm>
          <a:prstGeom prst="rect">
            <a:avLst/>
          </a:prstGeom>
          <a:ln w="38100">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873943" y="464403"/>
            <a:ext cx="7396128" cy="923330"/>
          </a:xfrm>
          <a:prstGeom prst="rect">
            <a:avLst/>
          </a:prstGeom>
          <a:noFill/>
        </p:spPr>
        <p:txBody>
          <a:bodyPr wrap="none" rtlCol="0">
            <a:spAutoFit/>
          </a:bodyPr>
          <a:lstStyle/>
          <a:p>
            <a:pPr algn="ctr"/>
            <a:r>
              <a:rPr lang="en-US" sz="5400" dirty="0" smtClean="0">
                <a:solidFill>
                  <a:schemeClr val="bg1">
                    <a:lumMod val="85000"/>
                  </a:schemeClr>
                </a:solidFill>
                <a:effectLst>
                  <a:outerShdw blurRad="38100" dist="38100" dir="2700000" algn="tl">
                    <a:srgbClr val="000000">
                      <a:alpha val="43137"/>
                    </a:srgbClr>
                  </a:outerShdw>
                  <a:reflection blurRad="6350" stA="50000" endA="300" endPos="50000" dist="29997" dir="5400000" sy="-100000" algn="bl" rotWithShape="0"/>
                </a:effectLst>
              </a:rPr>
              <a:t>Urban Design Guideline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11" name="Picture 10" descr="http___www.legco.gov.bmp"/>
          <p:cNvPicPr>
            <a:picLocks noChangeAspect="1"/>
          </p:cNvPicPr>
          <p:nvPr/>
        </p:nvPicPr>
        <p:blipFill>
          <a:blip r:embed="rId4" cstate="print"/>
          <a:stretch>
            <a:fillRect/>
          </a:stretch>
        </p:blipFill>
        <p:spPr>
          <a:xfrm>
            <a:off x="898011" y="393023"/>
            <a:ext cx="7347978" cy="6071954"/>
          </a:xfrm>
          <a:prstGeom prst="rect">
            <a:avLst/>
          </a:prstGeom>
          <a:ln w="38100">
            <a:solidFill>
              <a:schemeClr val="tx1"/>
            </a:solidFill>
          </a:ln>
          <a:effectLst>
            <a:outerShdw blurRad="50800" dist="38100" dir="2700000" algn="tl" rotWithShape="0">
              <a:prstClr val="black">
                <a:alpha val="40000"/>
              </a:prstClr>
            </a:outerShdw>
          </a:effectLst>
        </p:spPr>
      </p:pic>
      <p:sp>
        <p:nvSpPr>
          <p:cNvPr id="12" name="Up Arrow 11"/>
          <p:cNvSpPr/>
          <p:nvPr/>
        </p:nvSpPr>
        <p:spPr>
          <a:xfrm>
            <a:off x="5715000" y="5562600"/>
            <a:ext cx="304800" cy="381000"/>
          </a:xfrm>
          <a:prstGeom prst="upArrow">
            <a:avLst>
              <a:gd name="adj1" fmla="val 27570"/>
              <a:gd name="adj2" fmla="val 50000"/>
            </a:avLst>
          </a:prstGeom>
          <a:solidFill>
            <a:srgbClr val="FFC000"/>
          </a:solidFill>
          <a:ln w="28575">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Up Arrow 12"/>
          <p:cNvSpPr/>
          <p:nvPr/>
        </p:nvSpPr>
        <p:spPr>
          <a:xfrm rot="5400000">
            <a:off x="4305300" y="44577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4" name="Up Arrow 13"/>
          <p:cNvSpPr/>
          <p:nvPr/>
        </p:nvSpPr>
        <p:spPr>
          <a:xfrm rot="5400000">
            <a:off x="5905500" y="46101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5" name="Up Arrow 14"/>
          <p:cNvSpPr/>
          <p:nvPr/>
        </p:nvSpPr>
        <p:spPr>
          <a:xfrm>
            <a:off x="2819400" y="32004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6" name="Up Arrow 15"/>
          <p:cNvSpPr/>
          <p:nvPr/>
        </p:nvSpPr>
        <p:spPr>
          <a:xfrm>
            <a:off x="4724400" y="48768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7" name="Up Arrow 16"/>
          <p:cNvSpPr/>
          <p:nvPr/>
        </p:nvSpPr>
        <p:spPr>
          <a:xfrm rot="16200000">
            <a:off x="5981700" y="49911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10" name="Picture 9" descr="Real.png"/>
          <p:cNvPicPr>
            <a:picLocks noChangeAspect="1"/>
          </p:cNvPicPr>
          <p:nvPr/>
        </p:nvPicPr>
        <p:blipFill>
          <a:blip r:embed="rId5" cstate="print"/>
          <a:stretch>
            <a:fillRect/>
          </a:stretch>
        </p:blipFill>
        <p:spPr>
          <a:xfrm>
            <a:off x="228600" y="5224740"/>
            <a:ext cx="2286000" cy="1389835"/>
          </a:xfrm>
          <a:prstGeom prst="rect">
            <a:avLst/>
          </a:prstGeom>
          <a:ln w="38100">
            <a:solidFill>
              <a:schemeClr val="tx1"/>
            </a:solidFill>
          </a:ln>
        </p:spPr>
      </p:pic>
      <p:cxnSp>
        <p:nvCxnSpPr>
          <p:cNvPr id="18" name="Straight Arrow Connector 17"/>
          <p:cNvCxnSpPr>
            <a:stCxn id="10" idx="0"/>
          </p:cNvCxnSpPr>
          <p:nvPr/>
        </p:nvCxnSpPr>
        <p:spPr>
          <a:xfrm rot="5400000" flipH="1" flipV="1">
            <a:off x="1616731" y="4022069"/>
            <a:ext cx="957540" cy="1447802"/>
          </a:xfrm>
          <a:prstGeom prst="straightConnector1">
            <a:avLst/>
          </a:prstGeom>
          <a:ln w="381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6" cstate="print"/>
          <a:srcRect/>
          <a:stretch>
            <a:fillRect/>
          </a:stretch>
        </p:blipFill>
        <p:spPr bwMode="auto">
          <a:xfrm rot="5400000">
            <a:off x="5883645" y="-321045"/>
            <a:ext cx="2482108" cy="3581399"/>
          </a:xfrm>
          <a:prstGeom prst="rect">
            <a:avLst/>
          </a:prstGeom>
          <a:noFill/>
          <a:ln w="38100">
            <a:solidFill>
              <a:schemeClr val="tx1"/>
            </a:solidFill>
            <a:miter lim="800000"/>
            <a:headEnd/>
            <a:tailEnd/>
          </a:ln>
        </p:spPr>
      </p:pic>
      <p:pic>
        <p:nvPicPr>
          <p:cNvPr id="21" name="Picture 20" descr="20100205-IE10.jpg"/>
          <p:cNvPicPr>
            <a:picLocks noChangeAspect="1"/>
          </p:cNvPicPr>
          <p:nvPr/>
        </p:nvPicPr>
        <p:blipFill>
          <a:blip r:embed="rId7" cstate="print"/>
          <a:stretch>
            <a:fillRect/>
          </a:stretch>
        </p:blipFill>
        <p:spPr>
          <a:xfrm>
            <a:off x="6375942" y="2819400"/>
            <a:ext cx="2536618" cy="1905000"/>
          </a:xfrm>
          <a:prstGeom prst="rect">
            <a:avLst/>
          </a:prstGeom>
          <a:ln w="38100">
            <a:solidFill>
              <a:schemeClr val="tx1"/>
            </a:solidFill>
          </a:ln>
        </p:spPr>
      </p:pic>
      <p:cxnSp>
        <p:nvCxnSpPr>
          <p:cNvPr id="22" name="Straight Arrow Connector 21"/>
          <p:cNvCxnSpPr>
            <a:stCxn id="21" idx="1"/>
          </p:cNvCxnSpPr>
          <p:nvPr/>
        </p:nvCxnSpPr>
        <p:spPr>
          <a:xfrm rot="10800000" flipV="1">
            <a:off x="5410200" y="3771900"/>
            <a:ext cx="965742" cy="190500"/>
          </a:xfrm>
          <a:prstGeom prst="straightConnector1">
            <a:avLst/>
          </a:prstGeom>
          <a:ln w="381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3683271" y="1726929"/>
            <a:ext cx="2057400" cy="1194342"/>
          </a:xfrm>
          <a:prstGeom prst="straightConnector1">
            <a:avLst/>
          </a:prstGeom>
          <a:ln w="381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500"/>
                                        <p:tgtEl>
                                          <p:spTgt spid="1026"/>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10"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11" name="Picture 10" descr="http___www.legco.gov.bmp"/>
          <p:cNvPicPr>
            <a:picLocks noChangeAspect="1"/>
          </p:cNvPicPr>
          <p:nvPr/>
        </p:nvPicPr>
        <p:blipFill>
          <a:blip r:embed="rId4" cstate="print"/>
          <a:stretch>
            <a:fillRect/>
          </a:stretch>
        </p:blipFill>
        <p:spPr>
          <a:xfrm>
            <a:off x="228600" y="393023"/>
            <a:ext cx="8686800" cy="6071954"/>
          </a:xfrm>
          <a:prstGeom prst="rect">
            <a:avLst/>
          </a:prstGeom>
          <a:ln w="38100">
            <a:solidFill>
              <a:schemeClr val="tx1"/>
            </a:solidFill>
          </a:ln>
          <a:effectLst>
            <a:outerShdw blurRad="50800" dist="38100" dir="2700000" algn="tl" rotWithShape="0">
              <a:prstClr val="black">
                <a:alpha val="40000"/>
              </a:prstClr>
            </a:outerShdw>
          </a:effectLst>
        </p:spPr>
      </p:pic>
      <p:sp>
        <p:nvSpPr>
          <p:cNvPr id="4" name="Up Arrow 3"/>
          <p:cNvSpPr/>
          <p:nvPr/>
        </p:nvSpPr>
        <p:spPr>
          <a:xfrm rot="7752758">
            <a:off x="7787748" y="3172214"/>
            <a:ext cx="304800" cy="381000"/>
          </a:xfrm>
          <a:prstGeom prst="upArrow">
            <a:avLst>
              <a:gd name="adj1" fmla="val 27570"/>
              <a:gd name="adj2" fmla="val 50000"/>
            </a:avLst>
          </a:prstGeom>
          <a:solidFill>
            <a:srgbClr val="92D050"/>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Up Arrow 4"/>
          <p:cNvSpPr/>
          <p:nvPr/>
        </p:nvSpPr>
        <p:spPr>
          <a:xfrm rot="10800000">
            <a:off x="7239000" y="3505200"/>
            <a:ext cx="304800" cy="381000"/>
          </a:xfrm>
          <a:prstGeom prst="upArrow">
            <a:avLst>
              <a:gd name="adj1" fmla="val 27570"/>
              <a:gd name="adj2" fmla="val 50000"/>
            </a:avLst>
          </a:prstGeom>
          <a:solidFill>
            <a:srgbClr val="92D050"/>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Up Arrow 5"/>
          <p:cNvSpPr/>
          <p:nvPr/>
        </p:nvSpPr>
        <p:spPr>
          <a:xfrm rot="16200000">
            <a:off x="4305300" y="20193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8" name="Up Arrow 7"/>
          <p:cNvSpPr/>
          <p:nvPr/>
        </p:nvSpPr>
        <p:spPr>
          <a:xfrm rot="16200000">
            <a:off x="4457700" y="23241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Up Arrow 9"/>
          <p:cNvSpPr/>
          <p:nvPr/>
        </p:nvSpPr>
        <p:spPr>
          <a:xfrm rot="10800000">
            <a:off x="4724400" y="2895600"/>
            <a:ext cx="304800" cy="381000"/>
          </a:xfrm>
          <a:prstGeom prst="upArrow">
            <a:avLst>
              <a:gd name="adj1" fmla="val 27570"/>
              <a:gd name="adj2" fmla="val 50000"/>
            </a:avLst>
          </a:prstGeom>
          <a:solidFill>
            <a:srgbClr val="92D050"/>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11" name="Picture 10" descr="http___www.legco.gov.bmp"/>
          <p:cNvPicPr>
            <a:picLocks noChangeAspect="1"/>
          </p:cNvPicPr>
          <p:nvPr/>
        </p:nvPicPr>
        <p:blipFill>
          <a:blip r:embed="rId4" cstate="print"/>
          <a:stretch>
            <a:fillRect/>
          </a:stretch>
        </p:blipFill>
        <p:spPr>
          <a:xfrm>
            <a:off x="84145" y="152400"/>
            <a:ext cx="8975710" cy="6553200"/>
          </a:xfrm>
          <a:prstGeom prst="rect">
            <a:avLst/>
          </a:prstGeom>
          <a:ln w="38100">
            <a:solidFill>
              <a:schemeClr val="tx1"/>
            </a:solidFill>
          </a:ln>
          <a:effectLst>
            <a:outerShdw blurRad="50800" dist="38100" dir="2700000" algn="tl" rotWithShape="0">
              <a:prstClr val="black">
                <a:alpha val="40000"/>
              </a:prstClr>
            </a:outerShdw>
          </a:effectLst>
        </p:spPr>
      </p:pic>
      <p:sp>
        <p:nvSpPr>
          <p:cNvPr id="10" name="Up Arrow 9"/>
          <p:cNvSpPr/>
          <p:nvPr/>
        </p:nvSpPr>
        <p:spPr>
          <a:xfrm rot="10800000">
            <a:off x="6096000" y="2514600"/>
            <a:ext cx="304800" cy="381000"/>
          </a:xfrm>
          <a:prstGeom prst="upArrow">
            <a:avLst>
              <a:gd name="adj1" fmla="val 27570"/>
              <a:gd name="adj2" fmla="val 50000"/>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FF00"/>
              </a:solidFill>
            </a:endParaRPr>
          </a:p>
        </p:txBody>
      </p:sp>
      <p:sp>
        <p:nvSpPr>
          <p:cNvPr id="13" name="Up Arrow 12"/>
          <p:cNvSpPr/>
          <p:nvPr/>
        </p:nvSpPr>
        <p:spPr>
          <a:xfrm rot="10800000">
            <a:off x="5334000" y="2514599"/>
            <a:ext cx="304800" cy="381000"/>
          </a:xfrm>
          <a:prstGeom prst="upArrow">
            <a:avLst>
              <a:gd name="adj1" fmla="val 27570"/>
              <a:gd name="adj2" fmla="val 50000"/>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FF00"/>
              </a:solidFill>
            </a:endParaRPr>
          </a:p>
        </p:txBody>
      </p:sp>
      <p:sp>
        <p:nvSpPr>
          <p:cNvPr id="9" name="Up Arrow 8"/>
          <p:cNvSpPr/>
          <p:nvPr/>
        </p:nvSpPr>
        <p:spPr>
          <a:xfrm rot="10800000">
            <a:off x="3962400" y="2057400"/>
            <a:ext cx="304800" cy="381000"/>
          </a:xfrm>
          <a:prstGeom prst="upArrow">
            <a:avLst>
              <a:gd name="adj1" fmla="val 27570"/>
              <a:gd name="adj2" fmla="val 50000"/>
            </a:avLst>
          </a:prstGeom>
          <a:solidFill>
            <a:srgbClr val="92D050"/>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1"/>
            <a:ext cx="9144001" cy="6858000"/>
          </a:xfrm>
        </p:spPr>
      </p:pic>
      <p:pic>
        <p:nvPicPr>
          <p:cNvPr id="11" name="Picture 10" descr="1860s praya.jpg"/>
          <p:cNvPicPr>
            <a:picLocks noChangeAspect="1"/>
          </p:cNvPicPr>
          <p:nvPr/>
        </p:nvPicPr>
        <p:blipFill>
          <a:blip r:embed="rId4" cstate="print"/>
          <a:stretch>
            <a:fillRect/>
          </a:stretch>
        </p:blipFill>
        <p:spPr>
          <a:xfrm>
            <a:off x="923003" y="990600"/>
            <a:ext cx="7315200" cy="5486400"/>
          </a:xfrm>
          <a:prstGeom prst="rect">
            <a:avLst/>
          </a:prstGeom>
          <a:ln w="38100">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118503" y="228600"/>
            <a:ext cx="8812669" cy="461665"/>
          </a:xfrm>
          <a:prstGeom prst="rect">
            <a:avLst/>
          </a:prstGeom>
          <a:noFill/>
        </p:spPr>
        <p:txBody>
          <a:bodyPr wrap="none" rtlCol="0">
            <a:spAutoFit/>
          </a:bodyPr>
          <a:lstStyle/>
          <a:p>
            <a:pPr algn="ctr"/>
            <a:r>
              <a:rPr lang="en-US" sz="2400" dirty="0" smtClean="0">
                <a:solidFill>
                  <a:schemeClr val="bg1">
                    <a:lumMod val="85000"/>
                  </a:schemeClr>
                </a:solidFill>
                <a:effectLst>
                  <a:outerShdw blurRad="38100" dist="38100" dir="2700000" algn="tl">
                    <a:srgbClr val="000000">
                      <a:alpha val="43137"/>
                    </a:srgbClr>
                  </a:outerShdw>
                  <a:reflection blurRad="6350" stA="60000" endA="900" endPos="60000" dist="29997" dir="5400000" sy="-100000" algn="bl" rotWithShape="0"/>
                </a:effectLst>
              </a:rPr>
              <a:t>Hong Kong’s Heritage: An Active Harbourfront in the City Centre</a:t>
            </a:r>
            <a:endParaRPr lang="en-US" sz="2400" dirty="0">
              <a:solidFill>
                <a:schemeClr val="bg1">
                  <a:lumMod val="85000"/>
                </a:schemeClr>
              </a:solidFill>
              <a:effectLst>
                <a:outerShdw blurRad="38100" dist="38100" dir="2700000" algn="tl">
                  <a:srgbClr val="000000">
                    <a:alpha val="43137"/>
                  </a:srgbClr>
                </a:outerShdw>
                <a:reflection blurRad="6350" stA="60000" endA="900" endPos="60000" dist="29997"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11" name="Picture 10" descr="http___www.legco.gov.bmp"/>
          <p:cNvPicPr>
            <a:picLocks noChangeAspect="1"/>
          </p:cNvPicPr>
          <p:nvPr/>
        </p:nvPicPr>
        <p:blipFill>
          <a:blip r:embed="rId4" cstate="print"/>
          <a:stretch>
            <a:fillRect/>
          </a:stretch>
        </p:blipFill>
        <p:spPr>
          <a:xfrm>
            <a:off x="186358" y="762000"/>
            <a:ext cx="8771284" cy="5334000"/>
          </a:xfrm>
          <a:prstGeom prst="rect">
            <a:avLst/>
          </a:prstGeom>
          <a:ln w="38100">
            <a:solidFill>
              <a:schemeClr val="tx1"/>
            </a:solidFill>
          </a:ln>
          <a:effectLst>
            <a:outerShdw blurRad="50800" dist="38100" dir="2700000" algn="tl" rotWithShape="0">
              <a:prstClr val="black">
                <a:alpha val="40000"/>
              </a:prstClr>
            </a:outerShdw>
          </a:effectLst>
        </p:spPr>
      </p:pic>
      <p:sp>
        <p:nvSpPr>
          <p:cNvPr id="15" name="Up Arrow 14"/>
          <p:cNvSpPr/>
          <p:nvPr/>
        </p:nvSpPr>
        <p:spPr>
          <a:xfrm>
            <a:off x="4343400" y="4953000"/>
            <a:ext cx="304800" cy="381000"/>
          </a:xfrm>
          <a:prstGeom prst="upArrow">
            <a:avLst>
              <a:gd name="adj1" fmla="val 27570"/>
              <a:gd name="adj2" fmla="val 50000"/>
            </a:avLst>
          </a:prstGeom>
          <a:solidFill>
            <a:srgbClr val="92D05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6" name="Up Arrow 15"/>
          <p:cNvSpPr/>
          <p:nvPr/>
        </p:nvSpPr>
        <p:spPr>
          <a:xfrm rot="10800000">
            <a:off x="2819400" y="3962400"/>
            <a:ext cx="304800" cy="381000"/>
          </a:xfrm>
          <a:prstGeom prst="upArrow">
            <a:avLst>
              <a:gd name="adj1" fmla="val 27570"/>
              <a:gd name="adj2" fmla="val 50000"/>
            </a:avLst>
          </a:prstGeom>
          <a:solidFill>
            <a:srgbClr val="FFC000"/>
          </a:solidFill>
          <a:ln w="28575">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Up Arrow 16"/>
          <p:cNvSpPr/>
          <p:nvPr/>
        </p:nvSpPr>
        <p:spPr>
          <a:xfrm rot="10800000">
            <a:off x="4114800" y="38862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4" name="Picture 4" descr="a1-04_RHKYC_Rev-6"/>
          <p:cNvPicPr>
            <a:picLocks noChangeAspect="1" noChangeArrowheads="1"/>
          </p:cNvPicPr>
          <p:nvPr/>
        </p:nvPicPr>
        <p:blipFill>
          <a:blip r:embed="rId4" cstate="print"/>
          <a:srcRect l="4208" t="14886" r="3789" b="20570"/>
          <a:stretch>
            <a:fillRect/>
          </a:stretch>
        </p:blipFill>
        <p:spPr bwMode="auto">
          <a:xfrm>
            <a:off x="121482" y="1219200"/>
            <a:ext cx="8901036" cy="4419600"/>
          </a:xfrm>
          <a:prstGeom prst="rect">
            <a:avLst/>
          </a:prstGeom>
          <a:noFill/>
          <a:ln w="38100">
            <a:solidFill>
              <a:schemeClr val="tx1"/>
            </a:solidFill>
          </a:ln>
        </p:spPr>
      </p:pic>
      <p:sp>
        <p:nvSpPr>
          <p:cNvPr id="5" name="Up Arrow 4"/>
          <p:cNvSpPr/>
          <p:nvPr/>
        </p:nvSpPr>
        <p:spPr>
          <a:xfrm>
            <a:off x="4038600" y="3987800"/>
            <a:ext cx="304800" cy="381000"/>
          </a:xfrm>
          <a:prstGeom prst="upArrow">
            <a:avLst>
              <a:gd name="adj1" fmla="val 27570"/>
              <a:gd name="adj2" fmla="val 50000"/>
            </a:avLst>
          </a:prstGeom>
          <a:solidFill>
            <a:srgbClr val="92D050"/>
          </a:solidFill>
          <a:ln w="28575">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Up Arrow 5"/>
          <p:cNvSpPr/>
          <p:nvPr/>
        </p:nvSpPr>
        <p:spPr>
          <a:xfrm rot="5400000">
            <a:off x="3543300" y="3721100"/>
            <a:ext cx="304800" cy="381000"/>
          </a:xfrm>
          <a:prstGeom prst="upArrow">
            <a:avLst>
              <a:gd name="adj1" fmla="val 27570"/>
              <a:gd name="adj2" fmla="val 50000"/>
            </a:avLst>
          </a:prstGeom>
          <a:solidFill>
            <a:srgbClr val="92D050"/>
          </a:solidFill>
          <a:ln w="28575">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Up Arrow 7"/>
          <p:cNvSpPr/>
          <p:nvPr/>
        </p:nvSpPr>
        <p:spPr>
          <a:xfrm>
            <a:off x="5410200" y="3911600"/>
            <a:ext cx="304800" cy="381000"/>
          </a:xfrm>
          <a:prstGeom prst="upArrow">
            <a:avLst>
              <a:gd name="adj1" fmla="val 27570"/>
              <a:gd name="adj2" fmla="val 50000"/>
            </a:avLst>
          </a:prstGeom>
          <a:solidFill>
            <a:srgbClr val="92D050"/>
          </a:solidFill>
          <a:ln w="28575">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Up Arrow 9"/>
          <p:cNvSpPr/>
          <p:nvPr/>
        </p:nvSpPr>
        <p:spPr>
          <a:xfrm rot="16200000">
            <a:off x="7734300" y="2120900"/>
            <a:ext cx="304800" cy="381000"/>
          </a:xfrm>
          <a:prstGeom prst="upArrow">
            <a:avLst>
              <a:gd name="adj1" fmla="val 27570"/>
              <a:gd name="adj2" fmla="val 50000"/>
            </a:avLst>
          </a:prstGeom>
          <a:solidFill>
            <a:srgbClr val="92D050"/>
          </a:solidFill>
          <a:ln w="28575">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Up Arrow 10"/>
          <p:cNvSpPr/>
          <p:nvPr/>
        </p:nvSpPr>
        <p:spPr>
          <a:xfrm rot="5400000">
            <a:off x="6591300" y="1511300"/>
            <a:ext cx="304800" cy="381000"/>
          </a:xfrm>
          <a:prstGeom prst="upArrow">
            <a:avLst>
              <a:gd name="adj1" fmla="val 27570"/>
              <a:gd name="adj2" fmla="val 50000"/>
            </a:avLst>
          </a:prstGeom>
          <a:solidFill>
            <a:srgbClr val="92D050"/>
          </a:solidFill>
          <a:ln w="28575">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Up Arrow 11"/>
          <p:cNvSpPr/>
          <p:nvPr/>
        </p:nvSpPr>
        <p:spPr>
          <a:xfrm>
            <a:off x="6477000" y="28448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4" name="Up Arrow 13"/>
          <p:cNvSpPr/>
          <p:nvPr/>
        </p:nvSpPr>
        <p:spPr>
          <a:xfrm rot="10800000">
            <a:off x="2895600" y="2971800"/>
            <a:ext cx="304800" cy="381000"/>
          </a:xfrm>
          <a:prstGeom prst="upArrow">
            <a:avLst>
              <a:gd name="adj1" fmla="val 27570"/>
              <a:gd name="adj2" fmla="val 50000"/>
            </a:avLst>
          </a:prstGeom>
          <a:solidFill>
            <a:srgbClr val="FFFF0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16" name="Picture 15" descr="urban development guide planning dept2.jpg"/>
          <p:cNvPicPr>
            <a:picLocks noChangeAspect="1"/>
          </p:cNvPicPr>
          <p:nvPr/>
        </p:nvPicPr>
        <p:blipFill>
          <a:blip r:embed="rId5" cstate="print"/>
          <a:stretch>
            <a:fillRect/>
          </a:stretch>
        </p:blipFill>
        <p:spPr>
          <a:xfrm>
            <a:off x="6003506" y="3911600"/>
            <a:ext cx="2911894" cy="1574800"/>
          </a:xfrm>
          <a:prstGeom prst="rect">
            <a:avLst/>
          </a:prstGeom>
          <a:ln w="38100">
            <a:solidFill>
              <a:schemeClr val="bg1"/>
            </a:solidFill>
          </a:ln>
          <a:effectLst>
            <a:outerShdw blurRad="76200" dir="18900000" sy="23000" kx="-1200000" algn="bl" rotWithShape="0">
              <a:prstClr val="black">
                <a:alpha val="20000"/>
              </a:prstClr>
            </a:outerShdw>
          </a:effectLst>
          <a:scene3d>
            <a:camera prst="perspectiveLeft"/>
            <a:lightRig rig="threePt" dir="t"/>
          </a:scene3d>
        </p:spPr>
      </p:pic>
      <p:sp>
        <p:nvSpPr>
          <p:cNvPr id="18" name="Up Arrow 17"/>
          <p:cNvSpPr/>
          <p:nvPr/>
        </p:nvSpPr>
        <p:spPr>
          <a:xfrm rot="10800000">
            <a:off x="1905000" y="2895599"/>
            <a:ext cx="304800" cy="381000"/>
          </a:xfrm>
          <a:prstGeom prst="upArrow">
            <a:avLst>
              <a:gd name="adj1" fmla="val 27570"/>
              <a:gd name="adj2" fmla="val 50000"/>
            </a:avLst>
          </a:prstGeom>
          <a:solidFill>
            <a:srgbClr val="FFC000"/>
          </a:solidFill>
          <a:ln w="28575">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Up Arrow 12"/>
          <p:cNvSpPr/>
          <p:nvPr/>
        </p:nvSpPr>
        <p:spPr>
          <a:xfrm rot="10800000">
            <a:off x="3810000" y="2921000"/>
            <a:ext cx="304800" cy="381000"/>
          </a:xfrm>
          <a:prstGeom prst="upArrow">
            <a:avLst>
              <a:gd name="adj1" fmla="val 27570"/>
              <a:gd name="adj2" fmla="val 50000"/>
            </a:avLst>
          </a:prstGeom>
          <a:solidFill>
            <a:srgbClr val="92D050"/>
          </a:solidFill>
          <a:ln w="28575">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9" name="Picture 18" descr="To Kwa Wan.png"/>
          <p:cNvPicPr>
            <a:picLocks noChangeAspect="1"/>
          </p:cNvPicPr>
          <p:nvPr/>
        </p:nvPicPr>
        <p:blipFill>
          <a:blip r:embed="rId6" cstate="print"/>
          <a:stretch>
            <a:fillRect/>
          </a:stretch>
        </p:blipFill>
        <p:spPr>
          <a:xfrm>
            <a:off x="228600" y="228600"/>
            <a:ext cx="4038600" cy="2431802"/>
          </a:xfrm>
          <a:prstGeom prst="rect">
            <a:avLst/>
          </a:prstGeom>
          <a:ln w="38100">
            <a:solidFill>
              <a:schemeClr val="tx1"/>
            </a:solidFill>
          </a:ln>
        </p:spPr>
      </p:pic>
      <p:sp>
        <p:nvSpPr>
          <p:cNvPr id="20" name="TextBox 19"/>
          <p:cNvSpPr txBox="1"/>
          <p:nvPr/>
        </p:nvSpPr>
        <p:spPr>
          <a:xfrm>
            <a:off x="6964" y="5827693"/>
            <a:ext cx="9130192" cy="954107"/>
          </a:xfrm>
          <a:prstGeom prst="rect">
            <a:avLst/>
          </a:prstGeom>
          <a:noFill/>
        </p:spPr>
        <p:txBody>
          <a:bodyPr wrap="none" rtlCol="0">
            <a:spAutoFit/>
          </a:bodyPr>
          <a:lstStyle/>
          <a:p>
            <a:pPr algn="ctr"/>
            <a:r>
              <a:rPr lang="en-US" sz="2800" b="1" dirty="0" smtClean="0">
                <a:solidFill>
                  <a:schemeClr val="bg1">
                    <a:lumMod val="85000"/>
                  </a:schemeClr>
                </a:solidFill>
                <a:effectLst>
                  <a:outerShdw blurRad="38100" dist="38100" dir="2700000" algn="tl">
                    <a:srgbClr val="000000">
                      <a:alpha val="43137"/>
                    </a:srgbClr>
                  </a:outerShdw>
                </a:effectLst>
              </a:rPr>
              <a:t>Recommendation:</a:t>
            </a:r>
            <a:r>
              <a:rPr lang="en-US" sz="2800" dirty="0" smtClean="0">
                <a:solidFill>
                  <a:schemeClr val="bg1">
                    <a:lumMod val="85000"/>
                  </a:schemeClr>
                </a:solidFill>
                <a:effectLst>
                  <a:outerShdw blurRad="38100" dist="38100" dir="2700000" algn="tl">
                    <a:srgbClr val="000000">
                      <a:alpha val="43137"/>
                    </a:srgbClr>
                  </a:outerShdw>
                </a:effectLst>
              </a:rPr>
              <a:t> Include land-water interfaces,</a:t>
            </a:r>
          </a:p>
          <a:p>
            <a:pPr algn="ctr"/>
            <a:r>
              <a:rPr lang="en-US" sz="2800" dirty="0" smtClean="0">
                <a:solidFill>
                  <a:schemeClr val="bg1">
                    <a:lumMod val="85000"/>
                  </a:schemeClr>
                </a:solidFill>
                <a:effectLst>
                  <a:outerShdw blurRad="38100" dist="38100" dir="2700000" algn="tl">
                    <a:srgbClr val="000000">
                      <a:alpha val="43137"/>
                    </a:srgbClr>
                  </a:outerShdw>
                </a:effectLst>
              </a:rPr>
              <a:t>marinas, and </a:t>
            </a:r>
            <a:r>
              <a:rPr lang="en-US" sz="2800" dirty="0" err="1" smtClean="0">
                <a:solidFill>
                  <a:schemeClr val="bg1">
                    <a:lumMod val="85000"/>
                  </a:schemeClr>
                </a:solidFill>
                <a:effectLst>
                  <a:outerShdw blurRad="38100" dist="38100" dir="2700000" algn="tl">
                    <a:srgbClr val="000000">
                      <a:alpha val="43137"/>
                    </a:srgbClr>
                  </a:outerShdw>
                </a:effectLst>
              </a:rPr>
              <a:t>watersports</a:t>
            </a:r>
            <a:r>
              <a:rPr lang="en-US" sz="2800" dirty="0" smtClean="0">
                <a:solidFill>
                  <a:schemeClr val="bg1">
                    <a:lumMod val="85000"/>
                  </a:schemeClr>
                </a:solidFill>
                <a:effectLst>
                  <a:outerShdw blurRad="38100" dist="38100" dir="2700000" algn="tl">
                    <a:srgbClr val="000000">
                      <a:alpha val="43137"/>
                    </a:srgbClr>
                  </a:outerShdw>
                </a:effectLst>
              </a:rPr>
              <a:t> facilities in future developments</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12" grpId="0" animBg="1"/>
      <p:bldP spid="14" grpId="0" animBg="1"/>
      <p:bldP spid="18" grpId="0" animBg="1"/>
      <p:bldP spid="13" grpId="0" animBg="1"/>
      <p:bldP spid="2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0"/>
            <a:ext cx="9144001" cy="6858000"/>
          </a:xfrm>
        </p:spPr>
      </p:pic>
      <p:sp>
        <p:nvSpPr>
          <p:cNvPr id="12" name="TextBox 11"/>
          <p:cNvSpPr txBox="1"/>
          <p:nvPr/>
        </p:nvSpPr>
        <p:spPr>
          <a:xfrm>
            <a:off x="333410" y="5153561"/>
            <a:ext cx="8477192" cy="1323439"/>
          </a:xfrm>
          <a:prstGeom prst="rect">
            <a:avLst/>
          </a:prstGeom>
          <a:noFill/>
        </p:spPr>
        <p:txBody>
          <a:bodyPr wrap="none" rtlCol="0">
            <a:spAutoFit/>
          </a:bodyPr>
          <a:lstStyle/>
          <a:p>
            <a:pPr algn="ctr"/>
            <a:r>
              <a:rPr lang="en-US" sz="8000" dirty="0" smtClean="0">
                <a:solidFill>
                  <a:schemeClr val="bg1">
                    <a:lumMod val="85000"/>
                  </a:schemeClr>
                </a:solidFill>
                <a:effectLst>
                  <a:outerShdw blurRad="38100" dist="38100" dir="2700000" algn="tl">
                    <a:srgbClr val="000000">
                      <a:alpha val="43137"/>
                    </a:srgbClr>
                  </a:outerShdw>
                  <a:reflection blurRad="6350" stA="55000" endA="300" endPos="45500" dir="5400000" sy="-100000" algn="bl" rotWithShape="0"/>
                </a:effectLst>
              </a:rPr>
              <a:t>Recommendations</a:t>
            </a:r>
            <a:endParaRPr lang="en-US" sz="8000" dirty="0">
              <a:solidFill>
                <a:schemeClr val="bg1">
                  <a:lumMod val="85000"/>
                </a:schemeClr>
              </a:solidFill>
              <a:effectLst>
                <a:outerShdw blurRad="38100" dist="38100" dir="2700000" algn="tl">
                  <a:srgbClr val="000000">
                    <a:alpha val="43137"/>
                  </a:srgbClr>
                </a:outerShdw>
                <a:reflection blurRad="6350" stA="55000" endA="300" endPos="45500"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1512028" y="464403"/>
            <a:ext cx="6119945" cy="923330"/>
          </a:xfrm>
          <a:prstGeom prst="rect">
            <a:avLst/>
          </a:prstGeom>
          <a:noFill/>
        </p:spPr>
        <p:txBody>
          <a:bodyPr wrap="none" rtlCol="0">
            <a:spAutoFit/>
          </a:bodyPr>
          <a:lstStyle/>
          <a:p>
            <a:pPr algn="ctr"/>
            <a:r>
              <a:rPr lang="en-US" sz="5400" dirty="0" smtClean="0">
                <a:solidFill>
                  <a:schemeClr val="bg1">
                    <a:lumMod val="85000"/>
                  </a:schemeClr>
                </a:solidFill>
                <a:effectLst>
                  <a:outerShdw blurRad="38100" dist="38100" dir="2700000" algn="tl">
                    <a:srgbClr val="000000">
                      <a:alpha val="43137"/>
                    </a:srgbClr>
                  </a:outerShdw>
                  <a:reflection blurRad="6350" stA="50000" endA="300" endPos="50000" dist="29997" dir="5400000" sy="-100000" algn="bl" rotWithShape="0"/>
                </a:effectLst>
              </a:rPr>
              <a:t>Recommendation A</a:t>
            </a:r>
          </a:p>
        </p:txBody>
      </p:sp>
      <p:sp>
        <p:nvSpPr>
          <p:cNvPr id="6" name="Rectangle 5"/>
          <p:cNvSpPr/>
          <p:nvPr/>
        </p:nvSpPr>
        <p:spPr>
          <a:xfrm>
            <a:off x="304800" y="1600200"/>
            <a:ext cx="8381076" cy="523220"/>
          </a:xfrm>
          <a:prstGeom prst="rect">
            <a:avLst/>
          </a:prstGeom>
        </p:spPr>
        <p:txBody>
          <a:bodyPr wrap="none">
            <a:spAutoFit/>
          </a:bodyPr>
          <a:lstStyle/>
          <a:p>
            <a:pPr algn="ctr"/>
            <a:r>
              <a:rPr lang="en-US" sz="2800" dirty="0" smtClean="0">
                <a:solidFill>
                  <a:schemeClr val="bg1">
                    <a:lumMod val="85000"/>
                  </a:schemeClr>
                </a:solidFill>
                <a:effectLst>
                  <a:outerShdw blurRad="38100" dist="38100" dir="2700000" algn="tl">
                    <a:srgbClr val="000000">
                      <a:alpha val="43137"/>
                    </a:srgbClr>
                  </a:outerShdw>
                </a:effectLst>
              </a:rPr>
              <a:t>Conglomeration of Industrial Services in Yau Ma Tei  </a:t>
            </a:r>
            <a:endParaRPr lang="en-US" sz="2800" dirty="0">
              <a:solidFill>
                <a:schemeClr val="bg1">
                  <a:lumMod val="85000"/>
                </a:schemeClr>
              </a:solidFill>
              <a:effectLst>
                <a:outerShdw blurRad="38100" dist="38100" dir="2700000" algn="tl">
                  <a:srgbClr val="000000">
                    <a:alpha val="43137"/>
                  </a:srgbClr>
                </a:outerShdw>
              </a:effectLst>
            </a:endParaRPr>
          </a:p>
        </p:txBody>
      </p:sp>
      <p:pic>
        <p:nvPicPr>
          <p:cNvPr id="8" name="Picture 7" descr="current.png"/>
          <p:cNvPicPr>
            <a:picLocks noChangeAspect="1"/>
          </p:cNvPicPr>
          <p:nvPr/>
        </p:nvPicPr>
        <p:blipFill>
          <a:blip r:embed="rId4" cstate="print"/>
          <a:stretch>
            <a:fillRect/>
          </a:stretch>
        </p:blipFill>
        <p:spPr>
          <a:xfrm>
            <a:off x="971020" y="2269838"/>
            <a:ext cx="7233462" cy="4359562"/>
          </a:xfrm>
          <a:prstGeom prst="rect">
            <a:avLst/>
          </a:prstGeom>
          <a:ln w="38100">
            <a:solidFill>
              <a:schemeClr val="tx1"/>
            </a:solidFill>
          </a:ln>
        </p:spPr>
      </p:pic>
      <p:sp>
        <p:nvSpPr>
          <p:cNvPr id="10" name="Up Arrow 9"/>
          <p:cNvSpPr/>
          <p:nvPr/>
        </p:nvSpPr>
        <p:spPr>
          <a:xfrm rot="5400000">
            <a:off x="3848100" y="4610100"/>
            <a:ext cx="304800" cy="381000"/>
          </a:xfrm>
          <a:prstGeom prst="upArrow">
            <a:avLst>
              <a:gd name="adj1" fmla="val 27570"/>
              <a:gd name="adj2" fmla="val 50000"/>
            </a:avLst>
          </a:prstGeom>
          <a:solidFill>
            <a:srgbClr val="92D050"/>
          </a:solidFill>
          <a:ln>
            <a:solidFill>
              <a:schemeClr val="tx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9" name="Picture 8" descr="yau ma tei pcwa.JPG"/>
          <p:cNvPicPr>
            <a:picLocks noChangeAspect="1"/>
          </p:cNvPicPr>
          <p:nvPr/>
        </p:nvPicPr>
        <p:blipFill>
          <a:blip r:embed="rId5" cstate="print"/>
          <a:stretch>
            <a:fillRect/>
          </a:stretch>
        </p:blipFill>
        <p:spPr>
          <a:xfrm>
            <a:off x="5105400" y="2438400"/>
            <a:ext cx="2895600" cy="1925266"/>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1533412" y="464403"/>
            <a:ext cx="6077177" cy="923330"/>
          </a:xfrm>
          <a:prstGeom prst="rect">
            <a:avLst/>
          </a:prstGeom>
          <a:noFill/>
        </p:spPr>
        <p:txBody>
          <a:bodyPr wrap="none" rtlCol="0">
            <a:spAutoFit/>
          </a:bodyPr>
          <a:lstStyle/>
          <a:p>
            <a:pPr algn="ctr"/>
            <a:r>
              <a:rPr lang="en-US" sz="5400" dirty="0" smtClean="0">
                <a:solidFill>
                  <a:schemeClr val="bg1">
                    <a:lumMod val="85000"/>
                  </a:schemeClr>
                </a:solidFill>
                <a:effectLst>
                  <a:outerShdw blurRad="38100" dist="38100" dir="2700000" algn="tl">
                    <a:srgbClr val="000000">
                      <a:alpha val="43137"/>
                    </a:srgbClr>
                  </a:outerShdw>
                  <a:reflection blurRad="6350" stA="50000" endA="300" endPos="50000" dist="29997" dir="5400000" sy="-100000" algn="bl" rotWithShape="0"/>
                </a:effectLst>
              </a:rPr>
              <a:t>Recommendation B</a:t>
            </a:r>
          </a:p>
        </p:txBody>
      </p:sp>
      <p:sp>
        <p:nvSpPr>
          <p:cNvPr id="6" name="Rectangle 5"/>
          <p:cNvSpPr/>
          <p:nvPr/>
        </p:nvSpPr>
        <p:spPr>
          <a:xfrm>
            <a:off x="837965" y="1600200"/>
            <a:ext cx="7468070" cy="584775"/>
          </a:xfrm>
          <a:prstGeom prst="rect">
            <a:avLst/>
          </a:prstGeom>
        </p:spPr>
        <p:txBody>
          <a:bodyPr wrap="none">
            <a:spAutoFit/>
          </a:bodyPr>
          <a:lstStyle/>
          <a:p>
            <a:r>
              <a:rPr lang="en-US" sz="3200" dirty="0" smtClean="0">
                <a:solidFill>
                  <a:schemeClr val="bg1">
                    <a:lumMod val="85000"/>
                  </a:schemeClr>
                </a:solidFill>
                <a:effectLst>
                  <a:outerShdw blurRad="38100" dist="38100" dir="2700000" algn="tl">
                    <a:srgbClr val="000000">
                      <a:alpha val="43137"/>
                    </a:srgbClr>
                  </a:outerShdw>
                </a:effectLst>
              </a:rPr>
              <a:t>Add more piers and improve their quality</a:t>
            </a:r>
            <a:endParaRPr lang="en-US" sz="3200" dirty="0"/>
          </a:p>
        </p:txBody>
      </p:sp>
      <p:pic>
        <p:nvPicPr>
          <p:cNvPr id="9" name="Picture 8" descr="20100205-IE10.jpg"/>
          <p:cNvPicPr>
            <a:picLocks noChangeAspect="1"/>
          </p:cNvPicPr>
          <p:nvPr/>
        </p:nvPicPr>
        <p:blipFill>
          <a:blip r:embed="rId4" cstate="print"/>
          <a:stretch>
            <a:fillRect/>
          </a:stretch>
        </p:blipFill>
        <p:spPr>
          <a:xfrm>
            <a:off x="1488309" y="2362200"/>
            <a:ext cx="6167382" cy="411480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1514977" y="464403"/>
            <a:ext cx="6114046" cy="923330"/>
          </a:xfrm>
          <a:prstGeom prst="rect">
            <a:avLst/>
          </a:prstGeom>
          <a:noFill/>
        </p:spPr>
        <p:txBody>
          <a:bodyPr wrap="none" rtlCol="0">
            <a:spAutoFit/>
          </a:bodyPr>
          <a:lstStyle/>
          <a:p>
            <a:pPr algn="ctr"/>
            <a:r>
              <a:rPr lang="en-US" sz="5400" dirty="0" smtClean="0">
                <a:solidFill>
                  <a:schemeClr val="bg1">
                    <a:lumMod val="85000"/>
                  </a:schemeClr>
                </a:solidFill>
                <a:effectLst>
                  <a:outerShdw blurRad="38100" dist="38100" dir="2700000" algn="tl">
                    <a:srgbClr val="000000">
                      <a:alpha val="43137"/>
                    </a:srgbClr>
                  </a:outerShdw>
                  <a:reflection blurRad="6350" stA="50000" endA="300" endPos="50000" dist="29997" dir="5400000" sy="-100000" algn="bl" rotWithShape="0"/>
                </a:effectLst>
              </a:rPr>
              <a:t>Recommendation C</a:t>
            </a:r>
          </a:p>
        </p:txBody>
      </p:sp>
      <p:sp>
        <p:nvSpPr>
          <p:cNvPr id="6" name="Rectangle 5"/>
          <p:cNvSpPr/>
          <p:nvPr/>
        </p:nvSpPr>
        <p:spPr>
          <a:xfrm>
            <a:off x="2524613" y="1600200"/>
            <a:ext cx="4094775" cy="584775"/>
          </a:xfrm>
          <a:prstGeom prst="rect">
            <a:avLst/>
          </a:prstGeom>
        </p:spPr>
        <p:txBody>
          <a:bodyPr wrap="none">
            <a:spAutoFit/>
          </a:bodyPr>
          <a:lstStyle/>
          <a:p>
            <a:r>
              <a:rPr lang="en-US" sz="3200" dirty="0" smtClean="0">
                <a:solidFill>
                  <a:schemeClr val="bg1">
                    <a:lumMod val="85000"/>
                  </a:schemeClr>
                </a:solidFill>
                <a:effectLst>
                  <a:outerShdw blurRad="38100" dist="38100" dir="2700000" algn="tl">
                    <a:srgbClr val="000000">
                      <a:alpha val="43137"/>
                    </a:srgbClr>
                  </a:outerShdw>
                </a:effectLst>
              </a:rPr>
              <a:t>Improve landing steps</a:t>
            </a:r>
            <a:endParaRPr lang="en-US" sz="3200" dirty="0"/>
          </a:p>
        </p:txBody>
      </p:sp>
      <p:pic>
        <p:nvPicPr>
          <p:cNvPr id="8" name="Picture 5"/>
          <p:cNvPicPr>
            <a:picLocks noChangeAspect="1" noChangeArrowheads="1"/>
          </p:cNvPicPr>
          <p:nvPr/>
        </p:nvPicPr>
        <p:blipFill>
          <a:blip r:embed="rId4" cstate="print"/>
          <a:stretch>
            <a:fillRect/>
          </a:stretch>
        </p:blipFill>
        <p:spPr bwMode="auto">
          <a:xfrm>
            <a:off x="228600" y="2380927"/>
            <a:ext cx="4572000" cy="2876873"/>
          </a:xfrm>
          <a:prstGeom prst="rect">
            <a:avLst/>
          </a:prstGeom>
          <a:noFill/>
          <a:ln w="38100" algn="ctr">
            <a:solidFill>
              <a:schemeClr val="tx1"/>
            </a:solidFill>
            <a:miter lim="800000"/>
            <a:headEnd/>
            <a:tailEnd/>
          </a:ln>
          <a:effectLst/>
        </p:spPr>
      </p:pic>
      <p:pic>
        <p:nvPicPr>
          <p:cNvPr id="10" name="Picture 5"/>
          <p:cNvPicPr>
            <a:picLocks noChangeAspect="1" noChangeArrowheads="1"/>
          </p:cNvPicPr>
          <p:nvPr/>
        </p:nvPicPr>
        <p:blipFill>
          <a:blip r:embed="rId5" cstate="print"/>
          <a:stretch>
            <a:fillRect/>
          </a:stretch>
        </p:blipFill>
        <p:spPr bwMode="auto">
          <a:xfrm>
            <a:off x="4968291" y="3752527"/>
            <a:ext cx="3947109" cy="2876873"/>
          </a:xfrm>
          <a:prstGeom prst="rect">
            <a:avLst/>
          </a:prstGeom>
          <a:noFill/>
          <a:ln w="38100" algn="ctr">
            <a:solidFill>
              <a:schemeClr val="tx1"/>
            </a:solid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1480513" y="464403"/>
            <a:ext cx="6182975" cy="923330"/>
          </a:xfrm>
          <a:prstGeom prst="rect">
            <a:avLst/>
          </a:prstGeom>
          <a:noFill/>
        </p:spPr>
        <p:txBody>
          <a:bodyPr wrap="none" rtlCol="0">
            <a:spAutoFit/>
          </a:bodyPr>
          <a:lstStyle/>
          <a:p>
            <a:pPr algn="ctr"/>
            <a:r>
              <a:rPr lang="en-US" sz="5400" dirty="0" smtClean="0">
                <a:solidFill>
                  <a:schemeClr val="bg1">
                    <a:lumMod val="85000"/>
                  </a:schemeClr>
                </a:solidFill>
                <a:effectLst>
                  <a:outerShdw blurRad="38100" dist="38100" dir="2700000" algn="tl">
                    <a:srgbClr val="000000">
                      <a:alpha val="43137"/>
                    </a:srgbClr>
                  </a:outerShdw>
                  <a:reflection blurRad="6350" stA="50000" endA="300" endPos="50000" dist="29997" dir="5400000" sy="-100000" algn="bl" rotWithShape="0"/>
                </a:effectLst>
              </a:rPr>
              <a:t>Recommendation D</a:t>
            </a:r>
          </a:p>
        </p:txBody>
      </p:sp>
      <p:sp>
        <p:nvSpPr>
          <p:cNvPr id="6" name="Rectangle 5"/>
          <p:cNvSpPr/>
          <p:nvPr/>
        </p:nvSpPr>
        <p:spPr>
          <a:xfrm>
            <a:off x="1047862" y="1625025"/>
            <a:ext cx="7048276" cy="584775"/>
          </a:xfrm>
          <a:prstGeom prst="rect">
            <a:avLst/>
          </a:prstGeom>
        </p:spPr>
        <p:txBody>
          <a:bodyPr wrap="none">
            <a:spAutoFit/>
          </a:bodyPr>
          <a:lstStyle/>
          <a:p>
            <a:pPr algn="ctr"/>
            <a:r>
              <a:rPr lang="en-US" sz="3200" dirty="0" smtClean="0">
                <a:solidFill>
                  <a:schemeClr val="bg1">
                    <a:lumMod val="85000"/>
                  </a:schemeClr>
                </a:solidFill>
                <a:effectLst>
                  <a:outerShdw blurRad="38100" dist="38100" dir="2700000" algn="tl">
                    <a:srgbClr val="000000">
                      <a:alpha val="43137"/>
                    </a:srgbClr>
                  </a:outerShdw>
                </a:effectLst>
              </a:rPr>
              <a:t>Increase the amount of sheltered water</a:t>
            </a:r>
          </a:p>
        </p:txBody>
      </p:sp>
      <p:pic>
        <p:nvPicPr>
          <p:cNvPr id="9" name="Picture 8" descr="Real.png"/>
          <p:cNvPicPr>
            <a:picLocks noChangeAspect="1"/>
          </p:cNvPicPr>
          <p:nvPr/>
        </p:nvPicPr>
        <p:blipFill>
          <a:blip r:embed="rId4" cstate="print"/>
          <a:stretch>
            <a:fillRect/>
          </a:stretch>
        </p:blipFill>
        <p:spPr>
          <a:xfrm>
            <a:off x="925545" y="2743200"/>
            <a:ext cx="3108960" cy="1893200"/>
          </a:xfrm>
          <a:prstGeom prst="rect">
            <a:avLst/>
          </a:prstGeom>
          <a:ln w="38100">
            <a:solidFill>
              <a:schemeClr val="tx1"/>
            </a:solidFill>
          </a:ln>
        </p:spPr>
      </p:pic>
      <p:pic>
        <p:nvPicPr>
          <p:cNvPr id="10" name="Picture 9" descr="Real.png"/>
          <p:cNvPicPr>
            <a:picLocks noChangeAspect="1"/>
          </p:cNvPicPr>
          <p:nvPr/>
        </p:nvPicPr>
        <p:blipFill>
          <a:blip r:embed="rId5" cstate="print"/>
          <a:stretch>
            <a:fillRect/>
          </a:stretch>
        </p:blipFill>
        <p:spPr>
          <a:xfrm>
            <a:off x="5113020" y="2743200"/>
            <a:ext cx="3108960" cy="1890175"/>
          </a:xfrm>
          <a:prstGeom prst="rect">
            <a:avLst/>
          </a:prstGeom>
          <a:ln w="38100">
            <a:solidFill>
              <a:schemeClr val="tx1"/>
            </a:solidFill>
          </a:ln>
        </p:spPr>
      </p:pic>
      <p:sp>
        <p:nvSpPr>
          <p:cNvPr id="11" name="TextBox 10"/>
          <p:cNvSpPr txBox="1"/>
          <p:nvPr/>
        </p:nvSpPr>
        <p:spPr>
          <a:xfrm>
            <a:off x="1919192" y="2362200"/>
            <a:ext cx="824008" cy="369332"/>
          </a:xfrm>
          <a:prstGeom prst="rect">
            <a:avLst/>
          </a:prstGeom>
          <a:noFill/>
        </p:spPr>
        <p:txBody>
          <a:bodyPr wrap="none" rtlCol="0">
            <a:spAutoFit/>
          </a:bodyPr>
          <a:lstStyle/>
          <a:p>
            <a:r>
              <a:rPr lang="en-US" dirty="0" smtClean="0">
                <a:solidFill>
                  <a:schemeClr val="bg1">
                    <a:lumMod val="95000"/>
                  </a:schemeClr>
                </a:solidFill>
              </a:rPr>
              <a:t>Before</a:t>
            </a:r>
            <a:endParaRPr lang="en-US" dirty="0">
              <a:solidFill>
                <a:schemeClr val="bg1">
                  <a:lumMod val="95000"/>
                </a:schemeClr>
              </a:solidFill>
            </a:endParaRPr>
          </a:p>
        </p:txBody>
      </p:sp>
      <p:sp>
        <p:nvSpPr>
          <p:cNvPr id="12" name="TextBox 11"/>
          <p:cNvSpPr txBox="1"/>
          <p:nvPr/>
        </p:nvSpPr>
        <p:spPr>
          <a:xfrm>
            <a:off x="6338792" y="2362200"/>
            <a:ext cx="689420" cy="369332"/>
          </a:xfrm>
          <a:prstGeom prst="rect">
            <a:avLst/>
          </a:prstGeom>
          <a:noFill/>
        </p:spPr>
        <p:txBody>
          <a:bodyPr wrap="none" rtlCol="0">
            <a:spAutoFit/>
          </a:bodyPr>
          <a:lstStyle/>
          <a:p>
            <a:r>
              <a:rPr lang="en-US" dirty="0" smtClean="0">
                <a:solidFill>
                  <a:schemeClr val="bg1">
                    <a:lumMod val="95000"/>
                  </a:schemeClr>
                </a:solidFill>
              </a:rPr>
              <a:t>After</a:t>
            </a:r>
            <a:endParaRPr lang="en-US" dirty="0">
              <a:solidFill>
                <a:schemeClr val="bg1">
                  <a:lumMod val="95000"/>
                </a:schemeClr>
              </a:solidFill>
            </a:endParaRPr>
          </a:p>
        </p:txBody>
      </p:sp>
      <p:pic>
        <p:nvPicPr>
          <p:cNvPr id="13" name="Picture 12" descr="Causeway Bay.png"/>
          <p:cNvPicPr>
            <a:picLocks noChangeAspect="1"/>
          </p:cNvPicPr>
          <p:nvPr/>
        </p:nvPicPr>
        <p:blipFill>
          <a:blip r:embed="rId6" cstate="print"/>
          <a:stretch>
            <a:fillRect/>
          </a:stretch>
        </p:blipFill>
        <p:spPr>
          <a:xfrm>
            <a:off x="925545" y="4809672"/>
            <a:ext cx="3108960" cy="1872030"/>
          </a:xfrm>
          <a:prstGeom prst="rect">
            <a:avLst/>
          </a:prstGeom>
          <a:ln w="38100">
            <a:solidFill>
              <a:schemeClr val="tx1"/>
            </a:solidFill>
          </a:ln>
        </p:spPr>
      </p:pic>
      <p:pic>
        <p:nvPicPr>
          <p:cNvPr id="14" name="Picture 13" descr="Real.png"/>
          <p:cNvPicPr>
            <a:picLocks noChangeAspect="1"/>
          </p:cNvPicPr>
          <p:nvPr/>
        </p:nvPicPr>
        <p:blipFill>
          <a:blip r:embed="rId7" cstate="print"/>
          <a:stretch>
            <a:fillRect/>
          </a:stretch>
        </p:blipFill>
        <p:spPr>
          <a:xfrm>
            <a:off x="5113020" y="4809673"/>
            <a:ext cx="3108959" cy="1872029"/>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4" name="TextBox 3"/>
          <p:cNvSpPr txBox="1"/>
          <p:nvPr/>
        </p:nvSpPr>
        <p:spPr>
          <a:xfrm>
            <a:off x="1539022" y="464403"/>
            <a:ext cx="6065956" cy="923330"/>
          </a:xfrm>
          <a:prstGeom prst="rect">
            <a:avLst/>
          </a:prstGeom>
          <a:noFill/>
        </p:spPr>
        <p:txBody>
          <a:bodyPr wrap="none" rtlCol="0">
            <a:spAutoFit/>
          </a:bodyPr>
          <a:lstStyle/>
          <a:p>
            <a:pPr algn="ctr"/>
            <a:r>
              <a:rPr lang="en-US" sz="5400" dirty="0" smtClean="0">
                <a:solidFill>
                  <a:schemeClr val="bg1">
                    <a:lumMod val="85000"/>
                  </a:schemeClr>
                </a:solidFill>
                <a:effectLst>
                  <a:outerShdw blurRad="38100" dist="38100" dir="2700000" algn="tl">
                    <a:srgbClr val="000000">
                      <a:alpha val="43137"/>
                    </a:srgbClr>
                  </a:outerShdw>
                  <a:reflection blurRad="6350" stA="50000" endA="300" endPos="50000" dist="29997" dir="5400000" sy="-100000" algn="bl" rotWithShape="0"/>
                </a:effectLst>
              </a:rPr>
              <a:t>Recommendation E</a:t>
            </a:r>
          </a:p>
        </p:txBody>
      </p:sp>
      <p:sp>
        <p:nvSpPr>
          <p:cNvPr id="6" name="Rectangle 5"/>
          <p:cNvSpPr/>
          <p:nvPr/>
        </p:nvSpPr>
        <p:spPr>
          <a:xfrm>
            <a:off x="11938" y="1600200"/>
            <a:ext cx="9120125" cy="1077218"/>
          </a:xfrm>
          <a:prstGeom prst="rect">
            <a:avLst/>
          </a:prstGeom>
        </p:spPr>
        <p:txBody>
          <a:bodyPr wrap="none">
            <a:spAutoFit/>
          </a:bodyPr>
          <a:lstStyle/>
          <a:p>
            <a:pPr algn="ctr"/>
            <a:r>
              <a:rPr lang="en-US" sz="3200" dirty="0" smtClean="0">
                <a:solidFill>
                  <a:schemeClr val="bg1">
                    <a:lumMod val="85000"/>
                  </a:schemeClr>
                </a:solidFill>
                <a:effectLst>
                  <a:outerShdw blurRad="38100" dist="38100" dir="2700000" algn="tl">
                    <a:srgbClr val="000000">
                      <a:alpha val="43137"/>
                    </a:srgbClr>
                  </a:outerShdw>
                </a:effectLst>
              </a:rPr>
              <a:t>Include convenient land-water interfaces, marinas,</a:t>
            </a:r>
          </a:p>
          <a:p>
            <a:pPr algn="ctr"/>
            <a:r>
              <a:rPr lang="en-US" sz="3200" dirty="0" smtClean="0">
                <a:solidFill>
                  <a:schemeClr val="bg1">
                    <a:lumMod val="85000"/>
                  </a:schemeClr>
                </a:solidFill>
                <a:effectLst>
                  <a:outerShdw blurRad="38100" dist="38100" dir="2700000" algn="tl">
                    <a:srgbClr val="000000">
                      <a:alpha val="43137"/>
                    </a:srgbClr>
                  </a:outerShdw>
                </a:effectLst>
              </a:rPr>
              <a:t>and watersports facilities in future developments</a:t>
            </a:r>
            <a:endParaRPr lang="en-US" sz="3200" dirty="0"/>
          </a:p>
        </p:txBody>
      </p:sp>
      <p:pic>
        <p:nvPicPr>
          <p:cNvPr id="9" name="Picture 4" descr="a1-04_RHKYC_Rev-6"/>
          <p:cNvPicPr>
            <a:picLocks noChangeAspect="1" noChangeArrowheads="1"/>
          </p:cNvPicPr>
          <p:nvPr/>
        </p:nvPicPr>
        <p:blipFill>
          <a:blip r:embed="rId4" cstate="print"/>
          <a:stretch>
            <a:fillRect/>
          </a:stretch>
        </p:blipFill>
        <p:spPr bwMode="auto">
          <a:xfrm>
            <a:off x="1504957" y="2667000"/>
            <a:ext cx="6134086" cy="4089390"/>
          </a:xfrm>
          <a:prstGeom prst="rect">
            <a:avLst/>
          </a:prstGeom>
          <a:noFill/>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10" name="TextBox 9"/>
          <p:cNvSpPr txBox="1"/>
          <p:nvPr/>
        </p:nvSpPr>
        <p:spPr>
          <a:xfrm>
            <a:off x="2847561" y="6091535"/>
            <a:ext cx="3448893" cy="461665"/>
          </a:xfrm>
          <a:prstGeom prst="rect">
            <a:avLst/>
          </a:prstGeom>
          <a:noFill/>
        </p:spPr>
        <p:txBody>
          <a:bodyPr wrap="none" rtlCol="0">
            <a:spAutoFit/>
          </a:bodyPr>
          <a:lstStyle/>
          <a:p>
            <a:pPr algn="just"/>
            <a:r>
              <a:rPr lang="en-US" sz="2400" dirty="0" smtClean="0">
                <a:solidFill>
                  <a:schemeClr val="bg1">
                    <a:lumMod val="85000"/>
                  </a:schemeClr>
                </a:solidFill>
                <a:effectLst>
                  <a:outerShdw blurRad="38100" dist="38100" dir="2700000" algn="tl">
                    <a:srgbClr val="000000">
                      <a:alpha val="43137"/>
                    </a:srgbClr>
                  </a:outerShdw>
                </a:effectLst>
              </a:rPr>
              <a:t>Cape Town, South Africa</a:t>
            </a:r>
            <a:endParaRPr lang="en-US" sz="2400" dirty="0">
              <a:solidFill>
                <a:schemeClr val="bg1">
                  <a:lumMod val="85000"/>
                </a:schemeClr>
              </a:solidFill>
              <a:effectLst>
                <a:outerShdw blurRad="38100" dist="38100" dir="2700000" algn="tl">
                  <a:srgbClr val="000000">
                    <a:alpha val="43137"/>
                  </a:srgbClr>
                </a:outerShdw>
              </a:effectLst>
            </a:endParaRPr>
          </a:p>
        </p:txBody>
      </p:sp>
      <p:pic>
        <p:nvPicPr>
          <p:cNvPr id="16" name="Picture 15" descr="Making Cities Work1"/>
          <p:cNvPicPr>
            <a:picLocks noChangeAspect="1"/>
          </p:cNvPicPr>
          <p:nvPr/>
        </p:nvPicPr>
        <p:blipFill>
          <a:blip r:embed="rId4" cstate="print"/>
          <a:stretch>
            <a:fillRect/>
          </a:stretch>
        </p:blipFill>
        <p:spPr bwMode="auto">
          <a:xfrm>
            <a:off x="457200" y="455098"/>
            <a:ext cx="8261032" cy="5294906"/>
          </a:xfrm>
          <a:prstGeom prst="rect">
            <a:avLst/>
          </a:prstGeom>
          <a:noFill/>
          <a:ln w="38100">
            <a:solidFill>
              <a:schemeClr val="tx1"/>
            </a:solidFill>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sp>
        <p:nvSpPr>
          <p:cNvPr id="14" name="TextBox 13"/>
          <p:cNvSpPr txBox="1"/>
          <p:nvPr/>
        </p:nvSpPr>
        <p:spPr>
          <a:xfrm>
            <a:off x="1964335" y="6091535"/>
            <a:ext cx="2708690" cy="461665"/>
          </a:xfrm>
          <a:prstGeom prst="rect">
            <a:avLst/>
          </a:prstGeom>
          <a:noFill/>
        </p:spPr>
        <p:txBody>
          <a:bodyPr wrap="none" rtlCol="0">
            <a:spAutoFit/>
          </a:bodyPr>
          <a:lstStyle/>
          <a:p>
            <a:pPr algn="just"/>
            <a:r>
              <a:rPr lang="en-US" sz="2400" dirty="0" smtClean="0">
                <a:solidFill>
                  <a:schemeClr val="bg1">
                    <a:lumMod val="85000"/>
                  </a:schemeClr>
                </a:solidFill>
                <a:effectLst>
                  <a:outerShdw blurRad="38100" dist="38100" dir="2700000" algn="tl">
                    <a:srgbClr val="000000">
                      <a:alpha val="43137"/>
                    </a:srgbClr>
                  </a:outerShdw>
                </a:effectLst>
              </a:rPr>
              <a:t>Vancouver, Canada</a:t>
            </a:r>
            <a:endParaRPr lang="en-US" sz="2400" dirty="0">
              <a:solidFill>
                <a:schemeClr val="bg1">
                  <a:lumMod val="85000"/>
                </a:schemeClr>
              </a:solidFill>
              <a:effectLst>
                <a:outerShdw blurRad="38100" dist="38100" dir="2700000" algn="tl">
                  <a:srgbClr val="000000">
                    <a:alpha val="43137"/>
                  </a:srgbClr>
                </a:outerShdw>
              </a:effectLst>
            </a:endParaRPr>
          </a:p>
        </p:txBody>
      </p:sp>
      <p:pic>
        <p:nvPicPr>
          <p:cNvPr id="15" name="Picture 14" descr="Making Cities Work1"/>
          <p:cNvPicPr>
            <a:picLocks noChangeAspect="1"/>
          </p:cNvPicPr>
          <p:nvPr/>
        </p:nvPicPr>
        <p:blipFill>
          <a:blip r:embed="rId4" cstate="print"/>
          <a:stretch>
            <a:fillRect/>
          </a:stretch>
        </p:blipFill>
        <p:spPr bwMode="auto">
          <a:xfrm>
            <a:off x="304800" y="1900535"/>
            <a:ext cx="6027760" cy="4038599"/>
          </a:xfrm>
          <a:prstGeom prst="rect">
            <a:avLst/>
          </a:prstGeom>
          <a:noFill/>
          <a:ln w="38100">
            <a:solidFill>
              <a:schemeClr val="tx1"/>
            </a:solidFill>
          </a:ln>
          <a:effectLst>
            <a:outerShdw blurRad="50800" dist="38100" dir="2700000" algn="tl" rotWithShape="0">
              <a:prstClr val="black">
                <a:alpha val="40000"/>
              </a:prstClr>
            </a:outerShdw>
          </a:effectLst>
        </p:spPr>
      </p:pic>
      <p:pic>
        <p:nvPicPr>
          <p:cNvPr id="6" name="Picture 5" descr="DSC03268.JPG"/>
          <p:cNvPicPr>
            <a:picLocks noChangeAspect="1"/>
          </p:cNvPicPr>
          <p:nvPr/>
        </p:nvPicPr>
        <p:blipFill>
          <a:blip r:embed="rId5" cstate="print"/>
          <a:stretch>
            <a:fillRect/>
          </a:stretch>
        </p:blipFill>
        <p:spPr>
          <a:xfrm>
            <a:off x="3761232" y="344424"/>
            <a:ext cx="5230368" cy="3922776"/>
          </a:xfrm>
          <a:prstGeom prst="rect">
            <a:avLst/>
          </a:prstGeom>
          <a:ln w="38100">
            <a:solidFill>
              <a:schemeClr val="tx1"/>
            </a:solidFill>
          </a:ln>
        </p:spPr>
      </p:pic>
      <p:sp>
        <p:nvSpPr>
          <p:cNvPr id="8" name="TextBox 7"/>
          <p:cNvSpPr txBox="1"/>
          <p:nvPr/>
        </p:nvSpPr>
        <p:spPr>
          <a:xfrm>
            <a:off x="7086600" y="4338935"/>
            <a:ext cx="1702069" cy="461665"/>
          </a:xfrm>
          <a:prstGeom prst="rect">
            <a:avLst/>
          </a:prstGeom>
          <a:noFill/>
        </p:spPr>
        <p:txBody>
          <a:bodyPr wrap="none" rtlCol="0">
            <a:spAutoFit/>
          </a:bodyPr>
          <a:lstStyle/>
          <a:p>
            <a:pPr algn="just"/>
            <a:r>
              <a:rPr lang="en-US" sz="2400" dirty="0" smtClean="0">
                <a:solidFill>
                  <a:schemeClr val="bg1">
                    <a:lumMod val="85000"/>
                  </a:schemeClr>
                </a:solidFill>
                <a:effectLst>
                  <a:outerShdw blurRad="38100" dist="38100" dir="2700000" algn="tl">
                    <a:srgbClr val="000000">
                      <a:alpha val="43137"/>
                    </a:srgbClr>
                  </a:outerShdw>
                </a:effectLst>
              </a:rPr>
              <a:t>Hong Kong</a:t>
            </a:r>
            <a:endParaRPr lang="en-US" sz="24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accel="50000" decel="50000" fill="hold" nodeType="clickEffect">
                                  <p:stCondLst>
                                    <p:cond delay="0"/>
                                  </p:stCondLst>
                                  <p:childTnLst>
                                    <p:animScale>
                                      <p:cBhvr>
                                        <p:cTn id="14" dur="1000" fill="hold"/>
                                        <p:tgtEl>
                                          <p:spTgt spid="15"/>
                                        </p:tgtEl>
                                      </p:cBhvr>
                                      <p:by x="82000" y="82000"/>
                                    </p:animScale>
                                  </p:childTnLst>
                                </p:cTn>
                              </p:par>
                              <p:par>
                                <p:cTn id="15" presetID="10" presetClass="entr" presetSubtype="0"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jpg"/>
          <p:cNvPicPr>
            <a:picLocks noGrp="1" noChangeAspect="1"/>
          </p:cNvPicPr>
          <p:nvPr>
            <p:ph idx="1"/>
          </p:nvPr>
        </p:nvPicPr>
        <p:blipFill>
          <a:blip r:embed="rId3" cstate="print"/>
          <a:stretch>
            <a:fillRect/>
          </a:stretch>
        </p:blipFill>
        <p:spPr>
          <a:xfrm>
            <a:off x="0" y="1"/>
            <a:ext cx="9144001" cy="6858000"/>
          </a:xfrm>
        </p:spPr>
      </p:pic>
      <p:pic>
        <p:nvPicPr>
          <p:cNvPr id="13" name="Picture 12" descr="1860s praya.jpg"/>
          <p:cNvPicPr>
            <a:picLocks noChangeAspect="1"/>
          </p:cNvPicPr>
          <p:nvPr/>
        </p:nvPicPr>
        <p:blipFill>
          <a:blip r:embed="rId4" cstate="print"/>
          <a:stretch>
            <a:fillRect/>
          </a:stretch>
        </p:blipFill>
        <p:spPr>
          <a:xfrm>
            <a:off x="524797" y="1219200"/>
            <a:ext cx="8111612" cy="5029200"/>
          </a:xfrm>
          <a:prstGeom prst="rect">
            <a:avLst/>
          </a:prstGeom>
          <a:ln w="38100">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118503" y="228600"/>
            <a:ext cx="8812669" cy="461665"/>
          </a:xfrm>
          <a:prstGeom prst="rect">
            <a:avLst/>
          </a:prstGeom>
          <a:noFill/>
        </p:spPr>
        <p:txBody>
          <a:bodyPr wrap="none" rtlCol="0">
            <a:spAutoFit/>
          </a:bodyPr>
          <a:lstStyle/>
          <a:p>
            <a:pPr algn="ctr"/>
            <a:r>
              <a:rPr lang="en-US" sz="2400" dirty="0" smtClean="0">
                <a:solidFill>
                  <a:schemeClr val="bg1">
                    <a:lumMod val="85000"/>
                  </a:schemeClr>
                </a:solidFill>
                <a:effectLst>
                  <a:outerShdw blurRad="38100" dist="38100" dir="2700000" algn="tl">
                    <a:srgbClr val="000000">
                      <a:alpha val="43137"/>
                    </a:srgbClr>
                  </a:outerShdw>
                  <a:reflection blurRad="6350" stA="60000" endA="900" endPos="60000" dist="29997" dir="5400000" sy="-100000" algn="bl" rotWithShape="0"/>
                </a:effectLst>
              </a:rPr>
              <a:t>Hong Kong’s Heritage: An Active Harbourfront in the City Centre</a:t>
            </a:r>
            <a:endParaRPr lang="en-US" sz="2400" dirty="0">
              <a:solidFill>
                <a:schemeClr val="bg1">
                  <a:lumMod val="85000"/>
                </a:schemeClr>
              </a:solidFill>
              <a:effectLst>
                <a:outerShdw blurRad="38100" dist="38100" dir="2700000" algn="tl">
                  <a:srgbClr val="000000">
                    <a:alpha val="43137"/>
                  </a:srgbClr>
                </a:outerShdw>
                <a:reflection blurRad="6350" stA="60000" endA="900" endPos="60000" dist="29997" dir="5400000" sy="-100000" algn="bl" rotWithShape="0"/>
              </a:effectLst>
            </a:endParaRP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11" name="Picture 10" descr="Making Cities Work1"/>
          <p:cNvPicPr/>
          <p:nvPr/>
        </p:nvPicPr>
        <p:blipFill>
          <a:blip r:embed="rId4" cstate="print"/>
          <a:stretch>
            <a:fillRect/>
          </a:stretch>
        </p:blipFill>
        <p:spPr bwMode="auto">
          <a:xfrm>
            <a:off x="752763" y="352510"/>
            <a:ext cx="7656946" cy="5647289"/>
          </a:xfrm>
          <a:prstGeom prst="rect">
            <a:avLst/>
          </a:prstGeom>
          <a:noFill/>
          <a:ln w="38100">
            <a:solidFill>
              <a:schemeClr val="tx1"/>
            </a:solidFill>
          </a:ln>
          <a:effectLst>
            <a:outerShdw blurRad="50800" dist="38100" dir="2700000" algn="tl" rotWithShape="0">
              <a:prstClr val="black">
                <a:alpha val="40000"/>
              </a:prstClr>
            </a:outerShdw>
          </a:effectLst>
        </p:spPr>
      </p:pic>
      <p:sp>
        <p:nvSpPr>
          <p:cNvPr id="12" name="TextBox 11"/>
          <p:cNvSpPr txBox="1"/>
          <p:nvPr/>
        </p:nvSpPr>
        <p:spPr>
          <a:xfrm>
            <a:off x="3807836" y="6096000"/>
            <a:ext cx="1512273" cy="461665"/>
          </a:xfrm>
          <a:prstGeom prst="rect">
            <a:avLst/>
          </a:prstGeom>
          <a:noFill/>
        </p:spPr>
        <p:txBody>
          <a:bodyPr wrap="none" rtlCol="0">
            <a:spAutoFit/>
          </a:bodyPr>
          <a:lstStyle/>
          <a:p>
            <a:pPr algn="just"/>
            <a:r>
              <a:rPr lang="en-US" sz="2400" dirty="0" smtClean="0">
                <a:solidFill>
                  <a:schemeClr val="bg1">
                    <a:lumMod val="85000"/>
                  </a:schemeClr>
                </a:solidFill>
                <a:effectLst>
                  <a:outerShdw blurRad="38100" dist="38100" dir="2700000" algn="tl">
                    <a:srgbClr val="000000">
                      <a:alpha val="43137"/>
                    </a:srgbClr>
                  </a:outerShdw>
                </a:effectLst>
              </a:rPr>
              <a:t>Singapore</a:t>
            </a:r>
            <a:endParaRPr lang="en-US" sz="24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8" name="Picture 7" descr="fuel.png"/>
          <p:cNvPicPr>
            <a:picLocks noChangeAspect="1"/>
          </p:cNvPicPr>
          <p:nvPr/>
        </p:nvPicPr>
        <p:blipFill>
          <a:blip r:embed="rId4" cstate="print"/>
          <a:stretch>
            <a:fillRect/>
          </a:stretch>
        </p:blipFill>
        <p:spPr>
          <a:xfrm>
            <a:off x="-533400" y="0"/>
            <a:ext cx="2826247" cy="6858000"/>
          </a:xfrm>
          <a:prstGeom prst="rect">
            <a:avLst/>
          </a:prstGeom>
        </p:spPr>
      </p:pic>
      <p:sp>
        <p:nvSpPr>
          <p:cNvPr id="15" name="TextBox 14"/>
          <p:cNvSpPr txBox="1"/>
          <p:nvPr/>
        </p:nvSpPr>
        <p:spPr>
          <a:xfrm>
            <a:off x="2977289" y="457200"/>
            <a:ext cx="4981685" cy="6001643"/>
          </a:xfrm>
          <a:prstGeom prst="rect">
            <a:avLst/>
          </a:prstGeom>
          <a:noFill/>
        </p:spPr>
        <p:txBody>
          <a:bodyPr wrap="none" rtlCol="0">
            <a:spAutoFit/>
          </a:bodyPr>
          <a:lstStyle/>
          <a:p>
            <a:pPr algn="ctr"/>
            <a:r>
              <a:rPr lang="en-US" sz="9600" dirty="0" smtClean="0">
                <a:solidFill>
                  <a:schemeClr val="bg1">
                    <a:lumMod val="85000"/>
                  </a:schemeClr>
                </a:solidFill>
                <a:effectLst>
                  <a:outerShdw blurRad="38100" dist="38100" dir="2700000" algn="tl">
                    <a:srgbClr val="000000">
                      <a:alpha val="43137"/>
                    </a:srgbClr>
                  </a:outerShdw>
                </a:effectLst>
              </a:rPr>
              <a:t>Please</a:t>
            </a:r>
          </a:p>
          <a:p>
            <a:pPr algn="ctr"/>
            <a:r>
              <a:rPr lang="en-US" sz="9600" dirty="0" smtClean="0">
                <a:solidFill>
                  <a:schemeClr val="bg1">
                    <a:lumMod val="85000"/>
                  </a:schemeClr>
                </a:solidFill>
                <a:effectLst>
                  <a:outerShdw blurRad="38100" dist="38100" dir="2700000" algn="tl">
                    <a:srgbClr val="000000">
                      <a:alpha val="43137"/>
                    </a:srgbClr>
                  </a:outerShdw>
                </a:effectLst>
              </a:rPr>
              <a:t>continue</a:t>
            </a:r>
          </a:p>
          <a:p>
            <a:pPr algn="ctr"/>
            <a:r>
              <a:rPr lang="en-US" sz="9600" dirty="0" smtClean="0">
                <a:solidFill>
                  <a:schemeClr val="bg1">
                    <a:lumMod val="85000"/>
                  </a:schemeClr>
                </a:solidFill>
                <a:effectLst>
                  <a:outerShdw blurRad="38100" dist="38100" dir="2700000" algn="tl">
                    <a:srgbClr val="000000">
                      <a:alpha val="43137"/>
                    </a:srgbClr>
                  </a:outerShdw>
                </a:effectLst>
              </a:rPr>
              <a:t>our</a:t>
            </a:r>
          </a:p>
          <a:p>
            <a:pPr algn="ctr"/>
            <a:r>
              <a:rPr lang="en-US" sz="9600" dirty="0" smtClean="0">
                <a:solidFill>
                  <a:schemeClr val="bg1">
                    <a:lumMod val="85000"/>
                  </a:schemeClr>
                </a:solidFill>
                <a:effectLst>
                  <a:outerShdw blurRad="38100" dist="38100" dir="2700000" algn="tl">
                    <a:srgbClr val="000000">
                      <a:alpha val="43137"/>
                    </a:srgbClr>
                  </a:outerShdw>
                </a:effectLst>
              </a:rPr>
              <a:t>research!</a:t>
            </a:r>
            <a:endParaRPr lang="en-US" sz="9600" dirty="0">
              <a:solidFill>
                <a:schemeClr val="bg1">
                  <a:lumMod val="85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12" name="Picture 11" descr="filled-in harbour.JPG"/>
          <p:cNvPicPr>
            <a:picLocks noChangeAspect="1"/>
          </p:cNvPicPr>
          <p:nvPr/>
        </p:nvPicPr>
        <p:blipFill>
          <a:blip r:embed="rId4" cstate="print"/>
          <a:srcRect b="30853"/>
          <a:stretch>
            <a:fillRect/>
          </a:stretch>
        </p:blipFill>
        <p:spPr>
          <a:xfrm>
            <a:off x="228599" y="510729"/>
            <a:ext cx="8686802" cy="5836542"/>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8" name="Picture 4" descr="Kwun tong waterfront"/>
          <p:cNvPicPr>
            <a:picLocks noChangeAspect="1" noChangeArrowheads="1"/>
          </p:cNvPicPr>
          <p:nvPr/>
        </p:nvPicPr>
        <p:blipFill>
          <a:blip r:embed="rId4" cstate="print"/>
          <a:srcRect/>
          <a:stretch>
            <a:fillRect/>
          </a:stretch>
        </p:blipFill>
        <p:spPr>
          <a:xfrm>
            <a:off x="381001" y="304800"/>
            <a:ext cx="4114799" cy="3086371"/>
          </a:xfrm>
          <a:prstGeom prst="rect">
            <a:avLst/>
          </a:prstGeom>
          <a:noFill/>
          <a:ln w="38100">
            <a:solidFill>
              <a:schemeClr val="tx1"/>
            </a:solidFill>
          </a:ln>
        </p:spPr>
      </p:pic>
      <p:pic>
        <p:nvPicPr>
          <p:cNvPr id="9" name="Content Placeholder 4" descr="100-0201"/>
          <p:cNvPicPr>
            <a:picLocks noGrp="1" noChangeAspect="1" noChangeArrowheads="1"/>
          </p:cNvPicPr>
          <p:nvPr>
            <p:ph idx="1"/>
          </p:nvPr>
        </p:nvPicPr>
        <p:blipFill>
          <a:blip r:embed="rId5" cstate="print"/>
          <a:stretch>
            <a:fillRect/>
          </a:stretch>
        </p:blipFill>
        <p:spPr>
          <a:xfrm>
            <a:off x="4343400" y="3576435"/>
            <a:ext cx="4419600" cy="2938564"/>
          </a:xfrm>
          <a:noFill/>
          <a:ln w="38100">
            <a:solidFill>
              <a:schemeClr val="tx1"/>
            </a:solidFill>
          </a:ln>
        </p:spPr>
      </p:pic>
      <p:pic>
        <p:nvPicPr>
          <p:cNvPr id="10" name="Picture 9" descr="embarking.jpg"/>
          <p:cNvPicPr>
            <a:picLocks noChangeAspect="1"/>
          </p:cNvPicPr>
          <p:nvPr/>
        </p:nvPicPr>
        <p:blipFill>
          <a:blip r:embed="rId6" cstate="print"/>
          <a:stretch>
            <a:fillRect/>
          </a:stretch>
        </p:blipFill>
        <p:spPr>
          <a:xfrm>
            <a:off x="381000" y="3657600"/>
            <a:ext cx="3588710" cy="2667000"/>
          </a:xfrm>
          <a:prstGeom prst="rect">
            <a:avLst/>
          </a:prstGeom>
          <a:ln w="38100">
            <a:solidFill>
              <a:schemeClr val="tx1"/>
            </a:solidFill>
          </a:ln>
        </p:spPr>
      </p:pic>
      <p:pic>
        <p:nvPicPr>
          <p:cNvPr id="11" name="Picture 10" descr="100-0210"/>
          <p:cNvPicPr>
            <a:picLocks noChangeAspect="1" noChangeArrowheads="1"/>
          </p:cNvPicPr>
          <p:nvPr/>
        </p:nvPicPr>
        <p:blipFill>
          <a:blip r:embed="rId7" cstate="print"/>
          <a:stretch>
            <a:fillRect/>
          </a:stretch>
        </p:blipFill>
        <p:spPr bwMode="auto">
          <a:xfrm>
            <a:off x="4809231" y="533400"/>
            <a:ext cx="3953769" cy="2590800"/>
          </a:xfrm>
          <a:prstGeom prst="rect">
            <a:avLst/>
          </a:prstGeom>
          <a:noFill/>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8" descr="background.jpg"/>
          <p:cNvPicPr>
            <a:picLocks noChangeAspect="1"/>
          </p:cNvPicPr>
          <p:nvPr/>
        </p:nvPicPr>
        <p:blipFill>
          <a:blip r:embed="rId3" cstate="print"/>
          <a:stretch>
            <a:fillRect/>
          </a:stretch>
        </p:blipFill>
        <p:spPr>
          <a:xfrm>
            <a:off x="0" y="1"/>
            <a:ext cx="9144001" cy="6858000"/>
          </a:xfrm>
          <a:prstGeom prst="rect">
            <a:avLst/>
          </a:prstGeom>
        </p:spPr>
      </p:pic>
      <p:pic>
        <p:nvPicPr>
          <p:cNvPr id="6" name="Picture 5" descr="hk2000s.jpg"/>
          <p:cNvPicPr>
            <a:picLocks noChangeAspect="1"/>
          </p:cNvPicPr>
          <p:nvPr/>
        </p:nvPicPr>
        <p:blipFill>
          <a:blip r:embed="rId4" cstate="print"/>
          <a:stretch>
            <a:fillRect/>
          </a:stretch>
        </p:blipFill>
        <p:spPr>
          <a:xfrm>
            <a:off x="304800" y="1812798"/>
            <a:ext cx="8534400" cy="3232404"/>
          </a:xfrm>
          <a:prstGeom prst="rect">
            <a:avLst/>
          </a:prstGeom>
          <a:ln w="38100">
            <a:solidFill>
              <a:schemeClr val="tx1"/>
            </a:solidFill>
          </a:ln>
          <a:effectLst>
            <a:reflection blurRad="6350" stA="50000" endA="275" endPos="40000" dist="1016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4895</TotalTime>
  <Words>4921</Words>
  <Application>Microsoft Office PowerPoint</Application>
  <PresentationFormat>On-screen Show (4:3)</PresentationFormat>
  <Paragraphs>502</Paragraphs>
  <Slides>94</Slides>
  <Notes>94</Notes>
  <HiddenSlides>0</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Flow</vt:lpstr>
      <vt:lpstr>Designing A Living Victoria Harbour</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vector>
  </TitlesOfParts>
  <Company>Worcester Polytechnic Institute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A Living Victoria Harbour</dc:title>
  <dc:creator>Eric</dc:creator>
  <cp:lastModifiedBy>Santiago Lora</cp:lastModifiedBy>
  <cp:revision>1123</cp:revision>
  <dcterms:created xsi:type="dcterms:W3CDTF">2010-02-04T06:12:03Z</dcterms:created>
  <dcterms:modified xsi:type="dcterms:W3CDTF">2010-02-28T07:10:18Z</dcterms:modified>
</cp:coreProperties>
</file>