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0" r:id="rId12"/>
    <p:sldId id="26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87" r:id="rId25"/>
    <p:sldId id="270" r:id="rId26"/>
  </p:sldIdLst>
  <p:sldSz cx="9144000" cy="5143500" type="screen16x9"/>
  <p:notesSz cx="6858000" cy="9144000"/>
  <p:embeddedFontLst>
    <p:embeddedFont>
      <p:font typeface="Amatic SC" panose="020B0604020202020204" charset="-79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MV Boli" panose="02000500030200090000" pitchFamily="2" charset="0"/>
      <p:regular r:id="rId35"/>
    </p:embeddedFont>
    <p:embeddedFont>
      <p:font typeface="Rockwell" panose="02060603020205020403" pitchFamily="18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Yellowtail" panose="020B0604020202020204" charset="0"/>
      <p:regular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49E8FFC-E7B9-49C5-AAEF-4CC19A61EAC0}">
          <p14:sldIdLst>
            <p14:sldId id="256"/>
            <p14:sldId id="257"/>
            <p14:sldId id="258"/>
            <p14:sldId id="271"/>
            <p14:sldId id="272"/>
            <p14:sldId id="273"/>
            <p14:sldId id="274"/>
            <p14:sldId id="275"/>
            <p14:sldId id="276"/>
            <p14:sldId id="277"/>
            <p14:sldId id="260"/>
            <p14:sldId id="266"/>
            <p14:sldId id="278"/>
            <p14:sldId id="279"/>
            <p14:sldId id="280"/>
          </p14:sldIdLst>
        </p14:section>
        <p14:section name="Untitled Section" id="{E778445C-0D70-450F-8B59-E71C48892DAD}">
          <p14:sldIdLst>
            <p14:sldId id="281"/>
            <p14:sldId id="282"/>
            <p14:sldId id="283"/>
            <p14:sldId id="284"/>
            <p14:sldId id="285"/>
            <p14:sldId id="286"/>
            <p14:sldId id="288"/>
            <p14:sldId id="289"/>
            <p14:sldId id="28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3a611cd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13a611cd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28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3a8192387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3a8192387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3a8192387_0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13a8192387_0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89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22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1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78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a819238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a819238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28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60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7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3a8192387_0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13a8192387_0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197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567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3a611cdf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13a611cdf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02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819238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819238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26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a819238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a819238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11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a819238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a819238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5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7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02"/>
            <a:ext cx="9144000" cy="5143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c1ncAKJCEc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hu--v1WAoU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ppt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llaboutcircuits.com/vol_6/chpt_3/16.html" TargetMode="External"/><Relationship Id="rId5" Type="http://schemas.openxmlformats.org/officeDocument/2006/relationships/hyperlink" Target="http://sphs.spusd.net/apps/classes/show_assignment.jsp?classREC_ID=180029&amp;start=0&amp;pff=1&amp;showAll=true&amp;show=1000" TargetMode="External"/><Relationship Id="rId4" Type="http://schemas.openxmlformats.org/officeDocument/2006/relationships/hyperlink" Target="http://file000.flaticon.com/packs/111693-superheroes-and-villains.zi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lQ6FBA1HM3s" TargetMode="External"/><Relationship Id="rId1" Type="http://schemas.openxmlformats.org/officeDocument/2006/relationships/video" Target="https://www.youtube.com/embed/IV4IUsholjg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"/>
          <p:cNvGrpSpPr/>
          <p:nvPr/>
        </p:nvGrpSpPr>
        <p:grpSpPr>
          <a:xfrm>
            <a:off x="2642232" y="1316647"/>
            <a:ext cx="1846039" cy="1889610"/>
            <a:chOff x="3648982" y="652897"/>
            <a:chExt cx="1846039" cy="1889610"/>
          </a:xfrm>
        </p:grpSpPr>
        <p:sp>
          <p:nvSpPr>
            <p:cNvPr id="18" name="Google Shape;18;p5"/>
            <p:cNvSpPr/>
            <p:nvPr/>
          </p:nvSpPr>
          <p:spPr>
            <a:xfrm>
              <a:off x="3676222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9" name="Google Shape;19;p5"/>
            <p:cNvSpPr/>
            <p:nvPr/>
          </p:nvSpPr>
          <p:spPr>
            <a:xfrm>
              <a:off x="3648982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</p:sp>
      </p:grpSp>
      <p:grpSp>
        <p:nvGrpSpPr>
          <p:cNvPr id="20" name="Google Shape;20;p5"/>
          <p:cNvGrpSpPr/>
          <p:nvPr/>
        </p:nvGrpSpPr>
        <p:grpSpPr>
          <a:xfrm>
            <a:off x="2822750" y="1556813"/>
            <a:ext cx="3415137" cy="2151983"/>
            <a:chOff x="4595125" y="492825"/>
            <a:chExt cx="3415137" cy="2151983"/>
          </a:xfrm>
        </p:grpSpPr>
        <p:sp>
          <p:nvSpPr>
            <p:cNvPr id="21" name="Google Shape;21;p5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2" name="Google Shape;22;p5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3" name="Google Shape;23;p5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4" name="Google Shape;24;p5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5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5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5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5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5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5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5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5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" name="Google Shape;33;p5"/>
          <p:cNvGrpSpPr/>
          <p:nvPr/>
        </p:nvGrpSpPr>
        <p:grpSpPr>
          <a:xfrm>
            <a:off x="2910853" y="1577192"/>
            <a:ext cx="362484" cy="321303"/>
            <a:chOff x="3745952" y="1193989"/>
            <a:chExt cx="436150" cy="386600"/>
          </a:xfrm>
        </p:grpSpPr>
        <p:sp>
          <p:nvSpPr>
            <p:cNvPr id="34" name="Google Shape;34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5"/>
          <p:cNvGrpSpPr/>
          <p:nvPr/>
        </p:nvGrpSpPr>
        <p:grpSpPr>
          <a:xfrm>
            <a:off x="5958758" y="1589410"/>
            <a:ext cx="362484" cy="321303"/>
            <a:chOff x="3745952" y="1193989"/>
            <a:chExt cx="436150" cy="386600"/>
          </a:xfrm>
        </p:grpSpPr>
        <p:sp>
          <p:nvSpPr>
            <p:cNvPr id="40" name="Google Shape;40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2855158" y="3387485"/>
            <a:ext cx="362484" cy="321303"/>
            <a:chOff x="3745952" y="1193989"/>
            <a:chExt cx="436150" cy="386600"/>
          </a:xfrm>
        </p:grpSpPr>
        <p:sp>
          <p:nvSpPr>
            <p:cNvPr id="46" name="Google Shape;46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5"/>
          <p:cNvGrpSpPr/>
          <p:nvPr/>
        </p:nvGrpSpPr>
        <p:grpSpPr>
          <a:xfrm>
            <a:off x="5958758" y="3387485"/>
            <a:ext cx="362484" cy="321303"/>
            <a:chOff x="3745952" y="1193989"/>
            <a:chExt cx="436150" cy="386600"/>
          </a:xfrm>
        </p:grpSpPr>
        <p:sp>
          <p:nvSpPr>
            <p:cNvPr id="52" name="Google Shape;52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5"/>
          <p:cNvSpPr txBox="1"/>
          <p:nvPr/>
        </p:nvSpPr>
        <p:spPr>
          <a:xfrm rot="-189633">
            <a:off x="2601387" y="1971971"/>
            <a:ext cx="3857868" cy="57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spc="-150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Electrochemistry</a:t>
            </a:r>
            <a:endParaRPr sz="3200" b="1" spc="-150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58" name="Google Shape;58;p5"/>
          <p:cNvSpPr txBox="1"/>
          <p:nvPr/>
        </p:nvSpPr>
        <p:spPr>
          <a:xfrm rot="-189640">
            <a:off x="2995760" y="2541059"/>
            <a:ext cx="3134067" cy="46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34343"/>
                </a:solidFill>
                <a:latin typeface="Rockwell" panose="02060603020205020403" pitchFamily="18" charset="0"/>
                <a:ea typeface="Yellowtail"/>
                <a:cs typeface="Yellowtail"/>
                <a:sym typeface="Yellowtail"/>
              </a:rPr>
              <a:t>Ha</a:t>
            </a:r>
            <a:r>
              <a:rPr lang="es" sz="1800" dirty="0">
                <a:solidFill>
                  <a:srgbClr val="434343"/>
                </a:solidFill>
                <a:latin typeface="Rockwell" panose="02060603020205020403" pitchFamily="18" charset="0"/>
                <a:ea typeface="Yellowtail"/>
                <a:cs typeface="Yellowtail"/>
                <a:sym typeface="Yellowtail"/>
              </a:rPr>
              <a:t>rnessing Electricity from Chemical Reactions</a:t>
            </a:r>
            <a:endParaRPr sz="1800" dirty="0">
              <a:solidFill>
                <a:srgbClr val="434343"/>
              </a:solidFill>
              <a:latin typeface="Rockwell" panose="02060603020205020403" pitchFamily="18" charset="0"/>
              <a:ea typeface="Yellowtail"/>
              <a:cs typeface="Yellowtail"/>
              <a:sym typeface="Yellowtail"/>
            </a:endParaRPr>
          </a:p>
        </p:txBody>
      </p:sp>
      <p:sp>
        <p:nvSpPr>
          <p:cNvPr id="137" name="Google Shape;537;p9"/>
          <p:cNvSpPr/>
          <p:nvPr/>
        </p:nvSpPr>
        <p:spPr>
          <a:xfrm>
            <a:off x="333722" y="337419"/>
            <a:ext cx="3600969" cy="908962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22" y="276864"/>
            <a:ext cx="1749995" cy="947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6" y="568036"/>
            <a:ext cx="173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Brought to you by:</a:t>
            </a:r>
          </a:p>
        </p:txBody>
      </p:sp>
      <p:pic>
        <p:nvPicPr>
          <p:cNvPr id="138" name="Picture 13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BB08B8-7DAE-4C8D-8327-6DDA7335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804" y="342745"/>
            <a:ext cx="1371791" cy="295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>
            <a:off x="4369308" y="933412"/>
            <a:ext cx="4117916" cy="2823188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64" name="Google Shape;364;p7"/>
          <p:cNvGrpSpPr/>
          <p:nvPr/>
        </p:nvGrpSpPr>
        <p:grpSpPr>
          <a:xfrm>
            <a:off x="4450389" y="92319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488283" y="3368536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229961" y="913873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275526" y="3378895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7"/>
          <p:cNvSpPr txBox="1"/>
          <p:nvPr/>
        </p:nvSpPr>
        <p:spPr>
          <a:xfrm>
            <a:off x="4655101" y="1076021"/>
            <a:ext cx="3623283" cy="14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rgbClr val="FF0000"/>
                </a:solidFill>
                <a:latin typeface="MV Boli" panose="02000500030200090000" pitchFamily="2" charset="0"/>
                <a:ea typeface="Amatic SC"/>
                <a:cs typeface="MV Boli" panose="02000500030200090000" pitchFamily="2" charset="0"/>
                <a:sym typeface="Amatic SC"/>
              </a:rPr>
              <a:t>The Potato Battery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Able to generate a maximum of 0.8 V of electricity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The electrons travel from the copper wire to the zinc nail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0" y="1002442"/>
            <a:ext cx="3642676" cy="2560542"/>
          </a:xfrm>
          <a:prstGeom prst="rect">
            <a:avLst/>
          </a:prstGeom>
        </p:spPr>
      </p:pic>
      <p:grpSp>
        <p:nvGrpSpPr>
          <p:cNvPr id="376" name="Google Shape;376;p7"/>
          <p:cNvGrpSpPr/>
          <p:nvPr/>
        </p:nvGrpSpPr>
        <p:grpSpPr>
          <a:xfrm>
            <a:off x="3830110" y="978301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3886512" y="3250474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637198" y="316023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7"/>
          <p:cNvGrpSpPr/>
          <p:nvPr/>
        </p:nvGrpSpPr>
        <p:grpSpPr>
          <a:xfrm>
            <a:off x="560257" y="934599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181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291;p7"/>
          <p:cNvGrpSpPr/>
          <p:nvPr/>
        </p:nvGrpSpPr>
        <p:grpSpPr>
          <a:xfrm>
            <a:off x="4134893" y="867475"/>
            <a:ext cx="4117916" cy="2823188"/>
            <a:chOff x="4595125" y="492825"/>
            <a:chExt cx="3415137" cy="2151983"/>
          </a:xfrm>
        </p:grpSpPr>
        <p:sp>
          <p:nvSpPr>
            <p:cNvPr id="117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118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119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120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40" name="Google Shape;540;p9"/>
          <p:cNvGrpSpPr/>
          <p:nvPr/>
        </p:nvGrpSpPr>
        <p:grpSpPr>
          <a:xfrm>
            <a:off x="4254981" y="3299633"/>
            <a:ext cx="362484" cy="321303"/>
            <a:chOff x="3745952" y="1193989"/>
            <a:chExt cx="436150" cy="386600"/>
          </a:xfrm>
        </p:grpSpPr>
        <p:sp>
          <p:nvSpPr>
            <p:cNvPr id="541" name="Google Shape;541;p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9"/>
          <p:cNvGrpSpPr/>
          <p:nvPr/>
        </p:nvGrpSpPr>
        <p:grpSpPr>
          <a:xfrm>
            <a:off x="4208600" y="830263"/>
            <a:ext cx="362484" cy="321303"/>
            <a:chOff x="3745952" y="1193989"/>
            <a:chExt cx="436150" cy="386600"/>
          </a:xfrm>
        </p:grpSpPr>
        <p:sp>
          <p:nvSpPr>
            <p:cNvPr id="547" name="Google Shape;547;p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9"/>
          <p:cNvGrpSpPr/>
          <p:nvPr/>
        </p:nvGrpSpPr>
        <p:grpSpPr>
          <a:xfrm>
            <a:off x="7921658" y="858961"/>
            <a:ext cx="362484" cy="321303"/>
            <a:chOff x="3745952" y="1193989"/>
            <a:chExt cx="436150" cy="386600"/>
          </a:xfrm>
        </p:grpSpPr>
        <p:sp>
          <p:nvSpPr>
            <p:cNvPr id="583" name="Google Shape;583;p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23970" y="805506"/>
            <a:ext cx="2198442" cy="3346193"/>
            <a:chOff x="1328750" y="1482002"/>
            <a:chExt cx="2084526" cy="2615639"/>
          </a:xfrm>
        </p:grpSpPr>
        <p:sp>
          <p:nvSpPr>
            <p:cNvPr id="533" name="Google Shape;533;p9"/>
            <p:cNvSpPr/>
            <p:nvPr/>
          </p:nvSpPr>
          <p:spPr>
            <a:xfrm>
              <a:off x="1328750" y="1587065"/>
              <a:ext cx="703210" cy="791090"/>
            </a:xfrm>
            <a:custGeom>
              <a:avLst/>
              <a:gdLst/>
              <a:ahLst/>
              <a:cxnLst/>
              <a:rect l="l" t="t" r="r" b="b"/>
              <a:pathLst>
                <a:path w="51088" h="35540" extrusionOk="0">
                  <a:moveTo>
                    <a:pt x="1666" y="0"/>
                  </a:moveTo>
                  <a:lnTo>
                    <a:pt x="0" y="35540"/>
                  </a:lnTo>
                  <a:lnTo>
                    <a:pt x="51088" y="33041"/>
                  </a:lnTo>
                  <a:close/>
                </a:path>
              </a:pathLst>
            </a:custGeom>
            <a:solidFill>
              <a:srgbClr val="000000">
                <a:alpha val="44620"/>
              </a:srgbClr>
            </a:solidFill>
            <a:ln>
              <a:noFill/>
            </a:ln>
          </p:spPr>
        </p:sp>
        <p:sp>
          <p:nvSpPr>
            <p:cNvPr id="534" name="Google Shape;534;p9"/>
            <p:cNvSpPr/>
            <p:nvPr/>
          </p:nvSpPr>
          <p:spPr>
            <a:xfrm>
              <a:off x="1351682" y="2477031"/>
              <a:ext cx="1165635" cy="628228"/>
            </a:xfrm>
            <a:custGeom>
              <a:avLst/>
              <a:gdLst/>
              <a:ahLst/>
              <a:cxnLst/>
              <a:rect l="l" t="t" r="r" b="b"/>
              <a:pathLst>
                <a:path w="87182" h="31930" extrusionOk="0">
                  <a:moveTo>
                    <a:pt x="5553" y="0"/>
                  </a:moveTo>
                  <a:lnTo>
                    <a:pt x="0" y="31930"/>
                  </a:lnTo>
                  <a:lnTo>
                    <a:pt x="87182" y="30819"/>
                  </a:lnTo>
                  <a:close/>
                </a:path>
              </a:pathLst>
            </a:custGeom>
            <a:solidFill>
              <a:srgbClr val="000000">
                <a:alpha val="44620"/>
              </a:srgbClr>
            </a:solidFill>
            <a:ln>
              <a:noFill/>
            </a:ln>
          </p:spPr>
        </p:sp>
        <p:sp>
          <p:nvSpPr>
            <p:cNvPr id="535" name="Google Shape;535;p9"/>
            <p:cNvSpPr/>
            <p:nvPr/>
          </p:nvSpPr>
          <p:spPr>
            <a:xfrm>
              <a:off x="1328750" y="3397892"/>
              <a:ext cx="749060" cy="699749"/>
            </a:xfrm>
            <a:custGeom>
              <a:avLst/>
              <a:gdLst/>
              <a:ahLst/>
              <a:cxnLst/>
              <a:rect l="l" t="t" r="r" b="b"/>
              <a:pathLst>
                <a:path w="57751" h="33318" extrusionOk="0">
                  <a:moveTo>
                    <a:pt x="8885" y="0"/>
                  </a:moveTo>
                  <a:lnTo>
                    <a:pt x="0" y="33318"/>
                  </a:lnTo>
                  <a:lnTo>
                    <a:pt x="57751" y="27210"/>
                  </a:lnTo>
                  <a:close/>
                </a:path>
              </a:pathLst>
            </a:custGeom>
            <a:solidFill>
              <a:srgbClr val="000000">
                <a:alpha val="44620"/>
              </a:srgbClr>
            </a:solidFill>
            <a:ln>
              <a:noFill/>
            </a:ln>
          </p:spPr>
        </p:sp>
        <p:sp>
          <p:nvSpPr>
            <p:cNvPr id="536" name="Google Shape;536;p9"/>
            <p:cNvSpPr/>
            <p:nvPr/>
          </p:nvSpPr>
          <p:spPr>
            <a:xfrm>
              <a:off x="1340216" y="1482002"/>
              <a:ext cx="1979677" cy="865235"/>
            </a:xfrm>
            <a:custGeom>
              <a:avLst/>
              <a:gdLst/>
              <a:ahLst/>
              <a:cxnLst/>
              <a:rect l="l" t="t" r="r" b="b"/>
              <a:pathLst>
                <a:path w="143823" h="38871" extrusionOk="0">
                  <a:moveTo>
                    <a:pt x="0" y="3054"/>
                  </a:moveTo>
                  <a:lnTo>
                    <a:pt x="555" y="38871"/>
                  </a:lnTo>
                  <a:lnTo>
                    <a:pt x="143823" y="38038"/>
                  </a:lnTo>
                  <a:lnTo>
                    <a:pt x="139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37" name="Google Shape;537;p9"/>
            <p:cNvSpPr/>
            <p:nvPr/>
          </p:nvSpPr>
          <p:spPr>
            <a:xfrm>
              <a:off x="1355496" y="2384321"/>
              <a:ext cx="2057780" cy="783534"/>
            </a:xfrm>
            <a:custGeom>
              <a:avLst/>
              <a:gdLst/>
              <a:ahLst/>
              <a:cxnLst/>
              <a:rect l="l" t="t" r="r" b="b"/>
              <a:pathLst>
                <a:path w="186860" h="40815" extrusionOk="0">
                  <a:moveTo>
                    <a:pt x="1666" y="2499"/>
                  </a:moveTo>
                  <a:lnTo>
                    <a:pt x="0" y="32763"/>
                  </a:lnTo>
                  <a:lnTo>
                    <a:pt x="186860" y="40815"/>
                  </a:lnTo>
                  <a:lnTo>
                    <a:pt x="183528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38" name="Google Shape;538;p9"/>
            <p:cNvSpPr/>
            <p:nvPr/>
          </p:nvSpPr>
          <p:spPr>
            <a:xfrm>
              <a:off x="1351682" y="3206307"/>
              <a:ext cx="2061594" cy="852881"/>
            </a:xfrm>
            <a:custGeom>
              <a:avLst/>
              <a:gdLst/>
              <a:ahLst/>
              <a:cxnLst/>
              <a:rect l="l" t="t" r="r" b="b"/>
              <a:pathLst>
                <a:path w="127164" h="38316" extrusionOk="0">
                  <a:moveTo>
                    <a:pt x="4164" y="0"/>
                  </a:moveTo>
                  <a:lnTo>
                    <a:pt x="127164" y="2776"/>
                  </a:lnTo>
                  <a:lnTo>
                    <a:pt x="122999" y="38316"/>
                  </a:lnTo>
                  <a:lnTo>
                    <a:pt x="0" y="366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grpSp>
        <p:nvGrpSpPr>
          <p:cNvPr id="618" name="Google Shape;618;p9"/>
          <p:cNvGrpSpPr/>
          <p:nvPr/>
        </p:nvGrpSpPr>
        <p:grpSpPr>
          <a:xfrm>
            <a:off x="7918867" y="3313887"/>
            <a:ext cx="362484" cy="321303"/>
            <a:chOff x="3745952" y="1193989"/>
            <a:chExt cx="436150" cy="386600"/>
          </a:xfrm>
        </p:grpSpPr>
        <p:sp>
          <p:nvSpPr>
            <p:cNvPr id="619" name="Google Shape;619;p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9"/>
          <p:cNvGrpSpPr/>
          <p:nvPr/>
        </p:nvGrpSpPr>
        <p:grpSpPr>
          <a:xfrm>
            <a:off x="2256404" y="2952661"/>
            <a:ext cx="362484" cy="321303"/>
            <a:chOff x="3745952" y="1193989"/>
            <a:chExt cx="436150" cy="386600"/>
          </a:xfrm>
        </p:grpSpPr>
        <p:sp>
          <p:nvSpPr>
            <p:cNvPr id="625" name="Google Shape;625;p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9"/>
          <p:cNvGrpSpPr/>
          <p:nvPr/>
        </p:nvGrpSpPr>
        <p:grpSpPr>
          <a:xfrm>
            <a:off x="2209103" y="735642"/>
            <a:ext cx="362484" cy="321303"/>
            <a:chOff x="3745952" y="1193989"/>
            <a:chExt cx="436150" cy="386600"/>
          </a:xfrm>
        </p:grpSpPr>
        <p:sp>
          <p:nvSpPr>
            <p:cNvPr id="637" name="Google Shape;637;p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6359" y="1035452"/>
            <a:ext cx="192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V Boli" panose="02000500030200090000" pitchFamily="2" charset="0"/>
                <a:cs typeface="MV Boli" panose="02000500030200090000" pitchFamily="2" charset="0"/>
              </a:rPr>
              <a:t>Potato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669276" y="2118156"/>
            <a:ext cx="192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Clock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98121" y="3242583"/>
            <a:ext cx="207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MV Boli" panose="02000500030200090000" pitchFamily="2" charset="0"/>
                <a:cs typeface="MV Boli" panose="02000500030200090000" pitchFamily="2" charset="0"/>
              </a:rPr>
              <a:t>Problem</a:t>
            </a:r>
          </a:p>
        </p:txBody>
      </p:sp>
      <p:grpSp>
        <p:nvGrpSpPr>
          <p:cNvPr id="594" name="Google Shape;594;p9"/>
          <p:cNvGrpSpPr/>
          <p:nvPr/>
        </p:nvGrpSpPr>
        <p:grpSpPr>
          <a:xfrm>
            <a:off x="2282283" y="1908311"/>
            <a:ext cx="362484" cy="321303"/>
            <a:chOff x="3745952" y="1193989"/>
            <a:chExt cx="436150" cy="386600"/>
          </a:xfrm>
        </p:grpSpPr>
        <p:sp>
          <p:nvSpPr>
            <p:cNvPr id="595" name="Google Shape;595;p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61157" y="1227744"/>
            <a:ext cx="3450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LCD Watch requires a 1.5 V battery, but a potato can only produce 0.8 V of electricity.</a:t>
            </a:r>
          </a:p>
          <a:p>
            <a:endParaRPr lang="en-US" sz="1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order to create enough electricity, should we connect potatoes in 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parallel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series</a:t>
            </a: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Google Shape;1208;p15" descr="ima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875" y="920087"/>
            <a:ext cx="3844925" cy="317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15"/>
          <p:cNvSpPr/>
          <p:nvPr/>
        </p:nvSpPr>
        <p:spPr>
          <a:xfrm>
            <a:off x="719988" y="918425"/>
            <a:ext cx="3844800" cy="2306400"/>
          </a:xfrm>
          <a:prstGeom prst="round2SameRect">
            <a:avLst>
              <a:gd name="adj1" fmla="val 3404"/>
              <a:gd name="adj2" fmla="val 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5"/>
          <p:cNvSpPr/>
          <p:nvPr/>
        </p:nvSpPr>
        <p:spPr>
          <a:xfrm>
            <a:off x="2352450" y="1854825"/>
            <a:ext cx="629700" cy="6297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5"/>
          <p:cNvSpPr txBox="1"/>
          <p:nvPr/>
        </p:nvSpPr>
        <p:spPr>
          <a:xfrm>
            <a:off x="2209925" y="1907825"/>
            <a:ext cx="9147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 your design</a:t>
            </a: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15"/>
          <p:cNvGrpSpPr/>
          <p:nvPr/>
        </p:nvGrpSpPr>
        <p:grpSpPr>
          <a:xfrm rot="-413898">
            <a:off x="4950112" y="761044"/>
            <a:ext cx="3414927" cy="2151851"/>
            <a:chOff x="4595125" y="492825"/>
            <a:chExt cx="3415137" cy="2151983"/>
          </a:xfrm>
        </p:grpSpPr>
        <p:sp>
          <p:nvSpPr>
            <p:cNvPr id="1213" name="Google Shape;1213;p15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1214" name="Google Shape;1214;p15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1215" name="Google Shape;1215;p15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1216" name="Google Shape;1216;p15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5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5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5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5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5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5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5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5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25" name="Google Shape;1225;p15"/>
          <p:cNvSpPr txBox="1"/>
          <p:nvPr/>
        </p:nvSpPr>
        <p:spPr>
          <a:xfrm rot="-413937">
            <a:off x="4849809" y="968630"/>
            <a:ext cx="3295796" cy="45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spc="-150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Clock Construction</a:t>
            </a:r>
            <a:endParaRPr sz="4000" b="1" spc="-150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1226" name="Google Shape;1226;p15"/>
          <p:cNvSpPr txBox="1"/>
          <p:nvPr/>
        </p:nvSpPr>
        <p:spPr>
          <a:xfrm rot="-413918">
            <a:off x="5293278" y="1519760"/>
            <a:ext cx="2749909" cy="45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0" b="1" i="1" dirty="0">
              <a:solidFill>
                <a:srgbClr val="000000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grpSp>
        <p:nvGrpSpPr>
          <p:cNvPr id="1227" name="Google Shape;1227;p15"/>
          <p:cNvGrpSpPr/>
          <p:nvPr/>
        </p:nvGrpSpPr>
        <p:grpSpPr>
          <a:xfrm>
            <a:off x="5821586" y="2779356"/>
            <a:ext cx="1846039" cy="1889610"/>
            <a:chOff x="1055486" y="2709931"/>
            <a:chExt cx="1846039" cy="1889610"/>
          </a:xfrm>
        </p:grpSpPr>
        <p:sp>
          <p:nvSpPr>
            <p:cNvPr id="1228" name="Google Shape;1228;p15"/>
            <p:cNvSpPr/>
            <p:nvPr/>
          </p:nvSpPr>
          <p:spPr>
            <a:xfrm>
              <a:off x="1082725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229" name="Google Shape;1229;p15"/>
            <p:cNvSpPr/>
            <p:nvPr/>
          </p:nvSpPr>
          <p:spPr>
            <a:xfrm>
              <a:off x="1055486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</p:sp>
      </p:grpSp>
      <p:sp>
        <p:nvSpPr>
          <p:cNvPr id="1230" name="Google Shape;1230;p15"/>
          <p:cNvSpPr txBox="1"/>
          <p:nvPr/>
        </p:nvSpPr>
        <p:spPr>
          <a:xfrm rot="21446770">
            <a:off x="5849127" y="3161042"/>
            <a:ext cx="1863906" cy="110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This video is a close-up of how the clock should look after construction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grpSp>
        <p:nvGrpSpPr>
          <p:cNvPr id="1279" name="Google Shape;1279;p15"/>
          <p:cNvGrpSpPr/>
          <p:nvPr/>
        </p:nvGrpSpPr>
        <p:grpSpPr>
          <a:xfrm>
            <a:off x="4947775" y="924092"/>
            <a:ext cx="362484" cy="321303"/>
            <a:chOff x="3745952" y="1193989"/>
            <a:chExt cx="436150" cy="386600"/>
          </a:xfrm>
        </p:grpSpPr>
        <p:sp>
          <p:nvSpPr>
            <p:cNvPr id="1280" name="Google Shape;1280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15"/>
          <p:cNvGrpSpPr/>
          <p:nvPr/>
        </p:nvGrpSpPr>
        <p:grpSpPr>
          <a:xfrm>
            <a:off x="5148821" y="2779360"/>
            <a:ext cx="362484" cy="321303"/>
            <a:chOff x="3745952" y="1193989"/>
            <a:chExt cx="436150" cy="386600"/>
          </a:xfrm>
        </p:grpSpPr>
        <p:sp>
          <p:nvSpPr>
            <p:cNvPr id="1286" name="Google Shape;1286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15"/>
          <p:cNvGrpSpPr/>
          <p:nvPr/>
        </p:nvGrpSpPr>
        <p:grpSpPr>
          <a:xfrm>
            <a:off x="7832046" y="564210"/>
            <a:ext cx="362484" cy="321303"/>
            <a:chOff x="3745952" y="1193989"/>
            <a:chExt cx="436150" cy="386600"/>
          </a:xfrm>
        </p:grpSpPr>
        <p:sp>
          <p:nvSpPr>
            <p:cNvPr id="1292" name="Google Shape;1292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15"/>
          <p:cNvGrpSpPr/>
          <p:nvPr/>
        </p:nvGrpSpPr>
        <p:grpSpPr>
          <a:xfrm>
            <a:off x="8129046" y="2348348"/>
            <a:ext cx="362484" cy="321303"/>
            <a:chOff x="3745952" y="1193989"/>
            <a:chExt cx="436150" cy="386600"/>
          </a:xfrm>
        </p:grpSpPr>
        <p:sp>
          <p:nvSpPr>
            <p:cNvPr id="1298" name="Google Shape;1298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15"/>
          <p:cNvGrpSpPr/>
          <p:nvPr/>
        </p:nvGrpSpPr>
        <p:grpSpPr>
          <a:xfrm>
            <a:off x="6653608" y="2779360"/>
            <a:ext cx="362484" cy="321303"/>
            <a:chOff x="3745952" y="1193989"/>
            <a:chExt cx="436150" cy="386600"/>
          </a:xfrm>
        </p:grpSpPr>
        <p:sp>
          <p:nvSpPr>
            <p:cNvPr id="1304" name="Google Shape;1304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c1ncAKJCE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7275" y="1054819"/>
            <a:ext cx="36576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708000" y="1082825"/>
            <a:ext cx="3415137" cy="2151983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>
            <a:off x="4421719" y="1082625"/>
            <a:ext cx="3832613" cy="268058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784308" y="1082823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3760633" y="2945573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525544" y="94066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738708" y="294557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829583" y="1012423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573508" y="3396073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944845" y="1036499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971725" y="3381108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831208" y="1942530"/>
            <a:ext cx="3970069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Materials</a:t>
            </a:r>
            <a:endParaRPr sz="5400" b="1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>
            <a:off x="4781474" y="1240472"/>
            <a:ext cx="3355369" cy="23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Each group will need: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2 smooth alligator clips individually connected to 2 regular alligator clips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2 regular alligator clips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1 LCD watch head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2 zinc coated nails or screws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Copper wire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2 potatoes</a:t>
            </a:r>
          </a:p>
        </p:txBody>
      </p:sp>
    </p:spTree>
    <p:extLst>
      <p:ext uri="{BB962C8B-B14F-4D97-AF65-F5344CB8AC3E}">
        <p14:creationId xmlns:p14="http://schemas.microsoft.com/office/powerpoint/2010/main" val="107541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1;p6"/>
          <p:cNvGrpSpPr/>
          <p:nvPr/>
        </p:nvGrpSpPr>
        <p:grpSpPr>
          <a:xfrm>
            <a:off x="4572000" y="278636"/>
            <a:ext cx="4122903" cy="4586227"/>
            <a:chOff x="694125" y="460098"/>
            <a:chExt cx="3203467" cy="4586227"/>
          </a:xfrm>
        </p:grpSpPr>
        <p:sp>
          <p:nvSpPr>
            <p:cNvPr id="3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4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30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2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20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5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0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400;p17"/>
          <p:cNvGrpSpPr/>
          <p:nvPr/>
        </p:nvGrpSpPr>
        <p:grpSpPr>
          <a:xfrm>
            <a:off x="919486" y="1249082"/>
            <a:ext cx="2624903" cy="2665500"/>
            <a:chOff x="1055486" y="652897"/>
            <a:chExt cx="1846039" cy="1889610"/>
          </a:xfrm>
        </p:grpSpPr>
        <p:sp>
          <p:nvSpPr>
            <p:cNvPr id="50" name="Google Shape;1401;p17"/>
            <p:cNvSpPr/>
            <p:nvPr/>
          </p:nvSpPr>
          <p:spPr>
            <a:xfrm>
              <a:off x="1082725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51" name="Google Shape;1402;p17"/>
            <p:cNvSpPr/>
            <p:nvPr/>
          </p:nvSpPr>
          <p:spPr>
            <a:xfrm>
              <a:off x="1055486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</p:sp>
      </p:grpSp>
      <p:sp>
        <p:nvSpPr>
          <p:cNvPr id="52" name="TextBox 51"/>
          <p:cNvSpPr txBox="1"/>
          <p:nvPr/>
        </p:nvSpPr>
        <p:spPr>
          <a:xfrm rot="21425859">
            <a:off x="1280160" y="1693332"/>
            <a:ext cx="1846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it works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94649" y="676330"/>
            <a:ext cx="34777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Two electrons from copper are lost and combine with a zinc ion, forming zinc metal.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flow of electrons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from copper to zinc creates an </a:t>
            </a:r>
            <a:r>
              <a:rPr lang="en-US" sz="2000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electrical current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By using wires and the potato tissue to connect the zinc and copper, you can complete the electrical circuit. </a:t>
            </a:r>
          </a:p>
        </p:txBody>
      </p:sp>
    </p:spTree>
    <p:extLst>
      <p:ext uri="{BB962C8B-B14F-4D97-AF65-F5344CB8AC3E}">
        <p14:creationId xmlns:p14="http://schemas.microsoft.com/office/powerpoint/2010/main" val="346953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1;p6"/>
          <p:cNvGrpSpPr/>
          <p:nvPr/>
        </p:nvGrpSpPr>
        <p:grpSpPr>
          <a:xfrm>
            <a:off x="4580709" y="293255"/>
            <a:ext cx="4122903" cy="4586227"/>
            <a:chOff x="694125" y="460098"/>
            <a:chExt cx="3203467" cy="4586227"/>
          </a:xfrm>
        </p:grpSpPr>
        <p:sp>
          <p:nvSpPr>
            <p:cNvPr id="3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4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30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2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20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5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0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400;p17"/>
          <p:cNvGrpSpPr/>
          <p:nvPr/>
        </p:nvGrpSpPr>
        <p:grpSpPr>
          <a:xfrm>
            <a:off x="919486" y="1249082"/>
            <a:ext cx="2624903" cy="2665500"/>
            <a:chOff x="1055486" y="652897"/>
            <a:chExt cx="1846039" cy="1889610"/>
          </a:xfrm>
        </p:grpSpPr>
        <p:sp>
          <p:nvSpPr>
            <p:cNvPr id="50" name="Google Shape;1401;p17"/>
            <p:cNvSpPr/>
            <p:nvPr/>
          </p:nvSpPr>
          <p:spPr>
            <a:xfrm>
              <a:off x="1082725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51" name="Google Shape;1402;p17"/>
            <p:cNvSpPr/>
            <p:nvPr/>
          </p:nvSpPr>
          <p:spPr>
            <a:xfrm>
              <a:off x="1055486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</p:sp>
      </p:grpSp>
      <p:sp>
        <p:nvSpPr>
          <p:cNvPr id="52" name="TextBox 51"/>
          <p:cNvSpPr txBox="1"/>
          <p:nvPr/>
        </p:nvSpPr>
        <p:spPr>
          <a:xfrm rot="21425859">
            <a:off x="1280160" y="2001108"/>
            <a:ext cx="184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Step 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35433" y="582707"/>
            <a:ext cx="3439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Starting Activity: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Start by holding up the LCD watch and passing it around to students to look 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Ask the class if they could power the watch without a battery.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Hold up the potato and ask the students if they could use it to power the watch.</a:t>
            </a:r>
          </a:p>
        </p:txBody>
      </p:sp>
    </p:spTree>
    <p:extLst>
      <p:ext uri="{BB962C8B-B14F-4D97-AF65-F5344CB8AC3E}">
        <p14:creationId xmlns:p14="http://schemas.microsoft.com/office/powerpoint/2010/main" val="266554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2;p6"/>
          <p:cNvSpPr/>
          <p:nvPr/>
        </p:nvSpPr>
        <p:spPr>
          <a:xfrm>
            <a:off x="4580709" y="360707"/>
            <a:ext cx="4055828" cy="4518775"/>
          </a:xfrm>
          <a:custGeom>
            <a:avLst/>
            <a:gdLst/>
            <a:ahLst/>
            <a:cxnLst/>
            <a:rect l="l" t="t" r="r" b="b"/>
            <a:pathLst>
              <a:path w="126054" h="180751" extrusionOk="0">
                <a:moveTo>
                  <a:pt x="2777" y="0"/>
                </a:moveTo>
                <a:lnTo>
                  <a:pt x="0" y="180751"/>
                </a:lnTo>
                <a:lnTo>
                  <a:pt x="126054" y="178807"/>
                </a:lnTo>
                <a:close/>
              </a:path>
            </a:pathLst>
          </a:custGeom>
          <a:solidFill>
            <a:srgbClr val="000000">
              <a:alpha val="47690"/>
            </a:srgbClr>
          </a:solidFill>
          <a:ln>
            <a:noFill/>
          </a:ln>
        </p:spPr>
      </p:sp>
      <p:sp>
        <p:nvSpPr>
          <p:cNvPr id="4" name="Google Shape;143;p6"/>
          <p:cNvSpPr/>
          <p:nvPr/>
        </p:nvSpPr>
        <p:spPr>
          <a:xfrm>
            <a:off x="4643258" y="325982"/>
            <a:ext cx="4011233" cy="451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grpSp>
        <p:nvGrpSpPr>
          <p:cNvPr id="5" name="Google Shape;144;p6"/>
          <p:cNvGrpSpPr/>
          <p:nvPr/>
        </p:nvGrpSpPr>
        <p:grpSpPr>
          <a:xfrm>
            <a:off x="4835344" y="582707"/>
            <a:ext cx="3627059" cy="3998250"/>
            <a:chOff x="885025" y="638600"/>
            <a:chExt cx="2818200" cy="3998250"/>
          </a:xfrm>
        </p:grpSpPr>
        <p:cxnSp>
          <p:nvCxnSpPr>
            <p:cNvPr id="30" name="Google Shape;145;p6"/>
            <p:cNvCxnSpPr/>
            <p:nvPr/>
          </p:nvCxnSpPr>
          <p:spPr>
            <a:xfrm>
              <a:off x="885025" y="63860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146;p6"/>
            <p:cNvCxnSpPr/>
            <p:nvPr/>
          </p:nvCxnSpPr>
          <p:spPr>
            <a:xfrm>
              <a:off x="885025" y="86072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147;p6"/>
            <p:cNvCxnSpPr/>
            <p:nvPr/>
          </p:nvCxnSpPr>
          <p:spPr>
            <a:xfrm>
              <a:off x="885025" y="108285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148;p6"/>
            <p:cNvCxnSpPr/>
            <p:nvPr/>
          </p:nvCxnSpPr>
          <p:spPr>
            <a:xfrm>
              <a:off x="885025" y="130497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149;p6"/>
            <p:cNvCxnSpPr/>
            <p:nvPr/>
          </p:nvCxnSpPr>
          <p:spPr>
            <a:xfrm>
              <a:off x="885025" y="174922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150;p6"/>
            <p:cNvCxnSpPr/>
            <p:nvPr/>
          </p:nvCxnSpPr>
          <p:spPr>
            <a:xfrm>
              <a:off x="885025" y="197135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151;p6"/>
            <p:cNvCxnSpPr/>
            <p:nvPr/>
          </p:nvCxnSpPr>
          <p:spPr>
            <a:xfrm>
              <a:off x="885025" y="219347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152;p6"/>
            <p:cNvCxnSpPr/>
            <p:nvPr/>
          </p:nvCxnSpPr>
          <p:spPr>
            <a:xfrm>
              <a:off x="885025" y="241560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153;p6"/>
            <p:cNvCxnSpPr/>
            <p:nvPr/>
          </p:nvCxnSpPr>
          <p:spPr>
            <a:xfrm>
              <a:off x="885025" y="263772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54;p6"/>
            <p:cNvCxnSpPr/>
            <p:nvPr/>
          </p:nvCxnSpPr>
          <p:spPr>
            <a:xfrm>
              <a:off x="885025" y="285985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155;p6"/>
            <p:cNvCxnSpPr/>
            <p:nvPr/>
          </p:nvCxnSpPr>
          <p:spPr>
            <a:xfrm>
              <a:off x="885025" y="308197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156;p6"/>
            <p:cNvCxnSpPr/>
            <p:nvPr/>
          </p:nvCxnSpPr>
          <p:spPr>
            <a:xfrm>
              <a:off x="885025" y="330410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157;p6"/>
            <p:cNvCxnSpPr/>
            <p:nvPr/>
          </p:nvCxnSpPr>
          <p:spPr>
            <a:xfrm>
              <a:off x="885025" y="352622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158;p6"/>
            <p:cNvCxnSpPr/>
            <p:nvPr/>
          </p:nvCxnSpPr>
          <p:spPr>
            <a:xfrm>
              <a:off x="885025" y="374835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159;p6"/>
            <p:cNvCxnSpPr/>
            <p:nvPr/>
          </p:nvCxnSpPr>
          <p:spPr>
            <a:xfrm>
              <a:off x="885025" y="397047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160;p6"/>
            <p:cNvCxnSpPr/>
            <p:nvPr/>
          </p:nvCxnSpPr>
          <p:spPr>
            <a:xfrm>
              <a:off x="885025" y="419260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161;p6"/>
            <p:cNvCxnSpPr/>
            <p:nvPr/>
          </p:nvCxnSpPr>
          <p:spPr>
            <a:xfrm>
              <a:off x="885025" y="4414725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162;p6"/>
            <p:cNvCxnSpPr/>
            <p:nvPr/>
          </p:nvCxnSpPr>
          <p:spPr>
            <a:xfrm>
              <a:off x="885025" y="463685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163;p6"/>
            <p:cNvCxnSpPr/>
            <p:nvPr/>
          </p:nvCxnSpPr>
          <p:spPr>
            <a:xfrm>
              <a:off x="885025" y="1527100"/>
              <a:ext cx="2818200" cy="0"/>
            </a:xfrm>
            <a:prstGeom prst="straightConnector1">
              <a:avLst/>
            </a:prstGeom>
            <a:noFill/>
            <a:ln w="9525" cap="flat" cmpd="sng">
              <a:solidFill>
                <a:srgbClr val="CFE2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" name="Google Shape;164;p6"/>
          <p:cNvGrpSpPr/>
          <p:nvPr/>
        </p:nvGrpSpPr>
        <p:grpSpPr>
          <a:xfrm>
            <a:off x="4643268" y="293255"/>
            <a:ext cx="466522" cy="321303"/>
            <a:chOff x="3745952" y="1193989"/>
            <a:chExt cx="436150" cy="386600"/>
          </a:xfrm>
        </p:grpSpPr>
        <p:sp>
          <p:nvSpPr>
            <p:cNvPr id="25" name="Google Shape;165;p6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6;p6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7;p6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8;p6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9;p6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0;p6"/>
          <p:cNvGrpSpPr/>
          <p:nvPr/>
        </p:nvGrpSpPr>
        <p:grpSpPr>
          <a:xfrm>
            <a:off x="8120938" y="342380"/>
            <a:ext cx="466522" cy="321303"/>
            <a:chOff x="3745952" y="1193989"/>
            <a:chExt cx="436150" cy="386600"/>
          </a:xfrm>
        </p:grpSpPr>
        <p:sp>
          <p:nvSpPr>
            <p:cNvPr id="20" name="Google Shape;171;p6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;p6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;p6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;p6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5;p6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76;p6"/>
          <p:cNvGrpSpPr/>
          <p:nvPr/>
        </p:nvGrpSpPr>
        <p:grpSpPr>
          <a:xfrm>
            <a:off x="4580719" y="4259655"/>
            <a:ext cx="466522" cy="321303"/>
            <a:chOff x="3745952" y="1193989"/>
            <a:chExt cx="436150" cy="386600"/>
          </a:xfrm>
        </p:grpSpPr>
        <p:sp>
          <p:nvSpPr>
            <p:cNvPr id="15" name="Google Shape;177;p6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8;p6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9;p6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0;p6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1;p6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82;p6"/>
          <p:cNvGrpSpPr/>
          <p:nvPr/>
        </p:nvGrpSpPr>
        <p:grpSpPr>
          <a:xfrm>
            <a:off x="8237090" y="4343505"/>
            <a:ext cx="466522" cy="321303"/>
            <a:chOff x="3745952" y="1193989"/>
            <a:chExt cx="436150" cy="386600"/>
          </a:xfrm>
        </p:grpSpPr>
        <p:sp>
          <p:nvSpPr>
            <p:cNvPr id="10" name="Google Shape;183;p6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4;p6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5;p6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6;p6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7;p6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400;p17"/>
          <p:cNvGrpSpPr/>
          <p:nvPr/>
        </p:nvGrpSpPr>
        <p:grpSpPr>
          <a:xfrm>
            <a:off x="588691" y="563786"/>
            <a:ext cx="2280967" cy="2079065"/>
            <a:chOff x="1055486" y="652897"/>
            <a:chExt cx="1846039" cy="188961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Google Shape;1401;p17"/>
            <p:cNvSpPr/>
            <p:nvPr/>
          </p:nvSpPr>
          <p:spPr>
            <a:xfrm>
              <a:off x="1082725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Google Shape;1402;p17"/>
            <p:cNvSpPr/>
            <p:nvPr/>
          </p:nvSpPr>
          <p:spPr>
            <a:xfrm>
              <a:off x="1055486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2" name="TextBox 51"/>
          <p:cNvSpPr txBox="1"/>
          <p:nvPr/>
        </p:nvSpPr>
        <p:spPr>
          <a:xfrm rot="21425859">
            <a:off x="959295" y="1297580"/>
            <a:ext cx="193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Step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35433" y="582707"/>
            <a:ext cx="30973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Define electrochemistry and chemistry. 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spc="-15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Electrochemistry</a:t>
            </a:r>
          </a:p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Using chemical reactions to generate electricity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Chemistry</a:t>
            </a:r>
          </a:p>
          <a:p>
            <a:r>
              <a:rPr lang="es" sz="2000" dirty="0">
                <a:solidFill>
                  <a:schemeClr val="tx1"/>
                </a:solidFill>
                <a:latin typeface="Segoe UI" panose="020B0502040204020203" pitchFamily="34" charset="0"/>
                <a:ea typeface="Yellowtail"/>
                <a:cs typeface="Segoe UI" panose="020B0502040204020203" pitchFamily="34" charset="0"/>
                <a:sym typeface="Yellowtail"/>
              </a:rPr>
              <a:t>Science that studies the changes in matter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4" name="Google Shape;164;p6">
            <a:extLst>
              <a:ext uri="{FF2B5EF4-FFF2-40B4-BE49-F238E27FC236}">
                <a16:creationId xmlns:a16="http://schemas.microsoft.com/office/drawing/2014/main" id="{64B5D477-64B7-43EA-9CB8-67D264E96ABE}"/>
              </a:ext>
            </a:extLst>
          </p:cNvPr>
          <p:cNvGrpSpPr/>
          <p:nvPr/>
        </p:nvGrpSpPr>
        <p:grpSpPr>
          <a:xfrm>
            <a:off x="1437104" y="663017"/>
            <a:ext cx="466522" cy="321303"/>
            <a:chOff x="3745952" y="1193989"/>
            <a:chExt cx="436150" cy="386600"/>
          </a:xfrm>
        </p:grpSpPr>
        <p:sp>
          <p:nvSpPr>
            <p:cNvPr id="55" name="Google Shape;165;p6">
              <a:extLst>
                <a:ext uri="{FF2B5EF4-FFF2-40B4-BE49-F238E27FC236}">
                  <a16:creationId xmlns:a16="http://schemas.microsoft.com/office/drawing/2014/main" id="{F74A5E56-59D0-4C8C-9C37-C2BCF28A03F5}"/>
                </a:ext>
              </a:extLst>
            </p:cNvPr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;p6">
              <a:extLst>
                <a:ext uri="{FF2B5EF4-FFF2-40B4-BE49-F238E27FC236}">
                  <a16:creationId xmlns:a16="http://schemas.microsoft.com/office/drawing/2014/main" id="{947BB47F-CC71-44E8-B445-3591220DE1A8}"/>
                </a:ext>
              </a:extLst>
            </p:cNvPr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7;p6">
              <a:extLst>
                <a:ext uri="{FF2B5EF4-FFF2-40B4-BE49-F238E27FC236}">
                  <a16:creationId xmlns:a16="http://schemas.microsoft.com/office/drawing/2014/main" id="{D3F04290-CB80-4FE2-8E68-F8D08A09E86B}"/>
                </a:ext>
              </a:extLst>
            </p:cNvPr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;p6">
              <a:extLst>
                <a:ext uri="{FF2B5EF4-FFF2-40B4-BE49-F238E27FC236}">
                  <a16:creationId xmlns:a16="http://schemas.microsoft.com/office/drawing/2014/main" id="{CCD3EC7B-DB86-4CD0-B61D-A61317E3BB03}"/>
                </a:ext>
              </a:extLst>
            </p:cNvPr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9;p6">
              <a:extLst>
                <a:ext uri="{FF2B5EF4-FFF2-40B4-BE49-F238E27FC236}">
                  <a16:creationId xmlns:a16="http://schemas.microsoft.com/office/drawing/2014/main" id="{A5317C66-5CD3-4CDD-A42E-0D3CC3455495}"/>
                </a:ext>
              </a:extLst>
            </p:cNvPr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278;p7">
            <a:extLst>
              <a:ext uri="{FF2B5EF4-FFF2-40B4-BE49-F238E27FC236}">
                <a16:creationId xmlns:a16="http://schemas.microsoft.com/office/drawing/2014/main" id="{469D392B-87CC-40DA-B9D0-19E0D4BDB7CC}"/>
              </a:ext>
            </a:extLst>
          </p:cNvPr>
          <p:cNvGrpSpPr/>
          <p:nvPr/>
        </p:nvGrpSpPr>
        <p:grpSpPr>
          <a:xfrm rot="21275625">
            <a:off x="680849" y="2529604"/>
            <a:ext cx="3415137" cy="2151983"/>
            <a:chOff x="4595125" y="492825"/>
            <a:chExt cx="3415137" cy="2151983"/>
          </a:xfrm>
        </p:grpSpPr>
        <p:sp>
          <p:nvSpPr>
            <p:cNvPr id="62" name="Google Shape;279;p7">
              <a:extLst>
                <a:ext uri="{FF2B5EF4-FFF2-40B4-BE49-F238E27FC236}">
                  <a16:creationId xmlns:a16="http://schemas.microsoft.com/office/drawing/2014/main" id="{DD88438E-443E-4B54-8D68-24410ECA3BAA}"/>
                </a:ext>
              </a:extLst>
            </p:cNvPr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63" name="Google Shape;280;p7">
              <a:extLst>
                <a:ext uri="{FF2B5EF4-FFF2-40B4-BE49-F238E27FC236}">
                  <a16:creationId xmlns:a16="http://schemas.microsoft.com/office/drawing/2014/main" id="{ADD885FD-E67A-4403-A222-D6FB80C4EF33}"/>
                </a:ext>
              </a:extLst>
            </p:cNvPr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64" name="Google Shape;281;p7">
              <a:extLst>
                <a:ext uri="{FF2B5EF4-FFF2-40B4-BE49-F238E27FC236}">
                  <a16:creationId xmlns:a16="http://schemas.microsoft.com/office/drawing/2014/main" id="{2E8836EB-C904-4097-99EF-822644150612}"/>
                </a:ext>
              </a:extLst>
            </p:cNvPr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65" name="Google Shape;282;p7">
                <a:extLst>
                  <a:ext uri="{FF2B5EF4-FFF2-40B4-BE49-F238E27FC236}">
                    <a16:creationId xmlns:a16="http://schemas.microsoft.com/office/drawing/2014/main" id="{FF09F00B-FD89-4EC9-805A-1F6461C216A8}"/>
                  </a:ext>
                </a:extLst>
              </p:cNvPr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283;p7">
                <a:extLst>
                  <a:ext uri="{FF2B5EF4-FFF2-40B4-BE49-F238E27FC236}">
                    <a16:creationId xmlns:a16="http://schemas.microsoft.com/office/drawing/2014/main" id="{6B3741A4-9D0F-42EB-B30D-07A9CC264C5C}"/>
                  </a:ext>
                </a:extLst>
              </p:cNvPr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284;p7">
                <a:extLst>
                  <a:ext uri="{FF2B5EF4-FFF2-40B4-BE49-F238E27FC236}">
                    <a16:creationId xmlns:a16="http://schemas.microsoft.com/office/drawing/2014/main" id="{BCE174E0-462F-4E45-B623-88B5A0A3AD5A}"/>
                  </a:ext>
                </a:extLst>
              </p:cNvPr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285;p7">
                <a:extLst>
                  <a:ext uri="{FF2B5EF4-FFF2-40B4-BE49-F238E27FC236}">
                    <a16:creationId xmlns:a16="http://schemas.microsoft.com/office/drawing/2014/main" id="{56AEF51F-B608-47D6-BA18-DA844AB11468}"/>
                  </a:ext>
                </a:extLst>
              </p:cNvPr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286;p7">
                <a:extLst>
                  <a:ext uri="{FF2B5EF4-FFF2-40B4-BE49-F238E27FC236}">
                    <a16:creationId xmlns:a16="http://schemas.microsoft.com/office/drawing/2014/main" id="{D5FC7A04-E40E-47AC-947F-A9C6EC15D873}"/>
                  </a:ext>
                </a:extLst>
              </p:cNvPr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287;p7">
                <a:extLst>
                  <a:ext uri="{FF2B5EF4-FFF2-40B4-BE49-F238E27FC236}">
                    <a16:creationId xmlns:a16="http://schemas.microsoft.com/office/drawing/2014/main" id="{84CCC177-9011-4849-AAD9-20E318A7A7F2}"/>
                  </a:ext>
                </a:extLst>
              </p:cNvPr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288;p7">
                <a:extLst>
                  <a:ext uri="{FF2B5EF4-FFF2-40B4-BE49-F238E27FC236}">
                    <a16:creationId xmlns:a16="http://schemas.microsoft.com/office/drawing/2014/main" id="{3E52000A-0B24-4D33-9B66-3A7B881564C6}"/>
                  </a:ext>
                </a:extLst>
              </p:cNvPr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289;p7">
                <a:extLst>
                  <a:ext uri="{FF2B5EF4-FFF2-40B4-BE49-F238E27FC236}">
                    <a16:creationId xmlns:a16="http://schemas.microsoft.com/office/drawing/2014/main" id="{6B52AFCC-01E1-4FCD-ABA4-B2514184C641}"/>
                  </a:ext>
                </a:extLst>
              </p:cNvPr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290;p7">
                <a:extLst>
                  <a:ext uri="{FF2B5EF4-FFF2-40B4-BE49-F238E27FC236}">
                    <a16:creationId xmlns:a16="http://schemas.microsoft.com/office/drawing/2014/main" id="{B1F9CAB7-3DCB-4773-98CB-338B782434AB}"/>
                  </a:ext>
                </a:extLst>
              </p:cNvPr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3EDCC83-AEF9-46E8-B12F-D18ED7938906}"/>
              </a:ext>
            </a:extLst>
          </p:cNvPr>
          <p:cNvSpPr txBox="1"/>
          <p:nvPr/>
        </p:nvSpPr>
        <p:spPr>
          <a:xfrm rot="21258864">
            <a:off x="864914" y="2672484"/>
            <a:ext cx="30973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potato battery utilizes the following redox reaction between copper and zinc: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Cu(s) + Zn2 = Cu2 + Zn(s)</a:t>
            </a:r>
          </a:p>
        </p:txBody>
      </p:sp>
    </p:spTree>
    <p:extLst>
      <p:ext uri="{BB962C8B-B14F-4D97-AF65-F5344CB8AC3E}">
        <p14:creationId xmlns:p14="http://schemas.microsoft.com/office/powerpoint/2010/main" val="63930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1;p6"/>
          <p:cNvGrpSpPr/>
          <p:nvPr/>
        </p:nvGrpSpPr>
        <p:grpSpPr>
          <a:xfrm>
            <a:off x="4580709" y="293255"/>
            <a:ext cx="4122903" cy="4586227"/>
            <a:chOff x="694125" y="460098"/>
            <a:chExt cx="3203467" cy="4586227"/>
          </a:xfrm>
        </p:grpSpPr>
        <p:sp>
          <p:nvSpPr>
            <p:cNvPr id="3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4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30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2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20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5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0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400;p17"/>
          <p:cNvGrpSpPr/>
          <p:nvPr/>
        </p:nvGrpSpPr>
        <p:grpSpPr>
          <a:xfrm>
            <a:off x="919486" y="1249082"/>
            <a:ext cx="2624903" cy="2665500"/>
            <a:chOff x="1055486" y="652897"/>
            <a:chExt cx="1846039" cy="1889610"/>
          </a:xfrm>
        </p:grpSpPr>
        <p:sp>
          <p:nvSpPr>
            <p:cNvPr id="50" name="Google Shape;1401;p17"/>
            <p:cNvSpPr/>
            <p:nvPr/>
          </p:nvSpPr>
          <p:spPr>
            <a:xfrm>
              <a:off x="1082725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51" name="Google Shape;1402;p17"/>
            <p:cNvSpPr/>
            <p:nvPr/>
          </p:nvSpPr>
          <p:spPr>
            <a:xfrm>
              <a:off x="1055486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</p:sp>
      </p:grpSp>
      <p:sp>
        <p:nvSpPr>
          <p:cNvPr id="52" name="TextBox 51"/>
          <p:cNvSpPr txBox="1"/>
          <p:nvPr/>
        </p:nvSpPr>
        <p:spPr>
          <a:xfrm rot="21425859">
            <a:off x="1220266" y="2002625"/>
            <a:ext cx="190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Step 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0203" y="812458"/>
            <a:ext cx="359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Describe the construction of the potato clock.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nail/screw from potato #1 needs to be connected to the copper wire from potato #2.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nail/screw of potato #2 needs to be connected to the watch terminal on the right, while the copper wire of potato #1 needs to be connected to the watch terminal on the left.</a:t>
            </a:r>
          </a:p>
        </p:txBody>
      </p:sp>
    </p:spTree>
    <p:extLst>
      <p:ext uri="{BB962C8B-B14F-4D97-AF65-F5344CB8AC3E}">
        <p14:creationId xmlns:p14="http://schemas.microsoft.com/office/powerpoint/2010/main" val="147579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1412;p17"/>
          <p:cNvGrpSpPr/>
          <p:nvPr/>
        </p:nvGrpSpPr>
        <p:grpSpPr>
          <a:xfrm>
            <a:off x="991195" y="1182091"/>
            <a:ext cx="2530171" cy="2586883"/>
            <a:chOff x="3648982" y="2709931"/>
            <a:chExt cx="1846039" cy="1889610"/>
          </a:xfrm>
        </p:grpSpPr>
        <p:sp>
          <p:nvSpPr>
            <p:cNvPr id="55" name="Google Shape;1413;p17"/>
            <p:cNvSpPr/>
            <p:nvPr/>
          </p:nvSpPr>
          <p:spPr>
            <a:xfrm>
              <a:off x="3676222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56" name="Google Shape;1414;p17"/>
            <p:cNvSpPr/>
            <p:nvPr/>
          </p:nvSpPr>
          <p:spPr>
            <a:xfrm>
              <a:off x="3648982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</p:sp>
      </p:grpSp>
      <p:grpSp>
        <p:nvGrpSpPr>
          <p:cNvPr id="2" name="Google Shape;141;p6"/>
          <p:cNvGrpSpPr/>
          <p:nvPr/>
        </p:nvGrpSpPr>
        <p:grpSpPr>
          <a:xfrm>
            <a:off x="4580709" y="293255"/>
            <a:ext cx="4122903" cy="4586227"/>
            <a:chOff x="694125" y="460098"/>
            <a:chExt cx="3203467" cy="4586227"/>
          </a:xfrm>
        </p:grpSpPr>
        <p:sp>
          <p:nvSpPr>
            <p:cNvPr id="3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4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30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2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20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5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0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 rot="21425859">
            <a:off x="1280126" y="1999756"/>
            <a:ext cx="1899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Step 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35433" y="582707"/>
            <a:ext cx="3097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Have students assemble the potato clock. You may want to leave a pre-built example out as an example to the class. Assist the students, as necessary.</a:t>
            </a:r>
          </a:p>
          <a:p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While the time will work, the buttons on the clock will not function even when the clock is working because of the low amperage of the potatoes.</a:t>
            </a:r>
          </a:p>
        </p:txBody>
      </p:sp>
    </p:spTree>
    <p:extLst>
      <p:ext uri="{BB962C8B-B14F-4D97-AF65-F5344CB8AC3E}">
        <p14:creationId xmlns:p14="http://schemas.microsoft.com/office/powerpoint/2010/main" val="216119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1412;p17"/>
          <p:cNvGrpSpPr/>
          <p:nvPr/>
        </p:nvGrpSpPr>
        <p:grpSpPr>
          <a:xfrm>
            <a:off x="991195" y="1182091"/>
            <a:ext cx="2530171" cy="2586883"/>
            <a:chOff x="3648982" y="2709931"/>
            <a:chExt cx="1846039" cy="1889610"/>
          </a:xfrm>
          <a:solidFill>
            <a:srgbClr val="FF99FF"/>
          </a:solidFill>
        </p:grpSpPr>
        <p:sp>
          <p:nvSpPr>
            <p:cNvPr id="55" name="Google Shape;1413;p17"/>
            <p:cNvSpPr/>
            <p:nvPr/>
          </p:nvSpPr>
          <p:spPr>
            <a:xfrm>
              <a:off x="3676222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Google Shape;1414;p17"/>
            <p:cNvSpPr/>
            <p:nvPr/>
          </p:nvSpPr>
          <p:spPr>
            <a:xfrm>
              <a:off x="3648982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" name="Google Shape;141;p6"/>
          <p:cNvGrpSpPr/>
          <p:nvPr/>
        </p:nvGrpSpPr>
        <p:grpSpPr>
          <a:xfrm>
            <a:off x="4580709" y="293255"/>
            <a:ext cx="4122903" cy="4586227"/>
            <a:chOff x="694125" y="460098"/>
            <a:chExt cx="3203467" cy="4586227"/>
          </a:xfrm>
        </p:grpSpPr>
        <p:sp>
          <p:nvSpPr>
            <p:cNvPr id="3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4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30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2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20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5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0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 rot="21425859">
            <a:off x="1280126" y="1999756"/>
            <a:ext cx="1899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Step 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98605" y="663682"/>
            <a:ext cx="3349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Closing: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This problem with low amperage can lead to a discussion on how to improve the potato clock.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One thing you could do is add potatoes to the system, but in parallel to the other potatoes. This would increase the amperage of the clock.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Also, the clock will stop eventually, because the reaction between copper and zinc will lose reactants. Talk about how you could fix this problem.</a:t>
            </a:r>
          </a:p>
        </p:txBody>
      </p:sp>
    </p:spTree>
    <p:extLst>
      <p:ext uri="{BB962C8B-B14F-4D97-AF65-F5344CB8AC3E}">
        <p14:creationId xmlns:p14="http://schemas.microsoft.com/office/powerpoint/2010/main" val="8216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6"/>
          <p:cNvGrpSpPr/>
          <p:nvPr/>
        </p:nvGrpSpPr>
        <p:grpSpPr>
          <a:xfrm>
            <a:off x="527550" y="362923"/>
            <a:ext cx="3203467" cy="4586227"/>
            <a:chOff x="694125" y="460098"/>
            <a:chExt cx="3203467" cy="4586227"/>
          </a:xfrm>
        </p:grpSpPr>
        <p:sp>
          <p:nvSpPr>
            <p:cNvPr id="142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143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144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145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16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171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77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83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Google Shape;188;p6"/>
          <p:cNvSpPr txBox="1"/>
          <p:nvPr/>
        </p:nvSpPr>
        <p:spPr>
          <a:xfrm>
            <a:off x="749678" y="1203205"/>
            <a:ext cx="2886118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In this lesson, students will review </a:t>
            </a:r>
            <a:r>
              <a:rPr lang="es" sz="1600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electricity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 and </a:t>
            </a:r>
            <a:r>
              <a:rPr lang="es" sz="1600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simple circuits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. They will learn the definition of electrochemistry. They will be able to make a circuit and light up a small LED clock with potatoes, pennies, and screws; or by using vinegar, nails, and copper wire. 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682679" y="626174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Overview</a:t>
            </a:r>
            <a:endParaRPr b="1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86579" y="2207251"/>
            <a:ext cx="1870730" cy="2294082"/>
            <a:chOff x="6542914" y="2635322"/>
            <a:chExt cx="1585777" cy="2030221"/>
          </a:xfrm>
        </p:grpSpPr>
        <p:sp>
          <p:nvSpPr>
            <p:cNvPr id="195" name="Google Shape;195;p6"/>
            <p:cNvSpPr/>
            <p:nvPr/>
          </p:nvSpPr>
          <p:spPr>
            <a:xfrm rot="294983">
              <a:off x="6562147" y="2917555"/>
              <a:ext cx="1239149" cy="1747988"/>
            </a:xfrm>
            <a:custGeom>
              <a:avLst/>
              <a:gdLst/>
              <a:ahLst/>
              <a:cxnLst/>
              <a:rect l="l" t="t" r="r" b="b"/>
              <a:pathLst>
                <a:path w="49567" h="69921" extrusionOk="0">
                  <a:moveTo>
                    <a:pt x="0" y="0"/>
                  </a:moveTo>
                  <a:lnTo>
                    <a:pt x="1525" y="69921"/>
                  </a:lnTo>
                  <a:lnTo>
                    <a:pt x="49567" y="64092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96" name="Google Shape;196;p6"/>
            <p:cNvSpPr/>
            <p:nvPr/>
          </p:nvSpPr>
          <p:spPr>
            <a:xfrm rot="295056">
              <a:off x="6542914" y="2788878"/>
              <a:ext cx="1585777" cy="1829629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7" name="Google Shape;197;p6"/>
            <p:cNvSpPr/>
            <p:nvPr/>
          </p:nvSpPr>
          <p:spPr>
            <a:xfrm rot="112357">
              <a:off x="6705347" y="2919376"/>
              <a:ext cx="1285286" cy="12852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6"/>
            <p:cNvGrpSpPr/>
            <p:nvPr/>
          </p:nvGrpSpPr>
          <p:grpSpPr>
            <a:xfrm>
              <a:off x="7325248" y="2635322"/>
              <a:ext cx="362484" cy="321303"/>
              <a:chOff x="3745952" y="1193989"/>
              <a:chExt cx="436150" cy="386600"/>
            </a:xfrm>
          </p:grpSpPr>
          <p:sp>
            <p:nvSpPr>
              <p:cNvPr id="257" name="Google Shape;25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129241" y="561735"/>
            <a:ext cx="2117293" cy="2329611"/>
            <a:chOff x="4124827" y="2724285"/>
            <a:chExt cx="1585715" cy="1963623"/>
          </a:xfrm>
        </p:grpSpPr>
        <p:sp>
          <p:nvSpPr>
            <p:cNvPr id="192" name="Google Shape;192;p6"/>
            <p:cNvSpPr/>
            <p:nvPr/>
          </p:nvSpPr>
          <p:spPr>
            <a:xfrm>
              <a:off x="4124827" y="2858200"/>
              <a:ext cx="1585715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3" name="Google Shape;193;p6"/>
            <p:cNvSpPr/>
            <p:nvPr/>
          </p:nvSpPr>
          <p:spPr>
            <a:xfrm rot="-183045">
              <a:off x="4275065" y="2988108"/>
              <a:ext cx="1285221" cy="1285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6"/>
            <p:cNvGrpSpPr/>
            <p:nvPr/>
          </p:nvGrpSpPr>
          <p:grpSpPr>
            <a:xfrm>
              <a:off x="4794708" y="2724285"/>
              <a:ext cx="362484" cy="321303"/>
              <a:chOff x="3745952" y="1193989"/>
              <a:chExt cx="436150" cy="386600"/>
            </a:xfrm>
          </p:grpSpPr>
          <p:sp>
            <p:nvSpPr>
              <p:cNvPr id="269" name="Google Shape;269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87">
            <a:off x="4297656" y="867444"/>
            <a:ext cx="1778848" cy="1547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29">
            <a:off x="6569865" y="2498922"/>
            <a:ext cx="1553280" cy="14897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1412;p17"/>
          <p:cNvGrpSpPr/>
          <p:nvPr/>
        </p:nvGrpSpPr>
        <p:grpSpPr>
          <a:xfrm>
            <a:off x="991195" y="1182091"/>
            <a:ext cx="2530171" cy="2586883"/>
            <a:chOff x="3648982" y="2709931"/>
            <a:chExt cx="1846039" cy="1889610"/>
          </a:xfrm>
          <a:solidFill>
            <a:srgbClr val="FFFF99"/>
          </a:solidFill>
        </p:grpSpPr>
        <p:sp>
          <p:nvSpPr>
            <p:cNvPr id="55" name="Google Shape;1413;p17"/>
            <p:cNvSpPr/>
            <p:nvPr/>
          </p:nvSpPr>
          <p:spPr>
            <a:xfrm>
              <a:off x="3676222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Google Shape;1414;p17"/>
            <p:cNvSpPr/>
            <p:nvPr/>
          </p:nvSpPr>
          <p:spPr>
            <a:xfrm>
              <a:off x="3648982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" name="Google Shape;141;p6"/>
          <p:cNvGrpSpPr/>
          <p:nvPr/>
        </p:nvGrpSpPr>
        <p:grpSpPr>
          <a:xfrm>
            <a:off x="4580709" y="293255"/>
            <a:ext cx="4122903" cy="4586227"/>
            <a:chOff x="694125" y="460098"/>
            <a:chExt cx="3203467" cy="4586227"/>
          </a:xfrm>
        </p:grpSpPr>
        <p:sp>
          <p:nvSpPr>
            <p:cNvPr id="3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4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5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30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2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20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5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0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 rot="21425859">
            <a:off x="1280126" y="1999756"/>
            <a:ext cx="1899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Step 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35433" y="582707"/>
            <a:ext cx="3097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Clean up: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Have students take their clocks apart and return their materials. Potatoes can be disposed of as necessary, while the other materials can be saved for future experiments. </a:t>
            </a:r>
          </a:p>
        </p:txBody>
      </p:sp>
    </p:spTree>
    <p:extLst>
      <p:ext uri="{BB962C8B-B14F-4D97-AF65-F5344CB8AC3E}">
        <p14:creationId xmlns:p14="http://schemas.microsoft.com/office/powerpoint/2010/main" val="423192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708000" y="1082825"/>
            <a:ext cx="3415137" cy="2151983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>
            <a:off x="4421719" y="1082625"/>
            <a:ext cx="3832613" cy="268058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784308" y="1082823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3760633" y="2945573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525544" y="94066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738708" y="294557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829583" y="1012423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573508" y="3396073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944845" y="1036499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971725" y="3381108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456740" y="2430974"/>
            <a:ext cx="3970069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Optional Method</a:t>
            </a:r>
            <a:endParaRPr sz="5400" b="1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>
            <a:off x="4781474" y="1240472"/>
            <a:ext cx="3355369" cy="23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This activity could be done without the clock construction instructions. Let the students determine how to construct the clock, and only help if they cannot figure it out</a:t>
            </a:r>
          </a:p>
        </p:txBody>
      </p:sp>
      <p:grpSp>
        <p:nvGrpSpPr>
          <p:cNvPr id="402" name="Google Shape;402;p7"/>
          <p:cNvGrpSpPr/>
          <p:nvPr/>
        </p:nvGrpSpPr>
        <p:grpSpPr>
          <a:xfrm>
            <a:off x="8117008" y="3912448"/>
            <a:ext cx="362484" cy="321303"/>
            <a:chOff x="3745952" y="1193989"/>
            <a:chExt cx="436150" cy="386600"/>
          </a:xfrm>
        </p:grpSpPr>
        <p:sp>
          <p:nvSpPr>
            <p:cNvPr id="403" name="Google Shape;40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7"/>
          <p:cNvGrpSpPr/>
          <p:nvPr/>
        </p:nvGrpSpPr>
        <p:grpSpPr>
          <a:xfrm>
            <a:off x="7815108" y="4032448"/>
            <a:ext cx="362484" cy="321303"/>
            <a:chOff x="3745952" y="1193989"/>
            <a:chExt cx="436150" cy="386600"/>
          </a:xfrm>
        </p:grpSpPr>
        <p:sp>
          <p:nvSpPr>
            <p:cNvPr id="409" name="Google Shape;40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7"/>
          <p:cNvGrpSpPr/>
          <p:nvPr/>
        </p:nvGrpSpPr>
        <p:grpSpPr>
          <a:xfrm>
            <a:off x="8117008" y="4253998"/>
            <a:ext cx="362484" cy="321303"/>
            <a:chOff x="3745952" y="1193989"/>
            <a:chExt cx="436150" cy="386600"/>
          </a:xfrm>
        </p:grpSpPr>
        <p:sp>
          <p:nvSpPr>
            <p:cNvPr id="415" name="Google Shape;41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7"/>
          <p:cNvGrpSpPr/>
          <p:nvPr/>
        </p:nvGrpSpPr>
        <p:grpSpPr>
          <a:xfrm>
            <a:off x="8517608" y="3912448"/>
            <a:ext cx="362484" cy="321303"/>
            <a:chOff x="3745952" y="1193989"/>
            <a:chExt cx="436150" cy="386600"/>
          </a:xfrm>
        </p:grpSpPr>
        <p:sp>
          <p:nvSpPr>
            <p:cNvPr id="421" name="Google Shape;42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7"/>
          <p:cNvGrpSpPr/>
          <p:nvPr/>
        </p:nvGrpSpPr>
        <p:grpSpPr>
          <a:xfrm>
            <a:off x="8338783" y="4404298"/>
            <a:ext cx="362484" cy="321303"/>
            <a:chOff x="3745952" y="1193989"/>
            <a:chExt cx="436150" cy="386600"/>
          </a:xfrm>
        </p:grpSpPr>
        <p:sp>
          <p:nvSpPr>
            <p:cNvPr id="427" name="Google Shape;42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727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;p9"/>
          <p:cNvSpPr/>
          <p:nvPr/>
        </p:nvSpPr>
        <p:spPr>
          <a:xfrm>
            <a:off x="788381" y="1493312"/>
            <a:ext cx="7152723" cy="1867782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oogle Shape;481;p8"/>
          <p:cNvGrpSpPr/>
          <p:nvPr/>
        </p:nvGrpSpPr>
        <p:grpSpPr>
          <a:xfrm>
            <a:off x="910917" y="1502181"/>
            <a:ext cx="362484" cy="321303"/>
            <a:chOff x="3745952" y="1193989"/>
            <a:chExt cx="436150" cy="386600"/>
          </a:xfrm>
        </p:grpSpPr>
        <p:sp>
          <p:nvSpPr>
            <p:cNvPr id="11" name="Google Shape;482;p8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3;p8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4;p8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5;p8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6;p8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463;p8"/>
          <p:cNvGrpSpPr/>
          <p:nvPr/>
        </p:nvGrpSpPr>
        <p:grpSpPr>
          <a:xfrm>
            <a:off x="843818" y="2706240"/>
            <a:ext cx="362484" cy="321303"/>
            <a:chOff x="3745952" y="1193989"/>
            <a:chExt cx="436150" cy="386600"/>
          </a:xfrm>
        </p:grpSpPr>
        <p:sp>
          <p:nvSpPr>
            <p:cNvPr id="17" name="Google Shape;464;p8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5;p8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6;p8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7;p8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;p8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20;p7"/>
          <p:cNvGrpSpPr/>
          <p:nvPr/>
        </p:nvGrpSpPr>
        <p:grpSpPr>
          <a:xfrm>
            <a:off x="7578620" y="1407560"/>
            <a:ext cx="362484" cy="321303"/>
            <a:chOff x="3745952" y="1193989"/>
            <a:chExt cx="436150" cy="386600"/>
          </a:xfrm>
        </p:grpSpPr>
        <p:sp>
          <p:nvSpPr>
            <p:cNvPr id="23" name="Google Shape;42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83236" y="1902544"/>
            <a:ext cx="722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Alternative Lab</a:t>
            </a:r>
          </a:p>
        </p:txBody>
      </p:sp>
      <p:grpSp>
        <p:nvGrpSpPr>
          <p:cNvPr id="29" name="Google Shape;1412;p17"/>
          <p:cNvGrpSpPr/>
          <p:nvPr/>
        </p:nvGrpSpPr>
        <p:grpSpPr>
          <a:xfrm>
            <a:off x="5880355" y="2868015"/>
            <a:ext cx="1846039" cy="1889610"/>
            <a:chOff x="3648982" y="2709931"/>
            <a:chExt cx="1846039" cy="1889610"/>
          </a:xfrm>
        </p:grpSpPr>
        <p:sp>
          <p:nvSpPr>
            <p:cNvPr id="30" name="Google Shape;1413;p17"/>
            <p:cNvSpPr/>
            <p:nvPr/>
          </p:nvSpPr>
          <p:spPr>
            <a:xfrm>
              <a:off x="3676222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31" name="Google Shape;1414;p17"/>
            <p:cNvSpPr/>
            <p:nvPr/>
          </p:nvSpPr>
          <p:spPr>
            <a:xfrm>
              <a:off x="3648982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</p:sp>
      </p:grpSp>
      <p:grpSp>
        <p:nvGrpSpPr>
          <p:cNvPr id="4" name="Google Shape;408;p7"/>
          <p:cNvGrpSpPr/>
          <p:nvPr/>
        </p:nvGrpSpPr>
        <p:grpSpPr>
          <a:xfrm>
            <a:off x="7474385" y="2861730"/>
            <a:ext cx="362484" cy="321303"/>
            <a:chOff x="3745952" y="1193989"/>
            <a:chExt cx="436150" cy="386600"/>
          </a:xfrm>
        </p:grpSpPr>
        <p:sp>
          <p:nvSpPr>
            <p:cNvPr id="5" name="Google Shape;40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 rot="21384325">
            <a:off x="6118502" y="3285501"/>
            <a:ext cx="1394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This lab uses household materials!</a:t>
            </a:r>
          </a:p>
        </p:txBody>
      </p:sp>
    </p:spTree>
    <p:extLst>
      <p:ext uri="{BB962C8B-B14F-4D97-AF65-F5344CB8AC3E}">
        <p14:creationId xmlns:p14="http://schemas.microsoft.com/office/powerpoint/2010/main" val="2350684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" name="Google Shape;1208;p15" descr="ima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875" y="920087"/>
            <a:ext cx="3844925" cy="317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15"/>
          <p:cNvSpPr/>
          <p:nvPr/>
        </p:nvSpPr>
        <p:spPr>
          <a:xfrm>
            <a:off x="719988" y="918425"/>
            <a:ext cx="3844800" cy="2306400"/>
          </a:xfrm>
          <a:prstGeom prst="round2SameRect">
            <a:avLst>
              <a:gd name="adj1" fmla="val 3404"/>
              <a:gd name="adj2" fmla="val 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5"/>
          <p:cNvSpPr/>
          <p:nvPr/>
        </p:nvSpPr>
        <p:spPr>
          <a:xfrm>
            <a:off x="2352450" y="1854825"/>
            <a:ext cx="629700" cy="6297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5"/>
          <p:cNvSpPr txBox="1"/>
          <p:nvPr/>
        </p:nvSpPr>
        <p:spPr>
          <a:xfrm>
            <a:off x="2209925" y="1907825"/>
            <a:ext cx="9147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 your design</a:t>
            </a: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15"/>
          <p:cNvGrpSpPr/>
          <p:nvPr/>
        </p:nvGrpSpPr>
        <p:grpSpPr>
          <a:xfrm rot="-413898">
            <a:off x="4959730" y="761487"/>
            <a:ext cx="3414927" cy="2151851"/>
            <a:chOff x="4595125" y="492825"/>
            <a:chExt cx="3415137" cy="2151983"/>
          </a:xfrm>
        </p:grpSpPr>
        <p:sp>
          <p:nvSpPr>
            <p:cNvPr id="1213" name="Google Shape;1213;p15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1214" name="Google Shape;1214;p15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1215" name="Google Shape;1215;p15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1216" name="Google Shape;1216;p15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15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15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15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15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15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15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15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15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25" name="Google Shape;1225;p15"/>
          <p:cNvSpPr txBox="1"/>
          <p:nvPr/>
        </p:nvSpPr>
        <p:spPr>
          <a:xfrm rot="-413937">
            <a:off x="4979073" y="901574"/>
            <a:ext cx="3295796" cy="45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solidFill>
                  <a:schemeClr val="accent5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Ice Tray Battery Lab</a:t>
            </a:r>
            <a:endParaRPr sz="4000" b="1" dirty="0">
              <a:solidFill>
                <a:schemeClr val="accent5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1226" name="Google Shape;1226;p15"/>
          <p:cNvSpPr txBox="1"/>
          <p:nvPr/>
        </p:nvSpPr>
        <p:spPr>
          <a:xfrm rot="-413918">
            <a:off x="5293278" y="1519760"/>
            <a:ext cx="2749909" cy="45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0" b="1" i="1" dirty="0">
              <a:solidFill>
                <a:srgbClr val="000000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grpSp>
        <p:nvGrpSpPr>
          <p:cNvPr id="1227" name="Google Shape;1227;p15"/>
          <p:cNvGrpSpPr/>
          <p:nvPr/>
        </p:nvGrpSpPr>
        <p:grpSpPr>
          <a:xfrm>
            <a:off x="5821586" y="2779356"/>
            <a:ext cx="1846039" cy="1889610"/>
            <a:chOff x="1055486" y="2709931"/>
            <a:chExt cx="1846039" cy="1889610"/>
          </a:xfrm>
        </p:grpSpPr>
        <p:sp>
          <p:nvSpPr>
            <p:cNvPr id="1228" name="Google Shape;1228;p15"/>
            <p:cNvSpPr/>
            <p:nvPr/>
          </p:nvSpPr>
          <p:spPr>
            <a:xfrm>
              <a:off x="1082725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229" name="Google Shape;1229;p15"/>
            <p:cNvSpPr/>
            <p:nvPr/>
          </p:nvSpPr>
          <p:spPr>
            <a:xfrm>
              <a:off x="1055486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</p:sp>
      </p:grpSp>
      <p:sp>
        <p:nvSpPr>
          <p:cNvPr id="1230" name="Google Shape;1230;p15"/>
          <p:cNvSpPr txBox="1"/>
          <p:nvPr/>
        </p:nvSpPr>
        <p:spPr>
          <a:xfrm rot="-417350">
            <a:off x="5965351" y="3022417"/>
            <a:ext cx="1738999" cy="110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This video walks you through the lab. If you have trouble lighting the LED, use more ice cube slots!</a:t>
            </a:r>
            <a:endParaRPr sz="1200" dirty="0">
              <a:solidFill>
                <a:srgbClr val="333333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grpSp>
        <p:nvGrpSpPr>
          <p:cNvPr id="1279" name="Google Shape;1279;p15"/>
          <p:cNvGrpSpPr/>
          <p:nvPr/>
        </p:nvGrpSpPr>
        <p:grpSpPr>
          <a:xfrm>
            <a:off x="4991508" y="982698"/>
            <a:ext cx="362484" cy="321303"/>
            <a:chOff x="3745952" y="1193989"/>
            <a:chExt cx="436150" cy="386600"/>
          </a:xfrm>
        </p:grpSpPr>
        <p:sp>
          <p:nvSpPr>
            <p:cNvPr id="1280" name="Google Shape;1280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15"/>
          <p:cNvGrpSpPr/>
          <p:nvPr/>
        </p:nvGrpSpPr>
        <p:grpSpPr>
          <a:xfrm>
            <a:off x="5148821" y="2779360"/>
            <a:ext cx="362484" cy="321303"/>
            <a:chOff x="3745952" y="1193989"/>
            <a:chExt cx="436150" cy="386600"/>
          </a:xfrm>
        </p:grpSpPr>
        <p:sp>
          <p:nvSpPr>
            <p:cNvPr id="1286" name="Google Shape;1286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15"/>
          <p:cNvGrpSpPr/>
          <p:nvPr/>
        </p:nvGrpSpPr>
        <p:grpSpPr>
          <a:xfrm>
            <a:off x="7832046" y="564210"/>
            <a:ext cx="362484" cy="321303"/>
            <a:chOff x="3745952" y="1193989"/>
            <a:chExt cx="436150" cy="386600"/>
          </a:xfrm>
        </p:grpSpPr>
        <p:sp>
          <p:nvSpPr>
            <p:cNvPr id="1292" name="Google Shape;1292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15"/>
          <p:cNvGrpSpPr/>
          <p:nvPr/>
        </p:nvGrpSpPr>
        <p:grpSpPr>
          <a:xfrm>
            <a:off x="8129046" y="2348348"/>
            <a:ext cx="362484" cy="321303"/>
            <a:chOff x="3745952" y="1193989"/>
            <a:chExt cx="436150" cy="386600"/>
          </a:xfrm>
        </p:grpSpPr>
        <p:sp>
          <p:nvSpPr>
            <p:cNvPr id="1298" name="Google Shape;1298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15"/>
          <p:cNvGrpSpPr/>
          <p:nvPr/>
        </p:nvGrpSpPr>
        <p:grpSpPr>
          <a:xfrm>
            <a:off x="6653608" y="2779360"/>
            <a:ext cx="362484" cy="321303"/>
            <a:chOff x="3745952" y="1193989"/>
            <a:chExt cx="436150" cy="386600"/>
          </a:xfrm>
        </p:grpSpPr>
        <p:sp>
          <p:nvSpPr>
            <p:cNvPr id="1304" name="Google Shape;1304;p1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hu--v1WAo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34036" y="1068818"/>
            <a:ext cx="3801586" cy="21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59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708000" y="1082825"/>
            <a:ext cx="3415137" cy="2151983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>
            <a:off x="4421719" y="1082625"/>
            <a:ext cx="3832613" cy="2680582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784308" y="1082823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3760633" y="2945573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525544" y="94066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738708" y="294557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829583" y="1012423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573508" y="3396073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944845" y="1036499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971725" y="3381108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831208" y="1942530"/>
            <a:ext cx="3970069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Materials</a:t>
            </a:r>
            <a:endParaRPr sz="5400" b="1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>
            <a:off x="4781474" y="1240472"/>
            <a:ext cx="3355369" cy="23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Each group will need: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5 steel screws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5 pieces of copper wire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Ice cube tray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Red vinegar </a:t>
            </a: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or white vinegar</a:t>
            </a:r>
            <a:endParaRPr lang="es" b="1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LED light</a:t>
            </a:r>
          </a:p>
        </p:txBody>
      </p:sp>
      <p:grpSp>
        <p:nvGrpSpPr>
          <p:cNvPr id="402" name="Google Shape;402;p7"/>
          <p:cNvGrpSpPr/>
          <p:nvPr/>
        </p:nvGrpSpPr>
        <p:grpSpPr>
          <a:xfrm>
            <a:off x="8117008" y="3912448"/>
            <a:ext cx="362484" cy="321303"/>
            <a:chOff x="3745952" y="1193989"/>
            <a:chExt cx="436150" cy="386600"/>
          </a:xfrm>
        </p:grpSpPr>
        <p:sp>
          <p:nvSpPr>
            <p:cNvPr id="403" name="Google Shape;40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7"/>
          <p:cNvGrpSpPr/>
          <p:nvPr/>
        </p:nvGrpSpPr>
        <p:grpSpPr>
          <a:xfrm>
            <a:off x="7815108" y="4032448"/>
            <a:ext cx="362484" cy="321303"/>
            <a:chOff x="3745952" y="1193989"/>
            <a:chExt cx="436150" cy="386600"/>
          </a:xfrm>
        </p:grpSpPr>
        <p:sp>
          <p:nvSpPr>
            <p:cNvPr id="409" name="Google Shape;40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7"/>
          <p:cNvGrpSpPr/>
          <p:nvPr/>
        </p:nvGrpSpPr>
        <p:grpSpPr>
          <a:xfrm>
            <a:off x="8117008" y="4253998"/>
            <a:ext cx="362484" cy="321303"/>
            <a:chOff x="3745952" y="1193989"/>
            <a:chExt cx="436150" cy="386600"/>
          </a:xfrm>
        </p:grpSpPr>
        <p:sp>
          <p:nvSpPr>
            <p:cNvPr id="415" name="Google Shape;41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7"/>
          <p:cNvGrpSpPr/>
          <p:nvPr/>
        </p:nvGrpSpPr>
        <p:grpSpPr>
          <a:xfrm>
            <a:off x="8517608" y="3912448"/>
            <a:ext cx="362484" cy="321303"/>
            <a:chOff x="3745952" y="1193989"/>
            <a:chExt cx="436150" cy="386600"/>
          </a:xfrm>
        </p:grpSpPr>
        <p:sp>
          <p:nvSpPr>
            <p:cNvPr id="421" name="Google Shape;42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7"/>
          <p:cNvGrpSpPr/>
          <p:nvPr/>
        </p:nvGrpSpPr>
        <p:grpSpPr>
          <a:xfrm>
            <a:off x="8338783" y="4404298"/>
            <a:ext cx="362484" cy="321303"/>
            <a:chOff x="3745952" y="1193989"/>
            <a:chExt cx="436150" cy="386600"/>
          </a:xfrm>
        </p:grpSpPr>
        <p:sp>
          <p:nvSpPr>
            <p:cNvPr id="427" name="Google Shape;42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8279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19"/>
          <p:cNvSpPr/>
          <p:nvPr/>
        </p:nvSpPr>
        <p:spPr>
          <a:xfrm>
            <a:off x="638600" y="458125"/>
            <a:ext cx="1853325" cy="846850"/>
          </a:xfrm>
          <a:custGeom>
            <a:avLst/>
            <a:gdLst/>
            <a:ahLst/>
            <a:cxnLst/>
            <a:rect l="l" t="t" r="r" b="b"/>
            <a:pathLst>
              <a:path w="74133" h="33874" extrusionOk="0">
                <a:moveTo>
                  <a:pt x="1388" y="10551"/>
                </a:moveTo>
                <a:lnTo>
                  <a:pt x="0" y="33874"/>
                </a:lnTo>
                <a:lnTo>
                  <a:pt x="74133" y="26377"/>
                </a:lnTo>
                <a:lnTo>
                  <a:pt x="671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1677" name="Google Shape;1677;p19"/>
          <p:cNvGrpSpPr/>
          <p:nvPr/>
        </p:nvGrpSpPr>
        <p:grpSpPr>
          <a:xfrm>
            <a:off x="847111" y="1341922"/>
            <a:ext cx="1846039" cy="1889610"/>
            <a:chOff x="1055486" y="652897"/>
            <a:chExt cx="1846039" cy="1889610"/>
          </a:xfrm>
        </p:grpSpPr>
        <p:sp>
          <p:nvSpPr>
            <p:cNvPr id="1678" name="Google Shape;1678;p19"/>
            <p:cNvSpPr/>
            <p:nvPr/>
          </p:nvSpPr>
          <p:spPr>
            <a:xfrm>
              <a:off x="1082725" y="794475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679" name="Google Shape;1679;p19"/>
            <p:cNvSpPr/>
            <p:nvPr/>
          </p:nvSpPr>
          <p:spPr>
            <a:xfrm>
              <a:off x="1055486" y="652897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</p:sp>
      </p:grpSp>
      <p:sp>
        <p:nvSpPr>
          <p:cNvPr id="1680" name="Google Shape;1680;p19"/>
          <p:cNvSpPr txBox="1"/>
          <p:nvPr/>
        </p:nvSpPr>
        <p:spPr>
          <a:xfrm rot="-509635">
            <a:off x="395885" y="511313"/>
            <a:ext cx="2144825" cy="57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i="1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Credits</a:t>
            </a:r>
            <a:endParaRPr sz="4000" b="1" i="1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81" name="Google Shape;1681;p19"/>
          <p:cNvGrpSpPr/>
          <p:nvPr/>
        </p:nvGrpSpPr>
        <p:grpSpPr>
          <a:xfrm>
            <a:off x="3607332" y="919081"/>
            <a:ext cx="1846039" cy="1889610"/>
            <a:chOff x="3648982" y="2709931"/>
            <a:chExt cx="1846039" cy="1889610"/>
          </a:xfrm>
        </p:grpSpPr>
        <p:sp>
          <p:nvSpPr>
            <p:cNvPr id="1682" name="Google Shape;1682;p19"/>
            <p:cNvSpPr/>
            <p:nvPr/>
          </p:nvSpPr>
          <p:spPr>
            <a:xfrm>
              <a:off x="3676222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683" name="Google Shape;1683;p19"/>
            <p:cNvSpPr/>
            <p:nvPr/>
          </p:nvSpPr>
          <p:spPr>
            <a:xfrm>
              <a:off x="3648982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</p:sp>
      </p:grpSp>
      <p:sp>
        <p:nvSpPr>
          <p:cNvPr id="1684" name="Google Shape;1684;p19"/>
          <p:cNvSpPr txBox="1"/>
          <p:nvPr/>
        </p:nvSpPr>
        <p:spPr>
          <a:xfrm rot="-277273">
            <a:off x="815639" y="1516854"/>
            <a:ext cx="2144772" cy="40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solidFill>
                  <a:srgbClr val="000000"/>
                </a:solidFill>
                <a:latin typeface="MV Boli" panose="02000500030200090000" pitchFamily="2" charset="0"/>
                <a:ea typeface="Impact"/>
                <a:cs typeface="MV Boli" panose="02000500030200090000" pitchFamily="2" charset="0"/>
                <a:sym typeface="Impact"/>
              </a:rPr>
              <a:t>Shapes &amp; Icons</a:t>
            </a:r>
            <a:endParaRPr sz="1800" b="1" dirty="0">
              <a:solidFill>
                <a:srgbClr val="000000"/>
              </a:solidFill>
              <a:latin typeface="MV Boli" panose="02000500030200090000" pitchFamily="2" charset="0"/>
              <a:ea typeface="Impact"/>
              <a:cs typeface="MV Boli" panose="02000500030200090000" pitchFamily="2" charset="0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b="1" i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85" name="Google Shape;1685;p19"/>
          <p:cNvGrpSpPr/>
          <p:nvPr/>
        </p:nvGrpSpPr>
        <p:grpSpPr>
          <a:xfrm>
            <a:off x="5937053" y="1044031"/>
            <a:ext cx="1846039" cy="1889610"/>
            <a:chOff x="6242478" y="2709931"/>
            <a:chExt cx="1846039" cy="1889610"/>
          </a:xfrm>
        </p:grpSpPr>
        <p:sp>
          <p:nvSpPr>
            <p:cNvPr id="1686" name="Google Shape;1686;p19"/>
            <p:cNvSpPr/>
            <p:nvPr/>
          </p:nvSpPr>
          <p:spPr>
            <a:xfrm>
              <a:off x="6269718" y="2851509"/>
              <a:ext cx="1748032" cy="1748032"/>
            </a:xfrm>
            <a:custGeom>
              <a:avLst/>
              <a:gdLst/>
              <a:ahLst/>
              <a:cxnLst/>
              <a:rect l="l" t="t" r="r" b="b"/>
              <a:pathLst>
                <a:path w="84131" h="84131" extrusionOk="0">
                  <a:moveTo>
                    <a:pt x="0" y="0"/>
                  </a:moveTo>
                  <a:lnTo>
                    <a:pt x="1835" y="84131"/>
                  </a:lnTo>
                  <a:lnTo>
                    <a:pt x="84131" y="76268"/>
                  </a:lnTo>
                  <a:close/>
                </a:path>
              </a:pathLst>
            </a:custGeom>
            <a:solidFill>
              <a:srgbClr val="000000">
                <a:alpha val="28459"/>
              </a:srgbClr>
            </a:solidFill>
            <a:ln>
              <a:noFill/>
            </a:ln>
          </p:spPr>
        </p:sp>
        <p:sp>
          <p:nvSpPr>
            <p:cNvPr id="1687" name="Google Shape;1687;p19"/>
            <p:cNvSpPr/>
            <p:nvPr/>
          </p:nvSpPr>
          <p:spPr>
            <a:xfrm>
              <a:off x="6242478" y="2709931"/>
              <a:ext cx="1846039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</p:sp>
      </p:grpSp>
      <p:sp>
        <p:nvSpPr>
          <p:cNvPr id="1688" name="Google Shape;1688;p19"/>
          <p:cNvSpPr txBox="1"/>
          <p:nvPr/>
        </p:nvSpPr>
        <p:spPr>
          <a:xfrm rot="-208484">
            <a:off x="931130" y="1927653"/>
            <a:ext cx="1677985" cy="87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Vectorial Shapes in this Template were created by </a:t>
            </a:r>
            <a:r>
              <a:rPr lang="es" sz="1000" u="sng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  <a:hlinkClick r:id="rId3"/>
              </a:rPr>
              <a:t>SlidesPPT</a:t>
            </a: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  <a:hlinkClick r:id="rId4"/>
              </a:rPr>
              <a:t>Icons on this template have been downloaded  from Flaticon</a:t>
            </a: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1690" name="Google Shape;1690;p19"/>
          <p:cNvSpPr txBox="1"/>
          <p:nvPr/>
        </p:nvSpPr>
        <p:spPr>
          <a:xfrm rot="-278231">
            <a:off x="3654951" y="983490"/>
            <a:ext cx="2144821" cy="40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latin typeface="MV Boli" panose="02000500030200090000" pitchFamily="2" charset="0"/>
                <a:ea typeface="Impact"/>
                <a:cs typeface="MV Boli" panose="02000500030200090000" pitchFamily="2" charset="0"/>
                <a:sym typeface="Impact"/>
              </a:rPr>
              <a:t>Lab</a:t>
            </a:r>
            <a:endParaRPr sz="1800" b="1" dirty="0">
              <a:solidFill>
                <a:srgbClr val="000000"/>
              </a:solidFill>
              <a:latin typeface="MV Boli" panose="02000500030200090000" pitchFamily="2" charset="0"/>
              <a:ea typeface="Impact"/>
              <a:cs typeface="MV Boli" panose="02000500030200090000" pitchFamily="2" charset="0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b="1" i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1" name="Google Shape;1691;p19"/>
          <p:cNvSpPr txBox="1"/>
          <p:nvPr/>
        </p:nvSpPr>
        <p:spPr>
          <a:xfrm rot="-253039">
            <a:off x="3755047" y="1477398"/>
            <a:ext cx="1664407" cy="87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10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Lab Procedure File and </a:t>
            </a:r>
            <a:r>
              <a:rPr lang="en-US" sz="1000" dirty="0" err="1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powerpoint</a:t>
            </a:r>
            <a:r>
              <a:rPr lang="en-US" sz="10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: https://smile.oregonstate.edu/lesson/electrochemistry-harnessing-electricity-chemical-reactions</a:t>
            </a:r>
            <a:endParaRPr sz="10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1692" name="Google Shape;1692;p19"/>
          <p:cNvSpPr txBox="1"/>
          <p:nvPr/>
        </p:nvSpPr>
        <p:spPr>
          <a:xfrm rot="-140935">
            <a:off x="5988349" y="997538"/>
            <a:ext cx="2144702" cy="40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latin typeface="MV Boli" panose="02000500030200090000" pitchFamily="2" charset="0"/>
                <a:ea typeface="Impact"/>
                <a:cs typeface="MV Boli" panose="02000500030200090000" pitchFamily="2" charset="0"/>
                <a:sym typeface="Impact"/>
              </a:rPr>
              <a:t>Photo Credits</a:t>
            </a:r>
            <a:endParaRPr sz="1800" b="1" dirty="0">
              <a:solidFill>
                <a:srgbClr val="000000"/>
              </a:solidFill>
              <a:latin typeface="MV Boli" panose="02000500030200090000" pitchFamily="2" charset="0"/>
              <a:ea typeface="Impact"/>
              <a:cs typeface="MV Boli" panose="02000500030200090000" pitchFamily="2" charset="0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3" name="Google Shape;1693;p19"/>
          <p:cNvSpPr txBox="1"/>
          <p:nvPr/>
        </p:nvSpPr>
        <p:spPr>
          <a:xfrm rot="-164838">
            <a:off x="6037230" y="1338885"/>
            <a:ext cx="1558491" cy="87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8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Electrochemical Cell.  Retrieved at </a:t>
            </a:r>
            <a:r>
              <a:rPr lang="en-US" sz="8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  <a:hlinkClick r:id="rId5"/>
              </a:rPr>
              <a:t>http://sphs.spusd.net/apps/classes/show_assignment.jsp?classREC_ID=180029&amp;start=0&amp;pff=1&amp;showAll=true&amp;show=1000</a:t>
            </a:r>
            <a:endParaRPr lang="en-US" sz="8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lvl="0">
              <a:buSzPts val="1100"/>
            </a:pPr>
            <a:r>
              <a:rPr lang="en-US" sz="8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All about circuits. Potato battery. Retrieved at </a:t>
            </a:r>
            <a:r>
              <a:rPr lang="en-US" sz="800" dirty="0"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  <a:hlinkClick r:id="rId6"/>
              </a:rPr>
              <a:t>http://www.allaboutcircuits.com/vol_6/chpt_3/16.html</a:t>
            </a:r>
            <a:endParaRPr lang="en-US" sz="8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lvl="0">
              <a:buSzPts val="1100"/>
            </a:pPr>
            <a:endParaRPr lang="en-US" sz="8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lvl="0">
              <a:buSzPts val="1100"/>
            </a:pPr>
            <a:endParaRPr lang="en-US" sz="8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lvl="0">
              <a:buSzPts val="1100"/>
            </a:pPr>
            <a:endParaRPr lang="en-US" sz="800" dirty="0"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 dirty="0">
              <a:solidFill>
                <a:srgbClr val="000000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grpSp>
        <p:nvGrpSpPr>
          <p:cNvPr id="1748" name="Google Shape;1748;p19"/>
          <p:cNvGrpSpPr/>
          <p:nvPr/>
        </p:nvGrpSpPr>
        <p:grpSpPr>
          <a:xfrm>
            <a:off x="1454396" y="1384023"/>
            <a:ext cx="362484" cy="321303"/>
            <a:chOff x="3745952" y="1193989"/>
            <a:chExt cx="436150" cy="386600"/>
          </a:xfrm>
        </p:grpSpPr>
        <p:sp>
          <p:nvSpPr>
            <p:cNvPr id="1749" name="Google Shape;1749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19"/>
          <p:cNvGrpSpPr/>
          <p:nvPr/>
        </p:nvGrpSpPr>
        <p:grpSpPr>
          <a:xfrm>
            <a:off x="7545107" y="897004"/>
            <a:ext cx="362484" cy="321303"/>
            <a:chOff x="3745952" y="1193989"/>
            <a:chExt cx="436150" cy="386600"/>
          </a:xfrm>
        </p:grpSpPr>
        <p:sp>
          <p:nvSpPr>
            <p:cNvPr id="1755" name="Google Shape;1755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19"/>
          <p:cNvGrpSpPr/>
          <p:nvPr/>
        </p:nvGrpSpPr>
        <p:grpSpPr>
          <a:xfrm>
            <a:off x="4615596" y="952298"/>
            <a:ext cx="362484" cy="321303"/>
            <a:chOff x="3745952" y="1193989"/>
            <a:chExt cx="436150" cy="386600"/>
          </a:xfrm>
        </p:grpSpPr>
        <p:sp>
          <p:nvSpPr>
            <p:cNvPr id="1761" name="Google Shape;1761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19"/>
          <p:cNvGrpSpPr/>
          <p:nvPr/>
        </p:nvGrpSpPr>
        <p:grpSpPr>
          <a:xfrm>
            <a:off x="2015996" y="356060"/>
            <a:ext cx="362484" cy="321303"/>
            <a:chOff x="3745952" y="1193989"/>
            <a:chExt cx="436150" cy="386600"/>
          </a:xfrm>
        </p:grpSpPr>
        <p:sp>
          <p:nvSpPr>
            <p:cNvPr id="1785" name="Google Shape;1785;p19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9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9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9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9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708000" y="1082825"/>
            <a:ext cx="3415137" cy="2151983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421719" y="1082625"/>
            <a:ext cx="3415177" cy="2152008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784308" y="1082823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>
            <a:off x="3760633" y="2945573"/>
            <a:ext cx="362484" cy="321303"/>
            <a:chOff x="3745952" y="1193989"/>
            <a:chExt cx="436150" cy="386600"/>
          </a:xfrm>
        </p:grpSpPr>
        <p:sp>
          <p:nvSpPr>
            <p:cNvPr id="359" name="Google Shape;35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590629" y="934676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738708" y="294557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7"/>
          <p:cNvGrpSpPr/>
          <p:nvPr/>
        </p:nvGrpSpPr>
        <p:grpSpPr>
          <a:xfrm>
            <a:off x="3829583" y="1012423"/>
            <a:ext cx="362484" cy="321303"/>
            <a:chOff x="3745952" y="1193989"/>
            <a:chExt cx="436150" cy="386600"/>
          </a:xfrm>
        </p:grpSpPr>
        <p:sp>
          <p:nvSpPr>
            <p:cNvPr id="377" name="Google Shape;377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417200" y="2819398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584808" y="1082823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438708" y="2926123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688822" y="1959902"/>
            <a:ext cx="3970069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b="1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Objectives</a:t>
            </a:r>
            <a:endParaRPr sz="5400" b="1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235401">
            <a:off x="4676060" y="1426746"/>
            <a:ext cx="2954182" cy="14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0070C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Students should be able to: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Identify circuits in parallel and series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Define Electrochemistry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Construct a working circuit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;p9"/>
          <p:cNvSpPr/>
          <p:nvPr/>
        </p:nvSpPr>
        <p:spPr>
          <a:xfrm>
            <a:off x="788381" y="1017279"/>
            <a:ext cx="7076273" cy="2708602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oogle Shape;408;p7"/>
          <p:cNvGrpSpPr/>
          <p:nvPr/>
        </p:nvGrpSpPr>
        <p:grpSpPr>
          <a:xfrm>
            <a:off x="7519172" y="3322584"/>
            <a:ext cx="362484" cy="321303"/>
            <a:chOff x="3745952" y="1193989"/>
            <a:chExt cx="436150" cy="386600"/>
          </a:xfrm>
        </p:grpSpPr>
        <p:sp>
          <p:nvSpPr>
            <p:cNvPr id="5" name="Google Shape;40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81;p8"/>
          <p:cNvGrpSpPr/>
          <p:nvPr/>
        </p:nvGrpSpPr>
        <p:grpSpPr>
          <a:xfrm>
            <a:off x="822450" y="1129955"/>
            <a:ext cx="362484" cy="321303"/>
            <a:chOff x="3745952" y="1193989"/>
            <a:chExt cx="436150" cy="386600"/>
          </a:xfrm>
        </p:grpSpPr>
        <p:sp>
          <p:nvSpPr>
            <p:cNvPr id="11" name="Google Shape;482;p8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3;p8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4;p8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5;p8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6;p8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463;p8"/>
          <p:cNvGrpSpPr/>
          <p:nvPr/>
        </p:nvGrpSpPr>
        <p:grpSpPr>
          <a:xfrm>
            <a:off x="788381" y="2873428"/>
            <a:ext cx="362484" cy="321303"/>
            <a:chOff x="3745952" y="1193989"/>
            <a:chExt cx="436150" cy="386600"/>
          </a:xfrm>
        </p:grpSpPr>
        <p:sp>
          <p:nvSpPr>
            <p:cNvPr id="17" name="Google Shape;464;p8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5;p8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6;p8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7;p8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;p8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20;p7"/>
          <p:cNvGrpSpPr/>
          <p:nvPr/>
        </p:nvGrpSpPr>
        <p:grpSpPr>
          <a:xfrm>
            <a:off x="7382477" y="1031602"/>
            <a:ext cx="362484" cy="321303"/>
            <a:chOff x="3745952" y="1193989"/>
            <a:chExt cx="436150" cy="386600"/>
          </a:xfrm>
        </p:grpSpPr>
        <p:sp>
          <p:nvSpPr>
            <p:cNvPr id="23" name="Google Shape;42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5056" y="1255739"/>
            <a:ext cx="722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Electrochemistry?</a:t>
            </a:r>
          </a:p>
        </p:txBody>
      </p:sp>
    </p:spTree>
    <p:extLst>
      <p:ext uri="{BB962C8B-B14F-4D97-AF65-F5344CB8AC3E}">
        <p14:creationId xmlns:p14="http://schemas.microsoft.com/office/powerpoint/2010/main" val="232581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7"/>
          <p:cNvGrpSpPr/>
          <p:nvPr/>
        </p:nvGrpSpPr>
        <p:grpSpPr>
          <a:xfrm>
            <a:off x="418809" y="1395095"/>
            <a:ext cx="4295534" cy="3272114"/>
            <a:chOff x="4595125" y="492825"/>
            <a:chExt cx="3415137" cy="2151983"/>
          </a:xfrm>
        </p:grpSpPr>
        <p:sp>
          <p:nvSpPr>
            <p:cNvPr id="279" name="Google Shape;279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80" name="Google Shape;280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81" name="Google Shape;281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82" name="Google Shape;282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1" name="Google Shape;291;p7"/>
          <p:cNvGrpSpPr/>
          <p:nvPr/>
        </p:nvGrpSpPr>
        <p:grpSpPr>
          <a:xfrm rot="218097">
            <a:off x="4568628" y="1402899"/>
            <a:ext cx="4196988" cy="3311078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4" name="Google Shape;304;p7"/>
          <p:cNvGrpSpPr/>
          <p:nvPr/>
        </p:nvGrpSpPr>
        <p:grpSpPr>
          <a:xfrm>
            <a:off x="514828" y="1406373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4769111" y="1298275"/>
            <a:ext cx="362484" cy="321303"/>
            <a:chOff x="3745952" y="1193989"/>
            <a:chExt cx="436150" cy="386600"/>
          </a:xfrm>
        </p:grpSpPr>
        <p:sp>
          <p:nvSpPr>
            <p:cNvPr id="365" name="Google Shape;36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513360" y="4246993"/>
            <a:ext cx="362484" cy="321303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7"/>
          <p:cNvGrpSpPr/>
          <p:nvPr/>
        </p:nvGrpSpPr>
        <p:grpSpPr>
          <a:xfrm>
            <a:off x="4588074" y="4206358"/>
            <a:ext cx="362484" cy="321303"/>
            <a:chOff x="3745952" y="1193989"/>
            <a:chExt cx="436150" cy="386600"/>
          </a:xfrm>
        </p:grpSpPr>
        <p:sp>
          <p:nvSpPr>
            <p:cNvPr id="383" name="Google Shape;383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8503871" y="1536823"/>
            <a:ext cx="362484" cy="321303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8402721" y="4506665"/>
            <a:ext cx="362484" cy="321303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7"/>
          <p:cNvSpPr txBox="1"/>
          <p:nvPr/>
        </p:nvSpPr>
        <p:spPr>
          <a:xfrm>
            <a:off x="992127" y="3549584"/>
            <a:ext cx="2756033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Electro: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tx1"/>
                </a:solidFill>
                <a:latin typeface="Segoe UI" panose="020B0502040204020203" pitchFamily="34" charset="0"/>
                <a:ea typeface="Yellowtail"/>
                <a:cs typeface="Segoe UI" panose="020B0502040204020203" pitchFamily="34" charset="0"/>
                <a:sym typeface="Yellowtail"/>
              </a:rPr>
              <a:t>- Electricity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3600" b="1" dirty="0">
              <a:solidFill>
                <a:srgbClr val="E23B3B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Chemistry: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tx1"/>
                </a:solidFill>
                <a:latin typeface="Segoe UI" panose="020B0502040204020203" pitchFamily="34" charset="0"/>
                <a:ea typeface="Yellowtail"/>
                <a:cs typeface="Segoe UI" panose="020B0502040204020203" pitchFamily="34" charset="0"/>
                <a:sym typeface="Yellowtail"/>
              </a:rPr>
              <a:t>- Science that studies the changes in matter</a:t>
            </a:r>
            <a:endParaRPr sz="1800" b="1" dirty="0">
              <a:solidFill>
                <a:schemeClr val="tx1"/>
              </a:solidFill>
              <a:latin typeface="Segoe UI" panose="020B0502040204020203" pitchFamily="34" charset="0"/>
              <a:ea typeface="Yellowtail"/>
              <a:cs typeface="Segoe UI" panose="020B0502040204020203" pitchFamily="34" charset="0"/>
              <a:sym typeface="Yellowtail"/>
            </a:endParaRPr>
          </a:p>
        </p:txBody>
      </p:sp>
      <p:sp>
        <p:nvSpPr>
          <p:cNvPr id="401" name="Google Shape;401;p7"/>
          <p:cNvSpPr txBox="1"/>
          <p:nvPr/>
        </p:nvSpPr>
        <p:spPr>
          <a:xfrm rot="216325">
            <a:off x="4845930" y="1908043"/>
            <a:ext cx="3814482" cy="14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ea typeface="Amatic SC"/>
                <a:cs typeface="MV Boli" panose="02000500030200090000" pitchFamily="2" charset="0"/>
                <a:sym typeface="Amatic SC"/>
              </a:rPr>
              <a:t>Electrochemistry: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- Using chemical reactions to generate electricity</a:t>
            </a:r>
            <a:endParaRPr sz="1600" b="1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66" name="Google Shape;537;p9">
            <a:extLst>
              <a:ext uri="{FF2B5EF4-FFF2-40B4-BE49-F238E27FC236}">
                <a16:creationId xmlns:a16="http://schemas.microsoft.com/office/drawing/2014/main" id="{F2C98B4C-6677-4C6E-947D-5A2B38C88CAF}"/>
              </a:ext>
            </a:extLst>
          </p:cNvPr>
          <p:cNvSpPr/>
          <p:nvPr/>
        </p:nvSpPr>
        <p:spPr>
          <a:xfrm>
            <a:off x="2758926" y="427013"/>
            <a:ext cx="3330705" cy="744787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7" name="Google Shape;401;p7">
            <a:extLst>
              <a:ext uri="{FF2B5EF4-FFF2-40B4-BE49-F238E27FC236}">
                <a16:creationId xmlns:a16="http://schemas.microsoft.com/office/drawing/2014/main" id="{9C94827D-5672-4250-8DD5-F1E3BC5705D3}"/>
              </a:ext>
            </a:extLst>
          </p:cNvPr>
          <p:cNvSpPr txBox="1"/>
          <p:nvPr/>
        </p:nvSpPr>
        <p:spPr>
          <a:xfrm>
            <a:off x="2507840" y="399005"/>
            <a:ext cx="3814482" cy="14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MV Boli" panose="02000500030200090000" pitchFamily="2" charset="0"/>
                <a:ea typeface="Amatic SC"/>
                <a:cs typeface="MV Boli" panose="02000500030200090000" pitchFamily="2" charset="0"/>
                <a:sym typeface="Amatic SC"/>
              </a:rPr>
              <a:t>Definitions</a:t>
            </a:r>
            <a:endParaRPr sz="1600" b="1" dirty="0">
              <a:solidFill>
                <a:srgbClr val="FF0000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41242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>
            <a:off x="538303" y="1596571"/>
            <a:ext cx="3682690" cy="2575589"/>
            <a:chOff x="4595125" y="492825"/>
            <a:chExt cx="3415137" cy="2151983"/>
          </a:xfrm>
        </p:grpSpPr>
        <p:sp>
          <p:nvSpPr>
            <p:cNvPr id="292" name="Google Shape;292;p7"/>
            <p:cNvSpPr/>
            <p:nvPr/>
          </p:nvSpPr>
          <p:spPr>
            <a:xfrm>
              <a:off x="4595125" y="509235"/>
              <a:ext cx="3400307" cy="2135573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4647562" y="492825"/>
              <a:ext cx="3362700" cy="2132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294" name="Google Shape;294;p7"/>
            <p:cNvGrpSpPr/>
            <p:nvPr/>
          </p:nvGrpSpPr>
          <p:grpSpPr>
            <a:xfrm>
              <a:off x="4919800" y="670375"/>
              <a:ext cx="2818200" cy="1777000"/>
              <a:chOff x="885025" y="638600"/>
              <a:chExt cx="2818200" cy="1777000"/>
            </a:xfrm>
          </p:grpSpPr>
          <p:cxnSp>
            <p:nvCxnSpPr>
              <p:cNvPr id="295" name="Google Shape;295;p7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0" name="Google Shape;370;p7"/>
          <p:cNvGrpSpPr/>
          <p:nvPr/>
        </p:nvGrpSpPr>
        <p:grpSpPr>
          <a:xfrm>
            <a:off x="617778" y="3928403"/>
            <a:ext cx="242161" cy="218955"/>
            <a:chOff x="3745952" y="1193989"/>
            <a:chExt cx="436150" cy="386600"/>
          </a:xfrm>
        </p:grpSpPr>
        <p:sp>
          <p:nvSpPr>
            <p:cNvPr id="371" name="Google Shape;37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4035377" y="3905288"/>
            <a:ext cx="242161" cy="218955"/>
            <a:chOff x="3745952" y="1193989"/>
            <a:chExt cx="436150" cy="386600"/>
          </a:xfrm>
        </p:grpSpPr>
        <p:sp>
          <p:nvSpPr>
            <p:cNvPr id="395" name="Google Shape;39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16049" y="3740671"/>
            <a:ext cx="213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Watch this video first!</a:t>
            </a:r>
          </a:p>
        </p:txBody>
      </p:sp>
      <p:sp>
        <p:nvSpPr>
          <p:cNvPr id="42" name="Google Shape;293;p7"/>
          <p:cNvSpPr/>
          <p:nvPr/>
        </p:nvSpPr>
        <p:spPr>
          <a:xfrm>
            <a:off x="4375217" y="1583296"/>
            <a:ext cx="3626145" cy="255179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</p:txBody>
      </p:sp>
      <p:grpSp>
        <p:nvGrpSpPr>
          <p:cNvPr id="388" name="Google Shape;388;p7"/>
          <p:cNvGrpSpPr/>
          <p:nvPr/>
        </p:nvGrpSpPr>
        <p:grpSpPr>
          <a:xfrm>
            <a:off x="7783782" y="3890239"/>
            <a:ext cx="242050" cy="240822"/>
            <a:chOff x="3745952" y="1193989"/>
            <a:chExt cx="436150" cy="386600"/>
          </a:xfrm>
        </p:grpSpPr>
        <p:sp>
          <p:nvSpPr>
            <p:cNvPr id="389" name="Google Shape;38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07;p5"/>
          <p:cNvGrpSpPr/>
          <p:nvPr/>
        </p:nvGrpSpPr>
        <p:grpSpPr>
          <a:xfrm>
            <a:off x="4361845" y="3900120"/>
            <a:ext cx="241832" cy="239634"/>
            <a:chOff x="3745952" y="1193989"/>
            <a:chExt cx="436150" cy="386600"/>
          </a:xfrm>
        </p:grpSpPr>
        <p:sp>
          <p:nvSpPr>
            <p:cNvPr id="44" name="Google Shape;108;p5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9;p5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0;p5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;p5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2;p5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V4IUsholj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99456" y="1711826"/>
            <a:ext cx="3402030" cy="1952028"/>
          </a:xfrm>
          <a:prstGeom prst="rect">
            <a:avLst/>
          </a:prstGeom>
        </p:spPr>
      </p:pic>
      <p:pic>
        <p:nvPicPr>
          <p:cNvPr id="5" name="lQ6FBA1HM3s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62885" y="1701429"/>
            <a:ext cx="3499708" cy="1968586"/>
          </a:xfrm>
          <a:prstGeom prst="rect">
            <a:avLst/>
          </a:prstGeom>
        </p:spPr>
      </p:pic>
      <p:sp>
        <p:nvSpPr>
          <p:cNvPr id="51" name="Google Shape;537;p9">
            <a:extLst>
              <a:ext uri="{FF2B5EF4-FFF2-40B4-BE49-F238E27FC236}">
                <a16:creationId xmlns:a16="http://schemas.microsoft.com/office/drawing/2014/main" id="{F560B120-0459-45C7-9B33-5F4A1F6948F1}"/>
              </a:ext>
            </a:extLst>
          </p:cNvPr>
          <p:cNvSpPr/>
          <p:nvPr/>
        </p:nvSpPr>
        <p:spPr>
          <a:xfrm>
            <a:off x="2758926" y="427013"/>
            <a:ext cx="3330705" cy="744787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Google Shape;401;p7">
            <a:extLst>
              <a:ext uri="{FF2B5EF4-FFF2-40B4-BE49-F238E27FC236}">
                <a16:creationId xmlns:a16="http://schemas.microsoft.com/office/drawing/2014/main" id="{924C4CA6-F333-4879-BB06-082AD225251F}"/>
              </a:ext>
            </a:extLst>
          </p:cNvPr>
          <p:cNvSpPr txBox="1"/>
          <p:nvPr/>
        </p:nvSpPr>
        <p:spPr>
          <a:xfrm>
            <a:off x="2523289" y="513750"/>
            <a:ext cx="3814482" cy="14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ea typeface="Amatic SC"/>
                <a:cs typeface="MV Boli" panose="02000500030200090000" pitchFamily="2" charset="0"/>
                <a:sym typeface="Amatic SC"/>
              </a:rPr>
              <a:t>Additional Resources</a:t>
            </a:r>
            <a:endParaRPr sz="1100" b="1" dirty="0">
              <a:solidFill>
                <a:srgbClr val="FF0000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grpSp>
        <p:nvGrpSpPr>
          <p:cNvPr id="304" name="Google Shape;304;p7"/>
          <p:cNvGrpSpPr/>
          <p:nvPr/>
        </p:nvGrpSpPr>
        <p:grpSpPr>
          <a:xfrm>
            <a:off x="4471653" y="238353"/>
            <a:ext cx="362484" cy="321303"/>
            <a:chOff x="3745952" y="1193989"/>
            <a:chExt cx="436150" cy="386600"/>
          </a:xfrm>
        </p:grpSpPr>
        <p:sp>
          <p:nvSpPr>
            <p:cNvPr id="305" name="Google Shape;305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C6806DA-1BBE-48F0-91BB-F5CEB79F3E03}"/>
              </a:ext>
            </a:extLst>
          </p:cNvPr>
          <p:cNvSpPr txBox="1"/>
          <p:nvPr/>
        </p:nvSpPr>
        <p:spPr>
          <a:xfrm>
            <a:off x="5077671" y="3703715"/>
            <a:ext cx="213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Next, watch this video!</a:t>
            </a:r>
          </a:p>
        </p:txBody>
      </p:sp>
    </p:spTree>
    <p:extLst>
      <p:ext uri="{BB962C8B-B14F-4D97-AF65-F5344CB8AC3E}">
        <p14:creationId xmlns:p14="http://schemas.microsoft.com/office/powerpoint/2010/main" val="322514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6"/>
          <p:cNvGrpSpPr/>
          <p:nvPr/>
        </p:nvGrpSpPr>
        <p:grpSpPr>
          <a:xfrm>
            <a:off x="527550" y="362923"/>
            <a:ext cx="3203467" cy="4586227"/>
            <a:chOff x="694125" y="460098"/>
            <a:chExt cx="3203467" cy="4586227"/>
          </a:xfrm>
        </p:grpSpPr>
        <p:sp>
          <p:nvSpPr>
            <p:cNvPr id="142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143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144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145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16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171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77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83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Google Shape;188;p6"/>
          <p:cNvSpPr txBox="1"/>
          <p:nvPr/>
        </p:nvSpPr>
        <p:spPr>
          <a:xfrm>
            <a:off x="763850" y="1189672"/>
            <a:ext cx="27207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i="1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terminals 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are only connected to other </a:t>
            </a:r>
            <a:r>
              <a:rPr lang="es" sz="16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terminals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, while </a:t>
            </a:r>
            <a:r>
              <a:rPr lang="es" sz="1600" i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negative terminals 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are connected to </a:t>
            </a:r>
            <a:r>
              <a:rPr lang="es" sz="16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</a:t>
            </a:r>
            <a:r>
              <a:rPr lang="en-US" sz="16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v</a:t>
            </a:r>
            <a:r>
              <a:rPr lang="es" sz="1600" i="1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 terminals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Increases </a:t>
            </a:r>
            <a:r>
              <a:rPr lang="es" sz="16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am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</a:t>
            </a:r>
            <a:r>
              <a:rPr lang="es" sz="16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erage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, not voltage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763850" y="626125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In Parallel</a:t>
            </a:r>
            <a:endParaRPr b="1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4129241" y="806125"/>
            <a:ext cx="3830393" cy="3339155"/>
          </a:xfrm>
          <a:custGeom>
            <a:avLst/>
            <a:gdLst/>
            <a:ahLst/>
            <a:cxnLst/>
            <a:rect l="l" t="t" r="r" b="b"/>
            <a:pathLst>
              <a:path w="88848" h="88062" extrusionOk="0">
                <a:moveTo>
                  <a:pt x="85179" y="0"/>
                </a:moveTo>
                <a:lnTo>
                  <a:pt x="0" y="3931"/>
                </a:lnTo>
                <a:lnTo>
                  <a:pt x="4980" y="88062"/>
                </a:lnTo>
                <a:lnTo>
                  <a:pt x="88848" y="836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3" name="Google Shape;193;p6"/>
          <p:cNvSpPr/>
          <p:nvPr/>
        </p:nvSpPr>
        <p:spPr>
          <a:xfrm rot="21416955">
            <a:off x="4492150" y="1043203"/>
            <a:ext cx="3104531" cy="234548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6"/>
          <p:cNvGrpSpPr/>
          <p:nvPr/>
        </p:nvGrpSpPr>
        <p:grpSpPr>
          <a:xfrm>
            <a:off x="5798198" y="734539"/>
            <a:ext cx="397926" cy="341977"/>
            <a:chOff x="3745952" y="1193989"/>
            <a:chExt cx="436150" cy="386600"/>
          </a:xfrm>
        </p:grpSpPr>
        <p:sp>
          <p:nvSpPr>
            <p:cNvPr id="269" name="Google Shape;269;p6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716">
            <a:off x="4443633" y="1282073"/>
            <a:ext cx="3308470" cy="1727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26000-9834-460A-AF7E-C265E3FBA283}"/>
              </a:ext>
            </a:extLst>
          </p:cNvPr>
          <p:cNvSpPr txBox="1"/>
          <p:nvPr/>
        </p:nvSpPr>
        <p:spPr>
          <a:xfrm rot="21232538">
            <a:off x="5126747" y="3562070"/>
            <a:ext cx="213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-15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Batteries in Parallel</a:t>
            </a:r>
          </a:p>
        </p:txBody>
      </p:sp>
    </p:spTree>
    <p:extLst>
      <p:ext uri="{BB962C8B-B14F-4D97-AF65-F5344CB8AC3E}">
        <p14:creationId xmlns:p14="http://schemas.microsoft.com/office/powerpoint/2010/main" val="220825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6"/>
          <p:cNvGrpSpPr/>
          <p:nvPr/>
        </p:nvGrpSpPr>
        <p:grpSpPr>
          <a:xfrm>
            <a:off x="527550" y="362923"/>
            <a:ext cx="3203467" cy="4586227"/>
            <a:chOff x="694125" y="460098"/>
            <a:chExt cx="3203467" cy="4586227"/>
          </a:xfrm>
        </p:grpSpPr>
        <p:sp>
          <p:nvSpPr>
            <p:cNvPr id="142" name="Google Shape;142;p6"/>
            <p:cNvSpPr/>
            <p:nvPr/>
          </p:nvSpPr>
          <p:spPr>
            <a:xfrm>
              <a:off x="694125" y="527550"/>
              <a:ext cx="3151350" cy="4518775"/>
            </a:xfrm>
            <a:custGeom>
              <a:avLst/>
              <a:gdLst/>
              <a:ahLst/>
              <a:cxnLst/>
              <a:rect l="l" t="t" r="r" b="b"/>
              <a:pathLst>
                <a:path w="126054" h="180751" extrusionOk="0">
                  <a:moveTo>
                    <a:pt x="2777" y="0"/>
                  </a:moveTo>
                  <a:lnTo>
                    <a:pt x="0" y="180751"/>
                  </a:lnTo>
                  <a:lnTo>
                    <a:pt x="126054" y="178807"/>
                  </a:lnTo>
                  <a:close/>
                </a:path>
              </a:pathLst>
            </a:custGeom>
            <a:solidFill>
              <a:srgbClr val="000000">
                <a:alpha val="47690"/>
              </a:srgbClr>
            </a:solidFill>
            <a:ln>
              <a:noFill/>
            </a:ln>
          </p:spPr>
        </p:sp>
        <p:sp>
          <p:nvSpPr>
            <p:cNvPr id="143" name="Google Shape;143;p6"/>
            <p:cNvSpPr/>
            <p:nvPr/>
          </p:nvSpPr>
          <p:spPr>
            <a:xfrm>
              <a:off x="742725" y="492825"/>
              <a:ext cx="3116700" cy="451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grpSp>
          <p:nvGrpSpPr>
            <p:cNvPr id="144" name="Google Shape;144;p6"/>
            <p:cNvGrpSpPr/>
            <p:nvPr/>
          </p:nvGrpSpPr>
          <p:grpSpPr>
            <a:xfrm>
              <a:off x="891975" y="749550"/>
              <a:ext cx="2818200" cy="3998250"/>
              <a:chOff x="885025" y="638600"/>
              <a:chExt cx="2818200" cy="3998250"/>
            </a:xfrm>
          </p:grpSpPr>
          <p:cxnSp>
            <p:nvCxnSpPr>
              <p:cNvPr id="145" name="Google Shape;145;p6"/>
              <p:cNvCxnSpPr/>
              <p:nvPr/>
            </p:nvCxnSpPr>
            <p:spPr>
              <a:xfrm>
                <a:off x="885025" y="638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6"/>
              <p:cNvCxnSpPr/>
              <p:nvPr/>
            </p:nvCxnSpPr>
            <p:spPr>
              <a:xfrm>
                <a:off x="885025" y="860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6"/>
              <p:cNvCxnSpPr/>
              <p:nvPr/>
            </p:nvCxnSpPr>
            <p:spPr>
              <a:xfrm>
                <a:off x="885025" y="1082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6"/>
              <p:cNvCxnSpPr/>
              <p:nvPr/>
            </p:nvCxnSpPr>
            <p:spPr>
              <a:xfrm>
                <a:off x="885025" y="1304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885025" y="1749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6"/>
              <p:cNvCxnSpPr/>
              <p:nvPr/>
            </p:nvCxnSpPr>
            <p:spPr>
              <a:xfrm>
                <a:off x="885025" y="1971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6"/>
              <p:cNvCxnSpPr/>
              <p:nvPr/>
            </p:nvCxnSpPr>
            <p:spPr>
              <a:xfrm>
                <a:off x="885025" y="2193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6"/>
              <p:cNvCxnSpPr/>
              <p:nvPr/>
            </p:nvCxnSpPr>
            <p:spPr>
              <a:xfrm>
                <a:off x="885025" y="2415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6"/>
              <p:cNvCxnSpPr/>
              <p:nvPr/>
            </p:nvCxnSpPr>
            <p:spPr>
              <a:xfrm>
                <a:off x="885025" y="2637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6"/>
              <p:cNvCxnSpPr/>
              <p:nvPr/>
            </p:nvCxnSpPr>
            <p:spPr>
              <a:xfrm>
                <a:off x="885025" y="2859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6"/>
              <p:cNvCxnSpPr/>
              <p:nvPr/>
            </p:nvCxnSpPr>
            <p:spPr>
              <a:xfrm>
                <a:off x="885025" y="30819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6"/>
              <p:cNvCxnSpPr/>
              <p:nvPr/>
            </p:nvCxnSpPr>
            <p:spPr>
              <a:xfrm>
                <a:off x="885025" y="3304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6"/>
              <p:cNvCxnSpPr/>
              <p:nvPr/>
            </p:nvCxnSpPr>
            <p:spPr>
              <a:xfrm>
                <a:off x="885025" y="35262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6"/>
              <p:cNvCxnSpPr/>
              <p:nvPr/>
            </p:nvCxnSpPr>
            <p:spPr>
              <a:xfrm>
                <a:off x="885025" y="37483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6"/>
              <p:cNvCxnSpPr/>
              <p:nvPr/>
            </p:nvCxnSpPr>
            <p:spPr>
              <a:xfrm>
                <a:off x="885025" y="397047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885025" y="41926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885025" y="4414725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>
                <a:off x="885025" y="463685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>
                <a:off x="885025" y="1527100"/>
                <a:ext cx="281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FE2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" name="Google Shape;164;p6"/>
            <p:cNvGrpSpPr/>
            <p:nvPr/>
          </p:nvGrpSpPr>
          <p:grpSpPr>
            <a:xfrm>
              <a:off x="742733" y="460098"/>
              <a:ext cx="362484" cy="321303"/>
              <a:chOff x="3745952" y="1193989"/>
              <a:chExt cx="436150" cy="386600"/>
            </a:xfrm>
          </p:grpSpPr>
          <p:sp>
            <p:nvSpPr>
              <p:cNvPr id="165" name="Google Shape;165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6"/>
            <p:cNvGrpSpPr/>
            <p:nvPr/>
          </p:nvGrpSpPr>
          <p:grpSpPr>
            <a:xfrm>
              <a:off x="3444858" y="509223"/>
              <a:ext cx="362484" cy="321303"/>
              <a:chOff x="3745952" y="1193989"/>
              <a:chExt cx="436150" cy="386600"/>
            </a:xfrm>
          </p:grpSpPr>
          <p:sp>
            <p:nvSpPr>
              <p:cNvPr id="171" name="Google Shape;171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F1C232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6"/>
            <p:cNvGrpSpPr/>
            <p:nvPr/>
          </p:nvGrpSpPr>
          <p:grpSpPr>
            <a:xfrm>
              <a:off x="694133" y="4426498"/>
              <a:ext cx="362484" cy="321303"/>
              <a:chOff x="3745952" y="1193989"/>
              <a:chExt cx="436150" cy="386600"/>
            </a:xfrm>
          </p:grpSpPr>
          <p:sp>
            <p:nvSpPr>
              <p:cNvPr id="177" name="Google Shape;177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74E13"/>
              </a:solidFill>
              <a:ln w="9525" cap="flat" cmpd="sng">
                <a:solidFill>
                  <a:srgbClr val="B6D7A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6"/>
            <p:cNvGrpSpPr/>
            <p:nvPr/>
          </p:nvGrpSpPr>
          <p:grpSpPr>
            <a:xfrm>
              <a:off x="3535108" y="4510348"/>
              <a:ext cx="362484" cy="321303"/>
              <a:chOff x="3745952" y="1193989"/>
              <a:chExt cx="436150" cy="386600"/>
            </a:xfrm>
          </p:grpSpPr>
          <p:sp>
            <p:nvSpPr>
              <p:cNvPr id="183" name="Google Shape;183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20124D"/>
              </a:solidFill>
              <a:ln w="9525" cap="flat" cmpd="sng">
                <a:solidFill>
                  <a:srgbClr val="A4C2F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Google Shape;188;p6"/>
          <p:cNvSpPr txBox="1"/>
          <p:nvPr/>
        </p:nvSpPr>
        <p:spPr>
          <a:xfrm>
            <a:off x="763850" y="1189672"/>
            <a:ext cx="27207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Every </a:t>
            </a:r>
            <a:r>
              <a:rPr lang="es" sz="1600" i="1" dirty="0">
                <a:solidFill>
                  <a:srgbClr val="00B05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positive terminal 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is connected to a different </a:t>
            </a:r>
            <a:r>
              <a:rPr lang="es" sz="1600" i="1" dirty="0">
                <a:solidFill>
                  <a:srgbClr val="C00000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negative terminal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Increases </a:t>
            </a:r>
            <a:r>
              <a:rPr lang="es" sz="1600" b="1" dirty="0">
                <a:solidFill>
                  <a:schemeClr val="accent5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voltage</a:t>
            </a:r>
            <a:r>
              <a:rPr lang="es" sz="1600" dirty="0">
                <a:solidFill>
                  <a:schemeClr val="tx1"/>
                </a:solidFill>
                <a:latin typeface="Segoe UI" panose="020B0502040204020203" pitchFamily="34" charset="0"/>
                <a:ea typeface="Amatic SC"/>
                <a:cs typeface="Segoe UI" panose="020B0502040204020203" pitchFamily="34" charset="0"/>
                <a:sym typeface="Amatic SC"/>
              </a:rPr>
              <a:t>, not amperage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ea typeface="Amatic SC"/>
              <a:cs typeface="Segoe UI" panose="020B0502040204020203" pitchFamily="34" charset="0"/>
              <a:sym typeface="Amatic SC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763850" y="626125"/>
            <a:ext cx="2811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FF0000"/>
                </a:solidFill>
                <a:latin typeface="MV Boli" panose="02000500030200090000" pitchFamily="2" charset="0"/>
                <a:ea typeface="Yellowtail"/>
                <a:cs typeface="MV Boli" panose="02000500030200090000" pitchFamily="2" charset="0"/>
                <a:sym typeface="Yellowtail"/>
              </a:rPr>
              <a:t>In Series</a:t>
            </a:r>
            <a:endParaRPr b="1" dirty="0">
              <a:solidFill>
                <a:srgbClr val="FF0000"/>
              </a:solidFill>
              <a:latin typeface="MV Boli" panose="02000500030200090000" pitchFamily="2" charset="0"/>
              <a:ea typeface="Yellowtail"/>
              <a:cs typeface="MV Boli" panose="02000500030200090000" pitchFamily="2" charset="0"/>
              <a:sym typeface="Yellowtai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29241" y="561735"/>
            <a:ext cx="3830393" cy="3583545"/>
            <a:chOff x="4124827" y="2724285"/>
            <a:chExt cx="1585715" cy="1963623"/>
          </a:xfrm>
        </p:grpSpPr>
        <p:sp>
          <p:nvSpPr>
            <p:cNvPr id="192" name="Google Shape;192;p6"/>
            <p:cNvSpPr/>
            <p:nvPr/>
          </p:nvSpPr>
          <p:spPr>
            <a:xfrm>
              <a:off x="4124827" y="2858200"/>
              <a:ext cx="1585715" cy="1829708"/>
            </a:xfrm>
            <a:custGeom>
              <a:avLst/>
              <a:gdLst/>
              <a:ahLst/>
              <a:cxnLst/>
              <a:rect l="l" t="t" r="r" b="b"/>
              <a:pathLst>
                <a:path w="88848" h="88062" extrusionOk="0">
                  <a:moveTo>
                    <a:pt x="85179" y="0"/>
                  </a:moveTo>
                  <a:lnTo>
                    <a:pt x="0" y="3931"/>
                  </a:lnTo>
                  <a:lnTo>
                    <a:pt x="4980" y="88062"/>
                  </a:lnTo>
                  <a:lnTo>
                    <a:pt x="88848" y="836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3" name="Google Shape;193;p6"/>
            <p:cNvSpPr/>
            <p:nvPr/>
          </p:nvSpPr>
          <p:spPr>
            <a:xfrm rot="-183045">
              <a:off x="4275065" y="2988108"/>
              <a:ext cx="1285221" cy="12852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6"/>
            <p:cNvGrpSpPr/>
            <p:nvPr/>
          </p:nvGrpSpPr>
          <p:grpSpPr>
            <a:xfrm>
              <a:off x="4794708" y="2724285"/>
              <a:ext cx="362484" cy="321303"/>
              <a:chOff x="3745952" y="1193989"/>
              <a:chExt cx="436150" cy="386600"/>
            </a:xfrm>
          </p:grpSpPr>
          <p:sp>
            <p:nvSpPr>
              <p:cNvPr id="269" name="Google Shape;269;p6"/>
              <p:cNvSpPr/>
              <p:nvPr/>
            </p:nvSpPr>
            <p:spPr>
              <a:xfrm rot="-1315307">
                <a:off x="3778000" y="1374489"/>
                <a:ext cx="159104" cy="184500"/>
              </a:xfrm>
              <a:prstGeom prst="ellipse">
                <a:avLst/>
              </a:prstGeom>
              <a:solidFill>
                <a:srgbClr val="000000">
                  <a:alpha val="14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 rot="3049581">
                <a:off x="3860303" y="1394725"/>
                <a:ext cx="31345" cy="99799"/>
              </a:xfrm>
              <a:prstGeom prst="can">
                <a:avLst>
                  <a:gd name="adj" fmla="val 25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 rot="-1309897">
                <a:off x="3840421" y="1265976"/>
                <a:ext cx="211358" cy="2453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 rot="3049825">
                <a:off x="3951117" y="1270666"/>
                <a:ext cx="121118" cy="160568"/>
              </a:xfrm>
              <a:prstGeom prst="can">
                <a:avLst>
                  <a:gd name="adj" fmla="val 25000"/>
                </a:avLst>
              </a:prstGeom>
              <a:solidFill>
                <a:srgbClr val="980000"/>
              </a:solidFill>
              <a:ln w="9525" cap="flat" cmpd="sng">
                <a:solidFill>
                  <a:srgbClr val="E23B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 rot="-1315307">
                <a:off x="3990950" y="1215589"/>
                <a:ext cx="159104" cy="1845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725">
            <a:off x="4462300" y="1351679"/>
            <a:ext cx="3192660" cy="173937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A3B8BB4-1F56-47BB-BA8C-FA35B7E024C8}"/>
              </a:ext>
            </a:extLst>
          </p:cNvPr>
          <p:cNvSpPr txBox="1"/>
          <p:nvPr/>
        </p:nvSpPr>
        <p:spPr>
          <a:xfrm rot="21232538">
            <a:off x="5184456" y="3562070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-15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Batteries in Series</a:t>
            </a:r>
          </a:p>
        </p:txBody>
      </p:sp>
    </p:spTree>
    <p:extLst>
      <p:ext uri="{BB962C8B-B14F-4D97-AF65-F5344CB8AC3E}">
        <p14:creationId xmlns:p14="http://schemas.microsoft.com/office/powerpoint/2010/main" val="84485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;p9"/>
          <p:cNvSpPr/>
          <p:nvPr/>
        </p:nvSpPr>
        <p:spPr>
          <a:xfrm>
            <a:off x="788381" y="1493312"/>
            <a:ext cx="7152723" cy="1867782"/>
          </a:xfrm>
          <a:custGeom>
            <a:avLst/>
            <a:gdLst/>
            <a:ahLst/>
            <a:cxnLst/>
            <a:rect l="l" t="t" r="r" b="b"/>
            <a:pathLst>
              <a:path w="186860" h="40815" extrusionOk="0">
                <a:moveTo>
                  <a:pt x="1666" y="2499"/>
                </a:moveTo>
                <a:lnTo>
                  <a:pt x="0" y="32763"/>
                </a:lnTo>
                <a:lnTo>
                  <a:pt x="186860" y="40815"/>
                </a:lnTo>
                <a:lnTo>
                  <a:pt x="183528" y="0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4" name="Google Shape;408;p7"/>
          <p:cNvGrpSpPr/>
          <p:nvPr/>
        </p:nvGrpSpPr>
        <p:grpSpPr>
          <a:xfrm>
            <a:off x="7714314" y="2992008"/>
            <a:ext cx="362484" cy="321303"/>
            <a:chOff x="3745952" y="1193989"/>
            <a:chExt cx="436150" cy="386600"/>
          </a:xfrm>
        </p:grpSpPr>
        <p:sp>
          <p:nvSpPr>
            <p:cNvPr id="5" name="Google Shape;409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0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1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2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74E13"/>
            </a:solidFill>
            <a:ln w="9525" cap="flat" cmpd="sng">
              <a:solidFill>
                <a:srgbClr val="B6D7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3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81;p8"/>
          <p:cNvGrpSpPr/>
          <p:nvPr/>
        </p:nvGrpSpPr>
        <p:grpSpPr>
          <a:xfrm>
            <a:off x="910917" y="1502181"/>
            <a:ext cx="362484" cy="321303"/>
            <a:chOff x="3745952" y="1193989"/>
            <a:chExt cx="436150" cy="386600"/>
          </a:xfrm>
        </p:grpSpPr>
        <p:sp>
          <p:nvSpPr>
            <p:cNvPr id="11" name="Google Shape;482;p8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3;p8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4;p8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5;p8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980000"/>
            </a:solidFill>
            <a:ln w="9525" cap="flat" cmpd="sng">
              <a:solidFill>
                <a:srgbClr val="E23B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86;p8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463;p8"/>
          <p:cNvGrpSpPr/>
          <p:nvPr/>
        </p:nvGrpSpPr>
        <p:grpSpPr>
          <a:xfrm>
            <a:off x="843818" y="2706240"/>
            <a:ext cx="362484" cy="321303"/>
            <a:chOff x="3745952" y="1193989"/>
            <a:chExt cx="436150" cy="386600"/>
          </a:xfrm>
        </p:grpSpPr>
        <p:sp>
          <p:nvSpPr>
            <p:cNvPr id="17" name="Google Shape;464;p8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5;p8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6;p8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7;p8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20124D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;p8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20;p7"/>
          <p:cNvGrpSpPr/>
          <p:nvPr/>
        </p:nvGrpSpPr>
        <p:grpSpPr>
          <a:xfrm>
            <a:off x="7578620" y="1407560"/>
            <a:ext cx="362484" cy="321303"/>
            <a:chOff x="3745952" y="1193989"/>
            <a:chExt cx="436150" cy="386600"/>
          </a:xfrm>
        </p:grpSpPr>
        <p:sp>
          <p:nvSpPr>
            <p:cNvPr id="23" name="Google Shape;421;p7"/>
            <p:cNvSpPr/>
            <p:nvPr/>
          </p:nvSpPr>
          <p:spPr>
            <a:xfrm rot="-1315307">
              <a:off x="3778000" y="1374489"/>
              <a:ext cx="159104" cy="184500"/>
            </a:xfrm>
            <a:prstGeom prst="ellipse">
              <a:avLst/>
            </a:prstGeom>
            <a:solidFill>
              <a:srgbClr val="000000">
                <a:alpha val="14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2;p7"/>
            <p:cNvSpPr/>
            <p:nvPr/>
          </p:nvSpPr>
          <p:spPr>
            <a:xfrm rot="3049581">
              <a:off x="3860303" y="1394725"/>
              <a:ext cx="31345" cy="99799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3;p7"/>
            <p:cNvSpPr/>
            <p:nvPr/>
          </p:nvSpPr>
          <p:spPr>
            <a:xfrm rot="-1309897">
              <a:off x="3840421" y="1265976"/>
              <a:ext cx="211358" cy="24533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4;p7"/>
            <p:cNvSpPr/>
            <p:nvPr/>
          </p:nvSpPr>
          <p:spPr>
            <a:xfrm rot="3049825">
              <a:off x="3951117" y="1270666"/>
              <a:ext cx="121118" cy="160568"/>
            </a:xfrm>
            <a:prstGeom prst="can">
              <a:avLst>
                <a:gd name="adj" fmla="val 25000"/>
              </a:avLst>
            </a:prstGeom>
            <a:solidFill>
              <a:srgbClr val="F1C232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5;p7"/>
            <p:cNvSpPr/>
            <p:nvPr/>
          </p:nvSpPr>
          <p:spPr>
            <a:xfrm rot="-1315307">
              <a:off x="3990950" y="1215589"/>
              <a:ext cx="159104" cy="184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83236" y="1902544"/>
            <a:ext cx="722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Lab Procedure</a:t>
            </a:r>
          </a:p>
        </p:txBody>
      </p:sp>
    </p:spTree>
    <p:extLst>
      <p:ext uri="{BB962C8B-B14F-4D97-AF65-F5344CB8AC3E}">
        <p14:creationId xmlns:p14="http://schemas.microsoft.com/office/powerpoint/2010/main" val="835102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Electrochemistry"/>
  <p:tag name="ISPRING_FIRST_PUBLI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931</Words>
  <Application>Microsoft Office PowerPoint</Application>
  <PresentationFormat>On-screen Show (16:9)</PresentationFormat>
  <Paragraphs>141</Paragraphs>
  <Slides>25</Slides>
  <Notes>25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Segoe UI</vt:lpstr>
      <vt:lpstr>Calibri</vt:lpstr>
      <vt:lpstr>Rockwell</vt:lpstr>
      <vt:lpstr>Impact</vt:lpstr>
      <vt:lpstr>Yellowtail</vt:lpstr>
      <vt:lpstr>MV Boli</vt:lpstr>
      <vt:lpstr>Arial</vt:lpstr>
      <vt:lpstr>Amatic SC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</dc:title>
  <dc:creator>Matt Jankowski</dc:creator>
  <cp:lastModifiedBy>Christopher Tillotson</cp:lastModifiedBy>
  <cp:revision>30</cp:revision>
  <dcterms:modified xsi:type="dcterms:W3CDTF">2018-10-09T15:49:10Z</dcterms:modified>
</cp:coreProperties>
</file>