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B0604020202020204" charset="0"/>
      <p:regular r:id="rId17"/>
      <p:bold r:id="rId18"/>
      <p:italic r:id="rId19"/>
      <p:boldItalic r:id="rId20"/>
    </p:embeddedFont>
    <p:embeddedFont>
      <p:font typeface="Merriweather"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8" y="3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763789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0547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1000"/>
              </a:spcAft>
              <a:buNone/>
            </a:pPr>
            <a:r>
              <a:rPr lang="en" sz="1200">
                <a:latin typeface="Times New Roman"/>
                <a:ea typeface="Times New Roman"/>
                <a:cs typeface="Times New Roman"/>
                <a:sym typeface="Times New Roman"/>
              </a:rPr>
              <a:t>This is the value proposition canvas, also developed by strategizer that identifies what kind of value the product can offer the consumer. This canvas is broken into two halves: the value map and the customer profile. The customer profile is further split into the jobs a customer is trying to complete, the pains they experience while doing a job, and the gains they are looking to achieve. The value map is split into the products and services a business provides, and the pain relievers and gain creators those products and services give to the customer </a:t>
            </a:r>
            <a:endParaRPr/>
          </a:p>
        </p:txBody>
      </p:sp>
    </p:spTree>
    <p:extLst>
      <p:ext uri="{BB962C8B-B14F-4D97-AF65-F5344CB8AC3E}">
        <p14:creationId xmlns:p14="http://schemas.microsoft.com/office/powerpoint/2010/main" val="53281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Justen Garrity of Veteran Compost notes that composting removes pathogens from the final product and stabilizes the temperature so that it is not too high for the worms. Additionally, vermicomposting speeds up the treatment process and produces a very high quality end product (Justen Garrity, personal communication, April 11, 2018). Veteran Compost uses this method, which takes around three months in total to execute - four weeks for aerobic composting and two months for vermicomposting. Garrity of Veteran Compost also mentioned that while composting followed by vermicomposting may take more steps than just composting, it results in much higher quality compost product that is highly marketable.</a:t>
            </a:r>
            <a:endParaRPr/>
          </a:p>
          <a:p>
            <a:pPr marL="0" lvl="0" indent="0" rtl="0">
              <a:spcBef>
                <a:spcPts val="0"/>
              </a:spcBef>
              <a:spcAft>
                <a:spcPts val="0"/>
              </a:spcAft>
              <a:buNone/>
            </a:pPr>
            <a:r>
              <a:rPr lang="en"/>
              <a:t>According to vermicomposting expert Rhonda Sherman, this method is optimal (personal communication, April 20, 2018).</a:t>
            </a:r>
            <a:endParaRPr/>
          </a:p>
        </p:txBody>
      </p:sp>
    </p:spTree>
    <p:extLst>
      <p:ext uri="{BB962C8B-B14F-4D97-AF65-F5344CB8AC3E}">
        <p14:creationId xmlns:p14="http://schemas.microsoft.com/office/powerpoint/2010/main" val="2591167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This pro forma looks at a program taking in 3.5 tonnes of food waste a week, 3.5% of the muncipality’s total</a:t>
            </a:r>
            <a:endParaRPr/>
          </a:p>
          <a:p>
            <a:pPr marL="457200" lvl="0" indent="-298450" rtl="0">
              <a:spcBef>
                <a:spcPts val="0"/>
              </a:spcBef>
              <a:spcAft>
                <a:spcPts val="0"/>
              </a:spcAft>
              <a:buSzPts val="1100"/>
              <a:buChar char="●"/>
            </a:pPr>
            <a:r>
              <a:rPr lang="en"/>
              <a:t>On the high end of the price for vermicast (~1.7 EUR/L) the net profits in the first year would be negative 220,000 EUR, but every year after</a:t>
            </a:r>
            <a:endParaRPr/>
          </a:p>
          <a:p>
            <a:pPr marL="0" lvl="0" indent="0">
              <a:spcBef>
                <a:spcPts val="0"/>
              </a:spcBef>
              <a:spcAft>
                <a:spcPts val="0"/>
              </a:spcAft>
              <a:buNone/>
            </a:pPr>
            <a:r>
              <a:rPr lang="en"/>
              <a:t>The profit would be 340,000. So it would pay off and then some after the first year</a:t>
            </a:r>
            <a:endParaRPr/>
          </a:p>
          <a:p>
            <a:pPr marL="457200" lvl="0" indent="-298450" rtl="0">
              <a:spcBef>
                <a:spcPts val="0"/>
              </a:spcBef>
              <a:spcAft>
                <a:spcPts val="0"/>
              </a:spcAft>
              <a:buSzPts val="1100"/>
              <a:buChar char="●"/>
            </a:pPr>
            <a:r>
              <a:rPr lang="en"/>
              <a:t>On the low end of the price for vermicast (~1 EUR/L) the net profits in the first year would be negative 380,000 EUR, but every year after</a:t>
            </a:r>
            <a:endParaRPr/>
          </a:p>
          <a:p>
            <a:pPr marL="0" lvl="0" indent="0">
              <a:spcBef>
                <a:spcPts val="0"/>
              </a:spcBef>
              <a:spcAft>
                <a:spcPts val="0"/>
              </a:spcAft>
              <a:buNone/>
            </a:pPr>
            <a:r>
              <a:rPr lang="en"/>
              <a:t>The profit would be 179,000 EUR, so it would be payed back in the third year of operations</a:t>
            </a:r>
            <a:endParaRPr/>
          </a:p>
          <a:p>
            <a:pPr marL="457200" lvl="0" indent="-298450" rtl="0">
              <a:spcBef>
                <a:spcPts val="0"/>
              </a:spcBef>
              <a:spcAft>
                <a:spcPts val="0"/>
              </a:spcAft>
              <a:buSzPts val="1100"/>
              <a:buChar char="●"/>
            </a:pPr>
            <a:r>
              <a:rPr lang="en"/>
              <a:t>This can be applied to any other business as well, as this just takes into account the amount of waste taken in</a:t>
            </a:r>
            <a:endParaRPr/>
          </a:p>
          <a:p>
            <a:pPr marL="457200" lvl="0" indent="-298450" rtl="0">
              <a:spcBef>
                <a:spcPts val="0"/>
              </a:spcBef>
              <a:spcAft>
                <a:spcPts val="0"/>
              </a:spcAft>
              <a:buSzPts val="1100"/>
              <a:buChar char="●"/>
            </a:pPr>
            <a:r>
              <a:rPr lang="en"/>
              <a:t>This is also scalable to any level of waste that the business would prefer</a:t>
            </a:r>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13932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6687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6587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5746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2654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5205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rgbClr val="442220"/>
              </a:buClr>
              <a:buSzPts val="1200"/>
              <a:buChar char="●"/>
            </a:pPr>
            <a:r>
              <a:rPr lang="en" sz="1200">
                <a:solidFill>
                  <a:srgbClr val="442220"/>
                </a:solidFill>
              </a:rPr>
              <a:t>Bootstrap Compost in Boston started in the owner’s backyard, and now partners with multiple organizations in Massachusetts </a:t>
            </a:r>
            <a:endParaRPr sz="1200">
              <a:solidFill>
                <a:srgbClr val="442220"/>
              </a:solidFill>
            </a:endParaRPr>
          </a:p>
          <a:p>
            <a:pPr marL="457200" lvl="0" indent="-304800" rtl="0">
              <a:spcBef>
                <a:spcPts val="0"/>
              </a:spcBef>
              <a:spcAft>
                <a:spcPts val="0"/>
              </a:spcAft>
              <a:buClr>
                <a:srgbClr val="442220"/>
              </a:buClr>
              <a:buSzPts val="1200"/>
              <a:buChar char="●"/>
            </a:pPr>
            <a:r>
              <a:rPr lang="en" sz="1200">
                <a:solidFill>
                  <a:srgbClr val="442220"/>
                </a:solidFill>
              </a:rPr>
              <a:t>New York Compost Program is expanding and reaching out to more New Yorkers every year to participate in the compost program</a:t>
            </a:r>
            <a:endParaRPr sz="1200">
              <a:solidFill>
                <a:srgbClr val="442220"/>
              </a:solidFill>
            </a:endParaRPr>
          </a:p>
          <a:p>
            <a:pPr marL="457200" lvl="0" indent="-304800" rtl="0">
              <a:spcBef>
                <a:spcPts val="0"/>
              </a:spcBef>
              <a:spcAft>
                <a:spcPts val="0"/>
              </a:spcAft>
              <a:buClr>
                <a:srgbClr val="442220"/>
              </a:buClr>
              <a:buSzPts val="1200"/>
              <a:buChar char="●"/>
            </a:pPr>
            <a:r>
              <a:rPr lang="en" sz="1200">
                <a:solidFill>
                  <a:srgbClr val="442220"/>
                </a:solidFill>
              </a:rPr>
              <a:t>Veteran Compost in Maryland started in the owner’s back yard, and now has 4 food waste treatment plants</a:t>
            </a:r>
            <a:endParaRPr sz="1200">
              <a:solidFill>
                <a:srgbClr val="442220"/>
              </a:solidFill>
            </a:endParaRPr>
          </a:p>
          <a:p>
            <a:pPr marL="457200" lvl="0" indent="-304800" rtl="0">
              <a:spcBef>
                <a:spcPts val="0"/>
              </a:spcBef>
              <a:spcAft>
                <a:spcPts val="0"/>
              </a:spcAft>
              <a:buClr>
                <a:srgbClr val="442220"/>
              </a:buClr>
              <a:buSzPts val="1200"/>
              <a:buChar char="●"/>
            </a:pPr>
            <a:r>
              <a:rPr lang="en" sz="1200">
                <a:solidFill>
                  <a:srgbClr val="442220"/>
                </a:solidFill>
              </a:rPr>
              <a:t>Veteran Compost sells their vermicast for 4.56 times their compost</a:t>
            </a:r>
            <a:endParaRPr/>
          </a:p>
        </p:txBody>
      </p:sp>
    </p:spTree>
    <p:extLst>
      <p:ext uri="{BB962C8B-B14F-4D97-AF65-F5344CB8AC3E}">
        <p14:creationId xmlns:p14="http://schemas.microsoft.com/office/powerpoint/2010/main" val="72672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0863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9620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Aerobic Composting</a:t>
            </a:r>
            <a:endParaRPr/>
          </a:p>
          <a:p>
            <a:pPr marL="914400" lvl="1" indent="-298450" rtl="0">
              <a:spcBef>
                <a:spcPts val="0"/>
              </a:spcBef>
              <a:spcAft>
                <a:spcPts val="0"/>
              </a:spcAft>
              <a:buSzPts val="1100"/>
              <a:buChar char="○"/>
            </a:pPr>
            <a:r>
              <a:rPr lang="en"/>
              <a:t>Most widely used</a:t>
            </a:r>
            <a:endParaRPr/>
          </a:p>
          <a:p>
            <a:pPr marL="914400" lvl="1" indent="-298450" rtl="0">
              <a:spcBef>
                <a:spcPts val="0"/>
              </a:spcBef>
              <a:spcAft>
                <a:spcPts val="0"/>
              </a:spcAft>
              <a:buSzPts val="1100"/>
              <a:buChar char="○"/>
            </a:pPr>
            <a:r>
              <a:rPr lang="en"/>
              <a:t>Many of the municipal programs use it (New York, Boston, Barcelona)</a:t>
            </a:r>
            <a:endParaRPr/>
          </a:p>
          <a:p>
            <a:pPr marL="914400" lvl="1" indent="-298450" rtl="0">
              <a:spcBef>
                <a:spcPts val="0"/>
              </a:spcBef>
              <a:spcAft>
                <a:spcPts val="0"/>
              </a:spcAft>
              <a:buSzPts val="1100"/>
              <a:buChar char="○"/>
            </a:pPr>
            <a:r>
              <a:rPr lang="en"/>
              <a:t>Does not require a lot of labor</a:t>
            </a:r>
            <a:endParaRPr/>
          </a:p>
          <a:p>
            <a:pPr marL="914400" lvl="1" indent="-298450" rtl="0">
              <a:spcBef>
                <a:spcPts val="0"/>
              </a:spcBef>
              <a:spcAft>
                <a:spcPts val="0"/>
              </a:spcAft>
              <a:buSzPts val="1100"/>
              <a:buChar char="○"/>
            </a:pPr>
            <a:r>
              <a:rPr lang="en"/>
              <a:t>But it is a slow process</a:t>
            </a:r>
            <a:endParaRPr/>
          </a:p>
          <a:p>
            <a:pPr marL="914400" lvl="1" indent="-298450" rtl="0">
              <a:spcBef>
                <a:spcPts val="0"/>
              </a:spcBef>
              <a:spcAft>
                <a:spcPts val="0"/>
              </a:spcAft>
              <a:buSzPts val="1100"/>
              <a:buChar char="○"/>
            </a:pPr>
            <a:r>
              <a:rPr lang="en"/>
              <a:t>And it can be expensive if the system is automated (mechanical blowers, sensors, etc.)</a:t>
            </a:r>
            <a:endParaRPr/>
          </a:p>
          <a:p>
            <a:pPr marL="457200" lvl="0" indent="-298450" rtl="0">
              <a:spcBef>
                <a:spcPts val="0"/>
              </a:spcBef>
              <a:spcAft>
                <a:spcPts val="0"/>
              </a:spcAft>
              <a:buSzPts val="1100"/>
              <a:buChar char="●"/>
            </a:pPr>
            <a:r>
              <a:rPr lang="en"/>
              <a:t>Anaerobic Composting</a:t>
            </a:r>
            <a:endParaRPr/>
          </a:p>
          <a:p>
            <a:pPr marL="914400" lvl="1" indent="-298450" rtl="0">
              <a:spcBef>
                <a:spcPts val="0"/>
              </a:spcBef>
              <a:spcAft>
                <a:spcPts val="0"/>
              </a:spcAft>
              <a:buSzPts val="1100"/>
              <a:buChar char="○"/>
            </a:pPr>
            <a:r>
              <a:rPr lang="en"/>
              <a:t>Used by Denmark, Boston, and Barcelona</a:t>
            </a:r>
            <a:endParaRPr/>
          </a:p>
          <a:p>
            <a:pPr marL="914400" lvl="1" indent="-298450" rtl="0">
              <a:spcBef>
                <a:spcPts val="0"/>
              </a:spcBef>
              <a:spcAft>
                <a:spcPts val="0"/>
              </a:spcAft>
              <a:buSzPts val="1100"/>
              <a:buChar char="○"/>
            </a:pPr>
            <a:r>
              <a:rPr lang="en"/>
              <a:t>Yields natural gas and liquid fertilizer instead of compost</a:t>
            </a:r>
            <a:endParaRPr/>
          </a:p>
          <a:p>
            <a:pPr marL="914400" lvl="1" indent="-298450" rtl="0">
              <a:spcBef>
                <a:spcPts val="0"/>
              </a:spcBef>
              <a:spcAft>
                <a:spcPts val="0"/>
              </a:spcAft>
              <a:buSzPts val="1100"/>
              <a:buChar char="○"/>
            </a:pPr>
            <a:r>
              <a:rPr lang="en"/>
              <a:t>Natural gas can be used as a fuel (power motor vehicles, create electricity, cooking) </a:t>
            </a:r>
            <a:endParaRPr/>
          </a:p>
          <a:p>
            <a:pPr marL="914400" lvl="1" indent="-298450" rtl="0">
              <a:spcBef>
                <a:spcPts val="0"/>
              </a:spcBef>
              <a:spcAft>
                <a:spcPts val="0"/>
              </a:spcAft>
              <a:buSzPts val="1100"/>
              <a:buChar char="○"/>
            </a:pPr>
            <a:r>
              <a:rPr lang="en"/>
              <a:t>Although it’s generally maintenance free, it creates a lot of sulfur gases which can smell very badly (may need to add air purifiers/filters to not release into nearby area-can be expensive)</a:t>
            </a:r>
            <a:endParaRPr/>
          </a:p>
          <a:p>
            <a:pPr marL="457200" lvl="0" indent="-298450" rtl="0">
              <a:spcBef>
                <a:spcPts val="0"/>
              </a:spcBef>
              <a:spcAft>
                <a:spcPts val="0"/>
              </a:spcAft>
              <a:buSzPts val="1100"/>
              <a:buChar char="●"/>
            </a:pPr>
            <a:r>
              <a:rPr lang="en"/>
              <a:t>Vermicomposting</a:t>
            </a:r>
            <a:endParaRPr/>
          </a:p>
          <a:p>
            <a:pPr marL="914400" lvl="1" indent="-298450" rtl="0">
              <a:spcBef>
                <a:spcPts val="0"/>
              </a:spcBef>
              <a:spcAft>
                <a:spcPts val="0"/>
              </a:spcAft>
              <a:buSzPts val="1100"/>
              <a:buChar char="○"/>
            </a:pPr>
            <a:r>
              <a:rPr lang="en"/>
              <a:t>This is composting utilizing worms</a:t>
            </a:r>
            <a:endParaRPr/>
          </a:p>
          <a:p>
            <a:pPr marL="914400" lvl="1" indent="-298450" rtl="0">
              <a:spcBef>
                <a:spcPts val="0"/>
              </a:spcBef>
              <a:spcAft>
                <a:spcPts val="0"/>
              </a:spcAft>
              <a:buSzPts val="1100"/>
              <a:buChar char="○"/>
            </a:pPr>
            <a:r>
              <a:rPr lang="en"/>
              <a:t>Mostly used by private companies (Veteran Compost, Bootstrap Composting)</a:t>
            </a:r>
            <a:endParaRPr/>
          </a:p>
          <a:p>
            <a:pPr marL="914400" lvl="1" indent="-298450" rtl="0">
              <a:spcBef>
                <a:spcPts val="0"/>
              </a:spcBef>
              <a:spcAft>
                <a:spcPts val="0"/>
              </a:spcAft>
              <a:buSzPts val="1100"/>
              <a:buChar char="○"/>
            </a:pPr>
            <a:r>
              <a:rPr lang="en"/>
              <a:t>The fastest of the three processes (Can take as little as one month)</a:t>
            </a:r>
            <a:endParaRPr/>
          </a:p>
          <a:p>
            <a:pPr marL="914400" lvl="1" indent="-298450" rtl="0">
              <a:spcBef>
                <a:spcPts val="0"/>
              </a:spcBef>
              <a:spcAft>
                <a:spcPts val="0"/>
              </a:spcAft>
              <a:buSzPts val="1100"/>
              <a:buChar char="○"/>
            </a:pPr>
            <a:r>
              <a:rPr lang="en"/>
              <a:t>Produces vermicast which is much more nutrient rich than regular compost-making it several times more valuable</a:t>
            </a:r>
            <a:endParaRPr/>
          </a:p>
          <a:p>
            <a:pPr marL="914400" lvl="1" indent="-298450" rtl="0">
              <a:spcBef>
                <a:spcPts val="0"/>
              </a:spcBef>
              <a:spcAft>
                <a:spcPts val="0"/>
              </a:spcAft>
              <a:buSzPts val="1100"/>
              <a:buChar char="○"/>
            </a:pPr>
            <a:r>
              <a:rPr lang="en"/>
              <a:t>However, worms have to be taken care of (pH and moisture content have to be monitored and adjusted, and worms have to be fed periodically)</a:t>
            </a:r>
            <a:endParaRPr/>
          </a:p>
        </p:txBody>
      </p:sp>
    </p:spTree>
    <p:extLst>
      <p:ext uri="{BB962C8B-B14F-4D97-AF65-F5344CB8AC3E}">
        <p14:creationId xmlns:p14="http://schemas.microsoft.com/office/powerpoint/2010/main" val="38069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rtl="0">
              <a:lnSpc>
                <a:spcPct val="100000"/>
              </a:lnSpc>
              <a:spcBef>
                <a:spcPts val="0"/>
              </a:spcBef>
              <a:spcAft>
                <a:spcPts val="0"/>
              </a:spcAft>
              <a:buNone/>
            </a:pPr>
            <a:r>
              <a:rPr lang="en" sz="1200">
                <a:highlight>
                  <a:srgbClr val="FFFFFF"/>
                </a:highlight>
                <a:latin typeface="Times New Roman"/>
                <a:ea typeface="Times New Roman"/>
                <a:cs typeface="Times New Roman"/>
                <a:sym typeface="Times New Roman"/>
              </a:rPr>
              <a:t>Additionally, to form the business plan, we created a business model canvas, which is a tool created by Alexander Osterwalder from Strategyzer to refine ideas that address a business opportunity. The canvas is split into the following nine categories: </a:t>
            </a:r>
            <a:endParaRPr sz="1200">
              <a:latin typeface="Times New Roman"/>
              <a:ea typeface="Times New Roman"/>
              <a:cs typeface="Times New Roman"/>
              <a:sym typeface="Times New Roman"/>
            </a:endParaRPr>
          </a:p>
          <a:p>
            <a:pPr marL="457200" lvl="0" indent="-298450" rtl="0">
              <a:lnSpc>
                <a:spcPct val="100000"/>
              </a:lnSpc>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Value proposition: the value a product or service provides</a:t>
            </a:r>
            <a:endParaRPr>
              <a:latin typeface="Times New Roman"/>
              <a:ea typeface="Times New Roman"/>
              <a:cs typeface="Times New Roman"/>
              <a:sym typeface="Times New Roman"/>
            </a:endParaRPr>
          </a:p>
          <a:p>
            <a:pPr marL="457200" lvl="0" indent="-298450" rtl="0">
              <a:lnSpc>
                <a:spcPct val="100000"/>
              </a:lnSpc>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Customer segments: the specific market(s) on which a business is hoping to capitalize</a:t>
            </a:r>
            <a:endParaRPr>
              <a:latin typeface="Times New Roman"/>
              <a:ea typeface="Times New Roman"/>
              <a:cs typeface="Times New Roman"/>
              <a:sym typeface="Times New Roman"/>
            </a:endParaRPr>
          </a:p>
          <a:p>
            <a:pPr marL="457200" lvl="0" indent="-298450" rtl="0">
              <a:lnSpc>
                <a:spcPct val="100000"/>
              </a:lnSpc>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Revenue streams: the ways in which a business makes money</a:t>
            </a:r>
            <a:endParaRPr>
              <a:latin typeface="Times New Roman"/>
              <a:ea typeface="Times New Roman"/>
              <a:cs typeface="Times New Roman"/>
              <a:sym typeface="Times New Roman"/>
            </a:endParaRPr>
          </a:p>
          <a:p>
            <a:pPr marL="457200" lvl="0" indent="-298450" rtl="0">
              <a:lnSpc>
                <a:spcPct val="100000"/>
              </a:lnSpc>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Channels: the ways in which a product or service is delivered to the customers</a:t>
            </a:r>
            <a:endParaRPr>
              <a:latin typeface="Times New Roman"/>
              <a:ea typeface="Times New Roman"/>
              <a:cs typeface="Times New Roman"/>
              <a:sym typeface="Times New Roman"/>
            </a:endParaRPr>
          </a:p>
          <a:p>
            <a:pPr marL="457200" lvl="0" indent="-298450" rtl="0">
              <a:lnSpc>
                <a:spcPct val="100000"/>
              </a:lnSpc>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Customer relationship: the type of relationship the business maintains with its customer segments</a:t>
            </a:r>
            <a:endParaRPr>
              <a:latin typeface="Times New Roman"/>
              <a:ea typeface="Times New Roman"/>
              <a:cs typeface="Times New Roman"/>
              <a:sym typeface="Times New Roman"/>
            </a:endParaRPr>
          </a:p>
          <a:p>
            <a:pPr marL="457200" lvl="0" indent="-298450" rtl="0">
              <a:lnSpc>
                <a:spcPct val="100000"/>
              </a:lnSpc>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Key resources: the most important resources for the business venture</a:t>
            </a:r>
            <a:endParaRPr>
              <a:latin typeface="Times New Roman"/>
              <a:ea typeface="Times New Roman"/>
              <a:cs typeface="Times New Roman"/>
              <a:sym typeface="Times New Roman"/>
            </a:endParaRPr>
          </a:p>
          <a:p>
            <a:pPr marL="457200" lvl="0" indent="-298450" rtl="0">
              <a:lnSpc>
                <a:spcPct val="100000"/>
              </a:lnSpc>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Key activities: the most important activities for the business venture</a:t>
            </a:r>
            <a:endParaRPr>
              <a:latin typeface="Times New Roman"/>
              <a:ea typeface="Times New Roman"/>
              <a:cs typeface="Times New Roman"/>
              <a:sym typeface="Times New Roman"/>
            </a:endParaRPr>
          </a:p>
          <a:p>
            <a:pPr marL="457200" lvl="0" indent="-298450" rtl="0">
              <a:lnSpc>
                <a:spcPct val="100000"/>
              </a:lnSpc>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Key partners: important relationships formed with other entities in order to gain key resources or complete key activities</a:t>
            </a:r>
            <a:endParaRPr>
              <a:latin typeface="Times New Roman"/>
              <a:ea typeface="Times New Roman"/>
              <a:cs typeface="Times New Roman"/>
              <a:sym typeface="Times New Roman"/>
            </a:endParaRPr>
          </a:p>
          <a:p>
            <a:pPr marL="457200" lvl="0" indent="-298450" rtl="0">
              <a:lnSpc>
                <a:spcPct val="100000"/>
              </a:lnSpc>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Cost structure: the biggest costs involved in running the business</a:t>
            </a:r>
            <a:endParaRPr sz="1200">
              <a:highlight>
                <a:srgbClr val="FFFFFF"/>
              </a:highlight>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1200">
                <a:highlight>
                  <a:srgbClr val="FFFFFF"/>
                </a:highlight>
                <a:latin typeface="Times New Roman"/>
                <a:ea typeface="Times New Roman"/>
                <a:cs typeface="Times New Roman"/>
                <a:sym typeface="Times New Roman"/>
              </a:rPr>
              <a:t>In this case the municipality would be considered a partner and a customer because this program would treat their waste allowing them to comply with EU regulations. In addition to this because the business would be doing the municipality a service the business could charge a usage fee however this was not taken into account for the financiel projections. </a:t>
            </a:r>
            <a:endParaRPr sz="1200">
              <a:highlight>
                <a:srgbClr val="FFFFFF"/>
              </a:highlight>
              <a:latin typeface="Times New Roman"/>
              <a:ea typeface="Times New Roman"/>
              <a:cs typeface="Times New Roman"/>
              <a:sym typeface="Times New Roman"/>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46119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Shape 1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Shape 56"/>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Shape 15"/>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Shape 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Shape 29"/>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Shape 30"/>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Shape 3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Shape 47"/>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Shape 48"/>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62000" y="547025"/>
            <a:ext cx="5198700" cy="236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Establishing a waste management business</a:t>
            </a:r>
            <a:endParaRPr/>
          </a:p>
        </p:txBody>
      </p:sp>
      <p:sp>
        <p:nvSpPr>
          <p:cNvPr id="65" name="Shape 65"/>
          <p:cNvSpPr txBox="1">
            <a:spLocks noGrp="1"/>
          </p:cNvSpPr>
          <p:nvPr>
            <p:ph type="subTitle" idx="1"/>
          </p:nvPr>
        </p:nvSpPr>
        <p:spPr>
          <a:xfrm>
            <a:off x="138200" y="2910500"/>
            <a:ext cx="4255500" cy="69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By: MacKenzie Conlen, Nicholas Cunha,</a:t>
            </a:r>
            <a:endParaRPr/>
          </a:p>
          <a:p>
            <a:pPr marL="0" lvl="0" indent="0">
              <a:spcBef>
                <a:spcPts val="0"/>
              </a:spcBef>
              <a:spcAft>
                <a:spcPts val="0"/>
              </a:spcAft>
              <a:buNone/>
            </a:pPr>
            <a:r>
              <a:rPr lang="en"/>
              <a:t>Erika Snow, Daniel Sochacki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600">
                <a:solidFill>
                  <a:srgbClr val="FFFFFF"/>
                </a:solidFill>
              </a:rPr>
              <a:t>Characterize-Identify and plan improvements</a:t>
            </a:r>
            <a:endParaRPr sz="2600">
              <a:solidFill>
                <a:srgbClr val="FFFFFF"/>
              </a:solidFill>
            </a:endParaRPr>
          </a:p>
        </p:txBody>
      </p:sp>
      <p:pic>
        <p:nvPicPr>
          <p:cNvPr id="224" name="Shape 224"/>
          <p:cNvPicPr preferRelativeResize="0"/>
          <p:nvPr/>
        </p:nvPicPr>
        <p:blipFill rotWithShape="1">
          <a:blip r:embed="rId3">
            <a:alphaModFix/>
          </a:blip>
          <a:srcRect b="14581"/>
          <a:stretch/>
        </p:blipFill>
        <p:spPr>
          <a:xfrm>
            <a:off x="244587" y="0"/>
            <a:ext cx="8654825" cy="4371667"/>
          </a:xfrm>
          <a:prstGeom prst="rect">
            <a:avLst/>
          </a:prstGeom>
          <a:noFill/>
          <a:ln>
            <a:noFill/>
          </a:ln>
        </p:spPr>
      </p:pic>
      <p:pic>
        <p:nvPicPr>
          <p:cNvPr id="225" name="Shape 225"/>
          <p:cNvPicPr preferRelativeResize="0"/>
          <p:nvPr/>
        </p:nvPicPr>
        <p:blipFill>
          <a:blip r:embed="rId4">
            <a:alphaModFix/>
          </a:blip>
          <a:stretch>
            <a:fillRect/>
          </a:stretch>
        </p:blipFill>
        <p:spPr>
          <a:xfrm>
            <a:off x="7646850" y="4053386"/>
            <a:ext cx="1252571" cy="3182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25" y="196125"/>
            <a:ext cx="3706500" cy="364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Improve-Develop methods of improvement</a:t>
            </a:r>
            <a:endParaRPr>
              <a:solidFill>
                <a:srgbClr val="FFFFFF"/>
              </a:solidFill>
            </a:endParaRPr>
          </a:p>
          <a:p>
            <a:pPr marL="0" lvl="0" indent="0">
              <a:spcBef>
                <a:spcPts val="0"/>
              </a:spcBef>
              <a:spcAft>
                <a:spcPts val="0"/>
              </a:spcAft>
              <a:buNone/>
            </a:pPr>
            <a:endParaRPr sz="1400">
              <a:solidFill>
                <a:srgbClr val="FFFFFF"/>
              </a:solidFill>
            </a:endParaRPr>
          </a:p>
          <a:p>
            <a:pPr marL="0" lvl="0" indent="0">
              <a:spcBef>
                <a:spcPts val="0"/>
              </a:spcBef>
              <a:spcAft>
                <a:spcPts val="0"/>
              </a:spcAft>
              <a:buNone/>
            </a:pPr>
            <a:r>
              <a:rPr lang="en" sz="1400">
                <a:solidFill>
                  <a:srgbClr val="FFFFFF"/>
                </a:solidFill>
              </a:rPr>
              <a:t>Current method of treatment is landfilling</a:t>
            </a:r>
            <a:endParaRPr sz="1400">
              <a:solidFill>
                <a:srgbClr val="FFFFFF"/>
              </a:solidFill>
            </a:endParaRPr>
          </a:p>
          <a:p>
            <a:pPr marL="0" lvl="0" indent="0">
              <a:spcBef>
                <a:spcPts val="0"/>
              </a:spcBef>
              <a:spcAft>
                <a:spcPts val="0"/>
              </a:spcAft>
              <a:buNone/>
            </a:pPr>
            <a:endParaRPr sz="1400">
              <a:solidFill>
                <a:srgbClr val="FFFFFF"/>
              </a:solidFill>
            </a:endParaRPr>
          </a:p>
          <a:p>
            <a:pPr marL="0" lvl="0" indent="0" rtl="0">
              <a:spcBef>
                <a:spcPts val="0"/>
              </a:spcBef>
              <a:spcAft>
                <a:spcPts val="0"/>
              </a:spcAft>
              <a:buNone/>
            </a:pPr>
            <a:r>
              <a:rPr lang="en" sz="1400">
                <a:solidFill>
                  <a:srgbClr val="FFFFFF"/>
                </a:solidFill>
              </a:rPr>
              <a:t>New method improves the current waste treatment method by decreasing the amount of greenhouse gases and leachates created, while producing a profit for the business</a:t>
            </a:r>
            <a:endParaRPr sz="1400">
              <a:solidFill>
                <a:srgbClr val="FFFFFF"/>
              </a:solidFill>
            </a:endParaRPr>
          </a:p>
        </p:txBody>
      </p:sp>
      <p:sp>
        <p:nvSpPr>
          <p:cNvPr id="231" name="Shape 231"/>
          <p:cNvSpPr txBox="1"/>
          <p:nvPr/>
        </p:nvSpPr>
        <p:spPr>
          <a:xfrm>
            <a:off x="5547800" y="113286"/>
            <a:ext cx="2617200" cy="67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accent1"/>
                </a:solidFill>
                <a:latin typeface="Merriweather"/>
                <a:ea typeface="Merriweather"/>
                <a:cs typeface="Merriweather"/>
                <a:sym typeface="Merriweather"/>
              </a:rPr>
              <a:t>Physical process map</a:t>
            </a:r>
            <a:endParaRPr sz="1800">
              <a:solidFill>
                <a:schemeClr val="accent1"/>
              </a:solidFill>
              <a:latin typeface="Merriweather"/>
              <a:ea typeface="Merriweather"/>
              <a:cs typeface="Merriweather"/>
              <a:sym typeface="Merriweather"/>
            </a:endParaRPr>
          </a:p>
        </p:txBody>
      </p:sp>
      <p:sp>
        <p:nvSpPr>
          <p:cNvPr id="232" name="Shape 232"/>
          <p:cNvSpPr/>
          <p:nvPr/>
        </p:nvSpPr>
        <p:spPr>
          <a:xfrm rot="5400000">
            <a:off x="5323137" y="2005433"/>
            <a:ext cx="341100" cy="1590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233" name="Shape 233"/>
          <p:cNvSpPr/>
          <p:nvPr/>
        </p:nvSpPr>
        <p:spPr>
          <a:xfrm>
            <a:off x="4394900" y="3963120"/>
            <a:ext cx="2197500" cy="988200"/>
          </a:xfrm>
          <a:prstGeom prst="flowChart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Waste is put into composter for 4 weeks</a:t>
            </a:r>
            <a:endParaRPr sz="1100">
              <a:solidFill>
                <a:srgbClr val="FFFFFF"/>
              </a:solidFill>
              <a:latin typeface="Merriweather"/>
              <a:ea typeface="Merriweather"/>
              <a:cs typeface="Merriweather"/>
              <a:sym typeface="Merriweather"/>
            </a:endParaRPr>
          </a:p>
        </p:txBody>
      </p:sp>
      <p:sp>
        <p:nvSpPr>
          <p:cNvPr id="234" name="Shape 234"/>
          <p:cNvSpPr/>
          <p:nvPr/>
        </p:nvSpPr>
        <p:spPr>
          <a:xfrm rot="5400000">
            <a:off x="5323137" y="3595925"/>
            <a:ext cx="341100" cy="1590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235" name="Shape 235"/>
          <p:cNvSpPr/>
          <p:nvPr/>
        </p:nvSpPr>
        <p:spPr>
          <a:xfrm>
            <a:off x="6753886" y="4380243"/>
            <a:ext cx="352800" cy="1539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236" name="Shape 236"/>
          <p:cNvSpPr/>
          <p:nvPr/>
        </p:nvSpPr>
        <p:spPr>
          <a:xfrm>
            <a:off x="7268144" y="3957708"/>
            <a:ext cx="1634700" cy="999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Compost is then transferred to vermicomposter for 2 months</a:t>
            </a:r>
            <a:endParaRPr sz="1100">
              <a:solidFill>
                <a:srgbClr val="FFFFFF"/>
              </a:solidFill>
              <a:latin typeface="Merriweather"/>
              <a:ea typeface="Merriweather"/>
              <a:cs typeface="Merriweather"/>
              <a:sym typeface="Merriweather"/>
            </a:endParaRPr>
          </a:p>
        </p:txBody>
      </p:sp>
      <p:sp>
        <p:nvSpPr>
          <p:cNvPr id="237" name="Shape 237"/>
          <p:cNvSpPr/>
          <p:nvPr/>
        </p:nvSpPr>
        <p:spPr>
          <a:xfrm rot="-5400000">
            <a:off x="7914946" y="3570805"/>
            <a:ext cx="341100" cy="1590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238" name="Shape 238"/>
          <p:cNvSpPr/>
          <p:nvPr/>
        </p:nvSpPr>
        <p:spPr>
          <a:xfrm>
            <a:off x="7086527" y="2552627"/>
            <a:ext cx="1998000" cy="790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Vermicompost is harvested and packaged </a:t>
            </a:r>
            <a:endParaRPr sz="1100">
              <a:solidFill>
                <a:srgbClr val="FFFFFF"/>
              </a:solidFill>
              <a:latin typeface="Merriweather"/>
              <a:ea typeface="Merriweather"/>
              <a:cs typeface="Merriweather"/>
              <a:sym typeface="Merriweather"/>
            </a:endParaRPr>
          </a:p>
        </p:txBody>
      </p:sp>
      <p:sp>
        <p:nvSpPr>
          <p:cNvPr id="239" name="Shape 239"/>
          <p:cNvSpPr/>
          <p:nvPr/>
        </p:nvSpPr>
        <p:spPr>
          <a:xfrm>
            <a:off x="7268144" y="886500"/>
            <a:ext cx="1634700" cy="999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Vermicompost is sold to consumers</a:t>
            </a:r>
            <a:endParaRPr sz="1100">
              <a:solidFill>
                <a:srgbClr val="FFFFFF"/>
              </a:solidFill>
              <a:latin typeface="Merriweather"/>
              <a:ea typeface="Merriweather"/>
              <a:cs typeface="Merriweather"/>
              <a:sym typeface="Merriweather"/>
            </a:endParaRPr>
          </a:p>
        </p:txBody>
      </p:sp>
      <p:sp>
        <p:nvSpPr>
          <p:cNvPr id="240" name="Shape 240"/>
          <p:cNvSpPr/>
          <p:nvPr/>
        </p:nvSpPr>
        <p:spPr>
          <a:xfrm rot="-5400000">
            <a:off x="7914946" y="2139532"/>
            <a:ext cx="341100" cy="1590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241" name="Shape 241"/>
          <p:cNvSpPr/>
          <p:nvPr/>
        </p:nvSpPr>
        <p:spPr>
          <a:xfrm>
            <a:off x="4494683" y="990862"/>
            <a:ext cx="1998000" cy="790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Waste is collected from municipality</a:t>
            </a:r>
            <a:endParaRPr sz="1100">
              <a:solidFill>
                <a:srgbClr val="FFFFFF"/>
              </a:solidFill>
              <a:latin typeface="Merriweather"/>
              <a:ea typeface="Merriweather"/>
              <a:cs typeface="Merriweather"/>
              <a:sym typeface="Merriweather"/>
            </a:endParaRPr>
          </a:p>
        </p:txBody>
      </p:sp>
      <p:sp>
        <p:nvSpPr>
          <p:cNvPr id="242" name="Shape 242"/>
          <p:cNvSpPr/>
          <p:nvPr/>
        </p:nvSpPr>
        <p:spPr>
          <a:xfrm>
            <a:off x="4676299" y="2388944"/>
            <a:ext cx="1634700" cy="999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Waste is dropped off at composting location</a:t>
            </a:r>
            <a:endParaRPr sz="1100">
              <a:solidFill>
                <a:srgbClr val="FFFFFF"/>
              </a:solidFill>
              <a:latin typeface="Merriweather"/>
              <a:ea typeface="Merriweather"/>
              <a:cs typeface="Merriweather"/>
              <a:sym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1000"/>
                                        <p:tgtEl>
                                          <p:spTgt spid="232"/>
                                        </p:tgtEl>
                                      </p:cBhvr>
                                    </p:animEffect>
                                  </p:childTnLst>
                                </p:cTn>
                              </p:par>
                              <p:par>
                                <p:cTn id="13" presetID="10" presetClass="entr" presetSubtype="0" fill="hold" nodeType="with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1000"/>
                                        <p:tgtEl>
                                          <p:spTgt spid="2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4"/>
                                        </p:tgtEl>
                                        <p:attrNameLst>
                                          <p:attrName>style.visibility</p:attrName>
                                        </p:attrNameLst>
                                      </p:cBhvr>
                                      <p:to>
                                        <p:strVal val="visible"/>
                                      </p:to>
                                    </p:set>
                                    <p:animEffect transition="in" filter="fade">
                                      <p:cBhvr>
                                        <p:cTn id="20" dur="1000"/>
                                        <p:tgtEl>
                                          <p:spTgt spid="234"/>
                                        </p:tgtEl>
                                      </p:cBhvr>
                                    </p:animEffect>
                                  </p:childTnLst>
                                </p:cTn>
                              </p:par>
                              <p:par>
                                <p:cTn id="21" presetID="10" presetClass="entr" presetSubtype="0" fill="hold" nodeType="withEffect">
                                  <p:stCondLst>
                                    <p:cond delay="0"/>
                                  </p:stCondLst>
                                  <p:childTnLst>
                                    <p:set>
                                      <p:cBhvr>
                                        <p:cTn id="22" dur="1" fill="hold">
                                          <p:stCondLst>
                                            <p:cond delay="0"/>
                                          </p:stCondLst>
                                        </p:cTn>
                                        <p:tgtEl>
                                          <p:spTgt spid="233"/>
                                        </p:tgtEl>
                                        <p:attrNameLst>
                                          <p:attrName>style.visibility</p:attrName>
                                        </p:attrNameLst>
                                      </p:cBhvr>
                                      <p:to>
                                        <p:strVal val="visible"/>
                                      </p:to>
                                    </p:set>
                                    <p:animEffect transition="in" filter="fade">
                                      <p:cBhvr>
                                        <p:cTn id="23" dur="1000"/>
                                        <p:tgtEl>
                                          <p:spTgt spid="2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5"/>
                                        </p:tgtEl>
                                        <p:attrNameLst>
                                          <p:attrName>style.visibility</p:attrName>
                                        </p:attrNameLst>
                                      </p:cBhvr>
                                      <p:to>
                                        <p:strVal val="visible"/>
                                      </p:to>
                                    </p:set>
                                    <p:animEffect transition="in" filter="fade">
                                      <p:cBhvr>
                                        <p:cTn id="28" dur="1000"/>
                                        <p:tgtEl>
                                          <p:spTgt spid="235"/>
                                        </p:tgtEl>
                                      </p:cBhvr>
                                    </p:animEffect>
                                  </p:childTnLst>
                                </p:cTn>
                              </p:par>
                              <p:par>
                                <p:cTn id="29" presetID="10" presetClass="entr" presetSubtype="0" fill="hold" nodeType="withEffect">
                                  <p:stCondLst>
                                    <p:cond delay="0"/>
                                  </p:stCondLst>
                                  <p:childTnLst>
                                    <p:set>
                                      <p:cBhvr>
                                        <p:cTn id="30" dur="1" fill="hold">
                                          <p:stCondLst>
                                            <p:cond delay="0"/>
                                          </p:stCondLst>
                                        </p:cTn>
                                        <p:tgtEl>
                                          <p:spTgt spid="236"/>
                                        </p:tgtEl>
                                        <p:attrNameLst>
                                          <p:attrName>style.visibility</p:attrName>
                                        </p:attrNameLst>
                                      </p:cBhvr>
                                      <p:to>
                                        <p:strVal val="visible"/>
                                      </p:to>
                                    </p:set>
                                    <p:animEffect transition="in" filter="fade">
                                      <p:cBhvr>
                                        <p:cTn id="31" dur="1000"/>
                                        <p:tgtEl>
                                          <p:spTgt spid="2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1000"/>
                                        <p:tgtEl>
                                          <p:spTgt spid="237"/>
                                        </p:tgtEl>
                                      </p:cBhvr>
                                    </p:animEffect>
                                  </p:childTnLst>
                                </p:cTn>
                              </p:par>
                              <p:par>
                                <p:cTn id="37" presetID="10" presetClass="entr" presetSubtype="0" fill="hold" nodeType="withEffect">
                                  <p:stCondLst>
                                    <p:cond delay="0"/>
                                  </p:stCondLst>
                                  <p:childTnLst>
                                    <p:set>
                                      <p:cBhvr>
                                        <p:cTn id="38" dur="1" fill="hold">
                                          <p:stCondLst>
                                            <p:cond delay="0"/>
                                          </p:stCondLst>
                                        </p:cTn>
                                        <p:tgtEl>
                                          <p:spTgt spid="238"/>
                                        </p:tgtEl>
                                        <p:attrNameLst>
                                          <p:attrName>style.visibility</p:attrName>
                                        </p:attrNameLst>
                                      </p:cBhvr>
                                      <p:to>
                                        <p:strVal val="visible"/>
                                      </p:to>
                                    </p:set>
                                    <p:animEffect transition="in" filter="fade">
                                      <p:cBhvr>
                                        <p:cTn id="39" dur="1000"/>
                                        <p:tgtEl>
                                          <p:spTgt spid="2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0"/>
                                        </p:tgtEl>
                                        <p:attrNameLst>
                                          <p:attrName>style.visibility</p:attrName>
                                        </p:attrNameLst>
                                      </p:cBhvr>
                                      <p:to>
                                        <p:strVal val="visible"/>
                                      </p:to>
                                    </p:set>
                                    <p:animEffect transition="in" filter="fade">
                                      <p:cBhvr>
                                        <p:cTn id="44" dur="1000"/>
                                        <p:tgtEl>
                                          <p:spTgt spid="240"/>
                                        </p:tgtEl>
                                      </p:cBhvr>
                                    </p:animEffect>
                                  </p:childTnLst>
                                </p:cTn>
                              </p:par>
                              <p:par>
                                <p:cTn id="45" presetID="10" presetClass="entr" presetSubtype="0" fill="hold" nodeType="withEffect">
                                  <p:stCondLst>
                                    <p:cond delay="0"/>
                                  </p:stCondLst>
                                  <p:childTnLst>
                                    <p:set>
                                      <p:cBhvr>
                                        <p:cTn id="46" dur="1" fill="hold">
                                          <p:stCondLst>
                                            <p:cond delay="0"/>
                                          </p:stCondLst>
                                        </p:cTn>
                                        <p:tgtEl>
                                          <p:spTgt spid="239"/>
                                        </p:tgtEl>
                                        <p:attrNameLst>
                                          <p:attrName>style.visibility</p:attrName>
                                        </p:attrNameLst>
                                      </p:cBhvr>
                                      <p:to>
                                        <p:strVal val="visible"/>
                                      </p:to>
                                    </p:set>
                                    <p:animEffect transition="in" filter="fade">
                                      <p:cBhvr>
                                        <p:cTn id="47"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Shape 247"/>
          <p:cNvPicPr preferRelativeResize="0"/>
          <p:nvPr/>
        </p:nvPicPr>
        <p:blipFill>
          <a:blip r:embed="rId3">
            <a:alphaModFix/>
          </a:blip>
          <a:stretch>
            <a:fillRect/>
          </a:stretch>
        </p:blipFill>
        <p:spPr>
          <a:xfrm>
            <a:off x="4274025" y="64600"/>
            <a:ext cx="3915063" cy="2897300"/>
          </a:xfrm>
          <a:prstGeom prst="rect">
            <a:avLst/>
          </a:prstGeom>
          <a:noFill/>
          <a:ln>
            <a:noFill/>
          </a:ln>
        </p:spPr>
      </p:pic>
      <p:pic>
        <p:nvPicPr>
          <p:cNvPr id="248" name="Shape 248"/>
          <p:cNvPicPr preferRelativeResize="0"/>
          <p:nvPr/>
        </p:nvPicPr>
        <p:blipFill>
          <a:blip r:embed="rId4">
            <a:alphaModFix/>
          </a:blip>
          <a:stretch>
            <a:fillRect/>
          </a:stretch>
        </p:blipFill>
        <p:spPr>
          <a:xfrm>
            <a:off x="152400" y="64600"/>
            <a:ext cx="3959644" cy="2897300"/>
          </a:xfrm>
          <a:prstGeom prst="rect">
            <a:avLst/>
          </a:prstGeom>
          <a:noFill/>
          <a:ln>
            <a:noFill/>
          </a:ln>
        </p:spPr>
      </p:pic>
      <p:sp>
        <p:nvSpPr>
          <p:cNvPr id="249" name="Shape 249"/>
          <p:cNvSpPr txBox="1">
            <a:spLocks noGrp="1"/>
          </p:cNvSpPr>
          <p:nvPr>
            <p:ph type="title" idx="4294967295"/>
          </p:nvPr>
        </p:nvSpPr>
        <p:spPr>
          <a:xfrm>
            <a:off x="251100" y="4406475"/>
            <a:ext cx="8520600" cy="737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FFFF"/>
                </a:solidFill>
              </a:rPr>
              <a:t>Achieve-Deliver measurable results</a:t>
            </a:r>
            <a:endParaRPr>
              <a:solidFill>
                <a:srgbClr val="FFFFFF"/>
              </a:solidFill>
            </a:endParaRPr>
          </a:p>
        </p:txBody>
      </p:sp>
      <p:sp>
        <p:nvSpPr>
          <p:cNvPr id="250" name="Shape 250"/>
          <p:cNvSpPr txBox="1"/>
          <p:nvPr/>
        </p:nvSpPr>
        <p:spPr>
          <a:xfrm>
            <a:off x="251100" y="3091838"/>
            <a:ext cx="7962900" cy="1184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300">
                <a:latin typeface="Merriweather"/>
                <a:ea typeface="Merriweather"/>
                <a:cs typeface="Merriweather"/>
                <a:sym typeface="Merriweather"/>
              </a:rPr>
              <a:t>Pro forma income statements for a municipal scale program utilizing 3.5% of their food waste(3.5 tonnes/week)</a:t>
            </a:r>
            <a:endParaRPr sz="1300">
              <a:latin typeface="Merriweather"/>
              <a:ea typeface="Merriweather"/>
              <a:cs typeface="Merriweather"/>
              <a:sym typeface="Merriweather"/>
            </a:endParaRPr>
          </a:p>
          <a:p>
            <a:pPr marL="0" lvl="0" indent="0" rtl="0">
              <a:spcBef>
                <a:spcPts val="1000"/>
              </a:spcBef>
              <a:spcAft>
                <a:spcPts val="0"/>
              </a:spcAft>
              <a:buNone/>
            </a:pPr>
            <a:r>
              <a:rPr lang="en" sz="1300">
                <a:latin typeface="Merriweather"/>
                <a:ea typeface="Merriweather"/>
                <a:cs typeface="Merriweather"/>
                <a:sym typeface="Merriweather"/>
              </a:rPr>
              <a:t>High End Cost of Compost= </a:t>
            </a:r>
            <a:r>
              <a:rPr lang="en" sz="1200">
                <a:latin typeface="Times New Roman"/>
                <a:ea typeface="Times New Roman"/>
                <a:cs typeface="Times New Roman"/>
                <a:sym typeface="Times New Roman"/>
              </a:rPr>
              <a:t>€1.7196/L</a:t>
            </a:r>
            <a:endParaRPr sz="1300">
              <a:latin typeface="Merriweather"/>
              <a:ea typeface="Merriweather"/>
              <a:cs typeface="Merriweather"/>
              <a:sym typeface="Merriweather"/>
            </a:endParaRPr>
          </a:p>
          <a:p>
            <a:pPr marL="0" lvl="0" indent="0" rtl="0">
              <a:spcBef>
                <a:spcPts val="1000"/>
              </a:spcBef>
              <a:spcAft>
                <a:spcPts val="0"/>
              </a:spcAft>
              <a:buNone/>
            </a:pPr>
            <a:r>
              <a:rPr lang="en" sz="1300">
                <a:latin typeface="Merriweather"/>
                <a:ea typeface="Merriweather"/>
                <a:cs typeface="Merriweather"/>
                <a:sym typeface="Merriweather"/>
              </a:rPr>
              <a:t>Low end cost of vermicast= </a:t>
            </a:r>
            <a:r>
              <a:rPr lang="en" sz="1200">
                <a:latin typeface="Times New Roman"/>
                <a:ea typeface="Times New Roman"/>
                <a:cs typeface="Times New Roman"/>
                <a:sym typeface="Times New Roman"/>
              </a:rPr>
              <a:t>€1.0125/L</a:t>
            </a:r>
            <a:endParaRPr sz="1300">
              <a:latin typeface="Merriweather"/>
              <a:ea typeface="Merriweather"/>
              <a:cs typeface="Merriweather"/>
              <a:sym typeface="Merriweather"/>
            </a:endParaRPr>
          </a:p>
        </p:txBody>
      </p:sp>
      <p:sp>
        <p:nvSpPr>
          <p:cNvPr id="251" name="Shape 251"/>
          <p:cNvSpPr/>
          <p:nvPr/>
        </p:nvSpPr>
        <p:spPr>
          <a:xfrm>
            <a:off x="152400" y="575325"/>
            <a:ext cx="39597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152400" y="2643550"/>
            <a:ext cx="39597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4274025" y="2643550"/>
            <a:ext cx="39150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a:off x="4274024" y="575325"/>
            <a:ext cx="39150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par>
                                <p:cTn id="8" presetID="10" presetClass="entr" presetSubtype="0" fill="hold"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1000"/>
                                        <p:tgtEl>
                                          <p:spTgt spid="2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251"/>
                                        </p:tgtEl>
                                      </p:cBhvr>
                                    </p:animEffect>
                                    <p:set>
                                      <p:cBhvr>
                                        <p:cTn id="15" dur="1" fill="hold">
                                          <p:stCondLst>
                                            <p:cond delay="1000"/>
                                          </p:stCondLst>
                                        </p:cTn>
                                        <p:tgtEl>
                                          <p:spTgt spid="25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254"/>
                                        </p:tgtEl>
                                      </p:cBhvr>
                                    </p:animEffect>
                                    <p:set>
                                      <p:cBhvr>
                                        <p:cTn id="18" dur="1" fill="hold">
                                          <p:stCondLst>
                                            <p:cond delay="1000"/>
                                          </p:stCondLst>
                                        </p:cTn>
                                        <p:tgtEl>
                                          <p:spTgt spid="25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2"/>
                                        </p:tgtEl>
                                        <p:attrNameLst>
                                          <p:attrName>style.visibility</p:attrName>
                                        </p:attrNameLst>
                                      </p:cBhvr>
                                      <p:to>
                                        <p:strVal val="visible"/>
                                      </p:to>
                                    </p:set>
                                    <p:animEffect transition="in" filter="fade">
                                      <p:cBhvr>
                                        <p:cTn id="23" dur="1000"/>
                                        <p:tgtEl>
                                          <p:spTgt spid="252"/>
                                        </p:tgtEl>
                                      </p:cBhvr>
                                    </p:animEffect>
                                  </p:childTnLst>
                                </p:cTn>
                              </p:par>
                              <p:par>
                                <p:cTn id="24" presetID="10" presetClass="entr" presetSubtype="0" fill="hold" nodeType="withEffect">
                                  <p:stCondLst>
                                    <p:cond delay="0"/>
                                  </p:stCondLst>
                                  <p:childTnLst>
                                    <p:set>
                                      <p:cBhvr>
                                        <p:cTn id="25" dur="1" fill="hold">
                                          <p:stCondLst>
                                            <p:cond delay="0"/>
                                          </p:stCondLst>
                                        </p:cTn>
                                        <p:tgtEl>
                                          <p:spTgt spid="253"/>
                                        </p:tgtEl>
                                        <p:attrNameLst>
                                          <p:attrName>style.visibility</p:attrName>
                                        </p:attrNameLst>
                                      </p:cBhvr>
                                      <p:to>
                                        <p:strVal val="visible"/>
                                      </p:to>
                                    </p:set>
                                    <p:animEffect transition="in" filter="fade">
                                      <p:cBhvr>
                                        <p:cTn id="26" dur="1000"/>
                                        <p:tgtEl>
                                          <p:spTgt spid="2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252"/>
                                        </p:tgtEl>
                                      </p:cBhvr>
                                    </p:animEffect>
                                    <p:set>
                                      <p:cBhvr>
                                        <p:cTn id="31" dur="1" fill="hold">
                                          <p:stCondLst>
                                            <p:cond delay="1000"/>
                                          </p:stCondLst>
                                        </p:cTn>
                                        <p:tgtEl>
                                          <p:spTgt spid="25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253"/>
                                        </p:tgtEl>
                                      </p:cBhvr>
                                    </p:animEffect>
                                    <p:set>
                                      <p:cBhvr>
                                        <p:cTn id="34" dur="1" fill="hold">
                                          <p:stCondLst>
                                            <p:cond delay="1000"/>
                                          </p:stCondLst>
                                        </p:cTn>
                                        <p:tgtEl>
                                          <p:spTgt spid="2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0" y="504200"/>
            <a:ext cx="3754800" cy="1829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Important </a:t>
            </a:r>
            <a:endParaRPr sz="3600"/>
          </a:p>
          <a:p>
            <a:pPr marL="0" lvl="0" indent="0">
              <a:spcBef>
                <a:spcPts val="0"/>
              </a:spcBef>
              <a:spcAft>
                <a:spcPts val="0"/>
              </a:spcAft>
              <a:buNone/>
            </a:pPr>
            <a:r>
              <a:rPr lang="en" sz="3600"/>
              <a:t>Considerations</a:t>
            </a:r>
            <a:endParaRPr sz="3600"/>
          </a:p>
        </p:txBody>
      </p:sp>
      <p:sp>
        <p:nvSpPr>
          <p:cNvPr id="260" name="Shape 260"/>
          <p:cNvSpPr txBox="1"/>
          <p:nvPr/>
        </p:nvSpPr>
        <p:spPr>
          <a:xfrm>
            <a:off x="2402250" y="1394850"/>
            <a:ext cx="5021400" cy="58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1" name="Shape 261"/>
          <p:cNvSpPr txBox="1"/>
          <p:nvPr/>
        </p:nvSpPr>
        <p:spPr>
          <a:xfrm>
            <a:off x="3754800" y="0"/>
            <a:ext cx="5389200" cy="5143500"/>
          </a:xfrm>
          <a:prstGeom prst="rect">
            <a:avLst/>
          </a:prstGeom>
          <a:noFill/>
          <a:ln>
            <a:noFill/>
          </a:ln>
        </p:spPr>
        <p:txBody>
          <a:bodyPr spcFirstLastPara="1" wrap="square" lIns="91425" tIns="91425" rIns="91425" bIns="91425" anchor="ctr" anchorCtr="0">
            <a:noAutofit/>
          </a:bodyPr>
          <a:lstStyle/>
          <a:p>
            <a:pPr marL="457200" lvl="0" indent="-317500" rtl="0">
              <a:spcBef>
                <a:spcPts val="0"/>
              </a:spcBef>
              <a:spcAft>
                <a:spcPts val="0"/>
              </a:spcAft>
              <a:buSzPts val="1400"/>
              <a:buFont typeface="Merriweather"/>
              <a:buChar char="●"/>
            </a:pPr>
            <a:r>
              <a:rPr lang="en">
                <a:latin typeface="Merriweather"/>
                <a:ea typeface="Merriweather"/>
                <a:cs typeface="Merriweather"/>
                <a:sym typeface="Merriweather"/>
              </a:rPr>
              <a:t>Funding structures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Government grants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Taxes/Fees to citizens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Internal investment</a:t>
            </a:r>
            <a:endParaRPr>
              <a:latin typeface="Merriweather"/>
              <a:ea typeface="Merriweather"/>
              <a:cs typeface="Merriweather"/>
              <a:sym typeface="Merriweather"/>
            </a:endParaRPr>
          </a:p>
          <a:p>
            <a:pPr marL="1371600" lvl="2" indent="-317500" rtl="0">
              <a:spcBef>
                <a:spcPts val="0"/>
              </a:spcBef>
              <a:spcAft>
                <a:spcPts val="0"/>
              </a:spcAft>
              <a:buSzPts val="1400"/>
              <a:buFont typeface="Merriweather"/>
              <a:buChar char="■"/>
            </a:pPr>
            <a:r>
              <a:rPr lang="en">
                <a:latin typeface="Merriweather"/>
                <a:ea typeface="Merriweather"/>
                <a:cs typeface="Merriweather"/>
                <a:sym typeface="Merriweather"/>
              </a:rPr>
              <a:t>Bank loans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Private equity investors</a:t>
            </a:r>
            <a:endParaRPr>
              <a:latin typeface="Merriweather"/>
              <a:ea typeface="Merriweather"/>
              <a:cs typeface="Merriweather"/>
              <a:sym typeface="Merriweather"/>
            </a:endParaRPr>
          </a:p>
          <a:p>
            <a:pPr marL="457200" lvl="0" indent="-317500" rtl="0">
              <a:spcBef>
                <a:spcPts val="1000"/>
              </a:spcBef>
              <a:spcAft>
                <a:spcPts val="0"/>
              </a:spcAft>
              <a:buSzPts val="1400"/>
              <a:buFont typeface="Merriweather"/>
              <a:buChar char="●"/>
            </a:pPr>
            <a:r>
              <a:rPr lang="en">
                <a:latin typeface="Merriweather"/>
                <a:ea typeface="Merriweather"/>
                <a:cs typeface="Merriweather"/>
                <a:sym typeface="Merriweather"/>
              </a:rPr>
              <a:t>Publicity/Advertising methods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Distributor</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Social media</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Farmers markets</a:t>
            </a:r>
            <a:endParaRPr>
              <a:latin typeface="Merriweather"/>
              <a:ea typeface="Merriweather"/>
              <a:cs typeface="Merriweather"/>
              <a:sym typeface="Merriweather"/>
            </a:endParaRPr>
          </a:p>
          <a:p>
            <a:pPr marL="457200" lvl="0" indent="-317500" rtl="0">
              <a:spcBef>
                <a:spcPts val="1000"/>
              </a:spcBef>
              <a:spcAft>
                <a:spcPts val="0"/>
              </a:spcAft>
              <a:buSzPts val="1400"/>
              <a:buFont typeface="Merriweather"/>
              <a:buChar char="●"/>
            </a:pPr>
            <a:r>
              <a:rPr lang="en">
                <a:latin typeface="Merriweather"/>
                <a:ea typeface="Merriweather"/>
                <a:cs typeface="Merriweather"/>
                <a:sym typeface="Merriweather"/>
              </a:rPr>
              <a:t>Legislation</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Permits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Building Codes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Licenses</a:t>
            </a:r>
            <a:endParaRPr>
              <a:latin typeface="Merriweather"/>
              <a:ea typeface="Merriweather"/>
              <a:cs typeface="Merriweather"/>
              <a:sym typeface="Merriweather"/>
            </a:endParaRPr>
          </a:p>
          <a:p>
            <a:pPr marL="457200" lvl="0" indent="-317500" rtl="0">
              <a:spcBef>
                <a:spcPts val="1000"/>
              </a:spcBef>
              <a:spcAft>
                <a:spcPts val="0"/>
              </a:spcAft>
              <a:buSzPts val="1400"/>
              <a:buFont typeface="Merriweather"/>
              <a:buChar char="●"/>
            </a:pPr>
            <a:r>
              <a:rPr lang="en">
                <a:latin typeface="Merriweather"/>
                <a:ea typeface="Merriweather"/>
                <a:cs typeface="Merriweather"/>
                <a:sym typeface="Merriweather"/>
              </a:rPr>
              <a:t>Quality Control</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Product contamination decreases value of product</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High quality product is necessary to continue business operations</a:t>
            </a:r>
            <a:br>
              <a:rPr lang="en">
                <a:latin typeface="Merriweather"/>
                <a:ea typeface="Merriweather"/>
                <a:cs typeface="Merriweather"/>
                <a:sym typeface="Merriweather"/>
              </a:rPr>
            </a:br>
            <a:endParaRPr>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50" y="831175"/>
            <a:ext cx="5334900" cy="1244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For more information, please contact:</a:t>
            </a:r>
            <a:endParaRPr sz="3600"/>
          </a:p>
        </p:txBody>
      </p:sp>
      <p:sp>
        <p:nvSpPr>
          <p:cNvPr id="267" name="Shape 267"/>
          <p:cNvSpPr txBox="1">
            <a:spLocks noGrp="1"/>
          </p:cNvSpPr>
          <p:nvPr>
            <p:ph type="body" idx="1"/>
          </p:nvPr>
        </p:nvSpPr>
        <p:spPr>
          <a:xfrm>
            <a:off x="311700" y="2121425"/>
            <a:ext cx="5334900" cy="24105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a:solidFill>
                  <a:srgbClr val="FFFFFF"/>
                </a:solidFill>
              </a:rPr>
              <a:t>MacKenzie Conlen: maconlen@wpi.edu</a:t>
            </a:r>
            <a:endParaRPr>
              <a:solidFill>
                <a:srgbClr val="FFFFFF"/>
              </a:solidFill>
            </a:endParaRPr>
          </a:p>
          <a:p>
            <a:pPr marL="0" lvl="0" indent="0" rtl="0">
              <a:lnSpc>
                <a:spcPct val="150000"/>
              </a:lnSpc>
              <a:spcBef>
                <a:spcPts val="0"/>
              </a:spcBef>
              <a:spcAft>
                <a:spcPts val="0"/>
              </a:spcAft>
              <a:buNone/>
            </a:pPr>
            <a:r>
              <a:rPr lang="en">
                <a:solidFill>
                  <a:srgbClr val="FFFFFF"/>
                </a:solidFill>
              </a:rPr>
              <a:t>Nicholas Cunha: njcunha@wpi.edu</a:t>
            </a:r>
            <a:endParaRPr>
              <a:solidFill>
                <a:srgbClr val="FFFFFF"/>
              </a:solidFill>
            </a:endParaRPr>
          </a:p>
          <a:p>
            <a:pPr marL="0" lvl="0" indent="0" rtl="0">
              <a:lnSpc>
                <a:spcPct val="150000"/>
              </a:lnSpc>
              <a:spcBef>
                <a:spcPts val="0"/>
              </a:spcBef>
              <a:spcAft>
                <a:spcPts val="0"/>
              </a:spcAft>
              <a:buNone/>
            </a:pPr>
            <a:r>
              <a:rPr lang="en">
                <a:solidFill>
                  <a:srgbClr val="FFFFFF"/>
                </a:solidFill>
              </a:rPr>
              <a:t>Erika Snow: essnow@wpi.edu</a:t>
            </a:r>
            <a:endParaRPr>
              <a:solidFill>
                <a:srgbClr val="FFFFFF"/>
              </a:solidFill>
            </a:endParaRPr>
          </a:p>
          <a:p>
            <a:pPr marL="0" lvl="0" indent="0" rtl="0">
              <a:lnSpc>
                <a:spcPct val="150000"/>
              </a:lnSpc>
              <a:spcBef>
                <a:spcPts val="0"/>
              </a:spcBef>
              <a:spcAft>
                <a:spcPts val="0"/>
              </a:spcAft>
              <a:buNone/>
            </a:pPr>
            <a:r>
              <a:rPr lang="en">
                <a:solidFill>
                  <a:srgbClr val="FFFFFF"/>
                </a:solidFill>
              </a:rPr>
              <a:t>Daniel Sochacki: dsochacki@wpi.edu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p:nvPr/>
        </p:nvSpPr>
        <p:spPr>
          <a:xfrm>
            <a:off x="230400" y="485700"/>
            <a:ext cx="3349500" cy="417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u="sng">
                <a:solidFill>
                  <a:srgbClr val="FFFFFF"/>
                </a:solidFill>
                <a:latin typeface="Merriweather"/>
                <a:ea typeface="Merriweather"/>
                <a:cs typeface="Merriweather"/>
                <a:sym typeface="Merriweather"/>
              </a:rPr>
              <a:t>Utilizing Six Sigma Analysis for Business Development</a:t>
            </a:r>
            <a:endParaRPr b="1" u="sng">
              <a:solidFill>
                <a:srgbClr val="FFFFFF"/>
              </a:solidFill>
              <a:latin typeface="Merriweather"/>
              <a:ea typeface="Merriweather"/>
              <a:cs typeface="Merriweather"/>
              <a:sym typeface="Merriweather"/>
            </a:endParaRPr>
          </a:p>
          <a:p>
            <a:pPr marL="457200" lvl="0" indent="-317500" rtl="0">
              <a:lnSpc>
                <a:spcPct val="115000"/>
              </a:lnSpc>
              <a:spcBef>
                <a:spcPts val="1000"/>
              </a:spcBef>
              <a:spcAft>
                <a:spcPts val="0"/>
              </a:spcAft>
              <a:buClr>
                <a:srgbClr val="FFFFFF"/>
              </a:buClr>
              <a:buSzPts val="1400"/>
              <a:buFont typeface="Merriweather"/>
              <a:buChar char="●"/>
            </a:pPr>
            <a:r>
              <a:rPr lang="en">
                <a:solidFill>
                  <a:srgbClr val="FFFFFF"/>
                </a:solidFill>
                <a:latin typeface="Merriweather"/>
                <a:ea typeface="Merriweather"/>
                <a:cs typeface="Merriweather"/>
                <a:sym typeface="Merriweather"/>
              </a:rPr>
              <a:t>Set of techniques and tools for process improvement</a:t>
            </a:r>
            <a:endParaRPr>
              <a:solidFill>
                <a:srgbClr val="FFFFFF"/>
              </a:solidFill>
              <a:latin typeface="Merriweather"/>
              <a:ea typeface="Merriweather"/>
              <a:cs typeface="Merriweather"/>
              <a:sym typeface="Merriweather"/>
            </a:endParaRPr>
          </a:p>
          <a:p>
            <a:pPr marL="457200" lvl="0" indent="-317500" rtl="0">
              <a:lnSpc>
                <a:spcPct val="115000"/>
              </a:lnSpc>
              <a:spcBef>
                <a:spcPts val="1000"/>
              </a:spcBef>
              <a:spcAft>
                <a:spcPts val="0"/>
              </a:spcAft>
              <a:buClr>
                <a:srgbClr val="FFFFFF"/>
              </a:buClr>
              <a:buSzPts val="1400"/>
              <a:buFont typeface="Merriweather"/>
              <a:buChar char="●"/>
            </a:pPr>
            <a:r>
              <a:rPr lang="en">
                <a:solidFill>
                  <a:srgbClr val="FFFFFF"/>
                </a:solidFill>
                <a:latin typeface="Merriweather"/>
                <a:ea typeface="Merriweather"/>
                <a:cs typeface="Merriweather"/>
                <a:sym typeface="Merriweather"/>
              </a:rPr>
              <a:t>Originally stems from statistical analysis of manufacturing processes</a:t>
            </a:r>
            <a:endParaRPr>
              <a:solidFill>
                <a:srgbClr val="FFFFFF"/>
              </a:solidFill>
              <a:latin typeface="Merriweather"/>
              <a:ea typeface="Merriweather"/>
              <a:cs typeface="Merriweather"/>
              <a:sym typeface="Merriweather"/>
            </a:endParaRPr>
          </a:p>
          <a:p>
            <a:pPr marL="457200" lvl="0" indent="-317500" rtl="0">
              <a:lnSpc>
                <a:spcPct val="115000"/>
              </a:lnSpc>
              <a:spcBef>
                <a:spcPts val="1000"/>
              </a:spcBef>
              <a:spcAft>
                <a:spcPts val="0"/>
              </a:spcAft>
              <a:buClr>
                <a:srgbClr val="FFFFFF"/>
              </a:buClr>
              <a:buSzPts val="1400"/>
              <a:buFont typeface="Merriweather"/>
              <a:buChar char="●"/>
            </a:pPr>
            <a:r>
              <a:rPr lang="en">
                <a:solidFill>
                  <a:srgbClr val="FFFFFF"/>
                </a:solidFill>
                <a:latin typeface="Merriweather"/>
                <a:ea typeface="Merriweather"/>
                <a:cs typeface="Merriweather"/>
                <a:sym typeface="Merriweather"/>
              </a:rPr>
              <a:t>Adapted to general process improvement</a:t>
            </a:r>
            <a:endParaRPr>
              <a:solidFill>
                <a:srgbClr val="FFFFFF"/>
              </a:solidFill>
              <a:latin typeface="Merriweather"/>
              <a:ea typeface="Merriweather"/>
              <a:cs typeface="Merriweather"/>
              <a:sym typeface="Merriweather"/>
            </a:endParaRPr>
          </a:p>
          <a:p>
            <a:pPr marL="457200" lvl="0" indent="-317500" rtl="0">
              <a:lnSpc>
                <a:spcPct val="115000"/>
              </a:lnSpc>
              <a:spcBef>
                <a:spcPts val="1000"/>
              </a:spcBef>
              <a:spcAft>
                <a:spcPts val="0"/>
              </a:spcAft>
              <a:buClr>
                <a:srgbClr val="FFFFFF"/>
              </a:buClr>
              <a:buSzPts val="1400"/>
              <a:buFont typeface="Merriweather"/>
              <a:buChar char="●"/>
            </a:pPr>
            <a:r>
              <a:rPr lang="en">
                <a:solidFill>
                  <a:srgbClr val="FFFFFF"/>
                </a:solidFill>
                <a:latin typeface="Merriweather"/>
                <a:ea typeface="Merriweather"/>
                <a:cs typeface="Merriweather"/>
                <a:sym typeface="Merriweather"/>
              </a:rPr>
              <a:t>Aim to improve current process </a:t>
            </a:r>
            <a:endParaRPr>
              <a:solidFill>
                <a:srgbClr val="FFFFFF"/>
              </a:solidFill>
              <a:latin typeface="Merriweather"/>
              <a:ea typeface="Merriweather"/>
              <a:cs typeface="Merriweather"/>
              <a:sym typeface="Merriweather"/>
            </a:endParaRPr>
          </a:p>
          <a:p>
            <a:pPr marL="457200" lvl="0" indent="-317500" rtl="0">
              <a:lnSpc>
                <a:spcPct val="115000"/>
              </a:lnSpc>
              <a:spcBef>
                <a:spcPts val="1000"/>
              </a:spcBef>
              <a:spcAft>
                <a:spcPts val="1000"/>
              </a:spcAft>
              <a:buClr>
                <a:srgbClr val="FFFFFF"/>
              </a:buClr>
              <a:buSzPts val="1400"/>
              <a:buFont typeface="Merriweather"/>
              <a:buChar char="●"/>
            </a:pPr>
            <a:r>
              <a:rPr lang="en">
                <a:solidFill>
                  <a:srgbClr val="FFFFFF"/>
                </a:solidFill>
                <a:latin typeface="Merriweather"/>
                <a:ea typeface="Merriweather"/>
                <a:cs typeface="Merriweather"/>
                <a:sym typeface="Merriweather"/>
              </a:rPr>
              <a:t>Strives for a process to maximize utility and efficiency</a:t>
            </a:r>
            <a:endParaRPr>
              <a:solidFill>
                <a:srgbClr val="FFFFFF"/>
              </a:solidFill>
              <a:latin typeface="Merriweather"/>
              <a:ea typeface="Merriweather"/>
              <a:cs typeface="Merriweather"/>
              <a:sym typeface="Merriweather"/>
            </a:endParaRPr>
          </a:p>
        </p:txBody>
      </p:sp>
      <p:grpSp>
        <p:nvGrpSpPr>
          <p:cNvPr id="71" name="Shape 71"/>
          <p:cNvGrpSpPr/>
          <p:nvPr/>
        </p:nvGrpSpPr>
        <p:grpSpPr>
          <a:xfrm>
            <a:off x="3867293" y="618362"/>
            <a:ext cx="5106237" cy="3765347"/>
            <a:chOff x="895450" y="2447263"/>
            <a:chExt cx="3349450" cy="2368888"/>
          </a:xfrm>
        </p:grpSpPr>
        <p:sp>
          <p:nvSpPr>
            <p:cNvPr id="72" name="Shape 72"/>
            <p:cNvSpPr txBox="1"/>
            <p:nvPr/>
          </p:nvSpPr>
          <p:spPr>
            <a:xfrm>
              <a:off x="2041525" y="2447263"/>
              <a:ext cx="9369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Visualize</a:t>
              </a:r>
              <a:endParaRPr>
                <a:solidFill>
                  <a:srgbClr val="FFFFFF"/>
                </a:solidFill>
                <a:latin typeface="Merriweather"/>
                <a:ea typeface="Merriweather"/>
                <a:cs typeface="Merriweather"/>
                <a:sym typeface="Merriweather"/>
              </a:endParaRPr>
            </a:p>
          </p:txBody>
        </p:sp>
        <p:sp>
          <p:nvSpPr>
            <p:cNvPr id="73" name="Shape 73"/>
            <p:cNvSpPr txBox="1"/>
            <p:nvPr/>
          </p:nvSpPr>
          <p:spPr>
            <a:xfrm>
              <a:off x="3270275" y="3033825"/>
              <a:ext cx="9369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Commit</a:t>
              </a:r>
              <a:endParaRPr>
                <a:solidFill>
                  <a:srgbClr val="FFFFFF"/>
                </a:solidFill>
                <a:latin typeface="Merriweather"/>
                <a:ea typeface="Merriweather"/>
                <a:cs typeface="Merriweather"/>
                <a:sym typeface="Merriweather"/>
              </a:endParaRPr>
            </a:p>
          </p:txBody>
        </p:sp>
        <p:sp>
          <p:nvSpPr>
            <p:cNvPr id="74" name="Shape 74"/>
            <p:cNvSpPr txBox="1"/>
            <p:nvPr/>
          </p:nvSpPr>
          <p:spPr>
            <a:xfrm>
              <a:off x="3308000" y="3895650"/>
              <a:ext cx="9369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Prioritize</a:t>
              </a:r>
              <a:endParaRPr>
                <a:solidFill>
                  <a:srgbClr val="FFFFFF"/>
                </a:solidFill>
                <a:latin typeface="Merriweather"/>
                <a:ea typeface="Merriweather"/>
                <a:cs typeface="Merriweather"/>
                <a:sym typeface="Merriweather"/>
              </a:endParaRPr>
            </a:p>
          </p:txBody>
        </p:sp>
        <p:sp>
          <p:nvSpPr>
            <p:cNvPr id="75" name="Shape 75"/>
            <p:cNvSpPr txBox="1"/>
            <p:nvPr/>
          </p:nvSpPr>
          <p:spPr>
            <a:xfrm>
              <a:off x="895450" y="3033825"/>
              <a:ext cx="9369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Achieve</a:t>
              </a:r>
              <a:endParaRPr>
                <a:solidFill>
                  <a:srgbClr val="FFFFFF"/>
                </a:solidFill>
                <a:latin typeface="Merriweather"/>
                <a:ea typeface="Merriweather"/>
                <a:cs typeface="Merriweather"/>
                <a:sym typeface="Merriweather"/>
              </a:endParaRPr>
            </a:p>
          </p:txBody>
        </p:sp>
        <p:sp>
          <p:nvSpPr>
            <p:cNvPr id="76" name="Shape 76"/>
            <p:cNvSpPr txBox="1"/>
            <p:nvPr/>
          </p:nvSpPr>
          <p:spPr>
            <a:xfrm>
              <a:off x="895450" y="3895650"/>
              <a:ext cx="9369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Improve</a:t>
              </a:r>
              <a:endParaRPr>
                <a:solidFill>
                  <a:srgbClr val="FFFFFF"/>
                </a:solidFill>
                <a:latin typeface="Merriweather"/>
                <a:ea typeface="Merriweather"/>
                <a:cs typeface="Merriweather"/>
                <a:sym typeface="Merriweather"/>
              </a:endParaRPr>
            </a:p>
          </p:txBody>
        </p:sp>
        <p:sp>
          <p:nvSpPr>
            <p:cNvPr id="77" name="Shape 77"/>
            <p:cNvSpPr txBox="1"/>
            <p:nvPr/>
          </p:nvSpPr>
          <p:spPr>
            <a:xfrm>
              <a:off x="1960375" y="4455888"/>
              <a:ext cx="11307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Characterize</a:t>
              </a:r>
              <a:endParaRPr>
                <a:solidFill>
                  <a:srgbClr val="FFFFFF"/>
                </a:solidFill>
                <a:latin typeface="Merriweather"/>
                <a:ea typeface="Merriweather"/>
                <a:cs typeface="Merriweather"/>
                <a:sym typeface="Merriweather"/>
              </a:endParaRPr>
            </a:p>
          </p:txBody>
        </p:sp>
        <p:sp>
          <p:nvSpPr>
            <p:cNvPr id="78" name="Shape 78"/>
            <p:cNvSpPr txBox="1"/>
            <p:nvPr/>
          </p:nvSpPr>
          <p:spPr>
            <a:xfrm>
              <a:off x="2041525" y="3378525"/>
              <a:ext cx="1049700" cy="45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accent1"/>
                  </a:solidFill>
                  <a:latin typeface="Merriweather"/>
                  <a:ea typeface="Merriweather"/>
                  <a:cs typeface="Merriweather"/>
                  <a:sym typeface="Merriweather"/>
                </a:rPr>
                <a:t>Six Sigma</a:t>
              </a:r>
              <a:endParaRPr sz="3000">
                <a:solidFill>
                  <a:schemeClr val="accent1"/>
                </a:solidFill>
                <a:latin typeface="Merriweather"/>
                <a:ea typeface="Merriweather"/>
                <a:cs typeface="Merriweather"/>
                <a:sym typeface="Merriweather"/>
              </a:endParaRPr>
            </a:p>
          </p:txBody>
        </p:sp>
        <p:sp>
          <p:nvSpPr>
            <p:cNvPr id="79" name="Shape 79"/>
            <p:cNvSpPr/>
            <p:nvPr/>
          </p:nvSpPr>
          <p:spPr>
            <a:xfrm>
              <a:off x="1482175" y="2680275"/>
              <a:ext cx="520500" cy="306900"/>
            </a:xfrm>
            <a:prstGeom prst="bentArrow">
              <a:avLst>
                <a:gd name="adj1" fmla="val 25000"/>
                <a:gd name="adj2" fmla="val 25000"/>
                <a:gd name="adj3" fmla="val 25000"/>
                <a:gd name="adj4" fmla="val 4375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rot="5400000">
              <a:off x="3205250" y="2518625"/>
              <a:ext cx="273600" cy="649800"/>
            </a:xfrm>
            <a:prstGeom prst="bentArrow">
              <a:avLst>
                <a:gd name="adj1" fmla="val 25000"/>
                <a:gd name="adj2" fmla="val 30165"/>
                <a:gd name="adj3" fmla="val 22605"/>
                <a:gd name="adj4" fmla="val 47036"/>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rot="10800000">
              <a:off x="3144000" y="4303600"/>
              <a:ext cx="520500" cy="306900"/>
            </a:xfrm>
            <a:prstGeom prst="bentArrow">
              <a:avLst>
                <a:gd name="adj1" fmla="val 25000"/>
                <a:gd name="adj2" fmla="val 25000"/>
                <a:gd name="adj3" fmla="val 25000"/>
                <a:gd name="adj4" fmla="val 4375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1553400" y="4232650"/>
              <a:ext cx="273600" cy="448800"/>
            </a:xfrm>
            <a:prstGeom prst="bentArrow">
              <a:avLst>
                <a:gd name="adj1" fmla="val 25000"/>
                <a:gd name="adj2" fmla="val 30165"/>
                <a:gd name="adj3" fmla="val 22605"/>
                <a:gd name="adj4" fmla="val 47036"/>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543350" y="3426488"/>
              <a:ext cx="123600" cy="421200"/>
            </a:xfrm>
            <a:prstGeom prst="down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10800000">
              <a:off x="1465800" y="3426475"/>
              <a:ext cx="123600" cy="421200"/>
            </a:xfrm>
            <a:prstGeom prst="down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1181150" y="3426488"/>
              <a:ext cx="123600" cy="421200"/>
            </a:xfrm>
            <a:prstGeom prst="down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10800000">
              <a:off x="3828000" y="3426475"/>
              <a:ext cx="123600" cy="421200"/>
            </a:xfrm>
            <a:prstGeom prst="down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10800000">
              <a:off x="1155725" y="2545775"/>
              <a:ext cx="820500" cy="452100"/>
            </a:xfrm>
            <a:prstGeom prst="bentUpArrow">
              <a:avLst>
                <a:gd name="adj1" fmla="val 16085"/>
                <a:gd name="adj2" fmla="val 25000"/>
                <a:gd name="adj3"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3140175" y="4287025"/>
              <a:ext cx="820500" cy="452100"/>
            </a:xfrm>
            <a:prstGeom prst="bentUpArrow">
              <a:avLst>
                <a:gd name="adj1" fmla="val 16085"/>
                <a:gd name="adj2" fmla="val 25000"/>
                <a:gd name="adj3"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rot="5400000">
              <a:off x="1324350" y="4197850"/>
              <a:ext cx="495900" cy="740700"/>
            </a:xfrm>
            <a:prstGeom prst="bentUpArrow">
              <a:avLst>
                <a:gd name="adj1" fmla="val 13082"/>
                <a:gd name="adj2" fmla="val 19768"/>
                <a:gd name="adj3" fmla="val 23065"/>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rot="-5400000">
              <a:off x="3228475" y="2270300"/>
              <a:ext cx="475500" cy="897900"/>
            </a:xfrm>
            <a:prstGeom prst="bentUpArrow">
              <a:avLst>
                <a:gd name="adj1" fmla="val 13082"/>
                <a:gd name="adj2" fmla="val 19768"/>
                <a:gd name="adj3" fmla="val 23065"/>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6259875" y="3225300"/>
            <a:ext cx="2593500" cy="156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Prioritize:</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Analyze root cause and possible decisions using:</a:t>
            </a:r>
            <a:endParaRPr sz="1300">
              <a:solidFill>
                <a:srgbClr val="FFFFFF"/>
              </a:solidFill>
              <a:latin typeface="Merriweather"/>
              <a:ea typeface="Merriweather"/>
              <a:cs typeface="Merriweather"/>
              <a:sym typeface="Merriweather"/>
            </a:endParaRPr>
          </a:p>
          <a:p>
            <a:pPr marL="914400" lvl="1" indent="-311150" rtl="0">
              <a:lnSpc>
                <a:spcPct val="100000"/>
              </a:lnSpc>
              <a:spcBef>
                <a:spcPts val="5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Process mapping</a:t>
            </a:r>
            <a:endParaRPr sz="1300">
              <a:solidFill>
                <a:srgbClr val="FFFFFF"/>
              </a:solidFill>
              <a:latin typeface="Merriweather"/>
              <a:ea typeface="Merriweather"/>
              <a:cs typeface="Merriweather"/>
              <a:sym typeface="Merriweather"/>
            </a:endParaRPr>
          </a:p>
        </p:txBody>
      </p:sp>
      <p:sp>
        <p:nvSpPr>
          <p:cNvPr id="96" name="Shape 96"/>
          <p:cNvSpPr/>
          <p:nvPr/>
        </p:nvSpPr>
        <p:spPr>
          <a:xfrm>
            <a:off x="6259900" y="1348975"/>
            <a:ext cx="2593500" cy="172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Commit:</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Identify potential partners: </a:t>
            </a:r>
            <a:endParaRPr sz="1300">
              <a:solidFill>
                <a:srgbClr val="FFFFFF"/>
              </a:solidFill>
              <a:latin typeface="Merriweather"/>
              <a:ea typeface="Merriweather"/>
              <a:cs typeface="Merriweather"/>
              <a:sym typeface="Merriweather"/>
            </a:endParaRPr>
          </a:p>
          <a:p>
            <a:pPr marL="914400" lvl="1" indent="-311150" rtl="0">
              <a:lnSpc>
                <a:spcPct val="100000"/>
              </a:lnSpc>
              <a:spcBef>
                <a:spcPts val="5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Business partners</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Service outsourcing </a:t>
            </a:r>
            <a:endParaRPr sz="1300">
              <a:solidFill>
                <a:srgbClr val="FFFFFF"/>
              </a:solidFill>
              <a:latin typeface="Merriweather"/>
              <a:ea typeface="Merriweather"/>
              <a:cs typeface="Merriweather"/>
              <a:sym typeface="Merriweather"/>
            </a:endParaRPr>
          </a:p>
        </p:txBody>
      </p:sp>
      <p:sp>
        <p:nvSpPr>
          <p:cNvPr id="97" name="Shape 97"/>
          <p:cNvSpPr/>
          <p:nvPr/>
        </p:nvSpPr>
        <p:spPr>
          <a:xfrm>
            <a:off x="3383663" y="3225300"/>
            <a:ext cx="2593500" cy="156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Characterize:</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Define existing process and plan improvements using:</a:t>
            </a:r>
            <a:endParaRPr sz="1300">
              <a:solidFill>
                <a:srgbClr val="FFFFFF"/>
              </a:solidFill>
              <a:latin typeface="Merriweather"/>
              <a:ea typeface="Merriweather"/>
              <a:cs typeface="Merriweather"/>
              <a:sym typeface="Merriweather"/>
            </a:endParaRPr>
          </a:p>
          <a:p>
            <a:pPr marL="914400" lvl="1" indent="-311150" rtl="0">
              <a:lnSpc>
                <a:spcPct val="100000"/>
              </a:lnSpc>
              <a:spcBef>
                <a:spcPts val="5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Business model canvas</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Value proposition canvas</a:t>
            </a:r>
            <a:endParaRPr sz="1300">
              <a:solidFill>
                <a:srgbClr val="FFFFFF"/>
              </a:solidFill>
              <a:latin typeface="Merriweather"/>
              <a:ea typeface="Merriweather"/>
              <a:cs typeface="Merriweather"/>
              <a:sym typeface="Merriweather"/>
            </a:endParaRPr>
          </a:p>
        </p:txBody>
      </p:sp>
      <p:sp>
        <p:nvSpPr>
          <p:cNvPr id="98" name="Shape 98"/>
          <p:cNvSpPr/>
          <p:nvPr/>
        </p:nvSpPr>
        <p:spPr>
          <a:xfrm>
            <a:off x="507475" y="3225300"/>
            <a:ext cx="2593500" cy="156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Improve:</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Develop methods of improvement</a:t>
            </a:r>
            <a:endParaRPr sz="1300">
              <a:solidFill>
                <a:srgbClr val="FFFFFF"/>
              </a:solidFill>
              <a:latin typeface="Merriweather"/>
              <a:ea typeface="Merriweather"/>
              <a:cs typeface="Merriweather"/>
              <a:sym typeface="Merriweather"/>
            </a:endParaRPr>
          </a:p>
          <a:p>
            <a:pPr marL="914400" lvl="1" indent="-311150" rtl="0">
              <a:lnSpc>
                <a:spcPct val="100000"/>
              </a:lnSpc>
              <a:spcBef>
                <a:spcPts val="5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New Processes</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Process improvement</a:t>
            </a:r>
            <a:endParaRPr sz="1300">
              <a:solidFill>
                <a:srgbClr val="FFFFFF"/>
              </a:solidFill>
              <a:latin typeface="Merriweather"/>
              <a:ea typeface="Merriweather"/>
              <a:cs typeface="Merriweather"/>
              <a:sym typeface="Merriweather"/>
            </a:endParaRPr>
          </a:p>
        </p:txBody>
      </p:sp>
      <p:sp>
        <p:nvSpPr>
          <p:cNvPr id="99" name="Shape 99"/>
          <p:cNvSpPr/>
          <p:nvPr/>
        </p:nvSpPr>
        <p:spPr>
          <a:xfrm>
            <a:off x="463500" y="1348975"/>
            <a:ext cx="2593500" cy="172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Achieve:</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Deliver measurable results</a:t>
            </a:r>
            <a:endParaRPr sz="1300">
              <a:solidFill>
                <a:srgbClr val="FFFFFF"/>
              </a:solidFill>
              <a:latin typeface="Merriweather"/>
              <a:ea typeface="Merriweather"/>
              <a:cs typeface="Merriweather"/>
              <a:sym typeface="Merriweather"/>
            </a:endParaRPr>
          </a:p>
          <a:p>
            <a:pPr marL="914400" lvl="1" indent="-311150" rtl="0">
              <a:lnSpc>
                <a:spcPct val="100000"/>
              </a:lnSpc>
              <a:spcBef>
                <a:spcPts val="5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Data analysis</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Communication</a:t>
            </a:r>
            <a:endParaRPr sz="1300">
              <a:solidFill>
                <a:srgbClr val="FFFFFF"/>
              </a:solidFill>
              <a:latin typeface="Merriweather"/>
              <a:ea typeface="Merriweather"/>
              <a:cs typeface="Merriweather"/>
              <a:sym typeface="Merriweather"/>
            </a:endParaRPr>
          </a:p>
        </p:txBody>
      </p:sp>
      <p:sp>
        <p:nvSpPr>
          <p:cNvPr id="100" name="Shape 100"/>
          <p:cNvSpPr/>
          <p:nvPr/>
        </p:nvSpPr>
        <p:spPr>
          <a:xfrm>
            <a:off x="3383675" y="1359825"/>
            <a:ext cx="2593500" cy="172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Visualize:</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Create a vision for the future by identifying:</a:t>
            </a:r>
            <a:endParaRPr sz="1300">
              <a:solidFill>
                <a:srgbClr val="FFFFFF"/>
              </a:solidFill>
              <a:latin typeface="Merriweather"/>
              <a:ea typeface="Merriweather"/>
              <a:cs typeface="Merriweather"/>
              <a:sym typeface="Merriweather"/>
            </a:endParaRPr>
          </a:p>
          <a:p>
            <a:pPr marL="914400" lvl="1" indent="-311150" rtl="0">
              <a:lnSpc>
                <a:spcPct val="100000"/>
              </a:lnSpc>
              <a:spcBef>
                <a:spcPts val="10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Current state</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Desired state</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Pressing demands</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Need for change</a:t>
            </a:r>
            <a:endParaRPr sz="1300">
              <a:solidFill>
                <a:srgbClr val="FFFFFF"/>
              </a:solidFill>
              <a:latin typeface="Merriweather"/>
              <a:ea typeface="Merriweather"/>
              <a:cs typeface="Merriweather"/>
              <a:sym typeface="Merriweather"/>
            </a:endParaRPr>
          </a:p>
        </p:txBody>
      </p:sp>
      <p:sp>
        <p:nvSpPr>
          <p:cNvPr id="101" name="Shape 101"/>
          <p:cNvSpPr txBox="1"/>
          <p:nvPr/>
        </p:nvSpPr>
        <p:spPr>
          <a:xfrm>
            <a:off x="222300" y="200075"/>
            <a:ext cx="8498400" cy="828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sz="4800">
                <a:solidFill>
                  <a:srgbClr val="FFFFFF"/>
                </a:solidFill>
                <a:latin typeface="Merriweather"/>
                <a:ea typeface="Merriweather"/>
                <a:cs typeface="Merriweather"/>
                <a:sym typeface="Merriweather"/>
              </a:rPr>
              <a:t>Six Sigma Explained</a:t>
            </a:r>
            <a:endParaRPr sz="4800">
              <a:solidFill>
                <a:srgbClr val="FFFFFF"/>
              </a:solidFill>
              <a:latin typeface="Merriweather"/>
              <a:ea typeface="Merriweather"/>
              <a:cs typeface="Merriweather"/>
              <a:sym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10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10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1000"/>
                                        <p:tgtEl>
                                          <p:spTgt spid="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190650" y="240500"/>
            <a:ext cx="4122900" cy="4789800"/>
          </a:xfrm>
          <a:prstGeom prst="rect">
            <a:avLst/>
          </a:prstGeom>
          <a:noFill/>
          <a:ln>
            <a:noFill/>
          </a:ln>
        </p:spPr>
        <p:txBody>
          <a:bodyPr spcFirstLastPara="1" wrap="square" lIns="91425" tIns="91425" rIns="91425" bIns="91425" anchor="ctr" anchorCtr="0">
            <a:noAutofit/>
          </a:bodyPr>
          <a:lstStyle/>
          <a:p>
            <a:pPr marL="457200" lvl="0" indent="-298450" rtl="0">
              <a:lnSpc>
                <a:spcPct val="100000"/>
              </a:lnSpc>
              <a:spcBef>
                <a:spcPts val="0"/>
              </a:spcBef>
              <a:spcAft>
                <a:spcPts val="0"/>
              </a:spcAft>
              <a:buClr>
                <a:srgbClr val="FFFFFF"/>
              </a:buClr>
              <a:buSzPts val="1100"/>
              <a:buFont typeface="Merriweather"/>
              <a:buAutoNum type="arabicPeriod"/>
            </a:pPr>
            <a:r>
              <a:rPr lang="en" sz="1100">
                <a:solidFill>
                  <a:srgbClr val="FFFFFF"/>
                </a:solidFill>
                <a:latin typeface="Merriweather"/>
                <a:ea typeface="Merriweather"/>
                <a:cs typeface="Merriweather"/>
                <a:sym typeface="Merriweather"/>
              </a:rPr>
              <a:t>Current state</a:t>
            </a:r>
            <a:endParaRPr sz="1100">
              <a:solidFill>
                <a:srgbClr val="FFFFFF"/>
              </a:solidFill>
              <a:latin typeface="Merriweather"/>
              <a:ea typeface="Merriweather"/>
              <a:cs typeface="Merriweather"/>
              <a:sym typeface="Merriweather"/>
            </a:endParaRPr>
          </a:p>
          <a:p>
            <a:pPr marL="914400" lvl="1" indent="-298450" rtl="0">
              <a:lnSpc>
                <a:spcPct val="100000"/>
              </a:lnSpc>
              <a:spcBef>
                <a:spcPts val="1000"/>
              </a:spcBef>
              <a:spcAft>
                <a:spcPts val="0"/>
              </a:spcAft>
              <a:buClr>
                <a:srgbClr val="FFFFFF"/>
              </a:buClr>
              <a:buSzPts val="1100"/>
              <a:buFont typeface="Merriweather"/>
              <a:buAutoNum type="alphaLcPeriod"/>
            </a:pPr>
            <a:r>
              <a:rPr lang="en" sz="1100">
                <a:solidFill>
                  <a:srgbClr val="FFFFFF"/>
                </a:solidFill>
                <a:latin typeface="Merriweather"/>
                <a:ea typeface="Merriweather"/>
                <a:cs typeface="Merriweather"/>
                <a:sym typeface="Merriweather"/>
              </a:rPr>
              <a:t>Many  municipalities in Greece do not have municipal waste collection methods nor methods of treating food waste</a:t>
            </a:r>
            <a:endParaRPr sz="1100">
              <a:solidFill>
                <a:srgbClr val="FFFFFF"/>
              </a:solidFill>
              <a:latin typeface="Merriweather"/>
              <a:ea typeface="Merriweather"/>
              <a:cs typeface="Merriweather"/>
              <a:sym typeface="Merriweather"/>
            </a:endParaRPr>
          </a:p>
          <a:p>
            <a:pPr marL="457200" lvl="0" indent="-298450" rtl="0">
              <a:lnSpc>
                <a:spcPct val="100000"/>
              </a:lnSpc>
              <a:spcBef>
                <a:spcPts val="1000"/>
              </a:spcBef>
              <a:spcAft>
                <a:spcPts val="0"/>
              </a:spcAft>
              <a:buClr>
                <a:srgbClr val="FFFFFF"/>
              </a:buClr>
              <a:buSzPts val="1100"/>
              <a:buFont typeface="Merriweather"/>
              <a:buAutoNum type="arabicPeriod"/>
            </a:pPr>
            <a:r>
              <a:rPr lang="en" sz="1100">
                <a:solidFill>
                  <a:srgbClr val="FFFFFF"/>
                </a:solidFill>
                <a:latin typeface="Merriweather"/>
                <a:ea typeface="Merriweather"/>
                <a:cs typeface="Merriweather"/>
                <a:sym typeface="Merriweather"/>
              </a:rPr>
              <a:t>Desired state</a:t>
            </a:r>
            <a:endParaRPr sz="1100">
              <a:solidFill>
                <a:srgbClr val="FFFFFF"/>
              </a:solidFill>
              <a:latin typeface="Merriweather"/>
              <a:ea typeface="Merriweather"/>
              <a:cs typeface="Merriweather"/>
              <a:sym typeface="Merriweather"/>
            </a:endParaRPr>
          </a:p>
          <a:p>
            <a:pPr marL="914400" lvl="1" indent="-298450" rtl="0">
              <a:lnSpc>
                <a:spcPct val="100000"/>
              </a:lnSpc>
              <a:spcBef>
                <a:spcPts val="1000"/>
              </a:spcBef>
              <a:spcAft>
                <a:spcPts val="0"/>
              </a:spcAft>
              <a:buClr>
                <a:srgbClr val="FFFFFF"/>
              </a:buClr>
              <a:buSzPts val="1100"/>
              <a:buFont typeface="Merriweather"/>
              <a:buAutoNum type="alphaLcPeriod"/>
            </a:pPr>
            <a:r>
              <a:rPr lang="en" sz="1100">
                <a:solidFill>
                  <a:srgbClr val="FFFFFF"/>
                </a:solidFill>
                <a:latin typeface="Merriweather"/>
                <a:ea typeface="Merriweather"/>
                <a:cs typeface="Merriweather"/>
                <a:sym typeface="Merriweather"/>
              </a:rPr>
              <a:t>These municipalities have a  fully operational collection and treatment method, specifically food waste</a:t>
            </a:r>
            <a:endParaRPr sz="1100">
              <a:solidFill>
                <a:srgbClr val="FFFFFF"/>
              </a:solidFill>
              <a:latin typeface="Merriweather"/>
              <a:ea typeface="Merriweather"/>
              <a:cs typeface="Merriweather"/>
              <a:sym typeface="Merriweather"/>
            </a:endParaRPr>
          </a:p>
          <a:p>
            <a:pPr marL="457200" lvl="0" indent="-298450" rtl="0">
              <a:lnSpc>
                <a:spcPct val="100000"/>
              </a:lnSpc>
              <a:spcBef>
                <a:spcPts val="1000"/>
              </a:spcBef>
              <a:spcAft>
                <a:spcPts val="0"/>
              </a:spcAft>
              <a:buClr>
                <a:srgbClr val="FFFFFF"/>
              </a:buClr>
              <a:buSzPts val="1100"/>
              <a:buFont typeface="Merriweather"/>
              <a:buAutoNum type="arabicPeriod"/>
            </a:pPr>
            <a:r>
              <a:rPr lang="en" sz="1100">
                <a:solidFill>
                  <a:srgbClr val="FFFFFF"/>
                </a:solidFill>
                <a:latin typeface="Merriweather"/>
                <a:ea typeface="Merriweather"/>
                <a:cs typeface="Merriweather"/>
                <a:sym typeface="Merriweather"/>
              </a:rPr>
              <a:t>Pressing demands</a:t>
            </a:r>
            <a:endParaRPr sz="1100">
              <a:solidFill>
                <a:srgbClr val="FFFFFF"/>
              </a:solidFill>
              <a:latin typeface="Merriweather"/>
              <a:ea typeface="Merriweather"/>
              <a:cs typeface="Merriweather"/>
              <a:sym typeface="Merriweather"/>
            </a:endParaRPr>
          </a:p>
          <a:p>
            <a:pPr marL="914400" lvl="1" indent="-298450" rtl="0">
              <a:lnSpc>
                <a:spcPct val="100000"/>
              </a:lnSpc>
              <a:spcBef>
                <a:spcPts val="1000"/>
              </a:spcBef>
              <a:spcAft>
                <a:spcPts val="0"/>
              </a:spcAft>
              <a:buClr>
                <a:srgbClr val="FFFFFF"/>
              </a:buClr>
              <a:buSzPts val="1100"/>
              <a:buFont typeface="Merriweather"/>
              <a:buAutoNum type="alphaLcPeriod"/>
            </a:pPr>
            <a:r>
              <a:rPr lang="en" sz="1100">
                <a:solidFill>
                  <a:srgbClr val="FFFFFF"/>
                </a:solidFill>
                <a:latin typeface="Merriweather"/>
                <a:ea typeface="Merriweather"/>
                <a:cs typeface="Merriweather"/>
                <a:sym typeface="Merriweather"/>
              </a:rPr>
              <a:t>Greece has been subject to fines for not being in compliance with EU waste management directives and food waste reduction targets will become more stringent </a:t>
            </a:r>
            <a:endParaRPr sz="1100">
              <a:solidFill>
                <a:srgbClr val="FFFFFF"/>
              </a:solidFill>
              <a:latin typeface="Merriweather"/>
              <a:ea typeface="Merriweather"/>
              <a:cs typeface="Merriweather"/>
              <a:sym typeface="Merriweather"/>
            </a:endParaRPr>
          </a:p>
          <a:p>
            <a:pPr marL="914400" lvl="1" indent="-298450" rtl="0">
              <a:lnSpc>
                <a:spcPct val="100000"/>
              </a:lnSpc>
              <a:spcBef>
                <a:spcPts val="1000"/>
              </a:spcBef>
              <a:spcAft>
                <a:spcPts val="0"/>
              </a:spcAft>
              <a:buClr>
                <a:srgbClr val="FFFFFF"/>
              </a:buClr>
              <a:buSzPts val="1100"/>
              <a:buFont typeface="Merriweather"/>
              <a:buAutoNum type="alphaLcPeriod"/>
            </a:pPr>
            <a:r>
              <a:rPr lang="en" sz="1100">
                <a:solidFill>
                  <a:srgbClr val="FFFFFF"/>
                </a:solidFill>
                <a:latin typeface="Merriweather"/>
                <a:ea typeface="Merriweather"/>
                <a:cs typeface="Merriweather"/>
                <a:sym typeface="Merriweather"/>
              </a:rPr>
              <a:t>5.672 trillion kg CO2-equivalent of greenhouse gas emissions per year are associated with food waste in landfills in Greece</a:t>
            </a:r>
            <a:endParaRPr sz="1100">
              <a:solidFill>
                <a:srgbClr val="FFFFFF"/>
              </a:solidFill>
              <a:latin typeface="Merriweather"/>
              <a:ea typeface="Merriweather"/>
              <a:cs typeface="Merriweather"/>
              <a:sym typeface="Merriweather"/>
            </a:endParaRPr>
          </a:p>
          <a:p>
            <a:pPr marL="457200" lvl="0" indent="-298450" rtl="0">
              <a:lnSpc>
                <a:spcPct val="100000"/>
              </a:lnSpc>
              <a:spcBef>
                <a:spcPts val="1000"/>
              </a:spcBef>
              <a:spcAft>
                <a:spcPts val="0"/>
              </a:spcAft>
              <a:buClr>
                <a:srgbClr val="FFFFFF"/>
              </a:buClr>
              <a:buSzPts val="1100"/>
              <a:buFont typeface="Merriweather"/>
              <a:buAutoNum type="arabicPeriod"/>
            </a:pPr>
            <a:r>
              <a:rPr lang="en" sz="1100">
                <a:solidFill>
                  <a:srgbClr val="FFFFFF"/>
                </a:solidFill>
                <a:latin typeface="Merriweather"/>
                <a:ea typeface="Merriweather"/>
                <a:cs typeface="Merriweather"/>
                <a:sym typeface="Merriweather"/>
              </a:rPr>
              <a:t>Need for change</a:t>
            </a:r>
            <a:endParaRPr sz="1100">
              <a:solidFill>
                <a:srgbClr val="FFFFFF"/>
              </a:solidFill>
              <a:latin typeface="Merriweather"/>
              <a:ea typeface="Merriweather"/>
              <a:cs typeface="Merriweather"/>
              <a:sym typeface="Merriweather"/>
            </a:endParaRPr>
          </a:p>
          <a:p>
            <a:pPr marL="914400" lvl="1" indent="-298450" rtl="0">
              <a:lnSpc>
                <a:spcPct val="100000"/>
              </a:lnSpc>
              <a:spcBef>
                <a:spcPts val="1000"/>
              </a:spcBef>
              <a:spcAft>
                <a:spcPts val="1000"/>
              </a:spcAft>
              <a:buClr>
                <a:srgbClr val="FFFFFF"/>
              </a:buClr>
              <a:buSzPts val="1100"/>
              <a:buFont typeface="Merriweather"/>
              <a:buAutoNum type="alphaLcPeriod"/>
            </a:pPr>
            <a:r>
              <a:rPr lang="en" sz="1100">
                <a:solidFill>
                  <a:srgbClr val="FFFFFF"/>
                </a:solidFill>
                <a:latin typeface="Merriweather"/>
                <a:ea typeface="Merriweather"/>
                <a:cs typeface="Merriweather"/>
                <a:sym typeface="Merriweather"/>
              </a:rPr>
              <a:t>The current process is harming the environment nd Greece is losing millions of euros every year</a:t>
            </a:r>
            <a:endParaRPr sz="1100">
              <a:solidFill>
                <a:srgbClr val="FFFFFF"/>
              </a:solidFill>
              <a:latin typeface="Merriweather"/>
              <a:ea typeface="Merriweather"/>
              <a:cs typeface="Merriweather"/>
              <a:sym typeface="Merriweather"/>
            </a:endParaRPr>
          </a:p>
        </p:txBody>
      </p:sp>
      <p:sp>
        <p:nvSpPr>
          <p:cNvPr id="107" name="Shape 107"/>
          <p:cNvSpPr txBox="1"/>
          <p:nvPr/>
        </p:nvSpPr>
        <p:spPr>
          <a:xfrm>
            <a:off x="4820138" y="240500"/>
            <a:ext cx="4153200" cy="1081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latin typeface="Merriweather"/>
                <a:ea typeface="Merriweather"/>
                <a:cs typeface="Merriweather"/>
                <a:sym typeface="Merriweather"/>
              </a:rPr>
              <a:t>Visualize-Create a vision for the future</a:t>
            </a:r>
            <a:endParaRPr sz="3000">
              <a:latin typeface="Merriweather"/>
              <a:ea typeface="Merriweather"/>
              <a:cs typeface="Merriweather"/>
              <a:sym typeface="Merriweather"/>
            </a:endParaRPr>
          </a:p>
        </p:txBody>
      </p:sp>
      <p:pic>
        <p:nvPicPr>
          <p:cNvPr id="108" name="Shape 108"/>
          <p:cNvPicPr preferRelativeResize="0"/>
          <p:nvPr/>
        </p:nvPicPr>
        <p:blipFill>
          <a:blip r:embed="rId3">
            <a:alphaModFix/>
          </a:blip>
          <a:stretch>
            <a:fillRect/>
          </a:stretch>
        </p:blipFill>
        <p:spPr>
          <a:xfrm>
            <a:off x="5121588" y="1474100"/>
            <a:ext cx="3550283" cy="3516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316725"/>
            <a:ext cx="8520600" cy="62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Vision-Waste treatment is a lucrative business</a:t>
            </a:r>
            <a:endParaRPr/>
          </a:p>
        </p:txBody>
      </p:sp>
      <p:cxnSp>
        <p:nvCxnSpPr>
          <p:cNvPr id="114" name="Shape 114"/>
          <p:cNvCxnSpPr/>
          <p:nvPr/>
        </p:nvCxnSpPr>
        <p:spPr>
          <a:xfrm rot="10800000">
            <a:off x="2375838" y="3884450"/>
            <a:ext cx="1311000" cy="0"/>
          </a:xfrm>
          <a:prstGeom prst="straightConnector1">
            <a:avLst/>
          </a:prstGeom>
          <a:noFill/>
          <a:ln w="19050" cap="flat" cmpd="sng">
            <a:solidFill>
              <a:schemeClr val="lt2"/>
            </a:solidFill>
            <a:prstDash val="solid"/>
            <a:round/>
            <a:headEnd type="none" w="sm" len="sm"/>
            <a:tailEnd type="oval" w="med" len="med"/>
          </a:ln>
        </p:spPr>
      </p:cxnSp>
      <p:sp>
        <p:nvSpPr>
          <p:cNvPr id="115" name="Shape 115"/>
          <p:cNvSpPr/>
          <p:nvPr/>
        </p:nvSpPr>
        <p:spPr>
          <a:xfrm>
            <a:off x="6642725" y="3455300"/>
            <a:ext cx="2094300" cy="1273500"/>
          </a:xfrm>
          <a:prstGeom prst="snip2DiagRect">
            <a:avLst>
              <a:gd name="adj1" fmla="val 0"/>
              <a:gd name="adj2" fmla="val 16667"/>
            </a:avLst>
          </a:prstGeom>
          <a:solidFill>
            <a:schemeClr val="accent1"/>
          </a:solidFill>
          <a:ln w="9525" cap="flat" cmpd="sng">
            <a:solidFill>
              <a:srgbClr val="58633A"/>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solidFill>
                  <a:srgbClr val="FFFFFF"/>
                </a:solidFill>
                <a:latin typeface="Roboto"/>
                <a:ea typeface="Roboto"/>
                <a:cs typeface="Roboto"/>
                <a:sym typeface="Roboto"/>
              </a:rPr>
              <a:t>As the market for recycled food waste products grows, companies and municipalities are able to expand their businesses </a:t>
            </a:r>
            <a:endParaRPr sz="1800" b="1">
              <a:solidFill>
                <a:srgbClr val="FFFFFF"/>
              </a:solidFill>
              <a:latin typeface="Roboto"/>
              <a:ea typeface="Roboto"/>
              <a:cs typeface="Roboto"/>
              <a:sym typeface="Roboto"/>
            </a:endParaRPr>
          </a:p>
        </p:txBody>
      </p:sp>
      <p:sp>
        <p:nvSpPr>
          <p:cNvPr id="116" name="Shape 116"/>
          <p:cNvSpPr/>
          <p:nvPr/>
        </p:nvSpPr>
        <p:spPr>
          <a:xfrm>
            <a:off x="221450" y="3412400"/>
            <a:ext cx="1953900" cy="1097400"/>
          </a:xfrm>
          <a:prstGeom prst="snip2DiagRect">
            <a:avLst>
              <a:gd name="adj1" fmla="val 0"/>
              <a:gd name="adj2" fmla="val 16667"/>
            </a:avLst>
          </a:prstGeom>
          <a:solidFill>
            <a:schemeClr val="accent1"/>
          </a:solidFill>
          <a:ln w="9525" cap="flat" cmpd="sng">
            <a:solidFill>
              <a:srgbClr val="58633A"/>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solidFill>
                  <a:srgbClr val="FFFFFF"/>
                </a:solidFill>
                <a:latin typeface="Roboto"/>
                <a:ea typeface="Roboto"/>
                <a:cs typeface="Roboto"/>
                <a:sym typeface="Roboto"/>
              </a:rPr>
              <a:t>Expanding market influences the establishment of programs and businesses</a:t>
            </a:r>
            <a:endParaRPr sz="1800" b="1">
              <a:solidFill>
                <a:srgbClr val="FFFFFF"/>
              </a:solidFill>
              <a:latin typeface="Roboto"/>
              <a:ea typeface="Roboto"/>
              <a:cs typeface="Roboto"/>
              <a:sym typeface="Roboto"/>
            </a:endParaRPr>
          </a:p>
        </p:txBody>
      </p:sp>
      <p:sp>
        <p:nvSpPr>
          <p:cNvPr id="117" name="Shape 117"/>
          <p:cNvSpPr/>
          <p:nvPr/>
        </p:nvSpPr>
        <p:spPr>
          <a:xfrm>
            <a:off x="6596000" y="1766550"/>
            <a:ext cx="2094300" cy="805200"/>
          </a:xfrm>
          <a:prstGeom prst="snip2DiagRect">
            <a:avLst>
              <a:gd name="adj1" fmla="val 0"/>
              <a:gd name="adj2" fmla="val 16667"/>
            </a:avLst>
          </a:prstGeom>
          <a:solidFill>
            <a:schemeClr val="accent1"/>
          </a:solidFill>
          <a:ln w="9525" cap="flat" cmpd="sng">
            <a:solidFill>
              <a:srgbClr val="58633A"/>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solidFill>
                  <a:srgbClr val="FFFFFF"/>
                </a:solidFill>
                <a:latin typeface="Roboto"/>
                <a:ea typeface="Roboto"/>
                <a:cs typeface="Roboto"/>
                <a:sym typeface="Roboto"/>
              </a:rPr>
              <a:t>Products can sell for high prices compared to the price of production 	</a:t>
            </a:r>
            <a:endParaRPr sz="1200">
              <a:solidFill>
                <a:srgbClr val="FFFFFF"/>
              </a:solidFill>
              <a:latin typeface="Roboto"/>
              <a:ea typeface="Roboto"/>
              <a:cs typeface="Roboto"/>
              <a:sym typeface="Roboto"/>
            </a:endParaRPr>
          </a:p>
        </p:txBody>
      </p:sp>
      <p:sp>
        <p:nvSpPr>
          <p:cNvPr id="118" name="Shape 118"/>
          <p:cNvSpPr/>
          <p:nvPr/>
        </p:nvSpPr>
        <p:spPr>
          <a:xfrm>
            <a:off x="888800" y="1886700"/>
            <a:ext cx="1651800" cy="944100"/>
          </a:xfrm>
          <a:prstGeom prst="snip2DiagRect">
            <a:avLst>
              <a:gd name="adj1" fmla="val 0"/>
              <a:gd name="adj2" fmla="val 16667"/>
            </a:avLst>
          </a:prstGeom>
          <a:solidFill>
            <a:schemeClr val="accent1"/>
          </a:solidFill>
          <a:ln w="9525" cap="flat" cmpd="sng">
            <a:solidFill>
              <a:srgbClr val="58633A"/>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solidFill>
                  <a:srgbClr val="FFFFFF"/>
                </a:solidFill>
                <a:latin typeface="Roboto"/>
                <a:ea typeface="Roboto"/>
                <a:cs typeface="Roboto"/>
                <a:sym typeface="Roboto"/>
              </a:rPr>
              <a:t>Food waste treatment is a rapidly growing industry worldwide </a:t>
            </a:r>
            <a:endParaRPr sz="1800" b="1">
              <a:latin typeface="Roboto"/>
              <a:ea typeface="Roboto"/>
              <a:cs typeface="Roboto"/>
              <a:sym typeface="Roboto"/>
            </a:endParaRPr>
          </a:p>
        </p:txBody>
      </p:sp>
      <p:cxnSp>
        <p:nvCxnSpPr>
          <p:cNvPr id="119" name="Shape 119"/>
          <p:cNvCxnSpPr/>
          <p:nvPr/>
        </p:nvCxnSpPr>
        <p:spPr>
          <a:xfrm>
            <a:off x="5146025" y="3884450"/>
            <a:ext cx="1286700" cy="0"/>
          </a:xfrm>
          <a:prstGeom prst="straightConnector1">
            <a:avLst/>
          </a:prstGeom>
          <a:noFill/>
          <a:ln w="19050" cap="flat" cmpd="sng">
            <a:solidFill>
              <a:schemeClr val="lt2"/>
            </a:solidFill>
            <a:prstDash val="solid"/>
            <a:round/>
            <a:headEnd type="none" w="sm" len="sm"/>
            <a:tailEnd type="oval" w="med" len="med"/>
          </a:ln>
        </p:spPr>
      </p:cxnSp>
      <p:cxnSp>
        <p:nvCxnSpPr>
          <p:cNvPr id="120" name="Shape 120"/>
          <p:cNvCxnSpPr/>
          <p:nvPr/>
        </p:nvCxnSpPr>
        <p:spPr>
          <a:xfrm>
            <a:off x="5057438" y="2238600"/>
            <a:ext cx="1286700" cy="0"/>
          </a:xfrm>
          <a:prstGeom prst="straightConnector1">
            <a:avLst/>
          </a:prstGeom>
          <a:noFill/>
          <a:ln w="19050" cap="flat" cmpd="sng">
            <a:solidFill>
              <a:schemeClr val="lt2"/>
            </a:solidFill>
            <a:prstDash val="solid"/>
            <a:round/>
            <a:headEnd type="none" w="sm" len="sm"/>
            <a:tailEnd type="oval" w="med" len="med"/>
          </a:ln>
        </p:spPr>
      </p:cxnSp>
      <p:sp>
        <p:nvSpPr>
          <p:cNvPr id="121" name="Shape 121"/>
          <p:cNvSpPr/>
          <p:nvPr/>
        </p:nvSpPr>
        <p:spPr>
          <a:xfrm rot="-7196136">
            <a:off x="3165987" y="1620787"/>
            <a:ext cx="2761177" cy="2757781"/>
          </a:xfrm>
          <a:prstGeom prst="blockArc">
            <a:avLst>
              <a:gd name="adj1" fmla="val 12622480"/>
              <a:gd name="adj2" fmla="val 18176457"/>
              <a:gd name="adj3" fmla="val 20786"/>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3603864">
            <a:off x="3169798" y="1620760"/>
            <a:ext cx="2761177" cy="2757781"/>
          </a:xfrm>
          <a:prstGeom prst="blockArc">
            <a:avLst>
              <a:gd name="adj1" fmla="val 12564381"/>
              <a:gd name="adj2" fmla="val 18346131"/>
              <a:gd name="adj3" fmla="val 2084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rot="8996243">
            <a:off x="3170392" y="1619215"/>
            <a:ext cx="2757781" cy="2761177"/>
          </a:xfrm>
          <a:prstGeom prst="blockArc">
            <a:avLst>
              <a:gd name="adj1" fmla="val 12622480"/>
              <a:gd name="adj2" fmla="val 18081133"/>
              <a:gd name="adj3" fmla="val 20809"/>
            </a:avLst>
          </a:prstGeom>
          <a:solidFill>
            <a:srgbClr val="0737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39389">
            <a:off x="5352629" y="2711957"/>
            <a:ext cx="576038" cy="575138"/>
          </a:xfrm>
          <a:prstGeom prst="pie">
            <a:avLst>
              <a:gd name="adj1" fmla="val 6190354"/>
              <a:gd name="adj2" fmla="val 14996165"/>
            </a:avLst>
          </a:prstGeom>
          <a:solidFill>
            <a:srgbClr val="07376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rot="-5400000">
            <a:off x="5352749" y="2711960"/>
            <a:ext cx="576000" cy="575100"/>
          </a:xfrm>
          <a:prstGeom prst="pie">
            <a:avLst>
              <a:gd name="adj1" fmla="val 4028252"/>
              <a:gd name="adj2" fmla="val 17183677"/>
            </a:avLst>
          </a:prstGeom>
          <a:solidFill>
            <a:srgbClr val="0737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6" name="Shape 126"/>
          <p:cNvGrpSpPr/>
          <p:nvPr/>
        </p:nvGrpSpPr>
        <p:grpSpPr>
          <a:xfrm rot="10800000">
            <a:off x="4258680" y="3803038"/>
            <a:ext cx="581062" cy="583002"/>
            <a:chOff x="1967628" y="812211"/>
            <a:chExt cx="588000" cy="588000"/>
          </a:xfrm>
        </p:grpSpPr>
        <p:sp>
          <p:nvSpPr>
            <p:cNvPr id="127" name="Shape 127"/>
            <p:cNvSpPr/>
            <p:nvPr/>
          </p:nvSpPr>
          <p:spPr>
            <a:xfrm rot="39023">
              <a:off x="1970909" y="815492"/>
              <a:ext cx="581437" cy="581437"/>
            </a:xfrm>
            <a:prstGeom prst="pie">
              <a:avLst>
                <a:gd name="adj1" fmla="val 6190354"/>
                <a:gd name="adj2" fmla="val 14996165"/>
              </a:avLst>
            </a:prstGeom>
            <a:solidFill>
              <a:srgbClr val="0B539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rot="10800000">
              <a:off x="1970875" y="815525"/>
              <a:ext cx="581400" cy="581400"/>
            </a:xfrm>
            <a:prstGeom prst="pie">
              <a:avLst>
                <a:gd name="adj1" fmla="val 4028252"/>
                <a:gd name="adj2" fmla="val 17183677"/>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9" name="Shape 129"/>
          <p:cNvSpPr txBox="1"/>
          <p:nvPr/>
        </p:nvSpPr>
        <p:spPr>
          <a:xfrm>
            <a:off x="4313265" y="3884442"/>
            <a:ext cx="504600" cy="26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02</a:t>
            </a:r>
            <a:endParaRPr sz="1600">
              <a:solidFill>
                <a:srgbClr val="FFFFFF"/>
              </a:solidFill>
              <a:latin typeface="Roboto"/>
              <a:ea typeface="Roboto"/>
              <a:cs typeface="Roboto"/>
              <a:sym typeface="Roboto"/>
            </a:endParaRPr>
          </a:p>
        </p:txBody>
      </p:sp>
      <p:sp>
        <p:nvSpPr>
          <p:cNvPr id="130" name="Shape 130"/>
          <p:cNvSpPr txBox="1"/>
          <p:nvPr/>
        </p:nvSpPr>
        <p:spPr>
          <a:xfrm>
            <a:off x="5389656" y="2789377"/>
            <a:ext cx="504600" cy="26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03</a:t>
            </a:r>
            <a:endParaRPr sz="1600">
              <a:solidFill>
                <a:srgbClr val="FFFFFF"/>
              </a:solidFill>
              <a:latin typeface="Roboto"/>
              <a:ea typeface="Roboto"/>
              <a:cs typeface="Roboto"/>
              <a:sym typeface="Roboto"/>
            </a:endParaRPr>
          </a:p>
        </p:txBody>
      </p:sp>
      <p:cxnSp>
        <p:nvCxnSpPr>
          <p:cNvPr id="131" name="Shape 131"/>
          <p:cNvCxnSpPr/>
          <p:nvPr/>
        </p:nvCxnSpPr>
        <p:spPr>
          <a:xfrm rot="10800000">
            <a:off x="2715761" y="2365025"/>
            <a:ext cx="817800" cy="0"/>
          </a:xfrm>
          <a:prstGeom prst="straightConnector1">
            <a:avLst/>
          </a:prstGeom>
          <a:noFill/>
          <a:ln w="19050" cap="flat" cmpd="sng">
            <a:solidFill>
              <a:schemeClr val="lt2"/>
            </a:solidFill>
            <a:prstDash val="solid"/>
            <a:round/>
            <a:headEnd type="none" w="sm" len="sm"/>
            <a:tailEnd type="oval" w="med" len="med"/>
          </a:ln>
        </p:spPr>
      </p:cxnSp>
      <p:sp>
        <p:nvSpPr>
          <p:cNvPr id="132" name="Shape 132"/>
          <p:cNvSpPr/>
          <p:nvPr/>
        </p:nvSpPr>
        <p:spPr>
          <a:xfrm rot="-1803757">
            <a:off x="3167679" y="1618854"/>
            <a:ext cx="2757781" cy="2761177"/>
          </a:xfrm>
          <a:prstGeom prst="blockArc">
            <a:avLst>
              <a:gd name="adj1" fmla="val 12622480"/>
              <a:gd name="adj2" fmla="val 18176457"/>
              <a:gd name="adj3" fmla="val 20786"/>
            </a:avLst>
          </a:prstGeom>
          <a:solidFill>
            <a:srgbClr val="3D85C6"/>
          </a:solidFill>
          <a:ln w="9525" cap="flat" cmpd="sng">
            <a:solidFill>
              <a:srgbClr val="C0CC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3" name="Shape 133"/>
          <p:cNvGrpSpPr/>
          <p:nvPr/>
        </p:nvGrpSpPr>
        <p:grpSpPr>
          <a:xfrm rot="-5400000">
            <a:off x="3164424" y="2711359"/>
            <a:ext cx="582532" cy="581532"/>
            <a:chOff x="1967628" y="812211"/>
            <a:chExt cx="588000" cy="588000"/>
          </a:xfrm>
        </p:grpSpPr>
        <p:sp>
          <p:nvSpPr>
            <p:cNvPr id="134" name="Shape 134"/>
            <p:cNvSpPr/>
            <p:nvPr/>
          </p:nvSpPr>
          <p:spPr>
            <a:xfrm rot="39023">
              <a:off x="1970909" y="815492"/>
              <a:ext cx="581437" cy="581437"/>
            </a:xfrm>
            <a:prstGeom prst="pie">
              <a:avLst>
                <a:gd name="adj1" fmla="val 6190354"/>
                <a:gd name="adj2" fmla="val 14996165"/>
              </a:avLst>
            </a:prstGeom>
            <a:solidFill>
              <a:srgbClr val="3D85C6"/>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rot="10800000">
              <a:off x="1970875" y="815525"/>
              <a:ext cx="581400" cy="581400"/>
            </a:xfrm>
            <a:prstGeom prst="pie">
              <a:avLst>
                <a:gd name="adj1" fmla="val 4028252"/>
                <a:gd name="adj2" fmla="val 17183677"/>
              </a:avLst>
            </a:prstGeom>
            <a:solidFill>
              <a:srgbClr val="3D85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6" name="Shape 136"/>
          <p:cNvSpPr txBox="1"/>
          <p:nvPr/>
        </p:nvSpPr>
        <p:spPr>
          <a:xfrm>
            <a:off x="3199540" y="2789377"/>
            <a:ext cx="504600" cy="26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01</a:t>
            </a:r>
            <a:endParaRPr sz="1600">
              <a:solidFill>
                <a:srgbClr val="FFFFFF"/>
              </a:solidFill>
              <a:latin typeface="Roboto"/>
              <a:ea typeface="Roboto"/>
              <a:cs typeface="Roboto"/>
              <a:sym typeface="Roboto"/>
            </a:endParaRPr>
          </a:p>
        </p:txBody>
      </p:sp>
      <p:grpSp>
        <p:nvGrpSpPr>
          <p:cNvPr id="137" name="Shape 137"/>
          <p:cNvGrpSpPr/>
          <p:nvPr/>
        </p:nvGrpSpPr>
        <p:grpSpPr>
          <a:xfrm>
            <a:off x="4315833" y="1614626"/>
            <a:ext cx="581062" cy="583061"/>
            <a:chOff x="1967628" y="812211"/>
            <a:chExt cx="588000" cy="588000"/>
          </a:xfrm>
        </p:grpSpPr>
        <p:sp>
          <p:nvSpPr>
            <p:cNvPr id="138" name="Shape 138"/>
            <p:cNvSpPr/>
            <p:nvPr/>
          </p:nvSpPr>
          <p:spPr>
            <a:xfrm rot="39023">
              <a:off x="1970909" y="815492"/>
              <a:ext cx="581437" cy="581437"/>
            </a:xfrm>
            <a:prstGeom prst="pie">
              <a:avLst>
                <a:gd name="adj1" fmla="val 6190354"/>
                <a:gd name="adj2" fmla="val 14996165"/>
              </a:avLst>
            </a:prstGeom>
            <a:solidFill>
              <a:schemeClr val="accent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rot="10800000">
              <a:off x="1970875" y="815525"/>
              <a:ext cx="581400" cy="581400"/>
            </a:xfrm>
            <a:prstGeom prst="pie">
              <a:avLst>
                <a:gd name="adj1" fmla="val 4028252"/>
                <a:gd name="adj2" fmla="val 17183677"/>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0" name="Shape 140"/>
          <p:cNvSpPr txBox="1"/>
          <p:nvPr/>
        </p:nvSpPr>
        <p:spPr>
          <a:xfrm>
            <a:off x="4313265" y="1687852"/>
            <a:ext cx="504600" cy="26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04</a:t>
            </a:r>
            <a:endParaRPr sz="16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1000"/>
                                        <p:tgtEl>
                                          <p:spTgt spid="131"/>
                                        </p:tgtEl>
                                      </p:cBhvr>
                                    </p:animEffect>
                                  </p:childTnLst>
                                </p:cTn>
                              </p:par>
                              <p:par>
                                <p:cTn id="11" presetID="10" presetClass="entr" presetSubtype="0"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fade">
                                      <p:cBhvr>
                                        <p:cTn id="13" dur="1000"/>
                                        <p:tgtEl>
                                          <p:spTgt spid="133"/>
                                        </p:tgtEl>
                                      </p:cBhvr>
                                    </p:animEffect>
                                  </p:childTnLst>
                                </p:cTn>
                              </p:par>
                              <p:par>
                                <p:cTn id="14" presetID="10" presetClass="entr" presetSubtype="0" fill="hold" nodeType="with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fade">
                                      <p:cBhvr>
                                        <p:cTn id="16" dur="1000"/>
                                        <p:tgtEl>
                                          <p:spTgt spid="136"/>
                                        </p:tgtEl>
                                      </p:cBhvr>
                                    </p:animEffect>
                                  </p:childTnLst>
                                </p:cTn>
                              </p:par>
                              <p:par>
                                <p:cTn id="17" presetID="10" presetClass="entr" presetSubtype="0"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animEffect transition="in" filter="fade">
                                      <p:cBhvr>
                                        <p:cTn id="19" dur="1000"/>
                                        <p:tgtEl>
                                          <p:spTgt spid="1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fade">
                                      <p:cBhvr>
                                        <p:cTn id="24" dur="1000"/>
                                        <p:tgtEl>
                                          <p:spTgt spid="114"/>
                                        </p:tgtEl>
                                      </p:cBhvr>
                                    </p:animEffect>
                                  </p:childTnLst>
                                </p:cTn>
                              </p:par>
                              <p:par>
                                <p:cTn id="25" presetID="10" presetClass="entr" presetSubtype="0"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1000"/>
                                        <p:tgtEl>
                                          <p:spTgt spid="116"/>
                                        </p:tgtEl>
                                      </p:cBhvr>
                                    </p:animEffect>
                                  </p:childTnLst>
                                </p:cTn>
                              </p:par>
                              <p:par>
                                <p:cTn id="28" presetID="10" presetClass="entr" presetSubtype="0" fill="hold" nodeType="with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1000"/>
                                        <p:tgtEl>
                                          <p:spTgt spid="121"/>
                                        </p:tgtEl>
                                      </p:cBhvr>
                                    </p:animEffect>
                                  </p:childTnLst>
                                </p:cTn>
                              </p:par>
                              <p:par>
                                <p:cTn id="31" presetID="10" presetClass="entr" presetSubtype="0"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fade">
                                      <p:cBhvr>
                                        <p:cTn id="33" dur="1000"/>
                                        <p:tgtEl>
                                          <p:spTgt spid="129"/>
                                        </p:tgtEl>
                                      </p:cBhvr>
                                    </p:animEffect>
                                  </p:childTnLst>
                                </p:cTn>
                              </p:par>
                              <p:par>
                                <p:cTn id="34" presetID="10" presetClass="entr" presetSubtype="0" fill="hold" nodeType="withEffect">
                                  <p:stCondLst>
                                    <p:cond delay="0"/>
                                  </p:stCondLst>
                                  <p:childTnLst>
                                    <p:set>
                                      <p:cBhvr>
                                        <p:cTn id="35" dur="1" fill="hold">
                                          <p:stCondLst>
                                            <p:cond delay="0"/>
                                          </p:stCondLst>
                                        </p:cTn>
                                        <p:tgtEl>
                                          <p:spTgt spid="126"/>
                                        </p:tgtEl>
                                        <p:attrNameLst>
                                          <p:attrName>style.visibility</p:attrName>
                                        </p:attrNameLst>
                                      </p:cBhvr>
                                      <p:to>
                                        <p:strVal val="visible"/>
                                      </p:to>
                                    </p:set>
                                    <p:animEffect transition="in" filter="fade">
                                      <p:cBhvr>
                                        <p:cTn id="36" dur="1000"/>
                                        <p:tgtEl>
                                          <p:spTgt spid="1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1000"/>
                                        <p:tgtEl>
                                          <p:spTgt spid="115"/>
                                        </p:tgtEl>
                                      </p:cBhvr>
                                    </p:animEffect>
                                  </p:childTnLst>
                                </p:cTn>
                              </p:par>
                              <p:par>
                                <p:cTn id="42" presetID="10" presetClass="entr" presetSubtype="0" fill="hold" nodeType="with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1000"/>
                                        <p:tgtEl>
                                          <p:spTgt spid="123"/>
                                        </p:tgtEl>
                                      </p:cBhvr>
                                    </p:animEffect>
                                  </p:childTnLst>
                                </p:cTn>
                              </p:par>
                              <p:par>
                                <p:cTn id="45" presetID="10" presetClass="entr" presetSubtype="0" fill="hold" nodeType="with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fade">
                                      <p:cBhvr>
                                        <p:cTn id="47" dur="1000"/>
                                        <p:tgtEl>
                                          <p:spTgt spid="124"/>
                                        </p:tgtEl>
                                      </p:cBhvr>
                                    </p:animEffect>
                                  </p:childTnLst>
                                </p:cTn>
                              </p:par>
                              <p:par>
                                <p:cTn id="48" presetID="10" presetClass="entr" presetSubtype="0" fill="hold" nodeType="withEffect">
                                  <p:stCondLst>
                                    <p:cond delay="0"/>
                                  </p:stCondLst>
                                  <p:childTnLst>
                                    <p:set>
                                      <p:cBhvr>
                                        <p:cTn id="49" dur="1" fill="hold">
                                          <p:stCondLst>
                                            <p:cond delay="0"/>
                                          </p:stCondLst>
                                        </p:cTn>
                                        <p:tgtEl>
                                          <p:spTgt spid="125"/>
                                        </p:tgtEl>
                                        <p:attrNameLst>
                                          <p:attrName>style.visibility</p:attrName>
                                        </p:attrNameLst>
                                      </p:cBhvr>
                                      <p:to>
                                        <p:strVal val="visible"/>
                                      </p:to>
                                    </p:set>
                                    <p:animEffect transition="in" filter="fade">
                                      <p:cBhvr>
                                        <p:cTn id="50" dur="1000"/>
                                        <p:tgtEl>
                                          <p:spTgt spid="125"/>
                                        </p:tgtEl>
                                      </p:cBhvr>
                                    </p:animEffect>
                                  </p:childTnLst>
                                </p:cTn>
                              </p:par>
                              <p:par>
                                <p:cTn id="51" presetID="10" presetClass="entr" presetSubtype="0" fill="hold" nodeType="withEffect">
                                  <p:stCondLst>
                                    <p:cond delay="0"/>
                                  </p:stCondLst>
                                  <p:childTnLst>
                                    <p:set>
                                      <p:cBhvr>
                                        <p:cTn id="52" dur="1" fill="hold">
                                          <p:stCondLst>
                                            <p:cond delay="0"/>
                                          </p:stCondLst>
                                        </p:cTn>
                                        <p:tgtEl>
                                          <p:spTgt spid="130"/>
                                        </p:tgtEl>
                                        <p:attrNameLst>
                                          <p:attrName>style.visibility</p:attrName>
                                        </p:attrNameLst>
                                      </p:cBhvr>
                                      <p:to>
                                        <p:strVal val="visible"/>
                                      </p:to>
                                    </p:set>
                                    <p:animEffect transition="in" filter="fade">
                                      <p:cBhvr>
                                        <p:cTn id="53" dur="1000"/>
                                        <p:tgtEl>
                                          <p:spTgt spid="130"/>
                                        </p:tgtEl>
                                      </p:cBhvr>
                                    </p:animEffect>
                                  </p:childTnLst>
                                </p:cTn>
                              </p:par>
                              <p:par>
                                <p:cTn id="54" presetID="10" presetClass="entr" presetSubtype="0" fill="hold" nodeType="with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1000"/>
                                        <p:tgtEl>
                                          <p:spTgt spid="1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1000"/>
                                        <p:tgtEl>
                                          <p:spTgt spid="120"/>
                                        </p:tgtEl>
                                      </p:cBhvr>
                                    </p:animEffect>
                                  </p:childTnLst>
                                </p:cTn>
                              </p:par>
                              <p:par>
                                <p:cTn id="62" presetID="10" presetClass="entr" presetSubtype="0" fill="hold" nodeType="with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1000"/>
                                        <p:tgtEl>
                                          <p:spTgt spid="122"/>
                                        </p:tgtEl>
                                      </p:cBhvr>
                                    </p:animEffect>
                                  </p:childTnLst>
                                </p:cTn>
                              </p:par>
                              <p:par>
                                <p:cTn id="65" presetID="10" presetClass="entr" presetSubtype="0" fill="hold" nodeType="withEffect">
                                  <p:stCondLst>
                                    <p:cond delay="0"/>
                                  </p:stCondLst>
                                  <p:childTnLst>
                                    <p:set>
                                      <p:cBhvr>
                                        <p:cTn id="66" dur="1" fill="hold">
                                          <p:stCondLst>
                                            <p:cond delay="0"/>
                                          </p:stCondLst>
                                        </p:cTn>
                                        <p:tgtEl>
                                          <p:spTgt spid="137"/>
                                        </p:tgtEl>
                                        <p:attrNameLst>
                                          <p:attrName>style.visibility</p:attrName>
                                        </p:attrNameLst>
                                      </p:cBhvr>
                                      <p:to>
                                        <p:strVal val="visible"/>
                                      </p:to>
                                    </p:set>
                                    <p:animEffect transition="in" filter="fade">
                                      <p:cBhvr>
                                        <p:cTn id="67" dur="1000"/>
                                        <p:tgtEl>
                                          <p:spTgt spid="137"/>
                                        </p:tgtEl>
                                      </p:cBhvr>
                                    </p:animEffect>
                                  </p:childTnLst>
                                </p:cTn>
                              </p:par>
                              <p:par>
                                <p:cTn id="68" presetID="10" presetClass="entr" presetSubtype="0" fill="hold" nodeType="with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fade">
                                      <p:cBhvr>
                                        <p:cTn id="70" dur="1000"/>
                                        <p:tgtEl>
                                          <p:spTgt spid="140"/>
                                        </p:tgtEl>
                                      </p:cBhvr>
                                    </p:animEffect>
                                  </p:childTnLst>
                                </p:cTn>
                              </p:par>
                              <p:par>
                                <p:cTn id="71" presetID="10" presetClass="entr" presetSubtype="0" fill="hold" nodeType="with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fade">
                                      <p:cBhvr>
                                        <p:cTn id="73"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212500" y="64250"/>
            <a:ext cx="3922200" cy="807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Prioritize-Determine root cause</a:t>
            </a:r>
            <a:endParaRPr sz="2400"/>
          </a:p>
        </p:txBody>
      </p:sp>
      <p:sp>
        <p:nvSpPr>
          <p:cNvPr id="146" name="Shape 146"/>
          <p:cNvSpPr txBox="1">
            <a:spLocks noGrp="1"/>
          </p:cNvSpPr>
          <p:nvPr>
            <p:ph type="body" idx="1"/>
          </p:nvPr>
        </p:nvSpPr>
        <p:spPr>
          <a:xfrm>
            <a:off x="487075" y="1324100"/>
            <a:ext cx="3390300" cy="1931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solidFill>
                  <a:srgbClr val="FFFFFF"/>
                </a:solidFill>
                <a:latin typeface="Merriweather"/>
                <a:ea typeface="Merriweather"/>
                <a:cs typeface="Merriweather"/>
                <a:sym typeface="Merriweather"/>
              </a:rPr>
              <a:t>Problem: Many municipalities in Greece face problems with waste management </a:t>
            </a:r>
            <a:endParaRPr sz="1400">
              <a:solidFill>
                <a:srgbClr val="FFFFFF"/>
              </a:solidFill>
              <a:latin typeface="Merriweather"/>
              <a:ea typeface="Merriweather"/>
              <a:cs typeface="Merriweather"/>
              <a:sym typeface="Merriweather"/>
            </a:endParaRPr>
          </a:p>
          <a:p>
            <a:pPr marL="0" lvl="0" indent="0" rtl="0">
              <a:spcBef>
                <a:spcPts val="1600"/>
              </a:spcBef>
              <a:spcAft>
                <a:spcPts val="1600"/>
              </a:spcAft>
              <a:buNone/>
            </a:pPr>
            <a:r>
              <a:rPr lang="en" sz="1400">
                <a:solidFill>
                  <a:srgbClr val="FFFFFF"/>
                </a:solidFill>
                <a:latin typeface="Merriweather"/>
                <a:ea typeface="Merriweather"/>
                <a:cs typeface="Merriweather"/>
                <a:sym typeface="Merriweather"/>
              </a:rPr>
              <a:t>Determine root cause behind lack of waste management process within municipalities in Greece</a:t>
            </a:r>
            <a:endParaRPr sz="1400">
              <a:solidFill>
                <a:srgbClr val="FFFFFF"/>
              </a:solidFill>
              <a:latin typeface="Merriweather"/>
              <a:ea typeface="Merriweather"/>
              <a:cs typeface="Merriweather"/>
              <a:sym typeface="Merriweather"/>
            </a:endParaRPr>
          </a:p>
        </p:txBody>
      </p:sp>
      <p:sp>
        <p:nvSpPr>
          <p:cNvPr id="147" name="Shape 147"/>
          <p:cNvSpPr/>
          <p:nvPr/>
        </p:nvSpPr>
        <p:spPr>
          <a:xfrm>
            <a:off x="5376750" y="179075"/>
            <a:ext cx="2924100" cy="96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Several municipalities in Greece do not comply with national European Union waste management directives</a:t>
            </a:r>
            <a:endParaRPr>
              <a:solidFill>
                <a:srgbClr val="FFFFFF"/>
              </a:solidFill>
            </a:endParaRPr>
          </a:p>
        </p:txBody>
      </p:sp>
      <p:sp>
        <p:nvSpPr>
          <p:cNvPr id="148" name="Shape 148"/>
          <p:cNvSpPr/>
          <p:nvPr/>
        </p:nvSpPr>
        <p:spPr>
          <a:xfrm>
            <a:off x="5376750" y="1270400"/>
            <a:ext cx="2924100" cy="70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The municipalities have not implemented waste treatment programs</a:t>
            </a:r>
            <a:endParaRPr>
              <a:solidFill>
                <a:srgbClr val="FFFFFF"/>
              </a:solidFill>
              <a:latin typeface="Roboto"/>
              <a:ea typeface="Roboto"/>
              <a:cs typeface="Roboto"/>
              <a:sym typeface="Roboto"/>
            </a:endParaRPr>
          </a:p>
        </p:txBody>
      </p:sp>
      <p:sp>
        <p:nvSpPr>
          <p:cNvPr id="149" name="Shape 149"/>
          <p:cNvSpPr/>
          <p:nvPr/>
        </p:nvSpPr>
        <p:spPr>
          <a:xfrm>
            <a:off x="5376750" y="2077350"/>
            <a:ext cx="1374600" cy="103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Lack of waste management businesses in market</a:t>
            </a:r>
            <a:endParaRPr>
              <a:solidFill>
                <a:srgbClr val="FFFFFF"/>
              </a:solidFill>
              <a:latin typeface="Roboto"/>
              <a:ea typeface="Roboto"/>
              <a:cs typeface="Roboto"/>
              <a:sym typeface="Roboto"/>
            </a:endParaRPr>
          </a:p>
        </p:txBody>
      </p:sp>
      <p:sp>
        <p:nvSpPr>
          <p:cNvPr id="150" name="Shape 150"/>
          <p:cNvSpPr/>
          <p:nvPr/>
        </p:nvSpPr>
        <p:spPr>
          <a:xfrm>
            <a:off x="5376750" y="3195700"/>
            <a:ext cx="1374600" cy="88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Food waste treatment  products are lucrative</a:t>
            </a:r>
            <a:endParaRPr>
              <a:solidFill>
                <a:srgbClr val="FFFFFF"/>
              </a:solidFill>
              <a:latin typeface="Roboto"/>
              <a:ea typeface="Roboto"/>
              <a:cs typeface="Roboto"/>
              <a:sym typeface="Roboto"/>
            </a:endParaRPr>
          </a:p>
        </p:txBody>
      </p:sp>
      <p:sp>
        <p:nvSpPr>
          <p:cNvPr id="151" name="Shape 151"/>
          <p:cNvSpPr/>
          <p:nvPr/>
        </p:nvSpPr>
        <p:spPr>
          <a:xfrm>
            <a:off x="6926250" y="2077350"/>
            <a:ext cx="1374600" cy="200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Little to no competition at the moment with an environmental and municipal need</a:t>
            </a:r>
            <a:endParaRPr>
              <a:solidFill>
                <a:srgbClr val="FFFFFF"/>
              </a:solidFill>
              <a:latin typeface="Roboto"/>
              <a:ea typeface="Roboto"/>
              <a:cs typeface="Roboto"/>
              <a:sym typeface="Roboto"/>
            </a:endParaRPr>
          </a:p>
        </p:txBody>
      </p:sp>
      <p:sp>
        <p:nvSpPr>
          <p:cNvPr id="152" name="Shape 152"/>
          <p:cNvSpPr/>
          <p:nvPr/>
        </p:nvSpPr>
        <p:spPr>
          <a:xfrm>
            <a:off x="5107550" y="1041825"/>
            <a:ext cx="269100" cy="359700"/>
          </a:xfrm>
          <a:prstGeom prst="curvedRightArrow">
            <a:avLst>
              <a:gd name="adj1" fmla="val 25000"/>
              <a:gd name="adj2" fmla="val 50000"/>
              <a:gd name="adj3"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FF"/>
              </a:solidFill>
            </a:endParaRPr>
          </a:p>
        </p:txBody>
      </p:sp>
      <p:sp>
        <p:nvSpPr>
          <p:cNvPr id="153" name="Shape 153"/>
          <p:cNvSpPr/>
          <p:nvPr/>
        </p:nvSpPr>
        <p:spPr>
          <a:xfrm>
            <a:off x="5107550" y="1851475"/>
            <a:ext cx="269100" cy="359700"/>
          </a:xfrm>
          <a:prstGeom prst="curvedRightArrow">
            <a:avLst>
              <a:gd name="adj1" fmla="val 25000"/>
              <a:gd name="adj2" fmla="val 50000"/>
              <a:gd name="adj3"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FF"/>
              </a:solidFill>
            </a:endParaRPr>
          </a:p>
        </p:txBody>
      </p:sp>
      <p:sp>
        <p:nvSpPr>
          <p:cNvPr id="154" name="Shape 154"/>
          <p:cNvSpPr/>
          <p:nvPr/>
        </p:nvSpPr>
        <p:spPr>
          <a:xfrm>
            <a:off x="6765350" y="2430175"/>
            <a:ext cx="160800" cy="1971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FF"/>
              </a:solidFill>
            </a:endParaRPr>
          </a:p>
        </p:txBody>
      </p:sp>
      <p:sp>
        <p:nvSpPr>
          <p:cNvPr id="155" name="Shape 155"/>
          <p:cNvSpPr/>
          <p:nvPr/>
        </p:nvSpPr>
        <p:spPr>
          <a:xfrm flipH="1">
            <a:off x="6758400" y="3475950"/>
            <a:ext cx="160800" cy="1971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FF"/>
              </a:solidFill>
            </a:endParaRPr>
          </a:p>
        </p:txBody>
      </p:sp>
      <p:sp>
        <p:nvSpPr>
          <p:cNvPr id="156" name="Shape 156"/>
          <p:cNvSpPr/>
          <p:nvPr/>
        </p:nvSpPr>
        <p:spPr>
          <a:xfrm>
            <a:off x="5383700" y="4161350"/>
            <a:ext cx="2924100" cy="6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Create a business out of food waste treatment</a:t>
            </a:r>
            <a:endParaRPr>
              <a:solidFill>
                <a:srgbClr val="FFFFFF"/>
              </a:solidFill>
              <a:latin typeface="Roboto"/>
              <a:ea typeface="Roboto"/>
              <a:cs typeface="Roboto"/>
              <a:sym typeface="Roboto"/>
            </a:endParaRPr>
          </a:p>
        </p:txBody>
      </p:sp>
      <p:sp>
        <p:nvSpPr>
          <p:cNvPr id="157" name="Shape 157"/>
          <p:cNvSpPr/>
          <p:nvPr/>
        </p:nvSpPr>
        <p:spPr>
          <a:xfrm>
            <a:off x="5107550" y="3916750"/>
            <a:ext cx="269100" cy="359700"/>
          </a:xfrm>
          <a:prstGeom prst="curvedRightArrow">
            <a:avLst>
              <a:gd name="adj1" fmla="val 25000"/>
              <a:gd name="adj2" fmla="val 50000"/>
              <a:gd name="adj3"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1000"/>
                                        <p:tgtEl>
                                          <p:spTgt spid="152"/>
                                        </p:tgtEl>
                                      </p:cBhvr>
                                    </p:animEffect>
                                  </p:childTnLst>
                                </p:cTn>
                              </p:par>
                              <p:par>
                                <p:cTn id="13" presetID="10" presetClass="entr" presetSubtype="0"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1000"/>
                                        <p:tgtEl>
                                          <p:spTgt spid="1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1000"/>
                                        <p:tgtEl>
                                          <p:spTgt spid="153"/>
                                        </p:tgtEl>
                                      </p:cBhvr>
                                    </p:animEffect>
                                  </p:childTnLst>
                                </p:cTn>
                              </p:par>
                              <p:par>
                                <p:cTn id="21" presetID="10"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fade">
                                      <p:cBhvr>
                                        <p:cTn id="23" dur="1000"/>
                                        <p:tgtEl>
                                          <p:spTgt spid="1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childTnLst>
                                </p:cTn>
                              </p:par>
                              <p:par>
                                <p:cTn id="29" presetID="10" presetClass="entr" presetSubtype="0" fill="hold" nodeType="with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1000"/>
                                        <p:tgtEl>
                                          <p:spTgt spid="15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5"/>
                                        </p:tgtEl>
                                        <p:attrNameLst>
                                          <p:attrName>style.visibility</p:attrName>
                                        </p:attrNameLst>
                                      </p:cBhvr>
                                      <p:to>
                                        <p:strVal val="visible"/>
                                      </p:to>
                                    </p:set>
                                    <p:animEffect transition="in" filter="fade">
                                      <p:cBhvr>
                                        <p:cTn id="36" dur="1000"/>
                                        <p:tgtEl>
                                          <p:spTgt spid="155"/>
                                        </p:tgtEl>
                                      </p:cBhvr>
                                    </p:animEffect>
                                  </p:childTnLst>
                                </p:cTn>
                              </p:par>
                              <p:par>
                                <p:cTn id="37" presetID="10"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1000"/>
                                        <p:tgtEl>
                                          <p:spTgt spid="1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7"/>
                                        </p:tgtEl>
                                        <p:attrNameLst>
                                          <p:attrName>style.visibility</p:attrName>
                                        </p:attrNameLst>
                                      </p:cBhvr>
                                      <p:to>
                                        <p:strVal val="visible"/>
                                      </p:to>
                                    </p:set>
                                    <p:animEffect transition="in" filter="fade">
                                      <p:cBhvr>
                                        <p:cTn id="44" dur="1000"/>
                                        <p:tgtEl>
                                          <p:spTgt spid="157"/>
                                        </p:tgtEl>
                                      </p:cBhvr>
                                    </p:animEffect>
                                  </p:childTnLst>
                                </p:cTn>
                              </p:par>
                              <p:par>
                                <p:cTn id="45" presetID="10" presetClass="entr" presetSubtype="0" fill="hold" nodeType="withEffect">
                                  <p:stCondLst>
                                    <p:cond delay="0"/>
                                  </p:stCondLst>
                                  <p:childTnLst>
                                    <p:set>
                                      <p:cBhvr>
                                        <p:cTn id="46" dur="1" fill="hold">
                                          <p:stCondLst>
                                            <p:cond delay="0"/>
                                          </p:stCondLst>
                                        </p:cTn>
                                        <p:tgtEl>
                                          <p:spTgt spid="156"/>
                                        </p:tgtEl>
                                        <p:attrNameLst>
                                          <p:attrName>style.visibility</p:attrName>
                                        </p:attrNameLst>
                                      </p:cBhvr>
                                      <p:to>
                                        <p:strVal val="visible"/>
                                      </p:to>
                                    </p:set>
                                    <p:animEffect transition="in" filter="fade">
                                      <p:cBhvr>
                                        <p:cTn id="4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807500" y="-12175"/>
            <a:ext cx="3842700" cy="107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Commit-Identify potential partners</a:t>
            </a:r>
            <a:endParaRPr>
              <a:solidFill>
                <a:srgbClr val="000000"/>
              </a:solidFill>
            </a:endParaRPr>
          </a:p>
        </p:txBody>
      </p:sp>
      <p:sp>
        <p:nvSpPr>
          <p:cNvPr id="163" name="Shape 163"/>
          <p:cNvSpPr txBox="1">
            <a:spLocks noGrp="1"/>
          </p:cNvSpPr>
          <p:nvPr>
            <p:ph type="body" idx="1"/>
          </p:nvPr>
        </p:nvSpPr>
        <p:spPr>
          <a:xfrm>
            <a:off x="224775" y="252225"/>
            <a:ext cx="3842700" cy="43359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Clr>
                <a:srgbClr val="FFFFFF"/>
              </a:buClr>
              <a:buSzPts val="1300"/>
              <a:buFont typeface="Merriweather"/>
              <a:buChar char="●"/>
            </a:pPr>
            <a:r>
              <a:rPr lang="en">
                <a:solidFill>
                  <a:srgbClr val="FFFFFF"/>
                </a:solidFill>
                <a:latin typeface="Merriweather"/>
                <a:ea typeface="Merriweather"/>
                <a:cs typeface="Merriweather"/>
                <a:sym typeface="Merriweather"/>
              </a:rPr>
              <a:t>Waste management companies around the world partner with smaller organizations to aid in the waste treatment process</a:t>
            </a:r>
            <a:endParaRPr>
              <a:solidFill>
                <a:srgbClr val="FFFFFF"/>
              </a:solidFill>
              <a:latin typeface="Merriweather"/>
              <a:ea typeface="Merriweather"/>
              <a:cs typeface="Merriweather"/>
              <a:sym typeface="Merriweather"/>
            </a:endParaRPr>
          </a:p>
          <a:p>
            <a:pPr marL="457200" lvl="0" indent="-311150" rtl="0">
              <a:spcBef>
                <a:spcPts val="1000"/>
              </a:spcBef>
              <a:spcAft>
                <a:spcPts val="0"/>
              </a:spcAft>
              <a:buClr>
                <a:srgbClr val="FFFFFF"/>
              </a:buClr>
              <a:buSzPts val="1300"/>
              <a:buFont typeface="Merriweather"/>
              <a:buChar char="●"/>
            </a:pPr>
            <a:r>
              <a:rPr lang="en">
                <a:solidFill>
                  <a:srgbClr val="FFFFFF"/>
                </a:solidFill>
                <a:latin typeface="Merriweather"/>
                <a:ea typeface="Merriweather"/>
                <a:cs typeface="Merriweather"/>
                <a:sym typeface="Merriweather"/>
              </a:rPr>
              <a:t>The municipality will supply food waste to be composted</a:t>
            </a:r>
            <a:endParaRPr>
              <a:solidFill>
                <a:srgbClr val="FFFFFF"/>
              </a:solidFill>
              <a:latin typeface="Merriweather"/>
              <a:ea typeface="Merriweather"/>
              <a:cs typeface="Merriweather"/>
              <a:sym typeface="Merriweather"/>
            </a:endParaRPr>
          </a:p>
          <a:p>
            <a:pPr marL="457200" lvl="0" indent="-311150" rtl="0">
              <a:spcBef>
                <a:spcPts val="1000"/>
              </a:spcBef>
              <a:spcAft>
                <a:spcPts val="0"/>
              </a:spcAft>
              <a:buClr>
                <a:srgbClr val="FFFFFF"/>
              </a:buClr>
              <a:buSzPts val="1300"/>
              <a:buFont typeface="Merriweather"/>
              <a:buChar char="●"/>
            </a:pPr>
            <a:r>
              <a:rPr lang="en">
                <a:solidFill>
                  <a:srgbClr val="FFFFFF"/>
                </a:solidFill>
                <a:latin typeface="Merriweather"/>
                <a:ea typeface="Merriweather"/>
                <a:cs typeface="Merriweather"/>
                <a:sym typeface="Merriweather"/>
              </a:rPr>
              <a:t>Private haulers will transport the waste </a:t>
            </a:r>
            <a:endParaRPr>
              <a:solidFill>
                <a:srgbClr val="FFFFFF"/>
              </a:solidFill>
              <a:latin typeface="Merriweather"/>
              <a:ea typeface="Merriweather"/>
              <a:cs typeface="Merriweather"/>
              <a:sym typeface="Merriweather"/>
            </a:endParaRPr>
          </a:p>
          <a:p>
            <a:pPr marL="457200" lvl="0" indent="-311150" rtl="0">
              <a:spcBef>
                <a:spcPts val="1000"/>
              </a:spcBef>
              <a:spcAft>
                <a:spcPts val="1000"/>
              </a:spcAft>
              <a:buClr>
                <a:srgbClr val="FFFFFF"/>
              </a:buClr>
              <a:buSzPts val="1300"/>
              <a:buFont typeface="Merriweather"/>
              <a:buChar char="●"/>
            </a:pPr>
            <a:r>
              <a:rPr lang="en">
                <a:solidFill>
                  <a:srgbClr val="FFFFFF"/>
                </a:solidFill>
                <a:latin typeface="Merriweather"/>
                <a:ea typeface="Merriweather"/>
                <a:cs typeface="Merriweather"/>
                <a:sym typeface="Merriweather"/>
              </a:rPr>
              <a:t>Distributors  will market and sell the product </a:t>
            </a:r>
            <a:endParaRPr>
              <a:solidFill>
                <a:srgbClr val="FFFFFF"/>
              </a:solidFill>
              <a:latin typeface="Merriweather"/>
              <a:ea typeface="Merriweather"/>
              <a:cs typeface="Merriweather"/>
              <a:sym typeface="Merriweather"/>
            </a:endParaRPr>
          </a:p>
        </p:txBody>
      </p:sp>
      <p:grpSp>
        <p:nvGrpSpPr>
          <p:cNvPr id="164" name="Shape 164"/>
          <p:cNvGrpSpPr/>
          <p:nvPr/>
        </p:nvGrpSpPr>
        <p:grpSpPr>
          <a:xfrm>
            <a:off x="5247394" y="1546762"/>
            <a:ext cx="3086238" cy="3107273"/>
            <a:chOff x="2902488" y="902232"/>
            <a:chExt cx="3339000" cy="3339000"/>
          </a:xfrm>
        </p:grpSpPr>
        <p:sp>
          <p:nvSpPr>
            <p:cNvPr id="165" name="Shape 165"/>
            <p:cNvSpPr/>
            <p:nvPr/>
          </p:nvSpPr>
          <p:spPr>
            <a:xfrm rot="-5400000">
              <a:off x="2902488" y="902232"/>
              <a:ext cx="3339000" cy="3339000"/>
            </a:xfrm>
            <a:prstGeom prst="ellipse">
              <a:avLst/>
            </a:prstGeom>
            <a:no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3123738" y="1123632"/>
              <a:ext cx="2896500" cy="2896200"/>
            </a:xfrm>
            <a:prstGeom prst="pie">
              <a:avLst>
                <a:gd name="adj1" fmla="val 21577108"/>
                <a:gd name="adj2" fmla="val 16214886"/>
              </a:avLst>
            </a:prstGeom>
            <a:solidFill>
              <a:schemeClr val="accen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7" name="Shape 167"/>
          <p:cNvGrpSpPr/>
          <p:nvPr/>
        </p:nvGrpSpPr>
        <p:grpSpPr>
          <a:xfrm>
            <a:off x="5951294" y="2255461"/>
            <a:ext cx="1678436" cy="1689877"/>
            <a:chOff x="3664038" y="1663782"/>
            <a:chExt cx="1815900" cy="1815900"/>
          </a:xfrm>
        </p:grpSpPr>
        <p:sp>
          <p:nvSpPr>
            <p:cNvPr id="168" name="Shape 168"/>
            <p:cNvSpPr/>
            <p:nvPr/>
          </p:nvSpPr>
          <p:spPr>
            <a:xfrm>
              <a:off x="3664038" y="1663782"/>
              <a:ext cx="1815900" cy="1815900"/>
            </a:xfrm>
            <a:prstGeom prst="ellipse">
              <a:avLst/>
            </a:prstGeom>
            <a:solidFill>
              <a:schemeClr val="l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txBox="1"/>
            <p:nvPr/>
          </p:nvSpPr>
          <p:spPr>
            <a:xfrm>
              <a:off x="3790573" y="1828960"/>
              <a:ext cx="1596300" cy="14010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b="1">
                  <a:solidFill>
                    <a:srgbClr val="FFFFFF"/>
                  </a:solidFill>
                  <a:latin typeface="Roboto"/>
                  <a:ea typeface="Roboto"/>
                  <a:cs typeface="Roboto"/>
                  <a:sym typeface="Roboto"/>
                </a:rPr>
                <a:t>Private waste management company</a:t>
              </a:r>
              <a:endParaRPr b="1">
                <a:solidFill>
                  <a:srgbClr val="FFFFFF"/>
                </a:solidFill>
                <a:latin typeface="Roboto"/>
                <a:ea typeface="Roboto"/>
                <a:cs typeface="Roboto"/>
                <a:sym typeface="Roboto"/>
              </a:endParaRPr>
            </a:p>
          </p:txBody>
        </p:sp>
      </p:grpSp>
      <p:grpSp>
        <p:nvGrpSpPr>
          <p:cNvPr id="170" name="Shape 170"/>
          <p:cNvGrpSpPr/>
          <p:nvPr/>
        </p:nvGrpSpPr>
        <p:grpSpPr>
          <a:xfrm>
            <a:off x="6300698" y="1122018"/>
            <a:ext cx="987707" cy="994439"/>
            <a:chOff x="2859873" y="853971"/>
            <a:chExt cx="1068600" cy="1068600"/>
          </a:xfrm>
        </p:grpSpPr>
        <p:sp>
          <p:nvSpPr>
            <p:cNvPr id="171" name="Shape 171"/>
            <p:cNvSpPr/>
            <p:nvPr/>
          </p:nvSpPr>
          <p:spPr>
            <a:xfrm>
              <a:off x="2859873" y="853971"/>
              <a:ext cx="1068600" cy="1068600"/>
            </a:xfrm>
            <a:prstGeom prst="ellips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txBox="1"/>
            <p:nvPr/>
          </p:nvSpPr>
          <p:spPr>
            <a:xfrm>
              <a:off x="3012800" y="1022197"/>
              <a:ext cx="762600" cy="732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1100">
                  <a:solidFill>
                    <a:srgbClr val="FFFFFF"/>
                  </a:solidFill>
                  <a:latin typeface="Merriweather"/>
                  <a:ea typeface="Merriweather"/>
                  <a:cs typeface="Merriweather"/>
                  <a:sym typeface="Merriweather"/>
                </a:rPr>
                <a:t>Private haulers</a:t>
              </a:r>
              <a:endParaRPr sz="1100">
                <a:solidFill>
                  <a:srgbClr val="FFFFFF"/>
                </a:solidFill>
                <a:latin typeface="Merriweather"/>
                <a:ea typeface="Merriweather"/>
                <a:cs typeface="Merriweather"/>
                <a:sym typeface="Merriweather"/>
              </a:endParaRPr>
            </a:p>
          </p:txBody>
        </p:sp>
      </p:grpSp>
      <p:grpSp>
        <p:nvGrpSpPr>
          <p:cNvPr id="173" name="Shape 173"/>
          <p:cNvGrpSpPr/>
          <p:nvPr/>
        </p:nvGrpSpPr>
        <p:grpSpPr>
          <a:xfrm>
            <a:off x="6291634" y="4088377"/>
            <a:ext cx="1023690" cy="994439"/>
            <a:chOff x="5214448" y="3234278"/>
            <a:chExt cx="1107530" cy="1068600"/>
          </a:xfrm>
        </p:grpSpPr>
        <p:sp>
          <p:nvSpPr>
            <p:cNvPr id="174" name="Shape 174"/>
            <p:cNvSpPr/>
            <p:nvPr/>
          </p:nvSpPr>
          <p:spPr>
            <a:xfrm>
              <a:off x="5214448" y="3234278"/>
              <a:ext cx="1068600" cy="1068600"/>
            </a:xfrm>
            <a:prstGeom prst="ellips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txBox="1"/>
            <p:nvPr/>
          </p:nvSpPr>
          <p:spPr>
            <a:xfrm>
              <a:off x="5296879" y="3402501"/>
              <a:ext cx="1025100" cy="732300"/>
            </a:xfrm>
            <a:prstGeom prst="rect">
              <a:avLst/>
            </a:prstGeom>
            <a:noFill/>
            <a:ln>
              <a:noFill/>
            </a:ln>
          </p:spPr>
          <p:txBody>
            <a:bodyPr spcFirstLastPara="1" wrap="square" lIns="91425" tIns="91425" rIns="91425" bIns="91425" anchor="ctr" anchorCtr="0">
              <a:noAutofit/>
            </a:bodyPr>
            <a:lstStyle/>
            <a:p>
              <a:pPr marL="0" lvl="0" indent="0" algn="l">
                <a:lnSpc>
                  <a:spcPct val="115000"/>
                </a:lnSpc>
                <a:spcBef>
                  <a:spcPts val="0"/>
                </a:spcBef>
                <a:spcAft>
                  <a:spcPts val="0"/>
                </a:spcAft>
                <a:buNone/>
              </a:pPr>
              <a:r>
                <a:rPr lang="en" sz="1200">
                  <a:solidFill>
                    <a:srgbClr val="FFFFFF"/>
                  </a:solidFill>
                  <a:latin typeface="Merriweather"/>
                  <a:ea typeface="Merriweather"/>
                  <a:cs typeface="Merriweather"/>
                  <a:sym typeface="Merriweather"/>
                </a:rPr>
                <a:t>Private collectors</a:t>
              </a:r>
              <a:endParaRPr sz="1200">
                <a:solidFill>
                  <a:srgbClr val="FFFFFF"/>
                </a:solidFill>
                <a:latin typeface="Merriweather"/>
                <a:ea typeface="Merriweather"/>
                <a:cs typeface="Merriweather"/>
                <a:sym typeface="Merriweather"/>
              </a:endParaRPr>
            </a:p>
          </p:txBody>
        </p:sp>
      </p:grpSp>
      <p:grpSp>
        <p:nvGrpSpPr>
          <p:cNvPr id="176" name="Shape 176"/>
          <p:cNvGrpSpPr/>
          <p:nvPr/>
        </p:nvGrpSpPr>
        <p:grpSpPr>
          <a:xfrm>
            <a:off x="4736950" y="2606479"/>
            <a:ext cx="1076162" cy="994439"/>
            <a:chOff x="5118753" y="3234278"/>
            <a:chExt cx="1164300" cy="1068600"/>
          </a:xfrm>
        </p:grpSpPr>
        <p:sp>
          <p:nvSpPr>
            <p:cNvPr id="177" name="Shape 177"/>
            <p:cNvSpPr/>
            <p:nvPr/>
          </p:nvSpPr>
          <p:spPr>
            <a:xfrm>
              <a:off x="5214448" y="3234278"/>
              <a:ext cx="1068600" cy="1068600"/>
            </a:xfrm>
            <a:prstGeom prst="ellips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txBox="1"/>
            <p:nvPr/>
          </p:nvSpPr>
          <p:spPr>
            <a:xfrm>
              <a:off x="5118753" y="3402499"/>
              <a:ext cx="1164300" cy="7323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1100">
                  <a:solidFill>
                    <a:srgbClr val="FFFFFF"/>
                  </a:solidFill>
                  <a:latin typeface="Merriweather"/>
                  <a:ea typeface="Merriweather"/>
                  <a:cs typeface="Merriweather"/>
                  <a:sym typeface="Merriweather"/>
                </a:rPr>
                <a:t>Distributors</a:t>
              </a:r>
              <a:endParaRPr sz="1100">
                <a:solidFill>
                  <a:srgbClr val="FFFFFF"/>
                </a:solidFill>
                <a:latin typeface="Merriweather"/>
                <a:ea typeface="Merriweather"/>
                <a:cs typeface="Merriweather"/>
                <a:sym typeface="Merriweather"/>
              </a:endParaRPr>
            </a:p>
          </p:txBody>
        </p:sp>
      </p:grpSp>
      <p:grpSp>
        <p:nvGrpSpPr>
          <p:cNvPr id="179" name="Shape 179"/>
          <p:cNvGrpSpPr/>
          <p:nvPr/>
        </p:nvGrpSpPr>
        <p:grpSpPr>
          <a:xfrm>
            <a:off x="7696061" y="2615651"/>
            <a:ext cx="1229922" cy="1057700"/>
            <a:chOff x="5134877" y="3234278"/>
            <a:chExt cx="1236600" cy="1068600"/>
          </a:xfrm>
        </p:grpSpPr>
        <p:sp>
          <p:nvSpPr>
            <p:cNvPr id="180" name="Shape 180"/>
            <p:cNvSpPr/>
            <p:nvPr/>
          </p:nvSpPr>
          <p:spPr>
            <a:xfrm>
              <a:off x="5214448" y="3234278"/>
              <a:ext cx="1068600" cy="1068600"/>
            </a:xfrm>
            <a:prstGeom prst="ellips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txBox="1"/>
            <p:nvPr/>
          </p:nvSpPr>
          <p:spPr>
            <a:xfrm>
              <a:off x="5134877" y="3402499"/>
              <a:ext cx="1236600" cy="7323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1200">
                  <a:solidFill>
                    <a:srgbClr val="FFFFFF"/>
                  </a:solidFill>
                  <a:latin typeface="Merriweather"/>
                  <a:ea typeface="Merriweather"/>
                  <a:cs typeface="Merriweather"/>
                  <a:sym typeface="Merriweather"/>
                </a:rPr>
                <a:t>Municipality</a:t>
              </a:r>
              <a:endParaRPr sz="1200">
                <a:solidFill>
                  <a:srgbClr val="FFFFFF"/>
                </a:solidFill>
                <a:latin typeface="Merriweather"/>
                <a:ea typeface="Merriweather"/>
                <a:cs typeface="Merriweather"/>
                <a:sym typeface="Merriweathe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1889097" y="338450"/>
            <a:ext cx="5365500" cy="5769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accent1"/>
                </a:solidFill>
                <a:latin typeface="Roboto"/>
                <a:ea typeface="Roboto"/>
                <a:cs typeface="Roboto"/>
                <a:sym typeface="Roboto"/>
              </a:rPr>
              <a:t>Strategies for treating waste </a:t>
            </a:r>
            <a:endParaRPr sz="1800">
              <a:solidFill>
                <a:schemeClr val="accent1"/>
              </a:solidFill>
              <a:latin typeface="Roboto"/>
              <a:ea typeface="Roboto"/>
              <a:cs typeface="Roboto"/>
              <a:sym typeface="Roboto"/>
            </a:endParaRPr>
          </a:p>
        </p:txBody>
      </p:sp>
      <p:sp>
        <p:nvSpPr>
          <p:cNvPr id="187" name="Shape 187"/>
          <p:cNvSpPr/>
          <p:nvPr/>
        </p:nvSpPr>
        <p:spPr>
          <a:xfrm>
            <a:off x="5629781" y="1511282"/>
            <a:ext cx="1625100" cy="576900"/>
          </a:xfrm>
          <a:prstGeom prst="roundRect">
            <a:avLst>
              <a:gd name="adj" fmla="val 50000"/>
            </a:avLst>
          </a:prstGeom>
          <a:solidFill>
            <a:srgbClr val="9BC2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accent1"/>
                </a:solidFill>
                <a:latin typeface="Roboto"/>
                <a:ea typeface="Roboto"/>
                <a:cs typeface="Roboto"/>
                <a:sym typeface="Roboto"/>
              </a:rPr>
              <a:t>Vermicomposting</a:t>
            </a:r>
            <a:endParaRPr sz="1200">
              <a:solidFill>
                <a:schemeClr val="accent1"/>
              </a:solidFill>
              <a:latin typeface="Roboto"/>
              <a:ea typeface="Roboto"/>
              <a:cs typeface="Roboto"/>
              <a:sym typeface="Roboto"/>
            </a:endParaRPr>
          </a:p>
        </p:txBody>
      </p:sp>
      <p:sp>
        <p:nvSpPr>
          <p:cNvPr id="188" name="Shape 188"/>
          <p:cNvSpPr/>
          <p:nvPr/>
        </p:nvSpPr>
        <p:spPr>
          <a:xfrm>
            <a:off x="1889111" y="1511282"/>
            <a:ext cx="1625100" cy="576900"/>
          </a:xfrm>
          <a:prstGeom prst="roundRect">
            <a:avLst>
              <a:gd name="adj" fmla="val 50000"/>
            </a:avLst>
          </a:prstGeom>
          <a:solidFill>
            <a:srgbClr val="9BC2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accent1"/>
                </a:solidFill>
                <a:latin typeface="Roboto"/>
                <a:ea typeface="Roboto"/>
                <a:cs typeface="Roboto"/>
                <a:sym typeface="Roboto"/>
              </a:rPr>
              <a:t>Aerobic Composting</a:t>
            </a:r>
            <a:endParaRPr sz="1200">
              <a:solidFill>
                <a:schemeClr val="accent1"/>
              </a:solidFill>
              <a:latin typeface="Roboto"/>
              <a:ea typeface="Roboto"/>
              <a:cs typeface="Roboto"/>
              <a:sym typeface="Roboto"/>
            </a:endParaRPr>
          </a:p>
        </p:txBody>
      </p:sp>
      <p:sp>
        <p:nvSpPr>
          <p:cNvPr id="189" name="Shape 189"/>
          <p:cNvSpPr/>
          <p:nvPr/>
        </p:nvSpPr>
        <p:spPr>
          <a:xfrm>
            <a:off x="996100" y="2684114"/>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Low labor requirements</a:t>
            </a:r>
            <a:endParaRPr>
              <a:solidFill>
                <a:srgbClr val="FFFFFF"/>
              </a:solidFill>
              <a:latin typeface="Roboto"/>
              <a:ea typeface="Roboto"/>
              <a:cs typeface="Roboto"/>
              <a:sym typeface="Roboto"/>
            </a:endParaRPr>
          </a:p>
        </p:txBody>
      </p:sp>
      <p:sp>
        <p:nvSpPr>
          <p:cNvPr id="190" name="Shape 190"/>
          <p:cNvSpPr/>
          <p:nvPr/>
        </p:nvSpPr>
        <p:spPr>
          <a:xfrm>
            <a:off x="2782122" y="2684114"/>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Can be a slow process</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 Can require expensive equipment</a:t>
            </a:r>
            <a:endParaRPr sz="1000">
              <a:solidFill>
                <a:srgbClr val="FFFFFF"/>
              </a:solidFill>
              <a:latin typeface="Roboto"/>
              <a:ea typeface="Roboto"/>
              <a:cs typeface="Roboto"/>
              <a:sym typeface="Roboto"/>
            </a:endParaRPr>
          </a:p>
        </p:txBody>
      </p:sp>
      <p:sp>
        <p:nvSpPr>
          <p:cNvPr id="191" name="Shape 191"/>
          <p:cNvSpPr/>
          <p:nvPr/>
        </p:nvSpPr>
        <p:spPr>
          <a:xfrm>
            <a:off x="4736777" y="2684114"/>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Fast process</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Higher quality product</a:t>
            </a:r>
            <a:endParaRPr>
              <a:solidFill>
                <a:srgbClr val="FFFFFF"/>
              </a:solidFill>
            </a:endParaRPr>
          </a:p>
        </p:txBody>
      </p:sp>
      <p:sp>
        <p:nvSpPr>
          <p:cNvPr id="192" name="Shape 192"/>
          <p:cNvSpPr/>
          <p:nvPr/>
        </p:nvSpPr>
        <p:spPr>
          <a:xfrm>
            <a:off x="6522799" y="2684114"/>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Worm maintenance required</a:t>
            </a:r>
            <a:endParaRPr sz="1000">
              <a:solidFill>
                <a:srgbClr val="FFFFFF"/>
              </a:solidFill>
              <a:latin typeface="Roboto"/>
              <a:ea typeface="Roboto"/>
              <a:cs typeface="Roboto"/>
              <a:sym typeface="Roboto"/>
            </a:endParaRPr>
          </a:p>
        </p:txBody>
      </p:sp>
      <p:cxnSp>
        <p:nvCxnSpPr>
          <p:cNvPr id="193" name="Shape 193"/>
          <p:cNvCxnSpPr>
            <a:stCxn id="186" idx="2"/>
            <a:endCxn id="187" idx="0"/>
          </p:cNvCxnSpPr>
          <p:nvPr/>
        </p:nvCxnSpPr>
        <p:spPr>
          <a:xfrm rot="-5400000" flipH="1">
            <a:off x="5209197" y="278000"/>
            <a:ext cx="595800" cy="1870500"/>
          </a:xfrm>
          <a:prstGeom prst="bentConnector3">
            <a:avLst>
              <a:gd name="adj1" fmla="val 50011"/>
            </a:avLst>
          </a:prstGeom>
          <a:noFill/>
          <a:ln w="38100" cap="flat" cmpd="sng">
            <a:solidFill>
              <a:schemeClr val="accent2"/>
            </a:solidFill>
            <a:prstDash val="solid"/>
            <a:round/>
            <a:headEnd type="none" w="sm" len="sm"/>
            <a:tailEnd type="none" w="sm" len="sm"/>
          </a:ln>
        </p:spPr>
      </p:cxnSp>
      <p:cxnSp>
        <p:nvCxnSpPr>
          <p:cNvPr id="194" name="Shape 194"/>
          <p:cNvCxnSpPr>
            <a:stCxn id="188" idx="0"/>
            <a:endCxn id="186" idx="2"/>
          </p:cNvCxnSpPr>
          <p:nvPr/>
        </p:nvCxnSpPr>
        <p:spPr>
          <a:xfrm rot="-5400000">
            <a:off x="3338861" y="278282"/>
            <a:ext cx="595800" cy="1870200"/>
          </a:xfrm>
          <a:prstGeom prst="bentConnector3">
            <a:avLst>
              <a:gd name="adj1" fmla="val 50011"/>
            </a:avLst>
          </a:prstGeom>
          <a:noFill/>
          <a:ln w="38100" cap="flat" cmpd="sng">
            <a:solidFill>
              <a:schemeClr val="accent2"/>
            </a:solidFill>
            <a:prstDash val="solid"/>
            <a:round/>
            <a:headEnd type="none" w="sm" len="sm"/>
            <a:tailEnd type="none" w="sm" len="sm"/>
          </a:ln>
        </p:spPr>
      </p:cxnSp>
      <p:cxnSp>
        <p:nvCxnSpPr>
          <p:cNvPr id="195" name="Shape 195"/>
          <p:cNvCxnSpPr>
            <a:stCxn id="188" idx="2"/>
            <a:endCxn id="190" idx="0"/>
          </p:cNvCxnSpPr>
          <p:nvPr/>
        </p:nvCxnSpPr>
        <p:spPr>
          <a:xfrm rot="-5400000" flipH="1">
            <a:off x="2850311" y="1939532"/>
            <a:ext cx="595800" cy="893100"/>
          </a:xfrm>
          <a:prstGeom prst="bentConnector3">
            <a:avLst>
              <a:gd name="adj1" fmla="val 50011"/>
            </a:avLst>
          </a:prstGeom>
          <a:noFill/>
          <a:ln w="38100" cap="flat" cmpd="sng">
            <a:solidFill>
              <a:schemeClr val="accent2"/>
            </a:solidFill>
            <a:prstDash val="solid"/>
            <a:round/>
            <a:headEnd type="none" w="sm" len="sm"/>
            <a:tailEnd type="none" w="sm" len="sm"/>
          </a:ln>
        </p:spPr>
      </p:cxnSp>
      <p:cxnSp>
        <p:nvCxnSpPr>
          <p:cNvPr id="196" name="Shape 196"/>
          <p:cNvCxnSpPr>
            <a:stCxn id="189" idx="0"/>
            <a:endCxn id="188" idx="2"/>
          </p:cNvCxnSpPr>
          <p:nvPr/>
        </p:nvCxnSpPr>
        <p:spPr>
          <a:xfrm rot="-5400000">
            <a:off x="1957300" y="1939664"/>
            <a:ext cx="595800" cy="893100"/>
          </a:xfrm>
          <a:prstGeom prst="bentConnector3">
            <a:avLst>
              <a:gd name="adj1" fmla="val 50011"/>
            </a:avLst>
          </a:prstGeom>
          <a:noFill/>
          <a:ln w="38100" cap="flat" cmpd="sng">
            <a:solidFill>
              <a:schemeClr val="accent2"/>
            </a:solidFill>
            <a:prstDash val="solid"/>
            <a:round/>
            <a:headEnd type="none" w="sm" len="sm"/>
            <a:tailEnd type="none" w="sm" len="sm"/>
          </a:ln>
        </p:spPr>
      </p:cxnSp>
      <p:cxnSp>
        <p:nvCxnSpPr>
          <p:cNvPr id="197" name="Shape 197"/>
          <p:cNvCxnSpPr>
            <a:stCxn id="187" idx="2"/>
            <a:endCxn id="192" idx="0"/>
          </p:cNvCxnSpPr>
          <p:nvPr/>
        </p:nvCxnSpPr>
        <p:spPr>
          <a:xfrm rot="-5400000" flipH="1">
            <a:off x="6590981" y="1939532"/>
            <a:ext cx="595800" cy="893100"/>
          </a:xfrm>
          <a:prstGeom prst="bentConnector3">
            <a:avLst>
              <a:gd name="adj1" fmla="val 50011"/>
            </a:avLst>
          </a:prstGeom>
          <a:noFill/>
          <a:ln w="38100" cap="flat" cmpd="sng">
            <a:solidFill>
              <a:schemeClr val="accent2"/>
            </a:solidFill>
            <a:prstDash val="solid"/>
            <a:round/>
            <a:headEnd type="none" w="sm" len="sm"/>
            <a:tailEnd type="none" w="sm" len="sm"/>
          </a:ln>
        </p:spPr>
      </p:cxnSp>
      <p:cxnSp>
        <p:nvCxnSpPr>
          <p:cNvPr id="198" name="Shape 198"/>
          <p:cNvCxnSpPr>
            <a:stCxn id="191" idx="0"/>
            <a:endCxn id="187" idx="2"/>
          </p:cNvCxnSpPr>
          <p:nvPr/>
        </p:nvCxnSpPr>
        <p:spPr>
          <a:xfrm rot="-5400000">
            <a:off x="5697977" y="1939664"/>
            <a:ext cx="595800" cy="893100"/>
          </a:xfrm>
          <a:prstGeom prst="bentConnector3">
            <a:avLst>
              <a:gd name="adj1" fmla="val 50011"/>
            </a:avLst>
          </a:prstGeom>
          <a:noFill/>
          <a:ln w="38100" cap="flat" cmpd="sng">
            <a:solidFill>
              <a:schemeClr val="accent2"/>
            </a:solidFill>
            <a:prstDash val="solid"/>
            <a:round/>
            <a:headEnd type="none" w="sm" len="sm"/>
            <a:tailEnd type="none" w="sm" len="sm"/>
          </a:ln>
        </p:spPr>
      </p:cxnSp>
      <p:sp>
        <p:nvSpPr>
          <p:cNvPr id="199" name="Shape 199"/>
          <p:cNvSpPr/>
          <p:nvPr/>
        </p:nvSpPr>
        <p:spPr>
          <a:xfrm>
            <a:off x="2824290" y="4295142"/>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 Generally maintenance free</a:t>
            </a:r>
            <a:endParaRPr>
              <a:solidFill>
                <a:srgbClr val="FFFFFF"/>
              </a:solidFill>
            </a:endParaRPr>
          </a:p>
        </p:txBody>
      </p:sp>
      <p:sp>
        <p:nvSpPr>
          <p:cNvPr id="200" name="Shape 200"/>
          <p:cNvSpPr/>
          <p:nvPr/>
        </p:nvSpPr>
        <p:spPr>
          <a:xfrm>
            <a:off x="3759446" y="1511284"/>
            <a:ext cx="1625100" cy="576900"/>
          </a:xfrm>
          <a:prstGeom prst="roundRect">
            <a:avLst>
              <a:gd name="adj" fmla="val 50000"/>
            </a:avLst>
          </a:prstGeom>
          <a:solidFill>
            <a:srgbClr val="9BC2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accent1"/>
                </a:solidFill>
                <a:latin typeface="Roboto"/>
                <a:ea typeface="Roboto"/>
                <a:cs typeface="Roboto"/>
                <a:sym typeface="Roboto"/>
              </a:rPr>
              <a:t>Anaerobic Composting</a:t>
            </a:r>
            <a:endParaRPr sz="1200">
              <a:solidFill>
                <a:schemeClr val="accent1"/>
              </a:solidFill>
              <a:latin typeface="Roboto"/>
              <a:ea typeface="Roboto"/>
              <a:cs typeface="Roboto"/>
              <a:sym typeface="Roboto"/>
            </a:endParaRPr>
          </a:p>
        </p:txBody>
      </p:sp>
      <p:sp>
        <p:nvSpPr>
          <p:cNvPr id="201" name="Shape 201"/>
          <p:cNvSpPr/>
          <p:nvPr/>
        </p:nvSpPr>
        <p:spPr>
          <a:xfrm>
            <a:off x="4736783" y="4295337"/>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Produces a lot of sulfur gas</a:t>
            </a:r>
            <a:endParaRPr sz="1000">
              <a:solidFill>
                <a:srgbClr val="FFFFFF"/>
              </a:solidFill>
              <a:latin typeface="Roboto"/>
              <a:ea typeface="Roboto"/>
              <a:cs typeface="Roboto"/>
              <a:sym typeface="Roboto"/>
            </a:endParaRPr>
          </a:p>
        </p:txBody>
      </p:sp>
      <p:cxnSp>
        <p:nvCxnSpPr>
          <p:cNvPr id="202" name="Shape 202"/>
          <p:cNvCxnSpPr>
            <a:stCxn id="200" idx="2"/>
          </p:cNvCxnSpPr>
          <p:nvPr/>
        </p:nvCxnSpPr>
        <p:spPr>
          <a:xfrm>
            <a:off x="4571996" y="2088184"/>
            <a:ext cx="18300" cy="2021100"/>
          </a:xfrm>
          <a:prstGeom prst="straightConnector1">
            <a:avLst/>
          </a:prstGeom>
          <a:noFill/>
          <a:ln w="38100" cap="flat" cmpd="sng">
            <a:solidFill>
              <a:schemeClr val="accent2"/>
            </a:solidFill>
            <a:prstDash val="solid"/>
            <a:round/>
            <a:headEnd type="none" w="med" len="med"/>
            <a:tailEnd type="none" w="med" len="med"/>
          </a:ln>
        </p:spPr>
      </p:cxnSp>
      <p:cxnSp>
        <p:nvCxnSpPr>
          <p:cNvPr id="203" name="Shape 203"/>
          <p:cNvCxnSpPr>
            <a:endCxn id="201" idx="0"/>
          </p:cNvCxnSpPr>
          <p:nvPr/>
        </p:nvCxnSpPr>
        <p:spPr>
          <a:xfrm>
            <a:off x="4590233" y="4094937"/>
            <a:ext cx="959100" cy="200400"/>
          </a:xfrm>
          <a:prstGeom prst="bentConnector2">
            <a:avLst/>
          </a:prstGeom>
          <a:noFill/>
          <a:ln w="38100" cap="flat" cmpd="sng">
            <a:solidFill>
              <a:schemeClr val="accent2"/>
            </a:solidFill>
            <a:prstDash val="solid"/>
            <a:round/>
            <a:headEnd type="none" w="med" len="med"/>
            <a:tailEnd type="none" w="med" len="med"/>
          </a:ln>
        </p:spPr>
      </p:cxnSp>
      <p:cxnSp>
        <p:nvCxnSpPr>
          <p:cNvPr id="204" name="Shape 204"/>
          <p:cNvCxnSpPr>
            <a:endCxn id="199" idx="0"/>
          </p:cNvCxnSpPr>
          <p:nvPr/>
        </p:nvCxnSpPr>
        <p:spPr>
          <a:xfrm flipH="1">
            <a:off x="3636840" y="4095042"/>
            <a:ext cx="939300" cy="200100"/>
          </a:xfrm>
          <a:prstGeom prst="bentConnector2">
            <a:avLst/>
          </a:prstGeom>
          <a:noFill/>
          <a:ln w="38100" cap="flat" cmpd="sng">
            <a:solidFill>
              <a:schemeClr val="accent2"/>
            </a:solidFill>
            <a:prstDash val="solid"/>
            <a:round/>
            <a:headEnd type="none" w="med" len="med"/>
            <a:tailEnd type="none" w="med" len="med"/>
          </a:ln>
        </p:spPr>
      </p:cxnSp>
      <p:cxnSp>
        <p:nvCxnSpPr>
          <p:cNvPr id="205" name="Shape 205"/>
          <p:cNvCxnSpPr/>
          <p:nvPr/>
        </p:nvCxnSpPr>
        <p:spPr>
          <a:xfrm rot="10800000">
            <a:off x="4569885" y="1035775"/>
            <a:ext cx="4200" cy="475500"/>
          </a:xfrm>
          <a:prstGeom prst="straightConnector1">
            <a:avLst/>
          </a:prstGeom>
          <a:noFill/>
          <a:ln w="38100" cap="flat" cmpd="sng">
            <a:solidFill>
              <a:schemeClr val="accent2"/>
            </a:solidFill>
            <a:prstDash val="solid"/>
            <a:round/>
            <a:headEnd type="none" w="med" len="med"/>
            <a:tailEnd type="none" w="med" len="med"/>
          </a:ln>
        </p:spPr>
      </p:cxnSp>
      <p:sp>
        <p:nvSpPr>
          <p:cNvPr id="206" name="Shape 206"/>
          <p:cNvSpPr txBox="1"/>
          <p:nvPr/>
        </p:nvSpPr>
        <p:spPr>
          <a:xfrm>
            <a:off x="1186150" y="3176475"/>
            <a:ext cx="1245000" cy="47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Advantages </a:t>
            </a:r>
            <a:endParaRPr>
              <a:solidFill>
                <a:srgbClr val="FFFFFF"/>
              </a:solidFill>
              <a:latin typeface="Roboto"/>
              <a:ea typeface="Roboto"/>
              <a:cs typeface="Roboto"/>
              <a:sym typeface="Roboto"/>
            </a:endParaRPr>
          </a:p>
        </p:txBody>
      </p:sp>
      <p:sp>
        <p:nvSpPr>
          <p:cNvPr id="207" name="Shape 207"/>
          <p:cNvSpPr txBox="1"/>
          <p:nvPr/>
        </p:nvSpPr>
        <p:spPr>
          <a:xfrm>
            <a:off x="2906150" y="3172450"/>
            <a:ext cx="1380900" cy="28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Disadvantages</a:t>
            </a:r>
            <a:endParaRPr>
              <a:solidFill>
                <a:srgbClr val="FFFFFF"/>
              </a:solidFill>
              <a:latin typeface="Roboto"/>
              <a:ea typeface="Roboto"/>
              <a:cs typeface="Roboto"/>
              <a:sym typeface="Roboto"/>
            </a:endParaRPr>
          </a:p>
        </p:txBody>
      </p:sp>
      <p:sp>
        <p:nvSpPr>
          <p:cNvPr id="208" name="Shape 208"/>
          <p:cNvSpPr txBox="1"/>
          <p:nvPr/>
        </p:nvSpPr>
        <p:spPr>
          <a:xfrm>
            <a:off x="4951450" y="3176475"/>
            <a:ext cx="1245000" cy="47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Advantages </a:t>
            </a:r>
            <a:endParaRPr>
              <a:solidFill>
                <a:srgbClr val="FFFFFF"/>
              </a:solidFill>
              <a:latin typeface="Roboto"/>
              <a:ea typeface="Roboto"/>
              <a:cs typeface="Roboto"/>
              <a:sym typeface="Roboto"/>
            </a:endParaRPr>
          </a:p>
        </p:txBody>
      </p:sp>
      <p:sp>
        <p:nvSpPr>
          <p:cNvPr id="209" name="Shape 209"/>
          <p:cNvSpPr txBox="1"/>
          <p:nvPr/>
        </p:nvSpPr>
        <p:spPr>
          <a:xfrm>
            <a:off x="3048375" y="4767075"/>
            <a:ext cx="1245000" cy="47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Advantages </a:t>
            </a:r>
            <a:endParaRPr>
              <a:solidFill>
                <a:srgbClr val="FFFFFF"/>
              </a:solidFill>
              <a:latin typeface="Roboto"/>
              <a:ea typeface="Roboto"/>
              <a:cs typeface="Roboto"/>
              <a:sym typeface="Roboto"/>
            </a:endParaRPr>
          </a:p>
        </p:txBody>
      </p:sp>
      <p:sp>
        <p:nvSpPr>
          <p:cNvPr id="210" name="Shape 210"/>
          <p:cNvSpPr txBox="1"/>
          <p:nvPr/>
        </p:nvSpPr>
        <p:spPr>
          <a:xfrm>
            <a:off x="6691425" y="3172438"/>
            <a:ext cx="1380900" cy="28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Disadvantages</a:t>
            </a:r>
            <a:endParaRPr>
              <a:solidFill>
                <a:srgbClr val="FFFFFF"/>
              </a:solidFill>
              <a:latin typeface="Roboto"/>
              <a:ea typeface="Roboto"/>
              <a:cs typeface="Roboto"/>
              <a:sym typeface="Roboto"/>
            </a:endParaRPr>
          </a:p>
        </p:txBody>
      </p:sp>
      <p:sp>
        <p:nvSpPr>
          <p:cNvPr id="211" name="Shape 211"/>
          <p:cNvSpPr txBox="1"/>
          <p:nvPr/>
        </p:nvSpPr>
        <p:spPr>
          <a:xfrm>
            <a:off x="4858875" y="4796013"/>
            <a:ext cx="1380900" cy="28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Disadvantages</a:t>
            </a:r>
            <a:endParaRPr>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par>
                                <p:cTn id="8" presetID="10" presetClass="entr" presetSubtype="0"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fade">
                                      <p:cBhvr>
                                        <p:cTn id="10" dur="1000"/>
                                        <p:tgtEl>
                                          <p:spTgt spid="1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1000"/>
                                        <p:tgtEl>
                                          <p:spTgt spid="205"/>
                                        </p:tgtEl>
                                      </p:cBhvr>
                                    </p:animEffect>
                                  </p:childTnLst>
                                </p:cTn>
                              </p:par>
                              <p:par>
                                <p:cTn id="16" presetID="10" presetClass="entr" presetSubtype="0" fill="hold" nodeType="withEffect">
                                  <p:stCondLst>
                                    <p:cond delay="0"/>
                                  </p:stCondLst>
                                  <p:childTnLst>
                                    <p:set>
                                      <p:cBhvr>
                                        <p:cTn id="17" dur="1" fill="hold">
                                          <p:stCondLst>
                                            <p:cond delay="0"/>
                                          </p:stCondLst>
                                        </p:cTn>
                                        <p:tgtEl>
                                          <p:spTgt spid="200"/>
                                        </p:tgtEl>
                                        <p:attrNameLst>
                                          <p:attrName>style.visibility</p:attrName>
                                        </p:attrNameLst>
                                      </p:cBhvr>
                                      <p:to>
                                        <p:strVal val="visible"/>
                                      </p:to>
                                    </p:set>
                                    <p:animEffect transition="in" filter="fade">
                                      <p:cBhvr>
                                        <p:cTn id="18" dur="1000"/>
                                        <p:tgtEl>
                                          <p:spTgt spid="2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fade">
                                      <p:cBhvr>
                                        <p:cTn id="23" dur="1000"/>
                                        <p:tgtEl>
                                          <p:spTgt spid="193"/>
                                        </p:tgtEl>
                                      </p:cBhvr>
                                    </p:animEffect>
                                  </p:childTnLst>
                                </p:cTn>
                              </p:par>
                              <p:par>
                                <p:cTn id="24" presetID="10" presetClass="entr" presetSubtype="0" fill="hold" nodeType="withEffect">
                                  <p:stCondLst>
                                    <p:cond delay="0"/>
                                  </p:stCondLst>
                                  <p:childTnLst>
                                    <p:set>
                                      <p:cBhvr>
                                        <p:cTn id="25" dur="1" fill="hold">
                                          <p:stCondLst>
                                            <p:cond delay="0"/>
                                          </p:stCondLst>
                                        </p:cTn>
                                        <p:tgtEl>
                                          <p:spTgt spid="187"/>
                                        </p:tgtEl>
                                        <p:attrNameLst>
                                          <p:attrName>style.visibility</p:attrName>
                                        </p:attrNameLst>
                                      </p:cBhvr>
                                      <p:to>
                                        <p:strVal val="visible"/>
                                      </p:to>
                                    </p:set>
                                    <p:animEffect transition="in" filter="fade">
                                      <p:cBhvr>
                                        <p:cTn id="26" dur="1000"/>
                                        <p:tgtEl>
                                          <p:spTgt spid="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fade">
                                      <p:cBhvr>
                                        <p:cTn id="31" dur="1000"/>
                                        <p:tgtEl>
                                          <p:spTgt spid="189"/>
                                        </p:tgtEl>
                                      </p:cBhvr>
                                    </p:animEffect>
                                  </p:childTnLst>
                                </p:cTn>
                              </p:par>
                              <p:par>
                                <p:cTn id="32" presetID="10" presetClass="entr" presetSubtype="0" fill="hold" nodeType="withEffect">
                                  <p:stCondLst>
                                    <p:cond delay="0"/>
                                  </p:stCondLst>
                                  <p:childTnLst>
                                    <p:set>
                                      <p:cBhvr>
                                        <p:cTn id="33" dur="1" fill="hold">
                                          <p:stCondLst>
                                            <p:cond delay="0"/>
                                          </p:stCondLst>
                                        </p:cTn>
                                        <p:tgtEl>
                                          <p:spTgt spid="196"/>
                                        </p:tgtEl>
                                        <p:attrNameLst>
                                          <p:attrName>style.visibility</p:attrName>
                                        </p:attrNameLst>
                                      </p:cBhvr>
                                      <p:to>
                                        <p:strVal val="visible"/>
                                      </p:to>
                                    </p:set>
                                    <p:animEffect transition="in" filter="fade">
                                      <p:cBhvr>
                                        <p:cTn id="34" dur="1000"/>
                                        <p:tgtEl>
                                          <p:spTgt spid="196"/>
                                        </p:tgtEl>
                                      </p:cBhvr>
                                    </p:animEffect>
                                  </p:childTnLst>
                                </p:cTn>
                              </p:par>
                              <p:par>
                                <p:cTn id="35" presetID="10" presetClass="entr" presetSubtype="0"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fade">
                                      <p:cBhvr>
                                        <p:cTn id="37" dur="100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0"/>
                                        </p:tgtEl>
                                        <p:attrNameLst>
                                          <p:attrName>style.visibility</p:attrName>
                                        </p:attrNameLst>
                                      </p:cBhvr>
                                      <p:to>
                                        <p:strVal val="visible"/>
                                      </p:to>
                                    </p:set>
                                    <p:animEffect transition="in" filter="fade">
                                      <p:cBhvr>
                                        <p:cTn id="42" dur="1000"/>
                                        <p:tgtEl>
                                          <p:spTgt spid="190"/>
                                        </p:tgtEl>
                                      </p:cBhvr>
                                    </p:animEffect>
                                  </p:childTnLst>
                                </p:cTn>
                              </p:par>
                              <p:par>
                                <p:cTn id="43" presetID="10" presetClass="entr" presetSubtype="0" fill="hold" nodeType="withEffect">
                                  <p:stCondLst>
                                    <p:cond delay="0"/>
                                  </p:stCondLst>
                                  <p:childTnLst>
                                    <p:set>
                                      <p:cBhvr>
                                        <p:cTn id="44" dur="1" fill="hold">
                                          <p:stCondLst>
                                            <p:cond delay="0"/>
                                          </p:stCondLst>
                                        </p:cTn>
                                        <p:tgtEl>
                                          <p:spTgt spid="195"/>
                                        </p:tgtEl>
                                        <p:attrNameLst>
                                          <p:attrName>style.visibility</p:attrName>
                                        </p:attrNameLst>
                                      </p:cBhvr>
                                      <p:to>
                                        <p:strVal val="visible"/>
                                      </p:to>
                                    </p:set>
                                    <p:animEffect transition="in" filter="fade">
                                      <p:cBhvr>
                                        <p:cTn id="45" dur="1000"/>
                                        <p:tgtEl>
                                          <p:spTgt spid="195"/>
                                        </p:tgtEl>
                                      </p:cBhvr>
                                    </p:animEffect>
                                  </p:childTnLst>
                                </p:cTn>
                              </p:par>
                              <p:par>
                                <p:cTn id="46" presetID="10" presetClass="entr" presetSubtype="0" fill="hold" nodeType="withEffect">
                                  <p:stCondLst>
                                    <p:cond delay="0"/>
                                  </p:stCondLst>
                                  <p:childTnLst>
                                    <p:set>
                                      <p:cBhvr>
                                        <p:cTn id="47" dur="1" fill="hold">
                                          <p:stCondLst>
                                            <p:cond delay="0"/>
                                          </p:stCondLst>
                                        </p:cTn>
                                        <p:tgtEl>
                                          <p:spTgt spid="207"/>
                                        </p:tgtEl>
                                        <p:attrNameLst>
                                          <p:attrName>style.visibility</p:attrName>
                                        </p:attrNameLst>
                                      </p:cBhvr>
                                      <p:to>
                                        <p:strVal val="visible"/>
                                      </p:to>
                                    </p:set>
                                    <p:animEffect transition="in" filter="fade">
                                      <p:cBhvr>
                                        <p:cTn id="48" dur="1000"/>
                                        <p:tgtEl>
                                          <p:spTgt spid="20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1"/>
                                        </p:tgtEl>
                                        <p:attrNameLst>
                                          <p:attrName>style.visibility</p:attrName>
                                        </p:attrNameLst>
                                      </p:cBhvr>
                                      <p:to>
                                        <p:strVal val="visible"/>
                                      </p:to>
                                    </p:set>
                                    <p:animEffect transition="in" filter="fade">
                                      <p:cBhvr>
                                        <p:cTn id="53" dur="1000"/>
                                        <p:tgtEl>
                                          <p:spTgt spid="191"/>
                                        </p:tgtEl>
                                      </p:cBhvr>
                                    </p:animEffect>
                                  </p:childTnLst>
                                </p:cTn>
                              </p:par>
                              <p:par>
                                <p:cTn id="54" presetID="10" presetClass="entr" presetSubtype="0" fill="hold" nodeType="withEffect">
                                  <p:stCondLst>
                                    <p:cond delay="0"/>
                                  </p:stCondLst>
                                  <p:childTnLst>
                                    <p:set>
                                      <p:cBhvr>
                                        <p:cTn id="55" dur="1" fill="hold">
                                          <p:stCondLst>
                                            <p:cond delay="0"/>
                                          </p:stCondLst>
                                        </p:cTn>
                                        <p:tgtEl>
                                          <p:spTgt spid="198"/>
                                        </p:tgtEl>
                                        <p:attrNameLst>
                                          <p:attrName>style.visibility</p:attrName>
                                        </p:attrNameLst>
                                      </p:cBhvr>
                                      <p:to>
                                        <p:strVal val="visible"/>
                                      </p:to>
                                    </p:set>
                                    <p:animEffect transition="in" filter="fade">
                                      <p:cBhvr>
                                        <p:cTn id="56" dur="1000"/>
                                        <p:tgtEl>
                                          <p:spTgt spid="198"/>
                                        </p:tgtEl>
                                      </p:cBhvr>
                                    </p:animEffect>
                                  </p:childTnLst>
                                </p:cTn>
                              </p:par>
                              <p:par>
                                <p:cTn id="57" presetID="10" presetClass="entr" presetSubtype="0" fill="hold" nodeType="withEffect">
                                  <p:stCondLst>
                                    <p:cond delay="0"/>
                                  </p:stCondLst>
                                  <p:childTnLst>
                                    <p:set>
                                      <p:cBhvr>
                                        <p:cTn id="58" dur="1" fill="hold">
                                          <p:stCondLst>
                                            <p:cond delay="0"/>
                                          </p:stCondLst>
                                        </p:cTn>
                                        <p:tgtEl>
                                          <p:spTgt spid="208"/>
                                        </p:tgtEl>
                                        <p:attrNameLst>
                                          <p:attrName>style.visibility</p:attrName>
                                        </p:attrNameLst>
                                      </p:cBhvr>
                                      <p:to>
                                        <p:strVal val="visible"/>
                                      </p:to>
                                    </p:set>
                                    <p:animEffect transition="in" filter="fade">
                                      <p:cBhvr>
                                        <p:cTn id="59" dur="1000"/>
                                        <p:tgtEl>
                                          <p:spTgt spid="20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92"/>
                                        </p:tgtEl>
                                        <p:attrNameLst>
                                          <p:attrName>style.visibility</p:attrName>
                                        </p:attrNameLst>
                                      </p:cBhvr>
                                      <p:to>
                                        <p:strVal val="visible"/>
                                      </p:to>
                                    </p:set>
                                    <p:animEffect transition="in" filter="fade">
                                      <p:cBhvr>
                                        <p:cTn id="64" dur="1000"/>
                                        <p:tgtEl>
                                          <p:spTgt spid="192"/>
                                        </p:tgtEl>
                                      </p:cBhvr>
                                    </p:animEffect>
                                  </p:childTnLst>
                                </p:cTn>
                              </p:par>
                              <p:par>
                                <p:cTn id="65" presetID="10" presetClass="entr" presetSubtype="0" fill="hold" nodeType="withEffect">
                                  <p:stCondLst>
                                    <p:cond delay="0"/>
                                  </p:stCondLst>
                                  <p:childTnLst>
                                    <p:set>
                                      <p:cBhvr>
                                        <p:cTn id="66" dur="1" fill="hold">
                                          <p:stCondLst>
                                            <p:cond delay="0"/>
                                          </p:stCondLst>
                                        </p:cTn>
                                        <p:tgtEl>
                                          <p:spTgt spid="197"/>
                                        </p:tgtEl>
                                        <p:attrNameLst>
                                          <p:attrName>style.visibility</p:attrName>
                                        </p:attrNameLst>
                                      </p:cBhvr>
                                      <p:to>
                                        <p:strVal val="visible"/>
                                      </p:to>
                                    </p:set>
                                    <p:animEffect transition="in" filter="fade">
                                      <p:cBhvr>
                                        <p:cTn id="67" dur="1000"/>
                                        <p:tgtEl>
                                          <p:spTgt spid="197"/>
                                        </p:tgtEl>
                                      </p:cBhvr>
                                    </p:animEffect>
                                  </p:childTnLst>
                                </p:cTn>
                              </p:par>
                              <p:par>
                                <p:cTn id="68" presetID="10" presetClass="entr" presetSubtype="0" fill="hold" nodeType="withEffect">
                                  <p:stCondLst>
                                    <p:cond delay="0"/>
                                  </p:stCondLst>
                                  <p:childTnLst>
                                    <p:set>
                                      <p:cBhvr>
                                        <p:cTn id="69" dur="1" fill="hold">
                                          <p:stCondLst>
                                            <p:cond delay="0"/>
                                          </p:stCondLst>
                                        </p:cTn>
                                        <p:tgtEl>
                                          <p:spTgt spid="210"/>
                                        </p:tgtEl>
                                        <p:attrNameLst>
                                          <p:attrName>style.visibility</p:attrName>
                                        </p:attrNameLst>
                                      </p:cBhvr>
                                      <p:to>
                                        <p:strVal val="visible"/>
                                      </p:to>
                                    </p:set>
                                    <p:animEffect transition="in" filter="fade">
                                      <p:cBhvr>
                                        <p:cTn id="70" dur="1000"/>
                                        <p:tgtEl>
                                          <p:spTgt spid="2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99"/>
                                        </p:tgtEl>
                                        <p:attrNameLst>
                                          <p:attrName>style.visibility</p:attrName>
                                        </p:attrNameLst>
                                      </p:cBhvr>
                                      <p:to>
                                        <p:strVal val="visible"/>
                                      </p:to>
                                    </p:set>
                                    <p:animEffect transition="in" filter="fade">
                                      <p:cBhvr>
                                        <p:cTn id="75" dur="1000"/>
                                        <p:tgtEl>
                                          <p:spTgt spid="199"/>
                                        </p:tgtEl>
                                      </p:cBhvr>
                                    </p:animEffect>
                                  </p:childTnLst>
                                </p:cTn>
                              </p:par>
                              <p:par>
                                <p:cTn id="76" presetID="10" presetClass="entr" presetSubtype="0" fill="hold" nodeType="withEffect">
                                  <p:stCondLst>
                                    <p:cond delay="0"/>
                                  </p:stCondLst>
                                  <p:childTnLst>
                                    <p:set>
                                      <p:cBhvr>
                                        <p:cTn id="77" dur="1" fill="hold">
                                          <p:stCondLst>
                                            <p:cond delay="0"/>
                                          </p:stCondLst>
                                        </p:cTn>
                                        <p:tgtEl>
                                          <p:spTgt spid="202"/>
                                        </p:tgtEl>
                                        <p:attrNameLst>
                                          <p:attrName>style.visibility</p:attrName>
                                        </p:attrNameLst>
                                      </p:cBhvr>
                                      <p:to>
                                        <p:strVal val="visible"/>
                                      </p:to>
                                    </p:set>
                                    <p:animEffect transition="in" filter="fade">
                                      <p:cBhvr>
                                        <p:cTn id="78" dur="1000"/>
                                        <p:tgtEl>
                                          <p:spTgt spid="202"/>
                                        </p:tgtEl>
                                      </p:cBhvr>
                                    </p:animEffect>
                                  </p:childTnLst>
                                </p:cTn>
                              </p:par>
                              <p:par>
                                <p:cTn id="79" presetID="10" presetClass="entr" presetSubtype="0" fill="hold" nodeType="withEffect">
                                  <p:stCondLst>
                                    <p:cond delay="0"/>
                                  </p:stCondLst>
                                  <p:childTnLst>
                                    <p:set>
                                      <p:cBhvr>
                                        <p:cTn id="80" dur="1" fill="hold">
                                          <p:stCondLst>
                                            <p:cond delay="0"/>
                                          </p:stCondLst>
                                        </p:cTn>
                                        <p:tgtEl>
                                          <p:spTgt spid="204"/>
                                        </p:tgtEl>
                                        <p:attrNameLst>
                                          <p:attrName>style.visibility</p:attrName>
                                        </p:attrNameLst>
                                      </p:cBhvr>
                                      <p:to>
                                        <p:strVal val="visible"/>
                                      </p:to>
                                    </p:set>
                                    <p:animEffect transition="in" filter="fade">
                                      <p:cBhvr>
                                        <p:cTn id="81" dur="1000"/>
                                        <p:tgtEl>
                                          <p:spTgt spid="204"/>
                                        </p:tgtEl>
                                      </p:cBhvr>
                                    </p:animEffect>
                                  </p:childTnLst>
                                </p:cTn>
                              </p:par>
                              <p:par>
                                <p:cTn id="82" presetID="10" presetClass="entr" presetSubtype="0" fill="hold" nodeType="withEffect">
                                  <p:stCondLst>
                                    <p:cond delay="0"/>
                                  </p:stCondLst>
                                  <p:childTnLst>
                                    <p:set>
                                      <p:cBhvr>
                                        <p:cTn id="83" dur="1" fill="hold">
                                          <p:stCondLst>
                                            <p:cond delay="0"/>
                                          </p:stCondLst>
                                        </p:cTn>
                                        <p:tgtEl>
                                          <p:spTgt spid="209"/>
                                        </p:tgtEl>
                                        <p:attrNameLst>
                                          <p:attrName>style.visibility</p:attrName>
                                        </p:attrNameLst>
                                      </p:cBhvr>
                                      <p:to>
                                        <p:strVal val="visible"/>
                                      </p:to>
                                    </p:set>
                                    <p:animEffect transition="in" filter="fade">
                                      <p:cBhvr>
                                        <p:cTn id="84" dur="1000"/>
                                        <p:tgtEl>
                                          <p:spTgt spid="20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01"/>
                                        </p:tgtEl>
                                        <p:attrNameLst>
                                          <p:attrName>style.visibility</p:attrName>
                                        </p:attrNameLst>
                                      </p:cBhvr>
                                      <p:to>
                                        <p:strVal val="visible"/>
                                      </p:to>
                                    </p:set>
                                    <p:animEffect transition="in" filter="fade">
                                      <p:cBhvr>
                                        <p:cTn id="89" dur="1000"/>
                                        <p:tgtEl>
                                          <p:spTgt spid="201"/>
                                        </p:tgtEl>
                                      </p:cBhvr>
                                    </p:animEffect>
                                  </p:childTnLst>
                                </p:cTn>
                              </p:par>
                              <p:par>
                                <p:cTn id="90" presetID="10" presetClass="entr" presetSubtype="0" fill="hold" nodeType="withEffect">
                                  <p:stCondLst>
                                    <p:cond delay="0"/>
                                  </p:stCondLst>
                                  <p:childTnLst>
                                    <p:set>
                                      <p:cBhvr>
                                        <p:cTn id="91" dur="1" fill="hold">
                                          <p:stCondLst>
                                            <p:cond delay="0"/>
                                          </p:stCondLst>
                                        </p:cTn>
                                        <p:tgtEl>
                                          <p:spTgt spid="203"/>
                                        </p:tgtEl>
                                        <p:attrNameLst>
                                          <p:attrName>style.visibility</p:attrName>
                                        </p:attrNameLst>
                                      </p:cBhvr>
                                      <p:to>
                                        <p:strVal val="visible"/>
                                      </p:to>
                                    </p:set>
                                    <p:animEffect transition="in" filter="fade">
                                      <p:cBhvr>
                                        <p:cTn id="92" dur="1000"/>
                                        <p:tgtEl>
                                          <p:spTgt spid="203"/>
                                        </p:tgtEl>
                                      </p:cBhvr>
                                    </p:animEffect>
                                  </p:childTnLst>
                                </p:cTn>
                              </p:par>
                              <p:par>
                                <p:cTn id="93" presetID="10" presetClass="entr" presetSubtype="0" fill="hold" nodeType="withEffect">
                                  <p:stCondLst>
                                    <p:cond delay="0"/>
                                  </p:stCondLst>
                                  <p:childTnLst>
                                    <p:set>
                                      <p:cBhvr>
                                        <p:cTn id="94" dur="1" fill="hold">
                                          <p:stCondLst>
                                            <p:cond delay="0"/>
                                          </p:stCondLst>
                                        </p:cTn>
                                        <p:tgtEl>
                                          <p:spTgt spid="211"/>
                                        </p:tgtEl>
                                        <p:attrNameLst>
                                          <p:attrName>style.visibility</p:attrName>
                                        </p:attrNameLst>
                                      </p:cBhvr>
                                      <p:to>
                                        <p:strVal val="visible"/>
                                      </p:to>
                                    </p:set>
                                    <p:animEffect transition="in" filter="fade">
                                      <p:cBhvr>
                                        <p:cTn id="95"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600">
                <a:solidFill>
                  <a:srgbClr val="FFFFFF"/>
                </a:solidFill>
              </a:rPr>
              <a:t>Characterize-Identify and plan improvements</a:t>
            </a:r>
            <a:endParaRPr sz="2600">
              <a:solidFill>
                <a:srgbClr val="FFFFFF"/>
              </a:solidFill>
            </a:endParaRPr>
          </a:p>
        </p:txBody>
      </p:sp>
      <p:pic>
        <p:nvPicPr>
          <p:cNvPr id="217" name="Shape 217"/>
          <p:cNvPicPr preferRelativeResize="0"/>
          <p:nvPr/>
        </p:nvPicPr>
        <p:blipFill rotWithShape="1">
          <a:blip r:embed="rId3">
            <a:alphaModFix/>
          </a:blip>
          <a:srcRect l="12638" r="12928" b="-10"/>
          <a:stretch/>
        </p:blipFill>
        <p:spPr>
          <a:xfrm>
            <a:off x="8164000" y="3885250"/>
            <a:ext cx="932375" cy="318300"/>
          </a:xfrm>
          <a:prstGeom prst="rect">
            <a:avLst/>
          </a:prstGeom>
          <a:noFill/>
          <a:ln>
            <a:noFill/>
          </a:ln>
        </p:spPr>
      </p:pic>
      <p:pic>
        <p:nvPicPr>
          <p:cNvPr id="218" name="Shape 218" descr="https://lh4.googleusercontent.com/mBFDysNygVRgOyyQ__zLH3zutvON89eUxa-M9WYVKLNFav2EA4d9kZtnBFI-MMNKPgPPCa7en-b4Y63cMcAklbrGhuPEohlxiBsHhZY0lMJaC2NjS5MIJtKFLxM_In130Lx1qERG"/>
          <p:cNvPicPr preferRelativeResize="0"/>
          <p:nvPr/>
        </p:nvPicPr>
        <p:blipFill rotWithShape="1">
          <a:blip r:embed="rId4">
            <a:alphaModFix/>
          </a:blip>
          <a:srcRect b="12441"/>
          <a:stretch/>
        </p:blipFill>
        <p:spPr>
          <a:xfrm>
            <a:off x="919175" y="0"/>
            <a:ext cx="7305675" cy="437960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1571</Words>
  <Application>Microsoft Office PowerPoint</Application>
  <PresentationFormat>On-screen Show (16:9)</PresentationFormat>
  <Paragraphs>182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Roboto</vt:lpstr>
      <vt:lpstr>Arial</vt:lpstr>
      <vt:lpstr>Times New Roman</vt:lpstr>
      <vt:lpstr>Merriweather</vt:lpstr>
      <vt:lpstr>Paradigm</vt:lpstr>
      <vt:lpstr>Establishing a waste management business</vt:lpstr>
      <vt:lpstr>PowerPoint Presentation</vt:lpstr>
      <vt:lpstr>PowerPoint Presentation</vt:lpstr>
      <vt:lpstr>PowerPoint Presentation</vt:lpstr>
      <vt:lpstr>Vision-Waste treatment is a lucrative business</vt:lpstr>
      <vt:lpstr>Prioritize-Determine root cause</vt:lpstr>
      <vt:lpstr>Commit-Identify potential partners</vt:lpstr>
      <vt:lpstr>PowerPoint Presentation</vt:lpstr>
      <vt:lpstr>PowerPoint Presentation</vt:lpstr>
      <vt:lpstr>PowerPoint Presentation</vt:lpstr>
      <vt:lpstr>Improve-Develop methods of improvement  Current method of treatment is landfilling  New method improves the current waste treatment method by decreasing the amount of greenhouse gases and leachates created, while producing a profit for the business</vt:lpstr>
      <vt:lpstr>Achieve-Deliver measurable results</vt:lpstr>
      <vt:lpstr>Important  Considerations</vt:lpstr>
      <vt:lpstr>For more information, please 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 waste management business</dc:title>
  <dc:creator>MacKenzie Conlen</dc:creator>
  <cp:lastModifiedBy>MacKenzie Conlen</cp:lastModifiedBy>
  <cp:revision>1</cp:revision>
  <dcterms:modified xsi:type="dcterms:W3CDTF">2018-05-03T14:15:21Z</dcterms:modified>
</cp:coreProperties>
</file>