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288" r:id="rId3"/>
    <p:sldId id="267" r:id="rId4"/>
    <p:sldId id="268" r:id="rId5"/>
    <p:sldId id="269" r:id="rId6"/>
    <p:sldId id="292" r:id="rId7"/>
    <p:sldId id="289" r:id="rId8"/>
    <p:sldId id="298" r:id="rId9"/>
    <p:sldId id="272" r:id="rId10"/>
    <p:sldId id="270" r:id="rId11"/>
    <p:sldId id="300" r:id="rId12"/>
    <p:sldId id="271" r:id="rId13"/>
    <p:sldId id="301" r:id="rId14"/>
    <p:sldId id="273" r:id="rId15"/>
    <p:sldId id="302" r:id="rId16"/>
    <p:sldId id="274" r:id="rId17"/>
    <p:sldId id="299" r:id="rId18"/>
    <p:sldId id="293" r:id="rId19"/>
    <p:sldId id="294" r:id="rId20"/>
    <p:sldId id="295" r:id="rId21"/>
    <p:sldId id="296" r:id="rId22"/>
    <p:sldId id="275" r:id="rId23"/>
    <p:sldId id="276" r:id="rId24"/>
    <p:sldId id="277" r:id="rId25"/>
    <p:sldId id="278" r:id="rId26"/>
    <p:sldId id="279" r:id="rId27"/>
    <p:sldId id="280" r:id="rId28"/>
    <p:sldId id="281" r:id="rId29"/>
    <p:sldId id="282" r:id="rId30"/>
    <p:sldId id="284" r:id="rId31"/>
    <p:sldId id="297" r:id="rId32"/>
    <p:sldId id="286" r:id="rId33"/>
    <p:sldId id="285" r:id="rId34"/>
    <p:sldId id="287" r:id="rId35"/>
    <p:sldId id="2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D5D"/>
    <a:srgbClr val="B03A3A"/>
    <a:srgbClr val="C8CACA"/>
    <a:srgbClr val="62A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AEF62-723B-D026-E77A-E954C36E1FD4}" v="133" dt="2022-12-06T16:44:28.655"/>
    <p1510:client id="{0FB96CBA-ECCF-E95B-47A1-1B5D21796C89}" v="123" dt="2022-12-05T19:02:24.847"/>
    <p1510:client id="{0FBE360D-8544-6806-6AF0-BBBAD76B51D5}" v="67" dt="2022-12-05T18:53:29.694"/>
    <p1510:client id="{188316D6-8404-CD3C-0491-C92D74CC621F}" v="4" dt="2022-12-05T15:18:13.838"/>
    <p1510:client id="{19250167-653D-BCA8-FDF9-596CE5284544}" v="86" dt="2022-12-12T02:50:39.076"/>
    <p1510:client id="{1A054CD1-E4AC-3B7F-C212-C7809A842DB0}" v="4" dt="2022-12-11T17:47:04.851"/>
    <p1510:client id="{2C8C53DD-0360-39F1-0372-E1BF30C4C2C4}" v="8" dt="2022-12-04T21:11:27.003"/>
    <p1510:client id="{351BCE25-2186-9B86-15F7-A210899D51BF}" v="329" dt="2022-12-07T16:29:20.589"/>
    <p1510:client id="{3AD5C728-C452-144A-111D-9CC2C7176802}" v="185" dt="2022-12-02T16:39:07.594"/>
    <p1510:client id="{3ADE0C43-9AA1-B780-25FC-39F7FE0D7D1B}" v="1" dt="2022-12-05T15:29:17.906"/>
    <p1510:client id="{3F4E7D95-2C47-3DD2-781B-261A3E010718}" v="83" dt="2022-11-18T18:42:03.773"/>
    <p1510:client id="{42ECC564-6087-C09E-A212-2523207A6253}" v="154" dt="2022-12-11T22:02:04.329"/>
    <p1510:client id="{44E80008-81E6-F85D-8FEB-1644B30EE46D}" v="63" dt="2022-12-12T16:45:42.752"/>
    <p1510:client id="{45382C47-1D38-CC3F-D369-F778EC251DAE}" v="1149" dt="2022-12-06T20:32:09.436"/>
    <p1510:client id="{4A179314-EDA3-5BFE-E7FA-4A1F03A3F8E1}" v="331" dt="2022-12-06T20:34:09.414"/>
    <p1510:client id="{4C1A5844-B687-DB2F-7BB3-E73A46143C6B}" v="738" dt="2022-12-02T16:39:16.278"/>
    <p1510:client id="{4E9308C6-7D64-AED7-2445-C3E77139652F}" v="14" dt="2022-11-28T15:24:26.676"/>
    <p1510:client id="{52A88540-D60B-0817-882E-F13C151623C6}" v="214" dt="2022-11-28T17:17:51.592"/>
    <p1510:client id="{5421D78F-C515-3A0A-0043-B879A8900944}" v="4" dt="2022-11-28T23:20:33.616"/>
    <p1510:client id="{594A9305-71D7-E9E3-BC8C-2F45475C023D}" v="70" dt="2022-12-10T23:33:02.954"/>
    <p1510:client id="{61AA363A-7FC5-7E6F-D1EA-D12493EF7434}" v="54" dt="2022-12-12T16:48:30.860"/>
    <p1510:client id="{627EE012-E666-60CE-96E7-184C3FF6C06B}" v="44" dt="2022-12-01T16:18:11.746"/>
    <p1510:client id="{6362ED0A-26FA-115C-D736-FEAD84499B25}" v="124" dt="2022-12-01T15:55:36.545"/>
    <p1510:client id="{7E806F13-2015-8B92-FE28-DB90634DC632}" v="426" dt="2022-11-28T17:14:35.569"/>
    <p1510:client id="{89CABCBD-7ECD-4230-B09B-D20D51F8E3C8}" v="90" dt="2022-11-17T19:13:10.678"/>
    <p1510:client id="{8F4E7806-E44F-65F1-53A3-520E365B1896}" v="368" dt="2022-12-02T16:44:59.873"/>
    <p1510:client id="{921E9AD4-A76A-7C15-B60B-816CB9488DB3}" v="7" dt="2022-12-05T18:45:59.944"/>
    <p1510:client id="{9F2AF9FE-1B02-3B82-45AD-BEFE85FAA230}" v="2" dt="2022-11-28T17:14:28.956"/>
    <p1510:client id="{A110F69B-99A6-B1E8-66EA-E2902E776792}" v="65" dt="2022-12-12T15:31:32.424"/>
    <p1510:client id="{A4D9DB78-1292-008C-5447-9A1427D590CB}" v="304" dt="2022-12-01T17:41:02.446"/>
    <p1510:client id="{A7AC1111-8B29-6182-0974-A90D4B03EE3E}" v="1034" dt="2022-11-28T16:20:37.225"/>
    <p1510:client id="{AA072004-8B4C-B049-F008-C0C7E4E4543D}" v="14" dt="2022-12-06T15:32:38.315"/>
    <p1510:client id="{B39A6D67-CE1B-6F66-8B4B-320846879A0A}" v="142" dt="2022-11-17T19:20:24.354"/>
    <p1510:client id="{BAE441D6-B4E7-9292-508D-AE4793E971CD}" v="976" dt="2022-12-02T16:39:26.999"/>
    <p1510:client id="{BC70AFAE-33E1-706B-B1FB-D832679ADD97}" v="2" dt="2022-11-28T21:00:48.971"/>
    <p1510:client id="{C422A9A8-A25D-0FB3-292D-ECB5295AE8B5}" v="21" dt="2022-12-12T16:47:14.651"/>
    <p1510:client id="{CC1043FF-C099-7DB7-A408-594270CCBAC4}" v="325" dt="2022-12-01T18:26:37.982"/>
    <p1510:client id="{CD6F565A-7AF9-8A09-BA07-A5097DAF71BC}" v="280" dt="2022-12-12T16:52:03.770"/>
    <p1510:client id="{D6D9F8C0-A8A2-2F23-23D5-78405EE84B9C}" v="33" dt="2022-11-18T00:02:42.517"/>
    <p1510:client id="{D7E2E81E-0B25-D0EF-EFCA-6D98F2E78C54}" v="355" dt="2022-12-12T01:17:47.491"/>
    <p1510:client id="{E51BBA92-7250-7B78-CF43-4826EC9F3CCA}" v="456" dt="2022-11-28T17:08:44.219"/>
    <p1510:client id="{E8366317-85B2-6A64-9E6D-557FFB42C004}" v="3" dt="2022-12-01T21:36:56.768"/>
    <p1510:client id="{FE5470A2-B70E-B7D8-E00D-F6EDA0CDF9C7}" v="47" dt="2022-12-07T16:24:23.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6EA66-7023-49C5-94A2-AB1679E458B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D1B7DD6-3466-4960-AEC5-9B1DEFF12B05}">
      <dgm:prSet/>
      <dgm:spPr/>
      <dgm:t>
        <a:bodyPr/>
        <a:lstStyle/>
        <a:p>
          <a:pPr>
            <a:lnSpc>
              <a:spcPct val="100000"/>
            </a:lnSpc>
          </a:pPr>
          <a:r>
            <a:rPr lang="en-US"/>
            <a:t>Finding &amp; Keeping Instructors</a:t>
          </a:r>
        </a:p>
      </dgm:t>
    </dgm:pt>
    <dgm:pt modelId="{174485A2-B250-4ADE-93B2-9FBAB86F5094}" type="parTrans" cxnId="{941D142F-C99F-4316-A83E-884803267698}">
      <dgm:prSet/>
      <dgm:spPr/>
      <dgm:t>
        <a:bodyPr/>
        <a:lstStyle/>
        <a:p>
          <a:endParaRPr lang="en-US"/>
        </a:p>
      </dgm:t>
    </dgm:pt>
    <dgm:pt modelId="{C1BFD9EA-8863-4314-8EE2-513D917B87E2}" type="sibTrans" cxnId="{941D142F-C99F-4316-A83E-884803267698}">
      <dgm:prSet/>
      <dgm:spPr/>
      <dgm:t>
        <a:bodyPr/>
        <a:lstStyle/>
        <a:p>
          <a:endParaRPr lang="en-US"/>
        </a:p>
      </dgm:t>
    </dgm:pt>
    <dgm:pt modelId="{66C86AE5-9120-402A-9F31-8C1F18BF1113}">
      <dgm:prSet/>
      <dgm:spPr/>
      <dgm:t>
        <a:bodyPr/>
        <a:lstStyle/>
        <a:p>
          <a:pPr>
            <a:lnSpc>
              <a:spcPct val="100000"/>
            </a:lnSpc>
          </a:pPr>
          <a:r>
            <a:rPr lang="en-US"/>
            <a:t>Housing </a:t>
          </a:r>
        </a:p>
      </dgm:t>
    </dgm:pt>
    <dgm:pt modelId="{DD832509-FA58-4B9D-8426-DFE8F5746C8F}" type="parTrans" cxnId="{ADADE086-39E2-4D37-8A71-C37DCF01D46A}">
      <dgm:prSet/>
      <dgm:spPr/>
      <dgm:t>
        <a:bodyPr/>
        <a:lstStyle/>
        <a:p>
          <a:endParaRPr lang="en-US"/>
        </a:p>
      </dgm:t>
    </dgm:pt>
    <dgm:pt modelId="{4BB66B83-8408-4B09-9687-4FB2BFAFD17C}" type="sibTrans" cxnId="{ADADE086-39E2-4D37-8A71-C37DCF01D46A}">
      <dgm:prSet/>
      <dgm:spPr/>
      <dgm:t>
        <a:bodyPr/>
        <a:lstStyle/>
        <a:p>
          <a:endParaRPr lang="en-US"/>
        </a:p>
      </dgm:t>
    </dgm:pt>
    <dgm:pt modelId="{D0CEBFFB-1B2C-4388-B38F-DE454F1C1F65}">
      <dgm:prSet/>
      <dgm:spPr/>
      <dgm:t>
        <a:bodyPr/>
        <a:lstStyle/>
        <a:p>
          <a:pPr>
            <a:lnSpc>
              <a:spcPct val="100000"/>
            </a:lnSpc>
          </a:pPr>
          <a:r>
            <a:rPr lang="en-US"/>
            <a:t>Marketing (Targeting Hard-To-Reach Groups)</a:t>
          </a:r>
        </a:p>
      </dgm:t>
    </dgm:pt>
    <dgm:pt modelId="{FCCD74D1-ABE2-461E-B59E-33530C161D50}" type="parTrans" cxnId="{31AAC97C-0DA7-4968-ABE3-B2174C90B34B}">
      <dgm:prSet/>
      <dgm:spPr/>
      <dgm:t>
        <a:bodyPr/>
        <a:lstStyle/>
        <a:p>
          <a:endParaRPr lang="en-US"/>
        </a:p>
      </dgm:t>
    </dgm:pt>
    <dgm:pt modelId="{C0C457D1-4621-4E30-B7DF-1467145A0840}" type="sibTrans" cxnId="{31AAC97C-0DA7-4968-ABE3-B2174C90B34B}">
      <dgm:prSet/>
      <dgm:spPr/>
      <dgm:t>
        <a:bodyPr/>
        <a:lstStyle/>
        <a:p>
          <a:endParaRPr lang="en-US"/>
        </a:p>
      </dgm:t>
    </dgm:pt>
    <dgm:pt modelId="{06316F6A-5D81-491A-8EA6-B9621CBFF9F7}">
      <dgm:prSet/>
      <dgm:spPr/>
      <dgm:t>
        <a:bodyPr/>
        <a:lstStyle/>
        <a:p>
          <a:pPr>
            <a:lnSpc>
              <a:spcPct val="100000"/>
            </a:lnSpc>
          </a:pPr>
          <a:r>
            <a:rPr lang="en-US"/>
            <a:t>Specific Curricula</a:t>
          </a:r>
        </a:p>
      </dgm:t>
    </dgm:pt>
    <dgm:pt modelId="{EF54FB10-740F-4F51-BE7B-3613392010EF}" type="parTrans" cxnId="{DFDE5A3C-AC5C-45D7-9D63-DF1B082D8802}">
      <dgm:prSet/>
      <dgm:spPr/>
      <dgm:t>
        <a:bodyPr/>
        <a:lstStyle/>
        <a:p>
          <a:endParaRPr lang="en-US"/>
        </a:p>
      </dgm:t>
    </dgm:pt>
    <dgm:pt modelId="{5942C2FC-AE62-4490-9E99-25C93BCF9A6E}" type="sibTrans" cxnId="{DFDE5A3C-AC5C-45D7-9D63-DF1B082D8802}">
      <dgm:prSet/>
      <dgm:spPr/>
      <dgm:t>
        <a:bodyPr/>
        <a:lstStyle/>
        <a:p>
          <a:endParaRPr lang="en-US"/>
        </a:p>
      </dgm:t>
    </dgm:pt>
    <dgm:pt modelId="{F362C283-AA3C-49BD-9C29-DD3D31945AE6}" type="pres">
      <dgm:prSet presAssocID="{4456EA66-7023-49C5-94A2-AB1679E458B0}" presName="root" presStyleCnt="0">
        <dgm:presLayoutVars>
          <dgm:dir/>
          <dgm:resizeHandles val="exact"/>
        </dgm:presLayoutVars>
      </dgm:prSet>
      <dgm:spPr/>
    </dgm:pt>
    <dgm:pt modelId="{D99F1184-00D1-40D2-9D3E-A8FB601F97D0}" type="pres">
      <dgm:prSet presAssocID="{6D1B7DD6-3466-4960-AEC5-9B1DEFF12B05}" presName="compNode" presStyleCnt="0"/>
      <dgm:spPr/>
    </dgm:pt>
    <dgm:pt modelId="{FE166AE1-05B4-448F-A5FA-FA1EACC152FC}" type="pres">
      <dgm:prSet presAssocID="{6D1B7DD6-3466-4960-AEC5-9B1DEFF12B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1E943836-7421-4A27-BC0B-E1114CB5FD66}" type="pres">
      <dgm:prSet presAssocID="{6D1B7DD6-3466-4960-AEC5-9B1DEFF12B05}" presName="spaceRect" presStyleCnt="0"/>
      <dgm:spPr/>
    </dgm:pt>
    <dgm:pt modelId="{8F557822-25BB-4F6F-A515-68D07EF24620}" type="pres">
      <dgm:prSet presAssocID="{6D1B7DD6-3466-4960-AEC5-9B1DEFF12B05}" presName="textRect" presStyleLbl="revTx" presStyleIdx="0" presStyleCnt="4">
        <dgm:presLayoutVars>
          <dgm:chMax val="1"/>
          <dgm:chPref val="1"/>
        </dgm:presLayoutVars>
      </dgm:prSet>
      <dgm:spPr/>
    </dgm:pt>
    <dgm:pt modelId="{105C25BE-73DB-44B5-AFF2-52097AA41222}" type="pres">
      <dgm:prSet presAssocID="{C1BFD9EA-8863-4314-8EE2-513D917B87E2}" presName="sibTrans" presStyleCnt="0"/>
      <dgm:spPr/>
    </dgm:pt>
    <dgm:pt modelId="{9933B7E9-DDE3-44ED-BC65-AF5CC4DFE2C0}" type="pres">
      <dgm:prSet presAssocID="{66C86AE5-9120-402A-9F31-8C1F18BF1113}" presName="compNode" presStyleCnt="0"/>
      <dgm:spPr/>
    </dgm:pt>
    <dgm:pt modelId="{D2B10D25-6EE4-43D7-831D-07E43CA4943C}" type="pres">
      <dgm:prSet presAssocID="{66C86AE5-9120-402A-9F31-8C1F18BF11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me"/>
        </a:ext>
      </dgm:extLst>
    </dgm:pt>
    <dgm:pt modelId="{509240CE-08F0-4539-AB56-06C442C84A99}" type="pres">
      <dgm:prSet presAssocID="{66C86AE5-9120-402A-9F31-8C1F18BF1113}" presName="spaceRect" presStyleCnt="0"/>
      <dgm:spPr/>
    </dgm:pt>
    <dgm:pt modelId="{8E341E10-7E0D-4B67-BF7E-278405959CE3}" type="pres">
      <dgm:prSet presAssocID="{66C86AE5-9120-402A-9F31-8C1F18BF1113}" presName="textRect" presStyleLbl="revTx" presStyleIdx="1" presStyleCnt="4">
        <dgm:presLayoutVars>
          <dgm:chMax val="1"/>
          <dgm:chPref val="1"/>
        </dgm:presLayoutVars>
      </dgm:prSet>
      <dgm:spPr/>
    </dgm:pt>
    <dgm:pt modelId="{9CAAC6E8-7DAF-4970-AE3E-848018396166}" type="pres">
      <dgm:prSet presAssocID="{4BB66B83-8408-4B09-9687-4FB2BFAFD17C}" presName="sibTrans" presStyleCnt="0"/>
      <dgm:spPr/>
    </dgm:pt>
    <dgm:pt modelId="{0B684CE4-B4A3-457E-B348-842F65FE657D}" type="pres">
      <dgm:prSet presAssocID="{D0CEBFFB-1B2C-4388-B38F-DE454F1C1F65}" presName="compNode" presStyleCnt="0"/>
      <dgm:spPr/>
    </dgm:pt>
    <dgm:pt modelId="{3424E173-63D1-4C55-A076-0CA3192267A9}" type="pres">
      <dgm:prSet presAssocID="{D0CEBFFB-1B2C-4388-B38F-DE454F1C1F6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ting"/>
        </a:ext>
      </dgm:extLst>
    </dgm:pt>
    <dgm:pt modelId="{5055E36F-B12F-48F8-B5C7-40DFBF6F3ABE}" type="pres">
      <dgm:prSet presAssocID="{D0CEBFFB-1B2C-4388-B38F-DE454F1C1F65}" presName="spaceRect" presStyleCnt="0"/>
      <dgm:spPr/>
    </dgm:pt>
    <dgm:pt modelId="{12E6635F-AA9A-4EA3-88F4-CF242B861171}" type="pres">
      <dgm:prSet presAssocID="{D0CEBFFB-1B2C-4388-B38F-DE454F1C1F65}" presName="textRect" presStyleLbl="revTx" presStyleIdx="2" presStyleCnt="4">
        <dgm:presLayoutVars>
          <dgm:chMax val="1"/>
          <dgm:chPref val="1"/>
        </dgm:presLayoutVars>
      </dgm:prSet>
      <dgm:spPr/>
    </dgm:pt>
    <dgm:pt modelId="{1EA9C80D-3877-427C-9939-F0A3F132662B}" type="pres">
      <dgm:prSet presAssocID="{C0C457D1-4621-4E30-B7DF-1467145A0840}" presName="sibTrans" presStyleCnt="0"/>
      <dgm:spPr/>
    </dgm:pt>
    <dgm:pt modelId="{67D3F53D-BACB-4FD3-83B4-9B7C0E5FCFB5}" type="pres">
      <dgm:prSet presAssocID="{06316F6A-5D81-491A-8EA6-B9621CBFF9F7}" presName="compNode" presStyleCnt="0"/>
      <dgm:spPr/>
    </dgm:pt>
    <dgm:pt modelId="{1BFAF72D-3361-4684-92F0-D832FB5132A2}" type="pres">
      <dgm:prSet presAssocID="{06316F6A-5D81-491A-8EA6-B9621CBFF9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F9124C5F-AC2B-4BCD-87B0-73972991FB8D}" type="pres">
      <dgm:prSet presAssocID="{06316F6A-5D81-491A-8EA6-B9621CBFF9F7}" presName="spaceRect" presStyleCnt="0"/>
      <dgm:spPr/>
    </dgm:pt>
    <dgm:pt modelId="{82830214-22CC-48A7-B862-7E8C8904CB48}" type="pres">
      <dgm:prSet presAssocID="{06316F6A-5D81-491A-8EA6-B9621CBFF9F7}" presName="textRect" presStyleLbl="revTx" presStyleIdx="3" presStyleCnt="4">
        <dgm:presLayoutVars>
          <dgm:chMax val="1"/>
          <dgm:chPref val="1"/>
        </dgm:presLayoutVars>
      </dgm:prSet>
      <dgm:spPr/>
    </dgm:pt>
  </dgm:ptLst>
  <dgm:cxnLst>
    <dgm:cxn modelId="{40998106-A252-4459-8D36-59D6136EA01B}" type="presOf" srcId="{D0CEBFFB-1B2C-4388-B38F-DE454F1C1F65}" destId="{12E6635F-AA9A-4EA3-88F4-CF242B861171}" srcOrd="0" destOrd="0" presId="urn:microsoft.com/office/officeart/2018/2/layout/IconLabelList"/>
    <dgm:cxn modelId="{941D142F-C99F-4316-A83E-884803267698}" srcId="{4456EA66-7023-49C5-94A2-AB1679E458B0}" destId="{6D1B7DD6-3466-4960-AEC5-9B1DEFF12B05}" srcOrd="0" destOrd="0" parTransId="{174485A2-B250-4ADE-93B2-9FBAB86F5094}" sibTransId="{C1BFD9EA-8863-4314-8EE2-513D917B87E2}"/>
    <dgm:cxn modelId="{DFDE5A3C-AC5C-45D7-9D63-DF1B082D8802}" srcId="{4456EA66-7023-49C5-94A2-AB1679E458B0}" destId="{06316F6A-5D81-491A-8EA6-B9621CBFF9F7}" srcOrd="3" destOrd="0" parTransId="{EF54FB10-740F-4F51-BE7B-3613392010EF}" sibTransId="{5942C2FC-AE62-4490-9E99-25C93BCF9A6E}"/>
    <dgm:cxn modelId="{9D1F6F40-566D-44D8-9E96-A8EF99251197}" type="presOf" srcId="{6D1B7DD6-3466-4960-AEC5-9B1DEFF12B05}" destId="{8F557822-25BB-4F6F-A515-68D07EF24620}" srcOrd="0" destOrd="0" presId="urn:microsoft.com/office/officeart/2018/2/layout/IconLabelList"/>
    <dgm:cxn modelId="{31AAC97C-0DA7-4968-ABE3-B2174C90B34B}" srcId="{4456EA66-7023-49C5-94A2-AB1679E458B0}" destId="{D0CEBFFB-1B2C-4388-B38F-DE454F1C1F65}" srcOrd="2" destOrd="0" parTransId="{FCCD74D1-ABE2-461E-B59E-33530C161D50}" sibTransId="{C0C457D1-4621-4E30-B7DF-1467145A0840}"/>
    <dgm:cxn modelId="{ADADE086-39E2-4D37-8A71-C37DCF01D46A}" srcId="{4456EA66-7023-49C5-94A2-AB1679E458B0}" destId="{66C86AE5-9120-402A-9F31-8C1F18BF1113}" srcOrd="1" destOrd="0" parTransId="{DD832509-FA58-4B9D-8426-DFE8F5746C8F}" sibTransId="{4BB66B83-8408-4B09-9687-4FB2BFAFD17C}"/>
    <dgm:cxn modelId="{94378D88-6DDA-42CD-A07C-06F400911E9E}" type="presOf" srcId="{06316F6A-5D81-491A-8EA6-B9621CBFF9F7}" destId="{82830214-22CC-48A7-B862-7E8C8904CB48}" srcOrd="0" destOrd="0" presId="urn:microsoft.com/office/officeart/2018/2/layout/IconLabelList"/>
    <dgm:cxn modelId="{92A6E6BA-2936-44AA-AE64-D01733254DB3}" type="presOf" srcId="{4456EA66-7023-49C5-94A2-AB1679E458B0}" destId="{F362C283-AA3C-49BD-9C29-DD3D31945AE6}" srcOrd="0" destOrd="0" presId="urn:microsoft.com/office/officeart/2018/2/layout/IconLabelList"/>
    <dgm:cxn modelId="{88F289D2-5B6A-43AA-B273-DF4D271294B0}" type="presOf" srcId="{66C86AE5-9120-402A-9F31-8C1F18BF1113}" destId="{8E341E10-7E0D-4B67-BF7E-278405959CE3}" srcOrd="0" destOrd="0" presId="urn:microsoft.com/office/officeart/2018/2/layout/IconLabelList"/>
    <dgm:cxn modelId="{216C4899-E95A-433E-BC06-2C14941F5C14}" type="presParOf" srcId="{F362C283-AA3C-49BD-9C29-DD3D31945AE6}" destId="{D99F1184-00D1-40D2-9D3E-A8FB601F97D0}" srcOrd="0" destOrd="0" presId="urn:microsoft.com/office/officeart/2018/2/layout/IconLabelList"/>
    <dgm:cxn modelId="{BF295D76-D80E-43B3-BA3D-7210E0743BBF}" type="presParOf" srcId="{D99F1184-00D1-40D2-9D3E-A8FB601F97D0}" destId="{FE166AE1-05B4-448F-A5FA-FA1EACC152FC}" srcOrd="0" destOrd="0" presId="urn:microsoft.com/office/officeart/2018/2/layout/IconLabelList"/>
    <dgm:cxn modelId="{E0CB1DE4-CD50-4DC8-9A74-2B2E51344A8C}" type="presParOf" srcId="{D99F1184-00D1-40D2-9D3E-A8FB601F97D0}" destId="{1E943836-7421-4A27-BC0B-E1114CB5FD66}" srcOrd="1" destOrd="0" presId="urn:microsoft.com/office/officeart/2018/2/layout/IconLabelList"/>
    <dgm:cxn modelId="{743586D7-EB5F-4CE7-A6C3-47E51ADACBC8}" type="presParOf" srcId="{D99F1184-00D1-40D2-9D3E-A8FB601F97D0}" destId="{8F557822-25BB-4F6F-A515-68D07EF24620}" srcOrd="2" destOrd="0" presId="urn:microsoft.com/office/officeart/2018/2/layout/IconLabelList"/>
    <dgm:cxn modelId="{FD8A6B32-8D4C-4A20-807F-AF8B43E8B2A8}" type="presParOf" srcId="{F362C283-AA3C-49BD-9C29-DD3D31945AE6}" destId="{105C25BE-73DB-44B5-AFF2-52097AA41222}" srcOrd="1" destOrd="0" presId="urn:microsoft.com/office/officeart/2018/2/layout/IconLabelList"/>
    <dgm:cxn modelId="{23EC7E1F-97C2-4DB7-B2E8-BD6A509A5D78}" type="presParOf" srcId="{F362C283-AA3C-49BD-9C29-DD3D31945AE6}" destId="{9933B7E9-DDE3-44ED-BC65-AF5CC4DFE2C0}" srcOrd="2" destOrd="0" presId="urn:microsoft.com/office/officeart/2018/2/layout/IconLabelList"/>
    <dgm:cxn modelId="{CD791A36-5A8E-430B-8EA9-CBF500B5D2BB}" type="presParOf" srcId="{9933B7E9-DDE3-44ED-BC65-AF5CC4DFE2C0}" destId="{D2B10D25-6EE4-43D7-831D-07E43CA4943C}" srcOrd="0" destOrd="0" presId="urn:microsoft.com/office/officeart/2018/2/layout/IconLabelList"/>
    <dgm:cxn modelId="{234C02D6-40BD-43DA-B12D-5C50D8FC35D2}" type="presParOf" srcId="{9933B7E9-DDE3-44ED-BC65-AF5CC4DFE2C0}" destId="{509240CE-08F0-4539-AB56-06C442C84A99}" srcOrd="1" destOrd="0" presId="urn:microsoft.com/office/officeart/2018/2/layout/IconLabelList"/>
    <dgm:cxn modelId="{F4F72459-9FC3-43BB-A65F-E69EC4155ABC}" type="presParOf" srcId="{9933B7E9-DDE3-44ED-BC65-AF5CC4DFE2C0}" destId="{8E341E10-7E0D-4B67-BF7E-278405959CE3}" srcOrd="2" destOrd="0" presId="urn:microsoft.com/office/officeart/2018/2/layout/IconLabelList"/>
    <dgm:cxn modelId="{79F2912C-BD71-4130-80FA-A9B245522A2C}" type="presParOf" srcId="{F362C283-AA3C-49BD-9C29-DD3D31945AE6}" destId="{9CAAC6E8-7DAF-4970-AE3E-848018396166}" srcOrd="3" destOrd="0" presId="urn:microsoft.com/office/officeart/2018/2/layout/IconLabelList"/>
    <dgm:cxn modelId="{A44024B0-5894-4BA0-903B-B4383CDDE8C8}" type="presParOf" srcId="{F362C283-AA3C-49BD-9C29-DD3D31945AE6}" destId="{0B684CE4-B4A3-457E-B348-842F65FE657D}" srcOrd="4" destOrd="0" presId="urn:microsoft.com/office/officeart/2018/2/layout/IconLabelList"/>
    <dgm:cxn modelId="{437BA365-C12E-4DEF-9C24-B930F59DF428}" type="presParOf" srcId="{0B684CE4-B4A3-457E-B348-842F65FE657D}" destId="{3424E173-63D1-4C55-A076-0CA3192267A9}" srcOrd="0" destOrd="0" presId="urn:microsoft.com/office/officeart/2018/2/layout/IconLabelList"/>
    <dgm:cxn modelId="{4FE4B59A-EC30-41CE-BC2A-CEFF220EF0BA}" type="presParOf" srcId="{0B684CE4-B4A3-457E-B348-842F65FE657D}" destId="{5055E36F-B12F-48F8-B5C7-40DFBF6F3ABE}" srcOrd="1" destOrd="0" presId="urn:microsoft.com/office/officeart/2018/2/layout/IconLabelList"/>
    <dgm:cxn modelId="{DFE5BAAB-D938-418C-B696-9FDB5B60C002}" type="presParOf" srcId="{0B684CE4-B4A3-457E-B348-842F65FE657D}" destId="{12E6635F-AA9A-4EA3-88F4-CF242B861171}" srcOrd="2" destOrd="0" presId="urn:microsoft.com/office/officeart/2018/2/layout/IconLabelList"/>
    <dgm:cxn modelId="{55F30F57-6D30-43A1-8FFC-B65C1E968EB9}" type="presParOf" srcId="{F362C283-AA3C-49BD-9C29-DD3D31945AE6}" destId="{1EA9C80D-3877-427C-9939-F0A3F132662B}" srcOrd="5" destOrd="0" presId="urn:microsoft.com/office/officeart/2018/2/layout/IconLabelList"/>
    <dgm:cxn modelId="{03A0162E-7CDC-415A-BCE0-04718B3E8C31}" type="presParOf" srcId="{F362C283-AA3C-49BD-9C29-DD3D31945AE6}" destId="{67D3F53D-BACB-4FD3-83B4-9B7C0E5FCFB5}" srcOrd="6" destOrd="0" presId="urn:microsoft.com/office/officeart/2018/2/layout/IconLabelList"/>
    <dgm:cxn modelId="{20B0A461-F855-4E85-968F-3CDDE9491B16}" type="presParOf" srcId="{67D3F53D-BACB-4FD3-83B4-9B7C0E5FCFB5}" destId="{1BFAF72D-3361-4684-92F0-D832FB5132A2}" srcOrd="0" destOrd="0" presId="urn:microsoft.com/office/officeart/2018/2/layout/IconLabelList"/>
    <dgm:cxn modelId="{FD739562-CACF-4F32-A5CF-0BDF988C36A2}" type="presParOf" srcId="{67D3F53D-BACB-4FD3-83B4-9B7C0E5FCFB5}" destId="{F9124C5F-AC2B-4BCD-87B0-73972991FB8D}" srcOrd="1" destOrd="0" presId="urn:microsoft.com/office/officeart/2018/2/layout/IconLabelList"/>
    <dgm:cxn modelId="{DB815367-9D15-45C1-8ECD-16D017D7A9FC}" type="presParOf" srcId="{67D3F53D-BACB-4FD3-83B4-9B7C0E5FCFB5}" destId="{82830214-22CC-48A7-B862-7E8C8904CB4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66AE1-05B4-448F-A5FA-FA1EACC152FC}">
      <dsp:nvSpPr>
        <dsp:cNvPr id="0" name=""/>
        <dsp:cNvSpPr/>
      </dsp:nvSpPr>
      <dsp:spPr>
        <a:xfrm>
          <a:off x="1016571" y="1884697"/>
          <a:ext cx="1086479" cy="10864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57822-25BB-4F6F-A515-68D07EF24620}">
      <dsp:nvSpPr>
        <dsp:cNvPr id="0" name=""/>
        <dsp:cNvSpPr/>
      </dsp:nvSpPr>
      <dsp:spPr>
        <a:xfrm>
          <a:off x="352611" y="3327083"/>
          <a:ext cx="24143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Finding &amp; Keeping Instructors</a:t>
          </a:r>
        </a:p>
      </dsp:txBody>
      <dsp:txXfrm>
        <a:off x="352611" y="3327083"/>
        <a:ext cx="2414398" cy="720000"/>
      </dsp:txXfrm>
    </dsp:sp>
    <dsp:sp modelId="{D2B10D25-6EE4-43D7-831D-07E43CA4943C}">
      <dsp:nvSpPr>
        <dsp:cNvPr id="0" name=""/>
        <dsp:cNvSpPr/>
      </dsp:nvSpPr>
      <dsp:spPr>
        <a:xfrm>
          <a:off x="3853489" y="1884697"/>
          <a:ext cx="1086479" cy="10864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41E10-7E0D-4B67-BF7E-278405959CE3}">
      <dsp:nvSpPr>
        <dsp:cNvPr id="0" name=""/>
        <dsp:cNvSpPr/>
      </dsp:nvSpPr>
      <dsp:spPr>
        <a:xfrm>
          <a:off x="3189530" y="3327083"/>
          <a:ext cx="24143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Housing </a:t>
          </a:r>
        </a:p>
      </dsp:txBody>
      <dsp:txXfrm>
        <a:off x="3189530" y="3327083"/>
        <a:ext cx="2414398" cy="720000"/>
      </dsp:txXfrm>
    </dsp:sp>
    <dsp:sp modelId="{3424E173-63D1-4C55-A076-0CA3192267A9}">
      <dsp:nvSpPr>
        <dsp:cNvPr id="0" name=""/>
        <dsp:cNvSpPr/>
      </dsp:nvSpPr>
      <dsp:spPr>
        <a:xfrm>
          <a:off x="6690407" y="1884697"/>
          <a:ext cx="1086479" cy="10864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6635F-AA9A-4EA3-88F4-CF242B861171}">
      <dsp:nvSpPr>
        <dsp:cNvPr id="0" name=""/>
        <dsp:cNvSpPr/>
      </dsp:nvSpPr>
      <dsp:spPr>
        <a:xfrm>
          <a:off x="6026448" y="3327083"/>
          <a:ext cx="24143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Marketing (Targeting Hard-To-Reach Groups)</a:t>
          </a:r>
        </a:p>
      </dsp:txBody>
      <dsp:txXfrm>
        <a:off x="6026448" y="3327083"/>
        <a:ext cx="2414398" cy="720000"/>
      </dsp:txXfrm>
    </dsp:sp>
    <dsp:sp modelId="{1BFAF72D-3361-4684-92F0-D832FB5132A2}">
      <dsp:nvSpPr>
        <dsp:cNvPr id="0" name=""/>
        <dsp:cNvSpPr/>
      </dsp:nvSpPr>
      <dsp:spPr>
        <a:xfrm>
          <a:off x="9527326" y="1884697"/>
          <a:ext cx="1086479" cy="10864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830214-22CC-48A7-B862-7E8C8904CB48}">
      <dsp:nvSpPr>
        <dsp:cNvPr id="0" name=""/>
        <dsp:cNvSpPr/>
      </dsp:nvSpPr>
      <dsp:spPr>
        <a:xfrm>
          <a:off x="8863366" y="3327083"/>
          <a:ext cx="24143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Specific Curricula</a:t>
          </a:r>
        </a:p>
      </dsp:txBody>
      <dsp:txXfrm>
        <a:off x="8863366" y="3327083"/>
        <a:ext cx="241439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DF916-3C63-436B-A415-D90931C5FFD1}" type="datetimeFigureOut">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98D3E-B78E-4E5B-BCF3-BFB418F7B6A4}" type="slidenum">
              <a:t>‹#›</a:t>
            </a:fld>
            <a:endParaRPr lang="en-US"/>
          </a:p>
        </p:txBody>
      </p:sp>
    </p:spTree>
    <p:extLst>
      <p:ext uri="{BB962C8B-B14F-4D97-AF65-F5344CB8AC3E}">
        <p14:creationId xmlns:p14="http://schemas.microsoft.com/office/powerpoint/2010/main" val="201137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Our survey had three branches that gave the participant a distinct set of questions based on if they were someone who had taken courses at NCS in the past, if they had not taken courses at NCS before but would be interested in the future, and if they have not taken courses at NCS before an</a:t>
            </a:r>
          </a:p>
          <a:p>
            <a:r>
              <a:rPr lang="en-US">
                <a:cs typeface="Calibri"/>
              </a:rPr>
              <a:t>d for whatever reason are not interested in taking courses in the future</a:t>
            </a:r>
          </a:p>
        </p:txBody>
      </p:sp>
      <p:sp>
        <p:nvSpPr>
          <p:cNvPr id="4" name="Slide Number Placeholder 3"/>
          <p:cNvSpPr>
            <a:spLocks noGrp="1"/>
          </p:cNvSpPr>
          <p:nvPr>
            <p:ph type="sldNum" sz="quarter" idx="5"/>
          </p:nvPr>
        </p:nvSpPr>
        <p:spPr/>
        <p:txBody>
          <a:bodyPr/>
          <a:lstStyle/>
          <a:p>
            <a:fld id="{A8598D3E-B78E-4E5B-BCF3-BFB418F7B6A4}" type="slidenum">
              <a:rPr lang="en-US"/>
              <a:t>7</a:t>
            </a:fld>
            <a:endParaRPr lang="en-US"/>
          </a:p>
        </p:txBody>
      </p:sp>
    </p:spTree>
    <p:extLst>
      <p:ext uri="{BB962C8B-B14F-4D97-AF65-F5344CB8AC3E}">
        <p14:creationId xmlns:p14="http://schemas.microsoft.com/office/powerpoint/2010/main" val="81450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8598D3E-B78E-4E5B-BCF3-BFB418F7B6A4}" type="slidenum">
              <a:t>22</a:t>
            </a:fld>
            <a:endParaRPr lang="en-US"/>
          </a:p>
        </p:txBody>
      </p:sp>
    </p:spTree>
    <p:extLst>
      <p:ext uri="{BB962C8B-B14F-4D97-AF65-F5344CB8AC3E}">
        <p14:creationId xmlns:p14="http://schemas.microsoft.com/office/powerpoint/2010/main" val="57272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the very popular ESOL course has a leveling system that allows students to enroll in a class with peers of similar abilities and skill levels, we recommend that NCS break courses into different levels if applicable.</a:t>
            </a:r>
          </a:p>
          <a:p>
            <a:endParaRPr lang="en-US">
              <a:cs typeface="Calibri"/>
            </a:endParaRPr>
          </a:p>
        </p:txBody>
      </p:sp>
      <p:sp>
        <p:nvSpPr>
          <p:cNvPr id="4" name="Slide Number Placeholder 3"/>
          <p:cNvSpPr>
            <a:spLocks noGrp="1"/>
          </p:cNvSpPr>
          <p:nvPr>
            <p:ph type="sldNum" sz="quarter" idx="5"/>
          </p:nvPr>
        </p:nvSpPr>
        <p:spPr/>
        <p:txBody>
          <a:bodyPr/>
          <a:lstStyle/>
          <a:p>
            <a:fld id="{A8598D3E-B78E-4E5B-BCF3-BFB418F7B6A4}" type="slidenum">
              <a:rPr lang="en-US"/>
              <a:t>28</a:t>
            </a:fld>
            <a:endParaRPr lang="en-US"/>
          </a:p>
        </p:txBody>
      </p:sp>
    </p:spTree>
    <p:extLst>
      <p:ext uri="{BB962C8B-B14F-4D97-AF65-F5344CB8AC3E}">
        <p14:creationId xmlns:p14="http://schemas.microsoft.com/office/powerpoint/2010/main" val="73242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We recommend that the NCS continue to improve and build upon their marketing methods so that the community is more aware of the opportunities provided by the school.</a:t>
            </a:r>
            <a:r>
              <a:rPr lang="en-US" b="1"/>
              <a:t>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8598D3E-B78E-4E5B-BCF3-BFB418F7B6A4}" type="slidenum">
              <a:rPr lang="en-US"/>
              <a:t>29</a:t>
            </a:fld>
            <a:endParaRPr lang="en-US"/>
          </a:p>
        </p:txBody>
      </p:sp>
    </p:spTree>
    <p:extLst>
      <p:ext uri="{BB962C8B-B14F-4D97-AF65-F5344CB8AC3E}">
        <p14:creationId xmlns:p14="http://schemas.microsoft.com/office/powerpoint/2010/main" val="47761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addition to the English version of our survey, we also made two translated versions of the survey into Spanish and Portuguese, which are the two most common languages spoken on the island other than English.  For the purposes of the presentation, the graphs of the English-speaking  respondents are in blue and the graphs for the non-English speakers version is in orange</a:t>
            </a:r>
          </a:p>
        </p:txBody>
      </p:sp>
      <p:sp>
        <p:nvSpPr>
          <p:cNvPr id="4" name="Slide Number Placeholder 3"/>
          <p:cNvSpPr>
            <a:spLocks noGrp="1"/>
          </p:cNvSpPr>
          <p:nvPr>
            <p:ph type="sldNum" sz="quarter" idx="5"/>
          </p:nvPr>
        </p:nvSpPr>
        <p:spPr/>
        <p:txBody>
          <a:bodyPr/>
          <a:lstStyle/>
          <a:p>
            <a:fld id="{A8598D3E-B78E-4E5B-BCF3-BFB418F7B6A4}" type="slidenum">
              <a:t>9</a:t>
            </a:fld>
            <a:endParaRPr lang="en-US"/>
          </a:p>
        </p:txBody>
      </p:sp>
    </p:spTree>
    <p:extLst>
      <p:ext uri="{BB962C8B-B14F-4D97-AF65-F5344CB8AC3E}">
        <p14:creationId xmlns:p14="http://schemas.microsoft.com/office/powerpoint/2010/main" val="190945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One of the questions we asked past NCS students was about their interest in taking courses in various subjects that are not yet offered by NCS.  The most desired courses from participants of the English version were professional foreign language, finance/QuickBooks, and technology/computer skills.  For the Spanish version, most people answered that they were in favor of foreign language, English literature and writing, and finance/Quick books</a:t>
            </a:r>
          </a:p>
        </p:txBody>
      </p:sp>
      <p:sp>
        <p:nvSpPr>
          <p:cNvPr id="4" name="Slide Number Placeholder 3"/>
          <p:cNvSpPr>
            <a:spLocks noGrp="1"/>
          </p:cNvSpPr>
          <p:nvPr>
            <p:ph type="sldNum" sz="quarter" idx="5"/>
          </p:nvPr>
        </p:nvSpPr>
        <p:spPr/>
        <p:txBody>
          <a:bodyPr/>
          <a:lstStyle/>
          <a:p>
            <a:fld id="{A8598D3E-B78E-4E5B-BCF3-BFB418F7B6A4}" type="slidenum">
              <a:t>10</a:t>
            </a:fld>
            <a:endParaRPr lang="en-US"/>
          </a:p>
        </p:txBody>
      </p:sp>
    </p:spTree>
    <p:extLst>
      <p:ext uri="{BB962C8B-B14F-4D97-AF65-F5344CB8AC3E}">
        <p14:creationId xmlns:p14="http://schemas.microsoft.com/office/powerpoint/2010/main" val="116391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One of the questions we asked past NCS students was about their interest in taking courses in various subjects that are not yet offered by NCS.  The most desired courses from participants of the English version were professional foreign language, finance/QuickBooks, and technology/computer skills.  For the Spanish version, most people answered that they were in favor of foreign language, English literature and writing, and finance/Quick books</a:t>
            </a:r>
          </a:p>
        </p:txBody>
      </p:sp>
      <p:sp>
        <p:nvSpPr>
          <p:cNvPr id="4" name="Slide Number Placeholder 3"/>
          <p:cNvSpPr>
            <a:spLocks noGrp="1"/>
          </p:cNvSpPr>
          <p:nvPr>
            <p:ph type="sldNum" sz="quarter" idx="5"/>
          </p:nvPr>
        </p:nvSpPr>
        <p:spPr/>
        <p:txBody>
          <a:bodyPr/>
          <a:lstStyle/>
          <a:p>
            <a:fld id="{A8598D3E-B78E-4E5B-BCF3-BFB418F7B6A4}" type="slidenum">
              <a:t>11</a:t>
            </a:fld>
            <a:endParaRPr lang="en-US"/>
          </a:p>
        </p:txBody>
      </p:sp>
    </p:spTree>
    <p:extLst>
      <p:ext uri="{BB962C8B-B14F-4D97-AF65-F5344CB8AC3E}">
        <p14:creationId xmlns:p14="http://schemas.microsoft.com/office/powerpoint/2010/main" val="105184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We also asked a question to gauge past NCS students' motivations for taking courses at the community school. Theesponsesvarieda bitbetween the English and non-English versions of the survey.  English speakers primarily responded that they took courses </a:t>
            </a:r>
            <a:r>
              <a:rPr lang="en-US" err="1">
                <a:cs typeface="Calibri"/>
              </a:rPr>
              <a:t>timprovetechnical</a:t>
            </a:r>
            <a:r>
              <a:rPr lang="en-US">
                <a:cs typeface="Calibri"/>
              </a:rPr>
              <a:t> skills, obtain a certification degree, and to help them start a business.  Non-English speakers were more likely to take courses to improve their language skills, improve their chances of getting a job, and to obtain a certification degree.</a:t>
            </a:r>
          </a:p>
        </p:txBody>
      </p:sp>
      <p:sp>
        <p:nvSpPr>
          <p:cNvPr id="4" name="Slide Number Placeholder 3"/>
          <p:cNvSpPr>
            <a:spLocks noGrp="1"/>
          </p:cNvSpPr>
          <p:nvPr>
            <p:ph type="sldNum" sz="quarter" idx="5"/>
          </p:nvPr>
        </p:nvSpPr>
        <p:spPr/>
        <p:txBody>
          <a:bodyPr/>
          <a:lstStyle/>
          <a:p>
            <a:fld id="{A8598D3E-B78E-4E5B-BCF3-BFB418F7B6A4}" type="slidenum">
              <a:t>12</a:t>
            </a:fld>
            <a:endParaRPr lang="en-US"/>
          </a:p>
        </p:txBody>
      </p:sp>
    </p:spTree>
    <p:extLst>
      <p:ext uri="{BB962C8B-B14F-4D97-AF65-F5344CB8AC3E}">
        <p14:creationId xmlns:p14="http://schemas.microsoft.com/office/powerpoint/2010/main" val="384740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We also asked a question to gauge past NCS students' motivations for taking courses at the community school. Theesponsesvarieda bitbetween the English and non-English versions of the survey.  English speakers primarily responded that they took courses </a:t>
            </a:r>
            <a:r>
              <a:rPr lang="en-US" err="1">
                <a:cs typeface="Calibri"/>
              </a:rPr>
              <a:t>timprovetechnical</a:t>
            </a:r>
            <a:r>
              <a:rPr lang="en-US">
                <a:cs typeface="Calibri"/>
              </a:rPr>
              <a:t> skills, obtain a certification degree, and to help them start a business.  Non-English speakers were more likely to take courses to improve their language skills, improve their chances of getting a job, and to obtain a certification degree.</a:t>
            </a:r>
          </a:p>
        </p:txBody>
      </p:sp>
      <p:sp>
        <p:nvSpPr>
          <p:cNvPr id="4" name="Slide Number Placeholder 3"/>
          <p:cNvSpPr>
            <a:spLocks noGrp="1"/>
          </p:cNvSpPr>
          <p:nvPr>
            <p:ph type="sldNum" sz="quarter" idx="5"/>
          </p:nvPr>
        </p:nvSpPr>
        <p:spPr/>
        <p:txBody>
          <a:bodyPr/>
          <a:lstStyle/>
          <a:p>
            <a:fld id="{A8598D3E-B78E-4E5B-BCF3-BFB418F7B6A4}" type="slidenum">
              <a:t>13</a:t>
            </a:fld>
            <a:endParaRPr lang="en-US"/>
          </a:p>
        </p:txBody>
      </p:sp>
    </p:spTree>
    <p:extLst>
      <p:ext uri="{BB962C8B-B14F-4D97-AF65-F5344CB8AC3E}">
        <p14:creationId xmlns:p14="http://schemas.microsoft.com/office/powerpoint/2010/main" val="374766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For the prospective students, the people who have not taken adult education courses at NCS, we asked some similar questions.  For their interest in subject areas that are not yet offered by NCS, the responses were pretty similar to past students.  The English speaking participants responded that they would be most interested in finance/</a:t>
            </a:r>
            <a:r>
              <a:rPr lang="en-US" err="1">
                <a:cs typeface="Calibri"/>
              </a:rPr>
              <a:t>quickbooks</a:t>
            </a:r>
            <a:r>
              <a:rPr lang="en-US">
                <a:cs typeface="Calibri"/>
              </a:rPr>
              <a:t> courses, computer skills, and professional foreign language.  Non-English speaking participants were most interested in taking English literature and writing, foreign language, and computer skills.</a:t>
            </a:r>
          </a:p>
        </p:txBody>
      </p:sp>
      <p:sp>
        <p:nvSpPr>
          <p:cNvPr id="4" name="Slide Number Placeholder 3"/>
          <p:cNvSpPr>
            <a:spLocks noGrp="1"/>
          </p:cNvSpPr>
          <p:nvPr>
            <p:ph type="sldNum" sz="quarter" idx="5"/>
          </p:nvPr>
        </p:nvSpPr>
        <p:spPr/>
        <p:txBody>
          <a:bodyPr/>
          <a:lstStyle/>
          <a:p>
            <a:fld id="{A8598D3E-B78E-4E5B-BCF3-BFB418F7B6A4}" type="slidenum">
              <a:t>14</a:t>
            </a:fld>
            <a:endParaRPr lang="en-US"/>
          </a:p>
        </p:txBody>
      </p:sp>
    </p:spTree>
    <p:extLst>
      <p:ext uri="{BB962C8B-B14F-4D97-AF65-F5344CB8AC3E}">
        <p14:creationId xmlns:p14="http://schemas.microsoft.com/office/powerpoint/2010/main" val="392525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For the prospective students, the people who have not taken adult education courses at NCS, we asked some similar questions.  For their interest in subject areas that are not yet offered by NCS, the responses were pretty similar to past students.  The English speaking participants responded that they would be most interested in finance/</a:t>
            </a:r>
            <a:r>
              <a:rPr lang="en-US" err="1">
                <a:cs typeface="Calibri"/>
              </a:rPr>
              <a:t>quickbooks</a:t>
            </a:r>
            <a:r>
              <a:rPr lang="en-US">
                <a:cs typeface="Calibri"/>
              </a:rPr>
              <a:t> courses, computer skills, and professional foreign language.  Non-English speaking participants were most interested in taking English literature and writing, foreign language, and computer skills.</a:t>
            </a:r>
          </a:p>
        </p:txBody>
      </p:sp>
      <p:sp>
        <p:nvSpPr>
          <p:cNvPr id="4" name="Slide Number Placeholder 3"/>
          <p:cNvSpPr>
            <a:spLocks noGrp="1"/>
          </p:cNvSpPr>
          <p:nvPr>
            <p:ph type="sldNum" sz="quarter" idx="5"/>
          </p:nvPr>
        </p:nvSpPr>
        <p:spPr/>
        <p:txBody>
          <a:bodyPr/>
          <a:lstStyle/>
          <a:p>
            <a:fld id="{A8598D3E-B78E-4E5B-BCF3-BFB418F7B6A4}" type="slidenum">
              <a:t>15</a:t>
            </a:fld>
            <a:endParaRPr lang="en-US"/>
          </a:p>
        </p:txBody>
      </p:sp>
    </p:spTree>
    <p:extLst>
      <p:ext uri="{BB962C8B-B14F-4D97-AF65-F5344CB8AC3E}">
        <p14:creationId xmlns:p14="http://schemas.microsoft.com/office/powerpoint/2010/main" val="417427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Finally, we asked prospective NCS students about what would most motivate them to take courses at NCS in the future.  We only included the graph for the English speaker version because the responses for the non-English versions were virtually identical to these.  The main motivations for taking courses were the same as for past NCS students, specifically improving technical skills, obtaining a certification degree, and to help them start a business.</a:t>
            </a:r>
          </a:p>
        </p:txBody>
      </p:sp>
      <p:sp>
        <p:nvSpPr>
          <p:cNvPr id="4" name="Slide Number Placeholder 3"/>
          <p:cNvSpPr>
            <a:spLocks noGrp="1"/>
          </p:cNvSpPr>
          <p:nvPr>
            <p:ph type="sldNum" sz="quarter" idx="5"/>
          </p:nvPr>
        </p:nvSpPr>
        <p:spPr/>
        <p:txBody>
          <a:bodyPr/>
          <a:lstStyle/>
          <a:p>
            <a:fld id="{A8598D3E-B78E-4E5B-BCF3-BFB418F7B6A4}" type="slidenum">
              <a:t>16</a:t>
            </a:fld>
            <a:endParaRPr lang="en-US"/>
          </a:p>
        </p:txBody>
      </p:sp>
    </p:spTree>
    <p:extLst>
      <p:ext uri="{BB962C8B-B14F-4D97-AF65-F5344CB8AC3E}">
        <p14:creationId xmlns:p14="http://schemas.microsoft.com/office/powerpoint/2010/main" val="419492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169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64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2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13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68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30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774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4509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340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573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83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7732992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nantucketcommunityschool.org/" TargetMode="External"/><Relationship Id="rId13" Type="http://schemas.openxmlformats.org/officeDocument/2006/relationships/hyperlink" Target="https://www.nantucket-ma.gov/DocumentCenter/View/42103/Annual-Town-Report-2021-Town-of-Nantucket-PDF" TargetMode="External"/><Relationship Id="rId18" Type="http://schemas.openxmlformats.org/officeDocument/2006/relationships/hyperlink" Target="https://vineyardgazette.com/news/2003/07/25/living-cost-imported-labor" TargetMode="External"/><Relationship Id="rId3" Type="http://schemas.openxmlformats.org/officeDocument/2006/relationships/hyperlink" Target="https://doi.org/10.1177/0741713620925029" TargetMode="External"/><Relationship Id="rId7" Type="http://schemas.openxmlformats.org/officeDocument/2006/relationships/hyperlink" Target="https://sponsored.bostonglobe.com/studiob/2021-women-in-real-estate/" TargetMode="External"/><Relationship Id="rId12" Type="http://schemas.openxmlformats.org/officeDocument/2006/relationships/hyperlink" Target="https://doi.org/10.32591/coas.ojer.0201.04045m" TargetMode="External"/><Relationship Id="rId17" Type="http://schemas.openxmlformats.org/officeDocument/2006/relationships/hyperlink" Target="https://www.capecodall.org/wp-content/uploads/2022/08/Fall-2022-Course-Grid-Updated-8-9.pdf" TargetMode="External"/><Relationship Id="rId2" Type="http://schemas.openxmlformats.org/officeDocument/2006/relationships/hyperlink" Target="https://www.ack.net/stories/census-is-in-but-question-of-undercount-lingers,25634" TargetMode="External"/><Relationship Id="rId16" Type="http://schemas.openxmlformats.org/officeDocument/2006/relationships/hyperlink" Target="http://about:blank/" TargetMode="External"/><Relationship Id="rId1" Type="http://schemas.openxmlformats.org/officeDocument/2006/relationships/slideLayout" Target="../slideLayouts/slideLayout2.xml"/><Relationship Id="rId6" Type="http://schemas.openxmlformats.org/officeDocument/2006/relationships/hyperlink" Target="https://www.pewresearch.org/internet/2016/03/22/lifelong-learning-and-technology/" TargetMode="External"/><Relationship Id="rId11" Type="http://schemas.openxmlformats.org/officeDocument/2006/relationships/hyperlink" Target="https://mvcet.org/" TargetMode="External"/><Relationship Id="rId5" Type="http://schemas.openxmlformats.org/officeDocument/2006/relationships/hyperlink" Target="https://www.nantucket-ma.gov/DocumentCenter" TargetMode="External"/><Relationship Id="rId15" Type="http://schemas.openxmlformats.org/officeDocument/2006/relationships/hyperlink" Target="https://uil.unesco.org/adult-education/unesco-recommendation/unesco-recommendation-adult-learning-and-education-2015" TargetMode="External"/><Relationship Id="rId10" Type="http://schemas.openxmlformats.org/officeDocument/2006/relationships/hyperlink" Target="https://mvalp.com/" TargetMode="External"/><Relationship Id="rId4" Type="http://schemas.openxmlformats.org/officeDocument/2006/relationships/hyperlink" Target="https://doi.org/10.1007/978-3-030-28227-1_12" TargetMode="External"/><Relationship Id="rId9" Type="http://schemas.openxmlformats.org/officeDocument/2006/relationships/hyperlink" Target="https://www.census.gov/quickfacts/nantucketcountymassachusetts" TargetMode="External"/><Relationship Id="rId14" Type="http://schemas.openxmlformats.org/officeDocument/2006/relationships/hyperlink" Target="https://uil.unesco.org/adult-education/unesco-recommendation/unesco-recommendation-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Logo, company name&#10;&#10;Description automatically generated">
            <a:extLst>
              <a:ext uri="{FF2B5EF4-FFF2-40B4-BE49-F238E27FC236}">
                <a16:creationId xmlns:a16="http://schemas.microsoft.com/office/drawing/2014/main" id="{0777F5C7-A993-EA0D-18D9-7D9AD2344598}"/>
              </a:ext>
            </a:extLst>
          </p:cNvPr>
          <p:cNvPicPr>
            <a:picLocks noChangeAspect="1"/>
          </p:cNvPicPr>
          <p:nvPr/>
        </p:nvPicPr>
        <p:blipFill>
          <a:blip r:embed="rId2"/>
          <a:stretch>
            <a:fillRect/>
          </a:stretch>
        </p:blipFill>
        <p:spPr>
          <a:xfrm>
            <a:off x="448769" y="580856"/>
            <a:ext cx="5540936" cy="2555276"/>
          </a:xfrm>
          <a:prstGeom prst="rect">
            <a:avLst/>
          </a:prstGeom>
        </p:spPr>
      </p:pic>
      <p:pic>
        <p:nvPicPr>
          <p:cNvPr id="5" name="Picture 5">
            <a:extLst>
              <a:ext uri="{FF2B5EF4-FFF2-40B4-BE49-F238E27FC236}">
                <a16:creationId xmlns:a16="http://schemas.microsoft.com/office/drawing/2014/main" id="{3D8FCF04-DD3B-9E15-045E-64920FAEBDB8}"/>
              </a:ext>
            </a:extLst>
          </p:cNvPr>
          <p:cNvPicPr>
            <a:picLocks noChangeAspect="1"/>
          </p:cNvPicPr>
          <p:nvPr/>
        </p:nvPicPr>
        <p:blipFill>
          <a:blip r:embed="rId3"/>
          <a:stretch>
            <a:fillRect/>
          </a:stretch>
        </p:blipFill>
        <p:spPr>
          <a:xfrm>
            <a:off x="439697" y="3586255"/>
            <a:ext cx="5559792" cy="2350392"/>
          </a:xfrm>
          <a:prstGeom prst="rect">
            <a:avLst/>
          </a:prstGeom>
        </p:spPr>
      </p:pic>
      <p:sp>
        <p:nvSpPr>
          <p:cNvPr id="6" name="Slide Number Placeholder 5">
            <a:extLst>
              <a:ext uri="{FF2B5EF4-FFF2-40B4-BE49-F238E27FC236}">
                <a16:creationId xmlns:a16="http://schemas.microsoft.com/office/drawing/2014/main" id="{64171F85-25B1-EE11-8723-BE0FEB311BDC}"/>
              </a:ext>
            </a:extLst>
          </p:cNvPr>
          <p:cNvSpPr>
            <a:spLocks noGrp="1"/>
          </p:cNvSpPr>
          <p:nvPr>
            <p:ph type="sldNum" sz="quarter" idx="12"/>
          </p:nvPr>
        </p:nvSpPr>
        <p:spPr>
          <a:xfrm>
            <a:off x="5632382" y="6356350"/>
            <a:ext cx="1362777" cy="365125"/>
          </a:xfrm>
          <a:prstGeom prst="ellipse">
            <a:avLst/>
          </a:prstGeom>
        </p:spPr>
        <p:txBody>
          <a:bodyPr>
            <a:normAutofit/>
          </a:bodyPr>
          <a:lstStyle/>
          <a:p>
            <a:pPr>
              <a:lnSpc>
                <a:spcPct val="90000"/>
              </a:lnSpc>
              <a:spcAft>
                <a:spcPts val="600"/>
              </a:spcAft>
            </a:pPr>
            <a:fld id="{48F63A3B-78C7-47BE-AE5E-E10140E04643}" type="slidenum">
              <a:rPr lang="en-US">
                <a:solidFill>
                  <a:srgbClr val="595959"/>
                </a:solidFill>
              </a:rPr>
              <a:pPr>
                <a:lnSpc>
                  <a:spcPct val="90000"/>
                </a:lnSpc>
                <a:spcAft>
                  <a:spcPts val="600"/>
                </a:spcAft>
              </a:pPr>
              <a:t>1</a:t>
            </a:fld>
            <a:endParaRPr lang="en-US">
              <a:solidFill>
                <a:srgbClr val="595959"/>
              </a:solidFill>
            </a:endParaRPr>
          </a:p>
        </p:txBody>
      </p:sp>
      <p:sp>
        <p:nvSpPr>
          <p:cNvPr id="7" name="Rectangle 6">
            <a:extLst>
              <a:ext uri="{FF2B5EF4-FFF2-40B4-BE49-F238E27FC236}">
                <a16:creationId xmlns:a16="http://schemas.microsoft.com/office/drawing/2014/main" id="{D1944109-9699-8201-D842-173962CAF3D5}"/>
              </a:ext>
            </a:extLst>
          </p:cNvPr>
          <p:cNvSpPr/>
          <p:nvPr/>
        </p:nvSpPr>
        <p:spPr>
          <a:xfrm>
            <a:off x="6440715" y="254000"/>
            <a:ext cx="5394475" cy="630161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110718" y="696685"/>
            <a:ext cx="4038600" cy="2887579"/>
          </a:xfrm>
        </p:spPr>
        <p:txBody>
          <a:bodyPr>
            <a:normAutofit/>
          </a:bodyPr>
          <a:lstStyle/>
          <a:p>
            <a:r>
              <a:rPr lang="en-US" sz="3400" b="1">
                <a:solidFill>
                  <a:srgbClr val="FFFFFF"/>
                </a:solidFill>
                <a:ea typeface="+mj-lt"/>
                <a:cs typeface="+mj-lt"/>
              </a:rPr>
              <a:t>Evaluating the Provision of Adult Education on Nantucket</a:t>
            </a:r>
          </a:p>
          <a:p>
            <a:endParaRPr lang="en-US" sz="3000">
              <a:solidFill>
                <a:srgbClr val="FFFFFF"/>
              </a:solidFill>
              <a:cs typeface="Calibri Light"/>
            </a:endParaRPr>
          </a:p>
        </p:txBody>
      </p:sp>
      <p:sp>
        <p:nvSpPr>
          <p:cNvPr id="3" name="Subtitle 2"/>
          <p:cNvSpPr>
            <a:spLocks noGrp="1"/>
          </p:cNvSpPr>
          <p:nvPr>
            <p:ph type="subTitle" idx="1"/>
          </p:nvPr>
        </p:nvSpPr>
        <p:spPr>
          <a:xfrm>
            <a:off x="7301218" y="4376121"/>
            <a:ext cx="3657600" cy="1525597"/>
          </a:xfrm>
        </p:spPr>
        <p:txBody>
          <a:bodyPr vert="horz" lIns="91440" tIns="45720" rIns="91440" bIns="45720" rtlCol="0" anchor="t">
            <a:normAutofit/>
          </a:bodyPr>
          <a:lstStyle/>
          <a:p>
            <a:r>
              <a:rPr lang="en-US" sz="2000">
                <a:solidFill>
                  <a:srgbClr val="FFFFFF"/>
                </a:solidFill>
                <a:cs typeface="Calibri"/>
              </a:rPr>
              <a:t>December 13, 2022  </a:t>
            </a:r>
            <a:endParaRPr lang="en-US">
              <a:solidFill>
                <a:srgbClr val="000000"/>
              </a:solidFill>
              <a:cs typeface="Calibri"/>
            </a:endParaRPr>
          </a:p>
          <a:p>
            <a:r>
              <a:rPr lang="en-US" sz="2000" dirty="0">
                <a:solidFill>
                  <a:srgbClr val="FFFFFF"/>
                </a:solidFill>
                <a:cs typeface="Calibri"/>
              </a:rPr>
              <a:t>Tim </a:t>
            </a:r>
            <a:r>
              <a:rPr lang="en-US" sz="2000" dirty="0" err="1">
                <a:solidFill>
                  <a:srgbClr val="FFFFFF"/>
                </a:solidFill>
                <a:cs typeface="Calibri"/>
              </a:rPr>
              <a:t>Loosigian</a:t>
            </a:r>
            <a:r>
              <a:rPr lang="en-US" sz="2000" dirty="0">
                <a:solidFill>
                  <a:srgbClr val="FFFFFF"/>
                </a:solidFill>
                <a:cs typeface="Calibri"/>
              </a:rPr>
              <a:t>, Caroline Major, Hannah Peloquin, and </a:t>
            </a:r>
            <a:r>
              <a:rPr lang="en-US" sz="2000" dirty="0" err="1">
                <a:solidFill>
                  <a:srgbClr val="FFFFFF"/>
                </a:solidFill>
                <a:cs typeface="Calibri"/>
              </a:rPr>
              <a:t>Akhi</a:t>
            </a:r>
            <a:r>
              <a:rPr lang="en-US" sz="2000" dirty="0">
                <a:solidFill>
                  <a:srgbClr val="FFFFFF"/>
                </a:solidFill>
                <a:cs typeface="Calibri"/>
              </a:rPr>
              <a:t> Yarlagadda</a:t>
            </a:r>
            <a:endParaRPr lang="en-US" dirty="0">
              <a:cs typeface="Calibri"/>
            </a:endParaRPr>
          </a:p>
        </p:txBody>
      </p:sp>
      <p:cxnSp>
        <p:nvCxnSpPr>
          <p:cNvPr id="8" name="Straight Arrow Connector 7">
            <a:extLst>
              <a:ext uri="{FF2B5EF4-FFF2-40B4-BE49-F238E27FC236}">
                <a16:creationId xmlns:a16="http://schemas.microsoft.com/office/drawing/2014/main" id="{B67BA9E9-C1A3-162C-195E-E9DFF35B8F04}"/>
              </a:ext>
            </a:extLst>
          </p:cNvPr>
          <p:cNvCxnSpPr/>
          <p:nvPr/>
        </p:nvCxnSpPr>
        <p:spPr>
          <a:xfrm>
            <a:off x="6678990" y="3794276"/>
            <a:ext cx="4857448" cy="7258"/>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5814-E1FD-F3A4-0CB8-1D5CFED69F1D}"/>
              </a:ext>
            </a:extLst>
          </p:cNvPr>
          <p:cNvSpPr>
            <a:spLocks noGrp="1"/>
          </p:cNvSpPr>
          <p:nvPr>
            <p:ph type="title"/>
          </p:nvPr>
        </p:nvSpPr>
        <p:spPr>
          <a:xfrm>
            <a:off x="1208674" y="178834"/>
            <a:ext cx="10210800" cy="782659"/>
          </a:xfrm>
          <a:solidFill>
            <a:schemeClr val="accent4">
              <a:lumMod val="60000"/>
              <a:lumOff val="40000"/>
            </a:schemeClr>
          </a:solidFill>
        </p:spPr>
        <p:txBody>
          <a:bodyPr vert="horz" lIns="91440" tIns="45720" rIns="91440" bIns="45720" rtlCol="0" anchor="ctr">
            <a:normAutofit/>
          </a:bodyPr>
          <a:lstStyle/>
          <a:p>
            <a:pPr algn="ctr"/>
            <a:r>
              <a:rPr lang="en-US" sz="4200" b="1" kern="1200">
                <a:latin typeface="+mj-lt"/>
                <a:ea typeface="+mj-ea"/>
                <a:cs typeface="+mj-cs"/>
              </a:rPr>
              <a:t>Past NCS Students' Interest in Future Subjects</a:t>
            </a:r>
            <a:r>
              <a:rPr lang="en-US" sz="4200" kern="1200">
                <a:latin typeface="+mj-lt"/>
                <a:ea typeface="+mj-ea"/>
                <a:cs typeface="+mj-cs"/>
              </a:rPr>
              <a:t> </a:t>
            </a:r>
          </a:p>
        </p:txBody>
      </p:sp>
      <p:pic>
        <p:nvPicPr>
          <p:cNvPr id="10" name="Picture 10" descr="Chart, bar chart&#10;&#10;Description automatically generated">
            <a:extLst>
              <a:ext uri="{FF2B5EF4-FFF2-40B4-BE49-F238E27FC236}">
                <a16:creationId xmlns:a16="http://schemas.microsoft.com/office/drawing/2014/main" id="{B0E46EA7-8B4C-3C80-7B86-FCE9B197851F}"/>
              </a:ext>
            </a:extLst>
          </p:cNvPr>
          <p:cNvPicPr>
            <a:picLocks noGrp="1" noChangeAspect="1"/>
          </p:cNvPicPr>
          <p:nvPr>
            <p:ph idx="1"/>
          </p:nvPr>
        </p:nvPicPr>
        <p:blipFill>
          <a:blip r:embed="rId3"/>
          <a:stretch>
            <a:fillRect/>
          </a:stretch>
        </p:blipFill>
        <p:spPr>
          <a:xfrm>
            <a:off x="1670453" y="1145523"/>
            <a:ext cx="9263300" cy="5638458"/>
          </a:xfrm>
        </p:spPr>
      </p:pic>
      <p:sp>
        <p:nvSpPr>
          <p:cNvPr id="7" name="Slide Number Placeholder 3">
            <a:extLst>
              <a:ext uri="{FF2B5EF4-FFF2-40B4-BE49-F238E27FC236}">
                <a16:creationId xmlns:a16="http://schemas.microsoft.com/office/drawing/2014/main" id="{7F86F24F-A7AA-4735-7E2B-F003A8EA29DD}"/>
              </a:ext>
            </a:extLst>
          </p:cNvPr>
          <p:cNvSpPr>
            <a:spLocks noGrp="1"/>
          </p:cNvSpPr>
          <p:nvPr>
            <p:ph type="sldNum" sz="quarter" idx="12"/>
          </p:nvPr>
        </p:nvSpPr>
        <p:spPr>
          <a:xfrm>
            <a:off x="11101178" y="6097331"/>
            <a:ext cx="739139" cy="51053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10</a:t>
            </a:fld>
            <a:endParaRPr lang="en-US" sz="2400">
              <a:solidFill>
                <a:schemeClr val="bg1"/>
              </a:solidFill>
              <a:cs typeface="Calibri"/>
            </a:endParaRPr>
          </a:p>
        </p:txBody>
      </p:sp>
    </p:spTree>
    <p:extLst>
      <p:ext uri="{BB962C8B-B14F-4D97-AF65-F5344CB8AC3E}">
        <p14:creationId xmlns:p14="http://schemas.microsoft.com/office/powerpoint/2010/main" val="6573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5814-E1FD-F3A4-0CB8-1D5CFED69F1D}"/>
              </a:ext>
            </a:extLst>
          </p:cNvPr>
          <p:cNvSpPr>
            <a:spLocks noGrp="1"/>
          </p:cNvSpPr>
          <p:nvPr>
            <p:ph type="title"/>
          </p:nvPr>
        </p:nvSpPr>
        <p:spPr>
          <a:xfrm>
            <a:off x="1208674" y="178834"/>
            <a:ext cx="10210800" cy="782659"/>
          </a:xfrm>
          <a:solidFill>
            <a:schemeClr val="accent4">
              <a:lumMod val="60000"/>
              <a:lumOff val="40000"/>
            </a:schemeClr>
          </a:solidFill>
        </p:spPr>
        <p:txBody>
          <a:bodyPr vert="horz" lIns="91440" tIns="45720" rIns="91440" bIns="45720" rtlCol="0" anchor="ctr">
            <a:normAutofit/>
          </a:bodyPr>
          <a:lstStyle/>
          <a:p>
            <a:pPr algn="ctr"/>
            <a:r>
              <a:rPr lang="en-US" sz="4200" b="1" kern="1200">
                <a:latin typeface="+mj-lt"/>
                <a:ea typeface="+mj-ea"/>
                <a:cs typeface="+mj-cs"/>
              </a:rPr>
              <a:t>Past NCS Students' Interest in Future Subjects</a:t>
            </a:r>
            <a:r>
              <a:rPr lang="en-US" sz="4200" kern="1200">
                <a:latin typeface="+mj-lt"/>
                <a:ea typeface="+mj-ea"/>
                <a:cs typeface="+mj-cs"/>
              </a:rPr>
              <a:t> </a:t>
            </a:r>
          </a:p>
        </p:txBody>
      </p:sp>
      <p:pic>
        <p:nvPicPr>
          <p:cNvPr id="11" name="Picture 11">
            <a:extLst>
              <a:ext uri="{FF2B5EF4-FFF2-40B4-BE49-F238E27FC236}">
                <a16:creationId xmlns:a16="http://schemas.microsoft.com/office/drawing/2014/main" id="{2932B5F4-812F-85A2-9A5A-4433FDDC1FE9}"/>
              </a:ext>
            </a:extLst>
          </p:cNvPr>
          <p:cNvPicPr>
            <a:picLocks noChangeAspect="1"/>
          </p:cNvPicPr>
          <p:nvPr/>
        </p:nvPicPr>
        <p:blipFill>
          <a:blip r:embed="rId3"/>
          <a:stretch>
            <a:fillRect/>
          </a:stretch>
        </p:blipFill>
        <p:spPr>
          <a:xfrm>
            <a:off x="1495081" y="1132616"/>
            <a:ext cx="9203555" cy="5590015"/>
          </a:xfrm>
          <a:prstGeom prst="rect">
            <a:avLst/>
          </a:prstGeom>
        </p:spPr>
      </p:pic>
      <p:sp>
        <p:nvSpPr>
          <p:cNvPr id="5" name="Slide Number Placeholder 3">
            <a:extLst>
              <a:ext uri="{FF2B5EF4-FFF2-40B4-BE49-F238E27FC236}">
                <a16:creationId xmlns:a16="http://schemas.microsoft.com/office/drawing/2014/main" id="{7CD96C21-64D2-E2AE-9818-A3840191E7CF}"/>
              </a:ext>
            </a:extLst>
          </p:cNvPr>
          <p:cNvSpPr>
            <a:spLocks noGrp="1"/>
          </p:cNvSpPr>
          <p:nvPr>
            <p:ph type="sldNum" sz="quarter" idx="12"/>
          </p:nvPr>
        </p:nvSpPr>
        <p:spPr>
          <a:xfrm>
            <a:off x="11101178" y="6097331"/>
            <a:ext cx="739139" cy="51053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11</a:t>
            </a:fld>
            <a:endParaRPr lang="en-US" sz="2400">
              <a:solidFill>
                <a:schemeClr val="bg1"/>
              </a:solidFill>
              <a:cs typeface="Calibri"/>
            </a:endParaRPr>
          </a:p>
        </p:txBody>
      </p:sp>
    </p:spTree>
    <p:extLst>
      <p:ext uri="{BB962C8B-B14F-4D97-AF65-F5344CB8AC3E}">
        <p14:creationId xmlns:p14="http://schemas.microsoft.com/office/powerpoint/2010/main" val="15027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F8FE-E7B4-E577-B3B1-5500A2F57035}"/>
              </a:ext>
            </a:extLst>
          </p:cNvPr>
          <p:cNvSpPr>
            <a:spLocks noGrp="1"/>
          </p:cNvSpPr>
          <p:nvPr>
            <p:ph type="title"/>
          </p:nvPr>
        </p:nvSpPr>
        <p:spPr>
          <a:xfrm>
            <a:off x="652612" y="279061"/>
            <a:ext cx="10878301" cy="782659"/>
          </a:xfrm>
          <a:solidFill>
            <a:schemeClr val="accent4">
              <a:lumMod val="60000"/>
              <a:lumOff val="40000"/>
            </a:schemeClr>
          </a:solidFill>
        </p:spPr>
        <p:txBody>
          <a:bodyPr vert="horz" lIns="91440" tIns="45720" rIns="91440" bIns="45720" rtlCol="0" anchor="b">
            <a:noAutofit/>
          </a:bodyPr>
          <a:lstStyle/>
          <a:p>
            <a:pPr algn="ctr"/>
            <a:r>
              <a:rPr lang="en-US" sz="4200" b="1" kern="1200">
                <a:latin typeface="+mj-lt"/>
                <a:ea typeface="+mj-ea"/>
                <a:cs typeface="+mj-cs"/>
              </a:rPr>
              <a:t>Past NCS Students' Motivations for Taking Courses</a:t>
            </a:r>
            <a:endParaRPr lang="en-US" sz="4200" b="1" kern="1200">
              <a:latin typeface="+mj-lt"/>
              <a:cs typeface="Calibri Light"/>
            </a:endParaRPr>
          </a:p>
        </p:txBody>
      </p:sp>
      <p:pic>
        <p:nvPicPr>
          <p:cNvPr id="5" name="Picture 5" descr="Chart, bar chart&#10;&#10;Description automatically generated">
            <a:extLst>
              <a:ext uri="{FF2B5EF4-FFF2-40B4-BE49-F238E27FC236}">
                <a16:creationId xmlns:a16="http://schemas.microsoft.com/office/drawing/2014/main" id="{31ABA6A3-6F17-083B-9F0B-DC4D46FBE7F1}"/>
              </a:ext>
            </a:extLst>
          </p:cNvPr>
          <p:cNvPicPr>
            <a:picLocks noChangeAspect="1"/>
          </p:cNvPicPr>
          <p:nvPr/>
        </p:nvPicPr>
        <p:blipFill>
          <a:blip r:embed="rId3"/>
          <a:stretch>
            <a:fillRect/>
          </a:stretch>
        </p:blipFill>
        <p:spPr>
          <a:xfrm>
            <a:off x="1447693" y="1179368"/>
            <a:ext cx="8815502" cy="5444972"/>
          </a:xfrm>
          <a:prstGeom prst="rect">
            <a:avLst/>
          </a:prstGeom>
        </p:spPr>
      </p:pic>
      <p:sp>
        <p:nvSpPr>
          <p:cNvPr id="6" name="Slide Number Placeholder 3">
            <a:extLst>
              <a:ext uri="{FF2B5EF4-FFF2-40B4-BE49-F238E27FC236}">
                <a16:creationId xmlns:a16="http://schemas.microsoft.com/office/drawing/2014/main" id="{692DCE62-2C8C-C649-1D0F-3F33AE74BD1A}"/>
              </a:ext>
            </a:extLst>
          </p:cNvPr>
          <p:cNvSpPr>
            <a:spLocks noGrp="1"/>
          </p:cNvSpPr>
          <p:nvPr>
            <p:ph type="sldNum" sz="quarter" idx="12"/>
          </p:nvPr>
        </p:nvSpPr>
        <p:spPr>
          <a:xfrm>
            <a:off x="11101178" y="6097331"/>
            <a:ext cx="739139" cy="51053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12</a:t>
            </a:fld>
            <a:endParaRPr lang="en-US" sz="2400">
              <a:solidFill>
                <a:schemeClr val="bg1"/>
              </a:solidFill>
              <a:cs typeface="Calibri"/>
            </a:endParaRPr>
          </a:p>
        </p:txBody>
      </p:sp>
    </p:spTree>
    <p:extLst>
      <p:ext uri="{BB962C8B-B14F-4D97-AF65-F5344CB8AC3E}">
        <p14:creationId xmlns:p14="http://schemas.microsoft.com/office/powerpoint/2010/main" val="182343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F8FE-E7B4-E577-B3B1-5500A2F57035}"/>
              </a:ext>
            </a:extLst>
          </p:cNvPr>
          <p:cNvSpPr>
            <a:spLocks noGrp="1"/>
          </p:cNvSpPr>
          <p:nvPr>
            <p:ph type="title"/>
          </p:nvPr>
        </p:nvSpPr>
        <p:spPr>
          <a:xfrm>
            <a:off x="652612" y="279061"/>
            <a:ext cx="10878301" cy="782659"/>
          </a:xfrm>
          <a:solidFill>
            <a:schemeClr val="accent4">
              <a:lumMod val="60000"/>
              <a:lumOff val="40000"/>
            </a:schemeClr>
          </a:solidFill>
        </p:spPr>
        <p:txBody>
          <a:bodyPr vert="horz" lIns="91440" tIns="45720" rIns="91440" bIns="45720" rtlCol="0" anchor="b">
            <a:noAutofit/>
          </a:bodyPr>
          <a:lstStyle/>
          <a:p>
            <a:pPr algn="ctr"/>
            <a:r>
              <a:rPr lang="en-US" sz="4200" b="1" kern="1200">
                <a:latin typeface="+mj-lt"/>
                <a:ea typeface="+mj-ea"/>
                <a:cs typeface="+mj-cs"/>
              </a:rPr>
              <a:t>Past NCS Students' Motivations for Taking Courses</a:t>
            </a:r>
            <a:endParaRPr lang="en-US" sz="4200" b="1" kern="1200">
              <a:latin typeface="+mj-lt"/>
              <a:cs typeface="Calibri Light"/>
            </a:endParaRPr>
          </a:p>
        </p:txBody>
      </p:sp>
      <p:pic>
        <p:nvPicPr>
          <p:cNvPr id="6" name="Picture 9" descr="Chart, bar chart&#10;&#10;Description automatically generated">
            <a:extLst>
              <a:ext uri="{FF2B5EF4-FFF2-40B4-BE49-F238E27FC236}">
                <a16:creationId xmlns:a16="http://schemas.microsoft.com/office/drawing/2014/main" id="{14598B64-26EC-ADC4-BD2B-3B786BF9F718}"/>
              </a:ext>
            </a:extLst>
          </p:cNvPr>
          <p:cNvPicPr>
            <a:picLocks noChangeAspect="1"/>
          </p:cNvPicPr>
          <p:nvPr/>
        </p:nvPicPr>
        <p:blipFill>
          <a:blip r:embed="rId3"/>
          <a:stretch>
            <a:fillRect/>
          </a:stretch>
        </p:blipFill>
        <p:spPr>
          <a:xfrm>
            <a:off x="1542471" y="1423453"/>
            <a:ext cx="8750085" cy="5234336"/>
          </a:xfrm>
          <a:prstGeom prst="rect">
            <a:avLst/>
          </a:prstGeom>
        </p:spPr>
      </p:pic>
      <p:sp>
        <p:nvSpPr>
          <p:cNvPr id="5" name="Slide Number Placeholder 3">
            <a:extLst>
              <a:ext uri="{FF2B5EF4-FFF2-40B4-BE49-F238E27FC236}">
                <a16:creationId xmlns:a16="http://schemas.microsoft.com/office/drawing/2014/main" id="{D2B18FE5-3614-E79A-58EE-D1A00F3D1D32}"/>
              </a:ext>
            </a:extLst>
          </p:cNvPr>
          <p:cNvSpPr>
            <a:spLocks noGrp="1"/>
          </p:cNvSpPr>
          <p:nvPr>
            <p:ph type="sldNum" sz="quarter" idx="12"/>
          </p:nvPr>
        </p:nvSpPr>
        <p:spPr>
          <a:xfrm>
            <a:off x="11101178" y="6097331"/>
            <a:ext cx="739139" cy="51053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13</a:t>
            </a:fld>
            <a:endParaRPr lang="en-US" sz="2400">
              <a:solidFill>
                <a:schemeClr val="bg1"/>
              </a:solidFill>
              <a:cs typeface="Calibri"/>
            </a:endParaRPr>
          </a:p>
        </p:txBody>
      </p:sp>
    </p:spTree>
    <p:extLst>
      <p:ext uri="{BB962C8B-B14F-4D97-AF65-F5344CB8AC3E}">
        <p14:creationId xmlns:p14="http://schemas.microsoft.com/office/powerpoint/2010/main" val="118533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42E3-2F6C-CA6F-69FB-E07DFD4B7621}"/>
              </a:ext>
            </a:extLst>
          </p:cNvPr>
          <p:cNvSpPr>
            <a:spLocks noGrp="1"/>
          </p:cNvSpPr>
          <p:nvPr>
            <p:ph type="title"/>
          </p:nvPr>
        </p:nvSpPr>
        <p:spPr>
          <a:xfrm>
            <a:off x="320058" y="293587"/>
            <a:ext cx="11550444" cy="711130"/>
          </a:xfrm>
          <a:solidFill>
            <a:schemeClr val="accent4">
              <a:lumMod val="60000"/>
              <a:lumOff val="40000"/>
            </a:schemeClr>
          </a:solidFill>
        </p:spPr>
        <p:txBody>
          <a:bodyPr vert="horz" lIns="91440" tIns="45720" rIns="91440" bIns="45720" rtlCol="0" anchor="b">
            <a:noAutofit/>
          </a:bodyPr>
          <a:lstStyle/>
          <a:p>
            <a:pPr algn="ctr"/>
            <a:r>
              <a:rPr lang="en-US" sz="4200" b="1" kern="1200">
                <a:latin typeface="+mj-lt"/>
                <a:ea typeface="+mj-ea"/>
                <a:cs typeface="+mj-cs"/>
              </a:rPr>
              <a:t>Prospective NCS Students' Interest in Future Subjects</a:t>
            </a:r>
            <a:endParaRPr lang="en-US" sz="4200" b="1" kern="1200">
              <a:latin typeface="+mj-lt"/>
              <a:cs typeface="Calibri Light"/>
            </a:endParaRPr>
          </a:p>
        </p:txBody>
      </p:sp>
      <p:pic>
        <p:nvPicPr>
          <p:cNvPr id="6" name="Picture 7" descr="Chart, bar chart&#10;&#10;Description automatically generated">
            <a:extLst>
              <a:ext uri="{FF2B5EF4-FFF2-40B4-BE49-F238E27FC236}">
                <a16:creationId xmlns:a16="http://schemas.microsoft.com/office/drawing/2014/main" id="{BF0C2BA8-00F7-4E63-087C-998F274E37F9}"/>
              </a:ext>
            </a:extLst>
          </p:cNvPr>
          <p:cNvPicPr>
            <a:picLocks noGrp="1" noChangeAspect="1"/>
          </p:cNvPicPr>
          <p:nvPr>
            <p:ph idx="1"/>
          </p:nvPr>
        </p:nvPicPr>
        <p:blipFill>
          <a:blip r:embed="rId3"/>
          <a:stretch>
            <a:fillRect/>
          </a:stretch>
        </p:blipFill>
        <p:spPr>
          <a:xfrm>
            <a:off x="1421847" y="1106426"/>
            <a:ext cx="9081379" cy="5615380"/>
          </a:xfrm>
        </p:spPr>
      </p:pic>
      <p:sp>
        <p:nvSpPr>
          <p:cNvPr id="5" name="Slide Number Placeholder 3">
            <a:extLst>
              <a:ext uri="{FF2B5EF4-FFF2-40B4-BE49-F238E27FC236}">
                <a16:creationId xmlns:a16="http://schemas.microsoft.com/office/drawing/2014/main" id="{02D6D5C1-2B49-7E67-B69D-4E2D884871FA}"/>
              </a:ext>
            </a:extLst>
          </p:cNvPr>
          <p:cNvSpPr>
            <a:spLocks noGrp="1"/>
          </p:cNvSpPr>
          <p:nvPr>
            <p:ph type="sldNum" sz="quarter" idx="12"/>
          </p:nvPr>
        </p:nvSpPr>
        <p:spPr>
          <a:xfrm>
            <a:off x="11101178" y="6097331"/>
            <a:ext cx="739139" cy="51053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14</a:t>
            </a:fld>
            <a:endParaRPr lang="en-US" sz="2400">
              <a:solidFill>
                <a:schemeClr val="bg1"/>
              </a:solidFill>
              <a:cs typeface="Calibri"/>
            </a:endParaRPr>
          </a:p>
        </p:txBody>
      </p:sp>
    </p:spTree>
    <p:extLst>
      <p:ext uri="{BB962C8B-B14F-4D97-AF65-F5344CB8AC3E}">
        <p14:creationId xmlns:p14="http://schemas.microsoft.com/office/powerpoint/2010/main" val="558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42E3-2F6C-CA6F-69FB-E07DFD4B7621}"/>
              </a:ext>
            </a:extLst>
          </p:cNvPr>
          <p:cNvSpPr>
            <a:spLocks noGrp="1"/>
          </p:cNvSpPr>
          <p:nvPr>
            <p:ph type="title"/>
          </p:nvPr>
        </p:nvSpPr>
        <p:spPr>
          <a:xfrm>
            <a:off x="320058" y="293587"/>
            <a:ext cx="11550444" cy="711130"/>
          </a:xfrm>
          <a:solidFill>
            <a:schemeClr val="accent4">
              <a:lumMod val="60000"/>
              <a:lumOff val="40000"/>
            </a:schemeClr>
          </a:solidFill>
        </p:spPr>
        <p:txBody>
          <a:bodyPr vert="horz" lIns="91440" tIns="45720" rIns="91440" bIns="45720" rtlCol="0" anchor="b">
            <a:noAutofit/>
          </a:bodyPr>
          <a:lstStyle/>
          <a:p>
            <a:pPr algn="ctr"/>
            <a:r>
              <a:rPr lang="en-US" sz="4200" b="1" kern="1200">
                <a:latin typeface="+mj-lt"/>
                <a:ea typeface="+mj-ea"/>
                <a:cs typeface="+mj-cs"/>
              </a:rPr>
              <a:t>Prospective NCS Students' Interest in Future Subjects</a:t>
            </a:r>
            <a:endParaRPr lang="en-US" sz="4200" b="1" kern="1200">
              <a:latin typeface="+mj-lt"/>
              <a:cs typeface="Calibri Light"/>
            </a:endParaRPr>
          </a:p>
        </p:txBody>
      </p:sp>
      <p:pic>
        <p:nvPicPr>
          <p:cNvPr id="8" name="Picture 10" descr="Chart, bar chart&#10;&#10;Description automatically generated">
            <a:extLst>
              <a:ext uri="{FF2B5EF4-FFF2-40B4-BE49-F238E27FC236}">
                <a16:creationId xmlns:a16="http://schemas.microsoft.com/office/drawing/2014/main" id="{F52EA9C3-F0DC-602C-48C0-598C6424F4E8}"/>
              </a:ext>
            </a:extLst>
          </p:cNvPr>
          <p:cNvPicPr>
            <a:picLocks noChangeAspect="1"/>
          </p:cNvPicPr>
          <p:nvPr/>
        </p:nvPicPr>
        <p:blipFill>
          <a:blip r:embed="rId3"/>
          <a:stretch>
            <a:fillRect/>
          </a:stretch>
        </p:blipFill>
        <p:spPr>
          <a:xfrm>
            <a:off x="1824613" y="1332778"/>
            <a:ext cx="8535411" cy="5206150"/>
          </a:xfrm>
          <a:prstGeom prst="rect">
            <a:avLst/>
          </a:prstGeom>
        </p:spPr>
      </p:pic>
      <p:sp>
        <p:nvSpPr>
          <p:cNvPr id="6" name="Slide Number Placeholder 3">
            <a:extLst>
              <a:ext uri="{FF2B5EF4-FFF2-40B4-BE49-F238E27FC236}">
                <a16:creationId xmlns:a16="http://schemas.microsoft.com/office/drawing/2014/main" id="{3568E7CA-8289-FDA6-5439-DBB9CB6A4D31}"/>
              </a:ext>
            </a:extLst>
          </p:cNvPr>
          <p:cNvSpPr>
            <a:spLocks noGrp="1"/>
          </p:cNvSpPr>
          <p:nvPr>
            <p:ph type="sldNum" sz="quarter" idx="12"/>
          </p:nvPr>
        </p:nvSpPr>
        <p:spPr>
          <a:xfrm>
            <a:off x="11101178" y="6097331"/>
            <a:ext cx="739139" cy="51053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15</a:t>
            </a:fld>
            <a:endParaRPr lang="en-US" sz="2400">
              <a:solidFill>
                <a:schemeClr val="bg1"/>
              </a:solidFill>
              <a:cs typeface="Calibri"/>
            </a:endParaRPr>
          </a:p>
        </p:txBody>
      </p:sp>
    </p:spTree>
    <p:extLst>
      <p:ext uri="{BB962C8B-B14F-4D97-AF65-F5344CB8AC3E}">
        <p14:creationId xmlns:p14="http://schemas.microsoft.com/office/powerpoint/2010/main" val="104223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A5C9-CC5A-7466-D5CF-98B06C47002C}"/>
              </a:ext>
            </a:extLst>
          </p:cNvPr>
          <p:cNvSpPr>
            <a:spLocks noGrp="1"/>
          </p:cNvSpPr>
          <p:nvPr>
            <p:ph type="title"/>
          </p:nvPr>
        </p:nvSpPr>
        <p:spPr>
          <a:xfrm>
            <a:off x="261315" y="131193"/>
            <a:ext cx="11432078" cy="806976"/>
          </a:xfrm>
          <a:solidFill>
            <a:schemeClr val="accent4">
              <a:lumMod val="60000"/>
              <a:lumOff val="40000"/>
            </a:schemeClr>
          </a:solidFill>
        </p:spPr>
        <p:txBody>
          <a:bodyPr vert="horz" lIns="91440" tIns="45720" rIns="91440" bIns="45720" rtlCol="0" anchor="b">
            <a:normAutofit/>
          </a:bodyPr>
          <a:lstStyle/>
          <a:p>
            <a:r>
              <a:rPr lang="en-US" sz="4000" b="1" kern="1200">
                <a:latin typeface="+mj-lt"/>
                <a:ea typeface="+mj-ea"/>
                <a:cs typeface="+mj-cs"/>
              </a:rPr>
              <a:t>Prospective NCS Students' Motivations to Take Courses</a:t>
            </a:r>
            <a:endParaRPr lang="en-US" sz="4000" b="1" kern="1200">
              <a:latin typeface="+mj-lt"/>
              <a:cs typeface="Calibri Light"/>
            </a:endParaRPr>
          </a:p>
        </p:txBody>
      </p:sp>
      <p:pic>
        <p:nvPicPr>
          <p:cNvPr id="6" name="Picture 7" descr="Chart, bar chart&#10;&#10;Description automatically generated">
            <a:extLst>
              <a:ext uri="{FF2B5EF4-FFF2-40B4-BE49-F238E27FC236}">
                <a16:creationId xmlns:a16="http://schemas.microsoft.com/office/drawing/2014/main" id="{ADC79943-212D-3C87-7AAB-CCDA3B9EA71A}"/>
              </a:ext>
            </a:extLst>
          </p:cNvPr>
          <p:cNvPicPr>
            <a:picLocks noGrp="1" noChangeAspect="1"/>
          </p:cNvPicPr>
          <p:nvPr>
            <p:ph idx="1"/>
          </p:nvPr>
        </p:nvPicPr>
        <p:blipFill>
          <a:blip r:embed="rId3"/>
          <a:stretch>
            <a:fillRect/>
          </a:stretch>
        </p:blipFill>
        <p:spPr>
          <a:xfrm>
            <a:off x="1930417" y="1279286"/>
            <a:ext cx="8575581" cy="5271488"/>
          </a:xfrm>
        </p:spPr>
      </p:pic>
      <p:sp>
        <p:nvSpPr>
          <p:cNvPr id="5" name="Slide Number Placeholder 3">
            <a:extLst>
              <a:ext uri="{FF2B5EF4-FFF2-40B4-BE49-F238E27FC236}">
                <a16:creationId xmlns:a16="http://schemas.microsoft.com/office/drawing/2014/main" id="{AB26CD94-CA64-7BAF-DA0C-B79D931045CA}"/>
              </a:ext>
            </a:extLst>
          </p:cNvPr>
          <p:cNvSpPr>
            <a:spLocks noGrp="1"/>
          </p:cNvSpPr>
          <p:nvPr>
            <p:ph type="sldNum" sz="quarter" idx="12"/>
          </p:nvPr>
        </p:nvSpPr>
        <p:spPr>
          <a:xfrm>
            <a:off x="11101178" y="6097331"/>
            <a:ext cx="739139" cy="51053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16</a:t>
            </a:fld>
            <a:endParaRPr lang="en-US" sz="2400">
              <a:solidFill>
                <a:schemeClr val="bg1"/>
              </a:solidFill>
              <a:cs typeface="Calibri"/>
            </a:endParaRPr>
          </a:p>
        </p:txBody>
      </p:sp>
    </p:spTree>
    <p:extLst>
      <p:ext uri="{BB962C8B-B14F-4D97-AF65-F5344CB8AC3E}">
        <p14:creationId xmlns:p14="http://schemas.microsoft.com/office/powerpoint/2010/main" val="254468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4076-37B8-02BB-27E7-A320F92EF1B9}"/>
              </a:ext>
            </a:extLst>
          </p:cNvPr>
          <p:cNvSpPr>
            <a:spLocks noGrp="1"/>
          </p:cNvSpPr>
          <p:nvPr>
            <p:ph type="title"/>
          </p:nvPr>
        </p:nvSpPr>
        <p:spPr>
          <a:xfrm>
            <a:off x="3591010" y="200368"/>
            <a:ext cx="4556898" cy="899942"/>
          </a:xfrm>
          <a:solidFill>
            <a:schemeClr val="accent4">
              <a:lumMod val="60000"/>
              <a:lumOff val="40000"/>
            </a:schemeClr>
          </a:solidFill>
        </p:spPr>
        <p:txBody>
          <a:bodyPr/>
          <a:lstStyle/>
          <a:p>
            <a:r>
              <a:rPr lang="en-US" b="1">
                <a:cs typeface="Calibri Light"/>
              </a:rPr>
              <a:t>Interview Findings</a:t>
            </a:r>
            <a:endParaRPr lang="en-US" b="1"/>
          </a:p>
        </p:txBody>
      </p:sp>
      <p:sp>
        <p:nvSpPr>
          <p:cNvPr id="8" name="TextBox 7">
            <a:extLst>
              <a:ext uri="{FF2B5EF4-FFF2-40B4-BE49-F238E27FC236}">
                <a16:creationId xmlns:a16="http://schemas.microsoft.com/office/drawing/2014/main" id="{332D5B9B-7E9C-645A-63DD-9606A7C8FDF2}"/>
              </a:ext>
            </a:extLst>
          </p:cNvPr>
          <p:cNvSpPr txBox="1"/>
          <p:nvPr/>
        </p:nvSpPr>
        <p:spPr>
          <a:xfrm>
            <a:off x="199081" y="3583458"/>
            <a:ext cx="2361513" cy="584775"/>
          </a:xfrm>
          <a:prstGeom prst="rect">
            <a:avLst/>
          </a:prstGeom>
          <a:solidFill>
            <a:schemeClr val="accent5">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1. Employers</a:t>
            </a:r>
            <a:endParaRPr lang="en-US" sz="3200"/>
          </a:p>
        </p:txBody>
      </p:sp>
      <p:sp>
        <p:nvSpPr>
          <p:cNvPr id="9" name="TextBox 8">
            <a:extLst>
              <a:ext uri="{FF2B5EF4-FFF2-40B4-BE49-F238E27FC236}">
                <a16:creationId xmlns:a16="http://schemas.microsoft.com/office/drawing/2014/main" id="{2D3D19A3-DD61-CEE0-5C84-1EE141C5234B}"/>
              </a:ext>
            </a:extLst>
          </p:cNvPr>
          <p:cNvSpPr txBox="1"/>
          <p:nvPr/>
        </p:nvSpPr>
        <p:spPr>
          <a:xfrm>
            <a:off x="3047998" y="3047998"/>
            <a:ext cx="2945027" cy="1569660"/>
          </a:xfrm>
          <a:prstGeom prst="rect">
            <a:avLst/>
          </a:prstGeom>
          <a:solidFill>
            <a:schemeClr val="accent5">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2. Leaders in the adult education community</a:t>
            </a:r>
            <a:endParaRPr lang="en-US" sz="3200"/>
          </a:p>
        </p:txBody>
      </p:sp>
      <p:sp>
        <p:nvSpPr>
          <p:cNvPr id="12" name="TextBox 11">
            <a:extLst>
              <a:ext uri="{FF2B5EF4-FFF2-40B4-BE49-F238E27FC236}">
                <a16:creationId xmlns:a16="http://schemas.microsoft.com/office/drawing/2014/main" id="{780A1177-93A7-6BA1-3961-F1932467B68F}"/>
              </a:ext>
            </a:extLst>
          </p:cNvPr>
          <p:cNvSpPr txBox="1"/>
          <p:nvPr/>
        </p:nvSpPr>
        <p:spPr>
          <a:xfrm>
            <a:off x="6823675" y="3336324"/>
            <a:ext cx="2141838" cy="1077218"/>
          </a:xfrm>
          <a:prstGeom prst="rect">
            <a:avLst/>
          </a:prstGeom>
          <a:solidFill>
            <a:schemeClr val="accent5">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3. Teachers at the NCS</a:t>
            </a:r>
            <a:endParaRPr lang="en-US" sz="3200"/>
          </a:p>
        </p:txBody>
      </p:sp>
      <p:sp>
        <p:nvSpPr>
          <p:cNvPr id="13" name="TextBox 12">
            <a:extLst>
              <a:ext uri="{FF2B5EF4-FFF2-40B4-BE49-F238E27FC236}">
                <a16:creationId xmlns:a16="http://schemas.microsoft.com/office/drawing/2014/main" id="{4D5DA09D-61C9-F532-8B78-21B3EBECB4C7}"/>
              </a:ext>
            </a:extLst>
          </p:cNvPr>
          <p:cNvSpPr txBox="1"/>
          <p:nvPr/>
        </p:nvSpPr>
        <p:spPr>
          <a:xfrm>
            <a:off x="9638269" y="3542269"/>
            <a:ext cx="2176163" cy="584775"/>
          </a:xfrm>
          <a:prstGeom prst="rect">
            <a:avLst/>
          </a:prstGeom>
          <a:solidFill>
            <a:schemeClr val="accent5">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4. Students</a:t>
            </a:r>
            <a:endParaRPr lang="en-US" sz="3200"/>
          </a:p>
        </p:txBody>
      </p:sp>
      <p:grpSp>
        <p:nvGrpSpPr>
          <p:cNvPr id="17" name="Group 16">
            <a:extLst>
              <a:ext uri="{FF2B5EF4-FFF2-40B4-BE49-F238E27FC236}">
                <a16:creationId xmlns:a16="http://schemas.microsoft.com/office/drawing/2014/main" id="{9C798A46-77C8-E87E-9A9E-D686F8ED660C}"/>
              </a:ext>
            </a:extLst>
          </p:cNvPr>
          <p:cNvGrpSpPr/>
          <p:nvPr/>
        </p:nvGrpSpPr>
        <p:grpSpPr>
          <a:xfrm>
            <a:off x="2416431" y="4621083"/>
            <a:ext cx="1173892" cy="1735215"/>
            <a:chOff x="2416431" y="4621083"/>
            <a:chExt cx="1173892" cy="1735215"/>
          </a:xfrm>
        </p:grpSpPr>
        <p:sp>
          <p:nvSpPr>
            <p:cNvPr id="11" name="TextBox 10">
              <a:extLst>
                <a:ext uri="{FF2B5EF4-FFF2-40B4-BE49-F238E27FC236}">
                  <a16:creationId xmlns:a16="http://schemas.microsoft.com/office/drawing/2014/main" id="{AA735429-3411-44F0-F3C9-4C7740D7892D}"/>
                </a:ext>
              </a:extLst>
            </p:cNvPr>
            <p:cNvSpPr txBox="1"/>
            <p:nvPr/>
          </p:nvSpPr>
          <p:spPr>
            <a:xfrm>
              <a:off x="2416431" y="5279080"/>
              <a:ext cx="1173892" cy="1077218"/>
            </a:xfrm>
            <a:prstGeom prst="rect">
              <a:avLst/>
            </a:prstGeom>
            <a:solidFill>
              <a:schemeClr val="accent5">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Cape Cod</a:t>
              </a:r>
              <a:endParaRPr lang="en-US" sz="3200"/>
            </a:p>
          </p:txBody>
        </p:sp>
        <p:cxnSp>
          <p:nvCxnSpPr>
            <p:cNvPr id="4" name="Straight Arrow Connector 3">
              <a:extLst>
                <a:ext uri="{FF2B5EF4-FFF2-40B4-BE49-F238E27FC236}">
                  <a16:creationId xmlns:a16="http://schemas.microsoft.com/office/drawing/2014/main" id="{D17B869C-0BA9-3CE6-13AC-15886ABE1CF8}"/>
                </a:ext>
              </a:extLst>
            </p:cNvPr>
            <p:cNvCxnSpPr>
              <a:cxnSpLocks/>
            </p:cNvCxnSpPr>
            <p:nvPr/>
          </p:nvCxnSpPr>
          <p:spPr>
            <a:xfrm>
              <a:off x="3354517" y="4621083"/>
              <a:ext cx="8237" cy="660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0" name="Group 19">
            <a:extLst>
              <a:ext uri="{FF2B5EF4-FFF2-40B4-BE49-F238E27FC236}">
                <a16:creationId xmlns:a16="http://schemas.microsoft.com/office/drawing/2014/main" id="{3CA5579E-4F7A-E7F3-60CC-1611C99E2E7C}"/>
              </a:ext>
            </a:extLst>
          </p:cNvPr>
          <p:cNvGrpSpPr/>
          <p:nvPr/>
        </p:nvGrpSpPr>
        <p:grpSpPr>
          <a:xfrm>
            <a:off x="4441566" y="4627948"/>
            <a:ext cx="1812325" cy="1694026"/>
            <a:chOff x="4441566" y="4627948"/>
            <a:chExt cx="1812325" cy="1694026"/>
          </a:xfrm>
        </p:grpSpPr>
        <p:sp>
          <p:nvSpPr>
            <p:cNvPr id="10" name="TextBox 9">
              <a:extLst>
                <a:ext uri="{FF2B5EF4-FFF2-40B4-BE49-F238E27FC236}">
                  <a16:creationId xmlns:a16="http://schemas.microsoft.com/office/drawing/2014/main" id="{CD7DF496-311D-C0E8-D804-F343D2D89611}"/>
                </a:ext>
              </a:extLst>
            </p:cNvPr>
            <p:cNvSpPr txBox="1"/>
            <p:nvPr/>
          </p:nvSpPr>
          <p:spPr>
            <a:xfrm>
              <a:off x="4441566" y="5244756"/>
              <a:ext cx="1812325" cy="1077218"/>
            </a:xfrm>
            <a:prstGeom prst="rect">
              <a:avLst/>
            </a:prstGeom>
            <a:solidFill>
              <a:schemeClr val="accent5">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Martha's Vineyard</a:t>
              </a:r>
            </a:p>
          </p:txBody>
        </p:sp>
        <p:cxnSp>
          <p:nvCxnSpPr>
            <p:cNvPr id="6" name="Straight Arrow Connector 5">
              <a:extLst>
                <a:ext uri="{FF2B5EF4-FFF2-40B4-BE49-F238E27FC236}">
                  <a16:creationId xmlns:a16="http://schemas.microsoft.com/office/drawing/2014/main" id="{D5394405-FA24-F033-7B14-41EFE0335658}"/>
                </a:ext>
              </a:extLst>
            </p:cNvPr>
            <p:cNvCxnSpPr>
              <a:cxnSpLocks/>
            </p:cNvCxnSpPr>
            <p:nvPr/>
          </p:nvCxnSpPr>
          <p:spPr>
            <a:xfrm>
              <a:off x="5338463" y="4627948"/>
              <a:ext cx="8237" cy="619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C191C0C2-5587-A272-9AD7-612DB730BF36}"/>
              </a:ext>
            </a:extLst>
          </p:cNvPr>
          <p:cNvGrpSpPr/>
          <p:nvPr/>
        </p:nvGrpSpPr>
        <p:grpSpPr>
          <a:xfrm>
            <a:off x="9192053" y="4126811"/>
            <a:ext cx="2835190" cy="2057866"/>
            <a:chOff x="9192053" y="4126811"/>
            <a:chExt cx="2835190" cy="2057866"/>
          </a:xfrm>
        </p:grpSpPr>
        <p:sp>
          <p:nvSpPr>
            <p:cNvPr id="14" name="TextBox 13">
              <a:extLst>
                <a:ext uri="{FF2B5EF4-FFF2-40B4-BE49-F238E27FC236}">
                  <a16:creationId xmlns:a16="http://schemas.microsoft.com/office/drawing/2014/main" id="{24C3A573-3651-7C97-1CE9-C94842626B9E}"/>
                </a:ext>
              </a:extLst>
            </p:cNvPr>
            <p:cNvSpPr txBox="1"/>
            <p:nvPr/>
          </p:nvSpPr>
          <p:spPr>
            <a:xfrm>
              <a:off x="9192053" y="5107459"/>
              <a:ext cx="2835190" cy="1077218"/>
            </a:xfrm>
            <a:prstGeom prst="rect">
              <a:avLst/>
            </a:prstGeom>
            <a:solidFill>
              <a:schemeClr val="accent5">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Current, Past, Prospective</a:t>
              </a:r>
              <a:endParaRPr lang="en-US" sz="3200" err="1"/>
            </a:p>
          </p:txBody>
        </p:sp>
        <p:cxnSp>
          <p:nvCxnSpPr>
            <p:cNvPr id="7" name="Straight Arrow Connector 6">
              <a:extLst>
                <a:ext uri="{FF2B5EF4-FFF2-40B4-BE49-F238E27FC236}">
                  <a16:creationId xmlns:a16="http://schemas.microsoft.com/office/drawing/2014/main" id="{ABE2489C-2310-DD60-80B4-8A34EB519E58}"/>
                </a:ext>
              </a:extLst>
            </p:cNvPr>
            <p:cNvCxnSpPr>
              <a:cxnSpLocks/>
            </p:cNvCxnSpPr>
            <p:nvPr/>
          </p:nvCxnSpPr>
          <p:spPr>
            <a:xfrm>
              <a:off x="10878409" y="4126811"/>
              <a:ext cx="15102" cy="983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5" name="Group 14">
            <a:extLst>
              <a:ext uri="{FF2B5EF4-FFF2-40B4-BE49-F238E27FC236}">
                <a16:creationId xmlns:a16="http://schemas.microsoft.com/office/drawing/2014/main" id="{9B82771B-45AD-9EB7-D6BC-DF18EFDCD622}"/>
              </a:ext>
            </a:extLst>
          </p:cNvPr>
          <p:cNvGrpSpPr/>
          <p:nvPr/>
        </p:nvGrpSpPr>
        <p:grpSpPr>
          <a:xfrm>
            <a:off x="1266310" y="1551458"/>
            <a:ext cx="9428119" cy="2034405"/>
            <a:chOff x="1266310" y="1551458"/>
            <a:chExt cx="9428119" cy="2034405"/>
          </a:xfrm>
        </p:grpSpPr>
        <p:sp>
          <p:nvSpPr>
            <p:cNvPr id="5" name="TextBox 4">
              <a:extLst>
                <a:ext uri="{FF2B5EF4-FFF2-40B4-BE49-F238E27FC236}">
                  <a16:creationId xmlns:a16="http://schemas.microsoft.com/office/drawing/2014/main" id="{390C1DE5-9569-EE79-5F88-A6EE4B1C064F}"/>
                </a:ext>
              </a:extLst>
            </p:cNvPr>
            <p:cNvSpPr txBox="1"/>
            <p:nvPr/>
          </p:nvSpPr>
          <p:spPr>
            <a:xfrm>
              <a:off x="4668107" y="1551458"/>
              <a:ext cx="2409569" cy="707886"/>
            </a:xfrm>
            <a:prstGeom prst="rect">
              <a:avLst/>
            </a:prstGeom>
            <a:solidFill>
              <a:schemeClr val="accent5">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cs typeface="Calibri"/>
                </a:rPr>
                <a:t>Interviews</a:t>
              </a:r>
              <a:endParaRPr lang="en-US" sz="4000"/>
            </a:p>
          </p:txBody>
        </p:sp>
        <p:cxnSp>
          <p:nvCxnSpPr>
            <p:cNvPr id="19" name="Straight Arrow Connector 18">
              <a:extLst>
                <a:ext uri="{FF2B5EF4-FFF2-40B4-BE49-F238E27FC236}">
                  <a16:creationId xmlns:a16="http://schemas.microsoft.com/office/drawing/2014/main" id="{9DCAD96C-1B64-AF1A-FF0B-4096EDB1C544}"/>
                </a:ext>
              </a:extLst>
            </p:cNvPr>
            <p:cNvCxnSpPr>
              <a:cxnSpLocks/>
            </p:cNvCxnSpPr>
            <p:nvPr/>
          </p:nvCxnSpPr>
          <p:spPr>
            <a:xfrm>
              <a:off x="1267598" y="2698921"/>
              <a:ext cx="1372" cy="8869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2830D819-E46B-8F11-1279-81EDCBF5725D}"/>
                </a:ext>
              </a:extLst>
            </p:cNvPr>
            <p:cNvCxnSpPr>
              <a:cxnSpLocks/>
            </p:cNvCxnSpPr>
            <p:nvPr/>
          </p:nvCxnSpPr>
          <p:spPr>
            <a:xfrm>
              <a:off x="5269815" y="2259570"/>
              <a:ext cx="1371" cy="7908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94AB04C8-4980-67A6-AAF3-3021CA995A87}"/>
                </a:ext>
              </a:extLst>
            </p:cNvPr>
            <p:cNvCxnSpPr>
              <a:cxnSpLocks/>
            </p:cNvCxnSpPr>
            <p:nvPr/>
          </p:nvCxnSpPr>
          <p:spPr>
            <a:xfrm>
              <a:off x="6924247" y="2259570"/>
              <a:ext cx="15100" cy="10860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89FD19DF-FCC0-0263-9A55-9A8B87D92B40}"/>
                </a:ext>
              </a:extLst>
            </p:cNvPr>
            <p:cNvCxnSpPr>
              <a:cxnSpLocks/>
            </p:cNvCxnSpPr>
            <p:nvPr/>
          </p:nvCxnSpPr>
          <p:spPr>
            <a:xfrm>
              <a:off x="10679329" y="2698922"/>
              <a:ext cx="15100" cy="8457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3FD63D38-980F-AA7F-E44F-6C1EE77B6A44}"/>
                </a:ext>
              </a:extLst>
            </p:cNvPr>
            <p:cNvCxnSpPr/>
            <p:nvPr/>
          </p:nvCxnSpPr>
          <p:spPr>
            <a:xfrm>
              <a:off x="1266310" y="2677039"/>
              <a:ext cx="9419966" cy="28833"/>
            </a:xfrm>
            <a:prstGeom prst="straightConnector1">
              <a:avLst/>
            </a:prstGeom>
          </p:spPr>
          <p:style>
            <a:lnRef idx="3">
              <a:schemeClr val="dk1"/>
            </a:lnRef>
            <a:fillRef idx="0">
              <a:schemeClr val="dk1"/>
            </a:fillRef>
            <a:effectRef idx="2">
              <a:schemeClr val="dk1"/>
            </a:effectRef>
            <a:fontRef idx="minor">
              <a:schemeClr val="tx1"/>
            </a:fontRef>
          </p:style>
        </p:cxnSp>
      </p:grpSp>
      <p:sp>
        <p:nvSpPr>
          <p:cNvPr id="16" name="Slide Number Placeholder 3">
            <a:extLst>
              <a:ext uri="{FF2B5EF4-FFF2-40B4-BE49-F238E27FC236}">
                <a16:creationId xmlns:a16="http://schemas.microsoft.com/office/drawing/2014/main" id="{916802B2-D3D4-DFAF-DC0A-185D521C4711}"/>
              </a:ext>
            </a:extLst>
          </p:cNvPr>
          <p:cNvSpPr>
            <a:spLocks noGrp="1"/>
          </p:cNvSpPr>
          <p:nvPr>
            <p:ph type="sldNum" sz="quarter" idx="12"/>
          </p:nvPr>
        </p:nvSpPr>
        <p:spPr>
          <a:xfrm>
            <a:off x="11289175" y="6248167"/>
            <a:ext cx="743832" cy="499841"/>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17</a:t>
            </a:fld>
            <a:endParaRPr lang="en-US" sz="2400">
              <a:solidFill>
                <a:schemeClr val="bg1"/>
              </a:solidFill>
              <a:cs typeface="Calibri"/>
            </a:endParaRPr>
          </a:p>
        </p:txBody>
      </p:sp>
    </p:spTree>
    <p:extLst>
      <p:ext uri="{BB962C8B-B14F-4D97-AF65-F5344CB8AC3E}">
        <p14:creationId xmlns:p14="http://schemas.microsoft.com/office/powerpoint/2010/main" val="274283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8C01-8CAA-35B6-E284-1D1B5889A6F8}"/>
              </a:ext>
            </a:extLst>
          </p:cNvPr>
          <p:cNvSpPr>
            <a:spLocks noGrp="1"/>
          </p:cNvSpPr>
          <p:nvPr>
            <p:ph type="title"/>
          </p:nvPr>
        </p:nvSpPr>
        <p:spPr>
          <a:xfrm>
            <a:off x="4733687" y="383777"/>
            <a:ext cx="2730844" cy="886211"/>
          </a:xfrm>
          <a:solidFill>
            <a:schemeClr val="accent4">
              <a:lumMod val="60000"/>
              <a:lumOff val="40000"/>
            </a:schemeClr>
          </a:solidFill>
          <a:ln>
            <a:noFill/>
          </a:ln>
        </p:spPr>
        <p:txBody>
          <a:bodyPr/>
          <a:lstStyle/>
          <a:p>
            <a:r>
              <a:rPr lang="en-US" b="1">
                <a:cs typeface="Calibri Light"/>
              </a:rPr>
              <a:t>Employers</a:t>
            </a:r>
          </a:p>
        </p:txBody>
      </p:sp>
      <p:graphicFrame>
        <p:nvGraphicFramePr>
          <p:cNvPr id="5" name="Content Placeholder 4">
            <a:extLst>
              <a:ext uri="{FF2B5EF4-FFF2-40B4-BE49-F238E27FC236}">
                <a16:creationId xmlns:a16="http://schemas.microsoft.com/office/drawing/2014/main" id="{0C5E163A-16F4-B33F-1D78-225FDD22D50E}"/>
              </a:ext>
            </a:extLst>
          </p:cNvPr>
          <p:cNvGraphicFramePr>
            <a:graphicFrameLocks noGrp="1"/>
          </p:cNvGraphicFramePr>
          <p:nvPr>
            <p:ph idx="1"/>
            <p:extLst>
              <p:ext uri="{D42A27DB-BD31-4B8C-83A1-F6EECF244321}">
                <p14:modId xmlns:p14="http://schemas.microsoft.com/office/powerpoint/2010/main" val="1695778027"/>
              </p:ext>
            </p:extLst>
          </p:nvPr>
        </p:nvGraphicFramePr>
        <p:xfrm>
          <a:off x="643758" y="1721068"/>
          <a:ext cx="10657489" cy="4625956"/>
        </p:xfrm>
        <a:graphic>
          <a:graphicData uri="http://schemas.openxmlformats.org/drawingml/2006/table">
            <a:tbl>
              <a:tblPr firstRow="1" bandRow="1">
                <a:tableStyleId>{5C22544A-7EE6-4342-B048-85BDC9FD1C3A}</a:tableStyleId>
              </a:tblPr>
              <a:tblGrid>
                <a:gridCol w="5399689">
                  <a:extLst>
                    <a:ext uri="{9D8B030D-6E8A-4147-A177-3AD203B41FA5}">
                      <a16:colId xmlns:a16="http://schemas.microsoft.com/office/drawing/2014/main" val="1657225170"/>
                    </a:ext>
                  </a:extLst>
                </a:gridCol>
                <a:gridCol w="5257800">
                  <a:extLst>
                    <a:ext uri="{9D8B030D-6E8A-4147-A177-3AD203B41FA5}">
                      <a16:colId xmlns:a16="http://schemas.microsoft.com/office/drawing/2014/main" val="2785717393"/>
                    </a:ext>
                  </a:extLst>
                </a:gridCol>
              </a:tblGrid>
              <a:tr h="670034">
                <a:tc>
                  <a:txBody>
                    <a:bodyPr/>
                    <a:lstStyle/>
                    <a:p>
                      <a:pPr algn="ctr" rtl="0" fontAlgn="ctr">
                        <a:spcBef>
                          <a:spcPts val="0"/>
                        </a:spcBef>
                        <a:spcAft>
                          <a:spcPts val="0"/>
                        </a:spcAft>
                      </a:pPr>
                      <a:r>
                        <a:rPr lang="en-US" sz="2000" b="0" u="none" strike="noStrike">
                          <a:solidFill>
                            <a:schemeClr val="tx1"/>
                          </a:solidFill>
                          <a:effectLst/>
                        </a:rPr>
                        <a:t>Rob Lucchini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ctr">
                        <a:spcBef>
                          <a:spcPts val="0"/>
                        </a:spcBef>
                        <a:spcAft>
                          <a:spcPts val="0"/>
                        </a:spcAft>
                      </a:pPr>
                      <a:r>
                        <a:rPr lang="en-US" sz="2000" b="0" u="none" strike="noStrike">
                          <a:solidFill>
                            <a:schemeClr val="tx1"/>
                          </a:solidFill>
                          <a:effectLst/>
                        </a:rPr>
                        <a:t>Journeyman Instructor at NCS, Master Electrician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2072962326"/>
                  </a:ext>
                </a:extLst>
              </a:tr>
              <a:tr h="576648">
                <a:tc>
                  <a:txBody>
                    <a:bodyPr/>
                    <a:lstStyle/>
                    <a:p>
                      <a:pPr algn="ctr" rtl="0" fontAlgn="ctr">
                        <a:spcBef>
                          <a:spcPts val="0"/>
                        </a:spcBef>
                        <a:spcAft>
                          <a:spcPts val="0"/>
                        </a:spcAft>
                      </a:pPr>
                      <a:r>
                        <a:rPr lang="en-US" sz="2000" b="0" u="none" strike="noStrike">
                          <a:solidFill>
                            <a:schemeClr val="tx1"/>
                          </a:solidFill>
                          <a:effectLst/>
                        </a:rPr>
                        <a:t>Ivana Stoyanov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ctr">
                        <a:spcBef>
                          <a:spcPts val="0"/>
                        </a:spcBef>
                        <a:spcAft>
                          <a:spcPts val="0"/>
                        </a:spcAft>
                      </a:pPr>
                      <a:r>
                        <a:rPr lang="en-US" sz="2000" b="0" u="none" strike="noStrike">
                          <a:solidFill>
                            <a:schemeClr val="tx1"/>
                          </a:solidFill>
                          <a:effectLst/>
                        </a:rPr>
                        <a:t>Director of Strategic Growth, Chamber of Commerce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2950840829"/>
                  </a:ext>
                </a:extLst>
              </a:tr>
              <a:tr h="648729">
                <a:tc>
                  <a:txBody>
                    <a:bodyPr/>
                    <a:lstStyle/>
                    <a:p>
                      <a:pPr algn="ctr" rtl="0" fontAlgn="ctr">
                        <a:spcBef>
                          <a:spcPts val="0"/>
                        </a:spcBef>
                        <a:spcAft>
                          <a:spcPts val="0"/>
                        </a:spcAft>
                      </a:pPr>
                      <a:r>
                        <a:rPr lang="en-US" sz="2000" b="0" u="none" strike="noStrike">
                          <a:solidFill>
                            <a:schemeClr val="tx1"/>
                          </a:solidFill>
                          <a:effectLst/>
                        </a:rPr>
                        <a:t>Brooke Mohr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ctr">
                        <a:spcBef>
                          <a:spcPts val="0"/>
                        </a:spcBef>
                        <a:spcAft>
                          <a:spcPts val="0"/>
                        </a:spcAft>
                      </a:pPr>
                      <a:r>
                        <a:rPr lang="en-US" sz="2000" b="0" u="none" strike="noStrike">
                          <a:solidFill>
                            <a:schemeClr val="tx1"/>
                          </a:solidFill>
                          <a:effectLst/>
                        </a:rPr>
                        <a:t>Treasurer of Nantucket Resource Partnership, Bookkeeper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3568188779"/>
                  </a:ext>
                </a:extLst>
              </a:tr>
              <a:tr h="514864">
                <a:tc>
                  <a:txBody>
                    <a:bodyPr/>
                    <a:lstStyle/>
                    <a:p>
                      <a:pPr algn="ctr" rtl="0" fontAlgn="ctr">
                        <a:spcBef>
                          <a:spcPts val="0"/>
                        </a:spcBef>
                        <a:spcAft>
                          <a:spcPts val="0"/>
                        </a:spcAft>
                      </a:pPr>
                      <a:r>
                        <a:rPr lang="en-US" sz="2000" b="0" u="none" strike="noStrike">
                          <a:solidFill>
                            <a:schemeClr val="tx1"/>
                          </a:solidFill>
                          <a:effectLst/>
                        </a:rPr>
                        <a:t>Amanda Perry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ctr">
                        <a:spcBef>
                          <a:spcPts val="0"/>
                        </a:spcBef>
                        <a:spcAft>
                          <a:spcPts val="0"/>
                        </a:spcAft>
                      </a:pPr>
                      <a:r>
                        <a:rPr lang="en-US" sz="2000" b="0" u="none" strike="noStrike">
                          <a:solidFill>
                            <a:schemeClr val="tx1"/>
                          </a:solidFill>
                          <a:effectLst/>
                        </a:rPr>
                        <a:t>Town of Nantucket, Human Resources Director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1426133730"/>
                  </a:ext>
                </a:extLst>
              </a:tr>
              <a:tr h="669324">
                <a:tc>
                  <a:txBody>
                    <a:bodyPr/>
                    <a:lstStyle/>
                    <a:p>
                      <a:pPr algn="ctr" rtl="0" fontAlgn="ctr">
                        <a:spcBef>
                          <a:spcPts val="0"/>
                        </a:spcBef>
                        <a:spcAft>
                          <a:spcPts val="0"/>
                        </a:spcAft>
                      </a:pPr>
                      <a:r>
                        <a:rPr lang="en-US" sz="2000" b="0" u="none" strike="noStrike">
                          <a:solidFill>
                            <a:schemeClr val="tx1"/>
                          </a:solidFill>
                          <a:effectLst/>
                        </a:rPr>
                        <a:t>Peter McEachern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ctr">
                        <a:spcBef>
                          <a:spcPts val="0"/>
                        </a:spcBef>
                        <a:spcAft>
                          <a:spcPts val="0"/>
                        </a:spcAft>
                      </a:pPr>
                      <a:r>
                        <a:rPr lang="en-US" sz="2000" b="0" u="none" strike="noStrike">
                          <a:solidFill>
                            <a:schemeClr val="tx1"/>
                          </a:solidFill>
                          <a:effectLst/>
                        </a:rPr>
                        <a:t>General Manager, Nantucket Yacht Club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2896372418"/>
                  </a:ext>
                </a:extLst>
              </a:tr>
              <a:tr h="638432">
                <a:tc>
                  <a:txBody>
                    <a:bodyPr/>
                    <a:lstStyle/>
                    <a:p>
                      <a:pPr algn="ctr" rtl="0" fontAlgn="ctr">
                        <a:spcBef>
                          <a:spcPts val="0"/>
                        </a:spcBef>
                        <a:spcAft>
                          <a:spcPts val="0"/>
                        </a:spcAft>
                      </a:pPr>
                      <a:r>
                        <a:rPr lang="en-US" sz="2000" b="0" u="none" strike="noStrike">
                          <a:solidFill>
                            <a:schemeClr val="tx1"/>
                          </a:solidFill>
                          <a:effectLst/>
                        </a:rPr>
                        <a:t>Annie-Kay Rose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ctr">
                        <a:spcBef>
                          <a:spcPts val="0"/>
                        </a:spcBef>
                        <a:spcAft>
                          <a:spcPts val="0"/>
                        </a:spcAft>
                      </a:pPr>
                      <a:r>
                        <a:rPr lang="en-US" sz="2000" b="0" u="none" strike="noStrike">
                          <a:solidFill>
                            <a:schemeClr val="tx1"/>
                          </a:solidFill>
                          <a:effectLst/>
                        </a:rPr>
                        <a:t>Nurse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2831281602"/>
                  </a:ext>
                </a:extLst>
              </a:tr>
              <a:tr h="700216">
                <a:tc>
                  <a:txBody>
                    <a:bodyPr/>
                    <a:lstStyle/>
                    <a:p>
                      <a:pPr algn="ctr" rtl="0" fontAlgn="ctr">
                        <a:spcBef>
                          <a:spcPts val="0"/>
                        </a:spcBef>
                        <a:spcAft>
                          <a:spcPts val="0"/>
                        </a:spcAft>
                      </a:pPr>
                      <a:r>
                        <a:rPr lang="en-US" sz="2000" b="0" u="none" strike="noStrike">
                          <a:solidFill>
                            <a:schemeClr val="tx1"/>
                          </a:solidFill>
                          <a:effectLst/>
                        </a:rPr>
                        <a:t>Sunny Daily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ctr">
                        <a:spcBef>
                          <a:spcPts val="0"/>
                        </a:spcBef>
                        <a:spcAft>
                          <a:spcPts val="0"/>
                        </a:spcAft>
                      </a:pPr>
                      <a:r>
                        <a:rPr lang="en-US" sz="2000" b="0" u="none" strike="noStrike">
                          <a:solidFill>
                            <a:schemeClr val="tx1"/>
                          </a:solidFill>
                          <a:effectLst/>
                        </a:rPr>
                        <a:t>Doula/Midwife </a:t>
                      </a:r>
                      <a:endParaRPr lang="en-US" sz="2000" b="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4148510546"/>
                  </a:ext>
                </a:extLst>
              </a:tr>
            </a:tbl>
          </a:graphicData>
        </a:graphic>
      </p:graphicFrame>
      <p:sp>
        <p:nvSpPr>
          <p:cNvPr id="6" name="Slide Number Placeholder 3">
            <a:extLst>
              <a:ext uri="{FF2B5EF4-FFF2-40B4-BE49-F238E27FC236}">
                <a16:creationId xmlns:a16="http://schemas.microsoft.com/office/drawing/2014/main" id="{11C1B0BA-5A6E-3A08-0906-FEF0B9C6843A}"/>
              </a:ext>
            </a:extLst>
          </p:cNvPr>
          <p:cNvSpPr>
            <a:spLocks noGrp="1"/>
          </p:cNvSpPr>
          <p:nvPr>
            <p:ph type="sldNum" sz="quarter" idx="12"/>
          </p:nvPr>
        </p:nvSpPr>
        <p:spPr>
          <a:xfrm>
            <a:off x="11253640" y="6291960"/>
            <a:ext cx="744332" cy="491082"/>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18</a:t>
            </a:fld>
            <a:endParaRPr lang="en-US" sz="2400">
              <a:solidFill>
                <a:schemeClr val="bg1"/>
              </a:solidFill>
              <a:cs typeface="Calibri"/>
            </a:endParaRPr>
          </a:p>
        </p:txBody>
      </p:sp>
    </p:spTree>
    <p:extLst>
      <p:ext uri="{BB962C8B-B14F-4D97-AF65-F5344CB8AC3E}">
        <p14:creationId xmlns:p14="http://schemas.microsoft.com/office/powerpoint/2010/main" val="11811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7A18-33C8-189C-0F9E-02D133AE2BBF}"/>
              </a:ext>
            </a:extLst>
          </p:cNvPr>
          <p:cNvSpPr>
            <a:spLocks noGrp="1"/>
          </p:cNvSpPr>
          <p:nvPr>
            <p:ph type="title"/>
          </p:nvPr>
        </p:nvSpPr>
        <p:spPr>
          <a:xfrm>
            <a:off x="3006720" y="420044"/>
            <a:ext cx="6170141" cy="920536"/>
          </a:xfrm>
          <a:solidFill>
            <a:schemeClr val="accent4">
              <a:lumMod val="60000"/>
              <a:lumOff val="40000"/>
            </a:schemeClr>
          </a:solidFill>
        </p:spPr>
        <p:txBody>
          <a:bodyPr/>
          <a:lstStyle/>
          <a:p>
            <a:r>
              <a:rPr lang="en-US" b="1">
                <a:cs typeface="Calibri Light"/>
              </a:rPr>
              <a:t>Leaders in Adult Education</a:t>
            </a:r>
          </a:p>
        </p:txBody>
      </p:sp>
      <p:graphicFrame>
        <p:nvGraphicFramePr>
          <p:cNvPr id="5" name="Content Placeholder 4">
            <a:extLst>
              <a:ext uri="{FF2B5EF4-FFF2-40B4-BE49-F238E27FC236}">
                <a16:creationId xmlns:a16="http://schemas.microsoft.com/office/drawing/2014/main" id="{3AD2349D-C74B-337C-25EA-6BE6604BEE62}"/>
              </a:ext>
            </a:extLst>
          </p:cNvPr>
          <p:cNvGraphicFramePr>
            <a:graphicFrameLocks noGrp="1"/>
          </p:cNvGraphicFramePr>
          <p:nvPr>
            <p:ph idx="1"/>
            <p:extLst>
              <p:ext uri="{D42A27DB-BD31-4B8C-83A1-F6EECF244321}">
                <p14:modId xmlns:p14="http://schemas.microsoft.com/office/powerpoint/2010/main" val="1691504251"/>
              </p:ext>
            </p:extLst>
          </p:nvPr>
        </p:nvGraphicFramePr>
        <p:xfrm>
          <a:off x="833886" y="1782792"/>
          <a:ext cx="10605351" cy="4035775"/>
        </p:xfrm>
        <a:graphic>
          <a:graphicData uri="http://schemas.openxmlformats.org/drawingml/2006/table">
            <a:tbl>
              <a:tblPr firstRow="1" bandRow="1">
                <a:tableStyleId>{5C22544A-7EE6-4342-B048-85BDC9FD1C3A}</a:tableStyleId>
              </a:tblPr>
              <a:tblGrid>
                <a:gridCol w="5327796">
                  <a:extLst>
                    <a:ext uri="{9D8B030D-6E8A-4147-A177-3AD203B41FA5}">
                      <a16:colId xmlns:a16="http://schemas.microsoft.com/office/drawing/2014/main" val="3422723245"/>
                    </a:ext>
                  </a:extLst>
                </a:gridCol>
                <a:gridCol w="5277555">
                  <a:extLst>
                    <a:ext uri="{9D8B030D-6E8A-4147-A177-3AD203B41FA5}">
                      <a16:colId xmlns:a16="http://schemas.microsoft.com/office/drawing/2014/main" val="651796976"/>
                    </a:ext>
                  </a:extLst>
                </a:gridCol>
              </a:tblGrid>
              <a:tr h="790222">
                <a:tc>
                  <a:txBody>
                    <a:bodyPr/>
                    <a:lstStyle/>
                    <a:p>
                      <a:pPr algn="ctr" rtl="0" fontAlgn="base"/>
                      <a:r>
                        <a:rPr lang="en-US" sz="2000" b="0">
                          <a:solidFill>
                            <a:schemeClr val="tx1"/>
                          </a:solidFill>
                          <a:effectLst/>
                        </a:rPr>
                        <a:t>Holly </a:t>
                      </a:r>
                      <a:r>
                        <a:rPr lang="en-US" sz="2000" b="0" err="1">
                          <a:solidFill>
                            <a:schemeClr val="tx1"/>
                          </a:solidFill>
                          <a:effectLst/>
                        </a:rPr>
                        <a:t>Bellebuono</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ase"/>
                      <a:r>
                        <a:rPr lang="en-US" sz="2000" b="0">
                          <a:solidFill>
                            <a:schemeClr val="tx1"/>
                          </a:solidFill>
                          <a:effectLst/>
                        </a:rPr>
                        <a:t>Executive Director, MVCET</a:t>
                      </a:r>
                      <a:r>
                        <a:rPr lang="en-US" b="0">
                          <a:solidFill>
                            <a:schemeClr val="tx1"/>
                          </a:solidFill>
                          <a:effectLst/>
                        </a:rPr>
                        <a:t>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2804296672"/>
                  </a:ext>
                </a:extLst>
              </a:tr>
              <a:tr h="719666">
                <a:tc>
                  <a:txBody>
                    <a:bodyPr/>
                    <a:lstStyle/>
                    <a:p>
                      <a:pPr algn="ctr" rtl="0" fontAlgn="base"/>
                      <a:r>
                        <a:rPr lang="en-US" sz="2000" b="0">
                          <a:effectLst/>
                        </a:rPr>
                        <a:t>Dianne Tattersall</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ase"/>
                      <a:r>
                        <a:rPr lang="en-US" sz="2000" b="0">
                          <a:effectLst/>
                        </a:rPr>
                        <a:t>President, Academy for Lifelong Learning​ (Cape Cod)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2212437490"/>
                  </a:ext>
                </a:extLst>
              </a:tr>
              <a:tr h="804333">
                <a:tc>
                  <a:txBody>
                    <a:bodyPr/>
                    <a:lstStyle/>
                    <a:p>
                      <a:pPr algn="ctr" rtl="0" fontAlgn="base"/>
                      <a:r>
                        <a:rPr lang="en-US" sz="2000" b="0">
                          <a:effectLst/>
                        </a:rPr>
                        <a:t>Mary Burke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ase"/>
                      <a:r>
                        <a:rPr lang="en-US" sz="2000" b="0">
                          <a:effectLst/>
                        </a:rPr>
                        <a:t>Director of Adult and Continuing Education, Upper Cape Cod Regional Technical School</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3144371504"/>
                  </a:ext>
                </a:extLst>
              </a:tr>
              <a:tr h="860777">
                <a:tc>
                  <a:txBody>
                    <a:bodyPr/>
                    <a:lstStyle/>
                    <a:p>
                      <a:pPr algn="ctr" rtl="0" fontAlgn="base"/>
                      <a:r>
                        <a:rPr lang="en-US" sz="2000" b="0">
                          <a:effectLst/>
                        </a:rPr>
                        <a:t>Tracy Nichols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ase"/>
                      <a:r>
                        <a:rPr lang="en-US" sz="2000" b="0">
                          <a:effectLst/>
                        </a:rPr>
                        <a:t>Executive Director of Nantucket Resource Partnership, Previous NCS Director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2326603845"/>
                  </a:ext>
                </a:extLst>
              </a:tr>
              <a:tr h="860777">
                <a:tc>
                  <a:txBody>
                    <a:bodyPr/>
                    <a:lstStyle/>
                    <a:p>
                      <a:pPr algn="ctr" rtl="0" fontAlgn="base"/>
                      <a:r>
                        <a:rPr lang="en-US" sz="2000" b="0">
                          <a:effectLst/>
                        </a:rPr>
                        <a:t>Amanda Bardsley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ase"/>
                      <a:r>
                        <a:rPr lang="en-US" sz="2000" b="0">
                          <a:effectLst/>
                        </a:rPr>
                        <a:t>Director of STEM, Nantucket Public Schools</a:t>
                      </a:r>
                      <a:r>
                        <a:rPr lang="en-US" b="0">
                          <a:effectLst/>
                        </a:rPr>
                        <a:t>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1528096980"/>
                  </a:ext>
                </a:extLst>
              </a:tr>
            </a:tbl>
          </a:graphicData>
        </a:graphic>
      </p:graphicFrame>
      <p:sp>
        <p:nvSpPr>
          <p:cNvPr id="6" name="Slide Number Placeholder 3">
            <a:extLst>
              <a:ext uri="{FF2B5EF4-FFF2-40B4-BE49-F238E27FC236}">
                <a16:creationId xmlns:a16="http://schemas.microsoft.com/office/drawing/2014/main" id="{10BFC861-48EA-033B-112D-54AFD8ACCE3F}"/>
              </a:ext>
            </a:extLst>
          </p:cNvPr>
          <p:cNvSpPr>
            <a:spLocks noGrp="1"/>
          </p:cNvSpPr>
          <p:nvPr>
            <p:ph type="sldNum" sz="quarter" idx="12"/>
          </p:nvPr>
        </p:nvSpPr>
        <p:spPr>
          <a:xfrm>
            <a:off x="11122762" y="6090511"/>
            <a:ext cx="717555" cy="517359"/>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19</a:t>
            </a:fld>
            <a:endParaRPr lang="en-US" sz="2400">
              <a:solidFill>
                <a:schemeClr val="bg1"/>
              </a:solidFill>
              <a:cs typeface="Calibri"/>
            </a:endParaRPr>
          </a:p>
        </p:txBody>
      </p:sp>
    </p:spTree>
    <p:extLst>
      <p:ext uri="{BB962C8B-B14F-4D97-AF65-F5344CB8AC3E}">
        <p14:creationId xmlns:p14="http://schemas.microsoft.com/office/powerpoint/2010/main" val="79527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5F89-7F10-E65F-7BC2-BA1B7A0AD2B3}"/>
              </a:ext>
            </a:extLst>
          </p:cNvPr>
          <p:cNvSpPr>
            <a:spLocks noGrp="1"/>
          </p:cNvSpPr>
          <p:nvPr>
            <p:ph type="title"/>
          </p:nvPr>
        </p:nvSpPr>
        <p:spPr>
          <a:xfrm>
            <a:off x="655795" y="395860"/>
            <a:ext cx="4164522" cy="1107457"/>
          </a:xfrm>
          <a:solidFill>
            <a:schemeClr val="accent4">
              <a:lumMod val="60000"/>
              <a:lumOff val="40000"/>
            </a:schemeClr>
          </a:solidFill>
        </p:spPr>
        <p:txBody>
          <a:bodyPr>
            <a:normAutofit/>
          </a:bodyPr>
          <a:lstStyle/>
          <a:p>
            <a:r>
              <a:rPr lang="en-US" b="1">
                <a:cs typeface="Calibri Light"/>
              </a:rPr>
              <a:t>Overview of NCS</a:t>
            </a:r>
            <a:endParaRPr lang="en-US" b="1"/>
          </a:p>
        </p:txBody>
      </p:sp>
      <p:sp>
        <p:nvSpPr>
          <p:cNvPr id="3" name="Content Placeholder 2">
            <a:extLst>
              <a:ext uri="{FF2B5EF4-FFF2-40B4-BE49-F238E27FC236}">
                <a16:creationId xmlns:a16="http://schemas.microsoft.com/office/drawing/2014/main" id="{3976101B-CDAB-B130-BEDE-39B4C6908998}"/>
              </a:ext>
            </a:extLst>
          </p:cNvPr>
          <p:cNvSpPr>
            <a:spLocks noGrp="1"/>
          </p:cNvSpPr>
          <p:nvPr>
            <p:ph idx="1"/>
          </p:nvPr>
        </p:nvSpPr>
        <p:spPr>
          <a:xfrm>
            <a:off x="655796" y="2060833"/>
            <a:ext cx="4521493" cy="4403256"/>
          </a:xfrm>
          <a:solidFill>
            <a:schemeClr val="accent4">
              <a:lumMod val="40000"/>
              <a:lumOff val="60000"/>
            </a:schemeClr>
          </a:solidFill>
        </p:spPr>
        <p:txBody>
          <a:bodyPr vert="horz" lIns="91440" tIns="45720" rIns="91440" bIns="45720" rtlCol="0" anchor="t">
            <a:noAutofit/>
          </a:bodyPr>
          <a:lstStyle/>
          <a:p>
            <a:r>
              <a:rPr lang="en-US">
                <a:cs typeface="Calibri"/>
              </a:rPr>
              <a:t>"Engage, strengthen, and connect" </a:t>
            </a:r>
          </a:p>
          <a:p>
            <a:r>
              <a:rPr lang="en-US">
                <a:cs typeface="Calibri"/>
              </a:rPr>
              <a:t>Part of Public School System</a:t>
            </a:r>
          </a:p>
          <a:p>
            <a:r>
              <a:rPr lang="en-US">
                <a:cs typeface="Calibri"/>
              </a:rPr>
              <a:t>Music center at 56 Center St.</a:t>
            </a:r>
          </a:p>
          <a:p>
            <a:r>
              <a:rPr lang="en-US">
                <a:cs typeface="Calibri"/>
              </a:rPr>
              <a:t>Early childcare </a:t>
            </a:r>
          </a:p>
          <a:p>
            <a:r>
              <a:rPr lang="en-US">
                <a:cs typeface="Calibri"/>
              </a:rPr>
              <a:t>Youth programs</a:t>
            </a:r>
          </a:p>
          <a:p>
            <a:r>
              <a:rPr lang="en-US">
                <a:cs typeface="Calibri"/>
              </a:rPr>
              <a:t>Adult education courses.</a:t>
            </a:r>
          </a:p>
          <a:p>
            <a:r>
              <a:rPr lang="en-US">
                <a:cs typeface="Calibri"/>
              </a:rPr>
              <a:t>And more</a:t>
            </a:r>
          </a:p>
        </p:txBody>
      </p:sp>
      <p:pic>
        <p:nvPicPr>
          <p:cNvPr id="5" name="Picture 5">
            <a:extLst>
              <a:ext uri="{FF2B5EF4-FFF2-40B4-BE49-F238E27FC236}">
                <a16:creationId xmlns:a16="http://schemas.microsoft.com/office/drawing/2014/main" id="{61C4B3DB-3358-E29D-5ED2-6ADAF9BF7928}"/>
              </a:ext>
            </a:extLst>
          </p:cNvPr>
          <p:cNvPicPr>
            <a:picLocks noChangeAspect="1"/>
          </p:cNvPicPr>
          <p:nvPr/>
        </p:nvPicPr>
        <p:blipFill rotWithShape="1">
          <a:blip r:embed="rId2"/>
          <a:srcRect l="971" t="1603" r="1402"/>
          <a:stretch/>
        </p:blipFill>
        <p:spPr>
          <a:xfrm>
            <a:off x="6236512" y="289653"/>
            <a:ext cx="5243640" cy="2849867"/>
          </a:xfrm>
          <a:prstGeom prst="rect">
            <a:avLst/>
          </a:prstGeom>
          <a:effectLst/>
        </p:spPr>
      </p:pic>
      <p:pic>
        <p:nvPicPr>
          <p:cNvPr id="6" name="Picture 6" descr="A picture containing outdoor, tree, building, street&#10;&#10;Description automatically generated">
            <a:extLst>
              <a:ext uri="{FF2B5EF4-FFF2-40B4-BE49-F238E27FC236}">
                <a16:creationId xmlns:a16="http://schemas.microsoft.com/office/drawing/2014/main" id="{1AD47840-DB9B-1C7C-E621-8F51D4B75694}"/>
              </a:ext>
            </a:extLst>
          </p:cNvPr>
          <p:cNvPicPr>
            <a:picLocks noChangeAspect="1"/>
          </p:cNvPicPr>
          <p:nvPr/>
        </p:nvPicPr>
        <p:blipFill>
          <a:blip r:embed="rId3"/>
          <a:stretch>
            <a:fillRect/>
          </a:stretch>
        </p:blipFill>
        <p:spPr>
          <a:xfrm>
            <a:off x="6893697" y="3244678"/>
            <a:ext cx="4109308" cy="3080264"/>
          </a:xfrm>
          <a:prstGeom prst="rect">
            <a:avLst/>
          </a:prstGeom>
        </p:spPr>
      </p:pic>
      <p:sp>
        <p:nvSpPr>
          <p:cNvPr id="8" name="Slide Number Placeholder 3">
            <a:extLst>
              <a:ext uri="{FF2B5EF4-FFF2-40B4-BE49-F238E27FC236}">
                <a16:creationId xmlns:a16="http://schemas.microsoft.com/office/drawing/2014/main" id="{E62F3776-F450-98AB-6300-C7AE66900475}"/>
              </a:ext>
            </a:extLst>
          </p:cNvPr>
          <p:cNvSpPr txBox="1">
            <a:spLocks/>
          </p:cNvSpPr>
          <p:nvPr/>
        </p:nvSpPr>
        <p:spPr>
          <a:xfrm>
            <a:off x="11402725" y="6249293"/>
            <a:ext cx="630282" cy="472439"/>
          </a:xfrm>
          <a:prstGeom prst="ellipse">
            <a:avLst/>
          </a:prstGeom>
          <a:solidFill>
            <a:schemeClr val="tx1">
              <a:alpha val="80000"/>
            </a:schemeClr>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48F63A3B-78C7-47BE-AE5E-E10140E04643}" type="slidenum">
              <a:rPr lang="en-US" sz="2400" dirty="0">
                <a:solidFill>
                  <a:schemeClr val="bg1"/>
                </a:solidFill>
              </a:rPr>
              <a:pPr algn="ctr">
                <a:spcAft>
                  <a:spcPts val="600"/>
                </a:spcAft>
              </a:pPr>
              <a:t>2</a:t>
            </a:fld>
            <a:endParaRPr lang="en-US" sz="2400">
              <a:solidFill>
                <a:schemeClr val="bg1"/>
              </a:solidFill>
              <a:cs typeface="Calibri"/>
            </a:endParaRPr>
          </a:p>
        </p:txBody>
      </p:sp>
    </p:spTree>
    <p:extLst>
      <p:ext uri="{BB962C8B-B14F-4D97-AF65-F5344CB8AC3E}">
        <p14:creationId xmlns:p14="http://schemas.microsoft.com/office/powerpoint/2010/main" val="36740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505F-BBAD-F9C8-6373-E7593B16CDB2}"/>
              </a:ext>
            </a:extLst>
          </p:cNvPr>
          <p:cNvSpPr>
            <a:spLocks noGrp="1"/>
          </p:cNvSpPr>
          <p:nvPr>
            <p:ph type="title"/>
          </p:nvPr>
        </p:nvSpPr>
        <p:spPr>
          <a:xfrm>
            <a:off x="4165716" y="398154"/>
            <a:ext cx="3877276" cy="879347"/>
          </a:xfrm>
          <a:solidFill>
            <a:schemeClr val="accent4">
              <a:lumMod val="60000"/>
              <a:lumOff val="40000"/>
            </a:schemeClr>
          </a:solidFill>
        </p:spPr>
        <p:txBody>
          <a:bodyPr/>
          <a:lstStyle/>
          <a:p>
            <a:r>
              <a:rPr lang="en-US" b="1">
                <a:cs typeface="Calibri Light"/>
              </a:rPr>
              <a:t>Teachers at NCS</a:t>
            </a:r>
          </a:p>
        </p:txBody>
      </p:sp>
      <p:graphicFrame>
        <p:nvGraphicFramePr>
          <p:cNvPr id="11" name="Table 10">
            <a:extLst>
              <a:ext uri="{FF2B5EF4-FFF2-40B4-BE49-F238E27FC236}">
                <a16:creationId xmlns:a16="http://schemas.microsoft.com/office/drawing/2014/main" id="{DF7265E9-31E5-FEF8-AB8F-C0D841054E0F}"/>
              </a:ext>
            </a:extLst>
          </p:cNvPr>
          <p:cNvGraphicFramePr>
            <a:graphicFrameLocks noGrp="1"/>
          </p:cNvGraphicFramePr>
          <p:nvPr>
            <p:extLst>
              <p:ext uri="{D42A27DB-BD31-4B8C-83A1-F6EECF244321}">
                <p14:modId xmlns:p14="http://schemas.microsoft.com/office/powerpoint/2010/main" val="1801726320"/>
              </p:ext>
            </p:extLst>
          </p:nvPr>
        </p:nvGraphicFramePr>
        <p:xfrm>
          <a:off x="817832" y="1509673"/>
          <a:ext cx="10591274" cy="4524703"/>
        </p:xfrm>
        <a:graphic>
          <a:graphicData uri="http://schemas.openxmlformats.org/drawingml/2006/table">
            <a:tbl>
              <a:tblPr firstRow="1" bandRow="1">
                <a:tableStyleId>{5C22544A-7EE6-4342-B048-85BDC9FD1C3A}</a:tableStyleId>
              </a:tblPr>
              <a:tblGrid>
                <a:gridCol w="5295637">
                  <a:extLst>
                    <a:ext uri="{9D8B030D-6E8A-4147-A177-3AD203B41FA5}">
                      <a16:colId xmlns:a16="http://schemas.microsoft.com/office/drawing/2014/main" val="2287152859"/>
                    </a:ext>
                  </a:extLst>
                </a:gridCol>
                <a:gridCol w="5295637">
                  <a:extLst>
                    <a:ext uri="{9D8B030D-6E8A-4147-A177-3AD203B41FA5}">
                      <a16:colId xmlns:a16="http://schemas.microsoft.com/office/drawing/2014/main" val="1887663766"/>
                    </a:ext>
                  </a:extLst>
                </a:gridCol>
              </a:tblGrid>
              <a:tr h="723652">
                <a:tc>
                  <a:txBody>
                    <a:bodyPr/>
                    <a:lstStyle/>
                    <a:p>
                      <a:pPr algn="ctr" rtl="0" fontAlgn="b"/>
                      <a:r>
                        <a:rPr lang="en-US" sz="3200" b="0">
                          <a:solidFill>
                            <a:schemeClr val="tx1"/>
                          </a:solidFill>
                          <a:effectLst/>
                        </a:rPr>
                        <a:t>David Harris</a:t>
                      </a:r>
                    </a:p>
                  </a:txBody>
                  <a:tcPr marL="28575" marR="28575" marT="19050" marB="19050"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
                      <a:r>
                        <a:rPr lang="en-US" sz="3200" b="0">
                          <a:solidFill>
                            <a:schemeClr val="tx1"/>
                          </a:solidFill>
                          <a:effectLst/>
                        </a:rPr>
                        <a:t>Exit Cape Realty, Real Estate Instructor</a:t>
                      </a:r>
                    </a:p>
                  </a:txBody>
                  <a:tcPr marL="28575" marR="28575" marT="19050" marB="19050"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3019667364"/>
                  </a:ext>
                </a:extLst>
              </a:tr>
              <a:tr h="868383">
                <a:tc>
                  <a:txBody>
                    <a:bodyPr/>
                    <a:lstStyle/>
                    <a:p>
                      <a:pPr algn="ctr" rtl="0" fontAlgn="b"/>
                      <a:r>
                        <a:rPr lang="en-US" sz="3200" b="0">
                          <a:effectLst/>
                        </a:rPr>
                        <a:t>John </a:t>
                      </a:r>
                      <a:r>
                        <a:rPr lang="en-US" sz="3200" b="0" err="1">
                          <a:effectLst/>
                        </a:rPr>
                        <a:t>Mynttinen</a:t>
                      </a:r>
                      <a:endParaRPr lang="en-US" sz="3200" b="0">
                        <a:effectLst/>
                      </a:endParaRPr>
                    </a:p>
                  </a:txBody>
                  <a:tcPr marL="28575" marR="28575" marT="19050" marB="19050"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
                      <a:r>
                        <a:rPr lang="en-US" sz="3200" b="0">
                          <a:effectLst/>
                        </a:rPr>
                        <a:t>GED (High school equivalency) prep Instructor, NCS</a:t>
                      </a:r>
                    </a:p>
                  </a:txBody>
                  <a:tcPr marL="28575" marR="28575" marT="19050" marB="19050"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165961338"/>
                  </a:ext>
                </a:extLst>
              </a:tr>
              <a:tr h="2010103">
                <a:tc>
                  <a:txBody>
                    <a:bodyPr/>
                    <a:lstStyle/>
                    <a:p>
                      <a:pPr algn="ctr" rtl="0" fontAlgn="b"/>
                      <a:r>
                        <a:rPr lang="en-US" sz="3200" b="0">
                          <a:effectLst/>
                        </a:rPr>
                        <a:t>Michelle Saravia</a:t>
                      </a:r>
                    </a:p>
                  </a:txBody>
                  <a:tcPr marL="28575" marR="28575" marT="19050" marB="19050"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algn="ctr" rtl="0" fontAlgn="b"/>
                      <a:r>
                        <a:rPr lang="en-US" sz="3200" b="0">
                          <a:effectLst/>
                        </a:rPr>
                        <a:t>NCS Translator, ESOL Coordinator &amp;Family Support Specialist</a:t>
                      </a:r>
                    </a:p>
                  </a:txBody>
                  <a:tcPr marL="28575" marR="28575" marT="19050" marB="19050"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extLst>
                  <a:ext uri="{0D108BD9-81ED-4DB2-BD59-A6C34878D82A}">
                    <a16:rowId xmlns:a16="http://schemas.microsoft.com/office/drawing/2014/main" val="952064544"/>
                  </a:ext>
                </a:extLst>
              </a:tr>
            </a:tbl>
          </a:graphicData>
        </a:graphic>
      </p:graphicFrame>
      <p:sp>
        <p:nvSpPr>
          <p:cNvPr id="5" name="Slide Number Placeholder 3">
            <a:extLst>
              <a:ext uri="{FF2B5EF4-FFF2-40B4-BE49-F238E27FC236}">
                <a16:creationId xmlns:a16="http://schemas.microsoft.com/office/drawing/2014/main" id="{5F6DC6D6-7C7A-A3B9-60EF-51D752B570DC}"/>
              </a:ext>
            </a:extLst>
          </p:cNvPr>
          <p:cNvSpPr>
            <a:spLocks noGrp="1"/>
          </p:cNvSpPr>
          <p:nvPr>
            <p:ph type="sldNum" sz="quarter" idx="12"/>
          </p:nvPr>
        </p:nvSpPr>
        <p:spPr>
          <a:xfrm>
            <a:off x="11324210" y="6169339"/>
            <a:ext cx="717555" cy="534876"/>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20</a:t>
            </a:fld>
            <a:endParaRPr lang="en-US" sz="2400">
              <a:solidFill>
                <a:schemeClr val="bg1"/>
              </a:solidFill>
              <a:cs typeface="Calibri"/>
            </a:endParaRPr>
          </a:p>
        </p:txBody>
      </p:sp>
    </p:spTree>
    <p:extLst>
      <p:ext uri="{BB962C8B-B14F-4D97-AF65-F5344CB8AC3E}">
        <p14:creationId xmlns:p14="http://schemas.microsoft.com/office/powerpoint/2010/main" val="160254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7AC0-8DBB-C6A0-4ECC-17FC874DD651}"/>
              </a:ext>
            </a:extLst>
          </p:cNvPr>
          <p:cNvSpPr>
            <a:spLocks noGrp="1"/>
          </p:cNvSpPr>
          <p:nvPr>
            <p:ph type="title"/>
          </p:nvPr>
        </p:nvSpPr>
        <p:spPr>
          <a:xfrm>
            <a:off x="4958415" y="428851"/>
            <a:ext cx="2277763" cy="865617"/>
          </a:xfrm>
          <a:solidFill>
            <a:schemeClr val="accent4">
              <a:lumMod val="60000"/>
              <a:lumOff val="40000"/>
            </a:schemeClr>
          </a:solidFill>
        </p:spPr>
        <p:txBody>
          <a:bodyPr/>
          <a:lstStyle/>
          <a:p>
            <a:r>
              <a:rPr lang="en-US" b="1">
                <a:cs typeface="Calibri Light"/>
              </a:rPr>
              <a:t>Students</a:t>
            </a:r>
          </a:p>
        </p:txBody>
      </p:sp>
      <p:sp>
        <p:nvSpPr>
          <p:cNvPr id="3" name="Content Placeholder 2">
            <a:extLst>
              <a:ext uri="{FF2B5EF4-FFF2-40B4-BE49-F238E27FC236}">
                <a16:creationId xmlns:a16="http://schemas.microsoft.com/office/drawing/2014/main" id="{2162FD28-EFF6-A61C-A4C4-0EE87A2D0546}"/>
              </a:ext>
            </a:extLst>
          </p:cNvPr>
          <p:cNvSpPr>
            <a:spLocks noGrp="1"/>
          </p:cNvSpPr>
          <p:nvPr>
            <p:ph idx="1"/>
          </p:nvPr>
        </p:nvSpPr>
        <p:spPr>
          <a:xfrm>
            <a:off x="838200" y="1934161"/>
            <a:ext cx="10515600" cy="4091775"/>
          </a:xfrm>
          <a:solidFill>
            <a:schemeClr val="accent4">
              <a:lumMod val="40000"/>
              <a:lumOff val="60000"/>
            </a:schemeClr>
          </a:solidFill>
        </p:spPr>
        <p:txBody>
          <a:bodyPr vert="horz" lIns="91440" tIns="45720" rIns="91440" bIns="45720" rtlCol="0" anchor="t">
            <a:noAutofit/>
          </a:bodyPr>
          <a:lstStyle/>
          <a:p>
            <a:r>
              <a:rPr lang="en-US" sz="3000">
                <a:ea typeface="Calibri"/>
                <a:cs typeface="Calibri"/>
              </a:rPr>
              <a:t>Real Estate students</a:t>
            </a:r>
          </a:p>
          <a:p>
            <a:pPr lvl="1"/>
            <a:r>
              <a:rPr lang="en-US" sz="3000">
                <a:ea typeface="Calibri"/>
                <a:cs typeface="Calibri"/>
              </a:rPr>
              <a:t>Career</a:t>
            </a:r>
          </a:p>
          <a:p>
            <a:pPr lvl="1"/>
            <a:r>
              <a:rPr lang="en-US" sz="3000">
                <a:ea typeface="Calibri"/>
                <a:cs typeface="Calibri"/>
              </a:rPr>
              <a:t>Foreign language classes</a:t>
            </a:r>
          </a:p>
          <a:p>
            <a:r>
              <a:rPr lang="en-US" sz="3000">
                <a:ea typeface="Calibri"/>
                <a:cs typeface="Calibri"/>
              </a:rPr>
              <a:t>ESOL (English for Speakers of Other Languages) students</a:t>
            </a:r>
            <a:endParaRPr lang="en-US"/>
          </a:p>
          <a:p>
            <a:pPr lvl="1"/>
            <a:r>
              <a:rPr lang="en-US" sz="3000">
                <a:ea typeface="Calibri"/>
                <a:cs typeface="Calibri"/>
              </a:rPr>
              <a:t>Appreciated the leveling structure</a:t>
            </a:r>
          </a:p>
          <a:p>
            <a:r>
              <a:rPr lang="en-US" sz="3000">
                <a:ea typeface="Calibri"/>
                <a:cs typeface="Calibri"/>
              </a:rPr>
              <a:t>Changying Sun, local sushi business owner</a:t>
            </a:r>
          </a:p>
          <a:p>
            <a:pPr lvl="1"/>
            <a:r>
              <a:rPr lang="en-US" sz="3000">
                <a:ea typeface="Calibri"/>
                <a:cs typeface="Calibri"/>
              </a:rPr>
              <a:t>Took Driver's Ed class, now wants to improve his business</a:t>
            </a:r>
          </a:p>
          <a:p>
            <a:pPr lvl="1"/>
            <a:r>
              <a:rPr lang="en-US" sz="3000">
                <a:ea typeface="Calibri"/>
                <a:cs typeface="Calibri"/>
              </a:rPr>
              <a:t>English, other Business Management courses</a:t>
            </a:r>
          </a:p>
          <a:p>
            <a:pPr indent="0"/>
            <a:endParaRPr lang="en-US">
              <a:ea typeface="Calibri"/>
              <a:cs typeface="Calibri"/>
            </a:endParaRPr>
          </a:p>
          <a:p>
            <a:endParaRPr lang="en-US">
              <a:ea typeface="Calibri"/>
              <a:cs typeface="Calibri"/>
            </a:endParaRPr>
          </a:p>
          <a:p>
            <a:pPr indent="0"/>
            <a:endParaRPr lang="en-US">
              <a:ea typeface="Calibri"/>
              <a:cs typeface="Calibri"/>
            </a:endParaRPr>
          </a:p>
        </p:txBody>
      </p:sp>
      <p:sp>
        <p:nvSpPr>
          <p:cNvPr id="6" name="Slide Number Placeholder 3">
            <a:extLst>
              <a:ext uri="{FF2B5EF4-FFF2-40B4-BE49-F238E27FC236}">
                <a16:creationId xmlns:a16="http://schemas.microsoft.com/office/drawing/2014/main" id="{EA11E49F-308C-A931-A2B3-E83B9C5CCE86}"/>
              </a:ext>
            </a:extLst>
          </p:cNvPr>
          <p:cNvSpPr>
            <a:spLocks noGrp="1"/>
          </p:cNvSpPr>
          <p:nvPr>
            <p:ph type="sldNum" sz="quarter" idx="12"/>
          </p:nvPr>
        </p:nvSpPr>
        <p:spPr>
          <a:xfrm>
            <a:off x="11473107" y="6257362"/>
            <a:ext cx="717555" cy="464370"/>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21</a:t>
            </a:fld>
            <a:endParaRPr lang="en-US" sz="2400">
              <a:solidFill>
                <a:schemeClr val="bg1"/>
              </a:solidFill>
              <a:cs typeface="Calibri"/>
            </a:endParaRPr>
          </a:p>
        </p:txBody>
      </p:sp>
    </p:spTree>
    <p:extLst>
      <p:ext uri="{BB962C8B-B14F-4D97-AF65-F5344CB8AC3E}">
        <p14:creationId xmlns:p14="http://schemas.microsoft.com/office/powerpoint/2010/main" val="15733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B08C-9B48-447F-070B-5191299331CD}"/>
              </a:ext>
            </a:extLst>
          </p:cNvPr>
          <p:cNvSpPr>
            <a:spLocks noGrp="1"/>
          </p:cNvSpPr>
          <p:nvPr>
            <p:ph type="title"/>
          </p:nvPr>
        </p:nvSpPr>
        <p:spPr>
          <a:xfrm>
            <a:off x="341011" y="205058"/>
            <a:ext cx="4329146" cy="903398"/>
          </a:xfrm>
          <a:solidFill>
            <a:schemeClr val="accent4">
              <a:lumMod val="60000"/>
              <a:lumOff val="40000"/>
            </a:schemeClr>
          </a:solidFill>
        </p:spPr>
        <p:txBody>
          <a:bodyPr>
            <a:normAutofit fontScale="90000"/>
          </a:bodyPr>
          <a:lstStyle/>
          <a:p>
            <a:r>
              <a:rPr lang="en-US" b="1">
                <a:latin typeface="Calibri"/>
                <a:cs typeface="Calibri Light"/>
              </a:rPr>
              <a:t>Interview Findings</a:t>
            </a:r>
            <a:endParaRPr lang="en-US">
              <a:latin typeface="Calibri"/>
              <a:cs typeface="Calibri"/>
            </a:endParaRPr>
          </a:p>
        </p:txBody>
      </p:sp>
      <p:sp>
        <p:nvSpPr>
          <p:cNvPr id="3" name="Content Placeholder 2">
            <a:extLst>
              <a:ext uri="{FF2B5EF4-FFF2-40B4-BE49-F238E27FC236}">
                <a16:creationId xmlns:a16="http://schemas.microsoft.com/office/drawing/2014/main" id="{E54D6820-2A1B-04CB-4567-E824A92D4FAF}"/>
              </a:ext>
            </a:extLst>
          </p:cNvPr>
          <p:cNvSpPr>
            <a:spLocks noGrp="1"/>
          </p:cNvSpPr>
          <p:nvPr>
            <p:ph idx="1"/>
          </p:nvPr>
        </p:nvSpPr>
        <p:spPr>
          <a:xfrm>
            <a:off x="341011" y="1429163"/>
            <a:ext cx="5725033" cy="4722069"/>
          </a:xfrm>
          <a:solidFill>
            <a:schemeClr val="accent4">
              <a:lumMod val="40000"/>
              <a:lumOff val="60000"/>
            </a:schemeClr>
          </a:solidFill>
        </p:spPr>
        <p:txBody>
          <a:bodyPr vert="horz" lIns="91440" tIns="45720" rIns="91440" bIns="45720" rtlCol="0" anchor="t">
            <a:noAutofit/>
          </a:bodyPr>
          <a:lstStyle/>
          <a:p>
            <a:pPr>
              <a:lnSpc>
                <a:spcPct val="100000"/>
              </a:lnSpc>
            </a:pPr>
            <a:r>
              <a:rPr lang="en-US" sz="3600">
                <a:cs typeface="Calibri"/>
              </a:rPr>
              <a:t>Aligns with survey findings</a:t>
            </a:r>
            <a:endParaRPr lang="en-US">
              <a:cs typeface="Calibri" panose="020F0502020204030204"/>
            </a:endParaRPr>
          </a:p>
          <a:p>
            <a:pPr>
              <a:lnSpc>
                <a:spcPct val="100000"/>
              </a:lnSpc>
            </a:pPr>
            <a:r>
              <a:rPr lang="en-US" sz="3600">
                <a:cs typeface="Calibri"/>
              </a:rPr>
              <a:t>Healthcare, management, and vocational/trade courses</a:t>
            </a:r>
          </a:p>
          <a:p>
            <a:pPr>
              <a:lnSpc>
                <a:spcPct val="100000"/>
              </a:lnSpc>
            </a:pPr>
            <a:r>
              <a:rPr lang="en-US" sz="3600">
                <a:cs typeface="Calibri"/>
              </a:rPr>
              <a:t>Important to train employees on island</a:t>
            </a:r>
          </a:p>
        </p:txBody>
      </p:sp>
      <p:pic>
        <p:nvPicPr>
          <p:cNvPr id="6" name="Picture 10" descr="Icon&#10;&#10;Description automatically generated">
            <a:extLst>
              <a:ext uri="{FF2B5EF4-FFF2-40B4-BE49-F238E27FC236}">
                <a16:creationId xmlns:a16="http://schemas.microsoft.com/office/drawing/2014/main" id="{5C706D92-D7DD-29B6-EFD1-89556BDA214D}"/>
              </a:ext>
            </a:extLst>
          </p:cNvPr>
          <p:cNvPicPr>
            <a:picLocks noChangeAspect="1"/>
          </p:cNvPicPr>
          <p:nvPr/>
        </p:nvPicPr>
        <p:blipFill>
          <a:blip r:embed="rId3"/>
          <a:stretch>
            <a:fillRect/>
          </a:stretch>
        </p:blipFill>
        <p:spPr>
          <a:xfrm>
            <a:off x="7347894" y="331107"/>
            <a:ext cx="3415977" cy="2933548"/>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65DAD1CA-94F5-7A48-4CDF-1646E9AF2261}"/>
              </a:ext>
            </a:extLst>
          </p:cNvPr>
          <p:cNvPicPr>
            <a:picLocks noChangeAspect="1"/>
          </p:cNvPicPr>
          <p:nvPr/>
        </p:nvPicPr>
        <p:blipFill>
          <a:blip r:embed="rId4"/>
          <a:stretch>
            <a:fillRect/>
          </a:stretch>
        </p:blipFill>
        <p:spPr>
          <a:xfrm>
            <a:off x="7258598" y="3522527"/>
            <a:ext cx="3910352" cy="2576576"/>
          </a:xfrm>
          <a:prstGeom prst="rect">
            <a:avLst/>
          </a:prstGeom>
          <a:effectLst/>
        </p:spPr>
      </p:pic>
      <p:sp>
        <p:nvSpPr>
          <p:cNvPr id="7" name="Slide Number Placeholder 3">
            <a:extLst>
              <a:ext uri="{FF2B5EF4-FFF2-40B4-BE49-F238E27FC236}">
                <a16:creationId xmlns:a16="http://schemas.microsoft.com/office/drawing/2014/main" id="{8B854645-0713-0542-84A6-B92B3423C909}"/>
              </a:ext>
            </a:extLst>
          </p:cNvPr>
          <p:cNvSpPr>
            <a:spLocks noGrp="1"/>
          </p:cNvSpPr>
          <p:nvPr>
            <p:ph type="sldNum" sz="quarter" idx="12"/>
          </p:nvPr>
        </p:nvSpPr>
        <p:spPr>
          <a:xfrm>
            <a:off x="11125827" y="6138308"/>
            <a:ext cx="714490" cy="469562"/>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22</a:t>
            </a:fld>
            <a:endParaRPr lang="en-US" sz="2400">
              <a:solidFill>
                <a:schemeClr val="bg1"/>
              </a:solidFill>
              <a:cs typeface="Calibri"/>
            </a:endParaRPr>
          </a:p>
        </p:txBody>
      </p:sp>
    </p:spTree>
    <p:extLst>
      <p:ext uri="{BB962C8B-B14F-4D97-AF65-F5344CB8AC3E}">
        <p14:creationId xmlns:p14="http://schemas.microsoft.com/office/powerpoint/2010/main" val="30056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6" descr="A picture containing icon&#10;&#10;Description automatically generated">
            <a:extLst>
              <a:ext uri="{FF2B5EF4-FFF2-40B4-BE49-F238E27FC236}">
                <a16:creationId xmlns:a16="http://schemas.microsoft.com/office/drawing/2014/main" id="{7559FAE5-5354-710B-312D-F0995DBAE20C}"/>
              </a:ext>
            </a:extLst>
          </p:cNvPr>
          <p:cNvPicPr>
            <a:picLocks noChangeAspect="1"/>
          </p:cNvPicPr>
          <p:nvPr/>
        </p:nvPicPr>
        <p:blipFill>
          <a:blip r:embed="rId2"/>
          <a:stretch>
            <a:fillRect/>
          </a:stretch>
        </p:blipFill>
        <p:spPr>
          <a:xfrm>
            <a:off x="838200" y="1863725"/>
            <a:ext cx="5281613" cy="4413250"/>
          </a:xfrm>
          <a:prstGeom prst="rect">
            <a:avLst/>
          </a:prstGeom>
        </p:spPr>
      </p:pic>
      <p:pic>
        <p:nvPicPr>
          <p:cNvPr id="8" name="Picture 10" descr="Icon&#10;&#10;Description automatically generated">
            <a:extLst>
              <a:ext uri="{FF2B5EF4-FFF2-40B4-BE49-F238E27FC236}">
                <a16:creationId xmlns:a16="http://schemas.microsoft.com/office/drawing/2014/main" id="{C8FA3DC8-3330-82C8-2577-4376D015E3EE}"/>
              </a:ext>
            </a:extLst>
          </p:cNvPr>
          <p:cNvPicPr>
            <a:picLocks noChangeAspect="1"/>
          </p:cNvPicPr>
          <p:nvPr/>
        </p:nvPicPr>
        <p:blipFill>
          <a:blip r:embed="rId3"/>
          <a:stretch>
            <a:fillRect/>
          </a:stretch>
        </p:blipFill>
        <p:spPr>
          <a:xfrm>
            <a:off x="6191250" y="1863725"/>
            <a:ext cx="5157788" cy="4413250"/>
          </a:xfrm>
          <a:prstGeom prst="rect">
            <a:avLst/>
          </a:prstGeom>
        </p:spPr>
      </p:pic>
      <p:sp>
        <p:nvSpPr>
          <p:cNvPr id="2" name="Title 1">
            <a:extLst>
              <a:ext uri="{FF2B5EF4-FFF2-40B4-BE49-F238E27FC236}">
                <a16:creationId xmlns:a16="http://schemas.microsoft.com/office/drawing/2014/main" id="{86B2E22C-AEAC-93C4-53DD-35D656585391}"/>
              </a:ext>
            </a:extLst>
          </p:cNvPr>
          <p:cNvSpPr>
            <a:spLocks noGrp="1"/>
          </p:cNvSpPr>
          <p:nvPr>
            <p:ph type="title"/>
          </p:nvPr>
        </p:nvSpPr>
        <p:spPr>
          <a:xfrm>
            <a:off x="1545281" y="225994"/>
            <a:ext cx="9142628" cy="991019"/>
          </a:xfrm>
          <a:solidFill>
            <a:schemeClr val="accent4">
              <a:lumMod val="60000"/>
              <a:lumOff val="40000"/>
            </a:schemeClr>
          </a:solidFill>
        </p:spPr>
        <p:txBody>
          <a:bodyPr vert="horz" lIns="91440" tIns="45720" rIns="91440" bIns="45720" rtlCol="0" anchor="ctr">
            <a:normAutofit/>
          </a:bodyPr>
          <a:lstStyle/>
          <a:p>
            <a:r>
              <a:rPr lang="en-US" sz="5200" b="1" kern="1200">
                <a:latin typeface="+mj-lt"/>
                <a:ea typeface="+mj-ea"/>
                <a:cs typeface="+mj-cs"/>
              </a:rPr>
              <a:t>Conclusions &amp; Recommendations</a:t>
            </a:r>
            <a:endParaRPr lang="en-US" sz="5200" b="1" kern="1200">
              <a:latin typeface="+mj-lt"/>
              <a:cs typeface="Calibri Light"/>
            </a:endParaRPr>
          </a:p>
        </p:txBody>
      </p:sp>
      <p:sp>
        <p:nvSpPr>
          <p:cNvPr id="6" name="Slide Number Placeholder 3">
            <a:extLst>
              <a:ext uri="{FF2B5EF4-FFF2-40B4-BE49-F238E27FC236}">
                <a16:creationId xmlns:a16="http://schemas.microsoft.com/office/drawing/2014/main" id="{BDB177F0-D68D-C0A8-37B0-13305EC1E207}"/>
              </a:ext>
            </a:extLst>
          </p:cNvPr>
          <p:cNvSpPr>
            <a:spLocks noGrp="1"/>
          </p:cNvSpPr>
          <p:nvPr>
            <p:ph type="sldNum" sz="quarter" idx="12"/>
          </p:nvPr>
        </p:nvSpPr>
        <p:spPr>
          <a:xfrm>
            <a:off x="11119196" y="6150382"/>
            <a:ext cx="721121" cy="457488"/>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23</a:t>
            </a:fld>
            <a:endParaRPr lang="en-US" sz="2400">
              <a:solidFill>
                <a:schemeClr val="bg1"/>
              </a:solidFill>
              <a:cs typeface="Calibri"/>
            </a:endParaRPr>
          </a:p>
        </p:txBody>
      </p:sp>
    </p:spTree>
    <p:extLst>
      <p:ext uri="{BB962C8B-B14F-4D97-AF65-F5344CB8AC3E}">
        <p14:creationId xmlns:p14="http://schemas.microsoft.com/office/powerpoint/2010/main" val="187796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Content Placeholder 5" descr="A picture containing graphical user interface&#10;&#10;Description automatically generated">
            <a:extLst>
              <a:ext uri="{FF2B5EF4-FFF2-40B4-BE49-F238E27FC236}">
                <a16:creationId xmlns:a16="http://schemas.microsoft.com/office/drawing/2014/main" id="{93748221-7131-8DAC-017C-E36358EEE268}"/>
              </a:ext>
            </a:extLst>
          </p:cNvPr>
          <p:cNvPicPr>
            <a:picLocks noGrp="1" noChangeAspect="1"/>
          </p:cNvPicPr>
          <p:nvPr>
            <p:ph idx="1"/>
          </p:nvPr>
        </p:nvPicPr>
        <p:blipFill rotWithShape="1">
          <a:blip r:embed="rId2"/>
          <a:srcRect r="5333"/>
          <a:stretch/>
        </p:blipFill>
        <p:spPr>
          <a:xfrm>
            <a:off x="19" y="10"/>
            <a:ext cx="12191980" cy="6857990"/>
          </a:xfrm>
          <a:prstGeom prst="rect">
            <a:avLst/>
          </a:prstGeom>
        </p:spPr>
      </p:pic>
      <p:sp>
        <p:nvSpPr>
          <p:cNvPr id="8" name="TextBox 7">
            <a:extLst>
              <a:ext uri="{FF2B5EF4-FFF2-40B4-BE49-F238E27FC236}">
                <a16:creationId xmlns:a16="http://schemas.microsoft.com/office/drawing/2014/main" id="{21041C16-A0F9-64B8-4011-33D1DDABF434}"/>
              </a:ext>
            </a:extLst>
          </p:cNvPr>
          <p:cNvSpPr txBox="1"/>
          <p:nvPr/>
        </p:nvSpPr>
        <p:spPr>
          <a:xfrm>
            <a:off x="7730614" y="294967"/>
            <a:ext cx="47194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cs typeface="Calibri"/>
            </a:endParaRPr>
          </a:p>
        </p:txBody>
      </p:sp>
      <p:sp>
        <p:nvSpPr>
          <p:cNvPr id="10" name="TextBox 9">
            <a:extLst>
              <a:ext uri="{FF2B5EF4-FFF2-40B4-BE49-F238E27FC236}">
                <a16:creationId xmlns:a16="http://schemas.microsoft.com/office/drawing/2014/main" id="{BBFEB2EB-43A5-2E53-C885-CEA1C32DD5E3}"/>
              </a:ext>
            </a:extLst>
          </p:cNvPr>
          <p:cNvSpPr txBox="1"/>
          <p:nvPr/>
        </p:nvSpPr>
        <p:spPr>
          <a:xfrm>
            <a:off x="7969883" y="373225"/>
            <a:ext cx="3982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Certifications</a:t>
            </a:r>
          </a:p>
        </p:txBody>
      </p:sp>
      <p:sp>
        <p:nvSpPr>
          <p:cNvPr id="12" name="TextBox 11">
            <a:extLst>
              <a:ext uri="{FF2B5EF4-FFF2-40B4-BE49-F238E27FC236}">
                <a16:creationId xmlns:a16="http://schemas.microsoft.com/office/drawing/2014/main" id="{D02D9EDD-D5D6-7E51-AB40-960F257A7681}"/>
              </a:ext>
            </a:extLst>
          </p:cNvPr>
          <p:cNvSpPr txBox="1"/>
          <p:nvPr/>
        </p:nvSpPr>
        <p:spPr>
          <a:xfrm>
            <a:off x="7974610" y="1875312"/>
            <a:ext cx="41002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CPR and ESOL</a:t>
            </a:r>
          </a:p>
        </p:txBody>
      </p:sp>
      <p:sp>
        <p:nvSpPr>
          <p:cNvPr id="14" name="TextBox 13">
            <a:extLst>
              <a:ext uri="{FF2B5EF4-FFF2-40B4-BE49-F238E27FC236}">
                <a16:creationId xmlns:a16="http://schemas.microsoft.com/office/drawing/2014/main" id="{D02D93D8-2658-2470-9A99-A31925391B65}"/>
              </a:ext>
            </a:extLst>
          </p:cNvPr>
          <p:cNvSpPr txBox="1"/>
          <p:nvPr/>
        </p:nvSpPr>
        <p:spPr>
          <a:xfrm>
            <a:off x="417285" y="2589480"/>
            <a:ext cx="4572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GED and Real Estate </a:t>
            </a:r>
          </a:p>
        </p:txBody>
      </p:sp>
      <p:sp>
        <p:nvSpPr>
          <p:cNvPr id="16" name="TextBox 15">
            <a:extLst>
              <a:ext uri="{FF2B5EF4-FFF2-40B4-BE49-F238E27FC236}">
                <a16:creationId xmlns:a16="http://schemas.microsoft.com/office/drawing/2014/main" id="{7E7C80DB-E407-279A-047D-02C7334C1E1F}"/>
              </a:ext>
            </a:extLst>
          </p:cNvPr>
          <p:cNvSpPr txBox="1"/>
          <p:nvPr/>
        </p:nvSpPr>
        <p:spPr>
          <a:xfrm>
            <a:off x="8057077" y="3166753"/>
            <a:ext cx="40639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Healthcare and Trade/Vocational Courses</a:t>
            </a:r>
          </a:p>
        </p:txBody>
      </p:sp>
      <p:sp>
        <p:nvSpPr>
          <p:cNvPr id="3" name="Slide Number Placeholder 3">
            <a:extLst>
              <a:ext uri="{FF2B5EF4-FFF2-40B4-BE49-F238E27FC236}">
                <a16:creationId xmlns:a16="http://schemas.microsoft.com/office/drawing/2014/main" id="{139C1C3D-18BF-6D04-B09D-832E71A6E5EC}"/>
              </a:ext>
            </a:extLst>
          </p:cNvPr>
          <p:cNvSpPr>
            <a:spLocks noGrp="1"/>
          </p:cNvSpPr>
          <p:nvPr>
            <p:ph type="sldNum" sz="quarter" idx="12"/>
          </p:nvPr>
        </p:nvSpPr>
        <p:spPr>
          <a:xfrm>
            <a:off x="11143344" y="6149194"/>
            <a:ext cx="696973" cy="458676"/>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24</a:t>
            </a:fld>
            <a:endParaRPr lang="en-US" sz="2400">
              <a:solidFill>
                <a:schemeClr val="bg1"/>
              </a:solidFill>
              <a:cs typeface="Calibri"/>
            </a:endParaRPr>
          </a:p>
        </p:txBody>
      </p:sp>
      <p:grpSp>
        <p:nvGrpSpPr>
          <p:cNvPr id="7" name="Group 6">
            <a:extLst>
              <a:ext uri="{FF2B5EF4-FFF2-40B4-BE49-F238E27FC236}">
                <a16:creationId xmlns:a16="http://schemas.microsoft.com/office/drawing/2014/main" id="{8934369B-CC98-06D6-9E3A-187F0FB1E884}"/>
              </a:ext>
            </a:extLst>
          </p:cNvPr>
          <p:cNvGrpSpPr/>
          <p:nvPr/>
        </p:nvGrpSpPr>
        <p:grpSpPr>
          <a:xfrm>
            <a:off x="124504" y="861764"/>
            <a:ext cx="5155869" cy="1089617"/>
            <a:chOff x="103909" y="841169"/>
            <a:chExt cx="5155869" cy="1041564"/>
          </a:xfrm>
        </p:grpSpPr>
        <p:sp>
          <p:nvSpPr>
            <p:cNvPr id="2" name="Flowchart: Delay 1">
              <a:extLst>
                <a:ext uri="{FF2B5EF4-FFF2-40B4-BE49-F238E27FC236}">
                  <a16:creationId xmlns:a16="http://schemas.microsoft.com/office/drawing/2014/main" id="{89D9B1D5-64AA-518F-984F-BC71DBA1442E}"/>
                </a:ext>
              </a:extLst>
            </p:cNvPr>
            <p:cNvSpPr/>
            <p:nvPr/>
          </p:nvSpPr>
          <p:spPr>
            <a:xfrm>
              <a:off x="4280065" y="841169"/>
              <a:ext cx="979713" cy="1039090"/>
            </a:xfrm>
            <a:prstGeom prst="flowChartDelay">
              <a:avLst/>
            </a:prstGeom>
            <a:solidFill>
              <a:srgbClr val="C9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a:extLst>
                <a:ext uri="{FF2B5EF4-FFF2-40B4-BE49-F238E27FC236}">
                  <a16:creationId xmlns:a16="http://schemas.microsoft.com/office/drawing/2014/main" id="{3F5335A3-0741-E04E-B0AC-3635F446605A}"/>
                </a:ext>
              </a:extLst>
            </p:cNvPr>
            <p:cNvSpPr/>
            <p:nvPr/>
          </p:nvSpPr>
          <p:spPr>
            <a:xfrm rot="10800000">
              <a:off x="103909" y="841169"/>
              <a:ext cx="1128155" cy="1039090"/>
            </a:xfrm>
            <a:prstGeom prst="flowChartDelay">
              <a:avLst/>
            </a:prstGeom>
            <a:solidFill>
              <a:srgbClr val="C9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2D2845-C361-3CBB-3CA8-0753108E6B10}"/>
                </a:ext>
              </a:extLst>
            </p:cNvPr>
            <p:cNvSpPr/>
            <p:nvPr/>
          </p:nvSpPr>
          <p:spPr>
            <a:xfrm>
              <a:off x="742207" y="843643"/>
              <a:ext cx="3928753" cy="1039090"/>
            </a:xfrm>
            <a:prstGeom prst="rect">
              <a:avLst/>
            </a:prstGeom>
            <a:solidFill>
              <a:srgbClr val="C9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7551D78-2A99-50AB-46F5-BA19B41063E7}"/>
              </a:ext>
            </a:extLst>
          </p:cNvPr>
          <p:cNvSpPr txBox="1"/>
          <p:nvPr/>
        </p:nvSpPr>
        <p:spPr>
          <a:xfrm>
            <a:off x="39317" y="1101367"/>
            <a:ext cx="53231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ea typeface="+mn-lt"/>
                <a:cs typeface="+mn-lt"/>
              </a:rPr>
              <a:t>Popular Subjects Desired</a:t>
            </a:r>
            <a:endParaRPr lang="en-US" sz="2800">
              <a:cs typeface="Calibri"/>
            </a:endParaRPr>
          </a:p>
        </p:txBody>
      </p:sp>
    </p:spTree>
    <p:extLst>
      <p:ext uri="{BB962C8B-B14F-4D97-AF65-F5344CB8AC3E}">
        <p14:creationId xmlns:p14="http://schemas.microsoft.com/office/powerpoint/2010/main" val="286923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9">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FD0E05-E180-4C00-A7B3-604E5C96A0BE}"/>
              </a:ext>
            </a:extLst>
          </p:cNvPr>
          <p:cNvSpPr>
            <a:spLocks noGrp="1"/>
          </p:cNvSpPr>
          <p:nvPr>
            <p:ph type="title"/>
          </p:nvPr>
        </p:nvSpPr>
        <p:spPr>
          <a:xfrm>
            <a:off x="178994" y="215019"/>
            <a:ext cx="5143564" cy="709318"/>
          </a:xfrm>
          <a:solidFill>
            <a:schemeClr val="accent4">
              <a:lumMod val="20000"/>
              <a:lumOff val="80000"/>
            </a:schemeClr>
          </a:solidFill>
        </p:spPr>
        <p:txBody>
          <a:bodyPr anchor="b">
            <a:noAutofit/>
          </a:bodyPr>
          <a:lstStyle/>
          <a:p>
            <a:r>
              <a:rPr lang="en-US" b="1">
                <a:cs typeface="Calibri Light"/>
              </a:rPr>
              <a:t>Recommendation 1:</a:t>
            </a:r>
          </a:p>
        </p:txBody>
      </p:sp>
      <p:sp>
        <p:nvSpPr>
          <p:cNvPr id="13" name="Content Placeholder 12">
            <a:extLst>
              <a:ext uri="{FF2B5EF4-FFF2-40B4-BE49-F238E27FC236}">
                <a16:creationId xmlns:a16="http://schemas.microsoft.com/office/drawing/2014/main" id="{9CCAD3DC-FE55-0B86-80D0-337DE486384A}"/>
              </a:ext>
            </a:extLst>
          </p:cNvPr>
          <p:cNvSpPr>
            <a:spLocks noGrp="1"/>
          </p:cNvSpPr>
          <p:nvPr>
            <p:ph idx="1"/>
          </p:nvPr>
        </p:nvSpPr>
        <p:spPr>
          <a:xfrm>
            <a:off x="206455" y="969157"/>
            <a:ext cx="4070570" cy="4799515"/>
          </a:xfrm>
          <a:noFill/>
        </p:spPr>
        <p:txBody>
          <a:bodyPr vert="horz" lIns="91440" tIns="45720" rIns="91440" bIns="45720" rtlCol="0" anchor="t">
            <a:noAutofit/>
          </a:bodyPr>
          <a:lstStyle/>
          <a:p>
            <a:r>
              <a:rPr lang="en-US" sz="4000">
                <a:ea typeface="+mn-lt"/>
                <a:cs typeface="+mn-lt"/>
              </a:rPr>
              <a:t>The NCS add courses in finance and QuickBooks, technology and computer skills, and professional-level foreign language. </a:t>
            </a:r>
            <a:endParaRPr lang="en-US" sz="4000">
              <a:cs typeface="Calibri" panose="020F0502020204030204"/>
            </a:endParaRPr>
          </a:p>
          <a:p>
            <a:pPr marL="0" indent="0">
              <a:buNone/>
            </a:pPr>
            <a:endParaRPr lang="en-US" sz="3600">
              <a:cs typeface="Calibri" panose="020F0502020204030204"/>
            </a:endParaRPr>
          </a:p>
        </p:txBody>
      </p:sp>
      <p:pic>
        <p:nvPicPr>
          <p:cNvPr id="5" name="Graphic 5" descr="Dollar with solid fill">
            <a:extLst>
              <a:ext uri="{FF2B5EF4-FFF2-40B4-BE49-F238E27FC236}">
                <a16:creationId xmlns:a16="http://schemas.microsoft.com/office/drawing/2014/main" id="{4CD12577-E3FE-E72F-1BDB-470F80DFA4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0500" y="4018964"/>
            <a:ext cx="1873047" cy="1873047"/>
          </a:xfrm>
          <a:prstGeom prst="rect">
            <a:avLst/>
          </a:prstGeom>
        </p:spPr>
      </p:pic>
      <p:pic>
        <p:nvPicPr>
          <p:cNvPr id="6" name="Graphic 6" descr="Monitor with solid fill">
            <a:extLst>
              <a:ext uri="{FF2B5EF4-FFF2-40B4-BE49-F238E27FC236}">
                <a16:creationId xmlns:a16="http://schemas.microsoft.com/office/drawing/2014/main" id="{35385CC5-9FD6-C6EA-8C33-D6119DB3AE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5028" y="1909854"/>
            <a:ext cx="2846216" cy="2846216"/>
          </a:xfrm>
          <a:prstGeom prst="rect">
            <a:avLst/>
          </a:prstGeom>
        </p:spPr>
      </p:pic>
      <p:sp>
        <p:nvSpPr>
          <p:cNvPr id="4" name="Slide Number Placeholder 3">
            <a:extLst>
              <a:ext uri="{FF2B5EF4-FFF2-40B4-BE49-F238E27FC236}">
                <a16:creationId xmlns:a16="http://schemas.microsoft.com/office/drawing/2014/main" id="{7C35D621-B22C-DADD-78FB-58B077BE1015}"/>
              </a:ext>
            </a:extLst>
          </p:cNvPr>
          <p:cNvSpPr>
            <a:spLocks noGrp="1"/>
          </p:cNvSpPr>
          <p:nvPr>
            <p:ph type="sldNum" sz="quarter" idx="12"/>
          </p:nvPr>
        </p:nvSpPr>
        <p:spPr>
          <a:xfrm>
            <a:off x="11087727" y="6108029"/>
            <a:ext cx="752590" cy="499841"/>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25</a:t>
            </a:fld>
            <a:endParaRPr lang="en-US" sz="2400">
              <a:solidFill>
                <a:schemeClr val="bg1"/>
              </a:solidFill>
              <a:cs typeface="Calibri"/>
            </a:endParaRPr>
          </a:p>
        </p:txBody>
      </p:sp>
    </p:spTree>
    <p:extLst>
      <p:ext uri="{BB962C8B-B14F-4D97-AF65-F5344CB8AC3E}">
        <p14:creationId xmlns:p14="http://schemas.microsoft.com/office/powerpoint/2010/main" val="223825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28D4C2-44BD-59E0-86A6-40AC974CD68C}"/>
              </a:ext>
            </a:extLst>
          </p:cNvPr>
          <p:cNvSpPr>
            <a:spLocks noGrp="1"/>
          </p:cNvSpPr>
          <p:nvPr>
            <p:ph type="title"/>
          </p:nvPr>
        </p:nvSpPr>
        <p:spPr>
          <a:xfrm>
            <a:off x="199264" y="229898"/>
            <a:ext cx="5451504" cy="661577"/>
          </a:xfrm>
          <a:solidFill>
            <a:schemeClr val="accent4">
              <a:lumMod val="20000"/>
              <a:lumOff val="80000"/>
            </a:schemeClr>
          </a:solidFill>
        </p:spPr>
        <p:txBody>
          <a:bodyPr anchor="b">
            <a:noAutofit/>
          </a:bodyPr>
          <a:lstStyle/>
          <a:p>
            <a:r>
              <a:rPr lang="en-US" b="1">
                <a:cs typeface="Calibri Light"/>
              </a:rPr>
              <a:t>Recommendation 2:</a:t>
            </a:r>
          </a:p>
        </p:txBody>
      </p:sp>
      <p:pic>
        <p:nvPicPr>
          <p:cNvPr id="7" name="Graphic 7" descr="Diploma roll with solid fill">
            <a:extLst>
              <a:ext uri="{FF2B5EF4-FFF2-40B4-BE49-F238E27FC236}">
                <a16:creationId xmlns:a16="http://schemas.microsoft.com/office/drawing/2014/main" id="{0ABEBB37-50B5-C394-9081-018A3C90D5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0500" y="4018964"/>
            <a:ext cx="1873047" cy="1873047"/>
          </a:xfrm>
          <a:prstGeom prst="rect">
            <a:avLst/>
          </a:prstGeom>
        </p:spPr>
      </p:pic>
      <p:pic>
        <p:nvPicPr>
          <p:cNvPr id="6" name="Graphic 6" descr="Graduation cap with solid fill">
            <a:extLst>
              <a:ext uri="{FF2B5EF4-FFF2-40B4-BE49-F238E27FC236}">
                <a16:creationId xmlns:a16="http://schemas.microsoft.com/office/drawing/2014/main" id="{AE7F39CA-84E7-9811-3815-10E943DA13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5028" y="1909854"/>
            <a:ext cx="2846216" cy="2846216"/>
          </a:xfrm>
          <a:prstGeom prst="rect">
            <a:avLst/>
          </a:prstGeom>
        </p:spPr>
      </p:pic>
      <p:sp>
        <p:nvSpPr>
          <p:cNvPr id="4" name="Slide Number Placeholder 3">
            <a:extLst>
              <a:ext uri="{FF2B5EF4-FFF2-40B4-BE49-F238E27FC236}">
                <a16:creationId xmlns:a16="http://schemas.microsoft.com/office/drawing/2014/main" id="{A99F1513-385E-C225-8931-3886B59A9BC4}"/>
              </a:ext>
            </a:extLst>
          </p:cNvPr>
          <p:cNvSpPr>
            <a:spLocks noGrp="1"/>
          </p:cNvSpPr>
          <p:nvPr>
            <p:ph type="sldNum" sz="quarter" idx="12"/>
          </p:nvPr>
        </p:nvSpPr>
        <p:spPr>
          <a:xfrm>
            <a:off x="11146536" y="6022945"/>
            <a:ext cx="766354" cy="560735"/>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26</a:t>
            </a:fld>
            <a:endParaRPr lang="en-US" sz="2400">
              <a:solidFill>
                <a:schemeClr val="bg1"/>
              </a:solidFill>
              <a:cs typeface="Calibri"/>
            </a:endParaRPr>
          </a:p>
        </p:txBody>
      </p:sp>
      <p:sp>
        <p:nvSpPr>
          <p:cNvPr id="9" name="Content Placeholder 2">
            <a:extLst>
              <a:ext uri="{FF2B5EF4-FFF2-40B4-BE49-F238E27FC236}">
                <a16:creationId xmlns:a16="http://schemas.microsoft.com/office/drawing/2014/main" id="{F820BB03-3773-C807-6C8C-013E5E941927}"/>
              </a:ext>
            </a:extLst>
          </p:cNvPr>
          <p:cNvSpPr txBox="1">
            <a:spLocks/>
          </p:cNvSpPr>
          <p:nvPr/>
        </p:nvSpPr>
        <p:spPr>
          <a:xfrm>
            <a:off x="198610" y="942196"/>
            <a:ext cx="4142507" cy="5360353"/>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ea typeface="+mn-lt"/>
                <a:cs typeface="+mn-lt"/>
              </a:rPr>
              <a:t>The NCS offer more courses that allow students to gain a certification.</a:t>
            </a:r>
            <a:endParaRPr lang="en-US" sz="4000">
              <a:cs typeface="Calibri"/>
            </a:endParaRPr>
          </a:p>
        </p:txBody>
      </p:sp>
    </p:spTree>
    <p:extLst>
      <p:ext uri="{BB962C8B-B14F-4D97-AF65-F5344CB8AC3E}">
        <p14:creationId xmlns:p14="http://schemas.microsoft.com/office/powerpoint/2010/main" val="11501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5ACAE7-C8ED-46CB-8F36-A128276BD3EE}"/>
              </a:ext>
            </a:extLst>
          </p:cNvPr>
          <p:cNvSpPr>
            <a:spLocks noGrp="1"/>
          </p:cNvSpPr>
          <p:nvPr>
            <p:ph type="title"/>
          </p:nvPr>
        </p:nvSpPr>
        <p:spPr>
          <a:xfrm>
            <a:off x="171961" y="265309"/>
            <a:ext cx="5451504" cy="607148"/>
          </a:xfrm>
          <a:solidFill>
            <a:schemeClr val="accent4">
              <a:lumMod val="20000"/>
              <a:lumOff val="80000"/>
            </a:schemeClr>
          </a:solidFill>
        </p:spPr>
        <p:txBody>
          <a:bodyPr anchor="b">
            <a:noAutofit/>
          </a:bodyPr>
          <a:lstStyle/>
          <a:p>
            <a:r>
              <a:rPr lang="en-US" b="1">
                <a:cs typeface="Calibri Light"/>
              </a:rPr>
              <a:t>Recommendation 3:</a:t>
            </a:r>
          </a:p>
        </p:txBody>
      </p:sp>
      <p:sp>
        <p:nvSpPr>
          <p:cNvPr id="3" name="Content Placeholder 2">
            <a:extLst>
              <a:ext uri="{FF2B5EF4-FFF2-40B4-BE49-F238E27FC236}">
                <a16:creationId xmlns:a16="http://schemas.microsoft.com/office/drawing/2014/main" id="{417CE078-6388-D8B1-35D7-AC1A0DE34810}"/>
              </a:ext>
            </a:extLst>
          </p:cNvPr>
          <p:cNvSpPr>
            <a:spLocks noGrp="1"/>
          </p:cNvSpPr>
          <p:nvPr>
            <p:ph idx="1"/>
          </p:nvPr>
        </p:nvSpPr>
        <p:spPr>
          <a:xfrm>
            <a:off x="174939" y="869045"/>
            <a:ext cx="4142507" cy="5360353"/>
          </a:xfrm>
          <a:noFill/>
        </p:spPr>
        <p:txBody>
          <a:bodyPr vert="horz" lIns="91440" tIns="45720" rIns="91440" bIns="45720" rtlCol="0" anchor="t">
            <a:noAutofit/>
          </a:bodyPr>
          <a:lstStyle/>
          <a:p>
            <a:r>
              <a:rPr lang="en-US" sz="4000">
                <a:ea typeface="+mn-lt"/>
                <a:cs typeface="+mn-lt"/>
              </a:rPr>
              <a:t>We recommend that the NCS should continue offering the CPR and First Aid courses, ESOL, Real Estate, and GED courses. </a:t>
            </a:r>
            <a:endParaRPr lang="en-US" sz="4000">
              <a:cs typeface="Calibri"/>
            </a:endParaRPr>
          </a:p>
        </p:txBody>
      </p:sp>
      <p:pic>
        <p:nvPicPr>
          <p:cNvPr id="7" name="Graphic 7" descr="Stethoscope outline">
            <a:extLst>
              <a:ext uri="{FF2B5EF4-FFF2-40B4-BE49-F238E27FC236}">
                <a16:creationId xmlns:a16="http://schemas.microsoft.com/office/drawing/2014/main" id="{C96B38AA-DAFB-0E78-480E-5DD2F6CB4E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0500" y="4018964"/>
            <a:ext cx="1873047" cy="1873047"/>
          </a:xfrm>
          <a:prstGeom prst="rect">
            <a:avLst/>
          </a:prstGeom>
        </p:spPr>
      </p:pic>
      <p:pic>
        <p:nvPicPr>
          <p:cNvPr id="6" name="Graphic 6" descr="First aid kit with solid fill">
            <a:extLst>
              <a:ext uri="{FF2B5EF4-FFF2-40B4-BE49-F238E27FC236}">
                <a16:creationId xmlns:a16="http://schemas.microsoft.com/office/drawing/2014/main" id="{C6DFDCFA-4C0D-067B-9894-E5624983F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5028" y="1909854"/>
            <a:ext cx="2846216" cy="2846216"/>
          </a:xfrm>
          <a:prstGeom prst="rect">
            <a:avLst/>
          </a:prstGeom>
        </p:spPr>
      </p:pic>
      <p:sp>
        <p:nvSpPr>
          <p:cNvPr id="4" name="Slide Number Placeholder 3">
            <a:extLst>
              <a:ext uri="{FF2B5EF4-FFF2-40B4-BE49-F238E27FC236}">
                <a16:creationId xmlns:a16="http://schemas.microsoft.com/office/drawing/2014/main" id="{2188E751-F1BB-A1D1-A670-8A47944DC599}"/>
              </a:ext>
            </a:extLst>
          </p:cNvPr>
          <p:cNvSpPr>
            <a:spLocks noGrp="1"/>
          </p:cNvSpPr>
          <p:nvPr>
            <p:ph type="sldNum" sz="quarter" idx="12"/>
          </p:nvPr>
        </p:nvSpPr>
        <p:spPr>
          <a:xfrm>
            <a:off x="11146536" y="6035040"/>
            <a:ext cx="754259" cy="548640"/>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27</a:t>
            </a:fld>
            <a:endParaRPr lang="en-US" sz="2400">
              <a:solidFill>
                <a:schemeClr val="bg1"/>
              </a:solidFill>
              <a:cs typeface="Calibri"/>
            </a:endParaRPr>
          </a:p>
        </p:txBody>
      </p:sp>
    </p:spTree>
    <p:extLst>
      <p:ext uri="{BB962C8B-B14F-4D97-AF65-F5344CB8AC3E}">
        <p14:creationId xmlns:p14="http://schemas.microsoft.com/office/powerpoint/2010/main" val="121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B6106B-566A-3EF1-10CE-195A6939DC90}"/>
              </a:ext>
            </a:extLst>
          </p:cNvPr>
          <p:cNvSpPr>
            <a:spLocks noGrp="1"/>
          </p:cNvSpPr>
          <p:nvPr>
            <p:ph type="title"/>
          </p:nvPr>
        </p:nvSpPr>
        <p:spPr>
          <a:xfrm>
            <a:off x="202901" y="347996"/>
            <a:ext cx="5451504" cy="617044"/>
          </a:xfrm>
        </p:spPr>
        <p:txBody>
          <a:bodyPr anchor="b">
            <a:noAutofit/>
          </a:bodyPr>
          <a:lstStyle/>
          <a:p>
            <a:r>
              <a:rPr lang="en-US" b="1">
                <a:cs typeface="Calibri Light"/>
              </a:rPr>
              <a:t>Recommendation 4:</a:t>
            </a:r>
          </a:p>
        </p:txBody>
      </p:sp>
      <p:sp>
        <p:nvSpPr>
          <p:cNvPr id="3" name="Content Placeholder 2">
            <a:extLst>
              <a:ext uri="{FF2B5EF4-FFF2-40B4-BE49-F238E27FC236}">
                <a16:creationId xmlns:a16="http://schemas.microsoft.com/office/drawing/2014/main" id="{D5693C45-6B08-C48E-0F82-36331F8C1F77}"/>
              </a:ext>
            </a:extLst>
          </p:cNvPr>
          <p:cNvSpPr>
            <a:spLocks noGrp="1"/>
          </p:cNvSpPr>
          <p:nvPr>
            <p:ph idx="1"/>
          </p:nvPr>
        </p:nvSpPr>
        <p:spPr>
          <a:xfrm>
            <a:off x="215847" y="968649"/>
            <a:ext cx="3845249" cy="5705316"/>
          </a:xfrm>
        </p:spPr>
        <p:txBody>
          <a:bodyPr vert="horz" lIns="91440" tIns="45720" rIns="91440" bIns="45720" rtlCol="0" anchor="t">
            <a:noAutofit/>
          </a:bodyPr>
          <a:lstStyle/>
          <a:p>
            <a:r>
              <a:rPr lang="en-US" sz="3600">
                <a:ea typeface="+mn-lt"/>
                <a:cs typeface="+mn-lt"/>
              </a:rPr>
              <a:t>ESOL skill levels: we recommend that NCS break courses into different levels if applicable.</a:t>
            </a:r>
            <a:endParaRPr lang="en-US" sz="3600">
              <a:cs typeface="Calibri"/>
            </a:endParaRPr>
          </a:p>
        </p:txBody>
      </p:sp>
      <p:pic>
        <p:nvPicPr>
          <p:cNvPr id="7" name="Graphic 7" descr="Classroom outline">
            <a:extLst>
              <a:ext uri="{FF2B5EF4-FFF2-40B4-BE49-F238E27FC236}">
                <a16:creationId xmlns:a16="http://schemas.microsoft.com/office/drawing/2014/main" id="{AB3B8036-E845-3753-B9B4-28F15DC504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0500" y="4018964"/>
            <a:ext cx="1873047" cy="1873047"/>
          </a:xfrm>
          <a:prstGeom prst="rect">
            <a:avLst/>
          </a:prstGeom>
        </p:spPr>
      </p:pic>
      <p:pic>
        <p:nvPicPr>
          <p:cNvPr id="6" name="Graphic 6" descr="Hierarchy with solid fill">
            <a:extLst>
              <a:ext uri="{FF2B5EF4-FFF2-40B4-BE49-F238E27FC236}">
                <a16:creationId xmlns:a16="http://schemas.microsoft.com/office/drawing/2014/main" id="{9FF8D7E0-2808-2B0F-2D58-466D025AA8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5028" y="1909854"/>
            <a:ext cx="2846216" cy="2846216"/>
          </a:xfrm>
          <a:prstGeom prst="rect">
            <a:avLst/>
          </a:prstGeom>
        </p:spPr>
      </p:pic>
      <p:sp>
        <p:nvSpPr>
          <p:cNvPr id="4" name="Slide Number Placeholder 3">
            <a:extLst>
              <a:ext uri="{FF2B5EF4-FFF2-40B4-BE49-F238E27FC236}">
                <a16:creationId xmlns:a16="http://schemas.microsoft.com/office/drawing/2014/main" id="{E8A69D88-F4B7-5750-0D5B-6931E83369C5}"/>
              </a:ext>
            </a:extLst>
          </p:cNvPr>
          <p:cNvSpPr>
            <a:spLocks noGrp="1"/>
          </p:cNvSpPr>
          <p:nvPr>
            <p:ph type="sldNum" sz="quarter" idx="12"/>
          </p:nvPr>
        </p:nvSpPr>
        <p:spPr>
          <a:xfrm>
            <a:off x="11146536" y="6035040"/>
            <a:ext cx="766354" cy="548640"/>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28</a:t>
            </a:fld>
            <a:endParaRPr lang="en-US" sz="2400">
              <a:solidFill>
                <a:schemeClr val="bg1"/>
              </a:solidFill>
              <a:cs typeface="Calibri"/>
            </a:endParaRPr>
          </a:p>
        </p:txBody>
      </p:sp>
    </p:spTree>
    <p:extLst>
      <p:ext uri="{BB962C8B-B14F-4D97-AF65-F5344CB8AC3E}">
        <p14:creationId xmlns:p14="http://schemas.microsoft.com/office/powerpoint/2010/main" val="10519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C2BEA1-A4DC-B65B-D466-31C111C010E5}"/>
              </a:ext>
            </a:extLst>
          </p:cNvPr>
          <p:cNvSpPr>
            <a:spLocks noGrp="1"/>
          </p:cNvSpPr>
          <p:nvPr>
            <p:ph type="title"/>
          </p:nvPr>
        </p:nvSpPr>
        <p:spPr>
          <a:xfrm>
            <a:off x="221263" y="403080"/>
            <a:ext cx="5451504" cy="562615"/>
          </a:xfrm>
        </p:spPr>
        <p:txBody>
          <a:bodyPr anchor="b">
            <a:noAutofit/>
          </a:bodyPr>
          <a:lstStyle/>
          <a:p>
            <a:r>
              <a:rPr lang="en-US" b="1">
                <a:cs typeface="Calibri Light"/>
              </a:rPr>
              <a:t>Recommendation 5:</a:t>
            </a:r>
          </a:p>
        </p:txBody>
      </p:sp>
      <p:sp>
        <p:nvSpPr>
          <p:cNvPr id="3" name="Content Placeholder 2">
            <a:extLst>
              <a:ext uri="{FF2B5EF4-FFF2-40B4-BE49-F238E27FC236}">
                <a16:creationId xmlns:a16="http://schemas.microsoft.com/office/drawing/2014/main" id="{99348DFB-37F6-E9C7-3C57-0DD84A0B37AF}"/>
              </a:ext>
            </a:extLst>
          </p:cNvPr>
          <p:cNvSpPr>
            <a:spLocks noGrp="1"/>
          </p:cNvSpPr>
          <p:nvPr>
            <p:ph idx="1"/>
          </p:nvPr>
        </p:nvSpPr>
        <p:spPr>
          <a:xfrm>
            <a:off x="317986" y="973257"/>
            <a:ext cx="4504430" cy="5696986"/>
          </a:xfrm>
        </p:spPr>
        <p:txBody>
          <a:bodyPr vert="horz" lIns="91440" tIns="45720" rIns="91440" bIns="45720" rtlCol="0" anchor="t">
            <a:noAutofit/>
          </a:bodyPr>
          <a:lstStyle/>
          <a:p>
            <a:r>
              <a:rPr lang="en-US" sz="3600">
                <a:ea typeface="+mn-lt"/>
                <a:cs typeface="+mn-lt"/>
              </a:rPr>
              <a:t>The NCS continue to build upon their marketing methods, so the community is more aware of the opportunities provided by the school.</a:t>
            </a:r>
            <a:r>
              <a:rPr lang="en-US" sz="3600" b="1">
                <a:ea typeface="+mn-lt"/>
                <a:cs typeface="+mn-lt"/>
              </a:rPr>
              <a:t> </a:t>
            </a:r>
            <a:endParaRPr lang="en-US" sz="3600">
              <a:cs typeface="Calibri"/>
            </a:endParaRPr>
          </a:p>
          <a:p>
            <a:pPr marL="0" indent="0">
              <a:buNone/>
            </a:pPr>
            <a:br>
              <a:rPr lang="en-US"/>
            </a:br>
            <a:endParaRPr lang="en-US" sz="3600">
              <a:cs typeface="Calibri" panose="020F0502020204030204"/>
            </a:endParaRPr>
          </a:p>
        </p:txBody>
      </p:sp>
      <p:pic>
        <p:nvPicPr>
          <p:cNvPr id="7" name="Graphic 7" descr="Bar graph with upward trend with solid fill">
            <a:extLst>
              <a:ext uri="{FF2B5EF4-FFF2-40B4-BE49-F238E27FC236}">
                <a16:creationId xmlns:a16="http://schemas.microsoft.com/office/drawing/2014/main" id="{CD4738E5-0A2D-61B2-D160-420991C589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0500" y="4018964"/>
            <a:ext cx="1873047" cy="1873047"/>
          </a:xfrm>
          <a:prstGeom prst="rect">
            <a:avLst/>
          </a:prstGeom>
        </p:spPr>
      </p:pic>
      <p:pic>
        <p:nvPicPr>
          <p:cNvPr id="6" name="Graphic 6" descr="Target Audience with solid fill">
            <a:extLst>
              <a:ext uri="{FF2B5EF4-FFF2-40B4-BE49-F238E27FC236}">
                <a16:creationId xmlns:a16="http://schemas.microsoft.com/office/drawing/2014/main" id="{F747FD5F-EF43-2CB6-E310-A7A220E6C6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5028" y="1909854"/>
            <a:ext cx="2846216" cy="2846216"/>
          </a:xfrm>
          <a:prstGeom prst="rect">
            <a:avLst/>
          </a:prstGeom>
        </p:spPr>
      </p:pic>
      <p:sp>
        <p:nvSpPr>
          <p:cNvPr id="4" name="Slide Number Placeholder 3">
            <a:extLst>
              <a:ext uri="{FF2B5EF4-FFF2-40B4-BE49-F238E27FC236}">
                <a16:creationId xmlns:a16="http://schemas.microsoft.com/office/drawing/2014/main" id="{F32941BB-5E61-D9BA-EDD4-80F96D6DCF9E}"/>
              </a:ext>
            </a:extLst>
          </p:cNvPr>
          <p:cNvSpPr>
            <a:spLocks noGrp="1"/>
          </p:cNvSpPr>
          <p:nvPr>
            <p:ph type="sldNum" sz="quarter" idx="12"/>
          </p:nvPr>
        </p:nvSpPr>
        <p:spPr>
          <a:xfrm>
            <a:off x="11225363" y="6065486"/>
            <a:ext cx="723812" cy="518194"/>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29</a:t>
            </a:fld>
            <a:endParaRPr lang="en-US" sz="2400">
              <a:solidFill>
                <a:schemeClr val="bg1"/>
              </a:solidFill>
              <a:cs typeface="Calibri"/>
            </a:endParaRPr>
          </a:p>
        </p:txBody>
      </p:sp>
    </p:spTree>
    <p:extLst>
      <p:ext uri="{BB962C8B-B14F-4D97-AF65-F5344CB8AC3E}">
        <p14:creationId xmlns:p14="http://schemas.microsoft.com/office/powerpoint/2010/main" val="15762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 name="Picture 6" descr="A picture containing icon&#10;&#10;Description automatically generated">
            <a:extLst>
              <a:ext uri="{FF2B5EF4-FFF2-40B4-BE49-F238E27FC236}">
                <a16:creationId xmlns:a16="http://schemas.microsoft.com/office/drawing/2014/main" id="{6A817BB5-907E-98B8-5499-5AA3AC16D2C2}"/>
              </a:ext>
            </a:extLst>
          </p:cNvPr>
          <p:cNvPicPr>
            <a:picLocks noChangeAspect="1"/>
          </p:cNvPicPr>
          <p:nvPr/>
        </p:nvPicPr>
        <p:blipFill>
          <a:blip r:embed="rId2"/>
          <a:stretch>
            <a:fillRect/>
          </a:stretch>
        </p:blipFill>
        <p:spPr>
          <a:xfrm>
            <a:off x="7560448" y="255754"/>
            <a:ext cx="3783769" cy="3168155"/>
          </a:xfrm>
          <a:prstGeom prst="rect">
            <a:avLst/>
          </a:prstGeom>
        </p:spPr>
      </p:pic>
      <p:pic>
        <p:nvPicPr>
          <p:cNvPr id="12" name="Picture 4" descr="A picture containing graphical user interface&#10;&#10;Description automatically generated">
            <a:extLst>
              <a:ext uri="{FF2B5EF4-FFF2-40B4-BE49-F238E27FC236}">
                <a16:creationId xmlns:a16="http://schemas.microsoft.com/office/drawing/2014/main" id="{12A1B4A0-CD37-51C0-10EA-4D6E08F16ED4}"/>
              </a:ext>
            </a:extLst>
          </p:cNvPr>
          <p:cNvPicPr>
            <a:picLocks noChangeAspect="1"/>
          </p:cNvPicPr>
          <p:nvPr/>
        </p:nvPicPr>
        <p:blipFill>
          <a:blip r:embed="rId3"/>
          <a:stretch>
            <a:fillRect/>
          </a:stretch>
        </p:blipFill>
        <p:spPr>
          <a:xfrm>
            <a:off x="7454521" y="3430398"/>
            <a:ext cx="3995623" cy="2786946"/>
          </a:xfrm>
          <a:prstGeom prst="rect">
            <a:avLst/>
          </a:prstGeom>
        </p:spPr>
      </p:pic>
      <p:sp>
        <p:nvSpPr>
          <p:cNvPr id="6" name="TextBox 5">
            <a:extLst>
              <a:ext uri="{FF2B5EF4-FFF2-40B4-BE49-F238E27FC236}">
                <a16:creationId xmlns:a16="http://schemas.microsoft.com/office/drawing/2014/main" id="{6F0E3BFE-85E8-09FB-B077-5FFFDFF3E834}"/>
              </a:ext>
            </a:extLst>
          </p:cNvPr>
          <p:cNvSpPr txBox="1"/>
          <p:nvPr/>
        </p:nvSpPr>
        <p:spPr>
          <a:xfrm>
            <a:off x="511431" y="2096760"/>
            <a:ext cx="6480431" cy="3477875"/>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sz="4400">
                <a:cs typeface="Calibri"/>
              </a:rPr>
              <a:t>To recommend how the NCS can enhance its adult education program to better meet the needs of the community</a:t>
            </a:r>
          </a:p>
        </p:txBody>
      </p:sp>
      <p:sp>
        <p:nvSpPr>
          <p:cNvPr id="2" name="TextBox 1">
            <a:extLst>
              <a:ext uri="{FF2B5EF4-FFF2-40B4-BE49-F238E27FC236}">
                <a16:creationId xmlns:a16="http://schemas.microsoft.com/office/drawing/2014/main" id="{E67DC000-C62F-0590-E249-21F8D1FFD0F4}"/>
              </a:ext>
            </a:extLst>
          </p:cNvPr>
          <p:cNvSpPr txBox="1"/>
          <p:nvPr/>
        </p:nvSpPr>
        <p:spPr>
          <a:xfrm>
            <a:off x="511661" y="421273"/>
            <a:ext cx="2944569" cy="923330"/>
          </a:xfrm>
          <a:prstGeom prst="rect">
            <a:avLst/>
          </a:prstGeom>
          <a:solidFill>
            <a:schemeClr val="accent4">
              <a:lumMod val="60000"/>
              <a:lumOff val="40000"/>
            </a:schemeClr>
          </a:solidFill>
          <a:ln>
            <a:solidFill>
              <a:schemeClr val="accent4">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100" b="1">
                <a:ea typeface="+mn-lt"/>
                <a:cs typeface="+mn-lt"/>
              </a:rPr>
              <a:t>Project</a:t>
            </a:r>
            <a:r>
              <a:rPr lang="en-US" sz="5400" b="1">
                <a:ea typeface="+mn-lt"/>
                <a:cs typeface="+mn-lt"/>
              </a:rPr>
              <a:t> </a:t>
            </a:r>
            <a:r>
              <a:rPr lang="en-US" sz="4100" b="1">
                <a:ea typeface="+mn-lt"/>
                <a:cs typeface="+mn-lt"/>
              </a:rPr>
              <a:t>Goal</a:t>
            </a:r>
            <a:endParaRPr lang="en-US" sz="5400" b="1">
              <a:cs typeface="Calibri" panose="020F0502020204030204"/>
            </a:endParaRPr>
          </a:p>
        </p:txBody>
      </p:sp>
      <p:sp>
        <p:nvSpPr>
          <p:cNvPr id="5" name="Slide Number Placeholder 3">
            <a:extLst>
              <a:ext uri="{FF2B5EF4-FFF2-40B4-BE49-F238E27FC236}">
                <a16:creationId xmlns:a16="http://schemas.microsoft.com/office/drawing/2014/main" id="{612D1FE9-7252-8A9E-21C9-FB9668AA6F01}"/>
              </a:ext>
            </a:extLst>
          </p:cNvPr>
          <p:cNvSpPr txBox="1">
            <a:spLocks/>
          </p:cNvSpPr>
          <p:nvPr/>
        </p:nvSpPr>
        <p:spPr>
          <a:xfrm>
            <a:off x="11442014" y="6299717"/>
            <a:ext cx="608510" cy="483325"/>
          </a:xfrm>
          <a:prstGeom prst="ellipse">
            <a:avLst/>
          </a:prstGeom>
          <a:solidFill>
            <a:schemeClr val="tx1">
              <a:alpha val="80000"/>
            </a:schemeClr>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48F63A3B-78C7-47BE-AE5E-E10140E04643}" type="slidenum">
              <a:rPr lang="en-US" sz="2400" dirty="0">
                <a:solidFill>
                  <a:schemeClr val="bg1"/>
                </a:solidFill>
              </a:rPr>
              <a:pPr algn="ctr">
                <a:spcAft>
                  <a:spcPts val="600"/>
                </a:spcAft>
              </a:pPr>
              <a:t>3</a:t>
            </a:fld>
            <a:endParaRPr lang="en-US" sz="2400">
              <a:solidFill>
                <a:schemeClr val="bg1"/>
              </a:solidFill>
              <a:cs typeface="Calibri"/>
            </a:endParaRPr>
          </a:p>
        </p:txBody>
      </p:sp>
    </p:spTree>
    <p:extLst>
      <p:ext uri="{BB962C8B-B14F-4D97-AF65-F5344CB8AC3E}">
        <p14:creationId xmlns:p14="http://schemas.microsoft.com/office/powerpoint/2010/main" val="228568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0"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7C644B-9049-1E2E-B5C7-791E0AB71F8F}"/>
              </a:ext>
            </a:extLst>
          </p:cNvPr>
          <p:cNvSpPr>
            <a:spLocks noGrp="1"/>
          </p:cNvSpPr>
          <p:nvPr>
            <p:ph type="title"/>
          </p:nvPr>
        </p:nvSpPr>
        <p:spPr>
          <a:xfrm>
            <a:off x="247493" y="403736"/>
            <a:ext cx="5451504" cy="651680"/>
          </a:xfrm>
        </p:spPr>
        <p:txBody>
          <a:bodyPr vert="horz" lIns="91440" tIns="45720" rIns="91440" bIns="45720" rtlCol="0" anchor="b">
            <a:noAutofit/>
          </a:bodyPr>
          <a:lstStyle/>
          <a:p>
            <a:r>
              <a:rPr lang="en-US" b="1"/>
              <a:t>Recommendation 6:</a:t>
            </a:r>
            <a:endParaRPr lang="en-US" b="1">
              <a:cs typeface="Calibri Light"/>
            </a:endParaRPr>
          </a:p>
        </p:txBody>
      </p:sp>
      <p:sp>
        <p:nvSpPr>
          <p:cNvPr id="6" name="Content Placeholder 2">
            <a:extLst>
              <a:ext uri="{FF2B5EF4-FFF2-40B4-BE49-F238E27FC236}">
                <a16:creationId xmlns:a16="http://schemas.microsoft.com/office/drawing/2014/main" id="{E829B777-3433-F8CF-A15A-8E9A48B13229}"/>
              </a:ext>
            </a:extLst>
          </p:cNvPr>
          <p:cNvSpPr txBox="1">
            <a:spLocks/>
          </p:cNvSpPr>
          <p:nvPr/>
        </p:nvSpPr>
        <p:spPr>
          <a:xfrm>
            <a:off x="248709" y="1162265"/>
            <a:ext cx="4288147" cy="47270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ea typeface="+mn-lt"/>
                <a:cs typeface="+mn-lt"/>
              </a:rPr>
              <a:t>We recommend the NCS have a course evaluation/feedback system, to facilitate continuous improvement of course offerings</a:t>
            </a:r>
            <a:endParaRPr lang="en-US" sz="3600">
              <a:cs typeface="Calibri"/>
            </a:endParaRPr>
          </a:p>
        </p:txBody>
      </p:sp>
      <p:pic>
        <p:nvPicPr>
          <p:cNvPr id="7" name="Graphic 7" descr="Priorities with solid fill">
            <a:extLst>
              <a:ext uri="{FF2B5EF4-FFF2-40B4-BE49-F238E27FC236}">
                <a16:creationId xmlns:a16="http://schemas.microsoft.com/office/drawing/2014/main" id="{E5A549C7-FCCD-49CE-B4BF-478063E3B5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0500" y="4018964"/>
            <a:ext cx="1873047" cy="1873047"/>
          </a:xfrm>
          <a:prstGeom prst="rect">
            <a:avLst/>
          </a:prstGeom>
        </p:spPr>
      </p:pic>
      <p:pic>
        <p:nvPicPr>
          <p:cNvPr id="3" name="Graphic 6" descr="Rating Star with solid fill">
            <a:extLst>
              <a:ext uri="{FF2B5EF4-FFF2-40B4-BE49-F238E27FC236}">
                <a16:creationId xmlns:a16="http://schemas.microsoft.com/office/drawing/2014/main" id="{9645595D-780D-8606-B958-3B42B05E0A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5028" y="1909854"/>
            <a:ext cx="2846216" cy="2846216"/>
          </a:xfrm>
          <a:prstGeom prst="rect">
            <a:avLst/>
          </a:prstGeom>
        </p:spPr>
      </p:pic>
      <p:sp>
        <p:nvSpPr>
          <p:cNvPr id="4" name="Slide Number Placeholder 3">
            <a:extLst>
              <a:ext uri="{FF2B5EF4-FFF2-40B4-BE49-F238E27FC236}">
                <a16:creationId xmlns:a16="http://schemas.microsoft.com/office/drawing/2014/main" id="{1001857D-D1AF-33B3-ADFD-1784FE4930BC}"/>
              </a:ext>
            </a:extLst>
          </p:cNvPr>
          <p:cNvSpPr>
            <a:spLocks noGrp="1"/>
          </p:cNvSpPr>
          <p:nvPr>
            <p:ph type="sldNum" sz="quarter" idx="12"/>
          </p:nvPr>
        </p:nvSpPr>
        <p:spPr>
          <a:xfrm>
            <a:off x="11190329" y="6047970"/>
            <a:ext cx="758847" cy="535710"/>
          </a:xfrm>
          <a:prstGeom prst="ellipse">
            <a:avLst/>
          </a:prstGeom>
          <a:solidFill>
            <a:schemeClr val="tx1">
              <a:alpha val="80000"/>
            </a:schemeClr>
          </a:solidFill>
        </p:spPr>
        <p:txBody>
          <a:bodyPr vert="horz" lIns="91440" tIns="45720" rIns="91440" bIns="45720" rtlCol="0" anchor="ctr">
            <a:noAutofit/>
          </a:bodyPr>
          <a:lstStyle/>
          <a:p>
            <a:pPr algn="ctr">
              <a:spcAft>
                <a:spcPts val="600"/>
              </a:spcAft>
              <a:defRPr/>
            </a:pPr>
            <a:fld id="{48F63A3B-78C7-47BE-AE5E-E10140E04643}" type="slidenum">
              <a:rPr lang="en-US" sz="2400" dirty="0">
                <a:solidFill>
                  <a:schemeClr val="bg1"/>
                </a:solidFill>
              </a:rPr>
              <a:pPr algn="ctr">
                <a:spcAft>
                  <a:spcPts val="600"/>
                </a:spcAft>
                <a:defRPr/>
              </a:pPr>
              <a:t>30</a:t>
            </a:fld>
            <a:endParaRPr lang="en-US" sz="2400">
              <a:solidFill>
                <a:schemeClr val="bg1"/>
              </a:solidFill>
              <a:cs typeface="Calibri"/>
            </a:endParaRPr>
          </a:p>
        </p:txBody>
      </p:sp>
    </p:spTree>
    <p:extLst>
      <p:ext uri="{BB962C8B-B14F-4D97-AF65-F5344CB8AC3E}">
        <p14:creationId xmlns:p14="http://schemas.microsoft.com/office/powerpoint/2010/main" val="32445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2C13-09F7-9B25-63E7-D542A17ABB7C}"/>
              </a:ext>
            </a:extLst>
          </p:cNvPr>
          <p:cNvSpPr>
            <a:spLocks noGrp="1"/>
          </p:cNvSpPr>
          <p:nvPr>
            <p:ph type="title"/>
          </p:nvPr>
        </p:nvSpPr>
        <p:spPr>
          <a:xfrm>
            <a:off x="481227" y="468098"/>
            <a:ext cx="2971114" cy="1050968"/>
          </a:xfrm>
          <a:solidFill>
            <a:schemeClr val="accent4">
              <a:lumMod val="60000"/>
              <a:lumOff val="40000"/>
            </a:schemeClr>
          </a:solidFill>
        </p:spPr>
        <p:txBody>
          <a:bodyPr>
            <a:normAutofit/>
          </a:bodyPr>
          <a:lstStyle/>
          <a:p>
            <a:r>
              <a:rPr lang="en-US" sz="4800" b="1">
                <a:cs typeface="Calibri Light"/>
              </a:rPr>
              <a:t>Challenges</a:t>
            </a:r>
          </a:p>
        </p:txBody>
      </p:sp>
      <p:sp>
        <p:nvSpPr>
          <p:cNvPr id="15" name="Slide Number Placeholder 3">
            <a:extLst>
              <a:ext uri="{FF2B5EF4-FFF2-40B4-BE49-F238E27FC236}">
                <a16:creationId xmlns:a16="http://schemas.microsoft.com/office/drawing/2014/main" id="{88E99215-FAE2-BBA9-3276-77F87AD5D00E}"/>
              </a:ext>
            </a:extLst>
          </p:cNvPr>
          <p:cNvSpPr>
            <a:spLocks noGrp="1"/>
          </p:cNvSpPr>
          <p:nvPr>
            <p:ph type="sldNum" sz="quarter" idx="12"/>
          </p:nvPr>
        </p:nvSpPr>
        <p:spPr>
          <a:xfrm>
            <a:off x="11087727" y="6108029"/>
            <a:ext cx="752590" cy="499841"/>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31</a:t>
            </a:fld>
            <a:endParaRPr lang="en-US" sz="2400">
              <a:solidFill>
                <a:schemeClr val="bg1"/>
              </a:solidFill>
              <a:cs typeface="Calibri"/>
            </a:endParaRPr>
          </a:p>
        </p:txBody>
      </p:sp>
      <p:graphicFrame>
        <p:nvGraphicFramePr>
          <p:cNvPr id="90" name="Content Placeholder 87">
            <a:extLst>
              <a:ext uri="{FF2B5EF4-FFF2-40B4-BE49-F238E27FC236}">
                <a16:creationId xmlns:a16="http://schemas.microsoft.com/office/drawing/2014/main" id="{38D26D27-67ED-D8AA-477A-A28B837BE4F7}"/>
              </a:ext>
            </a:extLst>
          </p:cNvPr>
          <p:cNvGraphicFramePr>
            <a:graphicFrameLocks noGrp="1"/>
          </p:cNvGraphicFramePr>
          <p:nvPr>
            <p:ph idx="1"/>
            <p:extLst>
              <p:ext uri="{D42A27DB-BD31-4B8C-83A1-F6EECF244321}">
                <p14:modId xmlns:p14="http://schemas.microsoft.com/office/powerpoint/2010/main" val="149519363"/>
              </p:ext>
            </p:extLst>
          </p:nvPr>
        </p:nvGraphicFramePr>
        <p:xfrm>
          <a:off x="273756" y="922514"/>
          <a:ext cx="11630377" cy="593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E219-8A18-BB81-D5D6-BACAE9C67530}"/>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7200" b="1"/>
              <a:t>Thank You!</a:t>
            </a:r>
            <a:endParaRPr lang="en-US" sz="7200" b="1">
              <a:cs typeface="Calibri Light"/>
            </a:endParaRPr>
          </a:p>
        </p:txBody>
      </p:sp>
      <p:pic>
        <p:nvPicPr>
          <p:cNvPr id="6" name="Picture 4" descr="Logo, company name&#10;&#10;Description automatically generated">
            <a:extLst>
              <a:ext uri="{FF2B5EF4-FFF2-40B4-BE49-F238E27FC236}">
                <a16:creationId xmlns:a16="http://schemas.microsoft.com/office/drawing/2014/main" id="{940683C4-652E-AD3C-E1CA-FAB65CE8CB76}"/>
              </a:ext>
            </a:extLst>
          </p:cNvPr>
          <p:cNvPicPr>
            <a:picLocks noChangeAspect="1"/>
          </p:cNvPicPr>
          <p:nvPr/>
        </p:nvPicPr>
        <p:blipFill>
          <a:blip r:embed="rId2"/>
          <a:stretch>
            <a:fillRect/>
          </a:stretch>
        </p:blipFill>
        <p:spPr>
          <a:xfrm>
            <a:off x="320040" y="3231963"/>
            <a:ext cx="5421621" cy="2518896"/>
          </a:xfrm>
          <a:prstGeom prst="rect">
            <a:avLst/>
          </a:prstGeom>
        </p:spPr>
      </p:pic>
      <p:pic>
        <p:nvPicPr>
          <p:cNvPr id="8" name="Picture 5" descr="Logo, company name&#10;&#10;Description automatically generated">
            <a:extLst>
              <a:ext uri="{FF2B5EF4-FFF2-40B4-BE49-F238E27FC236}">
                <a16:creationId xmlns:a16="http://schemas.microsoft.com/office/drawing/2014/main" id="{792A1500-93CB-1997-CCC0-99A6C07FD8CD}"/>
              </a:ext>
            </a:extLst>
          </p:cNvPr>
          <p:cNvPicPr>
            <a:picLocks noChangeAspect="1"/>
          </p:cNvPicPr>
          <p:nvPr/>
        </p:nvPicPr>
        <p:blipFill>
          <a:blip r:embed="rId3"/>
          <a:stretch>
            <a:fillRect/>
          </a:stretch>
        </p:blipFill>
        <p:spPr>
          <a:xfrm>
            <a:off x="6080063" y="3231391"/>
            <a:ext cx="5788849" cy="2520040"/>
          </a:xfrm>
          <a:prstGeom prst="rect">
            <a:avLst/>
          </a:prstGeom>
        </p:spPr>
      </p:pic>
      <p:pic>
        <p:nvPicPr>
          <p:cNvPr id="7" name="Picture 8" descr="A picture containing text, businesscard, vector graphics&#10;&#10;Description automatically generated">
            <a:extLst>
              <a:ext uri="{FF2B5EF4-FFF2-40B4-BE49-F238E27FC236}">
                <a16:creationId xmlns:a16="http://schemas.microsoft.com/office/drawing/2014/main" id="{61AC7BBC-3A1E-8F64-3D23-96D2F3BFD866}"/>
              </a:ext>
            </a:extLst>
          </p:cNvPr>
          <p:cNvPicPr>
            <a:picLocks noChangeAspect="1"/>
          </p:cNvPicPr>
          <p:nvPr/>
        </p:nvPicPr>
        <p:blipFill>
          <a:blip r:embed="rId4"/>
          <a:stretch>
            <a:fillRect/>
          </a:stretch>
        </p:blipFill>
        <p:spPr>
          <a:xfrm>
            <a:off x="8409984" y="772629"/>
            <a:ext cx="1129957" cy="732582"/>
          </a:xfrm>
          <a:prstGeom prst="rect">
            <a:avLst/>
          </a:prstGeom>
        </p:spPr>
      </p:pic>
      <p:pic>
        <p:nvPicPr>
          <p:cNvPr id="10" name="Picture 8" descr="A picture containing text, businesscard, vector graphics&#10;&#10;Description automatically generated">
            <a:extLst>
              <a:ext uri="{FF2B5EF4-FFF2-40B4-BE49-F238E27FC236}">
                <a16:creationId xmlns:a16="http://schemas.microsoft.com/office/drawing/2014/main" id="{495D510D-093D-625F-AD5B-1B5C0A838460}"/>
              </a:ext>
            </a:extLst>
          </p:cNvPr>
          <p:cNvPicPr>
            <a:picLocks noChangeAspect="1"/>
          </p:cNvPicPr>
          <p:nvPr/>
        </p:nvPicPr>
        <p:blipFill>
          <a:blip r:embed="rId4"/>
          <a:stretch>
            <a:fillRect/>
          </a:stretch>
        </p:blipFill>
        <p:spPr>
          <a:xfrm>
            <a:off x="2571553" y="777784"/>
            <a:ext cx="1136574" cy="724808"/>
          </a:xfrm>
          <a:prstGeom prst="rect">
            <a:avLst/>
          </a:prstGeom>
        </p:spPr>
      </p:pic>
      <p:sp>
        <p:nvSpPr>
          <p:cNvPr id="5" name="Slide Number Placeholder 3">
            <a:extLst>
              <a:ext uri="{FF2B5EF4-FFF2-40B4-BE49-F238E27FC236}">
                <a16:creationId xmlns:a16="http://schemas.microsoft.com/office/drawing/2014/main" id="{A11A1B9D-216F-67A8-5EEA-529A7EE34352}"/>
              </a:ext>
            </a:extLst>
          </p:cNvPr>
          <p:cNvSpPr>
            <a:spLocks noGrp="1"/>
          </p:cNvSpPr>
          <p:nvPr>
            <p:ph type="sldNum" sz="quarter" idx="12"/>
          </p:nvPr>
        </p:nvSpPr>
        <p:spPr>
          <a:xfrm>
            <a:off x="11087727" y="6108029"/>
            <a:ext cx="752590" cy="499841"/>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32</a:t>
            </a:fld>
            <a:endParaRPr lang="en-US" sz="2400">
              <a:solidFill>
                <a:schemeClr val="bg1"/>
              </a:solidFill>
              <a:cs typeface="Calibri"/>
            </a:endParaRPr>
          </a:p>
        </p:txBody>
      </p:sp>
    </p:spTree>
    <p:extLst>
      <p:ext uri="{BB962C8B-B14F-4D97-AF65-F5344CB8AC3E}">
        <p14:creationId xmlns:p14="http://schemas.microsoft.com/office/powerpoint/2010/main" val="28299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943F-7CDC-2254-E841-06266511C7CB}"/>
              </a:ext>
            </a:extLst>
          </p:cNvPr>
          <p:cNvSpPr>
            <a:spLocks noGrp="1"/>
          </p:cNvSpPr>
          <p:nvPr>
            <p:ph type="title"/>
          </p:nvPr>
        </p:nvSpPr>
        <p:spPr>
          <a:xfrm>
            <a:off x="195549" y="90604"/>
            <a:ext cx="6163624" cy="1306475"/>
          </a:xfrm>
        </p:spPr>
        <p:txBody>
          <a:bodyPr vert="horz" lIns="91440" tIns="45720" rIns="91440" bIns="45720" rtlCol="0" anchor="ctr">
            <a:normAutofit/>
          </a:bodyPr>
          <a:lstStyle/>
          <a:p>
            <a:pPr algn="ctr"/>
            <a:r>
              <a:rPr lang="en-US" sz="5400" b="1"/>
              <a:t>ACK</a:t>
            </a:r>
            <a:r>
              <a:rPr lang="en-US" sz="5400"/>
              <a:t>nowledgements</a:t>
            </a:r>
            <a:endParaRPr lang="en-US" sz="5400" kern="1200">
              <a:latin typeface="+mj-lt"/>
              <a:cs typeface="Calibri Light"/>
            </a:endParaRPr>
          </a:p>
        </p:txBody>
      </p:sp>
      <p:pic>
        <p:nvPicPr>
          <p:cNvPr id="135" name="Picture 4" descr="Diagram&#10;&#10;Description automatically generated">
            <a:extLst>
              <a:ext uri="{FF2B5EF4-FFF2-40B4-BE49-F238E27FC236}">
                <a16:creationId xmlns:a16="http://schemas.microsoft.com/office/drawing/2014/main" id="{0678BA38-56C3-33FB-9EDB-9415947FCB6E}"/>
              </a:ext>
            </a:extLst>
          </p:cNvPr>
          <p:cNvPicPr>
            <a:picLocks noChangeAspect="1"/>
          </p:cNvPicPr>
          <p:nvPr/>
        </p:nvPicPr>
        <p:blipFill>
          <a:blip r:embed="rId2"/>
          <a:stretch>
            <a:fillRect/>
          </a:stretch>
        </p:blipFill>
        <p:spPr>
          <a:xfrm>
            <a:off x="455840" y="1098597"/>
            <a:ext cx="10905066" cy="5452535"/>
          </a:xfrm>
          <a:prstGeom prst="rect">
            <a:avLst/>
          </a:prstGeom>
          <a:ln>
            <a:noFill/>
          </a:ln>
        </p:spPr>
      </p:pic>
      <p:sp>
        <p:nvSpPr>
          <p:cNvPr id="172" name="TextBox 171">
            <a:extLst>
              <a:ext uri="{FF2B5EF4-FFF2-40B4-BE49-F238E27FC236}">
                <a16:creationId xmlns:a16="http://schemas.microsoft.com/office/drawing/2014/main" id="{1091ECDC-88B2-4050-E053-206AF428C6D1}"/>
              </a:ext>
            </a:extLst>
          </p:cNvPr>
          <p:cNvSpPr txBox="1"/>
          <p:nvPr/>
        </p:nvSpPr>
        <p:spPr>
          <a:xfrm>
            <a:off x="8459891" y="2665536"/>
            <a:ext cx="23284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Dominic Golding &amp; Bruce </a:t>
            </a:r>
            <a:r>
              <a:rPr lang="en-US" sz="2400" err="1">
                <a:cs typeface="Calibri"/>
              </a:rPr>
              <a:t>Bursten</a:t>
            </a:r>
            <a:endParaRPr lang="en-US" sz="2400">
              <a:cs typeface="Calibri"/>
            </a:endParaRPr>
          </a:p>
        </p:txBody>
      </p:sp>
      <p:sp>
        <p:nvSpPr>
          <p:cNvPr id="173" name="TextBox 172">
            <a:extLst>
              <a:ext uri="{FF2B5EF4-FFF2-40B4-BE49-F238E27FC236}">
                <a16:creationId xmlns:a16="http://schemas.microsoft.com/office/drawing/2014/main" id="{53DF0087-CEFD-4879-1D83-4026C66CE739}"/>
              </a:ext>
            </a:extLst>
          </p:cNvPr>
          <p:cNvSpPr txBox="1"/>
          <p:nvPr/>
        </p:nvSpPr>
        <p:spPr>
          <a:xfrm>
            <a:off x="4984233" y="1452031"/>
            <a:ext cx="23961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Lindsay </a:t>
            </a:r>
            <a:r>
              <a:rPr lang="en-US" sz="2400" err="1">
                <a:ea typeface="+mn-lt"/>
                <a:cs typeface="+mn-lt"/>
              </a:rPr>
              <a:t>Pykosz</a:t>
            </a:r>
            <a:r>
              <a:rPr lang="en-US" sz="2400">
                <a:ea typeface="+mn-lt"/>
                <a:cs typeface="+mn-lt"/>
              </a:rPr>
              <a:t> &amp; Brian Lenane</a:t>
            </a:r>
            <a:endParaRPr lang="en-US" sz="2400">
              <a:cs typeface="Calibri"/>
            </a:endParaRPr>
          </a:p>
        </p:txBody>
      </p:sp>
      <p:sp>
        <p:nvSpPr>
          <p:cNvPr id="174" name="TextBox 173">
            <a:extLst>
              <a:ext uri="{FF2B5EF4-FFF2-40B4-BE49-F238E27FC236}">
                <a16:creationId xmlns:a16="http://schemas.microsoft.com/office/drawing/2014/main" id="{F679000D-0148-6E58-4537-0BF3B0A2CCC6}"/>
              </a:ext>
            </a:extLst>
          </p:cNvPr>
          <p:cNvSpPr txBox="1"/>
          <p:nvPr/>
        </p:nvSpPr>
        <p:spPr>
          <a:xfrm>
            <a:off x="1341665" y="2971866"/>
            <a:ext cx="26715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The NCS</a:t>
            </a:r>
          </a:p>
        </p:txBody>
      </p:sp>
      <p:sp>
        <p:nvSpPr>
          <p:cNvPr id="175" name="TextBox 174">
            <a:extLst>
              <a:ext uri="{FF2B5EF4-FFF2-40B4-BE49-F238E27FC236}">
                <a16:creationId xmlns:a16="http://schemas.microsoft.com/office/drawing/2014/main" id="{51B548B9-D1DF-8101-4035-E8ED1480A3A8}"/>
              </a:ext>
            </a:extLst>
          </p:cNvPr>
          <p:cNvSpPr txBox="1"/>
          <p:nvPr/>
        </p:nvSpPr>
        <p:spPr>
          <a:xfrm>
            <a:off x="1587939" y="4355577"/>
            <a:ext cx="27542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The INKY</a:t>
            </a:r>
          </a:p>
        </p:txBody>
      </p:sp>
      <p:sp>
        <p:nvSpPr>
          <p:cNvPr id="176" name="TextBox 175">
            <a:extLst>
              <a:ext uri="{FF2B5EF4-FFF2-40B4-BE49-F238E27FC236}">
                <a16:creationId xmlns:a16="http://schemas.microsoft.com/office/drawing/2014/main" id="{17960942-9D02-EC68-122F-084F51007259}"/>
              </a:ext>
            </a:extLst>
          </p:cNvPr>
          <p:cNvSpPr txBox="1"/>
          <p:nvPr/>
        </p:nvSpPr>
        <p:spPr>
          <a:xfrm>
            <a:off x="5146995" y="5534196"/>
            <a:ext cx="24237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A Safe Place</a:t>
            </a:r>
          </a:p>
        </p:txBody>
      </p:sp>
      <p:sp>
        <p:nvSpPr>
          <p:cNvPr id="177" name="TextBox 176">
            <a:extLst>
              <a:ext uri="{FF2B5EF4-FFF2-40B4-BE49-F238E27FC236}">
                <a16:creationId xmlns:a16="http://schemas.microsoft.com/office/drawing/2014/main" id="{F4617D51-EC73-99F7-8F2C-E0D7990C442F}"/>
              </a:ext>
            </a:extLst>
          </p:cNvPr>
          <p:cNvSpPr txBox="1"/>
          <p:nvPr/>
        </p:nvSpPr>
        <p:spPr>
          <a:xfrm>
            <a:off x="8302557" y="4016678"/>
            <a:ext cx="29000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Dave Harris &amp; Michelle Saravia &amp; Other interviewees</a:t>
            </a:r>
          </a:p>
        </p:txBody>
      </p:sp>
      <p:sp>
        <p:nvSpPr>
          <p:cNvPr id="5" name="Slide Number Placeholder 3">
            <a:extLst>
              <a:ext uri="{FF2B5EF4-FFF2-40B4-BE49-F238E27FC236}">
                <a16:creationId xmlns:a16="http://schemas.microsoft.com/office/drawing/2014/main" id="{CD0B5AAD-9FE4-AB32-0536-5380E5C9B8C5}"/>
              </a:ext>
            </a:extLst>
          </p:cNvPr>
          <p:cNvSpPr>
            <a:spLocks noGrp="1"/>
          </p:cNvSpPr>
          <p:nvPr>
            <p:ph type="sldNum" sz="quarter" idx="12"/>
          </p:nvPr>
        </p:nvSpPr>
        <p:spPr>
          <a:xfrm>
            <a:off x="11087727" y="6108029"/>
            <a:ext cx="752590" cy="499841"/>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33</a:t>
            </a:fld>
            <a:endParaRPr lang="en-US" sz="2400">
              <a:solidFill>
                <a:schemeClr val="bg1"/>
              </a:solidFill>
              <a:cs typeface="Calibri"/>
            </a:endParaRPr>
          </a:p>
        </p:txBody>
      </p:sp>
    </p:spTree>
    <p:extLst>
      <p:ext uri="{BB962C8B-B14F-4D97-AF65-F5344CB8AC3E}">
        <p14:creationId xmlns:p14="http://schemas.microsoft.com/office/powerpoint/2010/main" val="137943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1DCC-5605-18E7-FFEE-F4D4C9C1CC49}"/>
              </a:ext>
            </a:extLst>
          </p:cNvPr>
          <p:cNvSpPr>
            <a:spLocks noGrp="1"/>
          </p:cNvSpPr>
          <p:nvPr>
            <p:ph type="title"/>
          </p:nvPr>
        </p:nvSpPr>
        <p:spPr>
          <a:xfrm>
            <a:off x="-2241" y="-4669"/>
            <a:ext cx="10515600" cy="1325563"/>
          </a:xfrm>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A4BDE259-3E7C-1F7B-9DDB-B13852D6740E}"/>
              </a:ext>
            </a:extLst>
          </p:cNvPr>
          <p:cNvSpPr>
            <a:spLocks noGrp="1"/>
          </p:cNvSpPr>
          <p:nvPr>
            <p:ph idx="1"/>
          </p:nvPr>
        </p:nvSpPr>
        <p:spPr>
          <a:xfrm>
            <a:off x="63910" y="1260271"/>
            <a:ext cx="6343758" cy="4916692"/>
          </a:xfrm>
        </p:spPr>
        <p:txBody>
          <a:bodyPr vert="horz" lIns="91440" tIns="45720" rIns="91440" bIns="45720" rtlCol="0" anchor="t">
            <a:noAutofit/>
          </a:bodyPr>
          <a:lstStyle/>
          <a:p>
            <a:r>
              <a:rPr lang="en-US" sz="600">
                <a:ea typeface="+mn-lt"/>
                <a:cs typeface="+mn-lt"/>
              </a:rPr>
              <a:t>Bushard, B (2021, August 19). </a:t>
            </a:r>
            <a:r>
              <a:rPr lang="en-US" sz="600" i="1">
                <a:ea typeface="+mn-lt"/>
                <a:cs typeface="+mn-lt"/>
              </a:rPr>
              <a:t>Census is in, but question of undercount lingers</a:t>
            </a:r>
            <a:r>
              <a:rPr lang="en-US" sz="600">
                <a:ea typeface="+mn-lt"/>
                <a:cs typeface="+mn-lt"/>
              </a:rPr>
              <a:t>. Inquirer and </a:t>
            </a:r>
          </a:p>
          <a:p>
            <a:r>
              <a:rPr lang="en-US" sz="600">
                <a:ea typeface="+mn-lt"/>
                <a:cs typeface="+mn-lt"/>
              </a:rPr>
              <a:t>Mirror. Retrieved November 16, 2022, from</a:t>
            </a:r>
            <a:r>
              <a:rPr lang="en-US" sz="600">
                <a:ea typeface="+mn-lt"/>
                <a:cs typeface="+mn-lt"/>
                <a:hlinkClick r:id="rId2"/>
              </a:rPr>
              <a:t> https://www.ack.net/stories/census-is-in-but-question-of-undercount-lingers,25634</a:t>
            </a:r>
            <a:r>
              <a:rPr lang="en-US" sz="600">
                <a:ea typeface="+mn-lt"/>
                <a:cs typeface="+mn-lt"/>
              </a:rPr>
              <a:t> </a:t>
            </a:r>
            <a:endParaRPr lang="en-US" sz="600">
              <a:cs typeface="Calibri"/>
            </a:endParaRPr>
          </a:p>
          <a:p>
            <a:r>
              <a:rPr lang="en-US" sz="600">
                <a:ea typeface="+mn-lt"/>
                <a:cs typeface="+mn-lt"/>
              </a:rPr>
              <a:t>Boeren, E., </a:t>
            </a:r>
            <a:r>
              <a:rPr lang="en-US" sz="600" err="1">
                <a:ea typeface="+mn-lt"/>
                <a:cs typeface="+mn-lt"/>
              </a:rPr>
              <a:t>Roumell</a:t>
            </a:r>
            <a:r>
              <a:rPr lang="en-US" sz="600">
                <a:ea typeface="+mn-lt"/>
                <a:cs typeface="+mn-lt"/>
              </a:rPr>
              <a:t>, E., &amp; </a:t>
            </a:r>
            <a:r>
              <a:rPr lang="en-US" sz="600" err="1">
                <a:ea typeface="+mn-lt"/>
                <a:cs typeface="+mn-lt"/>
              </a:rPr>
              <a:t>Roessger</a:t>
            </a:r>
            <a:r>
              <a:rPr lang="en-US" sz="600">
                <a:ea typeface="+mn-lt"/>
                <a:cs typeface="+mn-lt"/>
              </a:rPr>
              <a:t>, K. (2020, May). </a:t>
            </a:r>
            <a:r>
              <a:rPr lang="en-US" sz="600" i="1">
                <a:ea typeface="+mn-lt"/>
                <a:cs typeface="+mn-lt"/>
              </a:rPr>
              <a:t>COVID-19 and the Future of Adult </a:t>
            </a:r>
            <a:r>
              <a:rPr lang="en-US" sz="600">
                <a:ea typeface="+mn-lt"/>
                <a:cs typeface="+mn-lt"/>
              </a:rPr>
              <a:t>  </a:t>
            </a:r>
          </a:p>
          <a:p>
            <a:r>
              <a:rPr lang="en-US" sz="600" i="1">
                <a:ea typeface="+mn-lt"/>
                <a:cs typeface="+mn-lt"/>
              </a:rPr>
              <a:t>Education: An Editorial</a:t>
            </a:r>
            <a:r>
              <a:rPr lang="en-US" sz="600">
                <a:ea typeface="+mn-lt"/>
                <a:cs typeface="+mn-lt"/>
              </a:rPr>
              <a:t>. Adult Education Quarterly.</a:t>
            </a:r>
            <a:r>
              <a:rPr lang="en-US" sz="600" u="sng">
                <a:ea typeface="+mn-lt"/>
                <a:cs typeface="+mn-lt"/>
              </a:rPr>
              <a:t> </a:t>
            </a:r>
            <a:endParaRPr lang="en-US" sz="600">
              <a:ea typeface="+mn-lt"/>
              <a:cs typeface="+mn-lt"/>
            </a:endParaRPr>
          </a:p>
          <a:p>
            <a:r>
              <a:rPr lang="en-US" sz="600">
                <a:ea typeface="+mn-lt"/>
                <a:cs typeface="+mn-lt"/>
                <a:hlinkClick r:id="rId3"/>
              </a:rPr>
              <a:t>https://doi.org/10.1177/0741713620925029</a:t>
            </a:r>
            <a:r>
              <a:rPr lang="en-US" sz="600">
                <a:ea typeface="+mn-lt"/>
                <a:cs typeface="+mn-lt"/>
              </a:rPr>
              <a:t>   </a:t>
            </a:r>
            <a:endParaRPr lang="en-US" sz="600">
              <a:cs typeface="Calibri"/>
            </a:endParaRPr>
          </a:p>
          <a:p>
            <a:r>
              <a:rPr lang="en-US" sz="600">
                <a:ea typeface="+mn-lt"/>
                <a:cs typeface="+mn-lt"/>
              </a:rPr>
              <a:t>Chang, B. (2020, November 30). Trends and direction of adult education. </a:t>
            </a:r>
            <a:r>
              <a:rPr lang="en-US" sz="600" i="1">
                <a:ea typeface="+mn-lt"/>
                <a:cs typeface="+mn-lt"/>
              </a:rPr>
              <a:t>American Association </a:t>
            </a:r>
            <a:endParaRPr lang="en-US" sz="600">
              <a:ea typeface="+mn-lt"/>
              <a:cs typeface="+mn-lt"/>
            </a:endParaRPr>
          </a:p>
          <a:p>
            <a:r>
              <a:rPr lang="en-US" sz="600" i="1">
                <a:ea typeface="+mn-lt"/>
                <a:cs typeface="+mn-lt"/>
              </a:rPr>
              <a:t>Adult and Continuing Education.</a:t>
            </a:r>
            <a:r>
              <a:rPr lang="en-US" sz="600">
                <a:ea typeface="+mn-lt"/>
                <a:cs typeface="+mn-lt"/>
              </a:rPr>
              <a:t>  </a:t>
            </a:r>
            <a:endParaRPr lang="en-US" sz="600">
              <a:cs typeface="Calibri"/>
            </a:endParaRPr>
          </a:p>
          <a:p>
            <a:r>
              <a:rPr lang="en-US" sz="600">
                <a:ea typeface="+mn-lt"/>
                <a:cs typeface="+mn-lt"/>
              </a:rPr>
              <a:t>Chisholm, L. and Hasan, A</a:t>
            </a:r>
            <a:r>
              <a:rPr lang="en-US" sz="600" i="1">
                <a:ea typeface="+mn-lt"/>
                <a:cs typeface="+mn-lt"/>
              </a:rPr>
              <a:t>. (2010). </a:t>
            </a:r>
            <a:r>
              <a:rPr lang="en-US" sz="600">
                <a:ea typeface="+mn-lt"/>
                <a:cs typeface="+mn-lt"/>
              </a:rPr>
              <a:t>Global report on adult learning and education</a:t>
            </a:r>
            <a:r>
              <a:rPr lang="en-US" sz="600" i="1">
                <a:ea typeface="+mn-lt"/>
                <a:cs typeface="+mn-lt"/>
              </a:rPr>
              <a:t> </a:t>
            </a:r>
            <a:r>
              <a:rPr lang="en-US" sz="600">
                <a:ea typeface="+mn-lt"/>
                <a:cs typeface="+mn-lt"/>
              </a:rPr>
              <a:t>(</a:t>
            </a:r>
            <a:r>
              <a:rPr lang="en-US" sz="600" err="1">
                <a:ea typeface="+mn-lt"/>
                <a:cs typeface="+mn-lt"/>
              </a:rPr>
              <a:t>Repr</a:t>
            </a:r>
            <a:r>
              <a:rPr lang="en-US" sz="600">
                <a:ea typeface="+mn-lt"/>
                <a:cs typeface="+mn-lt"/>
              </a:rPr>
              <a:t>. with  </a:t>
            </a:r>
          </a:p>
          <a:p>
            <a:r>
              <a:rPr lang="en-US" sz="600">
                <a:ea typeface="+mn-lt"/>
                <a:cs typeface="+mn-lt"/>
              </a:rPr>
              <a:t>minor revisions)</a:t>
            </a:r>
            <a:r>
              <a:rPr lang="en-US" sz="600" i="1">
                <a:ea typeface="+mn-lt"/>
                <a:cs typeface="+mn-lt"/>
              </a:rPr>
              <a:t>. UNESCO Inst. for Lifelong Learning. </a:t>
            </a:r>
            <a:r>
              <a:rPr lang="en-US" sz="600">
                <a:ea typeface="+mn-lt"/>
                <a:cs typeface="+mn-lt"/>
              </a:rPr>
              <a:t>  </a:t>
            </a:r>
            <a:endParaRPr lang="en-US" sz="600">
              <a:cs typeface="Calibri"/>
            </a:endParaRPr>
          </a:p>
          <a:p>
            <a:r>
              <a:rPr lang="en-US" sz="600">
                <a:ea typeface="+mn-lt"/>
                <a:cs typeface="+mn-lt"/>
              </a:rPr>
              <a:t>Cincinnato, S., De Wever, B., &amp; Valcke, M. (2014). The learning divide in formal adult  </a:t>
            </a:r>
          </a:p>
          <a:p>
            <a:r>
              <a:rPr lang="en-US" sz="600">
                <a:ea typeface="+mn-lt"/>
                <a:cs typeface="+mn-lt"/>
              </a:rPr>
              <a:t>education: why do low-qualified adults participate less? In P. Guimarães, C. Cavaco, L.   </a:t>
            </a:r>
            <a:endParaRPr lang="en-US" sz="600">
              <a:cs typeface="Calibri"/>
            </a:endParaRPr>
          </a:p>
          <a:p>
            <a:r>
              <a:rPr lang="en-US" sz="600" err="1">
                <a:ea typeface="+mn-lt"/>
                <a:cs typeface="+mn-lt"/>
              </a:rPr>
              <a:t>Marrocos</a:t>
            </a:r>
            <a:r>
              <a:rPr lang="en-US" sz="600">
                <a:ea typeface="+mn-lt"/>
                <a:cs typeface="+mn-lt"/>
              </a:rPr>
              <a:t>, C. Paulos, A. Bruno, S. Rodrigues, &amp; M. Marques (Eds.), </a:t>
            </a:r>
            <a:r>
              <a:rPr lang="en-US" sz="600" i="1">
                <a:ea typeface="+mn-lt"/>
                <a:cs typeface="+mn-lt"/>
              </a:rPr>
              <a:t>Local Change, </a:t>
            </a:r>
            <a:r>
              <a:rPr lang="en-US" sz="600">
                <a:ea typeface="+mn-lt"/>
                <a:cs typeface="+mn-lt"/>
              </a:rPr>
              <a:t>  </a:t>
            </a:r>
          </a:p>
          <a:p>
            <a:r>
              <a:rPr lang="en-US" sz="600" i="1">
                <a:ea typeface="+mn-lt"/>
                <a:cs typeface="+mn-lt"/>
              </a:rPr>
              <a:t>Social Actions and Adult Learning : Challenges and Responses, Proceedings</a:t>
            </a:r>
            <a:r>
              <a:rPr lang="en-US" sz="600">
                <a:ea typeface="+mn-lt"/>
                <a:cs typeface="+mn-lt"/>
              </a:rPr>
              <a:t> (pp.   </a:t>
            </a:r>
            <a:endParaRPr lang="en-US" sz="600">
              <a:cs typeface="Calibri"/>
            </a:endParaRPr>
          </a:p>
          <a:p>
            <a:pPr>
              <a:spcBef>
                <a:spcPts val="1000"/>
              </a:spcBef>
            </a:pPr>
            <a:r>
              <a:rPr lang="en-US" sz="600">
                <a:ea typeface="+mn-lt"/>
                <a:cs typeface="+mn-lt"/>
              </a:rPr>
              <a:t>401–415). Lisbon, Portugal.  </a:t>
            </a:r>
            <a:endParaRPr lang="en-US" sz="600">
              <a:cs typeface="Calibri"/>
            </a:endParaRPr>
          </a:p>
          <a:p>
            <a:r>
              <a:rPr lang="en-US" sz="600">
                <a:ea typeface="+mn-lt"/>
                <a:cs typeface="+mn-lt"/>
              </a:rPr>
              <a:t>Desjardins, R. (2020). Acquiring Higher Levels of Education as an Adult Learner: Implications </a:t>
            </a:r>
          </a:p>
          <a:p>
            <a:r>
              <a:rPr lang="en-US" sz="600">
                <a:ea typeface="+mn-lt"/>
                <a:cs typeface="+mn-lt"/>
              </a:rPr>
              <a:t>for Active Ageing. In: Slowey, M., Schuetze, H., Zubrzycki, T. (eds) Inequality,  </a:t>
            </a:r>
            <a:endParaRPr lang="en-US" sz="600">
              <a:cs typeface="Calibri"/>
            </a:endParaRPr>
          </a:p>
          <a:p>
            <a:r>
              <a:rPr lang="en-US" sz="600">
                <a:ea typeface="+mn-lt"/>
                <a:cs typeface="+mn-lt"/>
              </a:rPr>
              <a:t>Innovation and Reform in Higher Education. Lifelong Learning Book Series, vol 25. </a:t>
            </a:r>
            <a:endParaRPr lang="en-US" sz="600">
              <a:cs typeface="Calibri"/>
            </a:endParaRPr>
          </a:p>
          <a:p>
            <a:r>
              <a:rPr lang="en-US" sz="600">
                <a:ea typeface="+mn-lt"/>
                <a:cs typeface="+mn-lt"/>
              </a:rPr>
              <a:t>Springer, Cham.</a:t>
            </a:r>
            <a:r>
              <a:rPr lang="en-US" sz="600">
                <a:ea typeface="+mn-lt"/>
                <a:cs typeface="+mn-lt"/>
                <a:hlinkClick r:id="rId4"/>
              </a:rPr>
              <a:t> https://doi.org/10.1007/978-3-030-28227-1_12</a:t>
            </a:r>
            <a:r>
              <a:rPr lang="en-US" sz="600">
                <a:ea typeface="+mn-lt"/>
                <a:cs typeface="+mn-lt"/>
              </a:rPr>
              <a:t>  </a:t>
            </a:r>
            <a:endParaRPr lang="en-US" sz="600">
              <a:cs typeface="Calibri"/>
            </a:endParaRPr>
          </a:p>
          <a:p>
            <a:r>
              <a:rPr lang="en-US" sz="600" i="1">
                <a:ea typeface="+mn-lt"/>
                <a:cs typeface="+mn-lt"/>
              </a:rPr>
              <a:t>Document Center • Nantucket, MA • </a:t>
            </a:r>
            <a:r>
              <a:rPr lang="en-US" sz="600" i="1" err="1">
                <a:ea typeface="+mn-lt"/>
                <a:cs typeface="+mn-lt"/>
              </a:rPr>
              <a:t>CivicEngage</a:t>
            </a:r>
            <a:r>
              <a:rPr lang="en-US" sz="600">
                <a:ea typeface="+mn-lt"/>
                <a:cs typeface="+mn-lt"/>
              </a:rPr>
              <a:t>. (n.d.).</a:t>
            </a:r>
            <a:r>
              <a:rPr lang="en-US" sz="600">
                <a:ea typeface="+mn-lt"/>
                <a:cs typeface="+mn-lt"/>
                <a:hlinkClick r:id="rId5"/>
              </a:rPr>
              <a:t> </a:t>
            </a:r>
            <a:endParaRPr lang="en-US" sz="600">
              <a:cs typeface="Calibri"/>
            </a:endParaRPr>
          </a:p>
          <a:p>
            <a:r>
              <a:rPr lang="en-US" sz="600">
                <a:ea typeface="+mn-lt"/>
                <a:cs typeface="+mn-lt"/>
                <a:hlinkClick r:id="rId5"/>
              </a:rPr>
              <a:t>https://www.nantucket-ma.gov/DocumentCenter</a:t>
            </a:r>
            <a:r>
              <a:rPr lang="en-US" sz="600">
                <a:ea typeface="+mn-lt"/>
                <a:cs typeface="+mn-lt"/>
              </a:rPr>
              <a:t> </a:t>
            </a:r>
            <a:endParaRPr lang="en-US" sz="600">
              <a:cs typeface="Calibri"/>
            </a:endParaRPr>
          </a:p>
          <a:p>
            <a:r>
              <a:rPr lang="en-US" sz="600">
                <a:ea typeface="+mn-lt"/>
                <a:cs typeface="+mn-lt"/>
              </a:rPr>
              <a:t>Economic Development Group &amp; Mt. Auburn Associates. (2015). </a:t>
            </a:r>
            <a:r>
              <a:rPr lang="en-US" sz="600" i="1">
                <a:ea typeface="+mn-lt"/>
                <a:cs typeface="+mn-lt"/>
              </a:rPr>
              <a:t>Learn without leaving: an </a:t>
            </a:r>
            <a:endParaRPr lang="en-US" sz="600">
              <a:cs typeface="Calibri"/>
            </a:endParaRPr>
          </a:p>
          <a:p>
            <a:r>
              <a:rPr lang="en-US" sz="600" i="1">
                <a:ea typeface="+mn-lt"/>
                <a:cs typeface="+mn-lt"/>
              </a:rPr>
              <a:t>assessment of Nantucket's educational &amp; workforce needs</a:t>
            </a:r>
            <a:r>
              <a:rPr lang="en-US" sz="600">
                <a:ea typeface="+mn-lt"/>
                <a:cs typeface="+mn-lt"/>
              </a:rPr>
              <a:t>. </a:t>
            </a:r>
            <a:endParaRPr lang="en-US" sz="600">
              <a:cs typeface="Calibri"/>
            </a:endParaRPr>
          </a:p>
          <a:p>
            <a:r>
              <a:rPr lang="en-US" sz="600">
                <a:ea typeface="+mn-lt"/>
                <a:cs typeface="+mn-lt"/>
              </a:rPr>
              <a:t>Horrigan, J. B. (2020, May 30). </a:t>
            </a:r>
            <a:r>
              <a:rPr lang="en-US" sz="600" i="1">
                <a:ea typeface="+mn-lt"/>
                <a:cs typeface="+mn-lt"/>
              </a:rPr>
              <a:t>Lifelong Learning and Technology</a:t>
            </a:r>
            <a:r>
              <a:rPr lang="en-US" sz="600">
                <a:ea typeface="+mn-lt"/>
                <a:cs typeface="+mn-lt"/>
              </a:rPr>
              <a:t>. Pew Research Center: </a:t>
            </a:r>
            <a:endParaRPr lang="en-US" sz="600">
              <a:cs typeface="Calibri"/>
            </a:endParaRPr>
          </a:p>
          <a:p>
            <a:r>
              <a:rPr lang="en-US" sz="600">
                <a:ea typeface="+mn-lt"/>
                <a:cs typeface="+mn-lt"/>
              </a:rPr>
              <a:t>Internet, Science &amp; Tech.</a:t>
            </a:r>
            <a:r>
              <a:rPr lang="en-US" sz="600">
                <a:ea typeface="+mn-lt"/>
                <a:cs typeface="+mn-lt"/>
                <a:hlinkClick r:id="rId6"/>
              </a:rPr>
              <a:t> https://www.pewresearch.org/internet/2016/03/22/lifelong-learning-and-technology/</a:t>
            </a:r>
            <a:r>
              <a:rPr lang="en-US" sz="600">
                <a:ea typeface="+mn-lt"/>
                <a:cs typeface="+mn-lt"/>
              </a:rPr>
              <a:t> </a:t>
            </a:r>
            <a:endParaRPr lang="en-US" sz="600">
              <a:cs typeface="Calibri"/>
            </a:endParaRPr>
          </a:p>
          <a:p>
            <a:r>
              <a:rPr lang="en-US" sz="600">
                <a:ea typeface="+mn-lt"/>
                <a:cs typeface="+mn-lt"/>
              </a:rPr>
              <a:t>Kalenda, J., &amp; </a:t>
            </a:r>
            <a:r>
              <a:rPr lang="en-US" sz="600" err="1">
                <a:ea typeface="+mn-lt"/>
                <a:cs typeface="+mn-lt"/>
              </a:rPr>
              <a:t>Kočvarová</a:t>
            </a:r>
            <a:r>
              <a:rPr lang="en-US" sz="600">
                <a:ea typeface="+mn-lt"/>
                <a:cs typeface="+mn-lt"/>
              </a:rPr>
              <a:t>, I. (2022, June 16). "Why don't they participate?" reasons for  </a:t>
            </a:r>
            <a:endParaRPr lang="en-US" sz="600">
              <a:cs typeface="Calibri"/>
            </a:endParaRPr>
          </a:p>
          <a:p>
            <a:r>
              <a:rPr lang="en-US" sz="600">
                <a:ea typeface="+mn-lt"/>
                <a:cs typeface="+mn-lt"/>
              </a:rPr>
              <a:t> nonparticipation in adult learning and education from the viewpoint of self-determination theory. </a:t>
            </a:r>
            <a:r>
              <a:rPr lang="en-US" sz="600" i="1">
                <a:ea typeface="+mn-lt"/>
                <a:cs typeface="+mn-lt"/>
              </a:rPr>
              <a:t>European Journal for Research on the Education and Learning of Adults.</a:t>
            </a:r>
            <a:r>
              <a:rPr lang="en-US" sz="600">
                <a:ea typeface="+mn-lt"/>
                <a:cs typeface="+mn-lt"/>
              </a:rPr>
              <a:t>   </a:t>
            </a:r>
            <a:endParaRPr lang="en-US" sz="600">
              <a:cs typeface="Calibri"/>
            </a:endParaRPr>
          </a:p>
        </p:txBody>
      </p:sp>
      <p:sp>
        <p:nvSpPr>
          <p:cNvPr id="4" name="Slide Number Placeholder 3">
            <a:extLst>
              <a:ext uri="{FF2B5EF4-FFF2-40B4-BE49-F238E27FC236}">
                <a16:creationId xmlns:a16="http://schemas.microsoft.com/office/drawing/2014/main" id="{5CCE7DB2-46D0-D141-364E-1DA590CDEC12}"/>
              </a:ext>
            </a:extLst>
          </p:cNvPr>
          <p:cNvSpPr>
            <a:spLocks noGrp="1"/>
          </p:cNvSpPr>
          <p:nvPr>
            <p:ph type="sldNum" sz="quarter" idx="12"/>
          </p:nvPr>
        </p:nvSpPr>
        <p:spPr/>
        <p:txBody>
          <a:bodyPr/>
          <a:lstStyle/>
          <a:p>
            <a:fld id="{48F63A3B-78C7-47BE-AE5E-E10140E04643}" type="slidenum">
              <a:rPr lang="en-US" dirty="0"/>
              <a:t>34</a:t>
            </a:fld>
            <a:endParaRPr lang="en-US"/>
          </a:p>
        </p:txBody>
      </p:sp>
      <p:sp>
        <p:nvSpPr>
          <p:cNvPr id="5" name="TextBox 4">
            <a:extLst>
              <a:ext uri="{FF2B5EF4-FFF2-40B4-BE49-F238E27FC236}">
                <a16:creationId xmlns:a16="http://schemas.microsoft.com/office/drawing/2014/main" id="{0A8B8016-37D1-ABEE-7ECF-F1748A8A282A}"/>
              </a:ext>
            </a:extLst>
          </p:cNvPr>
          <p:cNvSpPr txBox="1"/>
          <p:nvPr/>
        </p:nvSpPr>
        <p:spPr>
          <a:xfrm>
            <a:off x="6138021" y="624727"/>
            <a:ext cx="5644963" cy="6185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600">
                <a:cs typeface="Calibri"/>
              </a:rPr>
              <a:t>Kelsey-Rogers. (2022, April 29). </a:t>
            </a:r>
            <a:r>
              <a:rPr lang="en-US" sz="600" i="1">
                <a:cs typeface="Calibri"/>
              </a:rPr>
              <a:t>Women in real estate</a:t>
            </a:r>
            <a:r>
              <a:rPr lang="en-US" sz="600">
                <a:cs typeface="Calibri"/>
              </a:rPr>
              <a:t>. Sponsored. Retrieved November 16, </a:t>
            </a:r>
            <a:endParaRPr lang="en-US" sz="600">
              <a:ea typeface="+mn-lt"/>
              <a:cs typeface="+mn-lt"/>
            </a:endParaRPr>
          </a:p>
          <a:p>
            <a:pPr marL="285750" indent="-285750">
              <a:lnSpc>
                <a:spcPct val="90000"/>
              </a:lnSpc>
              <a:spcBef>
                <a:spcPts val="1000"/>
              </a:spcBef>
              <a:buFont typeface="Arial"/>
              <a:buChar char="•"/>
            </a:pPr>
            <a:r>
              <a:rPr lang="en-US" sz="600">
                <a:cs typeface="Calibri"/>
              </a:rPr>
              <a:t>2022, from</a:t>
            </a:r>
            <a:r>
              <a:rPr lang="en-US" sz="600">
                <a:cs typeface="Calibri"/>
                <a:hlinkClick r:id="rId7"/>
              </a:rPr>
              <a:t> https://sponsored.bostonglobe.com/studiob/2021-women-in-real-estate/</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rPr>
              <a:t>Nantucket Community School. (2022). </a:t>
            </a:r>
            <a:r>
              <a:rPr lang="en-US" sz="600" i="1">
                <a:cs typeface="Calibri"/>
              </a:rPr>
              <a:t>The Nantucket Community School</a:t>
            </a:r>
            <a:r>
              <a:rPr lang="en-US" sz="600">
                <a:cs typeface="Calibri"/>
              </a:rPr>
              <a:t>. Nantucket </a:t>
            </a:r>
            <a:endParaRPr lang="en-US" sz="600">
              <a:ea typeface="+mn-lt"/>
              <a:cs typeface="+mn-lt"/>
            </a:endParaRPr>
          </a:p>
          <a:p>
            <a:pPr marL="285750" indent="-285750">
              <a:lnSpc>
                <a:spcPct val="90000"/>
              </a:lnSpc>
              <a:spcBef>
                <a:spcPts val="1000"/>
              </a:spcBef>
              <a:buFont typeface="Arial"/>
              <a:buChar char="•"/>
            </a:pPr>
            <a:r>
              <a:rPr lang="en-US" sz="600">
                <a:cs typeface="Calibri"/>
              </a:rPr>
              <a:t>Community School. Retrieved November 16, 2022, from</a:t>
            </a:r>
            <a:r>
              <a:rPr lang="en-US" sz="600">
                <a:cs typeface="Calibri"/>
                <a:hlinkClick r:id="rId8"/>
              </a:rPr>
              <a:t> https://nantucketcommunityschool.org/</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Nantucket County, Massachusetts</a:t>
            </a:r>
            <a:r>
              <a:rPr lang="en-US" sz="600">
                <a:cs typeface="Calibri"/>
              </a:rPr>
              <a:t>. (2021). Census.gov.   </a:t>
            </a:r>
            <a:endParaRPr lang="en-US" sz="600">
              <a:ea typeface="+mn-lt"/>
              <a:cs typeface="+mn-lt"/>
            </a:endParaRPr>
          </a:p>
          <a:p>
            <a:pPr marL="285750" indent="-285750">
              <a:lnSpc>
                <a:spcPct val="90000"/>
              </a:lnSpc>
              <a:spcBef>
                <a:spcPts val="1000"/>
              </a:spcBef>
              <a:buFont typeface="Arial"/>
              <a:buChar char="•"/>
            </a:pPr>
            <a:r>
              <a:rPr lang="en-US" sz="600">
                <a:cs typeface="Calibri"/>
                <a:hlinkClick r:id="rId9"/>
              </a:rPr>
              <a:t>https://www.census.gov/quickfacts/nantucketcountymassachusetts</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rPr>
              <a:t>Martha’s Vineyard Adult Learning Program. (2022). </a:t>
            </a:r>
            <a:r>
              <a:rPr lang="en-US" sz="600" i="1">
                <a:cs typeface="Calibri"/>
              </a:rPr>
              <a:t>Martha’s Vineyard Adult Learning</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Program</a:t>
            </a:r>
            <a:r>
              <a:rPr lang="en-US" sz="600">
                <a:cs typeface="Calibri"/>
              </a:rPr>
              <a:t>. MVALP. September 12, 2022,</a:t>
            </a:r>
            <a:r>
              <a:rPr lang="en-US" sz="600">
                <a:cs typeface="Calibri"/>
                <a:hlinkClick r:id="rId10"/>
              </a:rPr>
              <a:t> https://mvalp.com/</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rPr>
              <a:t>Martha’s Vineyard Center for Education and Training. (n.d.). </a:t>
            </a:r>
            <a:r>
              <a:rPr lang="en-US" sz="600" i="1">
                <a:cs typeface="Calibri"/>
              </a:rPr>
              <a:t>MVCET • Martha’s Vineyard</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Center for Education &amp; Training</a:t>
            </a:r>
            <a:r>
              <a:rPr lang="en-US" sz="600">
                <a:cs typeface="Calibri"/>
              </a:rPr>
              <a:t>. MVCET • Martha’s Vineyard Center for Education and Training. September 12, 2022,</a:t>
            </a:r>
            <a:r>
              <a:rPr lang="en-US" sz="600">
                <a:cs typeface="Calibri"/>
                <a:hlinkClick r:id="rId11"/>
              </a:rPr>
              <a:t> https://mvcet.org/</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rPr>
              <a:t>Moustakas, L. (2018, July 17). Motivation and Obstacles to Adult Participation in Lifelong   </a:t>
            </a:r>
            <a:endParaRPr lang="en-US" sz="600">
              <a:ea typeface="+mn-lt"/>
              <a:cs typeface="+mn-lt"/>
            </a:endParaRPr>
          </a:p>
          <a:p>
            <a:pPr marL="285750" indent="-285750">
              <a:lnSpc>
                <a:spcPct val="90000"/>
              </a:lnSpc>
              <a:spcBef>
                <a:spcPts val="1000"/>
              </a:spcBef>
              <a:buFont typeface="Arial"/>
              <a:buChar char="•"/>
            </a:pPr>
            <a:r>
              <a:rPr lang="en-US" sz="600">
                <a:cs typeface="Calibri"/>
              </a:rPr>
              <a:t>Learning Programs: The Effect of Gender and Age. </a:t>
            </a:r>
            <a:r>
              <a:rPr lang="en-US" sz="600" i="1">
                <a:cs typeface="Calibri"/>
              </a:rPr>
              <a:t>Open Journal for Educational Research</a:t>
            </a:r>
            <a:r>
              <a:rPr lang="en-US" sz="600">
                <a:cs typeface="Calibri"/>
              </a:rPr>
              <a:t>, </a:t>
            </a:r>
            <a:r>
              <a:rPr lang="en-US" sz="600" i="1">
                <a:cs typeface="Calibri"/>
              </a:rPr>
              <a:t>2</a:t>
            </a:r>
            <a:r>
              <a:rPr lang="en-US" sz="600">
                <a:cs typeface="Calibri"/>
              </a:rPr>
              <a:t>(1), 45–56.</a:t>
            </a:r>
            <a:r>
              <a:rPr lang="en-US" sz="600">
                <a:cs typeface="Calibri"/>
                <a:hlinkClick r:id="rId12"/>
              </a:rPr>
              <a:t> https://doi.org/10.32591/coas.ojer.0201.04045m</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err="1">
                <a:cs typeface="Calibri"/>
              </a:rPr>
              <a:t>Punksungka</a:t>
            </a:r>
            <a:r>
              <a:rPr lang="en-US" sz="600">
                <a:cs typeface="Calibri"/>
              </a:rPr>
              <a:t>, W. (2021, November 28). Re-examining adult education and training </a:t>
            </a:r>
            <a:endParaRPr lang="en-US" sz="600">
              <a:ea typeface="+mn-lt"/>
              <a:cs typeface="+mn-lt"/>
            </a:endParaRPr>
          </a:p>
          <a:p>
            <a:pPr marL="285750" indent="-285750">
              <a:lnSpc>
                <a:spcPct val="90000"/>
              </a:lnSpc>
              <a:spcBef>
                <a:spcPts val="1000"/>
              </a:spcBef>
              <a:buFont typeface="Arial"/>
              <a:buChar char="•"/>
            </a:pPr>
            <a:r>
              <a:rPr lang="en-US" sz="600">
                <a:cs typeface="Calibri"/>
              </a:rPr>
              <a:t>participation  by education</a:t>
            </a:r>
            <a:r>
              <a:rPr lang="en-US" sz="600" i="1">
                <a:cs typeface="Calibri"/>
              </a:rPr>
              <a:t> ...</a:t>
            </a:r>
            <a:r>
              <a:rPr lang="en-US" sz="600">
                <a:cs typeface="Calibri"/>
              </a:rPr>
              <a:t> Re-examining Adult Education and Training Participation </a:t>
            </a:r>
            <a:endParaRPr lang="en-US" sz="600">
              <a:ea typeface="+mn-lt"/>
              <a:cs typeface="+mn-lt"/>
            </a:endParaRPr>
          </a:p>
          <a:p>
            <a:pPr marL="285750" indent="-285750">
              <a:lnSpc>
                <a:spcPct val="90000"/>
              </a:lnSpc>
              <a:spcBef>
                <a:spcPts val="1000"/>
              </a:spcBef>
              <a:buFont typeface="Arial"/>
              <a:buChar char="•"/>
            </a:pPr>
            <a:r>
              <a:rPr lang="en-US" sz="600">
                <a:cs typeface="Calibri"/>
              </a:rPr>
              <a:t>by Education, Literacy, Gender, and Race/Ethnicity in the U.S  </a:t>
            </a:r>
            <a:endParaRPr lang="en-US" sz="600">
              <a:ea typeface="+mn-lt"/>
              <a:cs typeface="+mn-lt"/>
            </a:endParaRPr>
          </a:p>
          <a:p>
            <a:pPr marL="285750" indent="-285750">
              <a:lnSpc>
                <a:spcPct val="90000"/>
              </a:lnSpc>
              <a:spcBef>
                <a:spcPts val="1000"/>
              </a:spcBef>
              <a:buFont typeface="Arial"/>
              <a:buChar char="•"/>
            </a:pPr>
            <a:r>
              <a:rPr lang="en-US" sz="600">
                <a:cs typeface="Calibri"/>
              </a:rPr>
              <a:t>Rainie, L., &amp; Anderson, J. (2017, May 3). The Future of Jobs and Jobs Training. </a:t>
            </a:r>
            <a:r>
              <a:rPr lang="en-US" sz="600" i="1">
                <a:cs typeface="Calibri"/>
              </a:rPr>
              <a:t>Pew Research </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Center: Internet, Science &amp; Tech</a:t>
            </a:r>
            <a:r>
              <a:rPr lang="en-US" sz="600">
                <a:cs typeface="Calibri"/>
              </a:rPr>
              <a:t>.</a:t>
            </a:r>
            <a:r>
              <a:rPr lang="en-US" sz="600">
                <a:cs typeface="Calibri"/>
                <a:hlinkClick r:id="rId13"/>
              </a:rPr>
              <a:t> https://www.pewresearch.org/internet/2017/05/03/the-future-of-jobs-and-jobs-training/</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rPr>
              <a:t>Town of Nantucket. (2021, June). 2021 annual town report for the town of Nantucket. </a:t>
            </a:r>
            <a:r>
              <a:rPr lang="en-US" sz="600" i="1">
                <a:cs typeface="Calibri"/>
              </a:rPr>
              <a:t>The </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Country Press.</a:t>
            </a:r>
            <a:r>
              <a:rPr lang="en-US" sz="600" i="1">
                <a:cs typeface="Calibri"/>
                <a:hlinkClick r:id="rId13"/>
              </a:rPr>
              <a:t> </a:t>
            </a:r>
            <a:r>
              <a:rPr lang="en-US" sz="600">
                <a:cs typeface="Calibri"/>
                <a:hlinkClick r:id="rId13"/>
              </a:rPr>
              <a:t>https://www.nantucket-ma.gov/DocumentCenter/View/42103/Annual-Town-Report-2021-Town-of-Nantucket-PDF</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rPr>
              <a:t>UNESCO. (2015). </a:t>
            </a:r>
            <a:r>
              <a:rPr lang="en-US" sz="600" i="1">
                <a:cs typeface="Calibri"/>
              </a:rPr>
              <a:t>Recommendation on Adult Learning and Education 2015</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hlinkClick r:id="rId14"/>
              </a:rPr>
              <a:t>https://uil.unesco.org/adult-education/unesco-recommendation/unesco-recommendation-a</a:t>
            </a:r>
            <a:r>
              <a:rPr lang="en-US" sz="600">
                <a:cs typeface="Calibri"/>
                <a:hlinkClick r:id="rId15"/>
              </a:rPr>
              <a:t>dult-learning-and-education-2015</a:t>
            </a:r>
            <a:r>
              <a:rPr lang="en-US" sz="600" u="sng">
                <a:cs typeface="Calibri"/>
              </a:rPr>
              <a:t> </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a:cs typeface="Calibri"/>
              </a:rPr>
              <a:t>UNESCO Institute for Lifelong Learning. (2022). </a:t>
            </a:r>
            <a:r>
              <a:rPr lang="en-US" sz="600" i="1">
                <a:cs typeface="Calibri"/>
              </a:rPr>
              <a:t>Making lifelong learning a reality: a </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handbook</a:t>
            </a:r>
            <a:r>
              <a:rPr lang="en-US" sz="600">
                <a:cs typeface="Calibri"/>
              </a:rPr>
              <a:t>. UNESCO.  </a:t>
            </a:r>
            <a:endParaRPr lang="en-US" sz="600">
              <a:ea typeface="+mn-lt"/>
              <a:cs typeface="+mn-lt"/>
            </a:endParaRPr>
          </a:p>
          <a:p>
            <a:pPr marL="285750" indent="-285750">
              <a:lnSpc>
                <a:spcPct val="90000"/>
              </a:lnSpc>
              <a:spcBef>
                <a:spcPts val="1000"/>
              </a:spcBef>
              <a:buFont typeface="Arial"/>
              <a:buChar char="•"/>
            </a:pPr>
            <a:r>
              <a:rPr lang="en-US" sz="600" i="1">
                <a:cs typeface="Calibri"/>
              </a:rPr>
              <a:t>FAQs • Nantucket, MA • </a:t>
            </a:r>
            <a:r>
              <a:rPr lang="en-US" sz="600" i="1" err="1">
                <a:cs typeface="Calibri"/>
              </a:rPr>
              <a:t>CivicEngage</a:t>
            </a:r>
            <a:r>
              <a:rPr lang="en-US" sz="600">
                <a:cs typeface="Calibri"/>
              </a:rPr>
              <a:t>. (n.d.). From </a:t>
            </a:r>
            <a:r>
              <a:rPr lang="en-US" sz="600">
                <a:cs typeface="Calibri"/>
                <a:hlinkClick r:id="rId16"/>
              </a:rPr>
              <a:t>https://www.nantucket-</a:t>
            </a:r>
            <a:r>
              <a:rPr lang="en-US" sz="600" u="sng">
                <a:cs typeface="Calibri"/>
              </a:rPr>
              <a:t>  </a:t>
            </a:r>
            <a:endParaRPr lang="en-US" sz="600">
              <a:ea typeface="+mn-lt"/>
              <a:cs typeface="+mn-lt"/>
            </a:endParaRPr>
          </a:p>
          <a:p>
            <a:pPr marL="285750" indent="-285750">
              <a:lnSpc>
                <a:spcPct val="90000"/>
              </a:lnSpc>
              <a:spcBef>
                <a:spcPts val="1000"/>
              </a:spcBef>
              <a:buFont typeface="Arial"/>
              <a:buChar char="•"/>
            </a:pPr>
            <a:r>
              <a:rPr lang="en-US" sz="600" u="sng">
                <a:cs typeface="Calibri"/>
              </a:rPr>
              <a:t>ma.gov/</a:t>
            </a:r>
            <a:r>
              <a:rPr lang="en-US" sz="600" u="sng" err="1">
                <a:cs typeface="Calibri"/>
              </a:rPr>
              <a:t>Faq.aspx?QID</a:t>
            </a:r>
            <a:r>
              <a:rPr lang="en-US" sz="600" u="sng">
                <a:cs typeface="Calibri"/>
              </a:rPr>
              <a:t>=289</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Course schedule - academy for lifelong learning of cape cod, inc.</a:t>
            </a:r>
            <a:r>
              <a:rPr lang="en-US" sz="600">
                <a:cs typeface="Calibri"/>
              </a:rPr>
              <a:t> Academy for Lifelong  </a:t>
            </a:r>
            <a:endParaRPr lang="en-US" sz="600">
              <a:ea typeface="+mn-lt"/>
              <a:cs typeface="+mn-lt"/>
            </a:endParaRPr>
          </a:p>
          <a:p>
            <a:pPr marL="285750" indent="-285750">
              <a:lnSpc>
                <a:spcPct val="90000"/>
              </a:lnSpc>
              <a:spcBef>
                <a:spcPts val="1000"/>
              </a:spcBef>
              <a:buFont typeface="Arial"/>
              <a:buChar char="•"/>
            </a:pPr>
            <a:r>
              <a:rPr lang="en-US" sz="600">
                <a:cs typeface="Calibri"/>
              </a:rPr>
              <a:t>Learning of Cape Cod. (n.d.).  from</a:t>
            </a:r>
            <a:r>
              <a:rPr lang="en-US" sz="600">
                <a:cs typeface="Calibri"/>
                <a:hlinkClick r:id="rId17"/>
              </a:rPr>
              <a:t> https://www.capecodall.org/wp-content/uploads/2022/08/Fall-2022-Course-Grid-Updated-8-9.pdf</a:t>
            </a:r>
            <a:r>
              <a:rPr lang="en-US" sz="600">
                <a:cs typeface="Calibri"/>
              </a:rPr>
              <a:t>   </a:t>
            </a:r>
            <a:endParaRPr lang="en-US" sz="600">
              <a:ea typeface="+mn-lt"/>
              <a:cs typeface="+mn-lt"/>
            </a:endParaRPr>
          </a:p>
          <a:p>
            <a:pPr marL="285750" indent="-285750">
              <a:lnSpc>
                <a:spcPct val="90000"/>
              </a:lnSpc>
              <a:spcBef>
                <a:spcPts val="1000"/>
              </a:spcBef>
              <a:buFont typeface="Arial"/>
              <a:buChar char="•"/>
            </a:pPr>
            <a:r>
              <a:rPr lang="en-US" sz="600" i="1">
                <a:cs typeface="Calibri"/>
              </a:rPr>
              <a:t>Living with the cost of imported Labor</a:t>
            </a:r>
            <a:r>
              <a:rPr lang="en-US" sz="600">
                <a:cs typeface="Calibri"/>
              </a:rPr>
              <a:t>. The Vineyard Gazette - Martha's Vineyard News. (n.d.).  </a:t>
            </a:r>
            <a:endParaRPr lang="en-US" sz="600">
              <a:ea typeface="+mn-lt"/>
              <a:cs typeface="+mn-lt"/>
            </a:endParaRPr>
          </a:p>
          <a:p>
            <a:pPr marL="285750" indent="-285750">
              <a:lnSpc>
                <a:spcPct val="90000"/>
              </a:lnSpc>
              <a:spcBef>
                <a:spcPts val="1000"/>
              </a:spcBef>
              <a:buFont typeface="Arial"/>
              <a:buChar char="•"/>
            </a:pPr>
            <a:r>
              <a:rPr lang="en-US" sz="600">
                <a:cs typeface="Calibri"/>
              </a:rPr>
              <a:t>from</a:t>
            </a:r>
            <a:r>
              <a:rPr lang="en-US" sz="600">
                <a:cs typeface="Calibri"/>
                <a:hlinkClick r:id="rId18"/>
              </a:rPr>
              <a:t> https://vineyardgazette.com/news/2003/07/25/living-cost-imported-labor</a:t>
            </a:r>
            <a:r>
              <a:rPr lang="en-US" sz="600" u="sng">
                <a:cs typeface="Calibri"/>
              </a:rPr>
              <a:t> </a:t>
            </a:r>
            <a:r>
              <a:rPr lang="en-US" sz="600">
                <a:cs typeface="Calibri"/>
              </a:rPr>
              <a:t>  </a:t>
            </a:r>
            <a:endParaRPr lang="en-US" sz="600">
              <a:ea typeface="+mn-lt"/>
              <a:cs typeface="+mn-lt"/>
            </a:endParaRPr>
          </a:p>
          <a:p>
            <a:pPr algn="l"/>
            <a:endParaRPr lang="en-US" sz="600">
              <a:cs typeface="Calibri"/>
            </a:endParaRPr>
          </a:p>
        </p:txBody>
      </p:sp>
      <p:sp>
        <p:nvSpPr>
          <p:cNvPr id="7" name="Slide Number Placeholder 3">
            <a:extLst>
              <a:ext uri="{FF2B5EF4-FFF2-40B4-BE49-F238E27FC236}">
                <a16:creationId xmlns:a16="http://schemas.microsoft.com/office/drawing/2014/main" id="{77D120BF-50C8-BF03-A653-E38F3A9C5319}"/>
              </a:ext>
            </a:extLst>
          </p:cNvPr>
          <p:cNvSpPr txBox="1">
            <a:spLocks/>
          </p:cNvSpPr>
          <p:nvPr/>
        </p:nvSpPr>
        <p:spPr>
          <a:xfrm>
            <a:off x="11082283" y="6293086"/>
            <a:ext cx="703605" cy="390984"/>
          </a:xfrm>
          <a:prstGeom prst="ellipse">
            <a:avLst/>
          </a:prstGeom>
          <a:solidFill>
            <a:schemeClr val="tx1">
              <a:alpha val="80000"/>
            </a:schemeClr>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48F63A3B-78C7-47BE-AE5E-E10140E04643}" type="slidenum">
              <a:rPr lang="en-US" sz="2400" dirty="0">
                <a:solidFill>
                  <a:schemeClr val="bg1"/>
                </a:solidFill>
              </a:rPr>
              <a:pPr algn="ctr">
                <a:spcAft>
                  <a:spcPts val="600"/>
                </a:spcAft>
              </a:pPr>
              <a:t>34</a:t>
            </a:fld>
            <a:endParaRPr lang="en-US" sz="2400">
              <a:solidFill>
                <a:schemeClr val="bg1"/>
              </a:solidFill>
              <a:cs typeface="Calibri"/>
            </a:endParaRPr>
          </a:p>
        </p:txBody>
      </p:sp>
    </p:spTree>
    <p:extLst>
      <p:ext uri="{BB962C8B-B14F-4D97-AF65-F5344CB8AC3E}">
        <p14:creationId xmlns:p14="http://schemas.microsoft.com/office/powerpoint/2010/main" val="92907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7784-3282-15AC-A91B-53E26E25D5E2}"/>
              </a:ext>
            </a:extLst>
          </p:cNvPr>
          <p:cNvSpPr>
            <a:spLocks noGrp="1"/>
          </p:cNvSpPr>
          <p:nvPr>
            <p:ph type="title"/>
          </p:nvPr>
        </p:nvSpPr>
        <p:spPr/>
        <p:txBody>
          <a:bodyPr/>
          <a:lstStyle/>
          <a:p>
            <a:r>
              <a:rPr lang="en-US">
                <a:cs typeface="Calibri Light"/>
              </a:rPr>
              <a:t>Credit for slide pictures</a:t>
            </a:r>
            <a:endParaRPr lang="en-US"/>
          </a:p>
        </p:txBody>
      </p:sp>
      <p:sp>
        <p:nvSpPr>
          <p:cNvPr id="3" name="Content Placeholder 2">
            <a:extLst>
              <a:ext uri="{FF2B5EF4-FFF2-40B4-BE49-F238E27FC236}">
                <a16:creationId xmlns:a16="http://schemas.microsoft.com/office/drawing/2014/main" id="{25591EE6-70D8-E4DD-632F-F3F00EECF09B}"/>
              </a:ext>
            </a:extLst>
          </p:cNvPr>
          <p:cNvSpPr>
            <a:spLocks noGrp="1"/>
          </p:cNvSpPr>
          <p:nvPr>
            <p:ph idx="1"/>
          </p:nvPr>
        </p:nvSpPr>
        <p:spPr/>
        <p:txBody>
          <a:bodyPr vert="horz" lIns="91440" tIns="45720" rIns="91440" bIns="45720" rtlCol="0" anchor="t">
            <a:normAutofit/>
          </a:bodyPr>
          <a:lstStyle/>
          <a:p>
            <a:r>
              <a:rPr lang="en-US">
                <a:ea typeface="+mn-lt"/>
                <a:cs typeface="+mn-lt"/>
              </a:rPr>
              <a:t>credit </a:t>
            </a:r>
            <a:r>
              <a:rPr lang="en-US" err="1">
                <a:ea typeface="+mn-lt"/>
                <a:cs typeface="+mn-lt"/>
              </a:rPr>
              <a:t>Slidesgo</a:t>
            </a:r>
            <a:r>
              <a:rPr lang="en-US">
                <a:ea typeface="+mn-lt"/>
                <a:cs typeface="+mn-lt"/>
              </a:rPr>
              <a:t> and </a:t>
            </a:r>
            <a:r>
              <a:rPr lang="en-US" err="1">
                <a:ea typeface="+mn-lt"/>
                <a:cs typeface="+mn-lt"/>
              </a:rPr>
              <a:t>Freepik</a:t>
            </a:r>
            <a:r>
              <a:rPr lang="en-US">
                <a:ea typeface="+mn-lt"/>
                <a:cs typeface="+mn-lt"/>
              </a:rPr>
              <a:t> add links later</a:t>
            </a:r>
            <a:endParaRPr lang="en-US" err="1"/>
          </a:p>
        </p:txBody>
      </p:sp>
      <p:sp>
        <p:nvSpPr>
          <p:cNvPr id="6" name="Slide Number Placeholder 3">
            <a:extLst>
              <a:ext uri="{FF2B5EF4-FFF2-40B4-BE49-F238E27FC236}">
                <a16:creationId xmlns:a16="http://schemas.microsoft.com/office/drawing/2014/main" id="{E3D51C14-6354-2826-4246-F0CE63264DFC}"/>
              </a:ext>
            </a:extLst>
          </p:cNvPr>
          <p:cNvSpPr>
            <a:spLocks noGrp="1"/>
          </p:cNvSpPr>
          <p:nvPr>
            <p:ph type="sldNum" sz="quarter" idx="12"/>
          </p:nvPr>
        </p:nvSpPr>
        <p:spPr>
          <a:xfrm>
            <a:off x="11136712" y="6184229"/>
            <a:ext cx="703605" cy="423641"/>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35</a:t>
            </a:fld>
            <a:endParaRPr lang="en-US" sz="2400">
              <a:solidFill>
                <a:schemeClr val="bg1"/>
              </a:solidFill>
              <a:cs typeface="Calibri"/>
            </a:endParaRPr>
          </a:p>
        </p:txBody>
      </p:sp>
    </p:spTree>
    <p:extLst>
      <p:ext uri="{BB962C8B-B14F-4D97-AF65-F5344CB8AC3E}">
        <p14:creationId xmlns:p14="http://schemas.microsoft.com/office/powerpoint/2010/main" val="35429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4C62-3DDD-D9DC-F4F4-95492ADF7A86}"/>
              </a:ext>
            </a:extLst>
          </p:cNvPr>
          <p:cNvSpPr>
            <a:spLocks noGrp="1"/>
          </p:cNvSpPr>
          <p:nvPr>
            <p:ph type="title"/>
          </p:nvPr>
        </p:nvSpPr>
        <p:spPr>
          <a:xfrm>
            <a:off x="645984" y="214098"/>
            <a:ext cx="2586682" cy="879347"/>
          </a:xfrm>
          <a:solidFill>
            <a:schemeClr val="accent4">
              <a:lumMod val="60000"/>
              <a:lumOff val="40000"/>
            </a:schemeClr>
          </a:solidFill>
        </p:spPr>
        <p:txBody>
          <a:bodyPr/>
          <a:lstStyle/>
          <a:p>
            <a:r>
              <a:rPr lang="en-US" b="1">
                <a:cs typeface="Calibri Light"/>
              </a:rPr>
              <a:t>Objectives</a:t>
            </a:r>
          </a:p>
        </p:txBody>
      </p:sp>
      <p:pic>
        <p:nvPicPr>
          <p:cNvPr id="8" name="Picture 4" descr="Chart&#10;&#10;Description automatically generated">
            <a:extLst>
              <a:ext uri="{FF2B5EF4-FFF2-40B4-BE49-F238E27FC236}">
                <a16:creationId xmlns:a16="http://schemas.microsoft.com/office/drawing/2014/main" id="{A6E7F4B9-6178-3B7F-7121-2DEFADDA9F67}"/>
              </a:ext>
            </a:extLst>
          </p:cNvPr>
          <p:cNvPicPr>
            <a:picLocks noChangeAspect="1"/>
          </p:cNvPicPr>
          <p:nvPr/>
        </p:nvPicPr>
        <p:blipFill>
          <a:blip r:embed="rId2"/>
          <a:stretch>
            <a:fillRect/>
          </a:stretch>
        </p:blipFill>
        <p:spPr>
          <a:xfrm>
            <a:off x="643467" y="948097"/>
            <a:ext cx="10905066" cy="4961805"/>
          </a:xfrm>
          <a:prstGeom prst="rect">
            <a:avLst/>
          </a:prstGeom>
        </p:spPr>
      </p:pic>
      <p:sp>
        <p:nvSpPr>
          <p:cNvPr id="9" name="TextBox 8">
            <a:extLst>
              <a:ext uri="{FF2B5EF4-FFF2-40B4-BE49-F238E27FC236}">
                <a16:creationId xmlns:a16="http://schemas.microsoft.com/office/drawing/2014/main" id="{E2283087-C02B-D2C4-2F10-FE7A9BAD25E9}"/>
              </a:ext>
            </a:extLst>
          </p:cNvPr>
          <p:cNvSpPr txBox="1"/>
          <p:nvPr/>
        </p:nvSpPr>
        <p:spPr>
          <a:xfrm>
            <a:off x="1445607" y="1929858"/>
            <a:ext cx="446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solidFill>
                  <a:schemeClr val="bg1"/>
                </a:solidFill>
                <a:ea typeface="+mn-lt"/>
                <a:cs typeface="+mn-lt"/>
              </a:rPr>
              <a:t>Identify recent trends in the US</a:t>
            </a:r>
            <a:endParaRPr lang="en-US">
              <a:solidFill>
                <a:schemeClr val="bg1"/>
              </a:solidFill>
              <a:cs typeface="Calibri"/>
            </a:endParaRPr>
          </a:p>
        </p:txBody>
      </p:sp>
      <p:sp>
        <p:nvSpPr>
          <p:cNvPr id="10" name="TextBox 9">
            <a:extLst>
              <a:ext uri="{FF2B5EF4-FFF2-40B4-BE49-F238E27FC236}">
                <a16:creationId xmlns:a16="http://schemas.microsoft.com/office/drawing/2014/main" id="{DA4FF9F0-5DD4-2702-AE44-DBBF731F8ECD}"/>
              </a:ext>
            </a:extLst>
          </p:cNvPr>
          <p:cNvSpPr txBox="1"/>
          <p:nvPr/>
        </p:nvSpPr>
        <p:spPr>
          <a:xfrm>
            <a:off x="6383494" y="2682169"/>
            <a:ext cx="43522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solidFill>
                  <a:schemeClr val="bg1"/>
                </a:solidFill>
                <a:ea typeface="+mn-lt"/>
                <a:cs typeface="+mn-lt"/>
              </a:rPr>
              <a:t>Assess lessons learned in communities similar to Nantucket</a:t>
            </a:r>
            <a:endParaRPr lang="en-US">
              <a:solidFill>
                <a:schemeClr val="bg1"/>
              </a:solidFill>
              <a:cs typeface="Calibri"/>
            </a:endParaRPr>
          </a:p>
        </p:txBody>
      </p:sp>
      <p:sp>
        <p:nvSpPr>
          <p:cNvPr id="11" name="TextBox 10">
            <a:extLst>
              <a:ext uri="{FF2B5EF4-FFF2-40B4-BE49-F238E27FC236}">
                <a16:creationId xmlns:a16="http://schemas.microsoft.com/office/drawing/2014/main" id="{E26DBE55-1182-2FBD-BDFC-B38C7395A86F}"/>
              </a:ext>
            </a:extLst>
          </p:cNvPr>
          <p:cNvSpPr txBox="1"/>
          <p:nvPr/>
        </p:nvSpPr>
        <p:spPr>
          <a:xfrm>
            <a:off x="1296740" y="3665339"/>
            <a:ext cx="4406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ea typeface="+mn-lt"/>
                <a:cs typeface="+mn-lt"/>
              </a:rPr>
              <a:t>Evaluate courses offered by NCS </a:t>
            </a:r>
          </a:p>
        </p:txBody>
      </p:sp>
      <p:sp>
        <p:nvSpPr>
          <p:cNvPr id="12" name="TextBox 11">
            <a:extLst>
              <a:ext uri="{FF2B5EF4-FFF2-40B4-BE49-F238E27FC236}">
                <a16:creationId xmlns:a16="http://schemas.microsoft.com/office/drawing/2014/main" id="{0C10DFE5-EB3C-EEF8-AD17-4170DFFC504F}"/>
              </a:ext>
            </a:extLst>
          </p:cNvPr>
          <p:cNvSpPr txBox="1"/>
          <p:nvPr/>
        </p:nvSpPr>
        <p:spPr>
          <a:xfrm>
            <a:off x="5929251" y="4576262"/>
            <a:ext cx="51865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solidFill>
                  <a:schemeClr val="bg1"/>
                </a:solidFill>
                <a:ea typeface="+mn-lt"/>
                <a:cs typeface="+mn-lt"/>
              </a:rPr>
              <a:t>Determine collaborator preferences  </a:t>
            </a:r>
            <a:endParaRPr lang="en-US">
              <a:solidFill>
                <a:schemeClr val="bg1"/>
              </a:solidFill>
              <a:ea typeface="+mn-lt"/>
              <a:cs typeface="+mn-lt"/>
            </a:endParaRPr>
          </a:p>
        </p:txBody>
      </p:sp>
      <p:sp>
        <p:nvSpPr>
          <p:cNvPr id="5" name="Slide Number Placeholder 3">
            <a:extLst>
              <a:ext uri="{FF2B5EF4-FFF2-40B4-BE49-F238E27FC236}">
                <a16:creationId xmlns:a16="http://schemas.microsoft.com/office/drawing/2014/main" id="{0028ECA8-0A9B-A2DD-E28E-3D05E30D37A2}"/>
              </a:ext>
            </a:extLst>
          </p:cNvPr>
          <p:cNvSpPr txBox="1">
            <a:spLocks/>
          </p:cNvSpPr>
          <p:nvPr/>
        </p:nvSpPr>
        <p:spPr>
          <a:xfrm>
            <a:off x="11267092" y="6181350"/>
            <a:ext cx="652053" cy="461554"/>
          </a:xfrm>
          <a:prstGeom prst="ellipse">
            <a:avLst/>
          </a:prstGeom>
          <a:solidFill>
            <a:schemeClr val="tx1">
              <a:alpha val="80000"/>
            </a:schemeClr>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48F63A3B-78C7-47BE-AE5E-E10140E04643}" type="slidenum">
              <a:rPr lang="en-US" sz="2400" dirty="0">
                <a:solidFill>
                  <a:schemeClr val="bg1"/>
                </a:solidFill>
              </a:rPr>
              <a:pPr algn="ctr">
                <a:spcAft>
                  <a:spcPts val="600"/>
                </a:spcAft>
              </a:pPr>
              <a:t>4</a:t>
            </a:fld>
            <a:endParaRPr lang="en-US" sz="2400">
              <a:solidFill>
                <a:schemeClr val="bg1"/>
              </a:solidFill>
              <a:cs typeface="Calibri"/>
            </a:endParaRPr>
          </a:p>
        </p:txBody>
      </p:sp>
    </p:spTree>
    <p:extLst>
      <p:ext uri="{BB962C8B-B14F-4D97-AF65-F5344CB8AC3E}">
        <p14:creationId xmlns:p14="http://schemas.microsoft.com/office/powerpoint/2010/main" val="204203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E4BB-EE1F-493F-1859-9E068BC8261F}"/>
              </a:ext>
            </a:extLst>
          </p:cNvPr>
          <p:cNvSpPr>
            <a:spLocks noGrp="1"/>
          </p:cNvSpPr>
          <p:nvPr>
            <p:ph type="title"/>
          </p:nvPr>
        </p:nvSpPr>
        <p:spPr>
          <a:xfrm>
            <a:off x="343264" y="278800"/>
            <a:ext cx="3904735" cy="939552"/>
          </a:xfrm>
          <a:solidFill>
            <a:schemeClr val="accent4">
              <a:lumMod val="60000"/>
              <a:lumOff val="40000"/>
            </a:schemeClr>
          </a:solidFill>
        </p:spPr>
        <p:txBody>
          <a:bodyPr vert="horz" lIns="91440" tIns="45720" rIns="91440" bIns="45720" rtlCol="0" anchor="b">
            <a:normAutofit/>
          </a:bodyPr>
          <a:lstStyle/>
          <a:p>
            <a:r>
              <a:rPr lang="en-US" sz="5400" b="1" kern="1200">
                <a:latin typeface="+mj-lt"/>
                <a:ea typeface="+mj-ea"/>
                <a:cs typeface="+mj-cs"/>
              </a:rPr>
              <a:t>Methodology</a:t>
            </a:r>
          </a:p>
        </p:txBody>
      </p:sp>
      <p:sp>
        <p:nvSpPr>
          <p:cNvPr id="4" name="Slide Number Placeholder 3">
            <a:extLst>
              <a:ext uri="{FF2B5EF4-FFF2-40B4-BE49-F238E27FC236}">
                <a16:creationId xmlns:a16="http://schemas.microsoft.com/office/drawing/2014/main" id="{C658D65D-FCF0-BB95-6322-081E96C22C68}"/>
              </a:ext>
            </a:extLst>
          </p:cNvPr>
          <p:cNvSpPr>
            <a:spLocks noGrp="1"/>
          </p:cNvSpPr>
          <p:nvPr>
            <p:ph type="sldNum" sz="quarter" idx="12"/>
          </p:nvPr>
        </p:nvSpPr>
        <p:spPr/>
        <p:txBody>
          <a:bodyPr vert="horz" lIns="91440" tIns="45720" rIns="91440" bIns="45720" rtlCol="0" anchor="ctr">
            <a:normAutofit/>
          </a:bodyPr>
          <a:lstStyle/>
          <a:p>
            <a:pPr>
              <a:spcAft>
                <a:spcPts val="600"/>
              </a:spcAft>
            </a:pPr>
            <a:fld id="{48F63A3B-78C7-47BE-AE5E-E10140E04643}" type="slidenum">
              <a:rPr lang="en-US" dirty="0"/>
              <a:pPr>
                <a:spcAft>
                  <a:spcPts val="600"/>
                </a:spcAft>
              </a:pPr>
              <a:t>5</a:t>
            </a:fld>
            <a:endParaRPr lang="en-US"/>
          </a:p>
        </p:txBody>
      </p:sp>
      <p:pic>
        <p:nvPicPr>
          <p:cNvPr id="6" name="Picture 4" descr="A picture containing bar chart&#10;&#10;Description automatically generated">
            <a:extLst>
              <a:ext uri="{FF2B5EF4-FFF2-40B4-BE49-F238E27FC236}">
                <a16:creationId xmlns:a16="http://schemas.microsoft.com/office/drawing/2014/main" id="{09DD9C3B-25BD-9F1B-EA4B-141DAC4D1C5C}"/>
              </a:ext>
            </a:extLst>
          </p:cNvPr>
          <p:cNvPicPr>
            <a:picLocks noChangeAspect="1"/>
          </p:cNvPicPr>
          <p:nvPr/>
        </p:nvPicPr>
        <p:blipFill>
          <a:blip r:embed="rId2"/>
          <a:stretch>
            <a:fillRect/>
          </a:stretch>
        </p:blipFill>
        <p:spPr>
          <a:xfrm>
            <a:off x="1139758" y="1200319"/>
            <a:ext cx="10243541" cy="5522294"/>
          </a:xfrm>
          <a:prstGeom prst="rect">
            <a:avLst/>
          </a:prstGeom>
        </p:spPr>
      </p:pic>
      <p:grpSp>
        <p:nvGrpSpPr>
          <p:cNvPr id="16" name="Group 15">
            <a:extLst>
              <a:ext uri="{FF2B5EF4-FFF2-40B4-BE49-F238E27FC236}">
                <a16:creationId xmlns:a16="http://schemas.microsoft.com/office/drawing/2014/main" id="{105D85C3-8687-0673-C9B8-28BBDDBFCD32}"/>
              </a:ext>
            </a:extLst>
          </p:cNvPr>
          <p:cNvGrpSpPr/>
          <p:nvPr/>
        </p:nvGrpSpPr>
        <p:grpSpPr>
          <a:xfrm>
            <a:off x="1313793" y="1542143"/>
            <a:ext cx="10106210" cy="4136735"/>
            <a:chOff x="1313793" y="1542143"/>
            <a:chExt cx="10106210" cy="4136735"/>
          </a:xfrm>
        </p:grpSpPr>
        <p:sp>
          <p:nvSpPr>
            <p:cNvPr id="7" name="TextBox 6">
              <a:extLst>
                <a:ext uri="{FF2B5EF4-FFF2-40B4-BE49-F238E27FC236}">
                  <a16:creationId xmlns:a16="http://schemas.microsoft.com/office/drawing/2014/main" id="{50927A26-AB61-680B-9752-B66FB991DEAE}"/>
                </a:ext>
              </a:extLst>
            </p:cNvPr>
            <p:cNvSpPr txBox="1"/>
            <p:nvPr/>
          </p:nvSpPr>
          <p:spPr>
            <a:xfrm>
              <a:off x="2195286" y="1542143"/>
              <a:ext cx="8019142" cy="725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36D40353-88EC-B5FE-59CF-9C48CDAA6285}"/>
                </a:ext>
              </a:extLst>
            </p:cNvPr>
            <p:cNvSpPr txBox="1"/>
            <p:nvPr/>
          </p:nvSpPr>
          <p:spPr>
            <a:xfrm>
              <a:off x="2241246" y="1711476"/>
              <a:ext cx="76018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Background Research</a:t>
              </a:r>
            </a:p>
          </p:txBody>
        </p:sp>
        <p:sp>
          <p:nvSpPr>
            <p:cNvPr id="3" name="TextBox 2">
              <a:extLst>
                <a:ext uri="{FF2B5EF4-FFF2-40B4-BE49-F238E27FC236}">
                  <a16:creationId xmlns:a16="http://schemas.microsoft.com/office/drawing/2014/main" id="{610DCAAA-33A5-72CB-1B7D-853327F06DB0}"/>
                </a:ext>
              </a:extLst>
            </p:cNvPr>
            <p:cNvSpPr txBox="1"/>
            <p:nvPr/>
          </p:nvSpPr>
          <p:spPr>
            <a:xfrm>
              <a:off x="2243117" y="2521857"/>
              <a:ext cx="87503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Calibri"/>
                </a:rPr>
                <a:t>Interviews with Other Adult Education Professionals</a:t>
              </a:r>
            </a:p>
          </p:txBody>
        </p:sp>
        <p:sp>
          <p:nvSpPr>
            <p:cNvPr id="5" name="TextBox 4">
              <a:extLst>
                <a:ext uri="{FF2B5EF4-FFF2-40B4-BE49-F238E27FC236}">
                  <a16:creationId xmlns:a16="http://schemas.microsoft.com/office/drawing/2014/main" id="{C6111DEF-099C-178A-C427-6D1D897FE53F}"/>
                </a:ext>
              </a:extLst>
            </p:cNvPr>
            <p:cNvSpPr txBox="1"/>
            <p:nvPr/>
          </p:nvSpPr>
          <p:spPr>
            <a:xfrm>
              <a:off x="2192867" y="3375780"/>
              <a:ext cx="878718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Surveys for Current, Past and Prospective NCS Students</a:t>
              </a:r>
            </a:p>
          </p:txBody>
        </p:sp>
        <p:grpSp>
          <p:nvGrpSpPr>
            <p:cNvPr id="14" name="Group 13">
              <a:extLst>
                <a:ext uri="{FF2B5EF4-FFF2-40B4-BE49-F238E27FC236}">
                  <a16:creationId xmlns:a16="http://schemas.microsoft.com/office/drawing/2014/main" id="{96E9C589-71A5-6871-3DD6-E8D256461BEF}"/>
                </a:ext>
              </a:extLst>
            </p:cNvPr>
            <p:cNvGrpSpPr/>
            <p:nvPr/>
          </p:nvGrpSpPr>
          <p:grpSpPr>
            <a:xfrm>
              <a:off x="1313793" y="4160762"/>
              <a:ext cx="10106210" cy="1518116"/>
              <a:chOff x="1313793" y="4160762"/>
              <a:chExt cx="10106210" cy="1518116"/>
            </a:xfrm>
          </p:grpSpPr>
          <p:sp>
            <p:nvSpPr>
              <p:cNvPr id="10" name="TextBox 9">
                <a:extLst>
                  <a:ext uri="{FF2B5EF4-FFF2-40B4-BE49-F238E27FC236}">
                    <a16:creationId xmlns:a16="http://schemas.microsoft.com/office/drawing/2014/main" id="{FD9E1596-3F2F-7C0A-203A-DBDDD7439349}"/>
                  </a:ext>
                </a:extLst>
              </p:cNvPr>
              <p:cNvSpPr txBox="1"/>
              <p:nvPr/>
            </p:nvSpPr>
            <p:spPr>
              <a:xfrm>
                <a:off x="2201333" y="4160762"/>
                <a:ext cx="78921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Calibri"/>
                  </a:rPr>
                  <a:t>Interviews with Current and Past NCS Students</a:t>
                </a:r>
              </a:p>
            </p:txBody>
          </p:sp>
          <p:sp>
            <p:nvSpPr>
              <p:cNvPr id="12" name="Arrow: Pentagon 11">
                <a:extLst>
                  <a:ext uri="{FF2B5EF4-FFF2-40B4-BE49-F238E27FC236}">
                    <a16:creationId xmlns:a16="http://schemas.microsoft.com/office/drawing/2014/main" id="{5B0155D1-55CB-E097-ED33-DCE36A2181C8}"/>
                  </a:ext>
                </a:extLst>
              </p:cNvPr>
              <p:cNvSpPr/>
              <p:nvPr/>
            </p:nvSpPr>
            <p:spPr>
              <a:xfrm>
                <a:off x="2087979" y="4837711"/>
                <a:ext cx="9332024" cy="84116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65E05-DF64-8046-3CD0-BEF1A52162BA}"/>
                  </a:ext>
                </a:extLst>
              </p:cNvPr>
              <p:cNvSpPr/>
              <p:nvPr/>
            </p:nvSpPr>
            <p:spPr>
              <a:xfrm>
                <a:off x="1313793" y="4841327"/>
                <a:ext cx="656896" cy="8320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F938D7F-0650-6558-4F53-ECF6F15F3892}"/>
                </a:ext>
              </a:extLst>
            </p:cNvPr>
            <p:cNvSpPr txBox="1"/>
            <p:nvPr/>
          </p:nvSpPr>
          <p:spPr>
            <a:xfrm>
              <a:off x="2192867" y="4967513"/>
              <a:ext cx="878718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Interviews with Employers</a:t>
              </a:r>
              <a:endParaRPr lang="en-US"/>
            </a:p>
          </p:txBody>
        </p:sp>
      </p:grpSp>
      <p:sp>
        <p:nvSpPr>
          <p:cNvPr id="17" name="Slide Number Placeholder 3">
            <a:extLst>
              <a:ext uri="{FF2B5EF4-FFF2-40B4-BE49-F238E27FC236}">
                <a16:creationId xmlns:a16="http://schemas.microsoft.com/office/drawing/2014/main" id="{8053917E-DC85-2C30-A2DB-3657AE43F0C1}"/>
              </a:ext>
            </a:extLst>
          </p:cNvPr>
          <p:cNvSpPr txBox="1">
            <a:spLocks/>
          </p:cNvSpPr>
          <p:nvPr/>
        </p:nvSpPr>
        <p:spPr>
          <a:xfrm>
            <a:off x="11162688" y="6244787"/>
            <a:ext cx="603068" cy="477882"/>
          </a:xfrm>
          <a:prstGeom prst="ellipse">
            <a:avLst/>
          </a:prstGeom>
          <a:solidFill>
            <a:schemeClr val="tx1">
              <a:alpha val="80000"/>
            </a:schemeClr>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48F63A3B-78C7-47BE-AE5E-E10140E04643}" type="slidenum">
              <a:rPr lang="en-US" sz="2400" dirty="0">
                <a:solidFill>
                  <a:schemeClr val="bg1"/>
                </a:solidFill>
              </a:rPr>
              <a:pPr algn="ctr">
                <a:spcAft>
                  <a:spcPts val="600"/>
                </a:spcAft>
              </a:pPr>
              <a:t>5</a:t>
            </a:fld>
            <a:endParaRPr lang="en-US" sz="2400">
              <a:solidFill>
                <a:schemeClr val="bg1"/>
              </a:solidFill>
              <a:cs typeface="Calibri"/>
            </a:endParaRPr>
          </a:p>
        </p:txBody>
      </p:sp>
    </p:spTree>
    <p:extLst>
      <p:ext uri="{BB962C8B-B14F-4D97-AF65-F5344CB8AC3E}">
        <p14:creationId xmlns:p14="http://schemas.microsoft.com/office/powerpoint/2010/main" val="63014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785F89-7F10-E65F-7BC2-BA1B7A0AD2B3}"/>
              </a:ext>
            </a:extLst>
          </p:cNvPr>
          <p:cNvSpPr>
            <a:spLocks noGrp="1"/>
          </p:cNvSpPr>
          <p:nvPr>
            <p:ph type="title"/>
          </p:nvPr>
        </p:nvSpPr>
        <p:spPr>
          <a:xfrm>
            <a:off x="335446" y="455055"/>
            <a:ext cx="1737613" cy="653955"/>
          </a:xfrm>
          <a:solidFill>
            <a:schemeClr val="accent4">
              <a:lumMod val="60000"/>
              <a:lumOff val="40000"/>
            </a:schemeClr>
          </a:solidFill>
        </p:spPr>
        <p:txBody>
          <a:bodyPr anchor="b">
            <a:normAutofit/>
          </a:bodyPr>
          <a:lstStyle/>
          <a:p>
            <a:r>
              <a:rPr lang="en-US" sz="4000" b="1">
                <a:cs typeface="Calibri Light"/>
              </a:rPr>
              <a:t>Trends</a:t>
            </a:r>
            <a:endParaRPr lang="en-US" sz="4000"/>
          </a:p>
        </p:txBody>
      </p:sp>
      <p:sp>
        <p:nvSpPr>
          <p:cNvPr id="3" name="Content Placeholder 2">
            <a:extLst>
              <a:ext uri="{FF2B5EF4-FFF2-40B4-BE49-F238E27FC236}">
                <a16:creationId xmlns:a16="http://schemas.microsoft.com/office/drawing/2014/main" id="{3976101B-CDAB-B130-BEDE-39B4C6908998}"/>
              </a:ext>
            </a:extLst>
          </p:cNvPr>
          <p:cNvSpPr>
            <a:spLocks noGrp="1"/>
          </p:cNvSpPr>
          <p:nvPr>
            <p:ph idx="1"/>
          </p:nvPr>
        </p:nvSpPr>
        <p:spPr>
          <a:xfrm>
            <a:off x="160068" y="1481380"/>
            <a:ext cx="3823685" cy="3900212"/>
          </a:xfrm>
        </p:spPr>
        <p:txBody>
          <a:bodyPr vert="horz" lIns="91440" tIns="45720" rIns="91440" bIns="45720" rtlCol="0" anchor="t">
            <a:noAutofit/>
          </a:bodyPr>
          <a:lstStyle/>
          <a:p>
            <a:pPr marL="0" indent="0">
              <a:buNone/>
            </a:pPr>
            <a:r>
              <a:rPr lang="en-US">
                <a:ea typeface="Calibri"/>
                <a:cs typeface="Calibri"/>
              </a:rPr>
              <a:t>Through our background research, we determined that the biggest trend in Adult Ed was the shift from enrichment opportunities to workforce development. This was corroborated by our conversations with Adult education leaders.</a:t>
            </a:r>
          </a:p>
        </p:txBody>
      </p:sp>
      <p:pic>
        <p:nvPicPr>
          <p:cNvPr id="5" name="Graphic 6" descr="Office worker male with solid fill">
            <a:extLst>
              <a:ext uri="{FF2B5EF4-FFF2-40B4-BE49-F238E27FC236}">
                <a16:creationId xmlns:a16="http://schemas.microsoft.com/office/drawing/2014/main" id="{DB217087-DE32-8E6F-4B05-E28ACAB13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0500" y="4018964"/>
            <a:ext cx="1873047" cy="1873047"/>
          </a:xfrm>
          <a:prstGeom prst="rect">
            <a:avLst/>
          </a:prstGeom>
        </p:spPr>
      </p:pic>
      <p:pic>
        <p:nvPicPr>
          <p:cNvPr id="6" name="Graphic 6" descr="Briefcase with solid fill">
            <a:extLst>
              <a:ext uri="{FF2B5EF4-FFF2-40B4-BE49-F238E27FC236}">
                <a16:creationId xmlns:a16="http://schemas.microsoft.com/office/drawing/2014/main" id="{25DCFD00-1A2A-DA2B-3B0D-79DEBA264D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5028" y="1909854"/>
            <a:ext cx="2846216" cy="2846216"/>
          </a:xfrm>
          <a:prstGeom prst="rect">
            <a:avLst/>
          </a:prstGeom>
        </p:spPr>
      </p:pic>
      <p:sp>
        <p:nvSpPr>
          <p:cNvPr id="8" name="Slide Number Placeholder 3">
            <a:extLst>
              <a:ext uri="{FF2B5EF4-FFF2-40B4-BE49-F238E27FC236}">
                <a16:creationId xmlns:a16="http://schemas.microsoft.com/office/drawing/2014/main" id="{0916EDB1-B495-7185-B802-2640D03AF44C}"/>
              </a:ext>
            </a:extLst>
          </p:cNvPr>
          <p:cNvSpPr>
            <a:spLocks noGrp="1"/>
          </p:cNvSpPr>
          <p:nvPr>
            <p:ph type="sldNum" sz="quarter" idx="12"/>
          </p:nvPr>
        </p:nvSpPr>
        <p:spPr>
          <a:xfrm>
            <a:off x="11220921" y="6146316"/>
            <a:ext cx="619396" cy="461554"/>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6</a:t>
            </a:fld>
            <a:endParaRPr lang="en-US" sz="2400">
              <a:solidFill>
                <a:schemeClr val="bg1"/>
              </a:solidFill>
              <a:cs typeface="Calibri"/>
            </a:endParaRPr>
          </a:p>
        </p:txBody>
      </p:sp>
    </p:spTree>
    <p:extLst>
      <p:ext uri="{BB962C8B-B14F-4D97-AF65-F5344CB8AC3E}">
        <p14:creationId xmlns:p14="http://schemas.microsoft.com/office/powerpoint/2010/main" val="10899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A2CD-9501-01A4-2D78-11920892E66D}"/>
              </a:ext>
            </a:extLst>
          </p:cNvPr>
          <p:cNvSpPr>
            <a:spLocks noGrp="1"/>
          </p:cNvSpPr>
          <p:nvPr>
            <p:ph type="title"/>
          </p:nvPr>
        </p:nvSpPr>
        <p:spPr>
          <a:xfrm>
            <a:off x="2327639" y="309679"/>
            <a:ext cx="7539701" cy="841301"/>
          </a:xfrm>
          <a:solidFill>
            <a:schemeClr val="accent4">
              <a:lumMod val="60000"/>
              <a:lumOff val="40000"/>
            </a:schemeClr>
          </a:solidFill>
        </p:spPr>
        <p:txBody>
          <a:bodyPr vert="horz" lIns="91440" tIns="45720" rIns="91440" bIns="45720" rtlCol="0" anchor="b">
            <a:normAutofit fontScale="90000"/>
          </a:bodyPr>
          <a:lstStyle/>
          <a:p>
            <a:r>
              <a:rPr lang="en-US" sz="6600" b="1" kern="1200">
                <a:latin typeface="+mj-lt"/>
                <a:ea typeface="+mj-ea"/>
                <a:cs typeface="+mj-cs"/>
              </a:rPr>
              <a:t>Survey Branch Structure</a:t>
            </a:r>
          </a:p>
        </p:txBody>
      </p:sp>
      <p:sp>
        <p:nvSpPr>
          <p:cNvPr id="6" name="TextBox 5">
            <a:extLst>
              <a:ext uri="{FF2B5EF4-FFF2-40B4-BE49-F238E27FC236}">
                <a16:creationId xmlns:a16="http://schemas.microsoft.com/office/drawing/2014/main" id="{780E5100-C233-89F4-395E-651B48BE3028}"/>
              </a:ext>
            </a:extLst>
          </p:cNvPr>
          <p:cNvSpPr txBox="1"/>
          <p:nvPr/>
        </p:nvSpPr>
        <p:spPr>
          <a:xfrm>
            <a:off x="350107" y="4112053"/>
            <a:ext cx="3020541" cy="2062103"/>
          </a:xfrm>
          <a:prstGeom prst="rect">
            <a:avLst/>
          </a:prstGeom>
          <a:solidFill>
            <a:schemeClr val="accent5">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1. Those who have participated in adult education</a:t>
            </a:r>
            <a:endParaRPr lang="en-US" sz="3200"/>
          </a:p>
        </p:txBody>
      </p:sp>
      <p:sp>
        <p:nvSpPr>
          <p:cNvPr id="7" name="TextBox 6">
            <a:extLst>
              <a:ext uri="{FF2B5EF4-FFF2-40B4-BE49-F238E27FC236}">
                <a16:creationId xmlns:a16="http://schemas.microsoft.com/office/drawing/2014/main" id="{4439F923-6E19-F241-927E-CB214FC1F2BC}"/>
              </a:ext>
            </a:extLst>
          </p:cNvPr>
          <p:cNvSpPr txBox="1"/>
          <p:nvPr/>
        </p:nvSpPr>
        <p:spPr>
          <a:xfrm>
            <a:off x="4019379" y="4112053"/>
            <a:ext cx="4304269" cy="2062103"/>
          </a:xfrm>
          <a:prstGeom prst="rect">
            <a:avLst/>
          </a:prstGeom>
          <a:solidFill>
            <a:schemeClr val="accent5">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2. Those who have not participated in adult education but would like to in the future</a:t>
            </a:r>
            <a:endParaRPr lang="en-US" sz="3200"/>
          </a:p>
        </p:txBody>
      </p:sp>
      <p:sp>
        <p:nvSpPr>
          <p:cNvPr id="8" name="TextBox 7">
            <a:extLst>
              <a:ext uri="{FF2B5EF4-FFF2-40B4-BE49-F238E27FC236}">
                <a16:creationId xmlns:a16="http://schemas.microsoft.com/office/drawing/2014/main" id="{DD1EF20D-85A1-39AA-E091-B9E5241EE1CC}"/>
              </a:ext>
            </a:extLst>
          </p:cNvPr>
          <p:cNvSpPr txBox="1"/>
          <p:nvPr/>
        </p:nvSpPr>
        <p:spPr>
          <a:xfrm>
            <a:off x="8790459" y="4112053"/>
            <a:ext cx="3233350" cy="2062103"/>
          </a:xfrm>
          <a:prstGeom prst="rect">
            <a:avLst/>
          </a:prstGeom>
          <a:solidFill>
            <a:schemeClr val="accent5">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3. Those who have not participated and are not interested</a:t>
            </a:r>
            <a:endParaRPr lang="en-US" sz="3200"/>
          </a:p>
        </p:txBody>
      </p:sp>
      <p:grpSp>
        <p:nvGrpSpPr>
          <p:cNvPr id="5" name="Group 4">
            <a:extLst>
              <a:ext uri="{FF2B5EF4-FFF2-40B4-BE49-F238E27FC236}">
                <a16:creationId xmlns:a16="http://schemas.microsoft.com/office/drawing/2014/main" id="{90356897-D9C3-2CF7-5FC7-F1174DB1D34C}"/>
              </a:ext>
            </a:extLst>
          </p:cNvPr>
          <p:cNvGrpSpPr/>
          <p:nvPr/>
        </p:nvGrpSpPr>
        <p:grpSpPr>
          <a:xfrm>
            <a:off x="1701456" y="1475946"/>
            <a:ext cx="8793892" cy="2638512"/>
            <a:chOff x="1701456" y="1475946"/>
            <a:chExt cx="8793892" cy="2638512"/>
          </a:xfrm>
        </p:grpSpPr>
        <p:sp>
          <p:nvSpPr>
            <p:cNvPr id="3" name="TextBox 2">
              <a:extLst>
                <a:ext uri="{FF2B5EF4-FFF2-40B4-BE49-F238E27FC236}">
                  <a16:creationId xmlns:a16="http://schemas.microsoft.com/office/drawing/2014/main" id="{70706FD5-29C8-7B32-1DFA-8CC92A967619}"/>
                </a:ext>
              </a:extLst>
            </p:cNvPr>
            <p:cNvSpPr txBox="1"/>
            <p:nvPr/>
          </p:nvSpPr>
          <p:spPr>
            <a:xfrm>
              <a:off x="4369486" y="1475946"/>
              <a:ext cx="3243648" cy="646331"/>
            </a:xfrm>
            <a:prstGeom prst="rect">
              <a:avLst/>
            </a:prstGeom>
            <a:solidFill>
              <a:schemeClr val="accent5">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Student Survey</a:t>
              </a:r>
              <a:endParaRPr lang="en-US" sz="3600"/>
            </a:p>
          </p:txBody>
        </p:sp>
        <p:grpSp>
          <p:nvGrpSpPr>
            <p:cNvPr id="4" name="Group 3">
              <a:extLst>
                <a:ext uri="{FF2B5EF4-FFF2-40B4-BE49-F238E27FC236}">
                  <a16:creationId xmlns:a16="http://schemas.microsoft.com/office/drawing/2014/main" id="{620EEDAB-33AD-2970-38B6-2A5F867E1219}"/>
                </a:ext>
              </a:extLst>
            </p:cNvPr>
            <p:cNvGrpSpPr/>
            <p:nvPr/>
          </p:nvGrpSpPr>
          <p:grpSpPr>
            <a:xfrm>
              <a:off x="1701456" y="2122273"/>
              <a:ext cx="8793892" cy="1992185"/>
              <a:chOff x="1701456" y="2122273"/>
              <a:chExt cx="8793892" cy="1992185"/>
            </a:xfrm>
          </p:grpSpPr>
          <p:cxnSp>
            <p:nvCxnSpPr>
              <p:cNvPr id="9" name="Straight Arrow Connector 8">
                <a:extLst>
                  <a:ext uri="{FF2B5EF4-FFF2-40B4-BE49-F238E27FC236}">
                    <a16:creationId xmlns:a16="http://schemas.microsoft.com/office/drawing/2014/main" id="{802B2698-E6BF-8895-B1E5-D288C80D3D6E}"/>
                  </a:ext>
                </a:extLst>
              </p:cNvPr>
              <p:cNvCxnSpPr/>
              <p:nvPr/>
            </p:nvCxnSpPr>
            <p:spPr>
              <a:xfrm>
                <a:off x="5956300" y="2122273"/>
                <a:ext cx="15103" cy="19921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B8ED4B4C-129B-2455-87ED-DA12FE362B54}"/>
                  </a:ext>
                </a:extLst>
              </p:cNvPr>
              <p:cNvCxnSpPr>
                <a:cxnSpLocks/>
              </p:cNvCxnSpPr>
              <p:nvPr/>
            </p:nvCxnSpPr>
            <p:spPr>
              <a:xfrm flipH="1">
                <a:off x="1701456" y="2740111"/>
                <a:ext cx="5493" cy="13743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E27643D-3EA5-9B02-E59F-87933E522EA3}"/>
                  </a:ext>
                </a:extLst>
              </p:cNvPr>
              <p:cNvCxnSpPr>
                <a:cxnSpLocks/>
              </p:cNvCxnSpPr>
              <p:nvPr/>
            </p:nvCxnSpPr>
            <p:spPr>
              <a:xfrm>
                <a:off x="10473381" y="2664597"/>
                <a:ext cx="21967" cy="1449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EB204D56-CE35-B59B-207C-6AE3BC12C24D}"/>
                  </a:ext>
                </a:extLst>
              </p:cNvPr>
              <p:cNvCxnSpPr/>
              <p:nvPr/>
            </p:nvCxnSpPr>
            <p:spPr>
              <a:xfrm flipV="1">
                <a:off x="1705662" y="2678413"/>
                <a:ext cx="8767804" cy="53545"/>
              </a:xfrm>
              <a:prstGeom prst="straightConnector1">
                <a:avLst/>
              </a:prstGeom>
            </p:spPr>
            <p:style>
              <a:lnRef idx="3">
                <a:schemeClr val="dk1"/>
              </a:lnRef>
              <a:fillRef idx="0">
                <a:schemeClr val="dk1"/>
              </a:fillRef>
              <a:effectRef idx="2">
                <a:schemeClr val="dk1"/>
              </a:effectRef>
              <a:fontRef idx="minor">
                <a:schemeClr val="tx1"/>
              </a:fontRef>
            </p:style>
          </p:cxnSp>
        </p:grpSp>
      </p:grpSp>
      <p:sp>
        <p:nvSpPr>
          <p:cNvPr id="13" name="Slide Number Placeholder 3">
            <a:extLst>
              <a:ext uri="{FF2B5EF4-FFF2-40B4-BE49-F238E27FC236}">
                <a16:creationId xmlns:a16="http://schemas.microsoft.com/office/drawing/2014/main" id="{B23B4BF2-7407-E52A-1DBE-CC04485338FF}"/>
              </a:ext>
            </a:extLst>
          </p:cNvPr>
          <p:cNvSpPr>
            <a:spLocks noGrp="1"/>
          </p:cNvSpPr>
          <p:nvPr>
            <p:ph type="sldNum" sz="quarter" idx="12"/>
          </p:nvPr>
        </p:nvSpPr>
        <p:spPr>
          <a:xfrm>
            <a:off x="11330341" y="6265684"/>
            <a:ext cx="693907" cy="508600"/>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7</a:t>
            </a:fld>
            <a:endParaRPr lang="en-US" sz="2400">
              <a:solidFill>
                <a:schemeClr val="bg1"/>
              </a:solidFill>
              <a:cs typeface="Calibri"/>
            </a:endParaRPr>
          </a:p>
        </p:txBody>
      </p:sp>
    </p:spTree>
    <p:extLst>
      <p:ext uri="{BB962C8B-B14F-4D97-AF65-F5344CB8AC3E}">
        <p14:creationId xmlns:p14="http://schemas.microsoft.com/office/powerpoint/2010/main" val="10654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BB77-8254-D353-126F-AFC40C0130DF}"/>
              </a:ext>
            </a:extLst>
          </p:cNvPr>
          <p:cNvSpPr>
            <a:spLocks noGrp="1"/>
          </p:cNvSpPr>
          <p:nvPr>
            <p:ph type="title"/>
          </p:nvPr>
        </p:nvSpPr>
        <p:spPr>
          <a:xfrm>
            <a:off x="398849" y="303341"/>
            <a:ext cx="1845276" cy="762644"/>
          </a:xfrm>
          <a:solidFill>
            <a:schemeClr val="accent4">
              <a:lumMod val="60000"/>
              <a:lumOff val="40000"/>
            </a:schemeClr>
          </a:solidFill>
        </p:spPr>
        <p:txBody>
          <a:bodyPr/>
          <a:lstStyle/>
          <a:p>
            <a:r>
              <a:rPr lang="en-US" b="1">
                <a:cs typeface="Calibri Light"/>
              </a:rPr>
              <a:t>Survey </a:t>
            </a:r>
            <a:endParaRPr lang="en-US" b="1"/>
          </a:p>
        </p:txBody>
      </p:sp>
      <p:sp>
        <p:nvSpPr>
          <p:cNvPr id="3" name="Content Placeholder 2">
            <a:extLst>
              <a:ext uri="{FF2B5EF4-FFF2-40B4-BE49-F238E27FC236}">
                <a16:creationId xmlns:a16="http://schemas.microsoft.com/office/drawing/2014/main" id="{88B67DAB-5BEB-E59C-F7C6-10EF151A9FA6}"/>
              </a:ext>
            </a:extLst>
          </p:cNvPr>
          <p:cNvSpPr>
            <a:spLocks noGrp="1"/>
          </p:cNvSpPr>
          <p:nvPr>
            <p:ph idx="1"/>
          </p:nvPr>
        </p:nvSpPr>
        <p:spPr>
          <a:xfrm>
            <a:off x="357660" y="1248977"/>
            <a:ext cx="3959656" cy="5435985"/>
          </a:xfrm>
          <a:solidFill>
            <a:schemeClr val="accent4">
              <a:lumMod val="40000"/>
              <a:lumOff val="60000"/>
            </a:schemeClr>
          </a:solidFill>
        </p:spPr>
        <p:txBody>
          <a:bodyPr vert="horz" lIns="91440" tIns="45720" rIns="91440" bIns="45720" rtlCol="0" anchor="t">
            <a:noAutofit/>
          </a:bodyPr>
          <a:lstStyle/>
          <a:p>
            <a:r>
              <a:rPr lang="en-US">
                <a:cs typeface="Calibri" panose="020F0502020204030204"/>
              </a:rPr>
              <a:t>131 responses</a:t>
            </a:r>
          </a:p>
          <a:p>
            <a:pPr lvl="1"/>
            <a:r>
              <a:rPr lang="en-US" sz="2800">
                <a:cs typeface="Calibri" panose="020F0502020204030204"/>
              </a:rPr>
              <a:t>93 English </a:t>
            </a:r>
          </a:p>
          <a:p>
            <a:pPr lvl="1"/>
            <a:r>
              <a:rPr lang="en-US" sz="2800">
                <a:cs typeface="Calibri" panose="020F0502020204030204"/>
              </a:rPr>
              <a:t>31 Spanish</a:t>
            </a:r>
          </a:p>
          <a:p>
            <a:pPr lvl="1"/>
            <a:r>
              <a:rPr lang="en-US" sz="2800">
                <a:cs typeface="Calibri" panose="020F0502020204030204"/>
              </a:rPr>
              <a:t>7 Portuguese</a:t>
            </a:r>
          </a:p>
          <a:p>
            <a:r>
              <a:rPr lang="en-US">
                <a:cs typeface="Calibri" panose="020F0502020204030204"/>
              </a:rPr>
              <a:t>Email list of past students</a:t>
            </a:r>
          </a:p>
          <a:p>
            <a:r>
              <a:rPr lang="en-US">
                <a:cs typeface="Calibri" panose="020F0502020204030204"/>
              </a:rPr>
              <a:t>INKY</a:t>
            </a:r>
          </a:p>
          <a:p>
            <a:r>
              <a:rPr lang="en-US">
                <a:cs typeface="Calibri" panose="020F0502020204030204"/>
              </a:rPr>
              <a:t>ESOL (English for speakers of other languages) class</a:t>
            </a:r>
          </a:p>
          <a:p>
            <a:r>
              <a:rPr lang="en-US">
                <a:cs typeface="Calibri" panose="020F0502020204030204"/>
              </a:rPr>
              <a:t>A Safe Place event</a:t>
            </a:r>
          </a:p>
          <a:p>
            <a:r>
              <a:rPr lang="en-US">
                <a:cs typeface="Calibri" panose="020F0502020204030204"/>
              </a:rPr>
              <a:t>Take it or Leave it</a:t>
            </a:r>
          </a:p>
        </p:txBody>
      </p:sp>
      <p:pic>
        <p:nvPicPr>
          <p:cNvPr id="5" name="Picture 5" descr="Table&#10;&#10;Description automatically generated">
            <a:extLst>
              <a:ext uri="{FF2B5EF4-FFF2-40B4-BE49-F238E27FC236}">
                <a16:creationId xmlns:a16="http://schemas.microsoft.com/office/drawing/2014/main" id="{29DC3D51-A5C5-C60C-21F6-F07AED773DAD}"/>
              </a:ext>
            </a:extLst>
          </p:cNvPr>
          <p:cNvPicPr>
            <a:picLocks noChangeAspect="1"/>
          </p:cNvPicPr>
          <p:nvPr/>
        </p:nvPicPr>
        <p:blipFill rotWithShape="1">
          <a:blip r:embed="rId2"/>
          <a:srcRect l="3477" t="4241" r="6770" b="6696"/>
          <a:stretch/>
        </p:blipFill>
        <p:spPr>
          <a:xfrm>
            <a:off x="4538804" y="340455"/>
            <a:ext cx="7575574" cy="6172436"/>
          </a:xfrm>
          <a:prstGeom prst="rect">
            <a:avLst/>
          </a:prstGeom>
        </p:spPr>
      </p:pic>
    </p:spTree>
    <p:extLst>
      <p:ext uri="{BB962C8B-B14F-4D97-AF65-F5344CB8AC3E}">
        <p14:creationId xmlns:p14="http://schemas.microsoft.com/office/powerpoint/2010/main" val="30259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8EBF-B407-F2FB-3457-F62FBEC48EF1}"/>
              </a:ext>
            </a:extLst>
          </p:cNvPr>
          <p:cNvSpPr>
            <a:spLocks noGrp="1"/>
          </p:cNvSpPr>
          <p:nvPr>
            <p:ph type="title"/>
          </p:nvPr>
        </p:nvSpPr>
        <p:spPr>
          <a:xfrm>
            <a:off x="3309313" y="341345"/>
            <a:ext cx="5575640" cy="1065836"/>
          </a:xfrm>
          <a:solidFill>
            <a:schemeClr val="accent4">
              <a:lumMod val="60000"/>
              <a:lumOff val="40000"/>
            </a:schemeClr>
          </a:solidFill>
        </p:spPr>
        <p:txBody>
          <a:bodyPr vert="horz" lIns="91440" tIns="45720" rIns="91440" bIns="45720" rtlCol="0" anchor="ctr">
            <a:normAutofit/>
          </a:bodyPr>
          <a:lstStyle/>
          <a:p>
            <a:pPr algn="ctr"/>
            <a:r>
              <a:rPr lang="en-US" sz="6600" b="1"/>
              <a:t>Survey Findings</a:t>
            </a:r>
          </a:p>
        </p:txBody>
      </p:sp>
      <p:pic>
        <p:nvPicPr>
          <p:cNvPr id="9" name="Picture 10" descr="Icon&#10;&#10;Description automatically generated">
            <a:extLst>
              <a:ext uri="{FF2B5EF4-FFF2-40B4-BE49-F238E27FC236}">
                <a16:creationId xmlns:a16="http://schemas.microsoft.com/office/drawing/2014/main" id="{6E34633B-1538-05A0-2158-C32BAB0377F7}"/>
              </a:ext>
            </a:extLst>
          </p:cNvPr>
          <p:cNvPicPr>
            <a:picLocks noChangeAspect="1"/>
          </p:cNvPicPr>
          <p:nvPr/>
        </p:nvPicPr>
        <p:blipFill>
          <a:blip r:embed="rId3"/>
          <a:stretch>
            <a:fillRect/>
          </a:stretch>
        </p:blipFill>
        <p:spPr>
          <a:xfrm>
            <a:off x="615344" y="2324581"/>
            <a:ext cx="4543267" cy="3895344"/>
          </a:xfrm>
          <a:prstGeom prst="rect">
            <a:avLst/>
          </a:prstGeom>
        </p:spPr>
      </p:pic>
      <p:pic>
        <p:nvPicPr>
          <p:cNvPr id="7" name="Picture 4" descr="A picture containing graphical user interface&#10;&#10;Description automatically generated">
            <a:extLst>
              <a:ext uri="{FF2B5EF4-FFF2-40B4-BE49-F238E27FC236}">
                <a16:creationId xmlns:a16="http://schemas.microsoft.com/office/drawing/2014/main" id="{0703CC63-2CE4-305B-C0DB-8354B3D80F2F}"/>
              </a:ext>
            </a:extLst>
          </p:cNvPr>
          <p:cNvPicPr>
            <a:picLocks noChangeAspect="1"/>
          </p:cNvPicPr>
          <p:nvPr/>
        </p:nvPicPr>
        <p:blipFill>
          <a:blip r:embed="rId4"/>
          <a:stretch>
            <a:fillRect/>
          </a:stretch>
        </p:blipFill>
        <p:spPr>
          <a:xfrm>
            <a:off x="6372315" y="2269662"/>
            <a:ext cx="5444586" cy="3816517"/>
          </a:xfrm>
          <a:prstGeom prst="rect">
            <a:avLst/>
          </a:prstGeom>
        </p:spPr>
      </p:pic>
      <p:sp>
        <p:nvSpPr>
          <p:cNvPr id="5" name="Slide Number Placeholder 3">
            <a:extLst>
              <a:ext uri="{FF2B5EF4-FFF2-40B4-BE49-F238E27FC236}">
                <a16:creationId xmlns:a16="http://schemas.microsoft.com/office/drawing/2014/main" id="{5C053C0D-CFD7-8D3C-E118-3FC726A05F89}"/>
              </a:ext>
            </a:extLst>
          </p:cNvPr>
          <p:cNvSpPr>
            <a:spLocks noGrp="1"/>
          </p:cNvSpPr>
          <p:nvPr>
            <p:ph type="sldNum" sz="quarter" idx="12"/>
          </p:nvPr>
        </p:nvSpPr>
        <p:spPr>
          <a:xfrm>
            <a:off x="11490311" y="6265871"/>
            <a:ext cx="630282" cy="499654"/>
          </a:xfrm>
          <a:prstGeom prst="ellipse">
            <a:avLst/>
          </a:prstGeom>
          <a:solidFill>
            <a:schemeClr val="tx1">
              <a:alpha val="80000"/>
            </a:schemeClr>
          </a:solidFill>
        </p:spPr>
        <p:txBody>
          <a:bodyPr anchor="ctr">
            <a:noAutofit/>
          </a:bodyPr>
          <a:lstStyle/>
          <a:p>
            <a:pPr algn="ctr">
              <a:spcAft>
                <a:spcPts val="600"/>
              </a:spcAft>
            </a:pPr>
            <a:fld id="{48F63A3B-78C7-47BE-AE5E-E10140E04643}" type="slidenum">
              <a:rPr lang="en-US" sz="2400" dirty="0">
                <a:solidFill>
                  <a:schemeClr val="bg1"/>
                </a:solidFill>
              </a:rPr>
              <a:pPr algn="ctr">
                <a:spcAft>
                  <a:spcPts val="600"/>
                </a:spcAft>
              </a:pPr>
              <a:t>9</a:t>
            </a:fld>
            <a:endParaRPr lang="en-US" sz="2400">
              <a:solidFill>
                <a:schemeClr val="bg1"/>
              </a:solidFill>
              <a:cs typeface="Calibri"/>
            </a:endParaRPr>
          </a:p>
        </p:txBody>
      </p:sp>
    </p:spTree>
    <p:extLst>
      <p:ext uri="{BB962C8B-B14F-4D97-AF65-F5344CB8AC3E}">
        <p14:creationId xmlns:p14="http://schemas.microsoft.com/office/powerpoint/2010/main" val="381224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2534</Words>
  <Application>Microsoft Office PowerPoint</Application>
  <PresentationFormat>Widescreen</PresentationFormat>
  <Paragraphs>255</Paragraphs>
  <Slides>35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Evaluating the Provision of Adult Education on Nantucket </vt:lpstr>
      <vt:lpstr>Overview of NCS</vt:lpstr>
      <vt:lpstr>PowerPoint Presentation</vt:lpstr>
      <vt:lpstr>Objectives</vt:lpstr>
      <vt:lpstr>Methodology</vt:lpstr>
      <vt:lpstr>Trends</vt:lpstr>
      <vt:lpstr>Survey Branch Structure</vt:lpstr>
      <vt:lpstr>Survey </vt:lpstr>
      <vt:lpstr>Survey Findings</vt:lpstr>
      <vt:lpstr>Past NCS Students' Interest in Future Subjects </vt:lpstr>
      <vt:lpstr>Past NCS Students' Interest in Future Subjects </vt:lpstr>
      <vt:lpstr>Past NCS Students' Motivations for Taking Courses</vt:lpstr>
      <vt:lpstr>Past NCS Students' Motivations for Taking Courses</vt:lpstr>
      <vt:lpstr>Prospective NCS Students' Interest in Future Subjects</vt:lpstr>
      <vt:lpstr>Prospective NCS Students' Interest in Future Subjects</vt:lpstr>
      <vt:lpstr>Prospective NCS Students' Motivations to Take Courses</vt:lpstr>
      <vt:lpstr>Interview Findings</vt:lpstr>
      <vt:lpstr>Employers</vt:lpstr>
      <vt:lpstr>Leaders in Adult Education</vt:lpstr>
      <vt:lpstr>Teachers at NCS</vt:lpstr>
      <vt:lpstr>Students</vt:lpstr>
      <vt:lpstr>Interview Findings</vt:lpstr>
      <vt:lpstr>Conclusions &amp; Recommendations</vt:lpstr>
      <vt:lpstr>PowerPoint Presentation</vt:lpstr>
      <vt:lpstr>Recommendation 1:</vt:lpstr>
      <vt:lpstr>Recommendation 2:</vt:lpstr>
      <vt:lpstr>Recommendation 3:</vt:lpstr>
      <vt:lpstr>Recommendation 4:</vt:lpstr>
      <vt:lpstr>Recommendation 5:</vt:lpstr>
      <vt:lpstr>Recommendation 6:</vt:lpstr>
      <vt:lpstr>Challenges</vt:lpstr>
      <vt:lpstr>Thank You!</vt:lpstr>
      <vt:lpstr>ACKnowledgements</vt:lpstr>
      <vt:lpstr>References</vt:lpstr>
      <vt:lpstr>Credit for slide pictures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hpeloquin14@gmail.com</cp:lastModifiedBy>
  <cp:revision>32</cp:revision>
  <dcterms:created xsi:type="dcterms:W3CDTF">2022-11-17T18:56:23Z</dcterms:created>
  <dcterms:modified xsi:type="dcterms:W3CDTF">2022-12-13T20:51:25Z</dcterms:modified>
</cp:coreProperties>
</file>