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43" r:id="rId5"/>
    <p:sldMasterId id="2147483755" r:id="rId6"/>
    <p:sldMasterId id="2147483767" r:id="rId7"/>
  </p:sldMasterIdLst>
  <p:notesMasterIdLst>
    <p:notesMasterId r:id="rId56"/>
  </p:notesMasterIdLst>
  <p:sldIdLst>
    <p:sldId id="256" r:id="rId8"/>
    <p:sldId id="257" r:id="rId9"/>
    <p:sldId id="311" r:id="rId10"/>
    <p:sldId id="312" r:id="rId11"/>
    <p:sldId id="313" r:id="rId12"/>
    <p:sldId id="314" r:id="rId13"/>
    <p:sldId id="317" r:id="rId14"/>
    <p:sldId id="336" r:id="rId15"/>
    <p:sldId id="337" r:id="rId16"/>
    <p:sldId id="340" r:id="rId17"/>
    <p:sldId id="318" r:id="rId18"/>
    <p:sldId id="319" r:id="rId19"/>
    <p:sldId id="320" r:id="rId20"/>
    <p:sldId id="321" r:id="rId21"/>
    <p:sldId id="322" r:id="rId22"/>
    <p:sldId id="323" r:id="rId23"/>
    <p:sldId id="324" r:id="rId24"/>
    <p:sldId id="325" r:id="rId25"/>
    <p:sldId id="326" r:id="rId26"/>
    <p:sldId id="327" r:id="rId27"/>
    <p:sldId id="342" r:id="rId28"/>
    <p:sldId id="329" r:id="rId29"/>
    <p:sldId id="330" r:id="rId30"/>
    <p:sldId id="331" r:id="rId31"/>
    <p:sldId id="332" r:id="rId32"/>
    <p:sldId id="333" r:id="rId33"/>
    <p:sldId id="334" r:id="rId34"/>
    <p:sldId id="335" r:id="rId35"/>
    <p:sldId id="288" r:id="rId36"/>
    <p:sldId id="265" r:id="rId37"/>
    <p:sldId id="266" r:id="rId38"/>
    <p:sldId id="301" r:id="rId39"/>
    <p:sldId id="346" r:id="rId40"/>
    <p:sldId id="347" r:id="rId41"/>
    <p:sldId id="350" r:id="rId42"/>
    <p:sldId id="358" r:id="rId43"/>
    <p:sldId id="359" r:id="rId44"/>
    <p:sldId id="267" r:id="rId45"/>
    <p:sldId id="279" r:id="rId46"/>
    <p:sldId id="351" r:id="rId47"/>
    <p:sldId id="352" r:id="rId48"/>
    <p:sldId id="353" r:id="rId49"/>
    <p:sldId id="269" r:id="rId50"/>
    <p:sldId id="270" r:id="rId51"/>
    <p:sldId id="354" r:id="rId52"/>
    <p:sldId id="355" r:id="rId53"/>
    <p:sldId id="356" r:id="rId54"/>
    <p:sldId id="35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BEB"/>
    <a:srgbClr val="E5D1D2"/>
    <a:srgbClr val="D1828D"/>
    <a:srgbClr val="AB19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1" autoAdjust="0"/>
    <p:restoredTop sz="75045" autoAdjust="0"/>
  </p:normalViewPr>
  <p:slideViewPr>
    <p:cSldViewPr>
      <p:cViewPr>
        <p:scale>
          <a:sx n="60" d="100"/>
          <a:sy n="60" d="100"/>
        </p:scale>
        <p:origin x="-1860" y="-72"/>
      </p:cViewPr>
      <p:guideLst>
        <p:guide orient="horz" pos="2160"/>
        <p:guide pos="2880"/>
      </p:guideLst>
    </p:cSldViewPr>
  </p:slideViewPr>
  <p:outlineViewPr>
    <p:cViewPr>
      <p:scale>
        <a:sx n="33" d="100"/>
        <a:sy n="33" d="100"/>
      </p:scale>
      <p:origin x="0" y="28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849632-9641-44DB-931B-F382965E8127}" type="datetimeFigureOut">
              <a:rPr lang="en-US" smtClean="0"/>
              <a:pPr/>
              <a:t>4/27/2016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5EF835-B33A-4B7E-9D93-0880B254E2E3}" type="slidenum">
              <a:rPr lang="en-US" smtClean="0"/>
              <a:pPr/>
              <a:t>‹#›</a:t>
            </a:fld>
            <a:endParaRPr lang="en-US"/>
          </a:p>
        </p:txBody>
      </p:sp>
    </p:spTree>
    <p:extLst>
      <p:ext uri="{BB962C8B-B14F-4D97-AF65-F5344CB8AC3E}">
        <p14:creationId xmlns:p14="http://schemas.microsoft.com/office/powerpoint/2010/main" val="291955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1</a:t>
            </a:fld>
            <a:endParaRPr lang="en-US"/>
          </a:p>
        </p:txBody>
      </p:sp>
    </p:spTree>
    <p:extLst>
      <p:ext uri="{BB962C8B-B14F-4D97-AF65-F5344CB8AC3E}">
        <p14:creationId xmlns:p14="http://schemas.microsoft.com/office/powerpoint/2010/main" val="3923595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Assume</a:t>
            </a:r>
            <a:r>
              <a:rPr lang="en-US" baseline="0" dirty="0"/>
              <a:t> </a:t>
            </a:r>
            <a:r>
              <a:rPr lang="en-US" dirty="0"/>
              <a:t>the uniform random value of</a:t>
            </a:r>
            <a:r>
              <a:rPr lang="en-US" baseline="0" dirty="0"/>
              <a:t> .80 is generated by Excel. We find the corresponding unique point on the </a:t>
            </a:r>
            <a:r>
              <a:rPr lang="en-US" baseline="0" dirty="0" err="1"/>
              <a:t>cdf</a:t>
            </a:r>
            <a:r>
              <a:rPr lang="en-US" baseline="0" dirty="0"/>
              <a:t> of the normal distribution. Here we can see that that value is 9. Meaning that the </a:t>
            </a:r>
            <a:r>
              <a:rPr lang="en-US" baseline="0" dirty="0" err="1"/>
              <a:t>cdf</a:t>
            </a:r>
            <a:r>
              <a:rPr lang="en-US" baseline="0" dirty="0"/>
              <a:t> evaluated at 9 is .8.</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10</a:t>
            </a:fld>
            <a:endParaRPr lang="en-US"/>
          </a:p>
        </p:txBody>
      </p:sp>
    </p:spTree>
    <p:extLst>
      <p:ext uri="{BB962C8B-B14F-4D97-AF65-F5344CB8AC3E}">
        <p14:creationId xmlns:p14="http://schemas.microsoft.com/office/powerpoint/2010/main" val="370771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By</a:t>
            </a:r>
            <a:r>
              <a:rPr lang="en-US" baseline="0" dirty="0"/>
              <a:t> using the tables from the previous example, this time we are going to add another table including the mean and standard deviation of Regimes 1 and 2.</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this example Regime 1 is a healthy economy and Regime 2 is a falling economy.</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11</a:t>
            </a:fld>
            <a:endParaRPr lang="en-US"/>
          </a:p>
        </p:txBody>
      </p:sp>
    </p:spTree>
    <p:extLst>
      <p:ext uri="{BB962C8B-B14F-4D97-AF65-F5344CB8AC3E}">
        <p14:creationId xmlns:p14="http://schemas.microsoft.com/office/powerpoint/2010/main" val="2521130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 we showed before, in the first row </a:t>
            </a:r>
            <a:r>
              <a:rPr lang="en-US" baseline="0" dirty="0" smtClean="0"/>
              <a:t>we have a </a:t>
            </a:r>
            <a:r>
              <a:rPr lang="en-US" baseline="0" dirty="0"/>
              <a:t>random number </a:t>
            </a:r>
            <a:r>
              <a:rPr lang="en-US" baseline="0" dirty="0" smtClean="0"/>
              <a:t>that determines which Regime we are in, and then afterwards </a:t>
            </a:r>
            <a:r>
              <a:rPr lang="en-US" baseline="0" dirty="0"/>
              <a:t>we generate another random number to act as our simulated return. </a:t>
            </a:r>
            <a:r>
              <a:rPr lang="en-US" baseline="0" dirty="0" smtClean="0"/>
              <a:t>Since it ended up in Regime 1 we apply </a:t>
            </a:r>
            <a:r>
              <a:rPr lang="en-US" baseline="0" dirty="0"/>
              <a:t>the inverse transform method using the regime 1 </a:t>
            </a:r>
            <a:r>
              <a:rPr lang="en-US" baseline="0" dirty="0" smtClean="0"/>
              <a:t>mean and standard deviation, </a:t>
            </a:r>
            <a:r>
              <a:rPr lang="en-US" baseline="0" dirty="0"/>
              <a:t>which would make it normally distributed.</a:t>
            </a:r>
            <a:endParaRPr lang="en-US" dirty="0"/>
          </a:p>
          <a:p>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12</a:t>
            </a:fld>
            <a:endParaRPr lang="en-US"/>
          </a:p>
        </p:txBody>
      </p:sp>
    </p:spTree>
    <p:extLst>
      <p:ext uri="{BB962C8B-B14F-4D97-AF65-F5344CB8AC3E}">
        <p14:creationId xmlns:p14="http://schemas.microsoft.com/office/powerpoint/2010/main" val="2030341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Then we </a:t>
            </a:r>
            <a:r>
              <a:rPr lang="en-US" dirty="0"/>
              <a:t>do the</a:t>
            </a:r>
            <a:r>
              <a:rPr lang="en-US" baseline="0" dirty="0"/>
              <a:t> same thing in </a:t>
            </a:r>
            <a:r>
              <a:rPr lang="en-US" baseline="0" dirty="0" smtClean="0"/>
              <a:t>the second row, </a:t>
            </a:r>
            <a:r>
              <a:rPr lang="en-US" baseline="0" dirty="0"/>
              <a:t>but since it ended up in regime 2, we apply the standard deviation and the mean from regime 2</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13</a:t>
            </a:fld>
            <a:endParaRPr lang="en-US"/>
          </a:p>
        </p:txBody>
      </p:sp>
    </p:spTree>
    <p:extLst>
      <p:ext uri="{BB962C8B-B14F-4D97-AF65-F5344CB8AC3E}">
        <p14:creationId xmlns:p14="http://schemas.microsoft.com/office/powerpoint/2010/main" val="2333110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calibrate the parameters</a:t>
            </a:r>
            <a:r>
              <a:rPr lang="en-US" baseline="0" dirty="0"/>
              <a:t> of </a:t>
            </a:r>
            <a:r>
              <a:rPr lang="en-US" dirty="0"/>
              <a:t>our ESG, we used maximum likelihood estimation,</a:t>
            </a:r>
            <a:r>
              <a:rPr lang="en-US" baseline="0" dirty="0"/>
              <a:t> or MLE. The purpose of MLE is to find the parameter set that makes our given data most likely. In our situation, the given data will be historical stock returns.</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14</a:t>
            </a:fld>
            <a:endParaRPr lang="en-US"/>
          </a:p>
        </p:txBody>
      </p:sp>
    </p:spTree>
    <p:extLst>
      <p:ext uri="{BB962C8B-B14F-4D97-AF65-F5344CB8AC3E}">
        <p14:creationId xmlns:p14="http://schemas.microsoft.com/office/powerpoint/2010/main" val="3144403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model is a regime switching lognormal</a:t>
            </a:r>
            <a:r>
              <a:rPr lang="en-US" baseline="0" dirty="0"/>
              <a:t> distribution. Therefore, we have 6 parameters to solve for: the means and standard deviations for Regime 1 and Regime 2, the probability of switching from regime 1 to regime 2, and the probability of switching from regime 2 to regime 1. MLE for regime switching lognormal does not have a closed form solution. It must be done numerically. Therefore, we seed initial estimates for these 6 parameters.</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15</a:t>
            </a:fld>
            <a:endParaRPr lang="en-US"/>
          </a:p>
        </p:txBody>
      </p:sp>
    </p:spTree>
    <p:extLst>
      <p:ext uri="{BB962C8B-B14F-4D97-AF65-F5344CB8AC3E}">
        <p14:creationId xmlns:p14="http://schemas.microsoft.com/office/powerpoint/2010/main" val="578367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(Preface with audience doesn’t</a:t>
            </a:r>
            <a:r>
              <a:rPr lang="en-US" baseline="0" dirty="0" smtClean="0"/>
              <a:t> need to try t read)</a:t>
            </a:r>
            <a:r>
              <a:rPr lang="en-US" dirty="0" smtClean="0"/>
              <a:t>To</a:t>
            </a:r>
            <a:r>
              <a:rPr lang="en-US" baseline="0" dirty="0" smtClean="0"/>
              <a:t> </a:t>
            </a:r>
            <a:r>
              <a:rPr lang="en-US" baseline="0" dirty="0"/>
              <a:t>do maximum likelihood estimation on this many parameters, we want to find the maximum value of the likelihood function. In this case the likelihood function is a joint probability density function (pdf).</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16</a:t>
            </a:fld>
            <a:endParaRPr lang="en-US"/>
          </a:p>
        </p:txBody>
      </p:sp>
    </p:spTree>
    <p:extLst>
      <p:ext uri="{BB962C8B-B14F-4D97-AF65-F5344CB8AC3E}">
        <p14:creationId xmlns:p14="http://schemas.microsoft.com/office/powerpoint/2010/main" val="2637289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picture about why we’re starting with these invariant probabilities, not too technical)</a:t>
            </a:r>
            <a:r>
              <a:rPr lang="en-US" baseline="0" dirty="0" smtClean="0"/>
              <a:t> </a:t>
            </a:r>
            <a:r>
              <a:rPr lang="en-US" dirty="0" smtClean="0"/>
              <a:t>To</a:t>
            </a:r>
            <a:r>
              <a:rPr lang="en-US" baseline="0" dirty="0" smtClean="0"/>
              <a:t> </a:t>
            </a:r>
            <a:r>
              <a:rPr lang="en-US" baseline="0" dirty="0"/>
              <a:t>create our joint pdf, we use a recursive formula that begins with the calculation of invariant probabilities and normal pdf values. The invariant probabilities are calculated based on the initial seeds of the regime switching probabilities. Similarly, the normal pdfs are calculated using the initial seeds of the mean and standard deviation of each regime.</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17</a:t>
            </a:fld>
            <a:endParaRPr lang="en-US"/>
          </a:p>
        </p:txBody>
      </p:sp>
    </p:spTree>
    <p:extLst>
      <p:ext uri="{BB962C8B-B14F-4D97-AF65-F5344CB8AC3E}">
        <p14:creationId xmlns:p14="http://schemas.microsoft.com/office/powerpoint/2010/main" val="1641462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we’ve calculated</a:t>
            </a:r>
            <a:r>
              <a:rPr lang="en-US" baseline="0" dirty="0"/>
              <a:t> the invariant probabilities and the normal pdfs of each regime, we weight that information using pi 1 and pi 2.</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18</a:t>
            </a:fld>
            <a:endParaRPr lang="en-US"/>
          </a:p>
        </p:txBody>
      </p:sp>
    </p:spTree>
    <p:extLst>
      <p:ext uri="{BB962C8B-B14F-4D97-AF65-F5344CB8AC3E}">
        <p14:creationId xmlns:p14="http://schemas.microsoft.com/office/powerpoint/2010/main" val="3504216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add these two values to get the model’s total pdf value</a:t>
            </a:r>
            <a:r>
              <a:rPr lang="en-US" baseline="0" dirty="0"/>
              <a:t> for this observation. (point out the second column is log returns)</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19</a:t>
            </a:fld>
            <a:endParaRPr lang="en-US"/>
          </a:p>
        </p:txBody>
      </p:sp>
    </p:spTree>
    <p:extLst>
      <p:ext uri="{BB962C8B-B14F-4D97-AF65-F5344CB8AC3E}">
        <p14:creationId xmlns:p14="http://schemas.microsoft.com/office/powerpoint/2010/main" val="84063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Our presentation</a:t>
            </a:r>
            <a:r>
              <a:rPr lang="en-US" baseline="0" dirty="0"/>
              <a:t> can be broken down into four sections. We will start by explaining what an economic scenario generator or ESG is and who uses them. Then we will explain the basic mechanics and the mathematical processes of an ESG. After that we will discuss the calibration of an ESG, followed by the specifics of our ESG, our findings and our recommendations.</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2</a:t>
            </a:fld>
            <a:endParaRPr lang="en-US"/>
          </a:p>
        </p:txBody>
      </p:sp>
    </p:spTree>
    <p:extLst>
      <p:ext uri="{BB962C8B-B14F-4D97-AF65-F5344CB8AC3E}">
        <p14:creationId xmlns:p14="http://schemas.microsoft.com/office/powerpoint/2010/main" val="1494978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a:t>
            </a:r>
            <a:r>
              <a:rPr lang="en-US" baseline="0" dirty="0"/>
              <a:t> we have the first pdf value, we can begin the recursion. As you can see, data in this section (*point to the first section*) represents a scenario where the previous regime was 1 and the current regime is also 1. Data in this section (*point to the second section*) represents a scenario where the previous regime was 2 and the current regime is 1. Similar logic applies to the other two sections, exhausting all possibilities.</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20</a:t>
            </a:fld>
            <a:endParaRPr lang="en-US"/>
          </a:p>
        </p:txBody>
      </p:sp>
    </p:spTree>
    <p:extLst>
      <p:ext uri="{BB962C8B-B14F-4D97-AF65-F5344CB8AC3E}">
        <p14:creationId xmlns:p14="http://schemas.microsoft.com/office/powerpoint/2010/main" val="3622607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technical, more big picture.</a:t>
            </a:r>
            <a:r>
              <a:rPr lang="en-US" baseline="0" dirty="0"/>
              <a:t> Ex. This is basically the first step, only the weighting process is more complicated.) </a:t>
            </a:r>
            <a:r>
              <a:rPr lang="en-US" dirty="0"/>
              <a:t>For</a:t>
            </a:r>
            <a:r>
              <a:rPr lang="en-US" baseline="0" dirty="0"/>
              <a:t> a given section, we begin by multiplying the regime switching probability by the probability of coming from the previous regime. In this case, the current regime is 1, and the previous regime was also 1 so we calculate the probability of coming from the previous regime as the pdf we found for regime 1 divided by the combined regime 1 and regime 2 pdf.</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21</a:t>
            </a:fld>
            <a:endParaRPr lang="en-US"/>
          </a:p>
        </p:txBody>
      </p:sp>
    </p:spTree>
    <p:extLst>
      <p:ext uri="{BB962C8B-B14F-4D97-AF65-F5344CB8AC3E}">
        <p14:creationId xmlns:p14="http://schemas.microsoft.com/office/powerpoint/2010/main" val="3203629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Reword for</a:t>
            </a:r>
            <a:r>
              <a:rPr lang="en-US" baseline="0" dirty="0"/>
              <a:t> clarity: </a:t>
            </a:r>
            <a:r>
              <a:rPr lang="en-US" dirty="0"/>
              <a:t>We</a:t>
            </a:r>
            <a:r>
              <a:rPr lang="en-US" baseline="0" dirty="0"/>
              <a:t> then m</a:t>
            </a:r>
            <a:r>
              <a:rPr lang="en-US" dirty="0"/>
              <a:t>ultiply that value by the standard normal pdf using</a:t>
            </a:r>
            <a:r>
              <a:rPr lang="en-US" baseline="0" dirty="0"/>
              <a:t> the estimated parameters of the ending regime and repeat this process for the other possible scenarios.</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22</a:t>
            </a:fld>
            <a:endParaRPr lang="en-US"/>
          </a:p>
        </p:txBody>
      </p:sp>
    </p:spTree>
    <p:extLst>
      <p:ext uri="{BB962C8B-B14F-4D97-AF65-F5344CB8AC3E}">
        <p14:creationId xmlns:p14="http://schemas.microsoft.com/office/powerpoint/2010/main" val="4072015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then m</a:t>
            </a:r>
            <a:r>
              <a:rPr lang="en-US" dirty="0"/>
              <a:t>ultiply that value by the standard normal pdf using</a:t>
            </a:r>
            <a:r>
              <a:rPr lang="en-US" baseline="0" dirty="0"/>
              <a:t> the estimated parameters of the ending regime and repeat this process for the other possible scenarios.</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23</a:t>
            </a:fld>
            <a:endParaRPr lang="en-US"/>
          </a:p>
        </p:txBody>
      </p:sp>
    </p:spTree>
    <p:extLst>
      <p:ext uri="{BB962C8B-B14F-4D97-AF65-F5344CB8AC3E}">
        <p14:creationId xmlns:p14="http://schemas.microsoft.com/office/powerpoint/2010/main" val="2801651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then m</a:t>
            </a:r>
            <a:r>
              <a:rPr lang="en-US" dirty="0"/>
              <a:t>ultiply that value by the standard normal pdf using</a:t>
            </a:r>
            <a:r>
              <a:rPr lang="en-US" baseline="0" dirty="0"/>
              <a:t> the estimated parameters of the ending regime and repeat this process for the other possible scenarios.</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24</a:t>
            </a:fld>
            <a:endParaRPr lang="en-US"/>
          </a:p>
        </p:txBody>
      </p:sp>
    </p:spTree>
    <p:extLst>
      <p:ext uri="{BB962C8B-B14F-4D97-AF65-F5344CB8AC3E}">
        <p14:creationId xmlns:p14="http://schemas.microsoft.com/office/powerpoint/2010/main" val="1313629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then m</a:t>
            </a:r>
            <a:r>
              <a:rPr lang="en-US" dirty="0"/>
              <a:t>ultiply that value by the standard normal pdf using</a:t>
            </a:r>
            <a:r>
              <a:rPr lang="en-US" baseline="0" dirty="0"/>
              <a:t> the estimated parameters of the ending regime and repeat this process for the other possible scenarios.</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25</a:t>
            </a:fld>
            <a:endParaRPr lang="en-US"/>
          </a:p>
        </p:txBody>
      </p:sp>
    </p:spTree>
    <p:extLst>
      <p:ext uri="{BB962C8B-B14F-4D97-AF65-F5344CB8AC3E}">
        <p14:creationId xmlns:p14="http://schemas.microsoft.com/office/powerpoint/2010/main" val="2463966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sum the weighted pdfs to get the pdf for the</a:t>
            </a:r>
            <a:r>
              <a:rPr lang="en-US" baseline="0" dirty="0"/>
              <a:t> current observation. We then repeat the process, recursively using the new pdfs to help with the weighting at each additional step.</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26</a:t>
            </a:fld>
            <a:endParaRPr lang="en-US"/>
          </a:p>
        </p:txBody>
      </p:sp>
    </p:spTree>
    <p:extLst>
      <p:ext uri="{BB962C8B-B14F-4D97-AF65-F5344CB8AC3E}">
        <p14:creationId xmlns:p14="http://schemas.microsoft.com/office/powerpoint/2010/main" val="671189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have</a:t>
            </a:r>
            <a:r>
              <a:rPr lang="en-US" baseline="0" dirty="0"/>
              <a:t> the pdf estimates for each data point, we take the natural log of each one. This reduces the size of the estimation results and allows us to sum them to get the joint pdf rather than multiply them. Without this step, our joint pdf would quickly grow too large for computation over the thousands of iterations we need to perform.</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27</a:t>
            </a:fld>
            <a:endParaRPr lang="en-US"/>
          </a:p>
        </p:txBody>
      </p:sp>
    </p:spTree>
    <p:extLst>
      <p:ext uri="{BB962C8B-B14F-4D97-AF65-F5344CB8AC3E}">
        <p14:creationId xmlns:p14="http://schemas.microsoft.com/office/powerpoint/2010/main" val="1906125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we have a joint pdf calculated based on our estimated parameters, all that’s left is to maximize its value. To do this we simply change the values of the parameters we want to find until a maximum is found. We used Excel’s solver function to do this, though any search method is viable. </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28</a:t>
            </a:fld>
            <a:endParaRPr lang="en-US"/>
          </a:p>
        </p:txBody>
      </p:sp>
    </p:spTree>
    <p:extLst>
      <p:ext uri="{BB962C8B-B14F-4D97-AF65-F5344CB8AC3E}">
        <p14:creationId xmlns:p14="http://schemas.microsoft.com/office/powerpoint/2010/main" val="178420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Presentation:</a:t>
            </a:r>
          </a:p>
          <a:p>
            <a:endParaRPr lang="en-US" dirty="0"/>
          </a:p>
          <a:p>
            <a:r>
              <a:rPr lang="en-US" dirty="0"/>
              <a:t>At</a:t>
            </a:r>
            <a:r>
              <a:rPr lang="en-US" baseline="0" dirty="0"/>
              <a:t> this point in the process w</a:t>
            </a:r>
            <a:r>
              <a:rPr lang="en-US" dirty="0"/>
              <a:t>e</a:t>
            </a:r>
            <a:r>
              <a:rPr lang="en-US" baseline="0" dirty="0"/>
              <a:t> have the ability to simulate independent stock returns. However we want to simulate returns that match the historical covariance structure.</a:t>
            </a:r>
          </a:p>
        </p:txBody>
      </p:sp>
      <p:sp>
        <p:nvSpPr>
          <p:cNvPr id="4" name="Slide Number Placeholder 3"/>
          <p:cNvSpPr>
            <a:spLocks noGrp="1"/>
          </p:cNvSpPr>
          <p:nvPr>
            <p:ph type="sldNum" sz="quarter" idx="10"/>
          </p:nvPr>
        </p:nvSpPr>
        <p:spPr/>
        <p:txBody>
          <a:bodyPr/>
          <a:lstStyle/>
          <a:p>
            <a:fld id="{215EF835-B33A-4B7E-9D93-0880B254E2E3}" type="slidenum">
              <a:rPr lang="en-US" smtClean="0"/>
              <a:pPr/>
              <a:t>29</a:t>
            </a:fld>
            <a:endParaRPr lang="en-US"/>
          </a:p>
        </p:txBody>
      </p:sp>
    </p:spTree>
    <p:extLst>
      <p:ext uri="{BB962C8B-B14F-4D97-AF65-F5344CB8AC3E}">
        <p14:creationId xmlns:p14="http://schemas.microsoft.com/office/powerpoint/2010/main" val="319241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Economic Scenario Generator or ESG is a model that</a:t>
            </a:r>
            <a:r>
              <a:rPr lang="en-US" baseline="0" dirty="0"/>
              <a:t> simulates correlated returns of multiple assets. It’s important to differentiate between simulations and predictions, this model does not predict anything, it merely offers simulations of what could happen. Depending on what you want the results to show, an ESG can be designed to simulate a range of parameters including inflation rates, daily or weekly returns, and market prices. Because an ESG does not predict anything and only creates simulations, it is an important tool for risk management. Life Insurance Companies use ESG’s as part of their Asset Liability Management. Property and Casualty Insurance companies use them as part of their Dynamic Financial Analysis process and Banks use ESGs as part of their Balance Sheet Management process. These three processes are all used to look at the big picture of an investment portfolio and are used to help identify risk.</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3</a:t>
            </a:fld>
            <a:endParaRPr lang="en-US"/>
          </a:p>
        </p:txBody>
      </p:sp>
    </p:spTree>
    <p:extLst>
      <p:ext uri="{BB962C8B-B14F-4D97-AF65-F5344CB8AC3E}">
        <p14:creationId xmlns:p14="http://schemas.microsoft.com/office/powerpoint/2010/main" val="2489055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Presentation:</a:t>
            </a:r>
          </a:p>
          <a:p>
            <a:endParaRPr lang="en-US" dirty="0"/>
          </a:p>
          <a:p>
            <a:r>
              <a:rPr lang="en-US" dirty="0"/>
              <a:t>-To</a:t>
            </a:r>
            <a:r>
              <a:rPr lang="en-US" baseline="0" dirty="0"/>
              <a:t> do this we create a covariance matrix based on historical data. As it says; a covariance matrix is a matrix that depicts the covariance of an array of random variables relative to each other. In this case it would depict the relationship between different stocks. </a:t>
            </a:r>
          </a:p>
          <a:p>
            <a:r>
              <a:rPr lang="en-US" baseline="0" dirty="0"/>
              <a:t>-</a:t>
            </a:r>
            <a:r>
              <a:rPr lang="en-US" dirty="0"/>
              <a:t>The Covariance</a:t>
            </a:r>
            <a:r>
              <a:rPr lang="en-US" baseline="0" dirty="0"/>
              <a:t> Matrix is a symmetric matrix that contains the variance of each random variable on the diagonal and the covariance between each pair of random variables in the other positions. </a:t>
            </a:r>
          </a:p>
          <a:p>
            <a:r>
              <a:rPr lang="en-US" baseline="0" dirty="0"/>
              <a:t>-Continuing with our example we would need two covariance matrices, one for each regime.</a:t>
            </a:r>
          </a:p>
          <a:p>
            <a:r>
              <a:rPr lang="en-US" baseline="0" dirty="0"/>
              <a:t>-&gt; </a:t>
            </a:r>
            <a:r>
              <a:rPr lang="en-US" baseline="0" dirty="0" err="1"/>
              <a:t>Covariances</a:t>
            </a:r>
            <a:r>
              <a:rPr lang="en-US" baseline="0" dirty="0"/>
              <a:t> in the worse economy are stronger.</a:t>
            </a:r>
          </a:p>
        </p:txBody>
      </p:sp>
      <p:sp>
        <p:nvSpPr>
          <p:cNvPr id="4" name="Slide Number Placeholder 3"/>
          <p:cNvSpPr>
            <a:spLocks noGrp="1"/>
          </p:cNvSpPr>
          <p:nvPr>
            <p:ph type="sldNum" sz="quarter" idx="10"/>
          </p:nvPr>
        </p:nvSpPr>
        <p:spPr/>
        <p:txBody>
          <a:bodyPr/>
          <a:lstStyle/>
          <a:p>
            <a:fld id="{215EF835-B33A-4B7E-9D93-0880B254E2E3}" type="slidenum">
              <a:rPr lang="en-US" smtClean="0"/>
              <a:pPr/>
              <a:t>30</a:t>
            </a:fld>
            <a:endParaRPr lang="en-US"/>
          </a:p>
        </p:txBody>
      </p:sp>
    </p:spTree>
    <p:extLst>
      <p:ext uri="{BB962C8B-B14F-4D97-AF65-F5344CB8AC3E}">
        <p14:creationId xmlns:p14="http://schemas.microsoft.com/office/powerpoint/2010/main" val="2858452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Notes for Presentation:</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Which brings us to </a:t>
            </a:r>
            <a:r>
              <a:rPr lang="en-US" baseline="0" dirty="0" err="1"/>
              <a:t>Cholesky</a:t>
            </a:r>
            <a:r>
              <a:rPr lang="en-US" baseline="0" dirty="0"/>
              <a:t> Decomposition. In order to apply </a:t>
            </a:r>
            <a:r>
              <a:rPr lang="en-US" baseline="0" dirty="0" err="1"/>
              <a:t>covariances</a:t>
            </a:r>
            <a:r>
              <a:rPr lang="en-US" baseline="0" dirty="0"/>
              <a:t> to a set of returns, we must first decompose the matrix. The </a:t>
            </a:r>
            <a:r>
              <a:rPr lang="en-US" baseline="0" dirty="0" err="1"/>
              <a:t>Cholesky</a:t>
            </a:r>
            <a:r>
              <a:rPr lang="en-US" baseline="0" dirty="0"/>
              <a:t> Decomposition theorem states that every symmetric positive definite matrix can be decomposed into a product of a unique lower triangular matrix and its transpose. </a:t>
            </a:r>
            <a:endParaRPr lang="en-US" baseline="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wrote code in VBA for Excel that decomposes positive definite matrices and outputs the lower and upper triangular matrix.</a:t>
            </a:r>
          </a:p>
          <a:p>
            <a:r>
              <a:rPr lang="en-US" baseline="0" dirty="0"/>
              <a:t>-We utilized the upper triangular matrix to impose the desired covariance structure on our independent lognormal returns.</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31</a:t>
            </a:fld>
            <a:endParaRPr lang="en-US"/>
          </a:p>
        </p:txBody>
      </p:sp>
    </p:spTree>
    <p:extLst>
      <p:ext uri="{BB962C8B-B14F-4D97-AF65-F5344CB8AC3E}">
        <p14:creationId xmlns:p14="http://schemas.microsoft.com/office/powerpoint/2010/main" val="1685265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Presentation</a:t>
            </a:r>
          </a:p>
          <a:p>
            <a:endParaRPr lang="en-US" dirty="0"/>
          </a:p>
          <a:p>
            <a:r>
              <a:rPr lang="en-US" dirty="0"/>
              <a:t>-For example</a:t>
            </a:r>
            <a:r>
              <a:rPr lang="en-US" baseline="0" dirty="0"/>
              <a:t> given this matrix A, our code in Excel performs the </a:t>
            </a:r>
            <a:r>
              <a:rPr lang="en-US" baseline="0" dirty="0" err="1"/>
              <a:t>cholesky</a:t>
            </a:r>
            <a:r>
              <a:rPr lang="en-US" baseline="0" dirty="0"/>
              <a:t> decomposition and outputs the upper triangular matrix.</a:t>
            </a:r>
          </a:p>
          <a:p>
            <a:r>
              <a:rPr lang="en-US" baseline="0" dirty="0"/>
              <a:t>-Now take these two columns of independently simulated lognormal returns, when we multiply by the upper triangular matrix we get new returns, which have the covariance structure of A.</a:t>
            </a:r>
          </a:p>
          <a:p>
            <a:endParaRPr lang="en-US" dirty="0"/>
          </a:p>
          <a:p>
            <a:r>
              <a:rPr lang="en-US" dirty="0"/>
              <a:t>**new</a:t>
            </a:r>
            <a:r>
              <a:rPr lang="en-US" baseline="0" dirty="0"/>
              <a:t> slides like this</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32</a:t>
            </a:fld>
            <a:endParaRPr lang="en-US"/>
          </a:p>
        </p:txBody>
      </p:sp>
    </p:spTree>
    <p:extLst>
      <p:ext uri="{BB962C8B-B14F-4D97-AF65-F5344CB8AC3E}">
        <p14:creationId xmlns:p14="http://schemas.microsoft.com/office/powerpoint/2010/main" val="1226884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Presentation</a:t>
            </a:r>
          </a:p>
          <a:p>
            <a:endParaRPr lang="en-US" dirty="0"/>
          </a:p>
          <a:p>
            <a:r>
              <a:rPr lang="en-US" dirty="0"/>
              <a:t>-For example</a:t>
            </a:r>
            <a:r>
              <a:rPr lang="en-US" baseline="0" dirty="0"/>
              <a:t> given this matrix A, our code in Excel performs the </a:t>
            </a:r>
            <a:r>
              <a:rPr lang="en-US" baseline="0" dirty="0" err="1"/>
              <a:t>cholesky</a:t>
            </a:r>
            <a:r>
              <a:rPr lang="en-US" baseline="0" dirty="0"/>
              <a:t> decomposition and outputs the upper triangular matrix.</a:t>
            </a:r>
          </a:p>
          <a:p>
            <a:r>
              <a:rPr lang="en-US" baseline="0" dirty="0"/>
              <a:t>-Now take these two columns of independently simulated lognormal returns, when we multiply by the upper triangular matrix we get new returns, which have the covariance structure of A.</a:t>
            </a:r>
          </a:p>
          <a:p>
            <a:endParaRPr lang="en-US" dirty="0"/>
          </a:p>
          <a:p>
            <a:r>
              <a:rPr lang="en-US" dirty="0"/>
              <a:t>**new</a:t>
            </a:r>
            <a:r>
              <a:rPr lang="en-US" baseline="0" dirty="0"/>
              <a:t> slides like this</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33</a:t>
            </a:fld>
            <a:endParaRPr lang="en-US"/>
          </a:p>
        </p:txBody>
      </p:sp>
    </p:spTree>
    <p:extLst>
      <p:ext uri="{BB962C8B-B14F-4D97-AF65-F5344CB8AC3E}">
        <p14:creationId xmlns:p14="http://schemas.microsoft.com/office/powerpoint/2010/main" val="472852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Presentation</a:t>
            </a:r>
          </a:p>
          <a:p>
            <a:endParaRPr lang="en-US" dirty="0"/>
          </a:p>
          <a:p>
            <a:r>
              <a:rPr lang="en-US" dirty="0"/>
              <a:t>-For example</a:t>
            </a:r>
            <a:r>
              <a:rPr lang="en-US" baseline="0" dirty="0"/>
              <a:t> given this matrix A, our code in Excel performs the </a:t>
            </a:r>
            <a:r>
              <a:rPr lang="en-US" baseline="0" dirty="0" err="1"/>
              <a:t>cholesky</a:t>
            </a:r>
            <a:r>
              <a:rPr lang="en-US" baseline="0" dirty="0"/>
              <a:t> decomposition and outputs the upper triangular matrix.</a:t>
            </a:r>
          </a:p>
          <a:p>
            <a:r>
              <a:rPr lang="en-US" baseline="0" dirty="0"/>
              <a:t>-Now take these two columns of independently simulated lognormal returns, when we multiply by the upper triangular matrix we get new returns, which have the covariance structure of A.</a:t>
            </a:r>
          </a:p>
          <a:p>
            <a:endParaRPr lang="en-US" dirty="0"/>
          </a:p>
          <a:p>
            <a:r>
              <a:rPr lang="en-US" dirty="0"/>
              <a:t>**new</a:t>
            </a:r>
            <a:r>
              <a:rPr lang="en-US" baseline="0" dirty="0"/>
              <a:t> slides like this</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34</a:t>
            </a:fld>
            <a:endParaRPr lang="en-US"/>
          </a:p>
        </p:txBody>
      </p:sp>
    </p:spTree>
    <p:extLst>
      <p:ext uri="{BB962C8B-B14F-4D97-AF65-F5344CB8AC3E}">
        <p14:creationId xmlns:p14="http://schemas.microsoft.com/office/powerpoint/2010/main" val="4156090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Presentation</a:t>
            </a:r>
          </a:p>
          <a:p>
            <a:endParaRPr lang="en-US" dirty="0"/>
          </a:p>
          <a:p>
            <a:r>
              <a:rPr lang="en-US" dirty="0"/>
              <a:t>-For example</a:t>
            </a:r>
            <a:r>
              <a:rPr lang="en-US" baseline="0" dirty="0"/>
              <a:t> given this matrix A, our code in Excel performs the </a:t>
            </a:r>
            <a:r>
              <a:rPr lang="en-US" baseline="0" dirty="0" err="1"/>
              <a:t>cholesky</a:t>
            </a:r>
            <a:r>
              <a:rPr lang="en-US" baseline="0" dirty="0"/>
              <a:t> decomposition and outputs the upper triangular matrix.</a:t>
            </a:r>
          </a:p>
          <a:p>
            <a:r>
              <a:rPr lang="en-US" baseline="0" dirty="0"/>
              <a:t>-Now take these two columns of independently simulated lognormal returns, when we multiply by the upper triangular matrix we get new returns, which have the covariance structure of A.</a:t>
            </a:r>
          </a:p>
          <a:p>
            <a:endParaRPr lang="en-US" dirty="0"/>
          </a:p>
          <a:p>
            <a:r>
              <a:rPr lang="en-US" dirty="0"/>
              <a:t>**new</a:t>
            </a:r>
            <a:r>
              <a:rPr lang="en-US" baseline="0" dirty="0"/>
              <a:t> slides like this</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35</a:t>
            </a:fld>
            <a:endParaRPr lang="en-US"/>
          </a:p>
        </p:txBody>
      </p:sp>
    </p:spTree>
    <p:extLst>
      <p:ext uri="{BB962C8B-B14F-4D97-AF65-F5344CB8AC3E}">
        <p14:creationId xmlns:p14="http://schemas.microsoft.com/office/powerpoint/2010/main" val="1586355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Presentation</a:t>
            </a:r>
          </a:p>
          <a:p>
            <a:endParaRPr lang="en-US" dirty="0"/>
          </a:p>
          <a:p>
            <a:r>
              <a:rPr lang="en-US" dirty="0"/>
              <a:t>-For example</a:t>
            </a:r>
            <a:r>
              <a:rPr lang="en-US" baseline="0" dirty="0"/>
              <a:t> given this matrix A, our code in Excel performs the </a:t>
            </a:r>
            <a:r>
              <a:rPr lang="en-US" baseline="0" dirty="0" err="1"/>
              <a:t>cholesky</a:t>
            </a:r>
            <a:r>
              <a:rPr lang="en-US" baseline="0" dirty="0"/>
              <a:t> decomposition and outputs the upper triangular matrix.</a:t>
            </a:r>
          </a:p>
          <a:p>
            <a:r>
              <a:rPr lang="en-US" baseline="0" dirty="0"/>
              <a:t>-Now take these two columns of independently simulated lognormal returns, when we multiply by the upper triangular matrix we get new returns, which have the covariance structure of A.</a:t>
            </a:r>
          </a:p>
          <a:p>
            <a:endParaRPr lang="en-US" dirty="0"/>
          </a:p>
          <a:p>
            <a:r>
              <a:rPr lang="en-US" dirty="0"/>
              <a:t>**new</a:t>
            </a:r>
            <a:r>
              <a:rPr lang="en-US" baseline="0" dirty="0"/>
              <a:t> slides like this</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36</a:t>
            </a:fld>
            <a:endParaRPr lang="en-US"/>
          </a:p>
        </p:txBody>
      </p:sp>
    </p:spTree>
    <p:extLst>
      <p:ext uri="{BB962C8B-B14F-4D97-AF65-F5344CB8AC3E}">
        <p14:creationId xmlns:p14="http://schemas.microsoft.com/office/powerpoint/2010/main" val="10852039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Presentation</a:t>
            </a:r>
          </a:p>
          <a:p>
            <a:endParaRPr lang="en-US" dirty="0"/>
          </a:p>
          <a:p>
            <a:r>
              <a:rPr lang="en-US" dirty="0"/>
              <a:t>-For example</a:t>
            </a:r>
            <a:r>
              <a:rPr lang="en-US" baseline="0" dirty="0"/>
              <a:t> given this matrix A, our code in Excel performs the </a:t>
            </a:r>
            <a:r>
              <a:rPr lang="en-US" baseline="0" dirty="0" err="1"/>
              <a:t>cholesky</a:t>
            </a:r>
            <a:r>
              <a:rPr lang="en-US" baseline="0" dirty="0"/>
              <a:t> decomposition and outputs the upper triangular matrix.</a:t>
            </a:r>
          </a:p>
          <a:p>
            <a:r>
              <a:rPr lang="en-US" baseline="0" dirty="0"/>
              <a:t>-Now take these two columns of independently simulated lognormal returns, when we multiply by the upper triangular matrix we get new returns, which have the covariance structure of A.</a:t>
            </a:r>
          </a:p>
          <a:p>
            <a:endParaRPr lang="en-US" dirty="0"/>
          </a:p>
          <a:p>
            <a:r>
              <a:rPr lang="en-US" dirty="0"/>
              <a:t>**new</a:t>
            </a:r>
            <a:r>
              <a:rPr lang="en-US" baseline="0" dirty="0"/>
              <a:t> slides like this</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37</a:t>
            </a:fld>
            <a:endParaRPr lang="en-US"/>
          </a:p>
        </p:txBody>
      </p:sp>
    </p:spTree>
    <p:extLst>
      <p:ext uri="{BB962C8B-B14F-4D97-AF65-F5344CB8AC3E}">
        <p14:creationId xmlns:p14="http://schemas.microsoft.com/office/powerpoint/2010/main" val="27202583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Presentation:</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Our</a:t>
            </a:r>
            <a:r>
              <a:rPr lang="en-US" baseline="0" dirty="0"/>
              <a:t> ESG uses three regimes. The third regime represents an economic crash. No insurance company would actually use our ESG because it takes into account an economic crash which makes it too conservative, so more money have to be set aside in reserves.</a:t>
            </a:r>
            <a:endParaRPr lang="en-US" dirty="0"/>
          </a:p>
          <a:p>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38</a:t>
            </a:fld>
            <a:endParaRPr lang="en-US"/>
          </a:p>
        </p:txBody>
      </p:sp>
    </p:spTree>
    <p:extLst>
      <p:ext uri="{BB962C8B-B14F-4D97-AF65-F5344CB8AC3E}">
        <p14:creationId xmlns:p14="http://schemas.microsoft.com/office/powerpoint/2010/main" val="35505369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a:t>
            </a:r>
            <a:r>
              <a:rPr lang="en-US" dirty="0" smtClean="0"/>
              <a:t>table you</a:t>
            </a:r>
            <a:r>
              <a:rPr lang="en-US" baseline="0" dirty="0" smtClean="0"/>
              <a:t> can see the 10 ETFs with their mean and standard deviation from Regime 1.</a:t>
            </a:r>
            <a:r>
              <a:rPr lang="en-US" dirty="0" smtClean="0"/>
              <a:t> </a:t>
            </a:r>
            <a:r>
              <a:rPr lang="en-US" dirty="0"/>
              <a:t>W</a:t>
            </a:r>
            <a:r>
              <a:rPr lang="en-US" dirty="0" smtClean="0"/>
              <a:t>e</a:t>
            </a:r>
            <a:r>
              <a:rPr lang="en-US" baseline="0" dirty="0" smtClean="0"/>
              <a:t> </a:t>
            </a:r>
            <a:r>
              <a:rPr lang="en-US" baseline="0" dirty="0"/>
              <a:t>compared the parameters with our simulated values. And as you can see they are fairly close.</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39</a:t>
            </a:fld>
            <a:endParaRPr lang="en-US"/>
          </a:p>
        </p:txBody>
      </p:sp>
    </p:spTree>
    <p:extLst>
      <p:ext uri="{BB962C8B-B14F-4D97-AF65-F5344CB8AC3E}">
        <p14:creationId xmlns:p14="http://schemas.microsoft.com/office/powerpoint/2010/main" val="3132081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order to model the economy, it is important to understand that the economy goes through periods of growth and decay. We can model these periods through a process known as Regime Switching or some of you may know this as Markov Chains. An ESG typically has two regimes, one representing a positive healthy economy and the other representing a negative failing economy. Switching between regimes is determined by generating random numbers that will undergo a discrete application of an inverse transform method. An example of this can be seen on the right. The above table is called the Transition Matrix and holds the probabilities of switching regimes. </a:t>
            </a:r>
            <a:endParaRPr lang="en-US" dirty="0"/>
          </a:p>
          <a:p>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4</a:t>
            </a:fld>
            <a:endParaRPr lang="en-US"/>
          </a:p>
        </p:txBody>
      </p:sp>
    </p:spTree>
    <p:extLst>
      <p:ext uri="{BB962C8B-B14F-4D97-AF65-F5344CB8AC3E}">
        <p14:creationId xmlns:p14="http://schemas.microsoft.com/office/powerpoint/2010/main" val="23880272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40</a:t>
            </a:fld>
            <a:endParaRPr lang="en-US"/>
          </a:p>
        </p:txBody>
      </p:sp>
    </p:spTree>
    <p:extLst>
      <p:ext uri="{BB962C8B-B14F-4D97-AF65-F5344CB8AC3E}">
        <p14:creationId xmlns:p14="http://schemas.microsoft.com/office/powerpoint/2010/main" val="2383618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41</a:t>
            </a:fld>
            <a:endParaRPr lang="en-US"/>
          </a:p>
        </p:txBody>
      </p:sp>
    </p:spTree>
    <p:extLst>
      <p:ext uri="{BB962C8B-B14F-4D97-AF65-F5344CB8AC3E}">
        <p14:creationId xmlns:p14="http://schemas.microsoft.com/office/powerpoint/2010/main" val="319456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a:t>
            </a:r>
            <a:r>
              <a:rPr lang="en-US" smtClean="0"/>
              <a:t>level significance</a:t>
            </a:r>
            <a:r>
              <a:rPr lang="en-US" baseline="0" smtClean="0"/>
              <a:t> </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42</a:t>
            </a:fld>
            <a:endParaRPr lang="en-US"/>
          </a:p>
        </p:txBody>
      </p:sp>
    </p:spTree>
    <p:extLst>
      <p:ext uri="{BB962C8B-B14F-4D97-AF65-F5344CB8AC3E}">
        <p14:creationId xmlns:p14="http://schemas.microsoft.com/office/powerpoint/2010/main" val="20685594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Improve</a:t>
            </a:r>
            <a:r>
              <a:rPr lang="en-US" baseline="0" dirty="0"/>
              <a:t> run time -&gt; recommendation for every numerical procedure, not that ours is particularly bad</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43</a:t>
            </a:fld>
            <a:endParaRPr lang="en-US"/>
          </a:p>
        </p:txBody>
      </p:sp>
    </p:spTree>
    <p:extLst>
      <p:ext uri="{BB962C8B-B14F-4D97-AF65-F5344CB8AC3E}">
        <p14:creationId xmlns:p14="http://schemas.microsoft.com/office/powerpoint/2010/main" val="1186117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47</a:t>
            </a:fld>
            <a:endParaRPr lang="en-US"/>
          </a:p>
        </p:txBody>
      </p:sp>
    </p:spTree>
    <p:extLst>
      <p:ext uri="{BB962C8B-B14F-4D97-AF65-F5344CB8AC3E}">
        <p14:creationId xmlns:p14="http://schemas.microsoft.com/office/powerpoint/2010/main" val="59359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a:t>
            </a:r>
            <a:r>
              <a:rPr lang="en-US" baseline="0" dirty="0"/>
              <a:t> we look at the example in the table below, the first random number starts in regime 1 and is .76998. This number falls in the range of 0 to 0.8 and therefore stays in Regime 1.</a:t>
            </a:r>
            <a:endParaRPr lang="en-US" dirty="0"/>
          </a:p>
          <a:p>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5</a:t>
            </a:fld>
            <a:endParaRPr lang="en-US"/>
          </a:p>
        </p:txBody>
      </p:sp>
    </p:spTree>
    <p:extLst>
      <p:ext uri="{BB962C8B-B14F-4D97-AF65-F5344CB8AC3E}">
        <p14:creationId xmlns:p14="http://schemas.microsoft.com/office/powerpoint/2010/main" val="418659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next random number starts in regime 1 and is .82837 which falls in the range of 0.8 to 1, therefore it switches and ends in regime 2.</a:t>
            </a:r>
            <a:endParaRPr lang="en-US" dirty="0"/>
          </a:p>
          <a:p>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6</a:t>
            </a:fld>
            <a:endParaRPr lang="en-US"/>
          </a:p>
        </p:txBody>
      </p:sp>
    </p:spTree>
    <p:extLst>
      <p:ext uri="{BB962C8B-B14F-4D97-AF65-F5344CB8AC3E}">
        <p14:creationId xmlns:p14="http://schemas.microsoft.com/office/powerpoint/2010/main" val="2034609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our model we needed</a:t>
            </a:r>
            <a:r>
              <a:rPr lang="en-US" baseline="0" dirty="0"/>
              <a:t> some random numbers to represent the stock returns, but the problem in excel is when we generate a random number from 0 to 1 it is uniformly distributed. So to convert it into a normal distribution we used the Inverse Transform Method, by applying the following formula.</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7</a:t>
            </a:fld>
            <a:endParaRPr lang="en-US"/>
          </a:p>
        </p:txBody>
      </p:sp>
    </p:spTree>
    <p:extLst>
      <p:ext uri="{BB962C8B-B14F-4D97-AF65-F5344CB8AC3E}">
        <p14:creationId xmlns:p14="http://schemas.microsoft.com/office/powerpoint/2010/main" val="1217623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a visual example of the Inverse Transform Method concept</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8</a:t>
            </a:fld>
            <a:endParaRPr lang="en-US"/>
          </a:p>
        </p:txBody>
      </p:sp>
    </p:spTree>
    <p:extLst>
      <p:ext uri="{BB962C8B-B14F-4D97-AF65-F5344CB8AC3E}">
        <p14:creationId xmlns:p14="http://schemas.microsoft.com/office/powerpoint/2010/main" val="2062549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with an</a:t>
            </a:r>
            <a:r>
              <a:rPr lang="en-US" baseline="0" dirty="0"/>
              <a:t> uniform random number between 0 and 1 and then we apply the Inverse Transform method to map the random number to the domain of the normal distribution</a:t>
            </a:r>
            <a:endParaRPr lang="en-US" dirty="0"/>
          </a:p>
        </p:txBody>
      </p:sp>
      <p:sp>
        <p:nvSpPr>
          <p:cNvPr id="4" name="Slide Number Placeholder 3"/>
          <p:cNvSpPr>
            <a:spLocks noGrp="1"/>
          </p:cNvSpPr>
          <p:nvPr>
            <p:ph type="sldNum" sz="quarter" idx="10"/>
          </p:nvPr>
        </p:nvSpPr>
        <p:spPr/>
        <p:txBody>
          <a:bodyPr/>
          <a:lstStyle/>
          <a:p>
            <a:fld id="{215EF835-B33A-4B7E-9D93-0880B254E2E3}" type="slidenum">
              <a:rPr lang="en-US" smtClean="0"/>
              <a:pPr/>
              <a:t>9</a:t>
            </a:fld>
            <a:endParaRPr lang="en-US"/>
          </a:p>
        </p:txBody>
      </p:sp>
    </p:spTree>
    <p:extLst>
      <p:ext uri="{BB962C8B-B14F-4D97-AF65-F5344CB8AC3E}">
        <p14:creationId xmlns:p14="http://schemas.microsoft.com/office/powerpoint/2010/main" val="3863957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greyWatermark-20.png"/>
          <p:cNvPicPr>
            <a:picLocks noChangeAspect="1"/>
          </p:cNvPicPr>
          <p:nvPr/>
        </p:nvPicPr>
        <p:blipFill>
          <a:blip r:embed="rId2" cstate="print"/>
          <a:stretch>
            <a:fillRect/>
          </a:stretch>
        </p:blipFill>
        <p:spPr>
          <a:xfrm>
            <a:off x="5185590" y="2981885"/>
            <a:ext cx="3958410" cy="3876115"/>
          </a:xfrm>
          <a:prstGeom prst="rect">
            <a:avLst/>
          </a:prstGeom>
        </p:spPr>
      </p:pic>
      <p:sp>
        <p:nvSpPr>
          <p:cNvPr id="2" name="Title 1"/>
          <p:cNvSpPr>
            <a:spLocks noGrp="1"/>
          </p:cNvSpPr>
          <p:nvPr>
            <p:ph type="ctrTitle"/>
          </p:nvPr>
        </p:nvSpPr>
        <p:spPr>
          <a:xfrm>
            <a:off x="457200" y="2286000"/>
            <a:ext cx="6858000" cy="1524000"/>
          </a:xfrm>
        </p:spPr>
        <p:txBody>
          <a:bodyPr>
            <a:noAutofit/>
          </a:bodyPr>
          <a:lstStyle>
            <a:lvl1pPr>
              <a:defRPr sz="4000" b="1"/>
            </a:lvl1pPr>
          </a:lstStyle>
          <a:p>
            <a:r>
              <a:rPr lang="en-US"/>
              <a:t>Click to edit Master title style</a:t>
            </a:r>
            <a:endParaRPr lang="en-US" dirty="0"/>
          </a:p>
        </p:txBody>
      </p:sp>
      <p:sp>
        <p:nvSpPr>
          <p:cNvPr id="3" name="Subtitle 2"/>
          <p:cNvSpPr>
            <a:spLocks noGrp="1"/>
          </p:cNvSpPr>
          <p:nvPr>
            <p:ph type="subTitle" idx="1"/>
          </p:nvPr>
        </p:nvSpPr>
        <p:spPr>
          <a:xfrm>
            <a:off x="457200" y="4041648"/>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990600"/>
            <a:ext cx="2743200" cy="88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hoto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46861C8-0EAA-440C-9C1C-9DF33E3B31CE}"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Picture Placeholder 5"/>
          <p:cNvSpPr>
            <a:spLocks noGrp="1"/>
          </p:cNvSpPr>
          <p:nvPr>
            <p:ph type="pic" sz="quarter" idx="12"/>
          </p:nvPr>
        </p:nvSpPr>
        <p:spPr>
          <a:xfrm>
            <a:off x="457200" y="1524000"/>
            <a:ext cx="5867400" cy="4648200"/>
          </a:xfrm>
        </p:spPr>
        <p:txBody>
          <a:bodyPr/>
          <a:lstStyle/>
          <a:p>
            <a:r>
              <a:rPr lang="en-US"/>
              <a:t>Click icon to add picture</a:t>
            </a:r>
          </a:p>
        </p:txBody>
      </p:sp>
      <p:sp>
        <p:nvSpPr>
          <p:cNvPr id="8" name="Text Placeholder 7"/>
          <p:cNvSpPr>
            <a:spLocks noGrp="1"/>
          </p:cNvSpPr>
          <p:nvPr>
            <p:ph type="body" sz="quarter" idx="13"/>
          </p:nvPr>
        </p:nvSpPr>
        <p:spPr>
          <a:xfrm>
            <a:off x="6553200" y="1524000"/>
            <a:ext cx="2133600" cy="4648200"/>
          </a:xfrm>
        </p:spPr>
        <p:txBody>
          <a:bodyPr>
            <a:normAutofit/>
          </a:bodyPr>
          <a:lstStyle>
            <a:lvl1pPr marL="0" indent="0">
              <a:buFontTx/>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249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lankRe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225" y="1433513"/>
            <a:ext cx="4019550" cy="3990975"/>
          </a:xfrm>
          <a:prstGeom prst="rect">
            <a:avLst/>
          </a:prstGeom>
        </p:spPr>
      </p:pic>
    </p:spTree>
    <p:extLst>
      <p:ext uri="{BB962C8B-B14F-4D97-AF65-F5344CB8AC3E}">
        <p14:creationId xmlns:p14="http://schemas.microsoft.com/office/powerpoint/2010/main" val="943259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4"/>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0352" y="986500"/>
            <a:ext cx="2743200"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5590" y="2981885"/>
            <a:ext cx="3958410" cy="3876114"/>
          </a:xfrm>
          <a:prstGeom prst="rect">
            <a:avLst/>
          </a:prstGeom>
        </p:spPr>
      </p:pic>
      <p:sp>
        <p:nvSpPr>
          <p:cNvPr id="2" name="Title 1"/>
          <p:cNvSpPr>
            <a:spLocks noGrp="1"/>
          </p:cNvSpPr>
          <p:nvPr>
            <p:ph type="ctrTitle"/>
          </p:nvPr>
        </p:nvSpPr>
        <p:spPr>
          <a:xfrm>
            <a:off x="457200" y="2286000"/>
            <a:ext cx="6858000" cy="1524000"/>
          </a:xfrm>
        </p:spPr>
        <p:txBody>
          <a:bodyPr>
            <a:noAutofit/>
          </a:bodyPr>
          <a:lstStyle>
            <a:lvl1pPr>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041648"/>
            <a:ext cx="6858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06064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chemeClr val="accent1"/>
        </a:solidFill>
        <a:effectLst/>
      </p:bgPr>
    </p:bg>
    <p:spTree>
      <p:nvGrpSpPr>
        <p:cNvPr id="1" name=""/>
        <p:cNvGrpSpPr/>
        <p:nvPr/>
      </p:nvGrpSpPr>
      <p:grpSpPr>
        <a:xfrm>
          <a:off x="0" y="0"/>
          <a:ext cx="0" cy="0"/>
          <a:chOff x="0" y="0"/>
          <a:chExt cx="0" cy="0"/>
        </a:xfrm>
      </p:grpSpPr>
      <p:pic>
        <p:nvPicPr>
          <p:cNvPr id="8" name="Picture 4"/>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0352" y="986500"/>
            <a:ext cx="2743200"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57200" y="2286000"/>
            <a:ext cx="6858000" cy="1524000"/>
          </a:xfrm>
        </p:spPr>
        <p:txBody>
          <a:bodyPr>
            <a:noAutofit/>
          </a:bodyPr>
          <a:lstStyle>
            <a:lvl1pPr>
              <a:defRPr sz="40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038600"/>
            <a:ext cx="6858000" cy="990600"/>
          </a:xfrm>
        </p:spPr>
        <p:txBody>
          <a:bodyPr anchor="t" anchorCtr="0">
            <a:normAutofit/>
          </a:bodyPr>
          <a:lstStyle>
            <a:lvl1pPr marL="0" indent="0" algn="l">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4648" y="2980944"/>
            <a:ext cx="3959371" cy="3877055"/>
          </a:xfrm>
          <a:prstGeom prst="rect">
            <a:avLst/>
          </a:prstGeom>
        </p:spPr>
      </p:pic>
    </p:spTree>
    <p:extLst>
      <p:ext uri="{BB962C8B-B14F-4D97-AF65-F5344CB8AC3E}">
        <p14:creationId xmlns:p14="http://schemas.microsoft.com/office/powerpoint/2010/main" val="3017159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5590" y="2981885"/>
            <a:ext cx="3958410" cy="3876114"/>
          </a:xfrm>
          <a:prstGeom prst="rect">
            <a:avLst/>
          </a:prstGeom>
        </p:spPr>
      </p:pic>
      <p:sp>
        <p:nvSpPr>
          <p:cNvPr id="2" name="Title 1"/>
          <p:cNvSpPr>
            <a:spLocks noGrp="1"/>
          </p:cNvSpPr>
          <p:nvPr>
            <p:ph type="title"/>
          </p:nvPr>
        </p:nvSpPr>
        <p:spPr>
          <a:xfrm>
            <a:off x="762000" y="685800"/>
            <a:ext cx="6858000" cy="1676400"/>
          </a:xfrm>
        </p:spPr>
        <p:txBody>
          <a:bodyPr anchor="b" anchorCtr="0"/>
          <a:lstStyle>
            <a:lvl1pPr algn="l">
              <a:defRPr lang="en-US" sz="4000" kern="1200" dirty="0">
                <a:solidFill>
                  <a:schemeClr val="tx1">
                    <a:lumMod val="85000"/>
                    <a:lumOff val="15000"/>
                  </a:schemeClr>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62000" y="2362200"/>
            <a:ext cx="6858000" cy="914400"/>
          </a:xfrm>
        </p:spPr>
        <p:txBody>
          <a:bodyPr anchor="t" anchorCtr="0">
            <a:normAutofit/>
          </a:bodyPr>
          <a:lstStyle>
            <a:lvl1pPr marL="0" indent="0">
              <a:buNone/>
              <a:defRPr sz="28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FEBEB0A-9E3D-4B14-9782-E2AE3DA60D96}" type="slidenum">
              <a:rPr lang="en-US" smtClean="0"/>
              <a:pPr/>
              <a:t>‹#›</a:t>
            </a:fld>
            <a:endParaRPr lang="en-US"/>
          </a:p>
        </p:txBody>
      </p:sp>
      <p:sp>
        <p:nvSpPr>
          <p:cNvPr id="8"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1"/>
                </a:solidFill>
              </a:defRPr>
            </a:lvl1pPr>
          </a:lstStyle>
          <a:p>
            <a:endParaRPr lang="en-US" dirty="0"/>
          </a:p>
        </p:txBody>
      </p:sp>
    </p:spTree>
    <p:extLst>
      <p:ext uri="{BB962C8B-B14F-4D97-AF65-F5344CB8AC3E}">
        <p14:creationId xmlns:p14="http://schemas.microsoft.com/office/powerpoint/2010/main" val="162321331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dirty="0"/>
          </a:p>
        </p:txBody>
      </p:sp>
      <p:sp>
        <p:nvSpPr>
          <p:cNvPr id="14" name="Rectangle 6"/>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27" name="Rectangle 19"/>
          <p:cNvSpPr>
            <a:spLocks noGrp="1"/>
          </p:cNvSpPr>
          <p:nvPr>
            <p:ph type="ftr" sz="quarter" idx="11"/>
          </p:nvPr>
        </p:nvSpPr>
        <p:spPr/>
        <p:txBody>
          <a:bodyPr/>
          <a:lstStyle/>
          <a:p>
            <a:endParaRPr lang="en-US" dirty="0"/>
          </a:p>
        </p:txBody>
      </p:sp>
      <p:sp>
        <p:nvSpPr>
          <p:cNvPr id="24" name="Rectangle 26"/>
          <p:cNvSpPr>
            <a:spLocks noGrp="1"/>
          </p:cNvSpPr>
          <p:nvPr>
            <p:ph type="sldNum" sz="quarter" idx="12"/>
          </p:nvPr>
        </p:nvSpPr>
        <p:spPr/>
        <p:txBody>
          <a:bodyPr/>
          <a:lstStyle/>
          <a:p>
            <a:fld id="{963B0023-0CED-47F7-85AE-654F0B232C29}" type="slidenum">
              <a:rPr lang="en-US" smtClean="0"/>
              <a:pPr/>
              <a:t>‹#›</a:t>
            </a:fld>
            <a:endParaRPr lang="en-US" dirty="0"/>
          </a:p>
        </p:txBody>
      </p:sp>
    </p:spTree>
    <p:extLst>
      <p:ext uri="{BB962C8B-B14F-4D97-AF65-F5344CB8AC3E}">
        <p14:creationId xmlns:p14="http://schemas.microsoft.com/office/powerpoint/2010/main" val="3973370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6" name="Rectangle 19"/>
          <p:cNvSpPr>
            <a:spLocks noGrp="1"/>
          </p:cNvSpPr>
          <p:nvPr>
            <p:ph type="ftr" sz="quarter" idx="11"/>
          </p:nvPr>
        </p:nvSpPr>
        <p:spPr>
          <a:xfrm>
            <a:off x="457200" y="6400800"/>
            <a:ext cx="5105400" cy="304800"/>
          </a:xfrm>
        </p:spPr>
        <p:txBody>
          <a:bodyPr/>
          <a:lstStyle/>
          <a:p>
            <a:endParaRPr lang="en-US" dirty="0"/>
          </a:p>
        </p:txBody>
      </p:sp>
    </p:spTree>
    <p:extLst>
      <p:ext uri="{BB962C8B-B14F-4D97-AF65-F5344CB8AC3E}">
        <p14:creationId xmlns:p14="http://schemas.microsoft.com/office/powerpoint/2010/main" val="3245494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496736"/>
            <a:ext cx="3657600" cy="639762"/>
          </a:xfrm>
        </p:spPr>
        <p:txBody>
          <a:bodyPr anchor="b">
            <a:noAutofit/>
          </a:bodyPr>
          <a:lstStyle>
            <a:lvl1pPr marL="0" indent="0">
              <a:buNone/>
              <a:defRPr sz="20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496736"/>
            <a:ext cx="3657600" cy="639762"/>
          </a:xfrm>
        </p:spPr>
        <p:txBody>
          <a:bodyPr anchor="b">
            <a:noAutofit/>
          </a:bodyPr>
          <a:lstStyle>
            <a:lvl1pPr marL="0" indent="0">
              <a:buNone/>
              <a:defRPr sz="20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19"/>
          <p:cNvSpPr>
            <a:spLocks noGrp="1"/>
          </p:cNvSpPr>
          <p:nvPr>
            <p:ph type="ftr" sz="quarter" idx="11"/>
          </p:nvPr>
        </p:nvSpPr>
        <p:spPr>
          <a:xfrm>
            <a:off x="457200" y="6400800"/>
            <a:ext cx="5105400" cy="304800"/>
          </a:xfrm>
        </p:spPr>
        <p:txBody>
          <a:bodyPr/>
          <a:lstStyle/>
          <a:p>
            <a:endParaRPr lang="en-US" dirty="0"/>
          </a:p>
        </p:txBody>
      </p:sp>
    </p:spTree>
    <p:extLst>
      <p:ext uri="{BB962C8B-B14F-4D97-AF65-F5344CB8AC3E}">
        <p14:creationId xmlns:p14="http://schemas.microsoft.com/office/powerpoint/2010/main" val="992020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
        <p:nvSpPr>
          <p:cNvPr id="4" name="Rectangle 19"/>
          <p:cNvSpPr>
            <a:spLocks noGrp="1"/>
          </p:cNvSpPr>
          <p:nvPr>
            <p:ph type="ftr" sz="quarter" idx="11"/>
          </p:nvPr>
        </p:nvSpPr>
        <p:spPr>
          <a:xfrm>
            <a:off x="457200" y="6400800"/>
            <a:ext cx="5105400" cy="304800"/>
          </a:xfrm>
        </p:spPr>
        <p:txBody>
          <a:bodyPr/>
          <a:lstStyle/>
          <a:p>
            <a:endParaRPr lang="en-US" dirty="0"/>
          </a:p>
        </p:txBody>
      </p:sp>
    </p:spTree>
    <p:extLst>
      <p:ext uri="{BB962C8B-B14F-4D97-AF65-F5344CB8AC3E}">
        <p14:creationId xmlns:p14="http://schemas.microsoft.com/office/powerpoint/2010/main" val="280741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097" y="6391656"/>
            <a:ext cx="459297" cy="365125"/>
          </a:xfrm>
        </p:spPr>
        <p:txBody>
          <a:bodyPr/>
          <a:lstStyle>
            <a:lvl1pPr>
              <a:defRPr>
                <a:solidFill>
                  <a:schemeClr val="tx1"/>
                </a:solidFill>
              </a:defRPr>
            </a:lvl1pPr>
          </a:lstStyle>
          <a:p>
            <a:fld id="{BFEBEB0A-9E3D-4B14-9782-E2AE3DA60D96}" type="slidenum">
              <a:rPr lang="en-US" smtClean="0"/>
              <a:pPr/>
              <a:t>‹#›</a:t>
            </a:fld>
            <a:endParaRPr lang="en-US" dirty="0"/>
          </a:p>
        </p:txBody>
      </p:sp>
      <p:sp>
        <p:nvSpPr>
          <p:cNvPr id="3" name="Rectangle 19"/>
          <p:cNvSpPr>
            <a:spLocks noGrp="1"/>
          </p:cNvSpPr>
          <p:nvPr>
            <p:ph type="ftr" sz="quarter" idx="11"/>
          </p:nvPr>
        </p:nvSpPr>
        <p:spPr>
          <a:xfrm>
            <a:off x="457200" y="6400800"/>
            <a:ext cx="5105400" cy="304800"/>
          </a:xfrm>
        </p:spPr>
        <p:txBody>
          <a:bodyPr/>
          <a:lstStyle>
            <a:lvl1pPr>
              <a:defRPr>
                <a:solidFill>
                  <a:schemeClr val="tx1"/>
                </a:solidFill>
              </a:defRPr>
            </a:lvl1pPr>
            <a:extLst/>
          </a:lstStyle>
          <a:p>
            <a:endParaRPr lang="en-US" dirty="0"/>
          </a:p>
        </p:txBody>
      </p:sp>
    </p:spTree>
    <p:extLst>
      <p:ext uri="{BB962C8B-B14F-4D97-AF65-F5344CB8AC3E}">
        <p14:creationId xmlns:p14="http://schemas.microsoft.com/office/powerpoint/2010/main" val="29610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rgbClr val="AB192D"/>
        </a:solidFill>
        <a:effectLst/>
      </p:bgPr>
    </p:bg>
    <p:spTree>
      <p:nvGrpSpPr>
        <p:cNvPr id="1" name=""/>
        <p:cNvGrpSpPr/>
        <p:nvPr/>
      </p:nvGrpSpPr>
      <p:grpSpPr>
        <a:xfrm>
          <a:off x="0" y="0"/>
          <a:ext cx="0" cy="0"/>
          <a:chOff x="0" y="0"/>
          <a:chExt cx="0" cy="0"/>
        </a:xfrm>
      </p:grpSpPr>
      <p:pic>
        <p:nvPicPr>
          <p:cNvPr id="9"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352" y="986500"/>
            <a:ext cx="2743200"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57200" y="2286000"/>
            <a:ext cx="6858000" cy="1524000"/>
          </a:xfrm>
        </p:spPr>
        <p:txBody>
          <a:bodyPr>
            <a:noAutofit/>
          </a:bodyPr>
          <a:lstStyle>
            <a:lvl1pPr>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038600"/>
            <a:ext cx="6858000" cy="990600"/>
          </a:xfrm>
        </p:spPr>
        <p:txBody>
          <a:bodyPr anchor="t" anchorCtr="0">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648" y="2980944"/>
            <a:ext cx="3959371" cy="3877055"/>
          </a:xfrm>
          <a:prstGeom prst="rect">
            <a:avLst/>
          </a:prstGeom>
        </p:spPr>
      </p:pic>
    </p:spTree>
    <p:extLst>
      <p:ext uri="{BB962C8B-B14F-4D97-AF65-F5344CB8AC3E}">
        <p14:creationId xmlns:p14="http://schemas.microsoft.com/office/powerpoint/2010/main" val="3163066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066800"/>
          </a:xfrm>
        </p:spPr>
        <p:txBody>
          <a:bodyPr anchor="b">
            <a:normAutofit/>
          </a:bodyPr>
          <a:lstStyle>
            <a:lvl1pPr algn="l">
              <a:defRPr sz="3200" b="1"/>
            </a:lvl1pPr>
          </a:lstStyle>
          <a:p>
            <a:r>
              <a:rPr lang="en-US"/>
              <a:t>Click to edit Master title style</a:t>
            </a:r>
            <a:endParaRPr lang="en-US" dirty="0"/>
          </a:p>
        </p:txBody>
      </p:sp>
      <p:sp>
        <p:nvSpPr>
          <p:cNvPr id="3" name="Content Placeholder 2"/>
          <p:cNvSpPr>
            <a:spLocks noGrp="1"/>
          </p:cNvSpPr>
          <p:nvPr>
            <p:ph idx="1"/>
          </p:nvPr>
        </p:nvSpPr>
        <p:spPr>
          <a:xfrm>
            <a:off x="3392782" y="1524000"/>
            <a:ext cx="5294018" cy="46481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43917" y="1524000"/>
            <a:ext cx="2673657" cy="4648200"/>
          </a:xfrm>
        </p:spPr>
        <p:txBody>
          <a:bodyPr>
            <a:normAutofit/>
          </a:bodyPr>
          <a:lstStyle>
            <a:lvl1pPr marL="0" indent="0">
              <a:buNone/>
              <a:defRPr sz="20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359110" y="35814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9"/>
          <p:cNvSpPr>
            <a:spLocks noGrp="1"/>
          </p:cNvSpPr>
          <p:nvPr>
            <p:ph type="ftr" sz="quarter" idx="11"/>
          </p:nvPr>
        </p:nvSpPr>
        <p:spPr>
          <a:xfrm>
            <a:off x="457200" y="6400800"/>
            <a:ext cx="5105400" cy="304800"/>
          </a:xfrm>
        </p:spPr>
        <p:txBody>
          <a:bodyPr/>
          <a:lstStyle/>
          <a:p>
            <a:endParaRPr lang="en-US" dirty="0"/>
          </a:p>
        </p:txBody>
      </p:sp>
    </p:spTree>
    <p:extLst>
      <p:ext uri="{BB962C8B-B14F-4D97-AF65-F5344CB8AC3E}">
        <p14:creationId xmlns:p14="http://schemas.microsoft.com/office/powerpoint/2010/main" val="4286045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FEBEB0A-9E3D-4B14-9782-E2AE3DA60D96}"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Picture Placeholder 5"/>
          <p:cNvSpPr>
            <a:spLocks noGrp="1"/>
          </p:cNvSpPr>
          <p:nvPr>
            <p:ph type="pic" sz="quarter" idx="12"/>
          </p:nvPr>
        </p:nvSpPr>
        <p:spPr>
          <a:xfrm>
            <a:off x="457200" y="1524000"/>
            <a:ext cx="5867400" cy="4648200"/>
          </a:xfrm>
        </p:spPr>
        <p:txBody>
          <a:bodyPr/>
          <a:lstStyle/>
          <a:p>
            <a:r>
              <a:rPr lang="en-US"/>
              <a:t>Click icon to add picture</a:t>
            </a:r>
          </a:p>
        </p:txBody>
      </p:sp>
      <p:sp>
        <p:nvSpPr>
          <p:cNvPr id="8" name="Text Placeholder 7"/>
          <p:cNvSpPr>
            <a:spLocks noGrp="1"/>
          </p:cNvSpPr>
          <p:nvPr>
            <p:ph type="body" sz="quarter" idx="13"/>
          </p:nvPr>
        </p:nvSpPr>
        <p:spPr>
          <a:xfrm>
            <a:off x="6553200" y="1524000"/>
            <a:ext cx="2133600" cy="4648200"/>
          </a:xfrm>
        </p:spPr>
        <p:txBody>
          <a:bodyPr>
            <a:normAutofit/>
          </a:bodyPr>
          <a:lstStyle>
            <a:lvl1pPr marL="0" indent="0">
              <a:buFontTx/>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7920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Re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2225" y="1433513"/>
            <a:ext cx="4019550" cy="3990975"/>
          </a:xfrm>
          <a:prstGeom prst="rect">
            <a:avLst/>
          </a:prstGeom>
        </p:spPr>
      </p:pic>
    </p:spTree>
    <p:extLst>
      <p:ext uri="{BB962C8B-B14F-4D97-AF65-F5344CB8AC3E}">
        <p14:creationId xmlns:p14="http://schemas.microsoft.com/office/powerpoint/2010/main" val="1504187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4"/>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0352" y="986500"/>
            <a:ext cx="2743200"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5590" y="2981885"/>
            <a:ext cx="3958410" cy="3876114"/>
          </a:xfrm>
          <a:prstGeom prst="rect">
            <a:avLst/>
          </a:prstGeom>
        </p:spPr>
      </p:pic>
      <p:sp>
        <p:nvSpPr>
          <p:cNvPr id="2" name="Title 1"/>
          <p:cNvSpPr>
            <a:spLocks noGrp="1"/>
          </p:cNvSpPr>
          <p:nvPr>
            <p:ph type="ctrTitle"/>
          </p:nvPr>
        </p:nvSpPr>
        <p:spPr>
          <a:xfrm>
            <a:off x="457200" y="2286000"/>
            <a:ext cx="6858000" cy="1524000"/>
          </a:xfrm>
        </p:spPr>
        <p:txBody>
          <a:bodyPr>
            <a:noAutofit/>
          </a:bodyPr>
          <a:lstStyle>
            <a:lvl1pPr>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041648"/>
            <a:ext cx="6858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06064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chemeClr val="accent1"/>
        </a:solidFill>
        <a:effectLst/>
      </p:bgPr>
    </p:bg>
    <p:spTree>
      <p:nvGrpSpPr>
        <p:cNvPr id="1" name=""/>
        <p:cNvGrpSpPr/>
        <p:nvPr/>
      </p:nvGrpSpPr>
      <p:grpSpPr>
        <a:xfrm>
          <a:off x="0" y="0"/>
          <a:ext cx="0" cy="0"/>
          <a:chOff x="0" y="0"/>
          <a:chExt cx="0" cy="0"/>
        </a:xfrm>
      </p:grpSpPr>
      <p:pic>
        <p:nvPicPr>
          <p:cNvPr id="8" name="Picture 4"/>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0352" y="986500"/>
            <a:ext cx="2743200"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57200" y="2286000"/>
            <a:ext cx="6858000" cy="1524000"/>
          </a:xfrm>
        </p:spPr>
        <p:txBody>
          <a:bodyPr>
            <a:noAutofit/>
          </a:bodyPr>
          <a:lstStyle>
            <a:lvl1pPr>
              <a:defRPr sz="40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038600"/>
            <a:ext cx="6858000" cy="990600"/>
          </a:xfrm>
        </p:spPr>
        <p:txBody>
          <a:bodyPr anchor="t" anchorCtr="0">
            <a:normAutofit/>
          </a:bodyPr>
          <a:lstStyle>
            <a:lvl1pPr marL="0" indent="0" algn="l">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4648" y="2980944"/>
            <a:ext cx="3959371" cy="3877055"/>
          </a:xfrm>
          <a:prstGeom prst="rect">
            <a:avLst/>
          </a:prstGeom>
        </p:spPr>
      </p:pic>
    </p:spTree>
    <p:extLst>
      <p:ext uri="{BB962C8B-B14F-4D97-AF65-F5344CB8AC3E}">
        <p14:creationId xmlns:p14="http://schemas.microsoft.com/office/powerpoint/2010/main" val="3017159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5590" y="2981885"/>
            <a:ext cx="3958410" cy="3876114"/>
          </a:xfrm>
          <a:prstGeom prst="rect">
            <a:avLst/>
          </a:prstGeom>
        </p:spPr>
      </p:pic>
      <p:sp>
        <p:nvSpPr>
          <p:cNvPr id="2" name="Title 1"/>
          <p:cNvSpPr>
            <a:spLocks noGrp="1"/>
          </p:cNvSpPr>
          <p:nvPr>
            <p:ph type="title"/>
          </p:nvPr>
        </p:nvSpPr>
        <p:spPr>
          <a:xfrm>
            <a:off x="762000" y="685800"/>
            <a:ext cx="6858000" cy="1676400"/>
          </a:xfrm>
        </p:spPr>
        <p:txBody>
          <a:bodyPr anchor="b" anchorCtr="0"/>
          <a:lstStyle>
            <a:lvl1pPr algn="l">
              <a:defRPr lang="en-US" sz="4000" kern="1200" dirty="0">
                <a:solidFill>
                  <a:schemeClr val="tx1">
                    <a:lumMod val="85000"/>
                    <a:lumOff val="15000"/>
                  </a:schemeClr>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62000" y="2362200"/>
            <a:ext cx="6858000" cy="914400"/>
          </a:xfrm>
        </p:spPr>
        <p:txBody>
          <a:bodyPr anchor="t" anchorCtr="0">
            <a:normAutofit/>
          </a:bodyPr>
          <a:lstStyle>
            <a:lvl1pPr marL="0" indent="0">
              <a:buNone/>
              <a:defRPr sz="28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FEBEB0A-9E3D-4B14-9782-E2AE3DA60D96}" type="slidenum">
              <a:rPr lang="en-US" smtClean="0"/>
              <a:pPr/>
              <a:t>‹#›</a:t>
            </a:fld>
            <a:endParaRPr lang="en-US"/>
          </a:p>
        </p:txBody>
      </p:sp>
      <p:sp>
        <p:nvSpPr>
          <p:cNvPr id="8"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1"/>
                </a:solidFill>
              </a:defRPr>
            </a:lvl1pPr>
          </a:lstStyle>
          <a:p>
            <a:endParaRPr lang="en-US" dirty="0"/>
          </a:p>
        </p:txBody>
      </p:sp>
    </p:spTree>
    <p:extLst>
      <p:ext uri="{BB962C8B-B14F-4D97-AF65-F5344CB8AC3E}">
        <p14:creationId xmlns:p14="http://schemas.microsoft.com/office/powerpoint/2010/main" val="1623213315"/>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dirty="0"/>
          </a:p>
        </p:txBody>
      </p:sp>
      <p:sp>
        <p:nvSpPr>
          <p:cNvPr id="14" name="Rectangle 6"/>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27" name="Rectangle 19"/>
          <p:cNvSpPr>
            <a:spLocks noGrp="1"/>
          </p:cNvSpPr>
          <p:nvPr>
            <p:ph type="ftr" sz="quarter" idx="11"/>
          </p:nvPr>
        </p:nvSpPr>
        <p:spPr/>
        <p:txBody>
          <a:bodyPr/>
          <a:lstStyle/>
          <a:p>
            <a:endParaRPr lang="en-US" dirty="0"/>
          </a:p>
        </p:txBody>
      </p:sp>
      <p:sp>
        <p:nvSpPr>
          <p:cNvPr id="24" name="Rectangle 26"/>
          <p:cNvSpPr>
            <a:spLocks noGrp="1"/>
          </p:cNvSpPr>
          <p:nvPr>
            <p:ph type="sldNum" sz="quarter" idx="12"/>
          </p:nvPr>
        </p:nvSpPr>
        <p:spPr/>
        <p:txBody>
          <a:bodyPr/>
          <a:lstStyle/>
          <a:p>
            <a:fld id="{963B0023-0CED-47F7-85AE-654F0B232C29}" type="slidenum">
              <a:rPr lang="en-US" smtClean="0"/>
              <a:pPr/>
              <a:t>‹#›</a:t>
            </a:fld>
            <a:endParaRPr lang="en-US" dirty="0"/>
          </a:p>
        </p:txBody>
      </p:sp>
    </p:spTree>
    <p:extLst>
      <p:ext uri="{BB962C8B-B14F-4D97-AF65-F5344CB8AC3E}">
        <p14:creationId xmlns:p14="http://schemas.microsoft.com/office/powerpoint/2010/main" val="3973370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6" name="Rectangle 19"/>
          <p:cNvSpPr>
            <a:spLocks noGrp="1"/>
          </p:cNvSpPr>
          <p:nvPr>
            <p:ph type="ftr" sz="quarter" idx="11"/>
          </p:nvPr>
        </p:nvSpPr>
        <p:spPr>
          <a:xfrm>
            <a:off x="457200" y="6400800"/>
            <a:ext cx="5105400" cy="304800"/>
          </a:xfrm>
        </p:spPr>
        <p:txBody>
          <a:bodyPr/>
          <a:lstStyle/>
          <a:p>
            <a:endParaRPr lang="en-US" dirty="0"/>
          </a:p>
        </p:txBody>
      </p:sp>
    </p:spTree>
    <p:extLst>
      <p:ext uri="{BB962C8B-B14F-4D97-AF65-F5344CB8AC3E}">
        <p14:creationId xmlns:p14="http://schemas.microsoft.com/office/powerpoint/2010/main" val="3245494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496736"/>
            <a:ext cx="3657600" cy="639762"/>
          </a:xfrm>
        </p:spPr>
        <p:txBody>
          <a:bodyPr anchor="b">
            <a:noAutofit/>
          </a:bodyPr>
          <a:lstStyle>
            <a:lvl1pPr marL="0" indent="0">
              <a:buNone/>
              <a:defRPr sz="20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496736"/>
            <a:ext cx="3657600" cy="639762"/>
          </a:xfrm>
        </p:spPr>
        <p:txBody>
          <a:bodyPr anchor="b">
            <a:noAutofit/>
          </a:bodyPr>
          <a:lstStyle>
            <a:lvl1pPr marL="0" indent="0">
              <a:buNone/>
              <a:defRPr sz="20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19"/>
          <p:cNvSpPr>
            <a:spLocks noGrp="1"/>
          </p:cNvSpPr>
          <p:nvPr>
            <p:ph type="ftr" sz="quarter" idx="11"/>
          </p:nvPr>
        </p:nvSpPr>
        <p:spPr>
          <a:xfrm>
            <a:off x="457200" y="6400800"/>
            <a:ext cx="5105400" cy="304800"/>
          </a:xfrm>
        </p:spPr>
        <p:txBody>
          <a:bodyPr/>
          <a:lstStyle/>
          <a:p>
            <a:endParaRPr lang="en-US" dirty="0"/>
          </a:p>
        </p:txBody>
      </p:sp>
    </p:spTree>
    <p:extLst>
      <p:ext uri="{BB962C8B-B14F-4D97-AF65-F5344CB8AC3E}">
        <p14:creationId xmlns:p14="http://schemas.microsoft.com/office/powerpoint/2010/main" val="992020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
        <p:nvSpPr>
          <p:cNvPr id="4" name="Rectangle 19"/>
          <p:cNvSpPr>
            <a:spLocks noGrp="1"/>
          </p:cNvSpPr>
          <p:nvPr>
            <p:ph type="ftr" sz="quarter" idx="11"/>
          </p:nvPr>
        </p:nvSpPr>
        <p:spPr>
          <a:xfrm>
            <a:off x="457200" y="6400800"/>
            <a:ext cx="5105400" cy="304800"/>
          </a:xfrm>
        </p:spPr>
        <p:txBody>
          <a:bodyPr/>
          <a:lstStyle/>
          <a:p>
            <a:endParaRPr lang="en-US" dirty="0"/>
          </a:p>
        </p:txBody>
      </p:sp>
    </p:spTree>
    <p:extLst>
      <p:ext uri="{BB962C8B-B14F-4D97-AF65-F5344CB8AC3E}">
        <p14:creationId xmlns:p14="http://schemas.microsoft.com/office/powerpoint/2010/main" val="28074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0" name="Picture 9" descr="greyWatermark-20.png"/>
          <p:cNvPicPr>
            <a:picLocks noChangeAspect="1"/>
          </p:cNvPicPr>
          <p:nvPr/>
        </p:nvPicPr>
        <p:blipFill>
          <a:blip r:embed="rId2" cstate="print"/>
          <a:stretch>
            <a:fillRect/>
          </a:stretch>
        </p:blipFill>
        <p:spPr>
          <a:xfrm>
            <a:off x="5185590" y="2981885"/>
            <a:ext cx="3958410" cy="3876115"/>
          </a:xfrm>
          <a:prstGeom prst="rect">
            <a:avLst/>
          </a:prstGeom>
        </p:spPr>
      </p:pic>
      <p:sp>
        <p:nvSpPr>
          <p:cNvPr id="7" name="Rectangle 6"/>
          <p:cNvSpPr/>
          <p:nvPr/>
        </p:nvSpPr>
        <p:spPr>
          <a:xfrm>
            <a:off x="0" y="0"/>
            <a:ext cx="9144000" cy="1143000"/>
          </a:xfrm>
          <a:prstGeom prst="rect">
            <a:avLst/>
          </a:prstGeom>
          <a:solidFill>
            <a:schemeClr val="bg2"/>
          </a:solidFill>
          <a:ln>
            <a:noFill/>
          </a:ln>
          <a:effectLst>
            <a:innerShdw blurRad="215900" dist="76200" dir="54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1447800"/>
            <a:ext cx="6858000" cy="1676400"/>
          </a:xfrm>
        </p:spPr>
        <p:txBody>
          <a:bodyPr anchor="b" anchorCtr="0"/>
          <a:lstStyle>
            <a:lvl1pPr algn="l">
              <a:defRPr lang="en-US" sz="4000" b="1" kern="1200" dirty="0">
                <a:solidFill>
                  <a:schemeClr val="tx1">
                    <a:lumMod val="85000"/>
                    <a:lumOff val="15000"/>
                  </a:schemeClr>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62000" y="31242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46861C8-0EAA-440C-9C1C-9DF33E3B31CE}" type="slidenum">
              <a:rPr lang="en-US" smtClean="0"/>
              <a:pPr/>
              <a:t>‹#›</a:t>
            </a:fld>
            <a:endParaRPr lang="en-US"/>
          </a:p>
        </p:txBody>
      </p:sp>
      <p:sp>
        <p:nvSpPr>
          <p:cNvPr id="9"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2"/>
                </a:solidFill>
              </a:defRPr>
            </a:lvl1p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097" y="6391656"/>
            <a:ext cx="459297" cy="365125"/>
          </a:xfrm>
        </p:spPr>
        <p:txBody>
          <a:bodyPr/>
          <a:lstStyle>
            <a:lvl1pPr>
              <a:defRPr>
                <a:solidFill>
                  <a:schemeClr val="tx1"/>
                </a:solidFill>
              </a:defRPr>
            </a:lvl1pPr>
          </a:lstStyle>
          <a:p>
            <a:fld id="{BFEBEB0A-9E3D-4B14-9782-E2AE3DA60D96}" type="slidenum">
              <a:rPr lang="en-US" smtClean="0"/>
              <a:pPr/>
              <a:t>‹#›</a:t>
            </a:fld>
            <a:endParaRPr lang="en-US" dirty="0"/>
          </a:p>
        </p:txBody>
      </p:sp>
      <p:sp>
        <p:nvSpPr>
          <p:cNvPr id="3" name="Rectangle 19"/>
          <p:cNvSpPr>
            <a:spLocks noGrp="1"/>
          </p:cNvSpPr>
          <p:nvPr>
            <p:ph type="ftr" sz="quarter" idx="11"/>
          </p:nvPr>
        </p:nvSpPr>
        <p:spPr>
          <a:xfrm>
            <a:off x="457200" y="6400800"/>
            <a:ext cx="5105400" cy="304800"/>
          </a:xfrm>
        </p:spPr>
        <p:txBody>
          <a:bodyPr/>
          <a:lstStyle>
            <a:lvl1pPr>
              <a:defRPr>
                <a:solidFill>
                  <a:schemeClr val="tx1"/>
                </a:solidFill>
              </a:defRPr>
            </a:lvl1pPr>
            <a:extLst/>
          </a:lstStyle>
          <a:p>
            <a:endParaRPr lang="en-US" dirty="0"/>
          </a:p>
        </p:txBody>
      </p:sp>
    </p:spTree>
    <p:extLst>
      <p:ext uri="{BB962C8B-B14F-4D97-AF65-F5344CB8AC3E}">
        <p14:creationId xmlns:p14="http://schemas.microsoft.com/office/powerpoint/2010/main" val="296106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066800"/>
          </a:xfrm>
        </p:spPr>
        <p:txBody>
          <a:bodyPr anchor="b">
            <a:normAutofit/>
          </a:bodyPr>
          <a:lstStyle>
            <a:lvl1pPr algn="l">
              <a:defRPr sz="3200" b="1"/>
            </a:lvl1pPr>
          </a:lstStyle>
          <a:p>
            <a:r>
              <a:rPr lang="en-US"/>
              <a:t>Click to edit Master title style</a:t>
            </a:r>
            <a:endParaRPr lang="en-US" dirty="0"/>
          </a:p>
        </p:txBody>
      </p:sp>
      <p:sp>
        <p:nvSpPr>
          <p:cNvPr id="3" name="Content Placeholder 2"/>
          <p:cNvSpPr>
            <a:spLocks noGrp="1"/>
          </p:cNvSpPr>
          <p:nvPr>
            <p:ph idx="1"/>
          </p:nvPr>
        </p:nvSpPr>
        <p:spPr>
          <a:xfrm>
            <a:off x="3392782" y="1524000"/>
            <a:ext cx="5294018" cy="46481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43917" y="1524000"/>
            <a:ext cx="2673657" cy="4648200"/>
          </a:xfrm>
        </p:spPr>
        <p:txBody>
          <a:bodyPr>
            <a:normAutofit/>
          </a:bodyPr>
          <a:lstStyle>
            <a:lvl1pPr marL="0" indent="0">
              <a:buNone/>
              <a:defRPr sz="20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359110" y="35814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9"/>
          <p:cNvSpPr>
            <a:spLocks noGrp="1"/>
          </p:cNvSpPr>
          <p:nvPr>
            <p:ph type="ftr" sz="quarter" idx="11"/>
          </p:nvPr>
        </p:nvSpPr>
        <p:spPr>
          <a:xfrm>
            <a:off x="457200" y="6400800"/>
            <a:ext cx="5105400" cy="304800"/>
          </a:xfrm>
        </p:spPr>
        <p:txBody>
          <a:bodyPr/>
          <a:lstStyle/>
          <a:p>
            <a:endParaRPr lang="en-US" dirty="0"/>
          </a:p>
        </p:txBody>
      </p:sp>
    </p:spTree>
    <p:extLst>
      <p:ext uri="{BB962C8B-B14F-4D97-AF65-F5344CB8AC3E}">
        <p14:creationId xmlns:p14="http://schemas.microsoft.com/office/powerpoint/2010/main" val="4286045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FEBEB0A-9E3D-4B14-9782-E2AE3DA60D96}"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Picture Placeholder 5"/>
          <p:cNvSpPr>
            <a:spLocks noGrp="1"/>
          </p:cNvSpPr>
          <p:nvPr>
            <p:ph type="pic" sz="quarter" idx="12"/>
          </p:nvPr>
        </p:nvSpPr>
        <p:spPr>
          <a:xfrm>
            <a:off x="457200" y="1524000"/>
            <a:ext cx="5867400" cy="4648200"/>
          </a:xfrm>
        </p:spPr>
        <p:txBody>
          <a:bodyPr/>
          <a:lstStyle/>
          <a:p>
            <a:r>
              <a:rPr lang="en-US"/>
              <a:t>Click icon to add picture</a:t>
            </a:r>
          </a:p>
        </p:txBody>
      </p:sp>
      <p:sp>
        <p:nvSpPr>
          <p:cNvPr id="8" name="Text Placeholder 7"/>
          <p:cNvSpPr>
            <a:spLocks noGrp="1"/>
          </p:cNvSpPr>
          <p:nvPr>
            <p:ph type="body" sz="quarter" idx="13"/>
          </p:nvPr>
        </p:nvSpPr>
        <p:spPr>
          <a:xfrm>
            <a:off x="6553200" y="1524000"/>
            <a:ext cx="2133600" cy="4648200"/>
          </a:xfrm>
        </p:spPr>
        <p:txBody>
          <a:bodyPr>
            <a:normAutofit/>
          </a:bodyPr>
          <a:lstStyle>
            <a:lvl1pPr marL="0" indent="0">
              <a:buFontTx/>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7920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Re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2225" y="1433513"/>
            <a:ext cx="4019550" cy="3990975"/>
          </a:xfrm>
          <a:prstGeom prst="rect">
            <a:avLst/>
          </a:prstGeom>
        </p:spPr>
      </p:pic>
    </p:spTree>
    <p:extLst>
      <p:ext uri="{BB962C8B-B14F-4D97-AF65-F5344CB8AC3E}">
        <p14:creationId xmlns:p14="http://schemas.microsoft.com/office/powerpoint/2010/main" val="1504187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4"/>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0352" y="986500"/>
            <a:ext cx="2743200"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5590" y="2981885"/>
            <a:ext cx="3958410" cy="3876114"/>
          </a:xfrm>
          <a:prstGeom prst="rect">
            <a:avLst/>
          </a:prstGeom>
        </p:spPr>
      </p:pic>
      <p:sp>
        <p:nvSpPr>
          <p:cNvPr id="2" name="Title 1"/>
          <p:cNvSpPr>
            <a:spLocks noGrp="1"/>
          </p:cNvSpPr>
          <p:nvPr>
            <p:ph type="ctrTitle"/>
          </p:nvPr>
        </p:nvSpPr>
        <p:spPr>
          <a:xfrm>
            <a:off x="457200" y="2286000"/>
            <a:ext cx="6858000" cy="1524000"/>
          </a:xfrm>
        </p:spPr>
        <p:txBody>
          <a:bodyPr>
            <a:noAutofit/>
          </a:bodyPr>
          <a:lstStyle>
            <a:lvl1pPr>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041648"/>
            <a:ext cx="6858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06064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chemeClr val="accent1"/>
        </a:solidFill>
        <a:effectLst/>
      </p:bgPr>
    </p:bg>
    <p:spTree>
      <p:nvGrpSpPr>
        <p:cNvPr id="1" name=""/>
        <p:cNvGrpSpPr/>
        <p:nvPr/>
      </p:nvGrpSpPr>
      <p:grpSpPr>
        <a:xfrm>
          <a:off x="0" y="0"/>
          <a:ext cx="0" cy="0"/>
          <a:chOff x="0" y="0"/>
          <a:chExt cx="0" cy="0"/>
        </a:xfrm>
      </p:grpSpPr>
      <p:pic>
        <p:nvPicPr>
          <p:cNvPr id="8" name="Picture 4"/>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0352" y="986500"/>
            <a:ext cx="2743200"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57200" y="2286000"/>
            <a:ext cx="6858000" cy="1524000"/>
          </a:xfrm>
        </p:spPr>
        <p:txBody>
          <a:bodyPr>
            <a:noAutofit/>
          </a:bodyPr>
          <a:lstStyle>
            <a:lvl1pPr>
              <a:defRPr sz="40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038600"/>
            <a:ext cx="6858000" cy="990600"/>
          </a:xfrm>
        </p:spPr>
        <p:txBody>
          <a:bodyPr anchor="t" anchorCtr="0">
            <a:normAutofit/>
          </a:bodyPr>
          <a:lstStyle>
            <a:lvl1pPr marL="0" indent="0" algn="l">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4648" y="2980944"/>
            <a:ext cx="3959371" cy="3877055"/>
          </a:xfrm>
          <a:prstGeom prst="rect">
            <a:avLst/>
          </a:prstGeom>
        </p:spPr>
      </p:pic>
    </p:spTree>
    <p:extLst>
      <p:ext uri="{BB962C8B-B14F-4D97-AF65-F5344CB8AC3E}">
        <p14:creationId xmlns:p14="http://schemas.microsoft.com/office/powerpoint/2010/main" val="3017159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5590" y="2981885"/>
            <a:ext cx="3958410" cy="3876114"/>
          </a:xfrm>
          <a:prstGeom prst="rect">
            <a:avLst/>
          </a:prstGeom>
        </p:spPr>
      </p:pic>
      <p:sp>
        <p:nvSpPr>
          <p:cNvPr id="2" name="Title 1"/>
          <p:cNvSpPr>
            <a:spLocks noGrp="1"/>
          </p:cNvSpPr>
          <p:nvPr>
            <p:ph type="title"/>
          </p:nvPr>
        </p:nvSpPr>
        <p:spPr>
          <a:xfrm>
            <a:off x="762000" y="685800"/>
            <a:ext cx="6858000" cy="1676400"/>
          </a:xfrm>
        </p:spPr>
        <p:txBody>
          <a:bodyPr anchor="b" anchorCtr="0"/>
          <a:lstStyle>
            <a:lvl1pPr algn="l">
              <a:defRPr lang="en-US" sz="4000" kern="1200" dirty="0">
                <a:solidFill>
                  <a:schemeClr val="tx1">
                    <a:lumMod val="85000"/>
                    <a:lumOff val="15000"/>
                  </a:schemeClr>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62000" y="2362200"/>
            <a:ext cx="6858000" cy="914400"/>
          </a:xfrm>
        </p:spPr>
        <p:txBody>
          <a:bodyPr anchor="t" anchorCtr="0">
            <a:normAutofit/>
          </a:bodyPr>
          <a:lstStyle>
            <a:lvl1pPr marL="0" indent="0">
              <a:buNone/>
              <a:defRPr sz="28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FEBEB0A-9E3D-4B14-9782-E2AE3DA60D96}" type="slidenum">
              <a:rPr lang="en-US" smtClean="0"/>
              <a:pPr/>
              <a:t>‹#›</a:t>
            </a:fld>
            <a:endParaRPr lang="en-US"/>
          </a:p>
        </p:txBody>
      </p:sp>
      <p:sp>
        <p:nvSpPr>
          <p:cNvPr id="8"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1"/>
                </a:solidFill>
              </a:defRPr>
            </a:lvl1pPr>
          </a:lstStyle>
          <a:p>
            <a:endParaRPr lang="en-US" dirty="0"/>
          </a:p>
        </p:txBody>
      </p:sp>
    </p:spTree>
    <p:extLst>
      <p:ext uri="{BB962C8B-B14F-4D97-AF65-F5344CB8AC3E}">
        <p14:creationId xmlns:p14="http://schemas.microsoft.com/office/powerpoint/2010/main" val="1623213315"/>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dirty="0"/>
          </a:p>
        </p:txBody>
      </p:sp>
      <p:sp>
        <p:nvSpPr>
          <p:cNvPr id="14" name="Rectangle 6"/>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27" name="Rectangle 19"/>
          <p:cNvSpPr>
            <a:spLocks noGrp="1"/>
          </p:cNvSpPr>
          <p:nvPr>
            <p:ph type="ftr" sz="quarter" idx="11"/>
          </p:nvPr>
        </p:nvSpPr>
        <p:spPr/>
        <p:txBody>
          <a:bodyPr/>
          <a:lstStyle/>
          <a:p>
            <a:endParaRPr lang="en-US" dirty="0"/>
          </a:p>
        </p:txBody>
      </p:sp>
      <p:sp>
        <p:nvSpPr>
          <p:cNvPr id="24" name="Rectangle 26"/>
          <p:cNvSpPr>
            <a:spLocks noGrp="1"/>
          </p:cNvSpPr>
          <p:nvPr>
            <p:ph type="sldNum" sz="quarter" idx="12"/>
          </p:nvPr>
        </p:nvSpPr>
        <p:spPr/>
        <p:txBody>
          <a:bodyPr/>
          <a:lstStyle/>
          <a:p>
            <a:fld id="{963B0023-0CED-47F7-85AE-654F0B232C29}" type="slidenum">
              <a:rPr lang="en-US" smtClean="0"/>
              <a:pPr/>
              <a:t>‹#›</a:t>
            </a:fld>
            <a:endParaRPr lang="en-US" dirty="0"/>
          </a:p>
        </p:txBody>
      </p:sp>
    </p:spTree>
    <p:extLst>
      <p:ext uri="{BB962C8B-B14F-4D97-AF65-F5344CB8AC3E}">
        <p14:creationId xmlns:p14="http://schemas.microsoft.com/office/powerpoint/2010/main" val="3973370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6" name="Rectangle 19"/>
          <p:cNvSpPr>
            <a:spLocks noGrp="1"/>
          </p:cNvSpPr>
          <p:nvPr>
            <p:ph type="ftr" sz="quarter" idx="11"/>
          </p:nvPr>
        </p:nvSpPr>
        <p:spPr>
          <a:xfrm>
            <a:off x="457200" y="6400800"/>
            <a:ext cx="5105400" cy="304800"/>
          </a:xfrm>
        </p:spPr>
        <p:txBody>
          <a:bodyPr/>
          <a:lstStyle/>
          <a:p>
            <a:endParaRPr lang="en-US" dirty="0"/>
          </a:p>
        </p:txBody>
      </p:sp>
    </p:spTree>
    <p:extLst>
      <p:ext uri="{BB962C8B-B14F-4D97-AF65-F5344CB8AC3E}">
        <p14:creationId xmlns:p14="http://schemas.microsoft.com/office/powerpoint/2010/main" val="3245494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496736"/>
            <a:ext cx="3657600" cy="639762"/>
          </a:xfrm>
        </p:spPr>
        <p:txBody>
          <a:bodyPr anchor="b">
            <a:noAutofit/>
          </a:bodyPr>
          <a:lstStyle>
            <a:lvl1pPr marL="0" indent="0">
              <a:buNone/>
              <a:defRPr sz="20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496736"/>
            <a:ext cx="3657600" cy="639762"/>
          </a:xfrm>
        </p:spPr>
        <p:txBody>
          <a:bodyPr anchor="b">
            <a:noAutofit/>
          </a:bodyPr>
          <a:lstStyle>
            <a:lvl1pPr marL="0" indent="0">
              <a:buNone/>
              <a:defRPr sz="20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19"/>
          <p:cNvSpPr>
            <a:spLocks noGrp="1"/>
          </p:cNvSpPr>
          <p:nvPr>
            <p:ph type="ftr" sz="quarter" idx="11"/>
          </p:nvPr>
        </p:nvSpPr>
        <p:spPr>
          <a:xfrm>
            <a:off x="457200" y="6400800"/>
            <a:ext cx="5105400" cy="304800"/>
          </a:xfrm>
        </p:spPr>
        <p:txBody>
          <a:bodyPr/>
          <a:lstStyle/>
          <a:p>
            <a:endParaRPr lang="en-US" dirty="0"/>
          </a:p>
        </p:txBody>
      </p:sp>
    </p:spTree>
    <p:extLst>
      <p:ext uri="{BB962C8B-B14F-4D97-AF65-F5344CB8AC3E}">
        <p14:creationId xmlns:p14="http://schemas.microsoft.com/office/powerpoint/2010/main" val="99202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dirty="0"/>
          </a:p>
        </p:txBody>
      </p:sp>
      <p:sp>
        <p:nvSpPr>
          <p:cNvPr id="14" name="Rectangle 6"/>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27" name="Rectangle 19"/>
          <p:cNvSpPr>
            <a:spLocks noGrp="1"/>
          </p:cNvSpPr>
          <p:nvPr>
            <p:ph type="ftr" sz="quarter" idx="11"/>
          </p:nvPr>
        </p:nvSpPr>
        <p:spPr/>
        <p:txBody>
          <a:bodyPr/>
          <a:lstStyle/>
          <a:p>
            <a:endParaRPr lang="en-US"/>
          </a:p>
        </p:txBody>
      </p:sp>
      <p:sp>
        <p:nvSpPr>
          <p:cNvPr id="24" name="Rectangle 26"/>
          <p:cNvSpPr>
            <a:spLocks noGrp="1"/>
          </p:cNvSpPr>
          <p:nvPr>
            <p:ph type="sldNum" sz="quarter" idx="12"/>
          </p:nvPr>
        </p:nvSpPr>
        <p:spPr/>
        <p:txBody>
          <a:bodyPr/>
          <a:lstStyle/>
          <a:p>
            <a:fld id="{446861C8-0EAA-440C-9C1C-9DF33E3B31CE}" type="slidenum">
              <a:rPr lang="en-US" smtClean="0"/>
              <a:pPr/>
              <a:t>‹#›</a:t>
            </a:fld>
            <a:endParaRPr lang="en-US"/>
          </a:p>
        </p:txBody>
      </p:sp>
    </p:spTree>
    <p:extLst>
      <p:ext uri="{BB962C8B-B14F-4D97-AF65-F5344CB8AC3E}">
        <p14:creationId xmlns:p14="http://schemas.microsoft.com/office/powerpoint/2010/main" val="4115709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
        <p:nvSpPr>
          <p:cNvPr id="4" name="Rectangle 19"/>
          <p:cNvSpPr>
            <a:spLocks noGrp="1"/>
          </p:cNvSpPr>
          <p:nvPr>
            <p:ph type="ftr" sz="quarter" idx="11"/>
          </p:nvPr>
        </p:nvSpPr>
        <p:spPr>
          <a:xfrm>
            <a:off x="457200" y="6400800"/>
            <a:ext cx="5105400" cy="304800"/>
          </a:xfrm>
        </p:spPr>
        <p:txBody>
          <a:bodyPr/>
          <a:lstStyle/>
          <a:p>
            <a:endParaRPr lang="en-US" dirty="0"/>
          </a:p>
        </p:txBody>
      </p:sp>
    </p:spTree>
    <p:extLst>
      <p:ext uri="{BB962C8B-B14F-4D97-AF65-F5344CB8AC3E}">
        <p14:creationId xmlns:p14="http://schemas.microsoft.com/office/powerpoint/2010/main" val="280741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097" y="6391656"/>
            <a:ext cx="459297" cy="365125"/>
          </a:xfrm>
        </p:spPr>
        <p:txBody>
          <a:bodyPr/>
          <a:lstStyle>
            <a:lvl1pPr>
              <a:defRPr>
                <a:solidFill>
                  <a:schemeClr val="tx1"/>
                </a:solidFill>
              </a:defRPr>
            </a:lvl1pPr>
          </a:lstStyle>
          <a:p>
            <a:fld id="{BFEBEB0A-9E3D-4B14-9782-E2AE3DA60D96}" type="slidenum">
              <a:rPr lang="en-US" smtClean="0"/>
              <a:pPr/>
              <a:t>‹#›</a:t>
            </a:fld>
            <a:endParaRPr lang="en-US" dirty="0"/>
          </a:p>
        </p:txBody>
      </p:sp>
      <p:sp>
        <p:nvSpPr>
          <p:cNvPr id="3" name="Rectangle 19"/>
          <p:cNvSpPr>
            <a:spLocks noGrp="1"/>
          </p:cNvSpPr>
          <p:nvPr>
            <p:ph type="ftr" sz="quarter" idx="11"/>
          </p:nvPr>
        </p:nvSpPr>
        <p:spPr>
          <a:xfrm>
            <a:off x="457200" y="6400800"/>
            <a:ext cx="5105400" cy="304800"/>
          </a:xfrm>
        </p:spPr>
        <p:txBody>
          <a:bodyPr/>
          <a:lstStyle>
            <a:lvl1pPr>
              <a:defRPr>
                <a:solidFill>
                  <a:schemeClr val="tx1"/>
                </a:solidFill>
              </a:defRPr>
            </a:lvl1pPr>
            <a:extLst/>
          </a:lstStyle>
          <a:p>
            <a:endParaRPr lang="en-US" dirty="0"/>
          </a:p>
        </p:txBody>
      </p:sp>
    </p:spTree>
    <p:extLst>
      <p:ext uri="{BB962C8B-B14F-4D97-AF65-F5344CB8AC3E}">
        <p14:creationId xmlns:p14="http://schemas.microsoft.com/office/powerpoint/2010/main" val="2961062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066800"/>
          </a:xfrm>
        </p:spPr>
        <p:txBody>
          <a:bodyPr anchor="b">
            <a:normAutofit/>
          </a:bodyPr>
          <a:lstStyle>
            <a:lvl1pPr algn="l">
              <a:defRPr sz="3200" b="1"/>
            </a:lvl1pPr>
          </a:lstStyle>
          <a:p>
            <a:r>
              <a:rPr lang="en-US"/>
              <a:t>Click to edit Master title style</a:t>
            </a:r>
            <a:endParaRPr lang="en-US" dirty="0"/>
          </a:p>
        </p:txBody>
      </p:sp>
      <p:sp>
        <p:nvSpPr>
          <p:cNvPr id="3" name="Content Placeholder 2"/>
          <p:cNvSpPr>
            <a:spLocks noGrp="1"/>
          </p:cNvSpPr>
          <p:nvPr>
            <p:ph idx="1"/>
          </p:nvPr>
        </p:nvSpPr>
        <p:spPr>
          <a:xfrm>
            <a:off x="3392782" y="1524000"/>
            <a:ext cx="5294018" cy="46481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43917" y="1524000"/>
            <a:ext cx="2673657" cy="4648200"/>
          </a:xfrm>
        </p:spPr>
        <p:txBody>
          <a:bodyPr>
            <a:normAutofit/>
          </a:bodyPr>
          <a:lstStyle>
            <a:lvl1pPr marL="0" indent="0">
              <a:buNone/>
              <a:defRPr sz="20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359110" y="35814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9"/>
          <p:cNvSpPr>
            <a:spLocks noGrp="1"/>
          </p:cNvSpPr>
          <p:nvPr>
            <p:ph type="ftr" sz="quarter" idx="11"/>
          </p:nvPr>
        </p:nvSpPr>
        <p:spPr>
          <a:xfrm>
            <a:off x="457200" y="6400800"/>
            <a:ext cx="5105400" cy="304800"/>
          </a:xfrm>
        </p:spPr>
        <p:txBody>
          <a:bodyPr/>
          <a:lstStyle/>
          <a:p>
            <a:endParaRPr lang="en-US" dirty="0"/>
          </a:p>
        </p:txBody>
      </p:sp>
    </p:spTree>
    <p:extLst>
      <p:ext uri="{BB962C8B-B14F-4D97-AF65-F5344CB8AC3E}">
        <p14:creationId xmlns:p14="http://schemas.microsoft.com/office/powerpoint/2010/main" val="4286045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FEBEB0A-9E3D-4B14-9782-E2AE3DA60D96}"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Picture Placeholder 5"/>
          <p:cNvSpPr>
            <a:spLocks noGrp="1"/>
          </p:cNvSpPr>
          <p:nvPr>
            <p:ph type="pic" sz="quarter" idx="12"/>
          </p:nvPr>
        </p:nvSpPr>
        <p:spPr>
          <a:xfrm>
            <a:off x="457200" y="1524000"/>
            <a:ext cx="5867400" cy="4648200"/>
          </a:xfrm>
        </p:spPr>
        <p:txBody>
          <a:bodyPr/>
          <a:lstStyle/>
          <a:p>
            <a:r>
              <a:rPr lang="en-US"/>
              <a:t>Click icon to add picture</a:t>
            </a:r>
          </a:p>
        </p:txBody>
      </p:sp>
      <p:sp>
        <p:nvSpPr>
          <p:cNvPr id="8" name="Text Placeholder 7"/>
          <p:cNvSpPr>
            <a:spLocks noGrp="1"/>
          </p:cNvSpPr>
          <p:nvPr>
            <p:ph type="body" sz="quarter" idx="13"/>
          </p:nvPr>
        </p:nvSpPr>
        <p:spPr>
          <a:xfrm>
            <a:off x="6553200" y="1524000"/>
            <a:ext cx="2133600" cy="4648200"/>
          </a:xfrm>
        </p:spPr>
        <p:txBody>
          <a:bodyPr>
            <a:normAutofit/>
          </a:bodyPr>
          <a:lstStyle>
            <a:lvl1pPr marL="0" indent="0">
              <a:buFontTx/>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79207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ankRe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2225" y="1433513"/>
            <a:ext cx="4019550" cy="3990975"/>
          </a:xfrm>
          <a:prstGeom prst="rect">
            <a:avLst/>
          </a:prstGeom>
        </p:spPr>
      </p:pic>
    </p:spTree>
    <p:extLst>
      <p:ext uri="{BB962C8B-B14F-4D97-AF65-F5344CB8AC3E}">
        <p14:creationId xmlns:p14="http://schemas.microsoft.com/office/powerpoint/2010/main" val="1504187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greyWatermark-20.png"/>
          <p:cNvPicPr>
            <a:picLocks noChangeAspect="1"/>
          </p:cNvPicPr>
          <p:nvPr/>
        </p:nvPicPr>
        <p:blipFill>
          <a:blip r:embed="rId2" cstate="print"/>
          <a:stretch>
            <a:fillRect/>
          </a:stretch>
        </p:blipFill>
        <p:spPr>
          <a:xfrm>
            <a:off x="5185590" y="2981885"/>
            <a:ext cx="3958410" cy="3876115"/>
          </a:xfrm>
          <a:prstGeom prst="rect">
            <a:avLst/>
          </a:prstGeom>
        </p:spPr>
      </p:pic>
      <p:sp>
        <p:nvSpPr>
          <p:cNvPr id="2" name="Title 1"/>
          <p:cNvSpPr>
            <a:spLocks noGrp="1"/>
          </p:cNvSpPr>
          <p:nvPr>
            <p:ph type="ctrTitle"/>
          </p:nvPr>
        </p:nvSpPr>
        <p:spPr>
          <a:xfrm>
            <a:off x="457200" y="2286000"/>
            <a:ext cx="6858000" cy="1524000"/>
          </a:xfrm>
        </p:spPr>
        <p:txBody>
          <a:bodyPr>
            <a:noAutofit/>
          </a:bodyPr>
          <a:lstStyle>
            <a:lvl1pPr>
              <a:defRPr sz="4000" b="1"/>
            </a:lvl1pPr>
          </a:lstStyle>
          <a:p>
            <a:r>
              <a:rPr lang="en-US"/>
              <a:t>Click to edit Master title style</a:t>
            </a:r>
            <a:endParaRPr lang="en-US" dirty="0"/>
          </a:p>
        </p:txBody>
      </p:sp>
      <p:sp>
        <p:nvSpPr>
          <p:cNvPr id="3" name="Subtitle 2"/>
          <p:cNvSpPr>
            <a:spLocks noGrp="1"/>
          </p:cNvSpPr>
          <p:nvPr>
            <p:ph type="subTitle" idx="1"/>
          </p:nvPr>
        </p:nvSpPr>
        <p:spPr>
          <a:xfrm>
            <a:off x="457200" y="4041648"/>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990600"/>
            <a:ext cx="2743200" cy="88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8913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rgbClr val="AB192D"/>
        </a:solidFill>
        <a:effectLst/>
      </p:bgPr>
    </p:bg>
    <p:spTree>
      <p:nvGrpSpPr>
        <p:cNvPr id="1" name=""/>
        <p:cNvGrpSpPr/>
        <p:nvPr/>
      </p:nvGrpSpPr>
      <p:grpSpPr>
        <a:xfrm>
          <a:off x="0" y="0"/>
          <a:ext cx="0" cy="0"/>
          <a:chOff x="0" y="0"/>
          <a:chExt cx="0" cy="0"/>
        </a:xfrm>
      </p:grpSpPr>
      <p:pic>
        <p:nvPicPr>
          <p:cNvPr id="9"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352" y="986500"/>
            <a:ext cx="2743200"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57200" y="2286000"/>
            <a:ext cx="6858000" cy="1524000"/>
          </a:xfrm>
        </p:spPr>
        <p:txBody>
          <a:bodyPr>
            <a:noAutofit/>
          </a:bodyPr>
          <a:lstStyle>
            <a:lvl1pPr>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038600"/>
            <a:ext cx="6858000" cy="990600"/>
          </a:xfrm>
        </p:spPr>
        <p:txBody>
          <a:bodyPr anchor="t" anchorCtr="0">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648" y="2980944"/>
            <a:ext cx="3959371" cy="3877055"/>
          </a:xfrm>
          <a:prstGeom prst="rect">
            <a:avLst/>
          </a:prstGeom>
        </p:spPr>
      </p:pic>
    </p:spTree>
    <p:extLst>
      <p:ext uri="{BB962C8B-B14F-4D97-AF65-F5344CB8AC3E}">
        <p14:creationId xmlns:p14="http://schemas.microsoft.com/office/powerpoint/2010/main" val="36883638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0" name="Picture 9" descr="greyWatermark-20.png"/>
          <p:cNvPicPr>
            <a:picLocks noChangeAspect="1"/>
          </p:cNvPicPr>
          <p:nvPr/>
        </p:nvPicPr>
        <p:blipFill>
          <a:blip r:embed="rId2" cstate="print"/>
          <a:stretch>
            <a:fillRect/>
          </a:stretch>
        </p:blipFill>
        <p:spPr>
          <a:xfrm>
            <a:off x="5185590" y="2981885"/>
            <a:ext cx="3958410" cy="3876115"/>
          </a:xfrm>
          <a:prstGeom prst="rect">
            <a:avLst/>
          </a:prstGeom>
        </p:spPr>
      </p:pic>
      <p:sp>
        <p:nvSpPr>
          <p:cNvPr id="7" name="Rectangle 6"/>
          <p:cNvSpPr/>
          <p:nvPr/>
        </p:nvSpPr>
        <p:spPr>
          <a:xfrm>
            <a:off x="0" y="0"/>
            <a:ext cx="9144000" cy="1143000"/>
          </a:xfrm>
          <a:prstGeom prst="rect">
            <a:avLst/>
          </a:prstGeom>
          <a:solidFill>
            <a:schemeClr val="bg2"/>
          </a:solidFill>
          <a:ln>
            <a:noFill/>
          </a:ln>
          <a:effectLst>
            <a:innerShdw blurRad="215900" dist="76200" dir="54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1447800"/>
            <a:ext cx="6858000" cy="1676400"/>
          </a:xfrm>
        </p:spPr>
        <p:txBody>
          <a:bodyPr anchor="b" anchorCtr="0"/>
          <a:lstStyle>
            <a:lvl1pPr algn="l">
              <a:defRPr lang="en-US" sz="4000" b="1" kern="1200" dirty="0">
                <a:solidFill>
                  <a:schemeClr val="tx1">
                    <a:lumMod val="85000"/>
                    <a:lumOff val="15000"/>
                  </a:schemeClr>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62000" y="31242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446861C8-0EAA-440C-9C1C-9DF33E3B31CE}" type="slidenum">
              <a:rPr lang="en-US" smtClean="0"/>
              <a:pPr/>
              <a:t>‹#›</a:t>
            </a:fld>
            <a:endParaRPr lang="en-US"/>
          </a:p>
        </p:txBody>
      </p:sp>
      <p:sp>
        <p:nvSpPr>
          <p:cNvPr id="9"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2"/>
                </a:solidFill>
              </a:defRPr>
            </a:lvl1pPr>
          </a:lstStyle>
          <a:p>
            <a:endParaRPr lang="en-US"/>
          </a:p>
        </p:txBody>
      </p:sp>
    </p:spTree>
    <p:extLst>
      <p:ext uri="{BB962C8B-B14F-4D97-AF65-F5344CB8AC3E}">
        <p14:creationId xmlns:p14="http://schemas.microsoft.com/office/powerpoint/2010/main" val="1573477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dirty="0"/>
          </a:p>
        </p:txBody>
      </p:sp>
      <p:sp>
        <p:nvSpPr>
          <p:cNvPr id="14" name="Rectangle 6"/>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27" name="Rectangle 19"/>
          <p:cNvSpPr>
            <a:spLocks noGrp="1"/>
          </p:cNvSpPr>
          <p:nvPr>
            <p:ph type="ftr" sz="quarter" idx="11"/>
          </p:nvPr>
        </p:nvSpPr>
        <p:spPr/>
        <p:txBody>
          <a:bodyPr/>
          <a:lstStyle/>
          <a:p>
            <a:endParaRPr lang="en-US"/>
          </a:p>
        </p:txBody>
      </p:sp>
      <p:sp>
        <p:nvSpPr>
          <p:cNvPr id="24" name="Rectangle 26"/>
          <p:cNvSpPr>
            <a:spLocks noGrp="1"/>
          </p:cNvSpPr>
          <p:nvPr>
            <p:ph type="sldNum" sz="quarter" idx="12"/>
          </p:nvPr>
        </p:nvSpPr>
        <p:spPr/>
        <p:txBody>
          <a:bodyPr/>
          <a:lstStyle/>
          <a:p>
            <a:fld id="{446861C8-0EAA-440C-9C1C-9DF33E3B31CE}" type="slidenum">
              <a:rPr lang="en-US" smtClean="0"/>
              <a:pPr/>
              <a:t>‹#›</a:t>
            </a:fld>
            <a:endParaRPr lang="en-US"/>
          </a:p>
        </p:txBody>
      </p:sp>
    </p:spTree>
    <p:extLst>
      <p:ext uri="{BB962C8B-B14F-4D97-AF65-F5344CB8AC3E}">
        <p14:creationId xmlns:p14="http://schemas.microsoft.com/office/powerpoint/2010/main" val="40980025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46861C8-0EAA-440C-9C1C-9DF33E3B31CE}" type="slidenum">
              <a:rPr lang="en-US" smtClean="0"/>
              <a:pPr/>
              <a:t>‹#›</a:t>
            </a:fld>
            <a:endParaRPr lang="en-US"/>
          </a:p>
        </p:txBody>
      </p:sp>
      <p:sp>
        <p:nvSpPr>
          <p:cNvPr id="6" name="Rectangle 19"/>
          <p:cNvSpPr>
            <a:spLocks noGrp="1"/>
          </p:cNvSpPr>
          <p:nvPr>
            <p:ph type="ftr" sz="quarter" idx="11"/>
          </p:nvPr>
        </p:nvSpPr>
        <p:spPr>
          <a:xfrm>
            <a:off x="457200" y="6400800"/>
            <a:ext cx="5105400" cy="304800"/>
          </a:xfrm>
        </p:spPr>
        <p:txBody>
          <a:bodyPr/>
          <a:lstStyle/>
          <a:p>
            <a:endParaRPr lang="en-US"/>
          </a:p>
        </p:txBody>
      </p:sp>
    </p:spTree>
    <p:extLst>
      <p:ext uri="{BB962C8B-B14F-4D97-AF65-F5344CB8AC3E}">
        <p14:creationId xmlns:p14="http://schemas.microsoft.com/office/powerpoint/2010/main" val="1197432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46861C8-0EAA-440C-9C1C-9DF33E3B31CE}" type="slidenum">
              <a:rPr lang="en-US" smtClean="0"/>
              <a:pPr/>
              <a:t>‹#›</a:t>
            </a:fld>
            <a:endParaRPr lang="en-US"/>
          </a:p>
        </p:txBody>
      </p:sp>
      <p:sp>
        <p:nvSpPr>
          <p:cNvPr id="6" name="Rectangle 19"/>
          <p:cNvSpPr>
            <a:spLocks noGrp="1"/>
          </p:cNvSpPr>
          <p:nvPr>
            <p:ph type="ftr" sz="quarter" idx="11"/>
          </p:nvPr>
        </p:nvSpPr>
        <p:spPr>
          <a:xfrm>
            <a:off x="457200" y="6400800"/>
            <a:ext cx="5105400" cy="304800"/>
          </a:xfrm>
        </p:spPr>
        <p:txBody>
          <a:bodyPr/>
          <a:lstStyle/>
          <a:p>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496736"/>
            <a:ext cx="3657600" cy="639762"/>
          </a:xfrm>
        </p:spPr>
        <p:txBody>
          <a:bodyPr anchor="b">
            <a:no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20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496736"/>
            <a:ext cx="3657600" cy="639762"/>
          </a:xfrm>
        </p:spPr>
        <p:txBody>
          <a:bodyPr anchor="b">
            <a:no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82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46861C8-0EAA-440C-9C1C-9DF33E3B31CE}" type="slidenum">
              <a:rPr lang="en-US" smtClean="0"/>
              <a:pPr/>
              <a:t>‹#›</a:t>
            </a:fld>
            <a:endParaRPr lang="en-US"/>
          </a:p>
        </p:txBody>
      </p:sp>
      <p:sp>
        <p:nvSpPr>
          <p:cNvPr id="8" name="Rectangle 19"/>
          <p:cNvSpPr>
            <a:spLocks noGrp="1"/>
          </p:cNvSpPr>
          <p:nvPr>
            <p:ph type="ftr" sz="quarter" idx="11"/>
          </p:nvPr>
        </p:nvSpPr>
        <p:spPr>
          <a:xfrm>
            <a:off x="457200" y="6400800"/>
            <a:ext cx="5105400" cy="304800"/>
          </a:xfrm>
        </p:spPr>
        <p:txBody>
          <a:bodyPr/>
          <a:lstStyle/>
          <a:p>
            <a:endParaRPr lang="en-US"/>
          </a:p>
        </p:txBody>
      </p:sp>
    </p:spTree>
    <p:extLst>
      <p:ext uri="{BB962C8B-B14F-4D97-AF65-F5344CB8AC3E}">
        <p14:creationId xmlns:p14="http://schemas.microsoft.com/office/powerpoint/2010/main" val="2397697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46861C8-0EAA-440C-9C1C-9DF33E3B31CE}" type="slidenum">
              <a:rPr lang="en-US" smtClean="0"/>
              <a:pPr/>
              <a:t>‹#›</a:t>
            </a:fld>
            <a:endParaRPr lang="en-US"/>
          </a:p>
        </p:txBody>
      </p:sp>
      <p:sp>
        <p:nvSpPr>
          <p:cNvPr id="4" name="Rectangle 19"/>
          <p:cNvSpPr>
            <a:spLocks noGrp="1"/>
          </p:cNvSpPr>
          <p:nvPr>
            <p:ph type="ftr" sz="quarter" idx="11"/>
          </p:nvPr>
        </p:nvSpPr>
        <p:spPr>
          <a:xfrm>
            <a:off x="457200" y="6400800"/>
            <a:ext cx="5105400" cy="304800"/>
          </a:xfrm>
        </p:spPr>
        <p:txBody>
          <a:bodyPr/>
          <a:lstStyle/>
          <a:p>
            <a:endParaRPr lang="en-US"/>
          </a:p>
        </p:txBody>
      </p:sp>
    </p:spTree>
    <p:extLst>
      <p:ext uri="{BB962C8B-B14F-4D97-AF65-F5344CB8AC3E}">
        <p14:creationId xmlns:p14="http://schemas.microsoft.com/office/powerpoint/2010/main" val="2405222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391656"/>
            <a:ext cx="459297" cy="365125"/>
          </a:xfrm>
        </p:spPr>
        <p:txBody>
          <a:bodyPr/>
          <a:lstStyle/>
          <a:p>
            <a:fld id="{446861C8-0EAA-440C-9C1C-9DF33E3B31CE}" type="slidenum">
              <a:rPr lang="en-US" smtClean="0"/>
              <a:pPr/>
              <a:t>‹#›</a:t>
            </a:fld>
            <a:endParaRPr lang="en-US"/>
          </a:p>
        </p:txBody>
      </p:sp>
      <p:sp>
        <p:nvSpPr>
          <p:cNvPr id="3" name="Rectangle 19"/>
          <p:cNvSpPr>
            <a:spLocks noGrp="1"/>
          </p:cNvSpPr>
          <p:nvPr>
            <p:ph type="ftr" sz="quarter" idx="11"/>
          </p:nvPr>
        </p:nvSpPr>
        <p:spPr>
          <a:xfrm>
            <a:off x="457200" y="6400800"/>
            <a:ext cx="5105400" cy="304800"/>
          </a:xfrm>
        </p:spPr>
        <p:txBody>
          <a:bodyPr/>
          <a:lstStyle/>
          <a:p>
            <a:endParaRPr lang="en-US"/>
          </a:p>
        </p:txBody>
      </p:sp>
    </p:spTree>
    <p:extLst>
      <p:ext uri="{BB962C8B-B14F-4D97-AF65-F5344CB8AC3E}">
        <p14:creationId xmlns:p14="http://schemas.microsoft.com/office/powerpoint/2010/main" val="2184015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066800"/>
          </a:xfrm>
        </p:spPr>
        <p:txBody>
          <a:bodyPr anchor="b">
            <a:normAutofit/>
          </a:bodyPr>
          <a:lstStyle>
            <a:lvl1pPr algn="l">
              <a:defRPr sz="3200" b="1"/>
            </a:lvl1pPr>
          </a:lstStyle>
          <a:p>
            <a:r>
              <a:rPr lang="en-US"/>
              <a:t>Click to edit Master title style</a:t>
            </a:r>
            <a:endParaRPr lang="en-US" dirty="0"/>
          </a:p>
        </p:txBody>
      </p:sp>
      <p:sp>
        <p:nvSpPr>
          <p:cNvPr id="3" name="Content Placeholder 2"/>
          <p:cNvSpPr>
            <a:spLocks noGrp="1"/>
          </p:cNvSpPr>
          <p:nvPr>
            <p:ph idx="1"/>
          </p:nvPr>
        </p:nvSpPr>
        <p:spPr>
          <a:xfrm>
            <a:off x="3392782" y="1524000"/>
            <a:ext cx="5294018" cy="46481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43917" y="1524000"/>
            <a:ext cx="2673657" cy="4648200"/>
          </a:xfrm>
        </p:spPr>
        <p:txBody>
          <a:bodyPr>
            <a:normAutofit/>
          </a:bodyPr>
          <a:lstStyle>
            <a:lvl1pPr marL="0" indent="0">
              <a:buNone/>
              <a:defRPr sz="2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446861C8-0EAA-440C-9C1C-9DF33E3B31CE}" type="slidenum">
              <a:rPr lang="en-US" smtClean="0"/>
              <a:pPr/>
              <a:t>‹#›</a:t>
            </a:fld>
            <a:endParaRPr lang="en-US"/>
          </a:p>
        </p:txBody>
      </p:sp>
      <p:cxnSp>
        <p:nvCxnSpPr>
          <p:cNvPr id="10" name="Straight Connector 9"/>
          <p:cNvCxnSpPr/>
          <p:nvPr/>
        </p:nvCxnSpPr>
        <p:spPr>
          <a:xfrm rot="5400000">
            <a:off x="1359110" y="35814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9"/>
          <p:cNvSpPr>
            <a:spLocks noGrp="1"/>
          </p:cNvSpPr>
          <p:nvPr>
            <p:ph type="ftr" sz="quarter" idx="11"/>
          </p:nvPr>
        </p:nvSpPr>
        <p:spPr>
          <a:xfrm>
            <a:off x="457200" y="6400800"/>
            <a:ext cx="5105400" cy="304800"/>
          </a:xfrm>
        </p:spPr>
        <p:txBody>
          <a:bodyPr/>
          <a:lstStyle/>
          <a:p>
            <a:endParaRPr lang="en-US"/>
          </a:p>
        </p:txBody>
      </p:sp>
    </p:spTree>
    <p:extLst>
      <p:ext uri="{BB962C8B-B14F-4D97-AF65-F5344CB8AC3E}">
        <p14:creationId xmlns:p14="http://schemas.microsoft.com/office/powerpoint/2010/main" val="16037573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hoto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46861C8-0EAA-440C-9C1C-9DF33E3B31CE}"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Picture Placeholder 5"/>
          <p:cNvSpPr>
            <a:spLocks noGrp="1"/>
          </p:cNvSpPr>
          <p:nvPr>
            <p:ph type="pic" sz="quarter" idx="12"/>
          </p:nvPr>
        </p:nvSpPr>
        <p:spPr>
          <a:xfrm>
            <a:off x="457200" y="1524000"/>
            <a:ext cx="5867400" cy="4648200"/>
          </a:xfrm>
        </p:spPr>
        <p:txBody>
          <a:bodyPr/>
          <a:lstStyle/>
          <a:p>
            <a:r>
              <a:rPr lang="en-US"/>
              <a:t>Click icon to add picture</a:t>
            </a:r>
          </a:p>
        </p:txBody>
      </p:sp>
      <p:sp>
        <p:nvSpPr>
          <p:cNvPr id="8" name="Text Placeholder 7"/>
          <p:cNvSpPr>
            <a:spLocks noGrp="1"/>
          </p:cNvSpPr>
          <p:nvPr>
            <p:ph type="body" sz="quarter" idx="13"/>
          </p:nvPr>
        </p:nvSpPr>
        <p:spPr>
          <a:xfrm>
            <a:off x="6553200" y="1524000"/>
            <a:ext cx="2133600" cy="4648200"/>
          </a:xfrm>
        </p:spPr>
        <p:txBody>
          <a:bodyPr>
            <a:normAutofit/>
          </a:bodyPr>
          <a:lstStyle>
            <a:lvl1pPr marL="0" indent="0">
              <a:buFontTx/>
              <a:buNone/>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92441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BlankRe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225" y="1433513"/>
            <a:ext cx="4019550" cy="3990975"/>
          </a:xfrm>
          <a:prstGeom prst="rect">
            <a:avLst/>
          </a:prstGeom>
        </p:spPr>
      </p:pic>
    </p:spTree>
    <p:extLst>
      <p:ext uri="{BB962C8B-B14F-4D97-AF65-F5344CB8AC3E}">
        <p14:creationId xmlns:p14="http://schemas.microsoft.com/office/powerpoint/2010/main" val="3336273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4"/>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0352" y="986500"/>
            <a:ext cx="2743200"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5590" y="2981885"/>
            <a:ext cx="3958410" cy="3876114"/>
          </a:xfrm>
          <a:prstGeom prst="rect">
            <a:avLst/>
          </a:prstGeom>
        </p:spPr>
      </p:pic>
      <p:sp>
        <p:nvSpPr>
          <p:cNvPr id="2" name="Title 1"/>
          <p:cNvSpPr>
            <a:spLocks noGrp="1"/>
          </p:cNvSpPr>
          <p:nvPr>
            <p:ph type="ctrTitle"/>
          </p:nvPr>
        </p:nvSpPr>
        <p:spPr>
          <a:xfrm>
            <a:off x="457200" y="2286000"/>
            <a:ext cx="6858000" cy="1524000"/>
          </a:xfrm>
        </p:spPr>
        <p:txBody>
          <a:bodyPr>
            <a:noAutofit/>
          </a:bodyPr>
          <a:lstStyle>
            <a:lvl1pPr>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041648"/>
            <a:ext cx="6858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74662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chemeClr val="accent1"/>
        </a:solidFill>
        <a:effectLst/>
      </p:bgPr>
    </p:bg>
    <p:spTree>
      <p:nvGrpSpPr>
        <p:cNvPr id="1" name=""/>
        <p:cNvGrpSpPr/>
        <p:nvPr/>
      </p:nvGrpSpPr>
      <p:grpSpPr>
        <a:xfrm>
          <a:off x="0" y="0"/>
          <a:ext cx="0" cy="0"/>
          <a:chOff x="0" y="0"/>
          <a:chExt cx="0" cy="0"/>
        </a:xfrm>
      </p:grpSpPr>
      <p:pic>
        <p:nvPicPr>
          <p:cNvPr id="8" name="Picture 4"/>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0352" y="986500"/>
            <a:ext cx="2743200"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57200" y="2286000"/>
            <a:ext cx="6858000" cy="1524000"/>
          </a:xfrm>
        </p:spPr>
        <p:txBody>
          <a:bodyPr>
            <a:noAutofit/>
          </a:bodyPr>
          <a:lstStyle>
            <a:lvl1pPr>
              <a:defRPr sz="40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038600"/>
            <a:ext cx="6858000" cy="990600"/>
          </a:xfrm>
        </p:spPr>
        <p:txBody>
          <a:bodyPr anchor="t" anchorCtr="0">
            <a:normAutofit/>
          </a:bodyPr>
          <a:lstStyle>
            <a:lvl1pPr marL="0" indent="0" algn="l">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4648" y="2980944"/>
            <a:ext cx="3959371" cy="3877055"/>
          </a:xfrm>
          <a:prstGeom prst="rect">
            <a:avLst/>
          </a:prstGeom>
        </p:spPr>
      </p:pic>
    </p:spTree>
    <p:extLst>
      <p:ext uri="{BB962C8B-B14F-4D97-AF65-F5344CB8AC3E}">
        <p14:creationId xmlns:p14="http://schemas.microsoft.com/office/powerpoint/2010/main" val="41980501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5590" y="2981885"/>
            <a:ext cx="3958410" cy="3876114"/>
          </a:xfrm>
          <a:prstGeom prst="rect">
            <a:avLst/>
          </a:prstGeom>
        </p:spPr>
      </p:pic>
      <p:sp>
        <p:nvSpPr>
          <p:cNvPr id="2" name="Title 1"/>
          <p:cNvSpPr>
            <a:spLocks noGrp="1"/>
          </p:cNvSpPr>
          <p:nvPr>
            <p:ph type="title"/>
          </p:nvPr>
        </p:nvSpPr>
        <p:spPr>
          <a:xfrm>
            <a:off x="762000" y="685800"/>
            <a:ext cx="6858000" cy="1676400"/>
          </a:xfrm>
        </p:spPr>
        <p:txBody>
          <a:bodyPr anchor="b" anchorCtr="0"/>
          <a:lstStyle>
            <a:lvl1pPr algn="l">
              <a:defRPr lang="en-US" sz="4000" kern="1200" dirty="0">
                <a:solidFill>
                  <a:schemeClr val="tx1">
                    <a:lumMod val="85000"/>
                    <a:lumOff val="15000"/>
                  </a:schemeClr>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62000" y="2362200"/>
            <a:ext cx="6858000" cy="914400"/>
          </a:xfrm>
        </p:spPr>
        <p:txBody>
          <a:bodyPr anchor="t" anchorCtr="0">
            <a:normAutofit/>
          </a:bodyPr>
          <a:lstStyle>
            <a:lvl1pPr marL="0" indent="0">
              <a:buNone/>
              <a:defRPr sz="28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FEBEB0A-9E3D-4B14-9782-E2AE3DA60D96}" type="slidenum">
              <a:rPr lang="en-US" smtClean="0"/>
              <a:pPr/>
              <a:t>‹#›</a:t>
            </a:fld>
            <a:endParaRPr lang="en-US"/>
          </a:p>
        </p:txBody>
      </p:sp>
      <p:sp>
        <p:nvSpPr>
          <p:cNvPr id="8"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1"/>
                </a:solidFill>
              </a:defRPr>
            </a:lvl1pPr>
          </a:lstStyle>
          <a:p>
            <a:endParaRPr lang="en-US" dirty="0"/>
          </a:p>
        </p:txBody>
      </p:sp>
    </p:spTree>
    <p:extLst>
      <p:ext uri="{BB962C8B-B14F-4D97-AF65-F5344CB8AC3E}">
        <p14:creationId xmlns:p14="http://schemas.microsoft.com/office/powerpoint/2010/main" val="225180943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dirty="0"/>
          </a:p>
        </p:txBody>
      </p:sp>
      <p:sp>
        <p:nvSpPr>
          <p:cNvPr id="14" name="Rectangle 6"/>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27" name="Rectangle 19"/>
          <p:cNvSpPr>
            <a:spLocks noGrp="1"/>
          </p:cNvSpPr>
          <p:nvPr>
            <p:ph type="ftr" sz="quarter" idx="11"/>
          </p:nvPr>
        </p:nvSpPr>
        <p:spPr/>
        <p:txBody>
          <a:bodyPr/>
          <a:lstStyle/>
          <a:p>
            <a:endParaRPr lang="en-US" dirty="0"/>
          </a:p>
        </p:txBody>
      </p:sp>
      <p:sp>
        <p:nvSpPr>
          <p:cNvPr id="24" name="Rectangle 26"/>
          <p:cNvSpPr>
            <a:spLocks noGrp="1"/>
          </p:cNvSpPr>
          <p:nvPr>
            <p:ph type="sldNum" sz="quarter" idx="12"/>
          </p:nvPr>
        </p:nvSpPr>
        <p:spPr/>
        <p:txBody>
          <a:bodyPr/>
          <a:lstStyle/>
          <a:p>
            <a:fld id="{963B0023-0CED-47F7-85AE-654F0B232C29}" type="slidenum">
              <a:rPr lang="en-US" smtClean="0"/>
              <a:pPr/>
              <a:t>‹#›</a:t>
            </a:fld>
            <a:endParaRPr lang="en-US" dirty="0"/>
          </a:p>
        </p:txBody>
      </p:sp>
    </p:spTree>
    <p:extLst>
      <p:ext uri="{BB962C8B-B14F-4D97-AF65-F5344CB8AC3E}">
        <p14:creationId xmlns:p14="http://schemas.microsoft.com/office/powerpoint/2010/main" val="3757869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496736"/>
            <a:ext cx="3657600" cy="639762"/>
          </a:xfrm>
        </p:spPr>
        <p:txBody>
          <a:bodyPr anchor="b">
            <a:no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496736"/>
            <a:ext cx="3657600" cy="639762"/>
          </a:xfrm>
        </p:spPr>
        <p:txBody>
          <a:bodyPr anchor="b">
            <a:no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46861C8-0EAA-440C-9C1C-9DF33E3B31CE}" type="slidenum">
              <a:rPr lang="en-US" smtClean="0"/>
              <a:pPr/>
              <a:t>‹#›</a:t>
            </a:fld>
            <a:endParaRPr lang="en-US"/>
          </a:p>
        </p:txBody>
      </p:sp>
      <p:sp>
        <p:nvSpPr>
          <p:cNvPr id="8" name="Rectangle 19"/>
          <p:cNvSpPr>
            <a:spLocks noGrp="1"/>
          </p:cNvSpPr>
          <p:nvPr>
            <p:ph type="ftr" sz="quarter" idx="11"/>
          </p:nvPr>
        </p:nvSpPr>
        <p:spPr>
          <a:xfrm>
            <a:off x="457200" y="6400800"/>
            <a:ext cx="5105400" cy="304800"/>
          </a:xfrm>
        </p:spPr>
        <p:txBody>
          <a:bodyPr/>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6" name="Rectangle 19"/>
          <p:cNvSpPr>
            <a:spLocks noGrp="1"/>
          </p:cNvSpPr>
          <p:nvPr>
            <p:ph type="ftr" sz="quarter" idx="11"/>
          </p:nvPr>
        </p:nvSpPr>
        <p:spPr>
          <a:xfrm>
            <a:off x="457200" y="6400800"/>
            <a:ext cx="5105400" cy="304800"/>
          </a:xfrm>
        </p:spPr>
        <p:txBody>
          <a:bodyPr/>
          <a:lstStyle/>
          <a:p>
            <a:endParaRPr lang="en-US" dirty="0"/>
          </a:p>
        </p:txBody>
      </p:sp>
    </p:spTree>
    <p:extLst>
      <p:ext uri="{BB962C8B-B14F-4D97-AF65-F5344CB8AC3E}">
        <p14:creationId xmlns:p14="http://schemas.microsoft.com/office/powerpoint/2010/main" val="12719067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496736"/>
            <a:ext cx="3657600" cy="639762"/>
          </a:xfrm>
        </p:spPr>
        <p:txBody>
          <a:bodyPr anchor="b">
            <a:noAutofit/>
          </a:bodyPr>
          <a:lstStyle>
            <a:lvl1pPr marL="0" indent="0">
              <a:buNone/>
              <a:defRPr sz="20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20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496736"/>
            <a:ext cx="3657600" cy="639762"/>
          </a:xfrm>
        </p:spPr>
        <p:txBody>
          <a:bodyPr anchor="b">
            <a:noAutofit/>
          </a:bodyPr>
          <a:lstStyle>
            <a:lvl1pPr marL="0" indent="0">
              <a:buNone/>
              <a:defRPr sz="20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82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19"/>
          <p:cNvSpPr>
            <a:spLocks noGrp="1"/>
          </p:cNvSpPr>
          <p:nvPr>
            <p:ph type="ftr" sz="quarter" idx="11"/>
          </p:nvPr>
        </p:nvSpPr>
        <p:spPr>
          <a:xfrm>
            <a:off x="457200" y="6400800"/>
            <a:ext cx="5105400" cy="304800"/>
          </a:xfrm>
        </p:spPr>
        <p:txBody>
          <a:bodyPr/>
          <a:lstStyle/>
          <a:p>
            <a:endParaRPr lang="en-US" dirty="0"/>
          </a:p>
        </p:txBody>
      </p:sp>
    </p:spTree>
    <p:extLst>
      <p:ext uri="{BB962C8B-B14F-4D97-AF65-F5344CB8AC3E}">
        <p14:creationId xmlns:p14="http://schemas.microsoft.com/office/powerpoint/2010/main" val="20401534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
        <p:nvSpPr>
          <p:cNvPr id="4" name="Rectangle 19"/>
          <p:cNvSpPr>
            <a:spLocks noGrp="1"/>
          </p:cNvSpPr>
          <p:nvPr>
            <p:ph type="ftr" sz="quarter" idx="11"/>
          </p:nvPr>
        </p:nvSpPr>
        <p:spPr>
          <a:xfrm>
            <a:off x="457200" y="6400800"/>
            <a:ext cx="5105400" cy="304800"/>
          </a:xfrm>
        </p:spPr>
        <p:txBody>
          <a:bodyPr/>
          <a:lstStyle/>
          <a:p>
            <a:endParaRPr lang="en-US" dirty="0"/>
          </a:p>
        </p:txBody>
      </p:sp>
    </p:spTree>
    <p:extLst>
      <p:ext uri="{BB962C8B-B14F-4D97-AF65-F5344CB8AC3E}">
        <p14:creationId xmlns:p14="http://schemas.microsoft.com/office/powerpoint/2010/main" val="33945057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097" y="6391656"/>
            <a:ext cx="459297" cy="365125"/>
          </a:xfrm>
        </p:spPr>
        <p:txBody>
          <a:bodyPr/>
          <a:lstStyle>
            <a:lvl1pPr>
              <a:defRPr>
                <a:solidFill>
                  <a:schemeClr val="tx1"/>
                </a:solidFill>
              </a:defRPr>
            </a:lvl1pPr>
          </a:lstStyle>
          <a:p>
            <a:fld id="{BFEBEB0A-9E3D-4B14-9782-E2AE3DA60D96}" type="slidenum">
              <a:rPr lang="en-US" smtClean="0"/>
              <a:pPr/>
              <a:t>‹#›</a:t>
            </a:fld>
            <a:endParaRPr lang="en-US" dirty="0"/>
          </a:p>
        </p:txBody>
      </p:sp>
      <p:sp>
        <p:nvSpPr>
          <p:cNvPr id="3" name="Rectangle 19"/>
          <p:cNvSpPr>
            <a:spLocks noGrp="1"/>
          </p:cNvSpPr>
          <p:nvPr>
            <p:ph type="ftr" sz="quarter" idx="11"/>
          </p:nvPr>
        </p:nvSpPr>
        <p:spPr>
          <a:xfrm>
            <a:off x="457200" y="6400800"/>
            <a:ext cx="5105400" cy="304800"/>
          </a:xfrm>
        </p:spPr>
        <p:txBody>
          <a:bodyPr/>
          <a:lstStyle>
            <a:lvl1pPr>
              <a:defRPr>
                <a:solidFill>
                  <a:schemeClr val="tx1"/>
                </a:solidFill>
              </a:defRPr>
            </a:lvl1pPr>
            <a:extLst/>
          </a:lstStyle>
          <a:p>
            <a:endParaRPr lang="en-US" dirty="0"/>
          </a:p>
        </p:txBody>
      </p:sp>
    </p:spTree>
    <p:extLst>
      <p:ext uri="{BB962C8B-B14F-4D97-AF65-F5344CB8AC3E}">
        <p14:creationId xmlns:p14="http://schemas.microsoft.com/office/powerpoint/2010/main" val="6164584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066800"/>
          </a:xfrm>
        </p:spPr>
        <p:txBody>
          <a:bodyPr anchor="b">
            <a:normAutofit/>
          </a:bodyPr>
          <a:lstStyle>
            <a:lvl1pPr algn="l">
              <a:defRPr sz="3200" b="1"/>
            </a:lvl1pPr>
          </a:lstStyle>
          <a:p>
            <a:r>
              <a:rPr lang="en-US"/>
              <a:t>Click to edit Master title style</a:t>
            </a:r>
            <a:endParaRPr lang="en-US" dirty="0"/>
          </a:p>
        </p:txBody>
      </p:sp>
      <p:sp>
        <p:nvSpPr>
          <p:cNvPr id="3" name="Content Placeholder 2"/>
          <p:cNvSpPr>
            <a:spLocks noGrp="1"/>
          </p:cNvSpPr>
          <p:nvPr>
            <p:ph idx="1"/>
          </p:nvPr>
        </p:nvSpPr>
        <p:spPr>
          <a:xfrm>
            <a:off x="3392782" y="1524000"/>
            <a:ext cx="5294018" cy="46481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43917" y="1524000"/>
            <a:ext cx="2673657" cy="4648200"/>
          </a:xfrm>
        </p:spPr>
        <p:txBody>
          <a:bodyPr>
            <a:normAutofit/>
          </a:bodyPr>
          <a:lstStyle>
            <a:lvl1pPr marL="0" indent="0">
              <a:buNone/>
              <a:defRPr sz="20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359110" y="35814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9"/>
          <p:cNvSpPr>
            <a:spLocks noGrp="1"/>
          </p:cNvSpPr>
          <p:nvPr>
            <p:ph type="ftr" sz="quarter" idx="11"/>
          </p:nvPr>
        </p:nvSpPr>
        <p:spPr>
          <a:xfrm>
            <a:off x="457200" y="6400800"/>
            <a:ext cx="5105400" cy="304800"/>
          </a:xfrm>
        </p:spPr>
        <p:txBody>
          <a:bodyPr/>
          <a:lstStyle/>
          <a:p>
            <a:endParaRPr lang="en-US" dirty="0"/>
          </a:p>
        </p:txBody>
      </p:sp>
    </p:spTree>
    <p:extLst>
      <p:ext uri="{BB962C8B-B14F-4D97-AF65-F5344CB8AC3E}">
        <p14:creationId xmlns:p14="http://schemas.microsoft.com/office/powerpoint/2010/main" val="9571077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to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FEBEB0A-9E3D-4B14-9782-E2AE3DA60D96}"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Picture Placeholder 5"/>
          <p:cNvSpPr>
            <a:spLocks noGrp="1"/>
          </p:cNvSpPr>
          <p:nvPr>
            <p:ph type="pic" sz="quarter" idx="12"/>
          </p:nvPr>
        </p:nvSpPr>
        <p:spPr>
          <a:xfrm>
            <a:off x="457200" y="1524000"/>
            <a:ext cx="5867400" cy="4648200"/>
          </a:xfrm>
        </p:spPr>
        <p:txBody>
          <a:bodyPr/>
          <a:lstStyle/>
          <a:p>
            <a:r>
              <a:rPr lang="en-US"/>
              <a:t>Click icon to add picture</a:t>
            </a:r>
          </a:p>
        </p:txBody>
      </p:sp>
      <p:sp>
        <p:nvSpPr>
          <p:cNvPr id="8" name="Text Placeholder 7"/>
          <p:cNvSpPr>
            <a:spLocks noGrp="1"/>
          </p:cNvSpPr>
          <p:nvPr>
            <p:ph type="body" sz="quarter" idx="13"/>
          </p:nvPr>
        </p:nvSpPr>
        <p:spPr>
          <a:xfrm>
            <a:off x="6553200" y="1524000"/>
            <a:ext cx="2133600" cy="4648200"/>
          </a:xfrm>
        </p:spPr>
        <p:txBody>
          <a:bodyPr>
            <a:normAutofit/>
          </a:bodyPr>
          <a:lstStyle>
            <a:lvl1pPr marL="0" indent="0">
              <a:buFontTx/>
              <a:buNone/>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83711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lankRe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2225" y="1433513"/>
            <a:ext cx="4019550" cy="3990975"/>
          </a:xfrm>
          <a:prstGeom prst="rect">
            <a:avLst/>
          </a:prstGeom>
        </p:spPr>
      </p:pic>
    </p:spTree>
    <p:extLst>
      <p:ext uri="{BB962C8B-B14F-4D97-AF65-F5344CB8AC3E}">
        <p14:creationId xmlns:p14="http://schemas.microsoft.com/office/powerpoint/2010/main" val="30701936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rgbClr val="AB192D"/>
        </a:solidFill>
        <a:effectLst/>
      </p:bgPr>
    </p:bg>
    <p:spTree>
      <p:nvGrpSpPr>
        <p:cNvPr id="1" name=""/>
        <p:cNvGrpSpPr/>
        <p:nvPr/>
      </p:nvGrpSpPr>
      <p:grpSpPr>
        <a:xfrm>
          <a:off x="0" y="0"/>
          <a:ext cx="0" cy="0"/>
          <a:chOff x="0" y="0"/>
          <a:chExt cx="0" cy="0"/>
        </a:xfrm>
      </p:grpSpPr>
      <p:pic>
        <p:nvPicPr>
          <p:cNvPr id="9"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352" y="986500"/>
            <a:ext cx="2743200"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57200" y="2286000"/>
            <a:ext cx="6858000" cy="1524000"/>
          </a:xfrm>
        </p:spPr>
        <p:txBody>
          <a:bodyPr>
            <a:noAutofit/>
          </a:bodyPr>
          <a:lstStyle>
            <a:lvl1pPr>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038600"/>
            <a:ext cx="6858000" cy="990600"/>
          </a:xfrm>
        </p:spPr>
        <p:txBody>
          <a:bodyPr anchor="t" anchorCtr="0">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648" y="2980944"/>
            <a:ext cx="3959371" cy="3877055"/>
          </a:xfrm>
          <a:prstGeom prst="rect">
            <a:avLst/>
          </a:prstGeom>
        </p:spPr>
      </p:pic>
    </p:spTree>
    <p:extLst>
      <p:ext uri="{BB962C8B-B14F-4D97-AF65-F5344CB8AC3E}">
        <p14:creationId xmlns:p14="http://schemas.microsoft.com/office/powerpoint/2010/main" val="6503564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0" name="Picture 9" descr="greyWatermark-20.png"/>
          <p:cNvPicPr>
            <a:picLocks noChangeAspect="1"/>
          </p:cNvPicPr>
          <p:nvPr/>
        </p:nvPicPr>
        <p:blipFill>
          <a:blip r:embed="rId2" cstate="print"/>
          <a:stretch>
            <a:fillRect/>
          </a:stretch>
        </p:blipFill>
        <p:spPr>
          <a:xfrm>
            <a:off x="5185590" y="2981885"/>
            <a:ext cx="3958410" cy="3876115"/>
          </a:xfrm>
          <a:prstGeom prst="rect">
            <a:avLst/>
          </a:prstGeom>
        </p:spPr>
      </p:pic>
      <p:sp>
        <p:nvSpPr>
          <p:cNvPr id="7" name="Rectangle 6"/>
          <p:cNvSpPr/>
          <p:nvPr/>
        </p:nvSpPr>
        <p:spPr>
          <a:xfrm>
            <a:off x="0" y="0"/>
            <a:ext cx="9144000" cy="1143000"/>
          </a:xfrm>
          <a:prstGeom prst="rect">
            <a:avLst/>
          </a:prstGeom>
          <a:solidFill>
            <a:schemeClr val="bg2"/>
          </a:solidFill>
          <a:ln>
            <a:noFill/>
          </a:ln>
          <a:effectLst>
            <a:innerShdw blurRad="215900" dist="76200" dir="54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1447800"/>
            <a:ext cx="6858000" cy="1676400"/>
          </a:xfrm>
        </p:spPr>
        <p:txBody>
          <a:bodyPr anchor="b" anchorCtr="0"/>
          <a:lstStyle>
            <a:lvl1pPr algn="l">
              <a:defRPr lang="en-US" sz="4000" b="1" kern="1200" dirty="0">
                <a:solidFill>
                  <a:schemeClr val="tx1">
                    <a:lumMod val="85000"/>
                    <a:lumOff val="15000"/>
                  </a:schemeClr>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62000" y="31242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446861C8-0EAA-440C-9C1C-9DF33E3B31CE}" type="slidenum">
              <a:rPr lang="en-US" smtClean="0"/>
              <a:pPr/>
              <a:t>‹#›</a:t>
            </a:fld>
            <a:endParaRPr lang="en-US"/>
          </a:p>
        </p:txBody>
      </p:sp>
      <p:sp>
        <p:nvSpPr>
          <p:cNvPr id="9"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2"/>
                </a:solidFill>
              </a:defRPr>
            </a:lvl1pPr>
          </a:lstStyle>
          <a:p>
            <a:endParaRPr lang="en-US"/>
          </a:p>
        </p:txBody>
      </p:sp>
    </p:spTree>
    <p:extLst>
      <p:ext uri="{BB962C8B-B14F-4D97-AF65-F5344CB8AC3E}">
        <p14:creationId xmlns:p14="http://schemas.microsoft.com/office/powerpoint/2010/main" val="5877445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dirty="0"/>
          </a:p>
        </p:txBody>
      </p:sp>
      <p:sp>
        <p:nvSpPr>
          <p:cNvPr id="14" name="Rectangle 6"/>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27" name="Rectangle 19"/>
          <p:cNvSpPr>
            <a:spLocks noGrp="1"/>
          </p:cNvSpPr>
          <p:nvPr>
            <p:ph type="ftr" sz="quarter" idx="11"/>
          </p:nvPr>
        </p:nvSpPr>
        <p:spPr/>
        <p:txBody>
          <a:bodyPr/>
          <a:lstStyle/>
          <a:p>
            <a:endParaRPr lang="en-US"/>
          </a:p>
        </p:txBody>
      </p:sp>
      <p:sp>
        <p:nvSpPr>
          <p:cNvPr id="24" name="Rectangle 26"/>
          <p:cNvSpPr>
            <a:spLocks noGrp="1"/>
          </p:cNvSpPr>
          <p:nvPr>
            <p:ph type="sldNum" sz="quarter" idx="12"/>
          </p:nvPr>
        </p:nvSpPr>
        <p:spPr/>
        <p:txBody>
          <a:bodyPr/>
          <a:lstStyle/>
          <a:p>
            <a:fld id="{446861C8-0EAA-440C-9C1C-9DF33E3B31CE}" type="slidenum">
              <a:rPr lang="en-US" smtClean="0"/>
              <a:pPr/>
              <a:t>‹#›</a:t>
            </a:fld>
            <a:endParaRPr lang="en-US"/>
          </a:p>
        </p:txBody>
      </p:sp>
    </p:spTree>
    <p:extLst>
      <p:ext uri="{BB962C8B-B14F-4D97-AF65-F5344CB8AC3E}">
        <p14:creationId xmlns:p14="http://schemas.microsoft.com/office/powerpoint/2010/main" val="96884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46861C8-0EAA-440C-9C1C-9DF33E3B31CE}" type="slidenum">
              <a:rPr lang="en-US" smtClean="0"/>
              <a:pPr/>
              <a:t>‹#›</a:t>
            </a:fld>
            <a:endParaRPr lang="en-US"/>
          </a:p>
        </p:txBody>
      </p:sp>
      <p:sp>
        <p:nvSpPr>
          <p:cNvPr id="4" name="Rectangle 19"/>
          <p:cNvSpPr>
            <a:spLocks noGrp="1"/>
          </p:cNvSpPr>
          <p:nvPr>
            <p:ph type="ftr" sz="quarter" idx="11"/>
          </p:nvPr>
        </p:nvSpPr>
        <p:spPr>
          <a:xfrm>
            <a:off x="457200" y="6400800"/>
            <a:ext cx="5105400" cy="304800"/>
          </a:xfrm>
        </p:spPr>
        <p:txBody>
          <a:bodyPr/>
          <a:lstStyle/>
          <a:p>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46861C8-0EAA-440C-9C1C-9DF33E3B31CE}" type="slidenum">
              <a:rPr lang="en-US" smtClean="0"/>
              <a:pPr/>
              <a:t>‹#›</a:t>
            </a:fld>
            <a:endParaRPr lang="en-US"/>
          </a:p>
        </p:txBody>
      </p:sp>
      <p:sp>
        <p:nvSpPr>
          <p:cNvPr id="6" name="Rectangle 19"/>
          <p:cNvSpPr>
            <a:spLocks noGrp="1"/>
          </p:cNvSpPr>
          <p:nvPr>
            <p:ph type="ftr" sz="quarter" idx="11"/>
          </p:nvPr>
        </p:nvSpPr>
        <p:spPr>
          <a:xfrm>
            <a:off x="457200" y="6400800"/>
            <a:ext cx="5105400" cy="304800"/>
          </a:xfrm>
        </p:spPr>
        <p:txBody>
          <a:bodyPr/>
          <a:lstStyle/>
          <a:p>
            <a:endParaRPr lang="en-US"/>
          </a:p>
        </p:txBody>
      </p:sp>
    </p:spTree>
    <p:extLst>
      <p:ext uri="{BB962C8B-B14F-4D97-AF65-F5344CB8AC3E}">
        <p14:creationId xmlns:p14="http://schemas.microsoft.com/office/powerpoint/2010/main" val="23892645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496736"/>
            <a:ext cx="3657600" cy="639762"/>
          </a:xfrm>
        </p:spPr>
        <p:txBody>
          <a:bodyPr anchor="b">
            <a:no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20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496736"/>
            <a:ext cx="3657600" cy="639762"/>
          </a:xfrm>
        </p:spPr>
        <p:txBody>
          <a:bodyPr anchor="b">
            <a:no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82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46861C8-0EAA-440C-9C1C-9DF33E3B31CE}" type="slidenum">
              <a:rPr lang="en-US" smtClean="0"/>
              <a:pPr/>
              <a:t>‹#›</a:t>
            </a:fld>
            <a:endParaRPr lang="en-US"/>
          </a:p>
        </p:txBody>
      </p:sp>
      <p:sp>
        <p:nvSpPr>
          <p:cNvPr id="8" name="Rectangle 19"/>
          <p:cNvSpPr>
            <a:spLocks noGrp="1"/>
          </p:cNvSpPr>
          <p:nvPr>
            <p:ph type="ftr" sz="quarter" idx="11"/>
          </p:nvPr>
        </p:nvSpPr>
        <p:spPr>
          <a:xfrm>
            <a:off x="457200" y="6400800"/>
            <a:ext cx="5105400" cy="304800"/>
          </a:xfrm>
        </p:spPr>
        <p:txBody>
          <a:bodyPr/>
          <a:lstStyle/>
          <a:p>
            <a:endParaRPr lang="en-US"/>
          </a:p>
        </p:txBody>
      </p:sp>
    </p:spTree>
    <p:extLst>
      <p:ext uri="{BB962C8B-B14F-4D97-AF65-F5344CB8AC3E}">
        <p14:creationId xmlns:p14="http://schemas.microsoft.com/office/powerpoint/2010/main" val="19780540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46861C8-0EAA-440C-9C1C-9DF33E3B31CE}" type="slidenum">
              <a:rPr lang="en-US" smtClean="0"/>
              <a:pPr/>
              <a:t>‹#›</a:t>
            </a:fld>
            <a:endParaRPr lang="en-US"/>
          </a:p>
        </p:txBody>
      </p:sp>
      <p:sp>
        <p:nvSpPr>
          <p:cNvPr id="4" name="Rectangle 19"/>
          <p:cNvSpPr>
            <a:spLocks noGrp="1"/>
          </p:cNvSpPr>
          <p:nvPr>
            <p:ph type="ftr" sz="quarter" idx="11"/>
          </p:nvPr>
        </p:nvSpPr>
        <p:spPr>
          <a:xfrm>
            <a:off x="457200" y="6400800"/>
            <a:ext cx="5105400" cy="304800"/>
          </a:xfrm>
        </p:spPr>
        <p:txBody>
          <a:bodyPr/>
          <a:lstStyle/>
          <a:p>
            <a:endParaRPr lang="en-US"/>
          </a:p>
        </p:txBody>
      </p:sp>
    </p:spTree>
    <p:extLst>
      <p:ext uri="{BB962C8B-B14F-4D97-AF65-F5344CB8AC3E}">
        <p14:creationId xmlns:p14="http://schemas.microsoft.com/office/powerpoint/2010/main" val="31012087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391656"/>
            <a:ext cx="459297" cy="365125"/>
          </a:xfrm>
        </p:spPr>
        <p:txBody>
          <a:bodyPr/>
          <a:lstStyle/>
          <a:p>
            <a:fld id="{446861C8-0EAA-440C-9C1C-9DF33E3B31CE}" type="slidenum">
              <a:rPr lang="en-US" smtClean="0"/>
              <a:pPr/>
              <a:t>‹#›</a:t>
            </a:fld>
            <a:endParaRPr lang="en-US"/>
          </a:p>
        </p:txBody>
      </p:sp>
      <p:sp>
        <p:nvSpPr>
          <p:cNvPr id="3" name="Rectangle 19"/>
          <p:cNvSpPr>
            <a:spLocks noGrp="1"/>
          </p:cNvSpPr>
          <p:nvPr>
            <p:ph type="ftr" sz="quarter" idx="11"/>
          </p:nvPr>
        </p:nvSpPr>
        <p:spPr>
          <a:xfrm>
            <a:off x="457200" y="6400800"/>
            <a:ext cx="5105400" cy="304800"/>
          </a:xfrm>
        </p:spPr>
        <p:txBody>
          <a:bodyPr/>
          <a:lstStyle/>
          <a:p>
            <a:endParaRPr lang="en-US"/>
          </a:p>
        </p:txBody>
      </p:sp>
    </p:spTree>
    <p:extLst>
      <p:ext uri="{BB962C8B-B14F-4D97-AF65-F5344CB8AC3E}">
        <p14:creationId xmlns:p14="http://schemas.microsoft.com/office/powerpoint/2010/main" val="18973516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066800"/>
          </a:xfrm>
        </p:spPr>
        <p:txBody>
          <a:bodyPr anchor="b">
            <a:normAutofit/>
          </a:bodyPr>
          <a:lstStyle>
            <a:lvl1pPr algn="l">
              <a:defRPr sz="3200" b="1"/>
            </a:lvl1pPr>
          </a:lstStyle>
          <a:p>
            <a:r>
              <a:rPr lang="en-US"/>
              <a:t>Click to edit Master title style</a:t>
            </a:r>
            <a:endParaRPr lang="en-US" dirty="0"/>
          </a:p>
        </p:txBody>
      </p:sp>
      <p:sp>
        <p:nvSpPr>
          <p:cNvPr id="3" name="Content Placeholder 2"/>
          <p:cNvSpPr>
            <a:spLocks noGrp="1"/>
          </p:cNvSpPr>
          <p:nvPr>
            <p:ph idx="1"/>
          </p:nvPr>
        </p:nvSpPr>
        <p:spPr>
          <a:xfrm>
            <a:off x="3392782" y="1524000"/>
            <a:ext cx="5294018" cy="46481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43917" y="1524000"/>
            <a:ext cx="2673657" cy="4648200"/>
          </a:xfrm>
        </p:spPr>
        <p:txBody>
          <a:bodyPr>
            <a:normAutofit/>
          </a:bodyPr>
          <a:lstStyle>
            <a:lvl1pPr marL="0" indent="0">
              <a:buNone/>
              <a:defRPr sz="2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446861C8-0EAA-440C-9C1C-9DF33E3B31CE}" type="slidenum">
              <a:rPr lang="en-US" smtClean="0"/>
              <a:pPr/>
              <a:t>‹#›</a:t>
            </a:fld>
            <a:endParaRPr lang="en-US"/>
          </a:p>
        </p:txBody>
      </p:sp>
      <p:cxnSp>
        <p:nvCxnSpPr>
          <p:cNvPr id="10" name="Straight Connector 9"/>
          <p:cNvCxnSpPr/>
          <p:nvPr/>
        </p:nvCxnSpPr>
        <p:spPr>
          <a:xfrm rot="5400000">
            <a:off x="1359110" y="35814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9"/>
          <p:cNvSpPr>
            <a:spLocks noGrp="1"/>
          </p:cNvSpPr>
          <p:nvPr>
            <p:ph type="ftr" sz="quarter" idx="11"/>
          </p:nvPr>
        </p:nvSpPr>
        <p:spPr>
          <a:xfrm>
            <a:off x="457200" y="6400800"/>
            <a:ext cx="5105400" cy="304800"/>
          </a:xfrm>
        </p:spPr>
        <p:txBody>
          <a:bodyPr/>
          <a:lstStyle/>
          <a:p>
            <a:endParaRPr lang="en-US"/>
          </a:p>
        </p:txBody>
      </p:sp>
    </p:spTree>
    <p:extLst>
      <p:ext uri="{BB962C8B-B14F-4D97-AF65-F5344CB8AC3E}">
        <p14:creationId xmlns:p14="http://schemas.microsoft.com/office/powerpoint/2010/main" val="15564002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hoto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46861C8-0EAA-440C-9C1C-9DF33E3B31CE}"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6" name="Picture Placeholder 5"/>
          <p:cNvSpPr>
            <a:spLocks noGrp="1"/>
          </p:cNvSpPr>
          <p:nvPr>
            <p:ph type="pic" sz="quarter" idx="12"/>
          </p:nvPr>
        </p:nvSpPr>
        <p:spPr>
          <a:xfrm>
            <a:off x="457200" y="1524000"/>
            <a:ext cx="5867400" cy="4648200"/>
          </a:xfrm>
        </p:spPr>
        <p:txBody>
          <a:bodyPr/>
          <a:lstStyle/>
          <a:p>
            <a:r>
              <a:rPr lang="en-US"/>
              <a:t>Click icon to add picture</a:t>
            </a:r>
          </a:p>
        </p:txBody>
      </p:sp>
      <p:sp>
        <p:nvSpPr>
          <p:cNvPr id="8" name="Text Placeholder 7"/>
          <p:cNvSpPr>
            <a:spLocks noGrp="1"/>
          </p:cNvSpPr>
          <p:nvPr>
            <p:ph type="body" sz="quarter" idx="13"/>
          </p:nvPr>
        </p:nvSpPr>
        <p:spPr>
          <a:xfrm>
            <a:off x="6553200" y="1524000"/>
            <a:ext cx="2133600" cy="4648200"/>
          </a:xfrm>
        </p:spPr>
        <p:txBody>
          <a:bodyPr>
            <a:normAutofit/>
          </a:bodyPr>
          <a:lstStyle>
            <a:lvl1pPr marL="0" indent="0">
              <a:buFontTx/>
              <a:buNone/>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24226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BlankRe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225" y="1433513"/>
            <a:ext cx="4019550" cy="3990975"/>
          </a:xfrm>
          <a:prstGeom prst="rect">
            <a:avLst/>
          </a:prstGeom>
        </p:spPr>
      </p:pic>
    </p:spTree>
    <p:extLst>
      <p:ext uri="{BB962C8B-B14F-4D97-AF65-F5344CB8AC3E}">
        <p14:creationId xmlns:p14="http://schemas.microsoft.com/office/powerpoint/2010/main" val="308060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391656"/>
            <a:ext cx="459297" cy="365125"/>
          </a:xfrm>
        </p:spPr>
        <p:txBody>
          <a:bodyPr/>
          <a:lstStyle/>
          <a:p>
            <a:fld id="{446861C8-0EAA-440C-9C1C-9DF33E3B31CE}" type="slidenum">
              <a:rPr lang="en-US" smtClean="0"/>
              <a:pPr/>
              <a:t>‹#›</a:t>
            </a:fld>
            <a:endParaRPr lang="en-US"/>
          </a:p>
        </p:txBody>
      </p:sp>
      <p:sp>
        <p:nvSpPr>
          <p:cNvPr id="3" name="Rectangle 19"/>
          <p:cNvSpPr>
            <a:spLocks noGrp="1"/>
          </p:cNvSpPr>
          <p:nvPr>
            <p:ph type="ftr" sz="quarter" idx="11"/>
          </p:nvPr>
        </p:nvSpPr>
        <p:spPr>
          <a:xfrm>
            <a:off x="457200" y="6400800"/>
            <a:ext cx="5105400" cy="30480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066800"/>
          </a:xfrm>
        </p:spPr>
        <p:txBody>
          <a:bodyPr anchor="b">
            <a:normAutofit/>
          </a:bodyPr>
          <a:lstStyle>
            <a:lvl1pPr algn="l">
              <a:defRPr sz="3200" b="1"/>
            </a:lvl1pPr>
          </a:lstStyle>
          <a:p>
            <a:r>
              <a:rPr lang="en-US"/>
              <a:t>Click to edit Master title style</a:t>
            </a:r>
            <a:endParaRPr lang="en-US" dirty="0"/>
          </a:p>
        </p:txBody>
      </p:sp>
      <p:sp>
        <p:nvSpPr>
          <p:cNvPr id="3" name="Content Placeholder 2"/>
          <p:cNvSpPr>
            <a:spLocks noGrp="1"/>
          </p:cNvSpPr>
          <p:nvPr>
            <p:ph idx="1"/>
          </p:nvPr>
        </p:nvSpPr>
        <p:spPr>
          <a:xfrm>
            <a:off x="3392782" y="1524000"/>
            <a:ext cx="5294018" cy="46481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43917" y="1524000"/>
            <a:ext cx="2673657" cy="4648200"/>
          </a:xfrm>
        </p:spPr>
        <p:txBody>
          <a:bodyPr>
            <a:normAutofit/>
          </a:bodyPr>
          <a:lstStyle>
            <a:lvl1pPr marL="0" indent="0">
              <a:buNone/>
              <a:defRPr sz="2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46861C8-0EAA-440C-9C1C-9DF33E3B31CE}" type="slidenum">
              <a:rPr lang="en-US" smtClean="0"/>
              <a:pPr/>
              <a:t>‹#›</a:t>
            </a:fld>
            <a:endParaRPr lang="en-US"/>
          </a:p>
        </p:txBody>
      </p:sp>
      <p:cxnSp>
        <p:nvCxnSpPr>
          <p:cNvPr id="10" name="Straight Connector 9"/>
          <p:cNvCxnSpPr/>
          <p:nvPr/>
        </p:nvCxnSpPr>
        <p:spPr>
          <a:xfrm rot="5400000">
            <a:off x="1359110" y="35814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9"/>
          <p:cNvSpPr>
            <a:spLocks noGrp="1"/>
          </p:cNvSpPr>
          <p:nvPr>
            <p:ph type="ftr" sz="quarter" idx="11"/>
          </p:nvPr>
        </p:nvSpPr>
        <p:spPr>
          <a:xfrm>
            <a:off x="457200" y="6400800"/>
            <a:ext cx="5105400" cy="304800"/>
          </a:xfrm>
        </p:spPr>
        <p:txBody>
          <a:bodyPr/>
          <a:lstStyle/>
          <a:p>
            <a:endParaRPr lang="en-US"/>
          </a:p>
        </p:txBody>
      </p:sp>
    </p:spTree>
    <p:extLst>
      <p:ext uri="{BB962C8B-B14F-4D97-AF65-F5344CB8AC3E}">
        <p14:creationId xmlns:p14="http://schemas.microsoft.com/office/powerpoint/2010/main" val="2935338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8229600" cy="8001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 y="6387664"/>
            <a:ext cx="457200" cy="394136"/>
          </a:xfrm>
          <a:prstGeom prst="rect">
            <a:avLst/>
          </a:prstGeom>
        </p:spPr>
        <p:txBody>
          <a:bodyPr vert="horz" lIns="91440" tIns="45720" rIns="91440" bIns="45720" rtlCol="0" anchor="ctr"/>
          <a:lstStyle>
            <a:lvl1pPr algn="l">
              <a:defRPr sz="1200">
                <a:solidFill>
                  <a:schemeClr val="tx1">
                    <a:lumMod val="85000"/>
                    <a:lumOff val="15000"/>
                  </a:schemeClr>
                </a:solidFill>
                <a:latin typeface="+mj-lt"/>
              </a:defRPr>
            </a:lvl1pPr>
          </a:lstStyle>
          <a:p>
            <a:fld id="{446861C8-0EAA-440C-9C1C-9DF33E3B31CE}" type="slidenum">
              <a:rPr lang="en-US" smtClean="0"/>
              <a:pPr/>
              <a:t>‹#›</a:t>
            </a:fld>
            <a:endParaRPr lang="en-US"/>
          </a:p>
        </p:txBody>
      </p:sp>
      <p:sp>
        <p:nvSpPr>
          <p:cNvPr id="9" name="Rectangle 8"/>
          <p:cNvSpPr/>
          <p:nvPr/>
        </p:nvSpPr>
        <p:spPr>
          <a:xfrm>
            <a:off x="457200" y="1234966"/>
            <a:ext cx="86868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86400" y="6400800"/>
            <a:ext cx="3352800" cy="369332"/>
          </a:xfrm>
          <a:prstGeom prst="rect">
            <a:avLst/>
          </a:prstGeom>
          <a:noFill/>
          <a:ln>
            <a:noFill/>
          </a:ln>
        </p:spPr>
        <p:txBody>
          <a:bodyPr wrap="square" rtlCol="0">
            <a:spAutoFit/>
          </a:bodyPr>
          <a:lstStyle/>
          <a:p>
            <a:pPr algn="r"/>
            <a:r>
              <a:rPr lang="en-US" dirty="0">
                <a:solidFill>
                  <a:schemeClr val="bg2"/>
                </a:solidFill>
                <a:latin typeface="Times New Roman" pitchFamily="18" charset="0"/>
                <a:cs typeface="Times New Roman" pitchFamily="18" charset="0"/>
              </a:rPr>
              <a:t>Worcester Polytechnic Institute</a:t>
            </a:r>
          </a:p>
        </p:txBody>
      </p:sp>
      <p:sp>
        <p:nvSpPr>
          <p:cNvPr id="13"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2"/>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200" b="1" kern="1200">
          <a:solidFill>
            <a:schemeClr val="tx1">
              <a:lumMod val="85000"/>
              <a:lumOff val="15000"/>
            </a:schemeClr>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8229600" cy="8001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 y="6391657"/>
            <a:ext cx="457200" cy="313944"/>
          </a:xfrm>
          <a:prstGeom prst="rect">
            <a:avLst/>
          </a:prstGeom>
        </p:spPr>
        <p:txBody>
          <a:bodyPr vert="horz" lIns="91440" tIns="45720" rIns="91440" bIns="45720" rtlCol="0" anchor="ctr"/>
          <a:lstStyle>
            <a:lvl1pPr algn="l">
              <a:defRPr sz="1200">
                <a:solidFill>
                  <a:schemeClr val="tx1"/>
                </a:solidFill>
                <a:latin typeface="+mj-lt"/>
              </a:defRPr>
            </a:lvl1pPr>
          </a:lstStyle>
          <a:p>
            <a:fld id="{BFEBEB0A-9E3D-4B14-9782-E2AE3DA60D96}" type="slidenum">
              <a:rPr lang="en-US" smtClean="0"/>
              <a:pPr/>
              <a:t>‹#›</a:t>
            </a:fld>
            <a:endParaRPr lang="en-US" dirty="0"/>
          </a:p>
        </p:txBody>
      </p:sp>
      <p:sp>
        <p:nvSpPr>
          <p:cNvPr id="9" name="Rectangle 8"/>
          <p:cNvSpPr/>
          <p:nvPr/>
        </p:nvSpPr>
        <p:spPr>
          <a:xfrm>
            <a:off x="457200" y="1234966"/>
            <a:ext cx="86868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86400" y="6400800"/>
            <a:ext cx="3352800" cy="369332"/>
          </a:xfrm>
          <a:prstGeom prst="rect">
            <a:avLst/>
          </a:prstGeom>
          <a:noFill/>
          <a:ln>
            <a:noFill/>
          </a:ln>
        </p:spPr>
        <p:txBody>
          <a:bodyPr wrap="square" rtlCol="0">
            <a:spAutoFit/>
          </a:bodyPr>
          <a:lstStyle/>
          <a:p>
            <a:pPr algn="r"/>
            <a:r>
              <a:rPr lang="en-US" dirty="0">
                <a:solidFill>
                  <a:schemeClr val="tx1"/>
                </a:solidFill>
                <a:latin typeface="Times New Roman" pitchFamily="18" charset="0"/>
                <a:cs typeface="Times New Roman" pitchFamily="18" charset="0"/>
              </a:rPr>
              <a:t>Worcester Polytechnic Institute</a:t>
            </a:r>
          </a:p>
        </p:txBody>
      </p:sp>
      <p:sp>
        <p:nvSpPr>
          <p:cNvPr id="13"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1"/>
                </a:solidFill>
              </a:defRPr>
            </a:lvl1pPr>
          </a:lstStyle>
          <a:p>
            <a:endParaRPr lang="en-US" dirty="0"/>
          </a:p>
        </p:txBody>
      </p:sp>
    </p:spTree>
    <p:extLst>
      <p:ext uri="{BB962C8B-B14F-4D97-AF65-F5344CB8AC3E}">
        <p14:creationId xmlns:p14="http://schemas.microsoft.com/office/powerpoint/2010/main" val="34368943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spcBef>
          <a:spcPct val="0"/>
        </a:spcBef>
        <a:buNone/>
        <a:defRPr sz="3200" b="1" kern="1200">
          <a:solidFill>
            <a:schemeClr val="tx1"/>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8229600" cy="8001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 y="6391657"/>
            <a:ext cx="457200" cy="313944"/>
          </a:xfrm>
          <a:prstGeom prst="rect">
            <a:avLst/>
          </a:prstGeom>
        </p:spPr>
        <p:txBody>
          <a:bodyPr vert="horz" lIns="91440" tIns="45720" rIns="91440" bIns="45720" rtlCol="0" anchor="ctr"/>
          <a:lstStyle>
            <a:lvl1pPr algn="l">
              <a:defRPr sz="1200">
                <a:solidFill>
                  <a:schemeClr val="tx1"/>
                </a:solidFill>
                <a:latin typeface="+mj-lt"/>
              </a:defRPr>
            </a:lvl1pPr>
          </a:lstStyle>
          <a:p>
            <a:fld id="{BFEBEB0A-9E3D-4B14-9782-E2AE3DA60D96}" type="slidenum">
              <a:rPr lang="en-US" smtClean="0"/>
              <a:pPr/>
              <a:t>‹#›</a:t>
            </a:fld>
            <a:endParaRPr lang="en-US" dirty="0"/>
          </a:p>
        </p:txBody>
      </p:sp>
      <p:sp>
        <p:nvSpPr>
          <p:cNvPr id="9" name="Rectangle 8"/>
          <p:cNvSpPr/>
          <p:nvPr/>
        </p:nvSpPr>
        <p:spPr>
          <a:xfrm>
            <a:off x="457200" y="1234966"/>
            <a:ext cx="86868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86400" y="6400800"/>
            <a:ext cx="3352800" cy="369332"/>
          </a:xfrm>
          <a:prstGeom prst="rect">
            <a:avLst/>
          </a:prstGeom>
          <a:noFill/>
          <a:ln>
            <a:noFill/>
          </a:ln>
        </p:spPr>
        <p:txBody>
          <a:bodyPr wrap="square" rtlCol="0">
            <a:spAutoFit/>
          </a:bodyPr>
          <a:lstStyle/>
          <a:p>
            <a:pPr algn="r"/>
            <a:r>
              <a:rPr lang="en-US" dirty="0">
                <a:solidFill>
                  <a:schemeClr val="tx1"/>
                </a:solidFill>
                <a:latin typeface="Times New Roman" pitchFamily="18" charset="0"/>
                <a:cs typeface="Times New Roman" pitchFamily="18" charset="0"/>
              </a:rPr>
              <a:t>Worcester Polytechnic Institute</a:t>
            </a:r>
          </a:p>
        </p:txBody>
      </p:sp>
      <p:sp>
        <p:nvSpPr>
          <p:cNvPr id="13"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1"/>
                </a:solidFill>
              </a:defRPr>
            </a:lvl1pPr>
          </a:lstStyle>
          <a:p>
            <a:endParaRPr lang="en-US" dirty="0"/>
          </a:p>
        </p:txBody>
      </p:sp>
    </p:spTree>
    <p:extLst>
      <p:ext uri="{BB962C8B-B14F-4D97-AF65-F5344CB8AC3E}">
        <p14:creationId xmlns:p14="http://schemas.microsoft.com/office/powerpoint/2010/main" val="34368943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spcBef>
          <a:spcPct val="0"/>
        </a:spcBef>
        <a:buNone/>
        <a:defRPr sz="3200" b="1" kern="1200">
          <a:solidFill>
            <a:schemeClr val="tx1"/>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8229600" cy="8001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 y="6391657"/>
            <a:ext cx="457200" cy="313944"/>
          </a:xfrm>
          <a:prstGeom prst="rect">
            <a:avLst/>
          </a:prstGeom>
        </p:spPr>
        <p:txBody>
          <a:bodyPr vert="horz" lIns="91440" tIns="45720" rIns="91440" bIns="45720" rtlCol="0" anchor="ctr"/>
          <a:lstStyle>
            <a:lvl1pPr algn="l">
              <a:defRPr sz="1200">
                <a:solidFill>
                  <a:schemeClr val="tx1"/>
                </a:solidFill>
                <a:latin typeface="+mj-lt"/>
              </a:defRPr>
            </a:lvl1pPr>
          </a:lstStyle>
          <a:p>
            <a:fld id="{BFEBEB0A-9E3D-4B14-9782-E2AE3DA60D96}" type="slidenum">
              <a:rPr lang="en-US" smtClean="0"/>
              <a:pPr/>
              <a:t>‹#›</a:t>
            </a:fld>
            <a:endParaRPr lang="en-US" dirty="0"/>
          </a:p>
        </p:txBody>
      </p:sp>
      <p:sp>
        <p:nvSpPr>
          <p:cNvPr id="9" name="Rectangle 8"/>
          <p:cNvSpPr/>
          <p:nvPr/>
        </p:nvSpPr>
        <p:spPr>
          <a:xfrm>
            <a:off x="457200" y="1234966"/>
            <a:ext cx="86868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86400" y="6400800"/>
            <a:ext cx="3352800" cy="369332"/>
          </a:xfrm>
          <a:prstGeom prst="rect">
            <a:avLst/>
          </a:prstGeom>
          <a:noFill/>
          <a:ln>
            <a:noFill/>
          </a:ln>
        </p:spPr>
        <p:txBody>
          <a:bodyPr wrap="square" rtlCol="0">
            <a:spAutoFit/>
          </a:bodyPr>
          <a:lstStyle/>
          <a:p>
            <a:pPr algn="r"/>
            <a:r>
              <a:rPr lang="en-US" dirty="0">
                <a:solidFill>
                  <a:schemeClr val="tx1"/>
                </a:solidFill>
                <a:latin typeface="Times New Roman" pitchFamily="18" charset="0"/>
                <a:cs typeface="Times New Roman" pitchFamily="18" charset="0"/>
              </a:rPr>
              <a:t>Worcester Polytechnic Institute</a:t>
            </a:r>
          </a:p>
        </p:txBody>
      </p:sp>
      <p:sp>
        <p:nvSpPr>
          <p:cNvPr id="13"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1"/>
                </a:solidFill>
              </a:defRPr>
            </a:lvl1pPr>
          </a:lstStyle>
          <a:p>
            <a:endParaRPr lang="en-US" dirty="0"/>
          </a:p>
        </p:txBody>
      </p:sp>
    </p:spTree>
    <p:extLst>
      <p:ext uri="{BB962C8B-B14F-4D97-AF65-F5344CB8AC3E}">
        <p14:creationId xmlns:p14="http://schemas.microsoft.com/office/powerpoint/2010/main" val="34368943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914400" rtl="0" eaLnBrk="1" latinLnBrk="0" hangingPunct="1">
        <a:spcBef>
          <a:spcPct val="0"/>
        </a:spcBef>
        <a:buNone/>
        <a:defRPr sz="3200" b="1" kern="1200">
          <a:solidFill>
            <a:schemeClr val="tx1"/>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8229600" cy="8001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91440" tIns="45720" rIns="91440" bIns="4572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 y="6387664"/>
            <a:ext cx="457200" cy="394136"/>
          </a:xfrm>
          <a:prstGeom prst="rect">
            <a:avLst/>
          </a:prstGeom>
        </p:spPr>
        <p:txBody>
          <a:bodyPr vert="horz" lIns="91440" tIns="45720" rIns="91440" bIns="45720" rtlCol="0" anchor="ctr"/>
          <a:lstStyle>
            <a:lvl1pPr algn="l">
              <a:defRPr sz="1200">
                <a:solidFill>
                  <a:schemeClr val="tx1">
                    <a:lumMod val="85000"/>
                    <a:lumOff val="15000"/>
                  </a:schemeClr>
                </a:solidFill>
                <a:latin typeface="+mj-lt"/>
              </a:defRPr>
            </a:lvl1pPr>
          </a:lstStyle>
          <a:p>
            <a:fld id="{446861C8-0EAA-440C-9C1C-9DF33E3B31CE}" type="slidenum">
              <a:rPr lang="en-US" smtClean="0"/>
              <a:pPr/>
              <a:t>‹#›</a:t>
            </a:fld>
            <a:endParaRPr lang="en-US"/>
          </a:p>
        </p:txBody>
      </p:sp>
      <p:sp>
        <p:nvSpPr>
          <p:cNvPr id="9" name="Rectangle 8"/>
          <p:cNvSpPr/>
          <p:nvPr/>
        </p:nvSpPr>
        <p:spPr>
          <a:xfrm>
            <a:off x="457200" y="1234966"/>
            <a:ext cx="86868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86400" y="6400800"/>
            <a:ext cx="3352800" cy="369332"/>
          </a:xfrm>
          <a:prstGeom prst="rect">
            <a:avLst/>
          </a:prstGeom>
          <a:noFill/>
          <a:ln>
            <a:noFill/>
          </a:ln>
        </p:spPr>
        <p:txBody>
          <a:bodyPr wrap="square" rtlCol="0">
            <a:spAutoFit/>
          </a:bodyPr>
          <a:lstStyle/>
          <a:p>
            <a:pPr algn="r"/>
            <a:r>
              <a:rPr lang="en-US" dirty="0">
                <a:solidFill>
                  <a:schemeClr val="bg2"/>
                </a:solidFill>
                <a:latin typeface="Times New Roman" pitchFamily="18" charset="0"/>
                <a:cs typeface="Times New Roman" pitchFamily="18" charset="0"/>
              </a:rPr>
              <a:t>Worcester Polytechnic Institute</a:t>
            </a:r>
          </a:p>
        </p:txBody>
      </p:sp>
      <p:sp>
        <p:nvSpPr>
          <p:cNvPr id="13"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2"/>
                </a:solidFill>
              </a:defRPr>
            </a:lvl1pPr>
          </a:lstStyle>
          <a:p>
            <a:endParaRPr lang="en-US"/>
          </a:p>
        </p:txBody>
      </p:sp>
    </p:spTree>
    <p:extLst>
      <p:ext uri="{BB962C8B-B14F-4D97-AF65-F5344CB8AC3E}">
        <p14:creationId xmlns:p14="http://schemas.microsoft.com/office/powerpoint/2010/main" val="14592290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spcBef>
          <a:spcPct val="0"/>
        </a:spcBef>
        <a:buNone/>
        <a:defRPr sz="3200" b="1" kern="1200">
          <a:solidFill>
            <a:schemeClr val="tx1">
              <a:lumMod val="85000"/>
              <a:lumOff val="15000"/>
            </a:schemeClr>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8229600" cy="8001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91440" tIns="45720" rIns="91440" bIns="4572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 y="6391657"/>
            <a:ext cx="457200" cy="313944"/>
          </a:xfrm>
          <a:prstGeom prst="rect">
            <a:avLst/>
          </a:prstGeom>
        </p:spPr>
        <p:txBody>
          <a:bodyPr vert="horz" lIns="91440" tIns="45720" rIns="91440" bIns="45720" rtlCol="0" anchor="ctr"/>
          <a:lstStyle>
            <a:lvl1pPr algn="l">
              <a:defRPr sz="1200">
                <a:solidFill>
                  <a:schemeClr val="tx1"/>
                </a:solidFill>
                <a:latin typeface="+mj-lt"/>
              </a:defRPr>
            </a:lvl1pPr>
          </a:lstStyle>
          <a:p>
            <a:fld id="{BFEBEB0A-9E3D-4B14-9782-E2AE3DA60D96}" type="slidenum">
              <a:rPr lang="en-US" smtClean="0"/>
              <a:pPr/>
              <a:t>‹#›</a:t>
            </a:fld>
            <a:endParaRPr lang="en-US" dirty="0"/>
          </a:p>
        </p:txBody>
      </p:sp>
      <p:sp>
        <p:nvSpPr>
          <p:cNvPr id="9" name="Rectangle 8"/>
          <p:cNvSpPr/>
          <p:nvPr/>
        </p:nvSpPr>
        <p:spPr>
          <a:xfrm>
            <a:off x="457200" y="1234966"/>
            <a:ext cx="86868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86400" y="6400800"/>
            <a:ext cx="3352800" cy="369332"/>
          </a:xfrm>
          <a:prstGeom prst="rect">
            <a:avLst/>
          </a:prstGeom>
          <a:noFill/>
          <a:ln>
            <a:noFill/>
          </a:ln>
        </p:spPr>
        <p:txBody>
          <a:bodyPr wrap="square" rtlCol="0">
            <a:spAutoFit/>
          </a:bodyPr>
          <a:lstStyle/>
          <a:p>
            <a:pPr algn="r"/>
            <a:r>
              <a:rPr lang="en-US" dirty="0">
                <a:solidFill>
                  <a:schemeClr val="tx1"/>
                </a:solidFill>
                <a:latin typeface="Times New Roman" pitchFamily="18" charset="0"/>
                <a:cs typeface="Times New Roman" pitchFamily="18" charset="0"/>
              </a:rPr>
              <a:t>Worcester Polytechnic Institute</a:t>
            </a:r>
          </a:p>
        </p:txBody>
      </p:sp>
      <p:sp>
        <p:nvSpPr>
          <p:cNvPr id="13"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1"/>
                </a:solidFill>
              </a:defRPr>
            </a:lvl1pPr>
          </a:lstStyle>
          <a:p>
            <a:endParaRPr lang="en-US" dirty="0"/>
          </a:p>
        </p:txBody>
      </p:sp>
    </p:spTree>
    <p:extLst>
      <p:ext uri="{BB962C8B-B14F-4D97-AF65-F5344CB8AC3E}">
        <p14:creationId xmlns:p14="http://schemas.microsoft.com/office/powerpoint/2010/main" val="208396702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dt="0"/>
  <p:txStyles>
    <p:titleStyle>
      <a:lvl1pPr algn="l" defTabSz="914400" rtl="0" eaLnBrk="1" latinLnBrk="0" hangingPunct="1">
        <a:spcBef>
          <a:spcPct val="0"/>
        </a:spcBef>
        <a:buNone/>
        <a:defRPr sz="3200" b="1" kern="1200">
          <a:solidFill>
            <a:schemeClr val="tx1"/>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8229600" cy="8001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91440" tIns="45720" rIns="91440" bIns="4572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 y="6387664"/>
            <a:ext cx="457200" cy="394136"/>
          </a:xfrm>
          <a:prstGeom prst="rect">
            <a:avLst/>
          </a:prstGeom>
        </p:spPr>
        <p:txBody>
          <a:bodyPr vert="horz" lIns="91440" tIns="45720" rIns="91440" bIns="45720" rtlCol="0" anchor="ctr"/>
          <a:lstStyle>
            <a:lvl1pPr algn="l">
              <a:defRPr sz="1200">
                <a:solidFill>
                  <a:schemeClr val="tx1">
                    <a:lumMod val="85000"/>
                    <a:lumOff val="15000"/>
                  </a:schemeClr>
                </a:solidFill>
                <a:latin typeface="+mj-lt"/>
              </a:defRPr>
            </a:lvl1pPr>
          </a:lstStyle>
          <a:p>
            <a:fld id="{446861C8-0EAA-440C-9C1C-9DF33E3B31CE}" type="slidenum">
              <a:rPr lang="en-US" smtClean="0"/>
              <a:pPr/>
              <a:t>‹#›</a:t>
            </a:fld>
            <a:endParaRPr lang="en-US"/>
          </a:p>
        </p:txBody>
      </p:sp>
      <p:sp>
        <p:nvSpPr>
          <p:cNvPr id="9" name="Rectangle 8"/>
          <p:cNvSpPr/>
          <p:nvPr/>
        </p:nvSpPr>
        <p:spPr>
          <a:xfrm>
            <a:off x="457200" y="1234966"/>
            <a:ext cx="86868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86400" y="6400800"/>
            <a:ext cx="3352800" cy="369332"/>
          </a:xfrm>
          <a:prstGeom prst="rect">
            <a:avLst/>
          </a:prstGeom>
          <a:noFill/>
          <a:ln>
            <a:noFill/>
          </a:ln>
        </p:spPr>
        <p:txBody>
          <a:bodyPr wrap="square" rtlCol="0">
            <a:spAutoFit/>
          </a:bodyPr>
          <a:lstStyle/>
          <a:p>
            <a:pPr algn="r"/>
            <a:r>
              <a:rPr lang="en-US" dirty="0">
                <a:solidFill>
                  <a:schemeClr val="bg2"/>
                </a:solidFill>
                <a:latin typeface="Times New Roman" pitchFamily="18" charset="0"/>
                <a:cs typeface="Times New Roman" pitchFamily="18" charset="0"/>
              </a:rPr>
              <a:t>Worcester Polytechnic Institute</a:t>
            </a:r>
          </a:p>
        </p:txBody>
      </p:sp>
      <p:sp>
        <p:nvSpPr>
          <p:cNvPr id="13"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2"/>
                </a:solidFill>
              </a:defRPr>
            </a:lvl1pPr>
          </a:lstStyle>
          <a:p>
            <a:endParaRPr lang="en-US"/>
          </a:p>
        </p:txBody>
      </p:sp>
    </p:spTree>
    <p:extLst>
      <p:ext uri="{BB962C8B-B14F-4D97-AF65-F5344CB8AC3E}">
        <p14:creationId xmlns:p14="http://schemas.microsoft.com/office/powerpoint/2010/main" val="125459681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Lst>
  <p:txStyles>
    <p:titleStyle>
      <a:lvl1pPr algn="l" defTabSz="914400" rtl="0" eaLnBrk="1" latinLnBrk="0" hangingPunct="1">
        <a:spcBef>
          <a:spcPct val="0"/>
        </a:spcBef>
        <a:buNone/>
        <a:defRPr sz="3200" b="1" kern="1200">
          <a:solidFill>
            <a:schemeClr val="tx1">
              <a:lumMod val="85000"/>
              <a:lumOff val="15000"/>
            </a:schemeClr>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5.xml"/><Relationship Id="rId1" Type="http://schemas.openxmlformats.org/officeDocument/2006/relationships/slideLayout" Target="../slideLayouts/slideLayout69.xml"/><Relationship Id="rId4" Type="http://schemas.openxmlformats.org/officeDocument/2006/relationships/image" Target="../media/image11.gi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9.xml"/><Relationship Id="rId5" Type="http://schemas.openxmlformats.org/officeDocument/2006/relationships/image" Target="../media/image15.png"/><Relationship Id="rId4" Type="http://schemas.openxmlformats.org/officeDocument/2006/relationships/image" Target="../media/image140.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9.xml"/><Relationship Id="rId4" Type="http://schemas.openxmlformats.org/officeDocument/2006/relationships/image" Target="../media/image161.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9.xml"/><Relationship Id="rId4" Type="http://schemas.openxmlformats.org/officeDocument/2006/relationships/image" Target="../media/image16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9.xml"/><Relationship Id="rId4" Type="http://schemas.openxmlformats.org/officeDocument/2006/relationships/image" Target="NUL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9.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9.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9.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69.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69.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69.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69.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Economic Scenario Generator</a:t>
            </a:r>
          </a:p>
        </p:txBody>
      </p:sp>
      <p:sp>
        <p:nvSpPr>
          <p:cNvPr id="3" name="Subtitle 2"/>
          <p:cNvSpPr>
            <a:spLocks noGrp="1"/>
          </p:cNvSpPr>
          <p:nvPr>
            <p:ph type="subTitle" idx="1"/>
          </p:nvPr>
        </p:nvSpPr>
        <p:spPr>
          <a:xfrm>
            <a:off x="609600" y="3810000"/>
            <a:ext cx="6400800" cy="2895600"/>
          </a:xfrm>
        </p:spPr>
        <p:txBody>
          <a:bodyPr>
            <a:normAutofit fontScale="62500" lnSpcReduction="20000"/>
          </a:bodyPr>
          <a:lstStyle/>
          <a:p>
            <a:pPr>
              <a:lnSpc>
                <a:spcPct val="170000"/>
              </a:lnSpc>
            </a:pPr>
            <a:r>
              <a:rPr lang="en-US" dirty="0"/>
              <a:t>Ahmed Blanco, Caylee Chunga, Branden Diniz, Brittany Mowe, Bowei Wei</a:t>
            </a:r>
          </a:p>
          <a:p>
            <a:endParaRPr lang="en-US" dirty="0"/>
          </a:p>
          <a:p>
            <a:endParaRPr lang="en-US" dirty="0"/>
          </a:p>
          <a:p>
            <a:r>
              <a:rPr lang="en-US" dirty="0"/>
              <a:t>Advisors:</a:t>
            </a:r>
          </a:p>
          <a:p>
            <a:r>
              <a:rPr lang="en-US" dirty="0"/>
              <a:t>Jon Abraham</a:t>
            </a:r>
          </a:p>
          <a:p>
            <a:r>
              <a:rPr lang="en-US" dirty="0"/>
              <a:t>Barry Posterro</a:t>
            </a:r>
          </a:p>
        </p:txBody>
      </p:sp>
    </p:spTree>
    <p:extLst>
      <p:ext uri="{BB962C8B-B14F-4D97-AF65-F5344CB8AC3E}">
        <p14:creationId xmlns:p14="http://schemas.microsoft.com/office/powerpoint/2010/main" val="3669338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443790" y="1433754"/>
            <a:ext cx="6148136" cy="646331"/>
          </a:xfrm>
          <a:prstGeom prst="rect">
            <a:avLst/>
          </a:prstGeom>
          <a:noFill/>
        </p:spPr>
        <p:txBody>
          <a:bodyPr wrap="square" rtlCol="0" anchor="t">
            <a:spAutoFit/>
          </a:bodyPr>
          <a:lstStyle/>
          <a:p>
            <a:pPr algn="ctr"/>
            <a:r>
              <a:rPr lang="en-US" dirty="0"/>
              <a:t>Cumulative Distribution Function (CDF) of the Normal Distribution</a:t>
            </a:r>
          </a:p>
        </p:txBody>
      </p:sp>
      <p:sp>
        <p:nvSpPr>
          <p:cNvPr id="2" name="Title 1"/>
          <p:cNvSpPr>
            <a:spLocks noGrp="1"/>
          </p:cNvSpPr>
          <p:nvPr>
            <p:ph type="title"/>
          </p:nvPr>
        </p:nvSpPr>
        <p:spPr/>
        <p:txBody>
          <a:bodyPr/>
          <a:lstStyle/>
          <a:p>
            <a:r>
              <a:rPr lang="en-US" dirty="0"/>
              <a:t>Inverse Transform Methods (Continuous)</a:t>
            </a:r>
          </a:p>
        </p:txBody>
      </p:sp>
      <p:sp>
        <p:nvSpPr>
          <p:cNvPr id="12" name="Left Arrow 11"/>
          <p:cNvSpPr/>
          <p:nvPr/>
        </p:nvSpPr>
        <p:spPr>
          <a:xfrm rot="734996">
            <a:off x="5842686" y="5755468"/>
            <a:ext cx="304220" cy="2214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8611" y="2011598"/>
            <a:ext cx="6095663" cy="3524924"/>
          </a:xfrm>
          <a:prstGeom prst="rect">
            <a:avLst/>
          </a:prstGeom>
        </p:spPr>
      </p:pic>
      <p:sp>
        <p:nvSpPr>
          <p:cNvPr id="15" name="TextBox 14"/>
          <p:cNvSpPr txBox="1"/>
          <p:nvPr/>
        </p:nvSpPr>
        <p:spPr>
          <a:xfrm>
            <a:off x="4351589" y="5491118"/>
            <a:ext cx="649706" cy="300082"/>
          </a:xfrm>
          <a:prstGeom prst="rect">
            <a:avLst/>
          </a:prstGeom>
          <a:noFill/>
        </p:spPr>
        <p:txBody>
          <a:bodyPr wrap="square" rtlCol="0" anchor="t">
            <a:spAutoFit/>
          </a:bodyPr>
          <a:lstStyle/>
          <a:p>
            <a:r>
              <a:rPr lang="en-US" sz="1350" dirty="0"/>
              <a:t>µ=6</a:t>
            </a:r>
          </a:p>
        </p:txBody>
      </p:sp>
      <p:cxnSp>
        <p:nvCxnSpPr>
          <p:cNvPr id="16" name="Straight Connector 15"/>
          <p:cNvCxnSpPr/>
          <p:nvPr/>
        </p:nvCxnSpPr>
        <p:spPr>
          <a:xfrm flipH="1" flipV="1">
            <a:off x="5119437" y="2955748"/>
            <a:ext cx="24063" cy="25353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313698" y="2955748"/>
            <a:ext cx="805739" cy="916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33800" y="2826415"/>
            <a:ext cx="912685" cy="300082"/>
          </a:xfrm>
          <a:prstGeom prst="rect">
            <a:avLst/>
          </a:prstGeom>
          <a:noFill/>
        </p:spPr>
        <p:txBody>
          <a:bodyPr wrap="square" rtlCol="0" anchor="t">
            <a:spAutoFit/>
          </a:bodyPr>
          <a:lstStyle/>
          <a:p>
            <a:r>
              <a:rPr lang="en-US" sz="1350" dirty="0"/>
              <a:t>0.80</a:t>
            </a:r>
          </a:p>
        </p:txBody>
      </p:sp>
      <p:sp>
        <p:nvSpPr>
          <p:cNvPr id="19" name="TextBox 18"/>
          <p:cNvSpPr txBox="1"/>
          <p:nvPr/>
        </p:nvSpPr>
        <p:spPr>
          <a:xfrm>
            <a:off x="4916157" y="5491118"/>
            <a:ext cx="1113380" cy="300082"/>
          </a:xfrm>
          <a:prstGeom prst="rect">
            <a:avLst/>
          </a:prstGeom>
          <a:noFill/>
        </p:spPr>
        <p:txBody>
          <a:bodyPr wrap="square" rtlCol="0" anchor="t">
            <a:spAutoFit/>
          </a:bodyPr>
          <a:lstStyle/>
          <a:p>
            <a:r>
              <a:rPr lang="en-US" sz="1350" dirty="0"/>
              <a:t>F</a:t>
            </a:r>
            <a:r>
              <a:rPr lang="en-US" sz="1350" baseline="30000" dirty="0"/>
              <a:t>-1</a:t>
            </a:r>
            <a:r>
              <a:rPr lang="en-US" sz="1350" dirty="0"/>
              <a:t>(0.8)=9</a:t>
            </a:r>
          </a:p>
        </p:txBody>
      </p:sp>
      <p:sp>
        <p:nvSpPr>
          <p:cNvPr id="11" name="TextBox 10"/>
          <p:cNvSpPr txBox="1"/>
          <p:nvPr/>
        </p:nvSpPr>
        <p:spPr>
          <a:xfrm>
            <a:off x="6166937" y="5404531"/>
            <a:ext cx="2894805" cy="923330"/>
          </a:xfrm>
          <a:prstGeom prst="rect">
            <a:avLst/>
          </a:prstGeom>
          <a:noFill/>
        </p:spPr>
        <p:txBody>
          <a:bodyPr wrap="square" rtlCol="0" anchor="ctr">
            <a:spAutoFit/>
          </a:bodyPr>
          <a:lstStyle/>
          <a:p>
            <a:r>
              <a:rPr lang="en-US" sz="1350" dirty="0"/>
              <a:t>This is the random number in the Normal Distribution resulting from a uniform random number of 0.80</a:t>
            </a:r>
          </a:p>
        </p:txBody>
      </p:sp>
    </p:spTree>
    <p:extLst>
      <p:ext uri="{BB962C8B-B14F-4D97-AF65-F5344CB8AC3E}">
        <p14:creationId xmlns:p14="http://schemas.microsoft.com/office/powerpoint/2010/main" val="3034014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773"/>
            <a:ext cx="8229600" cy="800100"/>
          </a:xfrm>
          <a:noFill/>
        </p:spPr>
        <p:txBody>
          <a:bodyPr>
            <a:normAutofit/>
          </a:bodyPr>
          <a:lstStyle/>
          <a:p>
            <a:r>
              <a:rPr lang="en-US" sz="2700" dirty="0"/>
              <a:t>Inverse Transform Methods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7881184"/>
              </p:ext>
            </p:extLst>
          </p:nvPr>
        </p:nvGraphicFramePr>
        <p:xfrm>
          <a:off x="1219200" y="3352800"/>
          <a:ext cx="6583680" cy="2562616"/>
        </p:xfrm>
        <a:graphic>
          <a:graphicData uri="http://schemas.openxmlformats.org/drawingml/2006/table">
            <a:tbl>
              <a:tblPr firstRow="1" bandRow="1">
                <a:tableStyleId>{5C22544A-7EE6-4342-B048-85BDC9FD1C3A}</a:tableStyleId>
              </a:tblPr>
              <a:tblGrid>
                <a:gridCol w="1316736">
                  <a:extLst>
                    <a:ext uri="{9D8B030D-6E8A-4147-A177-3AD203B41FA5}">
                      <a16:colId xmlns="" xmlns:a16="http://schemas.microsoft.com/office/drawing/2014/main" val="20000"/>
                    </a:ext>
                  </a:extLst>
                </a:gridCol>
                <a:gridCol w="1316736">
                  <a:extLst>
                    <a:ext uri="{9D8B030D-6E8A-4147-A177-3AD203B41FA5}">
                      <a16:colId xmlns="" xmlns:a16="http://schemas.microsoft.com/office/drawing/2014/main" val="20001"/>
                    </a:ext>
                  </a:extLst>
                </a:gridCol>
                <a:gridCol w="1316736">
                  <a:extLst>
                    <a:ext uri="{9D8B030D-6E8A-4147-A177-3AD203B41FA5}">
                      <a16:colId xmlns="" xmlns:a16="http://schemas.microsoft.com/office/drawing/2014/main" val="20002"/>
                    </a:ext>
                  </a:extLst>
                </a:gridCol>
                <a:gridCol w="1316736">
                  <a:extLst>
                    <a:ext uri="{9D8B030D-6E8A-4147-A177-3AD203B41FA5}">
                      <a16:colId xmlns="" xmlns:a16="http://schemas.microsoft.com/office/drawing/2014/main" val="20004"/>
                    </a:ext>
                  </a:extLst>
                </a:gridCol>
                <a:gridCol w="1316736">
                  <a:extLst>
                    <a:ext uri="{9D8B030D-6E8A-4147-A177-3AD203B41FA5}">
                      <a16:colId xmlns="" xmlns:a16="http://schemas.microsoft.com/office/drawing/2014/main" val="20003"/>
                    </a:ext>
                  </a:extLst>
                </a:gridCol>
              </a:tblGrid>
              <a:tr h="657616">
                <a:tc>
                  <a:txBody>
                    <a:bodyPr/>
                    <a:lstStyle/>
                    <a:p>
                      <a:r>
                        <a:rPr lang="en-US" sz="1200" dirty="0"/>
                        <a:t>Starting in Regime</a:t>
                      </a:r>
                    </a:p>
                  </a:txBody>
                  <a:tcPr/>
                </a:tc>
                <a:tc>
                  <a:txBody>
                    <a:bodyPr/>
                    <a:lstStyle/>
                    <a:p>
                      <a:r>
                        <a:rPr lang="en-US" sz="1200" dirty="0"/>
                        <a:t>Random Number for Regime</a:t>
                      </a:r>
                    </a:p>
                  </a:txBody>
                  <a:tcPr/>
                </a:tc>
                <a:tc>
                  <a:txBody>
                    <a:bodyPr/>
                    <a:lstStyle/>
                    <a:p>
                      <a:r>
                        <a:rPr lang="en-US" sz="1200" dirty="0"/>
                        <a:t>Ending in Regime</a:t>
                      </a:r>
                    </a:p>
                  </a:txBody>
                  <a:tcPr/>
                </a:tc>
                <a:tc>
                  <a:txBody>
                    <a:bodyPr/>
                    <a:lstStyle/>
                    <a:p>
                      <a:r>
                        <a:rPr lang="en-US" sz="1200" dirty="0"/>
                        <a:t>Random</a:t>
                      </a:r>
                      <a:r>
                        <a:rPr lang="en-US" sz="1200" baseline="0" dirty="0"/>
                        <a:t> Number for Return</a:t>
                      </a:r>
                      <a:endParaRPr lang="en-US" sz="1200" dirty="0"/>
                    </a:p>
                  </a:txBody>
                  <a:tcPr/>
                </a:tc>
                <a:tc>
                  <a:txBody>
                    <a:bodyPr/>
                    <a:lstStyle/>
                    <a:p>
                      <a:r>
                        <a:rPr lang="en-US" sz="1200" b="1" dirty="0"/>
                        <a:t>Transformed Number</a:t>
                      </a:r>
                    </a:p>
                  </a:txBody>
                  <a:tcPr/>
                </a:tc>
                <a:extLst>
                  <a:ext uri="{0D108BD9-81ED-4DB2-BD59-A6C34878D82A}">
                    <a16:rowId xmlns="" xmlns:a16="http://schemas.microsoft.com/office/drawing/2014/main" val="10000"/>
                  </a:ext>
                </a:extLst>
              </a:tr>
              <a:tr h="381000">
                <a:tc>
                  <a:txBody>
                    <a:bodyPr/>
                    <a:lstStyle/>
                    <a:p>
                      <a:r>
                        <a:rPr lang="en-US" sz="1600" dirty="0"/>
                        <a:t>1</a:t>
                      </a:r>
                    </a:p>
                  </a:txBody>
                  <a:tcPr/>
                </a:tc>
                <a:tc>
                  <a:txBody>
                    <a:bodyPr/>
                    <a:lstStyle/>
                    <a:p>
                      <a:r>
                        <a:rPr lang="en-US" sz="1600" dirty="0"/>
                        <a:t>.76998</a:t>
                      </a:r>
                    </a:p>
                  </a:txBody>
                  <a:tcPr/>
                </a:tc>
                <a:tc>
                  <a:txBody>
                    <a:bodyPr/>
                    <a:lstStyle/>
                    <a:p>
                      <a:r>
                        <a:rPr lang="en-US" sz="1600" dirty="0"/>
                        <a:t>1</a:t>
                      </a:r>
                    </a:p>
                  </a:txBody>
                  <a:tcPr/>
                </a:tc>
                <a:tc>
                  <a:txBody>
                    <a:bodyPr/>
                    <a:lstStyle/>
                    <a:p>
                      <a:r>
                        <a:rPr lang="en-US" sz="1600" dirty="0"/>
                        <a:t>.65868</a:t>
                      </a:r>
                    </a:p>
                  </a:txBody>
                  <a:tcPr/>
                </a:tc>
                <a:tc>
                  <a:txBody>
                    <a:bodyPr/>
                    <a:lstStyle/>
                    <a:p>
                      <a:r>
                        <a:rPr lang="en-US" dirty="0"/>
                        <a:t>.05660</a:t>
                      </a:r>
                    </a:p>
                  </a:txBody>
                  <a:tcPr/>
                </a:tc>
                <a:extLst>
                  <a:ext uri="{0D108BD9-81ED-4DB2-BD59-A6C34878D82A}">
                    <a16:rowId xmlns="" xmlns:a16="http://schemas.microsoft.com/office/drawing/2014/main" val="10001"/>
                  </a:ext>
                </a:extLst>
              </a:tr>
              <a:tr h="381000">
                <a:tc>
                  <a:txBody>
                    <a:bodyPr/>
                    <a:lstStyle/>
                    <a:p>
                      <a:r>
                        <a:rPr lang="en-US" sz="1600" dirty="0"/>
                        <a:t>1</a:t>
                      </a:r>
                    </a:p>
                  </a:txBody>
                  <a:tcPr/>
                </a:tc>
                <a:tc>
                  <a:txBody>
                    <a:bodyPr/>
                    <a:lstStyle/>
                    <a:p>
                      <a:r>
                        <a:rPr lang="en-US" sz="1600" b="0" dirty="0"/>
                        <a:t>.82837</a:t>
                      </a:r>
                    </a:p>
                  </a:txBody>
                  <a:tcPr/>
                </a:tc>
                <a:tc>
                  <a:txBody>
                    <a:bodyPr/>
                    <a:lstStyle/>
                    <a:p>
                      <a:r>
                        <a:rPr lang="en-US" sz="1600" dirty="0"/>
                        <a:t>2</a:t>
                      </a:r>
                    </a:p>
                  </a:txBody>
                  <a:tcPr/>
                </a:tc>
                <a:tc>
                  <a:txBody>
                    <a:bodyPr/>
                    <a:lstStyle/>
                    <a:p>
                      <a:r>
                        <a:rPr lang="en-US" sz="1600" dirty="0"/>
                        <a:t>.27794</a:t>
                      </a:r>
                    </a:p>
                  </a:txBody>
                  <a:tcPr/>
                </a:tc>
                <a:tc>
                  <a:txBody>
                    <a:bodyPr/>
                    <a:lstStyle/>
                    <a:p>
                      <a:r>
                        <a:rPr lang="en-US" dirty="0"/>
                        <a:t>.02139</a:t>
                      </a:r>
                    </a:p>
                  </a:txBody>
                  <a:tcPr/>
                </a:tc>
                <a:extLst>
                  <a:ext uri="{0D108BD9-81ED-4DB2-BD59-A6C34878D82A}">
                    <a16:rowId xmlns="" xmlns:a16="http://schemas.microsoft.com/office/drawing/2014/main" val="10002"/>
                  </a:ext>
                </a:extLst>
              </a:tr>
              <a:tr h="381000">
                <a:tc>
                  <a:txBody>
                    <a:bodyPr/>
                    <a:lstStyle/>
                    <a:p>
                      <a:r>
                        <a:rPr lang="en-US" sz="1600" dirty="0"/>
                        <a:t>2</a:t>
                      </a:r>
                    </a:p>
                  </a:txBody>
                  <a:tcPr/>
                </a:tc>
                <a:tc>
                  <a:txBody>
                    <a:bodyPr/>
                    <a:lstStyle/>
                    <a:p>
                      <a:r>
                        <a:rPr lang="en-US" sz="1600" b="0" dirty="0"/>
                        <a:t>.91732</a:t>
                      </a:r>
                    </a:p>
                  </a:txBody>
                  <a:tcPr/>
                </a:tc>
                <a:tc>
                  <a:txBody>
                    <a:bodyPr/>
                    <a:lstStyle/>
                    <a:p>
                      <a:r>
                        <a:rPr lang="en-US" sz="1600" dirty="0"/>
                        <a:t>2</a:t>
                      </a:r>
                    </a:p>
                  </a:txBody>
                  <a:tcPr/>
                </a:tc>
                <a:tc>
                  <a:txBody>
                    <a:bodyPr/>
                    <a:lstStyle/>
                    <a:p>
                      <a:r>
                        <a:rPr lang="en-US" sz="1600" dirty="0"/>
                        <a:t>.35738</a:t>
                      </a:r>
                    </a:p>
                  </a:txBody>
                  <a:tcPr/>
                </a:tc>
                <a:tc>
                  <a:txBody>
                    <a:bodyPr/>
                    <a:lstStyle/>
                    <a:p>
                      <a:r>
                        <a:rPr lang="en-US" dirty="0"/>
                        <a:t>.02179</a:t>
                      </a:r>
                    </a:p>
                  </a:txBody>
                  <a:tcPr/>
                </a:tc>
                <a:extLst>
                  <a:ext uri="{0D108BD9-81ED-4DB2-BD59-A6C34878D82A}">
                    <a16:rowId xmlns="" xmlns:a16="http://schemas.microsoft.com/office/drawing/2014/main" val="10003"/>
                  </a:ext>
                </a:extLst>
              </a:tr>
              <a:tr h="381000">
                <a:tc>
                  <a:txBody>
                    <a:bodyPr/>
                    <a:lstStyle/>
                    <a:p>
                      <a:r>
                        <a:rPr lang="en-US" sz="1600" dirty="0"/>
                        <a:t>2</a:t>
                      </a:r>
                    </a:p>
                  </a:txBody>
                  <a:tcPr/>
                </a:tc>
                <a:tc>
                  <a:txBody>
                    <a:bodyPr/>
                    <a:lstStyle/>
                    <a:p>
                      <a:r>
                        <a:rPr lang="en-US" sz="1600" b="0" dirty="0"/>
                        <a:t>.57101</a:t>
                      </a:r>
                    </a:p>
                  </a:txBody>
                  <a:tcPr/>
                </a:tc>
                <a:tc>
                  <a:txBody>
                    <a:bodyPr/>
                    <a:lstStyle/>
                    <a:p>
                      <a:r>
                        <a:rPr lang="en-US" sz="1600" dirty="0"/>
                        <a:t>1</a:t>
                      </a:r>
                    </a:p>
                  </a:txBody>
                  <a:tcPr/>
                </a:tc>
                <a:tc>
                  <a:txBody>
                    <a:bodyPr/>
                    <a:lstStyle/>
                    <a:p>
                      <a:r>
                        <a:rPr lang="en-US" sz="1600" dirty="0"/>
                        <a:t>.66318</a:t>
                      </a:r>
                    </a:p>
                  </a:txBody>
                  <a:tcPr/>
                </a:tc>
                <a:tc>
                  <a:txBody>
                    <a:bodyPr/>
                    <a:lstStyle/>
                    <a:p>
                      <a:r>
                        <a:rPr lang="en-US" dirty="0"/>
                        <a:t>.04371</a:t>
                      </a:r>
                    </a:p>
                  </a:txBody>
                  <a:tcPr/>
                </a:tc>
                <a:extLst>
                  <a:ext uri="{0D108BD9-81ED-4DB2-BD59-A6C34878D82A}">
                    <a16:rowId xmlns="" xmlns:a16="http://schemas.microsoft.com/office/drawing/2014/main" val="10004"/>
                  </a:ext>
                </a:extLst>
              </a:tr>
              <a:tr h="381000">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dirty="0"/>
                        <a:t>…</a:t>
                      </a:r>
                    </a:p>
                  </a:txBody>
                  <a:tcPr/>
                </a:tc>
                <a:extLst>
                  <a:ext uri="{0D108BD9-81ED-4DB2-BD59-A6C34878D82A}">
                    <a16:rowId xmlns="" xmlns:a16="http://schemas.microsoft.com/office/drawing/2014/main" val="10005"/>
                  </a:ext>
                </a:extLst>
              </a:tr>
            </a:tbl>
          </a:graphicData>
        </a:graphic>
      </p:graphicFrame>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310518282"/>
                  </p:ext>
                </p:extLst>
              </p:nvPr>
            </p:nvGraphicFramePr>
            <p:xfrm>
              <a:off x="4419600" y="1676400"/>
              <a:ext cx="4343400" cy="1447800"/>
            </p:xfrm>
            <a:graphic>
              <a:graphicData uri="http://schemas.openxmlformats.org/drawingml/2006/table">
                <a:tbl>
                  <a:tblPr firstRow="1" bandRow="1">
                    <a:tableStyleId>{5C22544A-7EE6-4342-B048-85BDC9FD1C3A}</a:tableStyleId>
                  </a:tblPr>
                  <a:tblGrid>
                    <a:gridCol w="1447800">
                      <a:extLst>
                        <a:ext uri="{9D8B030D-6E8A-4147-A177-3AD203B41FA5}">
                          <a16:colId xmlns="" xmlns:a16="http://schemas.microsoft.com/office/drawing/2014/main" val="20000"/>
                        </a:ext>
                      </a:extLst>
                    </a:gridCol>
                    <a:gridCol w="1447800">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20002"/>
                        </a:ext>
                      </a:extLst>
                    </a:gridCol>
                  </a:tblGrid>
                  <a:tr h="482600">
                    <a:tc>
                      <a:txBody>
                        <a:bodyPr/>
                        <a:lstStyle/>
                        <a:p>
                          <a:endParaRPr lang="en-US" dirty="0"/>
                        </a:p>
                      </a:txBody>
                      <a:tcPr/>
                    </a:tc>
                    <a:tc>
                      <a:txBody>
                        <a:bodyPr/>
                        <a:lstStyle/>
                        <a:p>
                          <a:r>
                            <a:rPr lang="en-US" dirty="0"/>
                            <a:t>Regime 1</a:t>
                          </a:r>
                        </a:p>
                      </a:txBody>
                      <a:tcPr/>
                    </a:tc>
                    <a:tc>
                      <a:txBody>
                        <a:bodyPr/>
                        <a:lstStyle/>
                        <a:p>
                          <a:r>
                            <a:rPr lang="en-US" dirty="0"/>
                            <a:t>Regime 2</a:t>
                          </a:r>
                        </a:p>
                      </a:txBody>
                      <a:tcPr/>
                    </a:tc>
                    <a:extLst>
                      <a:ext uri="{0D108BD9-81ED-4DB2-BD59-A6C34878D82A}">
                        <a16:rowId xmlns="" xmlns:a16="http://schemas.microsoft.com/office/drawing/2014/main" val="10000"/>
                      </a:ext>
                    </a:extLst>
                  </a:tr>
                  <a:tr h="482600">
                    <a:tc>
                      <a:txBody>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𝜇</m:t>
                                </m:r>
                              </m:oMath>
                            </m:oMathPara>
                          </a14:m>
                          <a:endParaRPr lang="en-US" sz="2400" b="0" dirty="0"/>
                        </a:p>
                      </a:txBody>
                      <a:tcPr/>
                    </a:tc>
                    <a:tc>
                      <a:txBody>
                        <a:bodyPr/>
                        <a:lstStyle/>
                        <a:p>
                          <a:r>
                            <a:rPr lang="en-US" dirty="0"/>
                            <a:t>.05</a:t>
                          </a:r>
                        </a:p>
                      </a:txBody>
                      <a:tcPr/>
                    </a:tc>
                    <a:tc>
                      <a:txBody>
                        <a:bodyPr/>
                        <a:lstStyle/>
                        <a:p>
                          <a:r>
                            <a:rPr lang="en-US" dirty="0"/>
                            <a:t>-.02</a:t>
                          </a:r>
                        </a:p>
                      </a:txBody>
                      <a:tcPr/>
                    </a:tc>
                    <a:extLst>
                      <a:ext uri="{0D108BD9-81ED-4DB2-BD59-A6C34878D82A}">
                        <a16:rowId xmlns="" xmlns:a16="http://schemas.microsoft.com/office/drawing/2014/main" val="10001"/>
                      </a:ext>
                    </a:extLst>
                  </a:tr>
                  <a:tr h="482600">
                    <a:tc>
                      <a:txBody>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𝜎</m:t>
                                </m:r>
                              </m:oMath>
                            </m:oMathPara>
                          </a14:m>
                          <a:endParaRPr lang="en-US" sz="2400" b="0" dirty="0"/>
                        </a:p>
                      </a:txBody>
                      <a:tcPr/>
                    </a:tc>
                    <a:tc>
                      <a:txBody>
                        <a:bodyPr/>
                        <a:lstStyle/>
                        <a:p>
                          <a:r>
                            <a:rPr lang="en-US" dirty="0"/>
                            <a:t>.01</a:t>
                          </a:r>
                        </a:p>
                      </a:txBody>
                      <a:tcPr/>
                    </a:tc>
                    <a:tc>
                      <a:txBody>
                        <a:bodyPr/>
                        <a:lstStyle/>
                        <a:p>
                          <a:r>
                            <a:rPr lang="en-US" dirty="0"/>
                            <a:t>.05</a:t>
                          </a:r>
                        </a:p>
                      </a:txBody>
                      <a:tcPr/>
                    </a:tc>
                    <a:extLst>
                      <a:ext uri="{0D108BD9-81ED-4DB2-BD59-A6C34878D82A}">
                        <a16:rowId xmlns=""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310518282"/>
                  </p:ext>
                </p:extLst>
              </p:nvPr>
            </p:nvGraphicFramePr>
            <p:xfrm>
              <a:off x="4419600" y="1676400"/>
              <a:ext cx="4343400" cy="144780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82600">
                    <a:tc>
                      <a:txBody>
                        <a:bodyPr/>
                        <a:lstStyle/>
                        <a:p>
                          <a:endParaRPr lang="en-US" dirty="0"/>
                        </a:p>
                      </a:txBody>
                      <a:tcPr/>
                    </a:tc>
                    <a:tc>
                      <a:txBody>
                        <a:bodyPr/>
                        <a:lstStyle/>
                        <a:p>
                          <a:r>
                            <a:rPr lang="en-US" dirty="0"/>
                            <a:t>Regime 1</a:t>
                          </a:r>
                        </a:p>
                      </a:txBody>
                      <a:tcPr/>
                    </a:tc>
                    <a:tc>
                      <a:txBody>
                        <a:bodyPr/>
                        <a:lstStyle/>
                        <a:p>
                          <a:r>
                            <a:rPr lang="en-US" dirty="0"/>
                            <a:t>Regime 2</a:t>
                          </a:r>
                        </a:p>
                      </a:txBody>
                      <a:tcPr/>
                    </a:tc>
                    <a:extLst>
                      <a:ext uri="{0D108BD9-81ED-4DB2-BD59-A6C34878D82A}">
                        <a16:rowId xmlns:a16="http://schemas.microsoft.com/office/drawing/2014/main" val="10000"/>
                      </a:ext>
                    </a:extLst>
                  </a:tr>
                  <a:tr h="482600">
                    <a:tc>
                      <a:txBody>
                        <a:bodyPr/>
                        <a:lstStyle/>
                        <a:p>
                          <a:endParaRPr lang="en-US"/>
                        </a:p>
                      </a:txBody>
                      <a:tcPr>
                        <a:blipFill>
                          <a:blip r:embed="rId3"/>
                          <a:stretch>
                            <a:fillRect l="-840" t="-105000" r="-201261" b="-101250"/>
                          </a:stretch>
                        </a:blipFill>
                      </a:tcPr>
                    </a:tc>
                    <a:tc>
                      <a:txBody>
                        <a:bodyPr/>
                        <a:lstStyle/>
                        <a:p>
                          <a:r>
                            <a:rPr lang="en-US" dirty="0"/>
                            <a:t>.05</a:t>
                          </a:r>
                        </a:p>
                      </a:txBody>
                      <a:tcPr/>
                    </a:tc>
                    <a:tc>
                      <a:txBody>
                        <a:bodyPr/>
                        <a:lstStyle/>
                        <a:p>
                          <a:r>
                            <a:rPr lang="en-US" dirty="0"/>
                            <a:t>-.02</a:t>
                          </a:r>
                        </a:p>
                      </a:txBody>
                      <a:tcPr/>
                    </a:tc>
                    <a:extLst>
                      <a:ext uri="{0D108BD9-81ED-4DB2-BD59-A6C34878D82A}">
                        <a16:rowId xmlns:a16="http://schemas.microsoft.com/office/drawing/2014/main" val="10001"/>
                      </a:ext>
                    </a:extLst>
                  </a:tr>
                  <a:tr h="482600">
                    <a:tc>
                      <a:txBody>
                        <a:bodyPr/>
                        <a:lstStyle/>
                        <a:p>
                          <a:endParaRPr lang="en-US"/>
                        </a:p>
                      </a:txBody>
                      <a:tcPr>
                        <a:blipFill>
                          <a:blip r:embed="rId3"/>
                          <a:stretch>
                            <a:fillRect l="-840" t="-207595" r="-201261" b="-2532"/>
                          </a:stretch>
                        </a:blipFill>
                      </a:tcPr>
                    </a:tc>
                    <a:tc>
                      <a:txBody>
                        <a:bodyPr/>
                        <a:lstStyle/>
                        <a:p>
                          <a:r>
                            <a:rPr lang="en-US" dirty="0"/>
                            <a:t>.01</a:t>
                          </a:r>
                        </a:p>
                      </a:txBody>
                      <a:tcPr/>
                    </a:tc>
                    <a:tc>
                      <a:txBody>
                        <a:bodyPr/>
                        <a:lstStyle/>
                        <a:p>
                          <a:r>
                            <a:rPr lang="en-US" dirty="0"/>
                            <a:t>.05</a:t>
                          </a:r>
                        </a:p>
                      </a:txBody>
                      <a:tcPr/>
                    </a:tc>
                    <a:extLst>
                      <a:ext uri="{0D108BD9-81ED-4DB2-BD59-A6C34878D82A}">
                        <a16:rowId xmlns:a16="http://schemas.microsoft.com/office/drawing/2014/main" val="10002"/>
                      </a:ext>
                    </a:extLst>
                  </a:tr>
                </a:tbl>
              </a:graphicData>
            </a:graphic>
          </p:graphicFrame>
        </mc:Fallback>
      </mc:AlternateContent>
      <p:graphicFrame>
        <p:nvGraphicFramePr>
          <p:cNvPr id="6" name="Content Placeholder 9"/>
          <p:cNvGraphicFramePr>
            <a:graphicFrameLocks/>
          </p:cNvGraphicFramePr>
          <p:nvPr>
            <p:extLst/>
          </p:nvPr>
        </p:nvGraphicFramePr>
        <p:xfrm>
          <a:off x="457200" y="1676400"/>
          <a:ext cx="3810000" cy="1447800"/>
        </p:xfrm>
        <a:graphic>
          <a:graphicData uri="http://schemas.openxmlformats.org/drawingml/2006/table">
            <a:tbl>
              <a:tblPr firstRow="1" bandRow="1">
                <a:tableStyleId>{5C22544A-7EE6-4342-B048-85BDC9FD1C3A}</a:tableStyleId>
              </a:tblPr>
              <a:tblGrid>
                <a:gridCol w="1270000">
                  <a:extLst>
                    <a:ext uri="{9D8B030D-6E8A-4147-A177-3AD203B41FA5}">
                      <a16:colId xmlns="" xmlns:a16="http://schemas.microsoft.com/office/drawing/2014/main" val="20000"/>
                    </a:ext>
                  </a:extLst>
                </a:gridCol>
                <a:gridCol w="1270000">
                  <a:extLst>
                    <a:ext uri="{9D8B030D-6E8A-4147-A177-3AD203B41FA5}">
                      <a16:colId xmlns="" xmlns:a16="http://schemas.microsoft.com/office/drawing/2014/main" val="20001"/>
                    </a:ext>
                  </a:extLst>
                </a:gridCol>
                <a:gridCol w="1270000">
                  <a:extLst>
                    <a:ext uri="{9D8B030D-6E8A-4147-A177-3AD203B41FA5}">
                      <a16:colId xmlns="" xmlns:a16="http://schemas.microsoft.com/office/drawing/2014/main" val="20002"/>
                    </a:ext>
                  </a:extLst>
                </a:gridCol>
              </a:tblGrid>
              <a:tr h="482600">
                <a:tc>
                  <a:txBody>
                    <a:bodyPr/>
                    <a:lstStyle/>
                    <a:p>
                      <a:endParaRPr lang="en-US" sz="1200" dirty="0"/>
                    </a:p>
                  </a:txBody>
                  <a:tcPr/>
                </a:tc>
                <a:tc>
                  <a:txBody>
                    <a:bodyPr/>
                    <a:lstStyle/>
                    <a:p>
                      <a:r>
                        <a:rPr lang="en-US" sz="1200" dirty="0"/>
                        <a:t>Starting in</a:t>
                      </a:r>
                      <a:r>
                        <a:rPr lang="en-US" sz="1200" baseline="0" dirty="0"/>
                        <a:t> Regime 1</a:t>
                      </a:r>
                      <a:endParaRPr lang="en-US" sz="1200" dirty="0"/>
                    </a:p>
                  </a:txBody>
                  <a:tcPr/>
                </a:tc>
                <a:tc>
                  <a:txBody>
                    <a:bodyPr/>
                    <a:lstStyle/>
                    <a:p>
                      <a:r>
                        <a:rPr lang="en-US" sz="1200" dirty="0"/>
                        <a:t>Starting in Regime 2</a:t>
                      </a:r>
                    </a:p>
                  </a:txBody>
                  <a:tcPr/>
                </a:tc>
                <a:extLst>
                  <a:ext uri="{0D108BD9-81ED-4DB2-BD59-A6C34878D82A}">
                    <a16:rowId xmlns="" xmlns:a16="http://schemas.microsoft.com/office/drawing/2014/main" val="10000"/>
                  </a:ext>
                </a:extLst>
              </a:tr>
              <a:tr h="482600">
                <a:tc>
                  <a:txBody>
                    <a:bodyPr/>
                    <a:lstStyle/>
                    <a:p>
                      <a:r>
                        <a:rPr lang="en-US" sz="1200" b="1" dirty="0"/>
                        <a:t>Ending in Regime 1</a:t>
                      </a:r>
                    </a:p>
                  </a:txBody>
                  <a:tcPr/>
                </a:tc>
                <a:tc>
                  <a:txBody>
                    <a:bodyPr/>
                    <a:lstStyle/>
                    <a:p>
                      <a:r>
                        <a:rPr lang="en-US" dirty="0"/>
                        <a:t>.8</a:t>
                      </a:r>
                    </a:p>
                  </a:txBody>
                  <a:tcPr/>
                </a:tc>
                <a:tc>
                  <a:txBody>
                    <a:bodyPr/>
                    <a:lstStyle/>
                    <a:p>
                      <a:r>
                        <a:rPr lang="en-US" b="0" dirty="0"/>
                        <a:t>.65</a:t>
                      </a:r>
                    </a:p>
                  </a:txBody>
                  <a:tcPr/>
                </a:tc>
                <a:extLst>
                  <a:ext uri="{0D108BD9-81ED-4DB2-BD59-A6C34878D82A}">
                    <a16:rowId xmlns="" xmlns:a16="http://schemas.microsoft.com/office/drawing/2014/main" val="10001"/>
                  </a:ext>
                </a:extLst>
              </a:tr>
              <a:tr h="482600">
                <a:tc>
                  <a:txBody>
                    <a:bodyPr/>
                    <a:lstStyle/>
                    <a:p>
                      <a:r>
                        <a:rPr lang="en-US" sz="1200" b="1" dirty="0"/>
                        <a:t>Ending in Regime 2</a:t>
                      </a:r>
                    </a:p>
                  </a:txBody>
                  <a:tcPr/>
                </a:tc>
                <a:tc>
                  <a:txBody>
                    <a:bodyPr/>
                    <a:lstStyle/>
                    <a:p>
                      <a:r>
                        <a:rPr lang="en-US" b="0" dirty="0"/>
                        <a:t>.2</a:t>
                      </a:r>
                    </a:p>
                  </a:txBody>
                  <a:tcPr/>
                </a:tc>
                <a:tc>
                  <a:txBody>
                    <a:bodyPr/>
                    <a:lstStyle/>
                    <a:p>
                      <a:r>
                        <a:rPr lang="en-US" b="0" dirty="0"/>
                        <a:t>.35</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656532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773"/>
            <a:ext cx="8229600" cy="800100"/>
          </a:xfrm>
          <a:noFill/>
        </p:spPr>
        <p:txBody>
          <a:bodyPr>
            <a:normAutofit/>
          </a:bodyPr>
          <a:lstStyle/>
          <a:p>
            <a:r>
              <a:rPr lang="en-US" sz="2700" dirty="0"/>
              <a:t>Inverse Transform Methods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4464933"/>
              </p:ext>
            </p:extLst>
          </p:nvPr>
        </p:nvGraphicFramePr>
        <p:xfrm>
          <a:off x="1219200" y="3352800"/>
          <a:ext cx="6583680" cy="2562616"/>
        </p:xfrm>
        <a:graphic>
          <a:graphicData uri="http://schemas.openxmlformats.org/drawingml/2006/table">
            <a:tbl>
              <a:tblPr firstRow="1" bandRow="1">
                <a:tableStyleId>{5C22544A-7EE6-4342-B048-85BDC9FD1C3A}</a:tableStyleId>
              </a:tblPr>
              <a:tblGrid>
                <a:gridCol w="1316736">
                  <a:extLst>
                    <a:ext uri="{9D8B030D-6E8A-4147-A177-3AD203B41FA5}">
                      <a16:colId xmlns="" xmlns:a16="http://schemas.microsoft.com/office/drawing/2014/main" val="20000"/>
                    </a:ext>
                  </a:extLst>
                </a:gridCol>
                <a:gridCol w="1316736">
                  <a:extLst>
                    <a:ext uri="{9D8B030D-6E8A-4147-A177-3AD203B41FA5}">
                      <a16:colId xmlns="" xmlns:a16="http://schemas.microsoft.com/office/drawing/2014/main" val="20001"/>
                    </a:ext>
                  </a:extLst>
                </a:gridCol>
                <a:gridCol w="1316736">
                  <a:extLst>
                    <a:ext uri="{9D8B030D-6E8A-4147-A177-3AD203B41FA5}">
                      <a16:colId xmlns="" xmlns:a16="http://schemas.microsoft.com/office/drawing/2014/main" val="20002"/>
                    </a:ext>
                  </a:extLst>
                </a:gridCol>
                <a:gridCol w="1316736">
                  <a:extLst>
                    <a:ext uri="{9D8B030D-6E8A-4147-A177-3AD203B41FA5}">
                      <a16:colId xmlns="" xmlns:a16="http://schemas.microsoft.com/office/drawing/2014/main" val="20004"/>
                    </a:ext>
                  </a:extLst>
                </a:gridCol>
                <a:gridCol w="1316736">
                  <a:extLst>
                    <a:ext uri="{9D8B030D-6E8A-4147-A177-3AD203B41FA5}">
                      <a16:colId xmlns="" xmlns:a16="http://schemas.microsoft.com/office/drawing/2014/main" val="20003"/>
                    </a:ext>
                  </a:extLst>
                </a:gridCol>
              </a:tblGrid>
              <a:tr h="657616">
                <a:tc>
                  <a:txBody>
                    <a:bodyPr/>
                    <a:lstStyle/>
                    <a:p>
                      <a:r>
                        <a:rPr lang="en-US" sz="1200" dirty="0"/>
                        <a:t>Starting in Regime</a:t>
                      </a:r>
                    </a:p>
                  </a:txBody>
                  <a:tcPr/>
                </a:tc>
                <a:tc>
                  <a:txBody>
                    <a:bodyPr/>
                    <a:lstStyle/>
                    <a:p>
                      <a:r>
                        <a:rPr lang="en-US" sz="1200" dirty="0"/>
                        <a:t>Random Number for Regime</a:t>
                      </a:r>
                    </a:p>
                  </a:txBody>
                  <a:tcPr/>
                </a:tc>
                <a:tc>
                  <a:txBody>
                    <a:bodyPr/>
                    <a:lstStyle/>
                    <a:p>
                      <a:r>
                        <a:rPr lang="en-US" sz="1200" dirty="0"/>
                        <a:t>Ending in Regime</a:t>
                      </a:r>
                    </a:p>
                  </a:txBody>
                  <a:tcPr/>
                </a:tc>
                <a:tc>
                  <a:txBody>
                    <a:bodyPr/>
                    <a:lstStyle/>
                    <a:p>
                      <a:r>
                        <a:rPr lang="en-US" sz="1200" dirty="0"/>
                        <a:t>Random</a:t>
                      </a:r>
                      <a:r>
                        <a:rPr lang="en-US" sz="1200" baseline="0" dirty="0"/>
                        <a:t> Number for Return</a:t>
                      </a:r>
                      <a:endParaRPr lang="en-US" sz="1200" dirty="0"/>
                    </a:p>
                  </a:txBody>
                  <a:tcPr/>
                </a:tc>
                <a:tc>
                  <a:txBody>
                    <a:bodyPr/>
                    <a:lstStyle/>
                    <a:p>
                      <a:r>
                        <a:rPr lang="en-US" sz="1200" b="1" dirty="0"/>
                        <a:t>Transformed Number</a:t>
                      </a:r>
                    </a:p>
                  </a:txBody>
                  <a:tcPr/>
                </a:tc>
                <a:extLst>
                  <a:ext uri="{0D108BD9-81ED-4DB2-BD59-A6C34878D82A}">
                    <a16:rowId xmlns="" xmlns:a16="http://schemas.microsoft.com/office/drawing/2014/main" val="10000"/>
                  </a:ext>
                </a:extLst>
              </a:tr>
              <a:tr h="381000">
                <a:tc>
                  <a:txBody>
                    <a:bodyPr/>
                    <a:lstStyle/>
                    <a:p>
                      <a:r>
                        <a:rPr lang="en-US" sz="1600" dirty="0"/>
                        <a:t>1</a:t>
                      </a:r>
                    </a:p>
                  </a:txBody>
                  <a:tcPr/>
                </a:tc>
                <a:tc>
                  <a:txBody>
                    <a:bodyPr/>
                    <a:lstStyle/>
                    <a:p>
                      <a:r>
                        <a:rPr lang="en-US" sz="1600" b="1" dirty="0"/>
                        <a:t>.76998</a:t>
                      </a:r>
                    </a:p>
                  </a:txBody>
                  <a:tcPr/>
                </a:tc>
                <a:tc>
                  <a:txBody>
                    <a:bodyPr/>
                    <a:lstStyle/>
                    <a:p>
                      <a:r>
                        <a:rPr lang="en-US" sz="1600" dirty="0"/>
                        <a:t>1</a:t>
                      </a:r>
                    </a:p>
                  </a:txBody>
                  <a:tcPr/>
                </a:tc>
                <a:tc>
                  <a:txBody>
                    <a:bodyPr/>
                    <a:lstStyle/>
                    <a:p>
                      <a:r>
                        <a:rPr lang="en-US" sz="1600" dirty="0"/>
                        <a:t>.65868</a:t>
                      </a:r>
                    </a:p>
                  </a:txBody>
                  <a:tcPr/>
                </a:tc>
                <a:tc>
                  <a:txBody>
                    <a:bodyPr/>
                    <a:lstStyle/>
                    <a:p>
                      <a:r>
                        <a:rPr lang="en-US" b="1" dirty="0"/>
                        <a:t>.05660</a:t>
                      </a:r>
                    </a:p>
                  </a:txBody>
                  <a:tcPr/>
                </a:tc>
                <a:extLst>
                  <a:ext uri="{0D108BD9-81ED-4DB2-BD59-A6C34878D82A}">
                    <a16:rowId xmlns="" xmlns:a16="http://schemas.microsoft.com/office/drawing/2014/main" val="10001"/>
                  </a:ext>
                </a:extLst>
              </a:tr>
              <a:tr h="381000">
                <a:tc>
                  <a:txBody>
                    <a:bodyPr/>
                    <a:lstStyle/>
                    <a:p>
                      <a:r>
                        <a:rPr lang="en-US" sz="1600" dirty="0"/>
                        <a:t>1</a:t>
                      </a:r>
                    </a:p>
                  </a:txBody>
                  <a:tcPr/>
                </a:tc>
                <a:tc>
                  <a:txBody>
                    <a:bodyPr/>
                    <a:lstStyle/>
                    <a:p>
                      <a:r>
                        <a:rPr lang="en-US" sz="1600" b="0" dirty="0"/>
                        <a:t>.82837</a:t>
                      </a:r>
                    </a:p>
                  </a:txBody>
                  <a:tcPr/>
                </a:tc>
                <a:tc>
                  <a:txBody>
                    <a:bodyPr/>
                    <a:lstStyle/>
                    <a:p>
                      <a:r>
                        <a:rPr lang="en-US" sz="1600" dirty="0"/>
                        <a:t>2</a:t>
                      </a:r>
                    </a:p>
                  </a:txBody>
                  <a:tcPr/>
                </a:tc>
                <a:tc>
                  <a:txBody>
                    <a:bodyPr/>
                    <a:lstStyle/>
                    <a:p>
                      <a:r>
                        <a:rPr lang="en-US" sz="1600" dirty="0"/>
                        <a:t>.27794</a:t>
                      </a:r>
                    </a:p>
                  </a:txBody>
                  <a:tcPr/>
                </a:tc>
                <a:tc>
                  <a:txBody>
                    <a:bodyPr/>
                    <a:lstStyle/>
                    <a:p>
                      <a:r>
                        <a:rPr lang="en-US" dirty="0"/>
                        <a:t>.02139</a:t>
                      </a:r>
                    </a:p>
                  </a:txBody>
                  <a:tcPr/>
                </a:tc>
                <a:extLst>
                  <a:ext uri="{0D108BD9-81ED-4DB2-BD59-A6C34878D82A}">
                    <a16:rowId xmlns="" xmlns:a16="http://schemas.microsoft.com/office/drawing/2014/main" val="10002"/>
                  </a:ext>
                </a:extLst>
              </a:tr>
              <a:tr h="381000">
                <a:tc>
                  <a:txBody>
                    <a:bodyPr/>
                    <a:lstStyle/>
                    <a:p>
                      <a:r>
                        <a:rPr lang="en-US" sz="1600" dirty="0"/>
                        <a:t>2</a:t>
                      </a:r>
                    </a:p>
                  </a:txBody>
                  <a:tcPr/>
                </a:tc>
                <a:tc>
                  <a:txBody>
                    <a:bodyPr/>
                    <a:lstStyle/>
                    <a:p>
                      <a:r>
                        <a:rPr lang="en-US" sz="1600" b="0" dirty="0"/>
                        <a:t>.91732</a:t>
                      </a:r>
                    </a:p>
                  </a:txBody>
                  <a:tcPr/>
                </a:tc>
                <a:tc>
                  <a:txBody>
                    <a:bodyPr/>
                    <a:lstStyle/>
                    <a:p>
                      <a:r>
                        <a:rPr lang="en-US" sz="1600" dirty="0"/>
                        <a:t>2</a:t>
                      </a:r>
                    </a:p>
                  </a:txBody>
                  <a:tcPr/>
                </a:tc>
                <a:tc>
                  <a:txBody>
                    <a:bodyPr/>
                    <a:lstStyle/>
                    <a:p>
                      <a:r>
                        <a:rPr lang="en-US" sz="1600" dirty="0"/>
                        <a:t>.35738</a:t>
                      </a:r>
                    </a:p>
                  </a:txBody>
                  <a:tcPr/>
                </a:tc>
                <a:tc>
                  <a:txBody>
                    <a:bodyPr/>
                    <a:lstStyle/>
                    <a:p>
                      <a:r>
                        <a:rPr lang="en-US" dirty="0"/>
                        <a:t>.02179</a:t>
                      </a:r>
                    </a:p>
                  </a:txBody>
                  <a:tcPr/>
                </a:tc>
                <a:extLst>
                  <a:ext uri="{0D108BD9-81ED-4DB2-BD59-A6C34878D82A}">
                    <a16:rowId xmlns="" xmlns:a16="http://schemas.microsoft.com/office/drawing/2014/main" val="10003"/>
                  </a:ext>
                </a:extLst>
              </a:tr>
              <a:tr h="381000">
                <a:tc>
                  <a:txBody>
                    <a:bodyPr/>
                    <a:lstStyle/>
                    <a:p>
                      <a:r>
                        <a:rPr lang="en-US" sz="1600" dirty="0"/>
                        <a:t>2</a:t>
                      </a:r>
                    </a:p>
                  </a:txBody>
                  <a:tcPr/>
                </a:tc>
                <a:tc>
                  <a:txBody>
                    <a:bodyPr/>
                    <a:lstStyle/>
                    <a:p>
                      <a:r>
                        <a:rPr lang="en-US" sz="1600" b="0" dirty="0"/>
                        <a:t>.57101</a:t>
                      </a:r>
                    </a:p>
                  </a:txBody>
                  <a:tcPr/>
                </a:tc>
                <a:tc>
                  <a:txBody>
                    <a:bodyPr/>
                    <a:lstStyle/>
                    <a:p>
                      <a:r>
                        <a:rPr lang="en-US" sz="1600" dirty="0"/>
                        <a:t>1</a:t>
                      </a:r>
                    </a:p>
                  </a:txBody>
                  <a:tcPr/>
                </a:tc>
                <a:tc>
                  <a:txBody>
                    <a:bodyPr/>
                    <a:lstStyle/>
                    <a:p>
                      <a:r>
                        <a:rPr lang="en-US" sz="1600" dirty="0"/>
                        <a:t>.66318</a:t>
                      </a:r>
                    </a:p>
                  </a:txBody>
                  <a:tcPr/>
                </a:tc>
                <a:tc>
                  <a:txBody>
                    <a:bodyPr/>
                    <a:lstStyle/>
                    <a:p>
                      <a:r>
                        <a:rPr lang="en-US" dirty="0"/>
                        <a:t>.04371</a:t>
                      </a:r>
                    </a:p>
                  </a:txBody>
                  <a:tcPr/>
                </a:tc>
                <a:extLst>
                  <a:ext uri="{0D108BD9-81ED-4DB2-BD59-A6C34878D82A}">
                    <a16:rowId xmlns="" xmlns:a16="http://schemas.microsoft.com/office/drawing/2014/main" val="10004"/>
                  </a:ext>
                </a:extLst>
              </a:tr>
              <a:tr h="381000">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dirty="0"/>
                        <a:t>…</a:t>
                      </a:r>
                    </a:p>
                  </a:txBody>
                  <a:tcPr/>
                </a:tc>
                <a:extLst>
                  <a:ext uri="{0D108BD9-81ED-4DB2-BD59-A6C34878D82A}">
                    <a16:rowId xmlns="" xmlns:a16="http://schemas.microsoft.com/office/drawing/2014/main" val="10005"/>
                  </a:ext>
                </a:extLst>
              </a:tr>
            </a:tbl>
          </a:graphicData>
        </a:graphic>
      </p:graphicFrame>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296379821"/>
                  </p:ext>
                </p:extLst>
              </p:nvPr>
            </p:nvGraphicFramePr>
            <p:xfrm>
              <a:off x="4419600" y="1676400"/>
              <a:ext cx="4343400" cy="1447800"/>
            </p:xfrm>
            <a:graphic>
              <a:graphicData uri="http://schemas.openxmlformats.org/drawingml/2006/table">
                <a:tbl>
                  <a:tblPr firstRow="1" bandRow="1">
                    <a:tableStyleId>{5C22544A-7EE6-4342-B048-85BDC9FD1C3A}</a:tableStyleId>
                  </a:tblPr>
                  <a:tblGrid>
                    <a:gridCol w="1447800">
                      <a:extLst>
                        <a:ext uri="{9D8B030D-6E8A-4147-A177-3AD203B41FA5}">
                          <a16:colId xmlns="" xmlns:a16="http://schemas.microsoft.com/office/drawing/2014/main" val="20000"/>
                        </a:ext>
                      </a:extLst>
                    </a:gridCol>
                    <a:gridCol w="1447800">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20002"/>
                        </a:ext>
                      </a:extLst>
                    </a:gridCol>
                  </a:tblGrid>
                  <a:tr h="482600">
                    <a:tc>
                      <a:txBody>
                        <a:bodyPr/>
                        <a:lstStyle/>
                        <a:p>
                          <a:endParaRPr lang="en-US" dirty="0"/>
                        </a:p>
                      </a:txBody>
                      <a:tcPr/>
                    </a:tc>
                    <a:tc>
                      <a:txBody>
                        <a:bodyPr/>
                        <a:lstStyle/>
                        <a:p>
                          <a:r>
                            <a:rPr lang="en-US" dirty="0"/>
                            <a:t>Regime 1</a:t>
                          </a:r>
                        </a:p>
                      </a:txBody>
                      <a:tcPr/>
                    </a:tc>
                    <a:tc>
                      <a:txBody>
                        <a:bodyPr/>
                        <a:lstStyle/>
                        <a:p>
                          <a:r>
                            <a:rPr lang="en-US" dirty="0"/>
                            <a:t>Regime 2</a:t>
                          </a:r>
                        </a:p>
                      </a:txBody>
                      <a:tcPr/>
                    </a:tc>
                    <a:extLst>
                      <a:ext uri="{0D108BD9-81ED-4DB2-BD59-A6C34878D82A}">
                        <a16:rowId xmlns="" xmlns:a16="http://schemas.microsoft.com/office/drawing/2014/main" val="10000"/>
                      </a:ext>
                    </a:extLst>
                  </a:tr>
                  <a:tr h="482600">
                    <a:tc>
                      <a:txBody>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𝜇</m:t>
                                </m:r>
                              </m:oMath>
                            </m:oMathPara>
                          </a14:m>
                          <a:endParaRPr lang="en-US" sz="2400" b="0" dirty="0"/>
                        </a:p>
                      </a:txBody>
                      <a:tcPr/>
                    </a:tc>
                    <a:tc>
                      <a:txBody>
                        <a:bodyPr/>
                        <a:lstStyle/>
                        <a:p>
                          <a:r>
                            <a:rPr lang="en-US" b="1" dirty="0"/>
                            <a:t>.05</a:t>
                          </a:r>
                        </a:p>
                      </a:txBody>
                      <a:tcPr/>
                    </a:tc>
                    <a:tc>
                      <a:txBody>
                        <a:bodyPr/>
                        <a:lstStyle/>
                        <a:p>
                          <a:r>
                            <a:rPr lang="en-US" dirty="0"/>
                            <a:t>-.02</a:t>
                          </a:r>
                        </a:p>
                      </a:txBody>
                      <a:tcPr/>
                    </a:tc>
                    <a:extLst>
                      <a:ext uri="{0D108BD9-81ED-4DB2-BD59-A6C34878D82A}">
                        <a16:rowId xmlns="" xmlns:a16="http://schemas.microsoft.com/office/drawing/2014/main" val="10001"/>
                      </a:ext>
                    </a:extLst>
                  </a:tr>
                  <a:tr h="482600">
                    <a:tc>
                      <a:txBody>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𝜎</m:t>
                                </m:r>
                              </m:oMath>
                            </m:oMathPara>
                          </a14:m>
                          <a:endParaRPr lang="en-US" sz="2400" b="0" dirty="0"/>
                        </a:p>
                      </a:txBody>
                      <a:tcPr/>
                    </a:tc>
                    <a:tc>
                      <a:txBody>
                        <a:bodyPr/>
                        <a:lstStyle/>
                        <a:p>
                          <a:r>
                            <a:rPr lang="en-US" b="1" dirty="0"/>
                            <a:t>.01</a:t>
                          </a:r>
                        </a:p>
                      </a:txBody>
                      <a:tcPr/>
                    </a:tc>
                    <a:tc>
                      <a:txBody>
                        <a:bodyPr/>
                        <a:lstStyle/>
                        <a:p>
                          <a:r>
                            <a:rPr lang="en-US" dirty="0"/>
                            <a:t>.05</a:t>
                          </a:r>
                        </a:p>
                      </a:txBody>
                      <a:tcPr/>
                    </a:tc>
                    <a:extLst>
                      <a:ext uri="{0D108BD9-81ED-4DB2-BD59-A6C34878D82A}">
                        <a16:rowId xmlns=""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296379821"/>
                  </p:ext>
                </p:extLst>
              </p:nvPr>
            </p:nvGraphicFramePr>
            <p:xfrm>
              <a:off x="4419600" y="1676400"/>
              <a:ext cx="4343400" cy="144780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82600">
                    <a:tc>
                      <a:txBody>
                        <a:bodyPr/>
                        <a:lstStyle/>
                        <a:p>
                          <a:endParaRPr lang="en-US" dirty="0"/>
                        </a:p>
                      </a:txBody>
                      <a:tcPr/>
                    </a:tc>
                    <a:tc>
                      <a:txBody>
                        <a:bodyPr/>
                        <a:lstStyle/>
                        <a:p>
                          <a:r>
                            <a:rPr lang="en-US" dirty="0"/>
                            <a:t>Regime 1</a:t>
                          </a:r>
                        </a:p>
                      </a:txBody>
                      <a:tcPr/>
                    </a:tc>
                    <a:tc>
                      <a:txBody>
                        <a:bodyPr/>
                        <a:lstStyle/>
                        <a:p>
                          <a:r>
                            <a:rPr lang="en-US" dirty="0"/>
                            <a:t>Regime 2</a:t>
                          </a:r>
                        </a:p>
                      </a:txBody>
                      <a:tcPr/>
                    </a:tc>
                    <a:extLst>
                      <a:ext uri="{0D108BD9-81ED-4DB2-BD59-A6C34878D82A}">
                        <a16:rowId xmlns:a16="http://schemas.microsoft.com/office/drawing/2014/main" val="10000"/>
                      </a:ext>
                    </a:extLst>
                  </a:tr>
                  <a:tr h="482600">
                    <a:tc>
                      <a:txBody>
                        <a:bodyPr/>
                        <a:lstStyle/>
                        <a:p>
                          <a:endParaRPr lang="en-US"/>
                        </a:p>
                      </a:txBody>
                      <a:tcPr>
                        <a:blipFill>
                          <a:blip r:embed="rId3"/>
                          <a:stretch>
                            <a:fillRect l="-840" t="-105000" r="-201261" b="-101250"/>
                          </a:stretch>
                        </a:blipFill>
                      </a:tcPr>
                    </a:tc>
                    <a:tc>
                      <a:txBody>
                        <a:bodyPr/>
                        <a:lstStyle/>
                        <a:p>
                          <a:r>
                            <a:rPr lang="en-US" b="1" dirty="0"/>
                            <a:t>.05</a:t>
                          </a:r>
                        </a:p>
                      </a:txBody>
                      <a:tcPr/>
                    </a:tc>
                    <a:tc>
                      <a:txBody>
                        <a:bodyPr/>
                        <a:lstStyle/>
                        <a:p>
                          <a:r>
                            <a:rPr lang="en-US" dirty="0"/>
                            <a:t>-.02</a:t>
                          </a:r>
                        </a:p>
                      </a:txBody>
                      <a:tcPr/>
                    </a:tc>
                    <a:extLst>
                      <a:ext uri="{0D108BD9-81ED-4DB2-BD59-A6C34878D82A}">
                        <a16:rowId xmlns:a16="http://schemas.microsoft.com/office/drawing/2014/main" val="10001"/>
                      </a:ext>
                    </a:extLst>
                  </a:tr>
                  <a:tr h="482600">
                    <a:tc>
                      <a:txBody>
                        <a:bodyPr/>
                        <a:lstStyle/>
                        <a:p>
                          <a:endParaRPr lang="en-US"/>
                        </a:p>
                      </a:txBody>
                      <a:tcPr>
                        <a:blipFill>
                          <a:blip r:embed="rId3"/>
                          <a:stretch>
                            <a:fillRect l="-840" t="-207595" r="-201261" b="-2532"/>
                          </a:stretch>
                        </a:blipFill>
                      </a:tcPr>
                    </a:tc>
                    <a:tc>
                      <a:txBody>
                        <a:bodyPr/>
                        <a:lstStyle/>
                        <a:p>
                          <a:r>
                            <a:rPr lang="en-US" b="1" dirty="0"/>
                            <a:t>.01</a:t>
                          </a:r>
                        </a:p>
                      </a:txBody>
                      <a:tcPr/>
                    </a:tc>
                    <a:tc>
                      <a:txBody>
                        <a:bodyPr/>
                        <a:lstStyle/>
                        <a:p>
                          <a:r>
                            <a:rPr lang="en-US" dirty="0"/>
                            <a:t>.05</a:t>
                          </a:r>
                        </a:p>
                      </a:txBody>
                      <a:tcPr/>
                    </a:tc>
                    <a:extLst>
                      <a:ext uri="{0D108BD9-81ED-4DB2-BD59-A6C34878D82A}">
                        <a16:rowId xmlns:a16="http://schemas.microsoft.com/office/drawing/2014/main" val="10002"/>
                      </a:ext>
                    </a:extLst>
                  </a:tr>
                </a:tbl>
              </a:graphicData>
            </a:graphic>
          </p:graphicFrame>
        </mc:Fallback>
      </mc:AlternateContent>
      <p:graphicFrame>
        <p:nvGraphicFramePr>
          <p:cNvPr id="6" name="Content Placeholder 9"/>
          <p:cNvGraphicFramePr>
            <a:graphicFrameLocks/>
          </p:cNvGraphicFramePr>
          <p:nvPr>
            <p:extLst/>
          </p:nvPr>
        </p:nvGraphicFramePr>
        <p:xfrm>
          <a:off x="457200" y="1676400"/>
          <a:ext cx="3810000" cy="1447800"/>
        </p:xfrm>
        <a:graphic>
          <a:graphicData uri="http://schemas.openxmlformats.org/drawingml/2006/table">
            <a:tbl>
              <a:tblPr firstRow="1" bandRow="1">
                <a:tableStyleId>{5C22544A-7EE6-4342-B048-85BDC9FD1C3A}</a:tableStyleId>
              </a:tblPr>
              <a:tblGrid>
                <a:gridCol w="1270000">
                  <a:extLst>
                    <a:ext uri="{9D8B030D-6E8A-4147-A177-3AD203B41FA5}">
                      <a16:colId xmlns="" xmlns:a16="http://schemas.microsoft.com/office/drawing/2014/main" val="20000"/>
                    </a:ext>
                  </a:extLst>
                </a:gridCol>
                <a:gridCol w="1270000">
                  <a:extLst>
                    <a:ext uri="{9D8B030D-6E8A-4147-A177-3AD203B41FA5}">
                      <a16:colId xmlns="" xmlns:a16="http://schemas.microsoft.com/office/drawing/2014/main" val="20001"/>
                    </a:ext>
                  </a:extLst>
                </a:gridCol>
                <a:gridCol w="1270000">
                  <a:extLst>
                    <a:ext uri="{9D8B030D-6E8A-4147-A177-3AD203B41FA5}">
                      <a16:colId xmlns="" xmlns:a16="http://schemas.microsoft.com/office/drawing/2014/main" val="20002"/>
                    </a:ext>
                  </a:extLst>
                </a:gridCol>
              </a:tblGrid>
              <a:tr h="482600">
                <a:tc>
                  <a:txBody>
                    <a:bodyPr/>
                    <a:lstStyle/>
                    <a:p>
                      <a:endParaRPr lang="en-US" sz="1200" dirty="0"/>
                    </a:p>
                  </a:txBody>
                  <a:tcPr/>
                </a:tc>
                <a:tc>
                  <a:txBody>
                    <a:bodyPr/>
                    <a:lstStyle/>
                    <a:p>
                      <a:r>
                        <a:rPr lang="en-US" sz="1200" dirty="0"/>
                        <a:t>Starting in</a:t>
                      </a:r>
                      <a:r>
                        <a:rPr lang="en-US" sz="1200" baseline="0" dirty="0"/>
                        <a:t> Regime 1</a:t>
                      </a:r>
                      <a:endParaRPr lang="en-US" sz="1200" dirty="0"/>
                    </a:p>
                  </a:txBody>
                  <a:tcPr/>
                </a:tc>
                <a:tc>
                  <a:txBody>
                    <a:bodyPr/>
                    <a:lstStyle/>
                    <a:p>
                      <a:r>
                        <a:rPr lang="en-US" sz="1200" dirty="0"/>
                        <a:t>Starting in Regime 2</a:t>
                      </a:r>
                    </a:p>
                  </a:txBody>
                  <a:tcPr/>
                </a:tc>
                <a:extLst>
                  <a:ext uri="{0D108BD9-81ED-4DB2-BD59-A6C34878D82A}">
                    <a16:rowId xmlns="" xmlns:a16="http://schemas.microsoft.com/office/drawing/2014/main" val="10000"/>
                  </a:ext>
                </a:extLst>
              </a:tr>
              <a:tr h="482600">
                <a:tc>
                  <a:txBody>
                    <a:bodyPr/>
                    <a:lstStyle/>
                    <a:p>
                      <a:r>
                        <a:rPr lang="en-US" sz="1200" b="1" dirty="0"/>
                        <a:t>Ending in Regime 1</a:t>
                      </a:r>
                    </a:p>
                  </a:txBody>
                  <a:tcPr/>
                </a:tc>
                <a:tc>
                  <a:txBody>
                    <a:bodyPr/>
                    <a:lstStyle/>
                    <a:p>
                      <a:r>
                        <a:rPr lang="en-US" b="1" dirty="0"/>
                        <a:t>.8</a:t>
                      </a:r>
                    </a:p>
                  </a:txBody>
                  <a:tcPr/>
                </a:tc>
                <a:tc>
                  <a:txBody>
                    <a:bodyPr/>
                    <a:lstStyle/>
                    <a:p>
                      <a:r>
                        <a:rPr lang="en-US" b="0" dirty="0"/>
                        <a:t>.65</a:t>
                      </a:r>
                    </a:p>
                  </a:txBody>
                  <a:tcPr/>
                </a:tc>
                <a:extLst>
                  <a:ext uri="{0D108BD9-81ED-4DB2-BD59-A6C34878D82A}">
                    <a16:rowId xmlns="" xmlns:a16="http://schemas.microsoft.com/office/drawing/2014/main" val="10001"/>
                  </a:ext>
                </a:extLst>
              </a:tr>
              <a:tr h="482600">
                <a:tc>
                  <a:txBody>
                    <a:bodyPr/>
                    <a:lstStyle/>
                    <a:p>
                      <a:r>
                        <a:rPr lang="en-US" sz="1200" b="1" dirty="0"/>
                        <a:t>Ending in Regime 2</a:t>
                      </a:r>
                    </a:p>
                  </a:txBody>
                  <a:tcPr/>
                </a:tc>
                <a:tc>
                  <a:txBody>
                    <a:bodyPr/>
                    <a:lstStyle/>
                    <a:p>
                      <a:r>
                        <a:rPr lang="en-US" b="1" dirty="0"/>
                        <a:t>.2</a:t>
                      </a:r>
                    </a:p>
                  </a:txBody>
                  <a:tcPr/>
                </a:tc>
                <a:tc>
                  <a:txBody>
                    <a:bodyPr/>
                    <a:lstStyle/>
                    <a:p>
                      <a:r>
                        <a:rPr lang="en-US" b="0" dirty="0"/>
                        <a:t>.35</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824439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773"/>
            <a:ext cx="8229600" cy="800100"/>
          </a:xfrm>
          <a:noFill/>
        </p:spPr>
        <p:txBody>
          <a:bodyPr>
            <a:normAutofit/>
          </a:bodyPr>
          <a:lstStyle/>
          <a:p>
            <a:r>
              <a:rPr lang="en-US" sz="2700" dirty="0"/>
              <a:t>Inverse Transform Methods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9962462"/>
              </p:ext>
            </p:extLst>
          </p:nvPr>
        </p:nvGraphicFramePr>
        <p:xfrm>
          <a:off x="1219200" y="3352800"/>
          <a:ext cx="6583680" cy="2562616"/>
        </p:xfrm>
        <a:graphic>
          <a:graphicData uri="http://schemas.openxmlformats.org/drawingml/2006/table">
            <a:tbl>
              <a:tblPr firstRow="1" bandRow="1">
                <a:tableStyleId>{5C22544A-7EE6-4342-B048-85BDC9FD1C3A}</a:tableStyleId>
              </a:tblPr>
              <a:tblGrid>
                <a:gridCol w="1316736">
                  <a:extLst>
                    <a:ext uri="{9D8B030D-6E8A-4147-A177-3AD203B41FA5}">
                      <a16:colId xmlns="" xmlns:a16="http://schemas.microsoft.com/office/drawing/2014/main" val="20000"/>
                    </a:ext>
                  </a:extLst>
                </a:gridCol>
                <a:gridCol w="1316736">
                  <a:extLst>
                    <a:ext uri="{9D8B030D-6E8A-4147-A177-3AD203B41FA5}">
                      <a16:colId xmlns="" xmlns:a16="http://schemas.microsoft.com/office/drawing/2014/main" val="20001"/>
                    </a:ext>
                  </a:extLst>
                </a:gridCol>
                <a:gridCol w="1316736">
                  <a:extLst>
                    <a:ext uri="{9D8B030D-6E8A-4147-A177-3AD203B41FA5}">
                      <a16:colId xmlns="" xmlns:a16="http://schemas.microsoft.com/office/drawing/2014/main" val="20002"/>
                    </a:ext>
                  </a:extLst>
                </a:gridCol>
                <a:gridCol w="1316736">
                  <a:extLst>
                    <a:ext uri="{9D8B030D-6E8A-4147-A177-3AD203B41FA5}">
                      <a16:colId xmlns="" xmlns:a16="http://schemas.microsoft.com/office/drawing/2014/main" val="20004"/>
                    </a:ext>
                  </a:extLst>
                </a:gridCol>
                <a:gridCol w="1316736">
                  <a:extLst>
                    <a:ext uri="{9D8B030D-6E8A-4147-A177-3AD203B41FA5}">
                      <a16:colId xmlns="" xmlns:a16="http://schemas.microsoft.com/office/drawing/2014/main" val="20003"/>
                    </a:ext>
                  </a:extLst>
                </a:gridCol>
              </a:tblGrid>
              <a:tr h="657616">
                <a:tc>
                  <a:txBody>
                    <a:bodyPr/>
                    <a:lstStyle/>
                    <a:p>
                      <a:r>
                        <a:rPr lang="en-US" sz="1200" dirty="0"/>
                        <a:t>Starting in Regime</a:t>
                      </a:r>
                    </a:p>
                  </a:txBody>
                  <a:tcPr/>
                </a:tc>
                <a:tc>
                  <a:txBody>
                    <a:bodyPr/>
                    <a:lstStyle/>
                    <a:p>
                      <a:r>
                        <a:rPr lang="en-US" sz="1200" dirty="0"/>
                        <a:t>Random Number for Regime</a:t>
                      </a:r>
                    </a:p>
                  </a:txBody>
                  <a:tcPr/>
                </a:tc>
                <a:tc>
                  <a:txBody>
                    <a:bodyPr/>
                    <a:lstStyle/>
                    <a:p>
                      <a:r>
                        <a:rPr lang="en-US" sz="1200" dirty="0"/>
                        <a:t>Ending in Regime</a:t>
                      </a:r>
                    </a:p>
                  </a:txBody>
                  <a:tcPr/>
                </a:tc>
                <a:tc>
                  <a:txBody>
                    <a:bodyPr/>
                    <a:lstStyle/>
                    <a:p>
                      <a:r>
                        <a:rPr lang="en-US" sz="1200" dirty="0"/>
                        <a:t>Random</a:t>
                      </a:r>
                      <a:r>
                        <a:rPr lang="en-US" sz="1200" baseline="0" dirty="0"/>
                        <a:t> Number for Return</a:t>
                      </a:r>
                      <a:endParaRPr lang="en-US" sz="1200" dirty="0"/>
                    </a:p>
                  </a:txBody>
                  <a:tcPr/>
                </a:tc>
                <a:tc>
                  <a:txBody>
                    <a:bodyPr/>
                    <a:lstStyle/>
                    <a:p>
                      <a:r>
                        <a:rPr lang="en-US" sz="1200" b="1" dirty="0"/>
                        <a:t>Transformed Number</a:t>
                      </a:r>
                    </a:p>
                  </a:txBody>
                  <a:tcPr/>
                </a:tc>
                <a:extLst>
                  <a:ext uri="{0D108BD9-81ED-4DB2-BD59-A6C34878D82A}">
                    <a16:rowId xmlns="" xmlns:a16="http://schemas.microsoft.com/office/drawing/2014/main" val="10000"/>
                  </a:ext>
                </a:extLst>
              </a:tr>
              <a:tr h="381000">
                <a:tc>
                  <a:txBody>
                    <a:bodyPr/>
                    <a:lstStyle/>
                    <a:p>
                      <a:r>
                        <a:rPr lang="en-US" sz="1600" dirty="0"/>
                        <a:t>1</a:t>
                      </a:r>
                    </a:p>
                  </a:txBody>
                  <a:tcPr/>
                </a:tc>
                <a:tc>
                  <a:txBody>
                    <a:bodyPr/>
                    <a:lstStyle/>
                    <a:p>
                      <a:r>
                        <a:rPr lang="en-US" sz="1600" dirty="0"/>
                        <a:t>.76998</a:t>
                      </a:r>
                    </a:p>
                  </a:txBody>
                  <a:tcPr/>
                </a:tc>
                <a:tc>
                  <a:txBody>
                    <a:bodyPr/>
                    <a:lstStyle/>
                    <a:p>
                      <a:r>
                        <a:rPr lang="en-US" sz="1600" dirty="0"/>
                        <a:t>1</a:t>
                      </a:r>
                    </a:p>
                  </a:txBody>
                  <a:tcPr/>
                </a:tc>
                <a:tc>
                  <a:txBody>
                    <a:bodyPr/>
                    <a:lstStyle/>
                    <a:p>
                      <a:r>
                        <a:rPr lang="en-US" sz="1600" dirty="0"/>
                        <a:t>.65868</a:t>
                      </a:r>
                    </a:p>
                  </a:txBody>
                  <a:tcPr/>
                </a:tc>
                <a:tc>
                  <a:txBody>
                    <a:bodyPr/>
                    <a:lstStyle/>
                    <a:p>
                      <a:r>
                        <a:rPr lang="en-US" dirty="0"/>
                        <a:t>.05660</a:t>
                      </a:r>
                    </a:p>
                  </a:txBody>
                  <a:tcPr/>
                </a:tc>
                <a:extLst>
                  <a:ext uri="{0D108BD9-81ED-4DB2-BD59-A6C34878D82A}">
                    <a16:rowId xmlns="" xmlns:a16="http://schemas.microsoft.com/office/drawing/2014/main" val="10001"/>
                  </a:ext>
                </a:extLst>
              </a:tr>
              <a:tr h="381000">
                <a:tc>
                  <a:txBody>
                    <a:bodyPr/>
                    <a:lstStyle/>
                    <a:p>
                      <a:r>
                        <a:rPr lang="en-US" sz="1600" dirty="0"/>
                        <a:t>1</a:t>
                      </a:r>
                    </a:p>
                  </a:txBody>
                  <a:tcPr/>
                </a:tc>
                <a:tc>
                  <a:txBody>
                    <a:bodyPr/>
                    <a:lstStyle/>
                    <a:p>
                      <a:r>
                        <a:rPr lang="en-US" sz="1600" b="1" dirty="0"/>
                        <a:t>.82837</a:t>
                      </a:r>
                    </a:p>
                  </a:txBody>
                  <a:tcPr/>
                </a:tc>
                <a:tc>
                  <a:txBody>
                    <a:bodyPr/>
                    <a:lstStyle/>
                    <a:p>
                      <a:r>
                        <a:rPr lang="en-US" sz="1600" dirty="0"/>
                        <a:t>2</a:t>
                      </a:r>
                    </a:p>
                  </a:txBody>
                  <a:tcPr/>
                </a:tc>
                <a:tc>
                  <a:txBody>
                    <a:bodyPr/>
                    <a:lstStyle/>
                    <a:p>
                      <a:r>
                        <a:rPr lang="en-US" sz="1600" dirty="0"/>
                        <a:t>.27794</a:t>
                      </a:r>
                    </a:p>
                  </a:txBody>
                  <a:tcPr/>
                </a:tc>
                <a:tc>
                  <a:txBody>
                    <a:bodyPr/>
                    <a:lstStyle/>
                    <a:p>
                      <a:r>
                        <a:rPr lang="en-US" b="1" dirty="0"/>
                        <a:t>.02139</a:t>
                      </a:r>
                    </a:p>
                  </a:txBody>
                  <a:tcPr/>
                </a:tc>
                <a:extLst>
                  <a:ext uri="{0D108BD9-81ED-4DB2-BD59-A6C34878D82A}">
                    <a16:rowId xmlns="" xmlns:a16="http://schemas.microsoft.com/office/drawing/2014/main" val="10002"/>
                  </a:ext>
                </a:extLst>
              </a:tr>
              <a:tr h="381000">
                <a:tc>
                  <a:txBody>
                    <a:bodyPr/>
                    <a:lstStyle/>
                    <a:p>
                      <a:r>
                        <a:rPr lang="en-US" sz="1600" dirty="0"/>
                        <a:t>2</a:t>
                      </a:r>
                    </a:p>
                  </a:txBody>
                  <a:tcPr/>
                </a:tc>
                <a:tc>
                  <a:txBody>
                    <a:bodyPr/>
                    <a:lstStyle/>
                    <a:p>
                      <a:r>
                        <a:rPr lang="en-US" sz="1600" b="0" dirty="0"/>
                        <a:t>.91732</a:t>
                      </a:r>
                    </a:p>
                  </a:txBody>
                  <a:tcPr/>
                </a:tc>
                <a:tc>
                  <a:txBody>
                    <a:bodyPr/>
                    <a:lstStyle/>
                    <a:p>
                      <a:r>
                        <a:rPr lang="en-US" sz="1600" dirty="0"/>
                        <a:t>2</a:t>
                      </a:r>
                    </a:p>
                  </a:txBody>
                  <a:tcPr/>
                </a:tc>
                <a:tc>
                  <a:txBody>
                    <a:bodyPr/>
                    <a:lstStyle/>
                    <a:p>
                      <a:r>
                        <a:rPr lang="en-US" sz="1600" dirty="0"/>
                        <a:t>.35738</a:t>
                      </a:r>
                    </a:p>
                  </a:txBody>
                  <a:tcPr/>
                </a:tc>
                <a:tc>
                  <a:txBody>
                    <a:bodyPr/>
                    <a:lstStyle/>
                    <a:p>
                      <a:r>
                        <a:rPr lang="en-US" dirty="0"/>
                        <a:t>.02179</a:t>
                      </a:r>
                    </a:p>
                  </a:txBody>
                  <a:tcPr/>
                </a:tc>
                <a:extLst>
                  <a:ext uri="{0D108BD9-81ED-4DB2-BD59-A6C34878D82A}">
                    <a16:rowId xmlns="" xmlns:a16="http://schemas.microsoft.com/office/drawing/2014/main" val="10003"/>
                  </a:ext>
                </a:extLst>
              </a:tr>
              <a:tr h="381000">
                <a:tc>
                  <a:txBody>
                    <a:bodyPr/>
                    <a:lstStyle/>
                    <a:p>
                      <a:r>
                        <a:rPr lang="en-US" sz="1600" dirty="0"/>
                        <a:t>2</a:t>
                      </a:r>
                    </a:p>
                  </a:txBody>
                  <a:tcPr/>
                </a:tc>
                <a:tc>
                  <a:txBody>
                    <a:bodyPr/>
                    <a:lstStyle/>
                    <a:p>
                      <a:r>
                        <a:rPr lang="en-US" sz="1600" b="0" dirty="0"/>
                        <a:t>.57101</a:t>
                      </a:r>
                    </a:p>
                  </a:txBody>
                  <a:tcPr/>
                </a:tc>
                <a:tc>
                  <a:txBody>
                    <a:bodyPr/>
                    <a:lstStyle/>
                    <a:p>
                      <a:r>
                        <a:rPr lang="en-US" sz="1600" dirty="0"/>
                        <a:t>1</a:t>
                      </a:r>
                    </a:p>
                  </a:txBody>
                  <a:tcPr/>
                </a:tc>
                <a:tc>
                  <a:txBody>
                    <a:bodyPr/>
                    <a:lstStyle/>
                    <a:p>
                      <a:r>
                        <a:rPr lang="en-US" sz="1600" dirty="0"/>
                        <a:t>.66318</a:t>
                      </a:r>
                    </a:p>
                  </a:txBody>
                  <a:tcPr/>
                </a:tc>
                <a:tc>
                  <a:txBody>
                    <a:bodyPr/>
                    <a:lstStyle/>
                    <a:p>
                      <a:r>
                        <a:rPr lang="en-US" dirty="0"/>
                        <a:t>.04371</a:t>
                      </a:r>
                    </a:p>
                  </a:txBody>
                  <a:tcPr/>
                </a:tc>
                <a:extLst>
                  <a:ext uri="{0D108BD9-81ED-4DB2-BD59-A6C34878D82A}">
                    <a16:rowId xmlns="" xmlns:a16="http://schemas.microsoft.com/office/drawing/2014/main" val="10004"/>
                  </a:ext>
                </a:extLst>
              </a:tr>
              <a:tr h="381000">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tc>
                  <a:txBody>
                    <a:bodyPr/>
                    <a:lstStyle/>
                    <a:p>
                      <a:r>
                        <a:rPr lang="en-US" dirty="0"/>
                        <a:t>…</a:t>
                      </a:r>
                    </a:p>
                  </a:txBody>
                  <a:tcPr/>
                </a:tc>
                <a:extLst>
                  <a:ext uri="{0D108BD9-81ED-4DB2-BD59-A6C34878D82A}">
                    <a16:rowId xmlns="" xmlns:a16="http://schemas.microsoft.com/office/drawing/2014/main" val="10005"/>
                  </a:ext>
                </a:extLst>
              </a:tr>
            </a:tbl>
          </a:graphicData>
        </a:graphic>
      </p:graphicFrame>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998380915"/>
                  </p:ext>
                </p:extLst>
              </p:nvPr>
            </p:nvGraphicFramePr>
            <p:xfrm>
              <a:off x="4419600" y="1676400"/>
              <a:ext cx="4343400" cy="1447800"/>
            </p:xfrm>
            <a:graphic>
              <a:graphicData uri="http://schemas.openxmlformats.org/drawingml/2006/table">
                <a:tbl>
                  <a:tblPr firstRow="1" bandRow="1">
                    <a:tableStyleId>{5C22544A-7EE6-4342-B048-85BDC9FD1C3A}</a:tableStyleId>
                  </a:tblPr>
                  <a:tblGrid>
                    <a:gridCol w="1447800">
                      <a:extLst>
                        <a:ext uri="{9D8B030D-6E8A-4147-A177-3AD203B41FA5}">
                          <a16:colId xmlns="" xmlns:a16="http://schemas.microsoft.com/office/drawing/2014/main" val="20000"/>
                        </a:ext>
                      </a:extLst>
                    </a:gridCol>
                    <a:gridCol w="1447800">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20002"/>
                        </a:ext>
                      </a:extLst>
                    </a:gridCol>
                  </a:tblGrid>
                  <a:tr h="482600">
                    <a:tc>
                      <a:txBody>
                        <a:bodyPr/>
                        <a:lstStyle/>
                        <a:p>
                          <a:endParaRPr lang="en-US" dirty="0"/>
                        </a:p>
                      </a:txBody>
                      <a:tcPr/>
                    </a:tc>
                    <a:tc>
                      <a:txBody>
                        <a:bodyPr/>
                        <a:lstStyle/>
                        <a:p>
                          <a:r>
                            <a:rPr lang="en-US" dirty="0"/>
                            <a:t>Regime 1</a:t>
                          </a:r>
                        </a:p>
                      </a:txBody>
                      <a:tcPr/>
                    </a:tc>
                    <a:tc>
                      <a:txBody>
                        <a:bodyPr/>
                        <a:lstStyle/>
                        <a:p>
                          <a:r>
                            <a:rPr lang="en-US" dirty="0"/>
                            <a:t>Regime 2</a:t>
                          </a:r>
                        </a:p>
                      </a:txBody>
                      <a:tcPr/>
                    </a:tc>
                    <a:extLst>
                      <a:ext uri="{0D108BD9-81ED-4DB2-BD59-A6C34878D82A}">
                        <a16:rowId xmlns="" xmlns:a16="http://schemas.microsoft.com/office/drawing/2014/main" val="10000"/>
                      </a:ext>
                    </a:extLst>
                  </a:tr>
                  <a:tr h="482600">
                    <a:tc>
                      <a:txBody>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𝜇</m:t>
                                </m:r>
                              </m:oMath>
                            </m:oMathPara>
                          </a14:m>
                          <a:endParaRPr lang="en-US" sz="2400" b="0" dirty="0"/>
                        </a:p>
                      </a:txBody>
                      <a:tcPr/>
                    </a:tc>
                    <a:tc>
                      <a:txBody>
                        <a:bodyPr/>
                        <a:lstStyle/>
                        <a:p>
                          <a:r>
                            <a:rPr lang="en-US" dirty="0"/>
                            <a:t>.05</a:t>
                          </a:r>
                        </a:p>
                      </a:txBody>
                      <a:tcPr/>
                    </a:tc>
                    <a:tc>
                      <a:txBody>
                        <a:bodyPr/>
                        <a:lstStyle/>
                        <a:p>
                          <a:r>
                            <a:rPr lang="en-US" b="1" dirty="0"/>
                            <a:t>-.02</a:t>
                          </a:r>
                        </a:p>
                      </a:txBody>
                      <a:tcPr/>
                    </a:tc>
                    <a:extLst>
                      <a:ext uri="{0D108BD9-81ED-4DB2-BD59-A6C34878D82A}">
                        <a16:rowId xmlns="" xmlns:a16="http://schemas.microsoft.com/office/drawing/2014/main" val="10001"/>
                      </a:ext>
                    </a:extLst>
                  </a:tr>
                  <a:tr h="482600">
                    <a:tc>
                      <a:txBody>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𝜎</m:t>
                                </m:r>
                              </m:oMath>
                            </m:oMathPara>
                          </a14:m>
                          <a:endParaRPr lang="en-US" sz="2400" b="0" dirty="0"/>
                        </a:p>
                      </a:txBody>
                      <a:tcPr/>
                    </a:tc>
                    <a:tc>
                      <a:txBody>
                        <a:bodyPr/>
                        <a:lstStyle/>
                        <a:p>
                          <a:r>
                            <a:rPr lang="en-US" dirty="0"/>
                            <a:t>.01</a:t>
                          </a:r>
                        </a:p>
                      </a:txBody>
                      <a:tcPr/>
                    </a:tc>
                    <a:tc>
                      <a:txBody>
                        <a:bodyPr/>
                        <a:lstStyle/>
                        <a:p>
                          <a:r>
                            <a:rPr lang="en-US" b="1" dirty="0"/>
                            <a:t>.05</a:t>
                          </a:r>
                        </a:p>
                      </a:txBody>
                      <a:tcPr/>
                    </a:tc>
                    <a:extLst>
                      <a:ext uri="{0D108BD9-81ED-4DB2-BD59-A6C34878D82A}">
                        <a16:rowId xmlns=""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998380915"/>
                  </p:ext>
                </p:extLst>
              </p:nvPr>
            </p:nvGraphicFramePr>
            <p:xfrm>
              <a:off x="4419600" y="1676400"/>
              <a:ext cx="4343400" cy="144780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482600">
                    <a:tc>
                      <a:txBody>
                        <a:bodyPr/>
                        <a:lstStyle/>
                        <a:p>
                          <a:endParaRPr lang="en-US" dirty="0"/>
                        </a:p>
                      </a:txBody>
                      <a:tcPr/>
                    </a:tc>
                    <a:tc>
                      <a:txBody>
                        <a:bodyPr/>
                        <a:lstStyle/>
                        <a:p>
                          <a:r>
                            <a:rPr lang="en-US" dirty="0"/>
                            <a:t>Regime 1</a:t>
                          </a:r>
                        </a:p>
                      </a:txBody>
                      <a:tcPr/>
                    </a:tc>
                    <a:tc>
                      <a:txBody>
                        <a:bodyPr/>
                        <a:lstStyle/>
                        <a:p>
                          <a:r>
                            <a:rPr lang="en-US" dirty="0"/>
                            <a:t>Regime 2</a:t>
                          </a:r>
                        </a:p>
                      </a:txBody>
                      <a:tcPr/>
                    </a:tc>
                    <a:extLst>
                      <a:ext uri="{0D108BD9-81ED-4DB2-BD59-A6C34878D82A}">
                        <a16:rowId xmlns:a16="http://schemas.microsoft.com/office/drawing/2014/main" val="10000"/>
                      </a:ext>
                    </a:extLst>
                  </a:tr>
                  <a:tr h="482600">
                    <a:tc>
                      <a:txBody>
                        <a:bodyPr/>
                        <a:lstStyle/>
                        <a:p>
                          <a:endParaRPr lang="en-US"/>
                        </a:p>
                      </a:txBody>
                      <a:tcPr>
                        <a:blipFill>
                          <a:blip r:embed="rId3"/>
                          <a:stretch>
                            <a:fillRect l="-840" t="-105000" r="-201261" b="-101250"/>
                          </a:stretch>
                        </a:blipFill>
                      </a:tcPr>
                    </a:tc>
                    <a:tc>
                      <a:txBody>
                        <a:bodyPr/>
                        <a:lstStyle/>
                        <a:p>
                          <a:r>
                            <a:rPr lang="en-US" dirty="0"/>
                            <a:t>.05</a:t>
                          </a:r>
                        </a:p>
                      </a:txBody>
                      <a:tcPr/>
                    </a:tc>
                    <a:tc>
                      <a:txBody>
                        <a:bodyPr/>
                        <a:lstStyle/>
                        <a:p>
                          <a:r>
                            <a:rPr lang="en-US" b="1" dirty="0"/>
                            <a:t>-.02</a:t>
                          </a:r>
                        </a:p>
                      </a:txBody>
                      <a:tcPr/>
                    </a:tc>
                    <a:extLst>
                      <a:ext uri="{0D108BD9-81ED-4DB2-BD59-A6C34878D82A}">
                        <a16:rowId xmlns:a16="http://schemas.microsoft.com/office/drawing/2014/main" val="10001"/>
                      </a:ext>
                    </a:extLst>
                  </a:tr>
                  <a:tr h="482600">
                    <a:tc>
                      <a:txBody>
                        <a:bodyPr/>
                        <a:lstStyle/>
                        <a:p>
                          <a:endParaRPr lang="en-US"/>
                        </a:p>
                      </a:txBody>
                      <a:tcPr>
                        <a:blipFill>
                          <a:blip r:embed="rId3"/>
                          <a:stretch>
                            <a:fillRect l="-840" t="-207595" r="-201261" b="-2532"/>
                          </a:stretch>
                        </a:blipFill>
                      </a:tcPr>
                    </a:tc>
                    <a:tc>
                      <a:txBody>
                        <a:bodyPr/>
                        <a:lstStyle/>
                        <a:p>
                          <a:r>
                            <a:rPr lang="en-US" dirty="0"/>
                            <a:t>.01</a:t>
                          </a:r>
                        </a:p>
                      </a:txBody>
                      <a:tcPr/>
                    </a:tc>
                    <a:tc>
                      <a:txBody>
                        <a:bodyPr/>
                        <a:lstStyle/>
                        <a:p>
                          <a:r>
                            <a:rPr lang="en-US" b="1" dirty="0"/>
                            <a:t>.05</a:t>
                          </a:r>
                        </a:p>
                      </a:txBody>
                      <a:tcPr/>
                    </a:tc>
                    <a:extLst>
                      <a:ext uri="{0D108BD9-81ED-4DB2-BD59-A6C34878D82A}">
                        <a16:rowId xmlns:a16="http://schemas.microsoft.com/office/drawing/2014/main" val="10002"/>
                      </a:ext>
                    </a:extLst>
                  </a:tr>
                </a:tbl>
              </a:graphicData>
            </a:graphic>
          </p:graphicFrame>
        </mc:Fallback>
      </mc:AlternateContent>
      <p:graphicFrame>
        <p:nvGraphicFramePr>
          <p:cNvPr id="6" name="Content Placeholder 9"/>
          <p:cNvGraphicFramePr>
            <a:graphicFrameLocks/>
          </p:cNvGraphicFramePr>
          <p:nvPr>
            <p:extLst/>
          </p:nvPr>
        </p:nvGraphicFramePr>
        <p:xfrm>
          <a:off x="457200" y="1676400"/>
          <a:ext cx="3810000" cy="1447800"/>
        </p:xfrm>
        <a:graphic>
          <a:graphicData uri="http://schemas.openxmlformats.org/drawingml/2006/table">
            <a:tbl>
              <a:tblPr firstRow="1" bandRow="1">
                <a:tableStyleId>{5C22544A-7EE6-4342-B048-85BDC9FD1C3A}</a:tableStyleId>
              </a:tblPr>
              <a:tblGrid>
                <a:gridCol w="1270000">
                  <a:extLst>
                    <a:ext uri="{9D8B030D-6E8A-4147-A177-3AD203B41FA5}">
                      <a16:colId xmlns="" xmlns:a16="http://schemas.microsoft.com/office/drawing/2014/main" val="20000"/>
                    </a:ext>
                  </a:extLst>
                </a:gridCol>
                <a:gridCol w="1270000">
                  <a:extLst>
                    <a:ext uri="{9D8B030D-6E8A-4147-A177-3AD203B41FA5}">
                      <a16:colId xmlns="" xmlns:a16="http://schemas.microsoft.com/office/drawing/2014/main" val="20001"/>
                    </a:ext>
                  </a:extLst>
                </a:gridCol>
                <a:gridCol w="1270000">
                  <a:extLst>
                    <a:ext uri="{9D8B030D-6E8A-4147-A177-3AD203B41FA5}">
                      <a16:colId xmlns="" xmlns:a16="http://schemas.microsoft.com/office/drawing/2014/main" val="20002"/>
                    </a:ext>
                  </a:extLst>
                </a:gridCol>
              </a:tblGrid>
              <a:tr h="482600">
                <a:tc>
                  <a:txBody>
                    <a:bodyPr/>
                    <a:lstStyle/>
                    <a:p>
                      <a:endParaRPr lang="en-US" sz="1200" dirty="0"/>
                    </a:p>
                  </a:txBody>
                  <a:tcPr/>
                </a:tc>
                <a:tc>
                  <a:txBody>
                    <a:bodyPr/>
                    <a:lstStyle/>
                    <a:p>
                      <a:r>
                        <a:rPr lang="en-US" sz="1200" dirty="0"/>
                        <a:t>Starting in</a:t>
                      </a:r>
                      <a:r>
                        <a:rPr lang="en-US" sz="1200" baseline="0" dirty="0"/>
                        <a:t> Regime 1</a:t>
                      </a:r>
                      <a:endParaRPr lang="en-US" sz="1200" dirty="0"/>
                    </a:p>
                  </a:txBody>
                  <a:tcPr/>
                </a:tc>
                <a:tc>
                  <a:txBody>
                    <a:bodyPr/>
                    <a:lstStyle/>
                    <a:p>
                      <a:r>
                        <a:rPr lang="en-US" sz="1200" dirty="0"/>
                        <a:t>Starting in Regime 2</a:t>
                      </a:r>
                    </a:p>
                  </a:txBody>
                  <a:tcPr/>
                </a:tc>
                <a:extLst>
                  <a:ext uri="{0D108BD9-81ED-4DB2-BD59-A6C34878D82A}">
                    <a16:rowId xmlns="" xmlns:a16="http://schemas.microsoft.com/office/drawing/2014/main" val="10000"/>
                  </a:ext>
                </a:extLst>
              </a:tr>
              <a:tr h="482600">
                <a:tc>
                  <a:txBody>
                    <a:bodyPr/>
                    <a:lstStyle/>
                    <a:p>
                      <a:r>
                        <a:rPr lang="en-US" sz="1200" b="1" dirty="0"/>
                        <a:t>Ending in Regime 1</a:t>
                      </a:r>
                    </a:p>
                  </a:txBody>
                  <a:tcPr/>
                </a:tc>
                <a:tc>
                  <a:txBody>
                    <a:bodyPr/>
                    <a:lstStyle/>
                    <a:p>
                      <a:r>
                        <a:rPr lang="en-US" dirty="0"/>
                        <a:t>.8</a:t>
                      </a:r>
                    </a:p>
                  </a:txBody>
                  <a:tcPr/>
                </a:tc>
                <a:tc>
                  <a:txBody>
                    <a:bodyPr/>
                    <a:lstStyle/>
                    <a:p>
                      <a:r>
                        <a:rPr lang="en-US" b="1" dirty="0"/>
                        <a:t>.65</a:t>
                      </a:r>
                    </a:p>
                  </a:txBody>
                  <a:tcPr/>
                </a:tc>
                <a:extLst>
                  <a:ext uri="{0D108BD9-81ED-4DB2-BD59-A6C34878D82A}">
                    <a16:rowId xmlns="" xmlns:a16="http://schemas.microsoft.com/office/drawing/2014/main" val="10001"/>
                  </a:ext>
                </a:extLst>
              </a:tr>
              <a:tr h="482600">
                <a:tc>
                  <a:txBody>
                    <a:bodyPr/>
                    <a:lstStyle/>
                    <a:p>
                      <a:r>
                        <a:rPr lang="en-US" sz="1200" b="1" dirty="0"/>
                        <a:t>Ending in Regime 2</a:t>
                      </a:r>
                    </a:p>
                  </a:txBody>
                  <a:tcPr/>
                </a:tc>
                <a:tc>
                  <a:txBody>
                    <a:bodyPr/>
                    <a:lstStyle/>
                    <a:p>
                      <a:r>
                        <a:rPr lang="en-US" b="0" dirty="0"/>
                        <a:t>.2</a:t>
                      </a:r>
                    </a:p>
                  </a:txBody>
                  <a:tcPr/>
                </a:tc>
                <a:tc>
                  <a:txBody>
                    <a:bodyPr/>
                    <a:lstStyle/>
                    <a:p>
                      <a:r>
                        <a:rPr lang="en-US" b="1" dirty="0"/>
                        <a:t>.35</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000914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u="sng" dirty="0"/>
              <a:t>Definition</a:t>
            </a:r>
            <a:r>
              <a:rPr lang="en-US" dirty="0"/>
              <a:t>: A method of estimating the parameters of a model given data.</a:t>
            </a:r>
          </a:p>
          <a:p>
            <a:pPr lvl="1"/>
            <a:r>
              <a:rPr lang="en-US" dirty="0"/>
              <a:t>In other words, finding the values of the parameter set with the highest probability of resulting in the observations.</a:t>
            </a:r>
          </a:p>
        </p:txBody>
      </p:sp>
      <p:sp>
        <p:nvSpPr>
          <p:cNvPr id="6" name="Title 1"/>
          <p:cNvSpPr>
            <a:spLocks noGrp="1"/>
          </p:cNvSpPr>
          <p:nvPr>
            <p:ph type="title"/>
          </p:nvPr>
        </p:nvSpPr>
        <p:spPr>
          <a:xfrm>
            <a:off x="457200" y="342900"/>
            <a:ext cx="8229600" cy="800100"/>
          </a:xfrm>
          <a:solidFill>
            <a:schemeClr val="bg1"/>
          </a:solidFill>
        </p:spPr>
        <p:txBody>
          <a:bodyPr/>
          <a:lstStyle/>
          <a:p>
            <a:r>
              <a:rPr lang="en-US" dirty="0"/>
              <a:t>Calibration (Maximum Likelihood Estimation)</a:t>
            </a:r>
          </a:p>
        </p:txBody>
      </p:sp>
      <p:pic>
        <p:nvPicPr>
          <p:cNvPr id="2" name="Picture 1" descr="Τετράποδο δεν είναι, μα έχει τέσσερα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276600"/>
            <a:ext cx="3638550" cy="2733675"/>
          </a:xfrm>
          <a:prstGeom prst="rect">
            <a:avLst/>
          </a:prstGeom>
        </p:spPr>
      </p:pic>
    </p:spTree>
    <p:extLst>
      <p:ext uri="{BB962C8B-B14F-4D97-AF65-F5344CB8AC3E}">
        <p14:creationId xmlns:p14="http://schemas.microsoft.com/office/powerpoint/2010/main" val="3713378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regime switching with 2 regimes, there are 6 parameters:</a:t>
                </a:r>
              </a:p>
              <a:p>
                <a:pPr lvl="1"/>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𝜇</m:t>
                        </m:r>
                      </m:e>
                      <m:sub>
                        <m:r>
                          <a:rPr lang="en-US" b="0" i="1" smtClean="0">
                            <a:latin typeface="Cambria Math" panose="02040503050406030204" pitchFamily="18" charset="0"/>
                          </a:rPr>
                          <m:t>1</m:t>
                        </m:r>
                      </m:sub>
                    </m:sSub>
                    <m:r>
                      <a:rPr lang="en-US" b="0" i="1" smtClean="0">
                        <a:latin typeface="Cambria Math" panose="02040503050406030204" pitchFamily="18" charset="0"/>
                      </a:rPr>
                      <m:t> &amp; </m:t>
                    </m:r>
                    <m:sSub>
                      <m:sSubPr>
                        <m:ctrlPr>
                          <a:rPr lang="en-US" b="0" i="1" smtClean="0">
                            <a:latin typeface="Cambria Math"/>
                          </a:rPr>
                        </m:ctrlPr>
                      </m:sSubPr>
                      <m:e>
                        <m:r>
                          <a:rPr lang="en-US" b="0" i="1" smtClean="0">
                            <a:latin typeface="Cambria Math" panose="02040503050406030204" pitchFamily="18" charset="0"/>
                          </a:rPr>
                          <m:t>𝜇</m:t>
                        </m:r>
                      </m:e>
                      <m:sub>
                        <m:r>
                          <a:rPr lang="en-US" b="0" i="1" smtClean="0">
                            <a:latin typeface="Cambria Math" panose="02040503050406030204" pitchFamily="18" charset="0"/>
                          </a:rPr>
                          <m:t>2</m:t>
                        </m:r>
                      </m:sub>
                    </m:sSub>
                  </m:oMath>
                </a14:m>
                <a:r>
                  <a:rPr lang="en-US" dirty="0"/>
                  <a:t> - Means for Regime 1 &amp; 2</a:t>
                </a:r>
              </a:p>
              <a:p>
                <a:pPr lvl="1"/>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𝜎</m:t>
                        </m:r>
                      </m:e>
                      <m:sub>
                        <m:r>
                          <a:rPr lang="en-US" b="0" i="1" smtClean="0">
                            <a:latin typeface="Cambria Math" panose="02040503050406030204" pitchFamily="18" charset="0"/>
                          </a:rPr>
                          <m:t>1</m:t>
                        </m:r>
                      </m:sub>
                    </m:sSub>
                    <m:r>
                      <a:rPr lang="en-US" b="0" i="1" smtClean="0">
                        <a:latin typeface="Cambria Math" panose="02040503050406030204" pitchFamily="18" charset="0"/>
                      </a:rPr>
                      <m:t>&amp; </m:t>
                    </m:r>
                    <m:sSub>
                      <m:sSubPr>
                        <m:ctrlPr>
                          <a:rPr lang="en-US" b="0" i="1" smtClean="0">
                            <a:latin typeface="Cambria Math"/>
                          </a:rPr>
                        </m:ctrlPr>
                      </m:sSubPr>
                      <m:e>
                        <m:r>
                          <a:rPr lang="en-US" b="0" i="1" smtClean="0">
                            <a:latin typeface="Cambria Math" panose="02040503050406030204" pitchFamily="18" charset="0"/>
                          </a:rPr>
                          <m:t>𝜎</m:t>
                        </m:r>
                      </m:e>
                      <m:sub>
                        <m:r>
                          <a:rPr lang="en-US" b="0" i="1" smtClean="0">
                            <a:latin typeface="Cambria Math" panose="02040503050406030204" pitchFamily="18" charset="0"/>
                          </a:rPr>
                          <m:t>2</m:t>
                        </m:r>
                      </m:sub>
                    </m:sSub>
                  </m:oMath>
                </a14:m>
                <a:r>
                  <a:rPr lang="en-US" dirty="0"/>
                  <a:t> - Standard deviations for Regime 1 &amp; 2</a:t>
                </a:r>
              </a:p>
              <a:p>
                <a:pPr lvl="1"/>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1,2</m:t>
                        </m:r>
                      </m:sub>
                    </m:sSub>
                  </m:oMath>
                </a14:m>
                <a:r>
                  <a:rPr lang="en-US" dirty="0"/>
                  <a:t> - Probability of starting in Regime 1 and ending in 2</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𝑝</m:t>
                        </m:r>
                      </m:e>
                      <m:sub>
                        <m:r>
                          <a:rPr lang="en-US" i="1">
                            <a:latin typeface="Cambria Math" panose="02040503050406030204" pitchFamily="18" charset="0"/>
                          </a:rPr>
                          <m:t>2,1</m:t>
                        </m:r>
                      </m:sub>
                    </m:sSub>
                  </m:oMath>
                </a14:m>
                <a:r>
                  <a:rPr lang="en-US" dirty="0"/>
                  <a:t> - Probability of starting in Regime 2 and Ending in 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63" t="-1442"/>
                </a:stretch>
              </a:blipFill>
            </p:spPr>
            <p:txBody>
              <a:bodyPr/>
              <a:lstStyle/>
              <a:p>
                <a:r>
                  <a:rPr lang="en-US">
                    <a:noFill/>
                  </a:rPr>
                  <a:t> </a:t>
                </a:r>
              </a:p>
            </p:txBody>
          </p:sp>
        </mc:Fallback>
      </mc:AlternateContent>
      <p:pic>
        <p:nvPicPr>
          <p:cNvPr id="4" name="Picture 3" descr="NO ME HAGAS PENSAR - Ciencia, Tecnología y Razón al alcance de todos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1850" y="4076700"/>
            <a:ext cx="2400300" cy="2552700"/>
          </a:xfrm>
          <a:prstGeom prst="rect">
            <a:avLst/>
          </a:prstGeom>
        </p:spPr>
      </p:pic>
      <p:sp>
        <p:nvSpPr>
          <p:cNvPr id="6" name="Title 1"/>
          <p:cNvSpPr>
            <a:spLocks noGrp="1"/>
          </p:cNvSpPr>
          <p:nvPr>
            <p:ph type="title"/>
          </p:nvPr>
        </p:nvSpPr>
        <p:spPr>
          <a:xfrm>
            <a:off x="457200" y="342900"/>
            <a:ext cx="8229600" cy="800100"/>
          </a:xfrm>
          <a:solidFill>
            <a:schemeClr val="bg1"/>
          </a:solidFill>
        </p:spPr>
        <p:txBody>
          <a:bodyPr/>
          <a:lstStyle/>
          <a:p>
            <a:r>
              <a:rPr lang="en-US" dirty="0"/>
              <a:t>Calibration (Maximum Likelihood Estimation)</a:t>
            </a:r>
          </a:p>
        </p:txBody>
      </p:sp>
    </p:spTree>
    <p:extLst>
      <p:ext uri="{BB962C8B-B14F-4D97-AF65-F5344CB8AC3E}">
        <p14:creationId xmlns:p14="http://schemas.microsoft.com/office/powerpoint/2010/main" val="2883864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800" dirty="0"/>
          </a:p>
          <a:p>
            <a:r>
              <a:rPr lang="en-US" sz="2800" dirty="0"/>
              <a:t>The set up for our MLE:</a:t>
            </a:r>
          </a:p>
          <a:p>
            <a:pPr marL="0" indent="0">
              <a:buNone/>
            </a:pPr>
            <a:endParaRPr lang="en-US" dirty="0"/>
          </a:p>
        </p:txBody>
      </p:sp>
      <p:sp>
        <p:nvSpPr>
          <p:cNvPr id="6" name="Title 1"/>
          <p:cNvSpPr>
            <a:spLocks noGrp="1"/>
          </p:cNvSpPr>
          <p:nvPr>
            <p:ph type="title"/>
          </p:nvPr>
        </p:nvSpPr>
        <p:spPr>
          <a:xfrm>
            <a:off x="457200" y="342900"/>
            <a:ext cx="8229600" cy="800100"/>
          </a:xfrm>
          <a:noFill/>
        </p:spPr>
        <p:txBody>
          <a:bodyPr/>
          <a:lstStyle/>
          <a:p>
            <a:r>
              <a:rPr lang="en-US" dirty="0"/>
              <a:t>Calibration (Maximum Likelihood Estimation)</a:t>
            </a:r>
          </a:p>
        </p:txBody>
      </p:sp>
      <p:pic>
        <p:nvPicPr>
          <p:cNvPr id="7" name="Picture 6"/>
          <p:cNvPicPr>
            <a:picLocks noChangeAspect="1"/>
          </p:cNvPicPr>
          <p:nvPr/>
        </p:nvPicPr>
        <p:blipFill>
          <a:blip r:embed="rId3" cstate="print"/>
          <a:stretch>
            <a:fillRect/>
          </a:stretch>
        </p:blipFill>
        <p:spPr>
          <a:xfrm>
            <a:off x="152400" y="3200400"/>
            <a:ext cx="8803481" cy="2211107"/>
          </a:xfrm>
          <a:prstGeom prst="rect">
            <a:avLst/>
          </a:prstGeom>
        </p:spPr>
      </p:pic>
    </p:spTree>
    <p:extLst>
      <p:ext uri="{BB962C8B-B14F-4D97-AF65-F5344CB8AC3E}">
        <p14:creationId xmlns:p14="http://schemas.microsoft.com/office/powerpoint/2010/main" val="2230378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42900"/>
            <a:ext cx="8229600" cy="800100"/>
          </a:xfrm>
          <a:noFill/>
        </p:spPr>
        <p:txBody>
          <a:bodyPr/>
          <a:lstStyle/>
          <a:p>
            <a:r>
              <a:rPr lang="en-US" dirty="0"/>
              <a:t>Calibration (Maximum Likelihood Estimation)</a:t>
            </a:r>
          </a:p>
        </p:txBody>
      </p:sp>
      <p:pic>
        <p:nvPicPr>
          <p:cNvPr id="7" name="Picture 6"/>
          <p:cNvPicPr>
            <a:picLocks noChangeAspect="1"/>
          </p:cNvPicPr>
          <p:nvPr/>
        </p:nvPicPr>
        <p:blipFill>
          <a:blip r:embed="rId3" cstate="print"/>
          <a:stretch>
            <a:fillRect/>
          </a:stretch>
        </p:blipFill>
        <p:spPr>
          <a:xfrm>
            <a:off x="152400" y="3200400"/>
            <a:ext cx="8803481" cy="2211107"/>
          </a:xfrm>
          <a:prstGeom prst="rect">
            <a:avLst/>
          </a:prstGeom>
        </p:spPr>
      </p:pic>
      <p:sp>
        <p:nvSpPr>
          <p:cNvPr id="8" name="Oval 7"/>
          <p:cNvSpPr/>
          <p:nvPr/>
        </p:nvSpPr>
        <p:spPr bwMode="auto">
          <a:xfrm>
            <a:off x="1260213" y="3268579"/>
            <a:ext cx="439339" cy="316832"/>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sp>
        <p:nvSpPr>
          <p:cNvPr id="9" name="Oval 8"/>
          <p:cNvSpPr/>
          <p:nvPr/>
        </p:nvSpPr>
        <p:spPr bwMode="auto">
          <a:xfrm>
            <a:off x="4892576" y="3261910"/>
            <a:ext cx="457200" cy="304800"/>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sp>
        <p:nvSpPr>
          <p:cNvPr id="10" name="Oval 9"/>
          <p:cNvSpPr/>
          <p:nvPr/>
        </p:nvSpPr>
        <p:spPr bwMode="auto">
          <a:xfrm>
            <a:off x="1677495" y="3261910"/>
            <a:ext cx="492385" cy="316832"/>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sp>
        <p:nvSpPr>
          <p:cNvPr id="11" name="Oval 10"/>
          <p:cNvSpPr/>
          <p:nvPr/>
        </p:nvSpPr>
        <p:spPr bwMode="auto">
          <a:xfrm>
            <a:off x="4444306" y="3261910"/>
            <a:ext cx="448270" cy="316832"/>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Invariant probabilities</a:t>
                </a:r>
              </a:p>
              <a:p>
                <a:pPr marL="0" indent="0" algn="ctr">
                  <a:buNone/>
                </a:pPr>
                <a:r>
                  <a:rPr lang="en-US" dirty="0"/>
                  <a:t> </a:t>
                </a:r>
                <a14:m>
                  <m:oMath xmlns:m="http://schemas.openxmlformats.org/officeDocument/2006/math">
                    <m:sSub>
                      <m:sSubPr>
                        <m:ctrlPr>
                          <a:rPr lang="en-US" sz="2800" b="0" i="1" smtClean="0">
                            <a:latin typeface="Cambria Math"/>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𝜋</m:t>
                        </m:r>
                      </m:e>
                      <m:sub>
                        <m:r>
                          <a:rPr lang="en-US" sz="2800" b="0" i="1" smtClean="0">
                            <a:latin typeface="Cambria Math" panose="02040503050406030204" pitchFamily="18" charset="0"/>
                            <a:ea typeface="Cambria Math" panose="02040503050406030204" pitchFamily="18" charset="0"/>
                          </a:rPr>
                          <m:t>1</m:t>
                        </m:r>
                      </m:sub>
                    </m:sSub>
                    <m:r>
                      <a:rPr lang="en-US" sz="2800" b="0" i="1" smtClean="0">
                        <a:latin typeface="Cambria Math" panose="02040503050406030204" pitchFamily="18" charset="0"/>
                        <a:ea typeface="Cambria Math" panose="02040503050406030204" pitchFamily="18" charset="0"/>
                      </a:rPr>
                      <m:t>=</m:t>
                    </m:r>
                    <m:f>
                      <m:fPr>
                        <m:ctrlPr>
                          <a:rPr lang="en-US" sz="2800" i="1" smtClean="0">
                            <a:latin typeface="Cambria Math"/>
                            <a:ea typeface="Cambria Math" panose="02040503050406030204" pitchFamily="18" charset="0"/>
                          </a:rPr>
                        </m:ctrlPr>
                      </m:fPr>
                      <m:num>
                        <m:sSub>
                          <m:sSubPr>
                            <m:ctrlPr>
                              <a:rPr lang="en-US" sz="2800" b="0" i="1" smtClean="0">
                                <a:latin typeface="Cambria Math"/>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𝑝</m:t>
                            </m:r>
                          </m:e>
                          <m:sub>
                            <m:r>
                              <a:rPr lang="en-US" sz="2800" b="0" i="1" smtClean="0">
                                <a:latin typeface="Cambria Math" panose="02040503050406030204" pitchFamily="18" charset="0"/>
                                <a:ea typeface="Cambria Math" panose="02040503050406030204" pitchFamily="18" charset="0"/>
                              </a:rPr>
                              <m:t>2,1</m:t>
                            </m:r>
                          </m:sub>
                        </m:sSub>
                      </m:num>
                      <m:den>
                        <m:sSub>
                          <m:sSubPr>
                            <m:ctrlPr>
                              <a:rPr lang="en-US" sz="2800" b="0" i="1" smtClean="0">
                                <a:latin typeface="Cambria Math"/>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𝑝</m:t>
                            </m:r>
                          </m:e>
                          <m:sub>
                            <m:r>
                              <a:rPr lang="en-US" sz="2800" b="0" i="1" smtClean="0">
                                <a:latin typeface="Cambria Math" panose="02040503050406030204" pitchFamily="18" charset="0"/>
                                <a:ea typeface="Cambria Math" panose="02040503050406030204" pitchFamily="18" charset="0"/>
                              </a:rPr>
                              <m:t>1,2</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𝑝</m:t>
                            </m:r>
                          </m:e>
                          <m:sub>
                            <m:r>
                              <a:rPr lang="en-US" sz="2800" b="0" i="1" smtClean="0">
                                <a:latin typeface="Cambria Math" panose="02040503050406030204" pitchFamily="18" charset="0"/>
                                <a:ea typeface="Cambria Math" panose="02040503050406030204" pitchFamily="18" charset="0"/>
                              </a:rPr>
                              <m:t>2,1</m:t>
                            </m:r>
                          </m:sub>
                        </m:sSub>
                      </m:den>
                    </m:f>
                  </m:oMath>
                </a14:m>
                <a:r>
                  <a:rPr lang="en-US" sz="2800" dirty="0"/>
                  <a:t>              </a:t>
                </a:r>
                <a14:m>
                  <m:oMath xmlns:m="http://schemas.openxmlformats.org/officeDocument/2006/math">
                    <m:sSub>
                      <m:sSubPr>
                        <m:ctrlPr>
                          <a:rPr lang="en-US" sz="2800" b="0" i="1" smtClean="0">
                            <a:latin typeface="Cambria Math"/>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𝜋</m:t>
                        </m:r>
                      </m:e>
                      <m:sub>
                        <m:r>
                          <a:rPr lang="en-US" sz="2800" b="0" i="1" smtClean="0">
                            <a:latin typeface="Cambria Math" panose="02040503050406030204" pitchFamily="18" charset="0"/>
                            <a:ea typeface="Cambria Math" panose="02040503050406030204" pitchFamily="18" charset="0"/>
                          </a:rPr>
                          <m:t>2</m:t>
                        </m:r>
                      </m:sub>
                    </m:sSub>
                    <m:r>
                      <a:rPr lang="en-US" sz="2800" b="0" i="1" smtClean="0">
                        <a:latin typeface="Cambria Math" panose="02040503050406030204" pitchFamily="18" charset="0"/>
                        <a:ea typeface="Cambria Math" panose="02040503050406030204" pitchFamily="18" charset="0"/>
                      </a:rPr>
                      <m:t>=</m:t>
                    </m:r>
                    <m:f>
                      <m:fPr>
                        <m:ctrlPr>
                          <a:rPr lang="en-US" sz="2800" i="1" smtClean="0">
                            <a:latin typeface="Cambria Math"/>
                            <a:ea typeface="Cambria Math" panose="02040503050406030204" pitchFamily="18" charset="0"/>
                          </a:rPr>
                        </m:ctrlPr>
                      </m:fPr>
                      <m:num>
                        <m:sSub>
                          <m:sSubPr>
                            <m:ctrlPr>
                              <a:rPr lang="en-US" sz="2800" b="0" i="1" smtClean="0">
                                <a:latin typeface="Cambria Math"/>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𝑝</m:t>
                            </m:r>
                          </m:e>
                          <m:sub>
                            <m:r>
                              <a:rPr lang="en-US" sz="2800" b="0" i="1" smtClean="0">
                                <a:latin typeface="Cambria Math" panose="02040503050406030204" pitchFamily="18" charset="0"/>
                                <a:ea typeface="Cambria Math" panose="02040503050406030204" pitchFamily="18" charset="0"/>
                              </a:rPr>
                              <m:t>1,2</m:t>
                            </m:r>
                          </m:sub>
                        </m:sSub>
                      </m:num>
                      <m:den>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𝑝</m:t>
                            </m:r>
                          </m:e>
                          <m:sub>
                            <m:r>
                              <a:rPr lang="en-US" sz="2800" i="1">
                                <a:latin typeface="Cambria Math" panose="02040503050406030204" pitchFamily="18" charset="0"/>
                                <a:ea typeface="Cambria Math" panose="02040503050406030204" pitchFamily="18" charset="0"/>
                              </a:rPr>
                              <m:t>1,2</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𝑝</m:t>
                            </m:r>
                          </m:e>
                          <m:sub>
                            <m:r>
                              <a:rPr lang="en-US" sz="2800" i="1">
                                <a:latin typeface="Cambria Math" panose="02040503050406030204" pitchFamily="18" charset="0"/>
                                <a:ea typeface="Cambria Math" panose="02040503050406030204" pitchFamily="18" charset="0"/>
                              </a:rPr>
                              <m:t>2,1</m:t>
                            </m:r>
                          </m:sub>
                        </m:sSub>
                      </m:den>
                    </m:f>
                  </m:oMath>
                </a14:m>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2800" dirty="0"/>
              </a:p>
              <a:p>
                <a:r>
                  <a:rPr lang="en-US" dirty="0"/>
                  <a:t>Normal</a:t>
                </a:r>
                <a:r>
                  <a:rPr lang="en-US" sz="2800" dirty="0"/>
                  <a:t> </a:t>
                </a:r>
                <a:r>
                  <a:rPr lang="en-US" dirty="0"/>
                  <a:t>pdfs</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963" t="-22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892576" y="4937656"/>
                <a:ext cx="3449240" cy="763307"/>
              </a:xfrm>
              <a:prstGeom prst="rect">
                <a:avLst/>
              </a:prstGeom>
              <a:solidFill>
                <a:schemeClr val="bg1"/>
              </a:solidFill>
            </p:spPr>
            <p:txBody>
              <a:bodyPr wrap="square" rtlCol="0">
                <a:noAutofit/>
              </a:bodyPr>
              <a:lstStyle/>
              <a:p>
                <a:pPr algn="ctr"/>
                <a14:m>
                  <m:oMath xmlns:m="http://schemas.openxmlformats.org/officeDocument/2006/math">
                    <m:r>
                      <a:rPr lang="en-US" sz="2400" i="1" smtClean="0">
                        <a:latin typeface="Cambria Math" panose="02040503050406030204" pitchFamily="18" charset="0"/>
                        <a:ea typeface="Cambria Math" panose="02040503050406030204" pitchFamily="18" charset="0"/>
                      </a:rPr>
                      <m:t>𝜙</m:t>
                    </m:r>
                    <m:d>
                      <m:dPr>
                        <m:ctrlPr>
                          <a:rPr lang="en-US" sz="2400" i="1">
                            <a:latin typeface="Cambria Math"/>
                            <a:ea typeface="Cambria Math" panose="02040503050406030204" pitchFamily="18" charset="0"/>
                          </a:rPr>
                        </m:ctrlPr>
                      </m:dPr>
                      <m:e>
                        <m:f>
                          <m:fPr>
                            <m:ctrlPr>
                              <a:rPr lang="en-US" sz="2400" i="1">
                                <a:latin typeface="Cambria Math"/>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𝑋</m:t>
                            </m:r>
                            <m:r>
                              <a:rPr lang="en-US" sz="2400" i="1">
                                <a:latin typeface="Cambria Math" panose="02040503050406030204" pitchFamily="18" charset="0"/>
                                <a:ea typeface="Cambria Math" panose="02040503050406030204" pitchFamily="18" charset="0"/>
                              </a:rPr>
                              <m:t>−</m:t>
                            </m:r>
                            <m:sSub>
                              <m:sSubPr>
                                <m:ctrlPr>
                                  <a:rPr lang="en-US" sz="2400" i="1">
                                    <a:latin typeface="Cambria Math"/>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1</m:t>
                                </m:r>
                              </m:sub>
                            </m:sSub>
                          </m:num>
                          <m:den>
                            <m:sSub>
                              <m:sSubPr>
                                <m:ctrlPr>
                                  <a:rPr lang="en-US" sz="2400" i="1">
                                    <a:latin typeface="Cambria Math"/>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ea typeface="Cambria Math" panose="02040503050406030204" pitchFamily="18" charset="0"/>
                                  </a:rPr>
                                  <m:t>1</m:t>
                                </m:r>
                              </m:sub>
                            </m:sSub>
                          </m:den>
                        </m:f>
                      </m:e>
                    </m:d>
                  </m:oMath>
                </a14:m>
                <a:r>
                  <a:rPr lang="en-US" sz="2400" dirty="0"/>
                  <a:t>  </a:t>
                </a:r>
                <a14:m>
                  <m:oMath xmlns:m="http://schemas.openxmlformats.org/officeDocument/2006/math">
                    <m:r>
                      <a:rPr lang="en-US" sz="2400" b="0" i="0"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𝜙</m:t>
                    </m:r>
                    <m:d>
                      <m:dPr>
                        <m:ctrlPr>
                          <a:rPr lang="en-US" sz="2400" i="1">
                            <a:latin typeface="Cambria Math"/>
                            <a:ea typeface="Cambria Math" panose="02040503050406030204" pitchFamily="18" charset="0"/>
                          </a:rPr>
                        </m:ctrlPr>
                      </m:dPr>
                      <m:e>
                        <m:f>
                          <m:fPr>
                            <m:ctrlPr>
                              <a:rPr lang="en-US" sz="2400" i="1">
                                <a:latin typeface="Cambria Math"/>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𝑋</m:t>
                            </m:r>
                            <m:r>
                              <a:rPr lang="en-US" sz="2400" i="1">
                                <a:latin typeface="Cambria Math" panose="02040503050406030204" pitchFamily="18" charset="0"/>
                                <a:ea typeface="Cambria Math" panose="02040503050406030204" pitchFamily="18" charset="0"/>
                              </a:rPr>
                              <m:t>−</m:t>
                            </m:r>
                            <m:sSub>
                              <m:sSubPr>
                                <m:ctrlPr>
                                  <a:rPr lang="en-US" sz="2400" i="1">
                                    <a:latin typeface="Cambria Math"/>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2</m:t>
                                </m:r>
                              </m:sub>
                            </m:sSub>
                          </m:num>
                          <m:den>
                            <m:sSub>
                              <m:sSubPr>
                                <m:ctrlPr>
                                  <a:rPr lang="en-US" sz="2400" i="1">
                                    <a:latin typeface="Cambria Math"/>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ea typeface="Cambria Math" panose="02040503050406030204" pitchFamily="18" charset="0"/>
                                  </a:rPr>
                                  <m:t>2</m:t>
                                </m:r>
                              </m:sub>
                            </m:sSub>
                          </m:den>
                        </m:f>
                      </m:e>
                    </m:d>
                  </m:oMath>
                </a14:m>
                <a:endParaRPr lang="en-US" sz="1600" dirty="0" err="1"/>
              </a:p>
            </p:txBody>
          </p:sp>
        </mc:Choice>
        <mc:Fallback xmlns="">
          <p:sp>
            <p:nvSpPr>
              <p:cNvPr id="12" name="TextBox 11"/>
              <p:cNvSpPr txBox="1">
                <a:spLocks noRot="1" noChangeAspect="1" noMove="1" noResize="1" noEditPoints="1" noAdjustHandles="1" noChangeArrowheads="1" noChangeShapeType="1" noTextEdit="1"/>
              </p:cNvSpPr>
              <p:nvPr/>
            </p:nvSpPr>
            <p:spPr>
              <a:xfrm>
                <a:off x="4892576" y="4937656"/>
                <a:ext cx="3449240" cy="763307"/>
              </a:xfrm>
              <a:prstGeom prst="rect">
                <a:avLst/>
              </a:prstGeom>
              <a:blipFill>
                <a:blip r:embed="rId5"/>
                <a:stretch>
                  <a:fillRect/>
                </a:stretch>
              </a:blipFill>
            </p:spPr>
            <p:txBody>
              <a:bodyPr/>
              <a:lstStyle/>
              <a:p>
                <a:r>
                  <a:rPr lang="en-US">
                    <a:noFill/>
                  </a:rPr>
                  <a:t> </a:t>
                </a:r>
              </a:p>
            </p:txBody>
          </p:sp>
        </mc:Fallback>
      </mc:AlternateContent>
      <p:cxnSp>
        <p:nvCxnSpPr>
          <p:cNvPr id="14" name="Straight Arrow Connector 13"/>
          <p:cNvCxnSpPr/>
          <p:nvPr/>
        </p:nvCxnSpPr>
        <p:spPr>
          <a:xfrm flipH="1">
            <a:off x="1600200" y="2696426"/>
            <a:ext cx="1083303" cy="572153"/>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724400" y="2723148"/>
            <a:ext cx="1752600" cy="538762"/>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071390" y="3566711"/>
            <a:ext cx="3726656" cy="1378268"/>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257800" y="3585411"/>
            <a:ext cx="2133600" cy="1340213"/>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503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stretch>
            <a:fillRect/>
          </a:stretch>
        </p:blipFill>
        <p:spPr>
          <a:xfrm>
            <a:off x="170259" y="3657600"/>
            <a:ext cx="8803481" cy="2211107"/>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multiply the invariant by the normal…</a:t>
                </a:r>
              </a:p>
              <a:p>
                <a:pPr marL="0" indent="0" algn="ctr">
                  <a:buNone/>
                </a:pPr>
                <a14:m>
                  <m:oMath xmlns:m="http://schemas.openxmlformats.org/officeDocument/2006/math">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𝜋</m:t>
                        </m:r>
                      </m:e>
                      <m:sub>
                        <m:r>
                          <a:rPr lang="en-US" sz="2800" i="1">
                            <a:latin typeface="Cambria Math" panose="02040503050406030204" pitchFamily="18" charset="0"/>
                            <a:ea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𝜙</m:t>
                    </m:r>
                    <m:d>
                      <m:dPr>
                        <m:ctrlPr>
                          <a:rPr lang="en-US" sz="2800" i="1">
                            <a:latin typeface="Cambria Math"/>
                            <a:ea typeface="Cambria Math" panose="02040503050406030204" pitchFamily="18" charset="0"/>
                          </a:rPr>
                        </m:ctrlPr>
                      </m:dPr>
                      <m:e>
                        <m:f>
                          <m:fPr>
                            <m:ctrlPr>
                              <a:rPr lang="en-US" sz="2800" i="1">
                                <a:latin typeface="Cambria Math"/>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𝑋</m:t>
                            </m:r>
                            <m:r>
                              <a:rPr lang="en-US" sz="2800" i="1">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𝜇</m:t>
                                </m:r>
                              </m:e>
                              <m:sub>
                                <m:r>
                                  <a:rPr lang="en-US" sz="2800" i="1">
                                    <a:latin typeface="Cambria Math" panose="02040503050406030204" pitchFamily="18" charset="0"/>
                                    <a:ea typeface="Cambria Math" panose="02040503050406030204" pitchFamily="18" charset="0"/>
                                  </a:rPr>
                                  <m:t>1</m:t>
                                </m:r>
                              </m:sub>
                            </m:sSub>
                          </m:num>
                          <m:den>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𝜎</m:t>
                                </m:r>
                              </m:e>
                              <m:sub>
                                <m:r>
                                  <a:rPr lang="en-US" sz="2800" i="1">
                                    <a:latin typeface="Cambria Math" panose="02040503050406030204" pitchFamily="18" charset="0"/>
                                    <a:ea typeface="Cambria Math" panose="02040503050406030204" pitchFamily="18" charset="0"/>
                                  </a:rPr>
                                  <m:t>1</m:t>
                                </m:r>
                              </m:sub>
                            </m:sSub>
                          </m:den>
                        </m:f>
                      </m:e>
                    </m:d>
                  </m:oMath>
                </a14:m>
                <a:r>
                  <a:rPr lang="en-US" sz="2800" dirty="0"/>
                  <a:t>  		</a:t>
                </a:r>
                <a14:m>
                  <m:oMath xmlns:m="http://schemas.openxmlformats.org/officeDocument/2006/math">
                    <m:sSub>
                      <m:sSubPr>
                        <m:ctrlPr>
                          <a:rPr lang="en-US" sz="3200" i="1">
                            <a:latin typeface="Cambria Math"/>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𝜋</m:t>
                        </m:r>
                      </m:e>
                      <m:sub>
                        <m:r>
                          <a:rPr lang="en-US" sz="3200" b="0" i="1" smtClean="0">
                            <a:latin typeface="Cambria Math" panose="02040503050406030204" pitchFamily="18" charset="0"/>
                            <a:ea typeface="Cambria Math" panose="02040503050406030204" pitchFamily="18" charset="0"/>
                          </a:rPr>
                          <m:t>2</m:t>
                        </m:r>
                      </m:sub>
                    </m:sSub>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𝜙</m:t>
                    </m:r>
                    <m:d>
                      <m:dPr>
                        <m:ctrlPr>
                          <a:rPr lang="en-US" sz="3200" i="1">
                            <a:latin typeface="Cambria Math"/>
                            <a:ea typeface="Cambria Math" panose="02040503050406030204" pitchFamily="18" charset="0"/>
                          </a:rPr>
                        </m:ctrlPr>
                      </m:dPr>
                      <m:e>
                        <m:f>
                          <m:fPr>
                            <m:ctrlPr>
                              <a:rPr lang="en-US" sz="3200" i="1">
                                <a:latin typeface="Cambria Math"/>
                                <a:ea typeface="Cambria Math" panose="02040503050406030204" pitchFamily="18" charset="0"/>
                              </a:rPr>
                            </m:ctrlPr>
                          </m:fPr>
                          <m:num>
                            <m:r>
                              <a:rPr lang="en-US" sz="3200" i="1">
                                <a:latin typeface="Cambria Math" panose="02040503050406030204" pitchFamily="18" charset="0"/>
                                <a:ea typeface="Cambria Math" panose="02040503050406030204" pitchFamily="18" charset="0"/>
                              </a:rPr>
                              <m:t>𝑋</m:t>
                            </m:r>
                            <m:r>
                              <a:rPr lang="en-US" sz="3200" i="1">
                                <a:latin typeface="Cambria Math" panose="02040503050406030204" pitchFamily="18" charset="0"/>
                                <a:ea typeface="Cambria Math" panose="02040503050406030204" pitchFamily="18" charset="0"/>
                              </a:rPr>
                              <m:t>−</m:t>
                            </m:r>
                            <m:sSub>
                              <m:sSubPr>
                                <m:ctrlPr>
                                  <a:rPr lang="en-US" sz="3200" i="1">
                                    <a:latin typeface="Cambria Math"/>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𝜇</m:t>
                                </m:r>
                              </m:e>
                              <m:sub>
                                <m:r>
                                  <a:rPr lang="en-US" sz="3200" b="0" i="1" smtClean="0">
                                    <a:latin typeface="Cambria Math" panose="02040503050406030204" pitchFamily="18" charset="0"/>
                                    <a:ea typeface="Cambria Math" panose="02040503050406030204" pitchFamily="18" charset="0"/>
                                  </a:rPr>
                                  <m:t>2</m:t>
                                </m:r>
                              </m:sub>
                            </m:sSub>
                          </m:num>
                          <m:den>
                            <m:sSub>
                              <m:sSubPr>
                                <m:ctrlPr>
                                  <a:rPr lang="en-US" sz="3200" i="1">
                                    <a:latin typeface="Cambria Math"/>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𝜎</m:t>
                                </m:r>
                              </m:e>
                              <m:sub>
                                <m:r>
                                  <a:rPr lang="en-US" sz="3200" b="0" i="1" smtClean="0">
                                    <a:latin typeface="Cambria Math" panose="02040503050406030204" pitchFamily="18" charset="0"/>
                                    <a:ea typeface="Cambria Math" panose="02040503050406030204" pitchFamily="18" charset="0"/>
                                  </a:rPr>
                                  <m:t>2</m:t>
                                </m:r>
                              </m:sub>
                            </m:sSub>
                          </m:den>
                        </m:f>
                      </m:e>
                    </m:d>
                  </m:oMath>
                </a14:m>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4"/>
                <a:stretch>
                  <a:fillRect l="-963" t="-1442"/>
                </a:stretch>
              </a:blipFill>
            </p:spPr>
            <p:txBody>
              <a:bodyPr/>
              <a:lstStyle/>
              <a:p>
                <a:r>
                  <a:rPr lang="en-US">
                    <a:noFill/>
                  </a:rPr>
                  <a:t> </a:t>
                </a:r>
              </a:p>
            </p:txBody>
          </p:sp>
        </mc:Fallback>
      </mc:AlternateContent>
      <p:sp>
        <p:nvSpPr>
          <p:cNvPr id="6" name="Title 1"/>
          <p:cNvSpPr>
            <a:spLocks noGrp="1"/>
          </p:cNvSpPr>
          <p:nvPr>
            <p:ph type="title"/>
          </p:nvPr>
        </p:nvSpPr>
        <p:spPr>
          <a:xfrm>
            <a:off x="457200" y="342900"/>
            <a:ext cx="8229600" cy="800100"/>
          </a:xfrm>
          <a:noFill/>
        </p:spPr>
        <p:txBody>
          <a:bodyPr/>
          <a:lstStyle/>
          <a:p>
            <a:r>
              <a:rPr lang="en-US" dirty="0"/>
              <a:t>Calibration (Maximum Likelihood Estimation)</a:t>
            </a:r>
          </a:p>
        </p:txBody>
      </p:sp>
      <p:sp>
        <p:nvSpPr>
          <p:cNvPr id="8" name="Oval 7"/>
          <p:cNvSpPr/>
          <p:nvPr/>
        </p:nvSpPr>
        <p:spPr bwMode="auto">
          <a:xfrm>
            <a:off x="3930316" y="3695700"/>
            <a:ext cx="609599" cy="304800"/>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sp>
        <p:nvSpPr>
          <p:cNvPr id="9" name="Oval 8"/>
          <p:cNvSpPr/>
          <p:nvPr/>
        </p:nvSpPr>
        <p:spPr bwMode="auto">
          <a:xfrm>
            <a:off x="6934200" y="3695700"/>
            <a:ext cx="609599" cy="304800"/>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cxnSp>
        <p:nvCxnSpPr>
          <p:cNvPr id="16" name="Straight Arrow Connector 15"/>
          <p:cNvCxnSpPr/>
          <p:nvPr/>
        </p:nvCxnSpPr>
        <p:spPr>
          <a:xfrm>
            <a:off x="6172200" y="2819400"/>
            <a:ext cx="914400" cy="838200"/>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667000" y="2895600"/>
            <a:ext cx="1447800" cy="762000"/>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104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stretch>
            <a:fillRect/>
          </a:stretch>
        </p:blipFill>
        <p:spPr>
          <a:xfrm>
            <a:off x="170259" y="3657600"/>
            <a:ext cx="8803481" cy="2211107"/>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Then add these to get the first pdf value</a:t>
                </a:r>
              </a:p>
              <a:p>
                <a:pPr marL="0" indent="0" algn="ctr">
                  <a:buNone/>
                </a:pPr>
                <a14:m>
                  <m:oMath xmlns:m="http://schemas.openxmlformats.org/officeDocument/2006/math">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𝜋</m:t>
                        </m:r>
                      </m:e>
                      <m:sub>
                        <m:r>
                          <a:rPr lang="en-US" sz="2800" i="1">
                            <a:latin typeface="Cambria Math" panose="02040503050406030204" pitchFamily="18" charset="0"/>
                            <a:ea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𝜙</m:t>
                    </m:r>
                    <m:d>
                      <m:dPr>
                        <m:ctrlPr>
                          <a:rPr lang="en-US" sz="2800" i="1">
                            <a:latin typeface="Cambria Math"/>
                            <a:ea typeface="Cambria Math" panose="02040503050406030204" pitchFamily="18" charset="0"/>
                          </a:rPr>
                        </m:ctrlPr>
                      </m:dPr>
                      <m:e>
                        <m:f>
                          <m:fPr>
                            <m:ctrlPr>
                              <a:rPr lang="en-US" sz="2800" i="1">
                                <a:latin typeface="Cambria Math"/>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𝑋</m:t>
                            </m:r>
                            <m:r>
                              <a:rPr lang="en-US" sz="2800" i="1">
                                <a:latin typeface="Cambria Math" panose="02040503050406030204" pitchFamily="18" charset="0"/>
                                <a:ea typeface="Cambria Math" panose="02040503050406030204" pitchFamily="18" charset="0"/>
                              </a:rPr>
                              <m:t>−</m:t>
                            </m:r>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𝜇</m:t>
                                </m:r>
                              </m:e>
                              <m:sub>
                                <m:r>
                                  <a:rPr lang="en-US" sz="2800" i="1">
                                    <a:latin typeface="Cambria Math" panose="02040503050406030204" pitchFamily="18" charset="0"/>
                                    <a:ea typeface="Cambria Math" panose="02040503050406030204" pitchFamily="18" charset="0"/>
                                  </a:rPr>
                                  <m:t>1</m:t>
                                </m:r>
                              </m:sub>
                            </m:sSub>
                          </m:num>
                          <m:den>
                            <m:sSub>
                              <m:sSubPr>
                                <m:ctrlPr>
                                  <a:rPr lang="en-US" sz="2800" i="1">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𝜎</m:t>
                                </m:r>
                              </m:e>
                              <m:sub>
                                <m:r>
                                  <a:rPr lang="en-US" sz="2800" i="1">
                                    <a:latin typeface="Cambria Math" panose="02040503050406030204" pitchFamily="18" charset="0"/>
                                    <a:ea typeface="Cambria Math" panose="02040503050406030204" pitchFamily="18" charset="0"/>
                                  </a:rPr>
                                  <m:t>1</m:t>
                                </m:r>
                              </m:sub>
                            </m:sSub>
                          </m:den>
                        </m:f>
                      </m:e>
                    </m:d>
                  </m:oMath>
                </a14:m>
                <a:r>
                  <a:rPr lang="en-US" sz="2800" dirty="0"/>
                  <a:t> + </a:t>
                </a:r>
                <a14:m>
                  <m:oMath xmlns:m="http://schemas.openxmlformats.org/officeDocument/2006/math">
                    <m:sSub>
                      <m:sSubPr>
                        <m:ctrlPr>
                          <a:rPr lang="en-US" sz="3200" i="1">
                            <a:latin typeface="Cambria Math"/>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𝜋</m:t>
                        </m:r>
                      </m:e>
                      <m:sub>
                        <m:r>
                          <a:rPr lang="en-US" sz="3200" b="0" i="1" smtClean="0">
                            <a:latin typeface="Cambria Math" panose="02040503050406030204" pitchFamily="18" charset="0"/>
                            <a:ea typeface="Cambria Math" panose="02040503050406030204" pitchFamily="18" charset="0"/>
                          </a:rPr>
                          <m:t>2</m:t>
                        </m:r>
                      </m:sub>
                    </m:sSub>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𝜙</m:t>
                    </m:r>
                    <m:d>
                      <m:dPr>
                        <m:ctrlPr>
                          <a:rPr lang="en-US" sz="3200" i="1">
                            <a:latin typeface="Cambria Math"/>
                            <a:ea typeface="Cambria Math" panose="02040503050406030204" pitchFamily="18" charset="0"/>
                          </a:rPr>
                        </m:ctrlPr>
                      </m:dPr>
                      <m:e>
                        <m:f>
                          <m:fPr>
                            <m:ctrlPr>
                              <a:rPr lang="en-US" sz="3200" i="1">
                                <a:latin typeface="Cambria Math"/>
                                <a:ea typeface="Cambria Math" panose="02040503050406030204" pitchFamily="18" charset="0"/>
                              </a:rPr>
                            </m:ctrlPr>
                          </m:fPr>
                          <m:num>
                            <m:r>
                              <a:rPr lang="en-US" sz="3200" i="1">
                                <a:latin typeface="Cambria Math" panose="02040503050406030204" pitchFamily="18" charset="0"/>
                                <a:ea typeface="Cambria Math" panose="02040503050406030204" pitchFamily="18" charset="0"/>
                              </a:rPr>
                              <m:t>𝑋</m:t>
                            </m:r>
                            <m:r>
                              <a:rPr lang="en-US" sz="3200" i="1">
                                <a:latin typeface="Cambria Math" panose="02040503050406030204" pitchFamily="18" charset="0"/>
                                <a:ea typeface="Cambria Math" panose="02040503050406030204" pitchFamily="18" charset="0"/>
                              </a:rPr>
                              <m:t>−</m:t>
                            </m:r>
                            <m:sSub>
                              <m:sSubPr>
                                <m:ctrlPr>
                                  <a:rPr lang="en-US" sz="3200" i="1">
                                    <a:latin typeface="Cambria Math"/>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𝜇</m:t>
                                </m:r>
                              </m:e>
                              <m:sub>
                                <m:r>
                                  <a:rPr lang="en-US" sz="3200" b="0" i="1" smtClean="0">
                                    <a:latin typeface="Cambria Math" panose="02040503050406030204" pitchFamily="18" charset="0"/>
                                    <a:ea typeface="Cambria Math" panose="02040503050406030204" pitchFamily="18" charset="0"/>
                                  </a:rPr>
                                  <m:t>2</m:t>
                                </m:r>
                              </m:sub>
                            </m:sSub>
                          </m:num>
                          <m:den>
                            <m:sSub>
                              <m:sSubPr>
                                <m:ctrlPr>
                                  <a:rPr lang="en-US" sz="3200" i="1">
                                    <a:latin typeface="Cambria Math"/>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𝜎</m:t>
                                </m:r>
                              </m:e>
                              <m:sub>
                                <m:r>
                                  <a:rPr lang="en-US" sz="3200" b="0" i="1" smtClean="0">
                                    <a:latin typeface="Cambria Math" panose="02040503050406030204" pitchFamily="18" charset="0"/>
                                    <a:ea typeface="Cambria Math" panose="02040503050406030204" pitchFamily="18" charset="0"/>
                                  </a:rPr>
                                  <m:t>2</m:t>
                                </m:r>
                              </m:sub>
                            </m:sSub>
                          </m:den>
                        </m:f>
                      </m:e>
                    </m:d>
                  </m:oMath>
                </a14:m>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4"/>
                <a:stretch>
                  <a:fillRect l="-963" t="-1442"/>
                </a:stretch>
              </a:blipFill>
            </p:spPr>
            <p:txBody>
              <a:bodyPr/>
              <a:lstStyle/>
              <a:p>
                <a:r>
                  <a:rPr lang="en-US">
                    <a:noFill/>
                  </a:rPr>
                  <a:t> </a:t>
                </a:r>
              </a:p>
            </p:txBody>
          </p:sp>
        </mc:Fallback>
      </mc:AlternateContent>
      <p:sp>
        <p:nvSpPr>
          <p:cNvPr id="6" name="Title 1"/>
          <p:cNvSpPr>
            <a:spLocks noGrp="1"/>
          </p:cNvSpPr>
          <p:nvPr>
            <p:ph type="title"/>
          </p:nvPr>
        </p:nvSpPr>
        <p:spPr>
          <a:xfrm>
            <a:off x="457200" y="342900"/>
            <a:ext cx="8229600" cy="800100"/>
          </a:xfrm>
          <a:noFill/>
        </p:spPr>
        <p:txBody>
          <a:bodyPr/>
          <a:lstStyle/>
          <a:p>
            <a:r>
              <a:rPr lang="en-US" dirty="0"/>
              <a:t>Calibration (Maximum Likelihood Estimation)</a:t>
            </a:r>
          </a:p>
        </p:txBody>
      </p:sp>
      <p:sp>
        <p:nvSpPr>
          <p:cNvPr id="9" name="Oval 8"/>
          <p:cNvSpPr/>
          <p:nvPr/>
        </p:nvSpPr>
        <p:spPr bwMode="auto">
          <a:xfrm>
            <a:off x="7391400" y="3695700"/>
            <a:ext cx="609599" cy="304800"/>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cxnSp>
        <p:nvCxnSpPr>
          <p:cNvPr id="16" name="Straight Arrow Connector 15"/>
          <p:cNvCxnSpPr>
            <a:endCxn id="9" idx="1"/>
          </p:cNvCxnSpPr>
          <p:nvPr/>
        </p:nvCxnSpPr>
        <p:spPr>
          <a:xfrm>
            <a:off x="4571999" y="2844707"/>
            <a:ext cx="2908675" cy="895630"/>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661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lnSpcReduction="10000"/>
          </a:bodyPr>
          <a:lstStyle/>
          <a:p>
            <a:r>
              <a:rPr lang="en-US" dirty="0"/>
              <a:t>What is an Economic Scenario Generator?</a:t>
            </a:r>
          </a:p>
          <a:p>
            <a:r>
              <a:rPr lang="en-US" dirty="0"/>
              <a:t> Basics</a:t>
            </a:r>
          </a:p>
          <a:p>
            <a:pPr lvl="1"/>
            <a:r>
              <a:rPr lang="en-US" dirty="0"/>
              <a:t>Regime Switching (Markov Chains)</a:t>
            </a:r>
          </a:p>
          <a:p>
            <a:pPr lvl="1"/>
            <a:r>
              <a:rPr lang="en-US" dirty="0"/>
              <a:t>Inverse Transform Methods</a:t>
            </a:r>
          </a:p>
          <a:p>
            <a:r>
              <a:rPr lang="en-US" dirty="0"/>
              <a:t>Calibration</a:t>
            </a:r>
          </a:p>
          <a:p>
            <a:pPr lvl="1"/>
            <a:r>
              <a:rPr lang="en-US" dirty="0"/>
              <a:t>Maximum Likelihood Estimation</a:t>
            </a:r>
          </a:p>
          <a:p>
            <a:pPr lvl="1"/>
            <a:r>
              <a:rPr lang="en-US" dirty="0"/>
              <a:t>Covariance Matrix</a:t>
            </a:r>
          </a:p>
          <a:p>
            <a:pPr lvl="1"/>
            <a:r>
              <a:rPr lang="en-US" dirty="0" err="1"/>
              <a:t>Cholesky</a:t>
            </a:r>
            <a:r>
              <a:rPr lang="en-US" dirty="0"/>
              <a:t> Decomposition</a:t>
            </a:r>
          </a:p>
          <a:p>
            <a:r>
              <a:rPr lang="en-US" dirty="0"/>
              <a:t>Our ESG</a:t>
            </a:r>
          </a:p>
          <a:p>
            <a:pPr lvl="1"/>
            <a:r>
              <a:rPr lang="en-US" dirty="0"/>
              <a:t>Differences</a:t>
            </a:r>
          </a:p>
          <a:p>
            <a:pPr lvl="1"/>
            <a:r>
              <a:rPr lang="en-US" dirty="0"/>
              <a:t>Results</a:t>
            </a:r>
          </a:p>
          <a:p>
            <a:pPr lvl="1"/>
            <a:r>
              <a:rPr lang="en-US" dirty="0"/>
              <a:t>Recommendations</a:t>
            </a:r>
          </a:p>
        </p:txBody>
      </p:sp>
    </p:spTree>
    <p:extLst>
      <p:ext uri="{BB962C8B-B14F-4D97-AF65-F5344CB8AC3E}">
        <p14:creationId xmlns:p14="http://schemas.microsoft.com/office/powerpoint/2010/main" val="458227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Calibration (Maximum Likelihood Estimation)</a:t>
            </a:r>
          </a:p>
        </p:txBody>
      </p:sp>
      <p:pic>
        <p:nvPicPr>
          <p:cNvPr id="6" name="Picture 5"/>
          <p:cNvPicPr>
            <a:picLocks noChangeAspect="1"/>
          </p:cNvPicPr>
          <p:nvPr/>
        </p:nvPicPr>
        <p:blipFill>
          <a:blip r:embed="rId3" cstate="print"/>
          <a:stretch>
            <a:fillRect/>
          </a:stretch>
        </p:blipFill>
        <p:spPr>
          <a:xfrm>
            <a:off x="170259" y="3276600"/>
            <a:ext cx="8803481" cy="2211107"/>
          </a:xfrm>
          <a:prstGeom prst="rect">
            <a:avLst/>
          </a:prstGeom>
        </p:spPr>
      </p:pic>
      <p:sp>
        <p:nvSpPr>
          <p:cNvPr id="7" name="Content Placeholder 2"/>
          <p:cNvSpPr>
            <a:spLocks noGrp="1"/>
          </p:cNvSpPr>
          <p:nvPr>
            <p:ph idx="1"/>
          </p:nvPr>
        </p:nvSpPr>
        <p:spPr>
          <a:xfrm>
            <a:off x="457200" y="1524000"/>
            <a:ext cx="8229600" cy="4648200"/>
          </a:xfrm>
        </p:spPr>
        <p:txBody>
          <a:bodyPr/>
          <a:lstStyle/>
          <a:p>
            <a:r>
              <a:rPr lang="en-US" dirty="0"/>
              <a:t>Now we begin the recursion…</a:t>
            </a:r>
          </a:p>
        </p:txBody>
      </p:sp>
      <p:graphicFrame>
        <p:nvGraphicFramePr>
          <p:cNvPr id="5" name="Table 4"/>
          <p:cNvGraphicFramePr>
            <a:graphicFrameLocks noGrp="1"/>
          </p:cNvGraphicFramePr>
          <p:nvPr>
            <p:extLst>
              <p:ext uri="{D42A27DB-BD31-4B8C-83A1-F6EECF244321}">
                <p14:modId xmlns:p14="http://schemas.microsoft.com/office/powerpoint/2010/main" val="1664239449"/>
              </p:ext>
            </p:extLst>
          </p:nvPr>
        </p:nvGraphicFramePr>
        <p:xfrm>
          <a:off x="533398" y="2005634"/>
          <a:ext cx="8153404" cy="741680"/>
        </p:xfrm>
        <a:graphic>
          <a:graphicData uri="http://schemas.openxmlformats.org/drawingml/2006/table">
            <a:tbl>
              <a:tblPr firstRow="1" bandRow="1">
                <a:tableStyleId>{5C22544A-7EE6-4342-B048-85BDC9FD1C3A}</a:tableStyleId>
              </a:tblPr>
              <a:tblGrid>
                <a:gridCol w="2038351">
                  <a:extLst>
                    <a:ext uri="{9D8B030D-6E8A-4147-A177-3AD203B41FA5}">
                      <a16:colId xmlns="" xmlns:a16="http://schemas.microsoft.com/office/drawing/2014/main" val="3286386980"/>
                    </a:ext>
                  </a:extLst>
                </a:gridCol>
                <a:gridCol w="2038351">
                  <a:extLst>
                    <a:ext uri="{9D8B030D-6E8A-4147-A177-3AD203B41FA5}">
                      <a16:colId xmlns="" xmlns:a16="http://schemas.microsoft.com/office/drawing/2014/main" val="4251204959"/>
                    </a:ext>
                  </a:extLst>
                </a:gridCol>
                <a:gridCol w="2038351">
                  <a:extLst>
                    <a:ext uri="{9D8B030D-6E8A-4147-A177-3AD203B41FA5}">
                      <a16:colId xmlns="" xmlns:a16="http://schemas.microsoft.com/office/drawing/2014/main" val="1818304682"/>
                    </a:ext>
                  </a:extLst>
                </a:gridCol>
                <a:gridCol w="2038351">
                  <a:extLst>
                    <a:ext uri="{9D8B030D-6E8A-4147-A177-3AD203B41FA5}">
                      <a16:colId xmlns="" xmlns:a16="http://schemas.microsoft.com/office/drawing/2014/main" val="273895207"/>
                    </a:ext>
                  </a:extLst>
                </a:gridCol>
              </a:tblGrid>
              <a:tr h="370840">
                <a:tc gridSpan="2">
                  <a:txBody>
                    <a:bodyPr/>
                    <a:lstStyle/>
                    <a:p>
                      <a:pPr algn="ctr"/>
                      <a:r>
                        <a:rPr lang="en-US" dirty="0">
                          <a:solidFill>
                            <a:schemeClr val="tx1"/>
                          </a:solidFill>
                        </a:rPr>
                        <a:t>Currently </a:t>
                      </a:r>
                      <a:r>
                        <a:rPr lang="en-US" baseline="0" dirty="0">
                          <a:solidFill>
                            <a:schemeClr val="tx1"/>
                          </a:solidFill>
                        </a:rPr>
                        <a:t>in Regime 1</a:t>
                      </a:r>
                      <a:endParaRPr lang="en-US" dirty="0">
                        <a:solidFill>
                          <a:schemeClr val="tx1"/>
                        </a:solidFill>
                      </a:endParaRPr>
                    </a:p>
                  </a:txBody>
                  <a:tcPr>
                    <a:noFill/>
                  </a:tcPr>
                </a:tc>
                <a:tc hMerge="1">
                  <a:txBody>
                    <a:bodyPr/>
                    <a:lstStyle/>
                    <a:p>
                      <a:endParaRPr lang="en-US"/>
                    </a:p>
                  </a:txBody>
                  <a:tcPr/>
                </a:tc>
                <a:tc gridSpan="2">
                  <a:txBody>
                    <a:bodyPr/>
                    <a:lstStyle/>
                    <a:p>
                      <a:pPr algn="ctr"/>
                      <a:r>
                        <a:rPr lang="en-US" dirty="0">
                          <a:solidFill>
                            <a:schemeClr val="tx1"/>
                          </a:solidFill>
                        </a:rPr>
                        <a:t>Currently </a:t>
                      </a:r>
                      <a:r>
                        <a:rPr lang="en-US" baseline="0" dirty="0">
                          <a:solidFill>
                            <a:schemeClr val="tx1"/>
                          </a:solidFill>
                        </a:rPr>
                        <a:t>in Regime 2</a:t>
                      </a:r>
                      <a:endParaRPr lang="en-US" dirty="0">
                        <a:solidFill>
                          <a:schemeClr val="tx1"/>
                        </a:solidFill>
                      </a:endParaRPr>
                    </a:p>
                  </a:txBody>
                  <a:tcPr>
                    <a:noFill/>
                  </a:tcPr>
                </a:tc>
                <a:tc hMerge="1">
                  <a:txBody>
                    <a:bodyPr/>
                    <a:lstStyle/>
                    <a:p>
                      <a:endParaRPr lang="en-US"/>
                    </a:p>
                  </a:txBody>
                  <a:tcPr/>
                </a:tc>
                <a:extLst>
                  <a:ext uri="{0D108BD9-81ED-4DB2-BD59-A6C34878D82A}">
                    <a16:rowId xmlns="" xmlns:a16="http://schemas.microsoft.com/office/drawing/2014/main" val="206441114"/>
                  </a:ext>
                </a:extLst>
              </a:tr>
              <a:tr h="370840">
                <a:tc>
                  <a:txBody>
                    <a:bodyPr/>
                    <a:lstStyle/>
                    <a:p>
                      <a:pPr algn="ctr"/>
                      <a:r>
                        <a:rPr lang="en-US" dirty="0">
                          <a:solidFill>
                            <a:schemeClr val="tx1"/>
                          </a:solidFill>
                        </a:rPr>
                        <a:t>Previously</a:t>
                      </a:r>
                      <a:r>
                        <a:rPr lang="en-US" baseline="0" dirty="0">
                          <a:solidFill>
                            <a:schemeClr val="tx1"/>
                          </a:solidFill>
                        </a:rPr>
                        <a:t> in R1</a:t>
                      </a:r>
                      <a:endParaRPr lang="en-US" dirty="0">
                        <a:solidFill>
                          <a:schemeClr val="tx1"/>
                        </a:solidFill>
                      </a:endParaRPr>
                    </a:p>
                  </a:txBody>
                  <a:tcPr>
                    <a:noFill/>
                  </a:tcPr>
                </a:tc>
                <a:tc>
                  <a:txBody>
                    <a:bodyPr/>
                    <a:lstStyle/>
                    <a:p>
                      <a:pPr algn="ctr"/>
                      <a:r>
                        <a:rPr lang="en-US" dirty="0">
                          <a:solidFill>
                            <a:schemeClr val="tx1"/>
                          </a:solidFill>
                        </a:rPr>
                        <a:t>Previously in R2</a:t>
                      </a:r>
                    </a:p>
                  </a:txBody>
                  <a:tcPr>
                    <a:noFill/>
                  </a:tcPr>
                </a:tc>
                <a:tc>
                  <a:txBody>
                    <a:bodyPr/>
                    <a:lstStyle/>
                    <a:p>
                      <a:pPr algn="ctr"/>
                      <a:r>
                        <a:rPr lang="en-US" dirty="0">
                          <a:solidFill>
                            <a:schemeClr val="tx1"/>
                          </a:solidFill>
                        </a:rPr>
                        <a:t>Previously in R1</a:t>
                      </a:r>
                    </a:p>
                  </a:txBody>
                  <a:tcPr>
                    <a:noFill/>
                  </a:tcPr>
                </a:tc>
                <a:tc>
                  <a:txBody>
                    <a:bodyPr/>
                    <a:lstStyle/>
                    <a:p>
                      <a:pPr algn="ctr"/>
                      <a:r>
                        <a:rPr lang="en-US" dirty="0">
                          <a:solidFill>
                            <a:schemeClr val="tx1"/>
                          </a:solidFill>
                        </a:rPr>
                        <a:t>Previously in R2</a:t>
                      </a:r>
                    </a:p>
                  </a:txBody>
                  <a:tcPr>
                    <a:noFill/>
                  </a:tcPr>
                </a:tc>
                <a:extLst>
                  <a:ext uri="{0D108BD9-81ED-4DB2-BD59-A6C34878D82A}">
                    <a16:rowId xmlns="" xmlns:a16="http://schemas.microsoft.com/office/drawing/2014/main" val="460066217"/>
                  </a:ext>
                </a:extLst>
              </a:tr>
            </a:tbl>
          </a:graphicData>
        </a:graphic>
      </p:graphicFrame>
      <p:sp>
        <p:nvSpPr>
          <p:cNvPr id="10" name="Rectangle 9"/>
          <p:cNvSpPr/>
          <p:nvPr/>
        </p:nvSpPr>
        <p:spPr bwMode="auto">
          <a:xfrm>
            <a:off x="2590800" y="3505200"/>
            <a:ext cx="1447800" cy="1143000"/>
          </a:xfrm>
          <a:prstGeom prst="rect">
            <a:avLst/>
          </a:prstGeom>
          <a:noFill/>
          <a:ln w="31750">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sp>
        <p:nvSpPr>
          <p:cNvPr id="11" name="Rectangle 10"/>
          <p:cNvSpPr/>
          <p:nvPr/>
        </p:nvSpPr>
        <p:spPr bwMode="auto">
          <a:xfrm>
            <a:off x="4419600" y="3505200"/>
            <a:ext cx="1371600" cy="1143000"/>
          </a:xfrm>
          <a:prstGeom prst="rect">
            <a:avLst/>
          </a:prstGeom>
          <a:noFill/>
          <a:ln w="31750">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b="1" dirty="0">
              <a:solidFill>
                <a:schemeClr val="bg1"/>
              </a:solidFill>
              <a:latin typeface="+mn-lt"/>
            </a:endParaRPr>
          </a:p>
        </p:txBody>
      </p:sp>
      <p:sp>
        <p:nvSpPr>
          <p:cNvPr id="12" name="Rectangle 11"/>
          <p:cNvSpPr/>
          <p:nvPr/>
        </p:nvSpPr>
        <p:spPr bwMode="auto">
          <a:xfrm>
            <a:off x="5791200" y="3505200"/>
            <a:ext cx="1295400" cy="1143000"/>
          </a:xfrm>
          <a:prstGeom prst="rect">
            <a:avLst/>
          </a:prstGeom>
          <a:noFill/>
          <a:ln w="31750">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b="1" dirty="0">
              <a:solidFill>
                <a:schemeClr val="bg1"/>
              </a:solidFill>
              <a:latin typeface="+mn-lt"/>
            </a:endParaRPr>
          </a:p>
        </p:txBody>
      </p:sp>
      <p:sp>
        <p:nvSpPr>
          <p:cNvPr id="13" name="Rectangle 12"/>
          <p:cNvSpPr/>
          <p:nvPr/>
        </p:nvSpPr>
        <p:spPr bwMode="auto">
          <a:xfrm>
            <a:off x="1145005" y="3505200"/>
            <a:ext cx="1447800" cy="1143000"/>
          </a:xfrm>
          <a:prstGeom prst="rect">
            <a:avLst/>
          </a:prstGeom>
          <a:noFill/>
          <a:ln w="31750">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cxnSp>
        <p:nvCxnSpPr>
          <p:cNvPr id="15" name="Straight Arrow Connector 14"/>
          <p:cNvCxnSpPr>
            <a:endCxn id="13" idx="0"/>
          </p:cNvCxnSpPr>
          <p:nvPr/>
        </p:nvCxnSpPr>
        <p:spPr>
          <a:xfrm>
            <a:off x="1676400" y="2747314"/>
            <a:ext cx="192505" cy="757886"/>
          </a:xfrm>
          <a:prstGeom prst="straightConnector1">
            <a:avLst/>
          </a:prstGeom>
          <a:ln w="28575">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280610" y="2747314"/>
            <a:ext cx="300790" cy="738308"/>
          </a:xfrm>
          <a:prstGeom prst="straightConnector1">
            <a:avLst/>
          </a:prstGeom>
          <a:ln w="28575">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133473" y="2747314"/>
            <a:ext cx="276727" cy="757886"/>
          </a:xfrm>
          <a:prstGeom prst="straightConnector1">
            <a:avLst/>
          </a:prstGeom>
          <a:ln w="28575">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506076" y="2788124"/>
            <a:ext cx="961524" cy="709819"/>
          </a:xfrm>
          <a:prstGeom prst="straightConnector1">
            <a:avLst/>
          </a:prstGeom>
          <a:ln w="28575">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331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524000"/>
            <a:ext cx="8229600" cy="4648200"/>
          </a:xfrm>
        </p:spPr>
        <p:txBody>
          <a:bodyPr>
            <a:normAutofit lnSpcReduction="10000"/>
          </a:bodyPr>
          <a:lstStyle/>
          <a:p>
            <a:r>
              <a:rPr lang="en-US" dirty="0"/>
              <a:t>Probability of being in the previous regime</a:t>
            </a:r>
          </a:p>
          <a:p>
            <a:pPr lvl="1"/>
            <a:r>
              <a:rPr lang="en-US" dirty="0"/>
              <a:t>Regime 1’s contribution to the pdf</a:t>
            </a:r>
          </a:p>
          <a:p>
            <a:endParaRPr lang="en-US" dirty="0"/>
          </a:p>
          <a:p>
            <a:endParaRPr lang="en-US" dirty="0"/>
          </a:p>
          <a:p>
            <a:endParaRPr lang="en-US" dirty="0"/>
          </a:p>
          <a:p>
            <a:endParaRPr lang="en-US" dirty="0"/>
          </a:p>
          <a:p>
            <a:endParaRPr lang="en-US" dirty="0"/>
          </a:p>
          <a:p>
            <a:endParaRPr lang="en-US" dirty="0"/>
          </a:p>
          <a:p>
            <a:endParaRPr lang="en-US" dirty="0"/>
          </a:p>
          <a:p>
            <a:r>
              <a:rPr lang="en-US" dirty="0"/>
              <a:t>Regime switching probability</a:t>
            </a:r>
          </a:p>
        </p:txBody>
      </p:sp>
      <p:sp>
        <p:nvSpPr>
          <p:cNvPr id="2" name="Title 1"/>
          <p:cNvSpPr>
            <a:spLocks noGrp="1"/>
          </p:cNvSpPr>
          <p:nvPr>
            <p:ph type="title"/>
          </p:nvPr>
        </p:nvSpPr>
        <p:spPr>
          <a:noFill/>
        </p:spPr>
        <p:txBody>
          <a:bodyPr/>
          <a:lstStyle/>
          <a:p>
            <a:r>
              <a:rPr lang="en-US" dirty="0"/>
              <a:t>Calibration (Maximum Likelihood Estimation)</a:t>
            </a:r>
          </a:p>
        </p:txBody>
      </p:sp>
      <p:pic>
        <p:nvPicPr>
          <p:cNvPr id="6" name="Picture 5"/>
          <p:cNvPicPr>
            <a:picLocks noChangeAspect="1"/>
          </p:cNvPicPr>
          <p:nvPr/>
        </p:nvPicPr>
        <p:blipFill>
          <a:blip r:embed="rId3" cstate="print"/>
          <a:stretch>
            <a:fillRect/>
          </a:stretch>
        </p:blipFill>
        <p:spPr>
          <a:xfrm>
            <a:off x="170259" y="2971800"/>
            <a:ext cx="8803481" cy="2211107"/>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5317807" y="2055177"/>
                <a:ext cx="2404110" cy="1371600"/>
              </a:xfrm>
              <a:prstGeom prst="rect">
                <a:avLst/>
              </a:prstGeom>
              <a:noFill/>
            </p:spPr>
            <p:txBody>
              <a:bodyPr wrap="square" rtlCol="0">
                <a:no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1,1</m:t>
                          </m:r>
                        </m:sub>
                      </m:sSub>
                      <m:r>
                        <a:rPr lang="en-US" sz="2400" b="0" i="1" smtClean="0">
                          <a:latin typeface="Cambria Math" panose="02040503050406030204" pitchFamily="18" charset="0"/>
                        </a:rPr>
                        <m:t>∗</m:t>
                      </m:r>
                      <m:f>
                        <m:fPr>
                          <m:ctrlPr>
                            <a:rPr lang="en-US" sz="2400" b="0" i="1" smtClean="0">
                              <a:latin typeface="Cambria Math"/>
                            </a:rPr>
                          </m:ctrlPr>
                        </m:fPr>
                        <m:num>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𝑅</m:t>
                          </m:r>
                          <m:r>
                            <a:rPr lang="en-US" sz="2400" i="1">
                              <a:latin typeface="Cambria Math" panose="02040503050406030204" pitchFamily="18" charset="0"/>
                            </a:rPr>
                            <m:t>.1</m:t>
                          </m:r>
                        </m:num>
                        <m:den>
                          <m:r>
                            <a:rPr lang="en-US" sz="2400" b="0" i="1" smtClean="0">
                              <a:latin typeface="Cambria Math" panose="02040503050406030204" pitchFamily="18" charset="0"/>
                            </a:rPr>
                            <m:t>𝑃𝐷𝐹</m:t>
                          </m:r>
                        </m:den>
                      </m:f>
                    </m:oMath>
                  </m:oMathPara>
                </a14:m>
                <a:endParaRPr lang="en-US" sz="1600" dirty="0" err="1"/>
              </a:p>
            </p:txBody>
          </p:sp>
        </mc:Choice>
        <mc:Fallback xmlns="">
          <p:sp>
            <p:nvSpPr>
              <p:cNvPr id="3" name="TextBox 2"/>
              <p:cNvSpPr txBox="1">
                <a:spLocks noRot="1" noChangeAspect="1" noMove="1" noResize="1" noEditPoints="1" noAdjustHandles="1" noChangeArrowheads="1" noChangeShapeType="1" noTextEdit="1"/>
              </p:cNvSpPr>
              <p:nvPr/>
            </p:nvSpPr>
            <p:spPr>
              <a:xfrm>
                <a:off x="5317807" y="2055177"/>
                <a:ext cx="2404110" cy="1371600"/>
              </a:xfrm>
              <a:prstGeom prst="rect">
                <a:avLst/>
              </a:prstGeom>
              <a:blipFill>
                <a:blip r:embed="rId4"/>
                <a:stretch>
                  <a:fillRect/>
                </a:stretch>
              </a:blipFill>
            </p:spPr>
            <p:txBody>
              <a:bodyPr/>
              <a:lstStyle/>
              <a:p>
                <a:r>
                  <a:rPr lang="en-US">
                    <a:noFill/>
                  </a:rPr>
                  <a:t> </a:t>
                </a:r>
              </a:p>
            </p:txBody>
          </p:sp>
        </mc:Fallback>
      </mc:AlternateContent>
      <p:sp>
        <p:nvSpPr>
          <p:cNvPr id="8" name="Oval 7"/>
          <p:cNvSpPr/>
          <p:nvPr/>
        </p:nvSpPr>
        <p:spPr bwMode="auto">
          <a:xfrm>
            <a:off x="3507106" y="4804410"/>
            <a:ext cx="550544" cy="251460"/>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sp>
        <p:nvSpPr>
          <p:cNvPr id="9" name="Oval 8"/>
          <p:cNvSpPr/>
          <p:nvPr/>
        </p:nvSpPr>
        <p:spPr bwMode="auto">
          <a:xfrm>
            <a:off x="4038600" y="3048000"/>
            <a:ext cx="459104" cy="243840"/>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sp>
        <p:nvSpPr>
          <p:cNvPr id="10" name="Oval 9"/>
          <p:cNvSpPr/>
          <p:nvPr/>
        </p:nvSpPr>
        <p:spPr bwMode="auto">
          <a:xfrm>
            <a:off x="7492365" y="3040380"/>
            <a:ext cx="491490" cy="251460"/>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cxnSp>
        <p:nvCxnSpPr>
          <p:cNvPr id="11" name="Straight Arrow Connector 10"/>
          <p:cNvCxnSpPr>
            <a:endCxn id="8" idx="3"/>
          </p:cNvCxnSpPr>
          <p:nvPr/>
        </p:nvCxnSpPr>
        <p:spPr>
          <a:xfrm flipV="1">
            <a:off x="2643317" y="5019045"/>
            <a:ext cx="944414" cy="463265"/>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275845" y="2243467"/>
            <a:ext cx="2056817" cy="42533"/>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0" idx="1"/>
          </p:cNvCxnSpPr>
          <p:nvPr/>
        </p:nvCxnSpPr>
        <p:spPr>
          <a:xfrm>
            <a:off x="7152765" y="2825150"/>
            <a:ext cx="411577" cy="252055"/>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Curved Connector 20"/>
          <p:cNvCxnSpPr>
            <a:endCxn id="9" idx="6"/>
          </p:cNvCxnSpPr>
          <p:nvPr/>
        </p:nvCxnSpPr>
        <p:spPr>
          <a:xfrm rot="10800000" flipV="1">
            <a:off x="4497704" y="2362200"/>
            <a:ext cx="1952116" cy="807720"/>
          </a:xfrm>
          <a:prstGeom prst="curvedConnector3">
            <a:avLst>
              <a:gd name="adj1" fmla="val 12114"/>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5" name="Curved Connector 34"/>
          <p:cNvCxnSpPr/>
          <p:nvPr/>
        </p:nvCxnSpPr>
        <p:spPr>
          <a:xfrm rot="5400000" flipH="1" flipV="1">
            <a:off x="2580543" y="2537066"/>
            <a:ext cx="3008027" cy="2882476"/>
          </a:xfrm>
          <a:prstGeom prst="curvedConnector3">
            <a:avLst>
              <a:gd name="adj1" fmla="val 100515"/>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2505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524000"/>
            <a:ext cx="8229600" cy="4648200"/>
          </a:xfrm>
        </p:spPr>
        <p:txBody>
          <a:bodyPr/>
          <a:lstStyle/>
          <a:p>
            <a:r>
              <a:rPr lang="en-US" dirty="0"/>
              <a:t>Multiply by the normal pdf…</a:t>
            </a:r>
          </a:p>
        </p:txBody>
      </p:sp>
      <p:sp>
        <p:nvSpPr>
          <p:cNvPr id="2" name="Title 1"/>
          <p:cNvSpPr>
            <a:spLocks noGrp="1"/>
          </p:cNvSpPr>
          <p:nvPr>
            <p:ph type="title"/>
          </p:nvPr>
        </p:nvSpPr>
        <p:spPr>
          <a:noFill/>
        </p:spPr>
        <p:txBody>
          <a:bodyPr/>
          <a:lstStyle/>
          <a:p>
            <a:r>
              <a:rPr lang="en-US" dirty="0"/>
              <a:t>Calibration (Maximum Likelihood Estimation)</a:t>
            </a:r>
          </a:p>
        </p:txBody>
      </p:sp>
      <p:pic>
        <p:nvPicPr>
          <p:cNvPr id="6" name="Picture 5"/>
          <p:cNvPicPr>
            <a:picLocks noChangeAspect="1"/>
          </p:cNvPicPr>
          <p:nvPr/>
        </p:nvPicPr>
        <p:blipFill>
          <a:blip r:embed="rId3" cstate="print"/>
          <a:stretch>
            <a:fillRect/>
          </a:stretch>
        </p:blipFill>
        <p:spPr>
          <a:xfrm>
            <a:off x="170259" y="2971800"/>
            <a:ext cx="8803481" cy="2211107"/>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914399" y="1982507"/>
                <a:ext cx="7315200" cy="1371600"/>
              </a:xfrm>
              <a:prstGeom prst="rect">
                <a:avLst/>
              </a:prstGeom>
              <a:noFill/>
            </p:spPr>
            <p:txBody>
              <a:bodyPr wrap="square" rtlCol="0">
                <a:no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1,1</m:t>
                          </m:r>
                        </m:sub>
                      </m:sSub>
                      <m:r>
                        <a:rPr lang="en-US" sz="2400" b="0" i="1" smtClean="0">
                          <a:latin typeface="Cambria Math" panose="02040503050406030204" pitchFamily="18" charset="0"/>
                        </a:rPr>
                        <m:t>∗</m:t>
                      </m:r>
                      <m:f>
                        <m:fPr>
                          <m:ctrlPr>
                            <a:rPr lang="en-US" sz="2400" b="0" i="1" smtClean="0">
                              <a:latin typeface="Cambria Math"/>
                            </a:rPr>
                          </m:ctrlPr>
                        </m:fPr>
                        <m:num>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𝑅</m:t>
                          </m:r>
                          <m:r>
                            <a:rPr lang="en-US" sz="2400" i="1">
                              <a:latin typeface="Cambria Math" panose="02040503050406030204" pitchFamily="18" charset="0"/>
                            </a:rPr>
                            <m:t>.1</m:t>
                          </m:r>
                        </m:num>
                        <m:den>
                          <m:r>
                            <a:rPr lang="en-US" sz="2400" b="0" i="1" smtClean="0">
                              <a:latin typeface="Cambria Math" panose="02040503050406030204" pitchFamily="18" charset="0"/>
                            </a:rPr>
                            <m:t>𝑃𝐷𝐹</m:t>
                          </m:r>
                        </m:den>
                      </m:f>
                      <m:r>
                        <a:rPr lang="en-US" sz="2400" b="0" i="1" smtClean="0">
                          <a:latin typeface="Cambria Math" panose="02040503050406030204" pitchFamily="18" charset="0"/>
                        </a:rPr>
                        <m:t>∗</m:t>
                      </m:r>
                      <m:r>
                        <a:rPr lang="en-US" sz="2400" b="0" i="1" smtClean="0">
                          <a:latin typeface="Cambria Math" panose="02040503050406030204" pitchFamily="18" charset="0"/>
                        </a:rPr>
                        <m:t>𝜙</m:t>
                      </m:r>
                      <m:d>
                        <m:dPr>
                          <m:ctrlPr>
                            <a:rPr lang="en-US" sz="2400" b="0" i="1" smtClean="0">
                              <a:latin typeface="Cambria Math"/>
                            </a:rPr>
                          </m:ctrlPr>
                        </m:dPr>
                        <m:e>
                          <m:f>
                            <m:fPr>
                              <m:ctrlPr>
                                <a:rPr lang="en-US" sz="2400" b="0" i="1" smtClean="0">
                                  <a:latin typeface="Cambria Math"/>
                                </a:rPr>
                              </m:ctrlPr>
                            </m:fPr>
                            <m:num>
                              <m:r>
                                <a:rPr lang="en-US" sz="2400" b="0" i="1" smtClean="0">
                                  <a:latin typeface="Cambria Math" panose="02040503050406030204" pitchFamily="18" charset="0"/>
                                </a:rPr>
                                <m:t>𝑋</m:t>
                              </m:r>
                              <m:r>
                                <a:rPr lang="en-US" sz="2400" b="0" i="1" smtClean="0">
                                  <a:latin typeface="Cambria Math" panose="02040503050406030204" pitchFamily="18" charset="0"/>
                                </a:rPr>
                                <m:t> −</m:t>
                              </m:r>
                              <m:sSub>
                                <m:sSubPr>
                                  <m:ctrlPr>
                                    <a:rPr lang="en-US" sz="2400" b="0" i="1" smtClean="0">
                                      <a:latin typeface="Cambria Math"/>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1</m:t>
                                  </m:r>
                                </m:sub>
                              </m:sSub>
                            </m:num>
                            <m:den>
                              <m:sSub>
                                <m:sSubPr>
                                  <m:ctrlPr>
                                    <a:rPr lang="en-US" sz="2400" b="0" i="1" smtClean="0">
                                      <a:latin typeface="Cambria Math"/>
                                    </a:rPr>
                                  </m:ctrlPr>
                                </m:sSubPr>
                                <m:e>
                                  <m:r>
                                    <a:rPr lang="en-US" sz="2400" b="0" i="1" smtClean="0">
                                      <a:latin typeface="Cambria Math" panose="02040503050406030204" pitchFamily="18" charset="0"/>
                                    </a:rPr>
                                    <m:t>𝜎</m:t>
                                  </m:r>
                                </m:e>
                                <m:sub>
                                  <m:r>
                                    <a:rPr lang="en-US" sz="2400" b="0" i="1" smtClean="0">
                                      <a:latin typeface="Cambria Math" panose="02040503050406030204" pitchFamily="18" charset="0"/>
                                    </a:rPr>
                                    <m:t>1</m:t>
                                  </m:r>
                                </m:sub>
                              </m:sSub>
                            </m:den>
                          </m:f>
                        </m:e>
                      </m:d>
                      <m:r>
                        <a:rPr lang="en-US" sz="2400" b="0" i="1" smtClean="0">
                          <a:latin typeface="Cambria Math" panose="02040503050406030204" pitchFamily="18" charset="0"/>
                        </a:rPr>
                        <m:t>=</m:t>
                      </m:r>
                      <m:r>
                        <a:rPr lang="en-US" sz="2400" b="0" i="1" smtClean="0">
                          <a:latin typeface="Cambria Math" panose="02040503050406030204" pitchFamily="18" charset="0"/>
                        </a:rPr>
                        <m:t>𝑅𝑒𝑔𝑖𝑚𝑒</m:t>
                      </m:r>
                      <m:r>
                        <a:rPr lang="en-US" sz="2400" b="0" i="1" smtClean="0">
                          <a:latin typeface="Cambria Math" panose="02040503050406030204" pitchFamily="18" charset="0"/>
                        </a:rPr>
                        <m:t> 1,1 </m:t>
                      </m:r>
                      <m:r>
                        <a:rPr lang="en-US" sz="2400" b="0" i="1" smtClean="0">
                          <a:latin typeface="Cambria Math" panose="02040503050406030204" pitchFamily="18" charset="0"/>
                        </a:rPr>
                        <m:t>𝑝𝑑𝑓</m:t>
                      </m:r>
                    </m:oMath>
                  </m:oMathPara>
                </a14:m>
                <a:endParaRPr lang="en-US" sz="1600" dirty="0" err="1"/>
              </a:p>
            </p:txBody>
          </p:sp>
        </mc:Choice>
        <mc:Fallback xmlns="">
          <p:sp>
            <p:nvSpPr>
              <p:cNvPr id="3" name="TextBox 2"/>
              <p:cNvSpPr txBox="1">
                <a:spLocks noRot="1" noChangeAspect="1" noMove="1" noResize="1" noEditPoints="1" noAdjustHandles="1" noChangeArrowheads="1" noChangeShapeType="1" noTextEdit="1"/>
              </p:cNvSpPr>
              <p:nvPr/>
            </p:nvSpPr>
            <p:spPr>
              <a:xfrm>
                <a:off x="914399" y="1982507"/>
                <a:ext cx="7315200" cy="1371600"/>
              </a:xfrm>
              <a:prstGeom prst="rect">
                <a:avLst/>
              </a:prstGeom>
              <a:blipFill>
                <a:blip r:embed="rId4"/>
                <a:stretch>
                  <a:fillRect/>
                </a:stretch>
              </a:blipFill>
            </p:spPr>
            <p:txBody>
              <a:bodyPr/>
              <a:lstStyle/>
              <a:p>
                <a:r>
                  <a:rPr lang="en-US">
                    <a:noFill/>
                  </a:rPr>
                  <a:t> </a:t>
                </a:r>
              </a:p>
            </p:txBody>
          </p:sp>
        </mc:Fallback>
      </mc:AlternateContent>
      <p:sp>
        <p:nvSpPr>
          <p:cNvPr id="8" name="Oval 7"/>
          <p:cNvSpPr/>
          <p:nvPr/>
        </p:nvSpPr>
        <p:spPr bwMode="auto">
          <a:xfrm>
            <a:off x="1705001" y="3200400"/>
            <a:ext cx="456557" cy="233479"/>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cxnSp>
        <p:nvCxnSpPr>
          <p:cNvPr id="12" name="Straight Arrow Connector 11"/>
          <p:cNvCxnSpPr>
            <a:endCxn id="8" idx="7"/>
          </p:cNvCxnSpPr>
          <p:nvPr/>
        </p:nvCxnSpPr>
        <p:spPr>
          <a:xfrm flipH="1">
            <a:off x="2094697" y="2743201"/>
            <a:ext cx="1563550" cy="491391"/>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25" idx="6"/>
          </p:cNvCxnSpPr>
          <p:nvPr/>
        </p:nvCxnSpPr>
        <p:spPr>
          <a:xfrm flipH="1">
            <a:off x="2663216" y="2668307"/>
            <a:ext cx="3437209" cy="651272"/>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Oval 24"/>
          <p:cNvSpPr/>
          <p:nvPr/>
        </p:nvSpPr>
        <p:spPr bwMode="auto">
          <a:xfrm>
            <a:off x="2161558" y="3205279"/>
            <a:ext cx="501658" cy="228600"/>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sp>
        <p:nvSpPr>
          <p:cNvPr id="27" name="Left Brace 26"/>
          <p:cNvSpPr/>
          <p:nvPr/>
        </p:nvSpPr>
        <p:spPr>
          <a:xfrm rot="16200000">
            <a:off x="2176590" y="1947985"/>
            <a:ext cx="371228" cy="1676401"/>
          </a:xfrm>
          <a:prstGeom prst="leftBrace">
            <a:avLst>
              <a:gd name="adj1" fmla="val 8333"/>
              <a:gd name="adj2" fmla="val 37727"/>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Oval 29"/>
          <p:cNvSpPr/>
          <p:nvPr/>
        </p:nvSpPr>
        <p:spPr bwMode="auto">
          <a:xfrm>
            <a:off x="1247800" y="3205515"/>
            <a:ext cx="456557" cy="233479"/>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cxnSp>
        <p:nvCxnSpPr>
          <p:cNvPr id="31" name="Straight Arrow Connector 30"/>
          <p:cNvCxnSpPr>
            <a:endCxn id="30" idx="7"/>
          </p:cNvCxnSpPr>
          <p:nvPr/>
        </p:nvCxnSpPr>
        <p:spPr>
          <a:xfrm flipH="1">
            <a:off x="1637496" y="2975055"/>
            <a:ext cx="524063" cy="264652"/>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216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524000"/>
            <a:ext cx="8229600" cy="4648200"/>
          </a:xfrm>
        </p:spPr>
        <p:txBody>
          <a:bodyPr/>
          <a:lstStyle/>
          <a:p>
            <a:r>
              <a:rPr lang="en-US" dirty="0"/>
              <a:t>Now in Regime 1, Previously in Regime 2</a:t>
            </a:r>
          </a:p>
        </p:txBody>
      </p:sp>
      <p:sp>
        <p:nvSpPr>
          <p:cNvPr id="2" name="Title 1"/>
          <p:cNvSpPr>
            <a:spLocks noGrp="1"/>
          </p:cNvSpPr>
          <p:nvPr>
            <p:ph type="title"/>
          </p:nvPr>
        </p:nvSpPr>
        <p:spPr>
          <a:noFill/>
        </p:spPr>
        <p:txBody>
          <a:bodyPr/>
          <a:lstStyle/>
          <a:p>
            <a:r>
              <a:rPr lang="en-US" dirty="0"/>
              <a:t>Calibration (Maximum Likelihood Estimation)</a:t>
            </a:r>
          </a:p>
        </p:txBody>
      </p:sp>
      <p:pic>
        <p:nvPicPr>
          <p:cNvPr id="6" name="Picture 5"/>
          <p:cNvPicPr>
            <a:picLocks noChangeAspect="1"/>
          </p:cNvPicPr>
          <p:nvPr/>
        </p:nvPicPr>
        <p:blipFill>
          <a:blip r:embed="rId3" cstate="print"/>
          <a:stretch>
            <a:fillRect/>
          </a:stretch>
        </p:blipFill>
        <p:spPr>
          <a:xfrm>
            <a:off x="170259" y="2971800"/>
            <a:ext cx="8803481" cy="2211107"/>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914399" y="1982507"/>
                <a:ext cx="7315200" cy="1371600"/>
              </a:xfrm>
              <a:prstGeom prst="rect">
                <a:avLst/>
              </a:prstGeom>
              <a:noFill/>
            </p:spPr>
            <p:txBody>
              <a:bodyPr wrap="square" rtlCol="0">
                <a:no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2,1</m:t>
                          </m:r>
                        </m:sub>
                      </m:sSub>
                      <m:r>
                        <a:rPr lang="en-US" sz="2400" b="0" i="1" smtClean="0">
                          <a:latin typeface="Cambria Math" panose="02040503050406030204" pitchFamily="18" charset="0"/>
                        </a:rPr>
                        <m:t>∗</m:t>
                      </m:r>
                      <m:f>
                        <m:fPr>
                          <m:ctrlPr>
                            <a:rPr lang="en-US" sz="2400" b="0" i="1" smtClean="0">
                              <a:latin typeface="Cambria Math"/>
                            </a:rPr>
                          </m:ctrlPr>
                        </m:fPr>
                        <m:num>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𝑅</m:t>
                          </m:r>
                          <m:r>
                            <a:rPr lang="en-US" sz="2400" i="1">
                              <a:latin typeface="Cambria Math" panose="02040503050406030204" pitchFamily="18" charset="0"/>
                            </a:rPr>
                            <m:t>.2</m:t>
                          </m:r>
                        </m:num>
                        <m:den>
                          <m:r>
                            <a:rPr lang="en-US" sz="2400" b="0" i="1" smtClean="0">
                              <a:latin typeface="Cambria Math" panose="02040503050406030204" pitchFamily="18" charset="0"/>
                            </a:rPr>
                            <m:t>𝑃𝐷𝐹</m:t>
                          </m:r>
                        </m:den>
                      </m:f>
                      <m:r>
                        <a:rPr lang="en-US" sz="2400" b="0" i="1" smtClean="0">
                          <a:latin typeface="Cambria Math" panose="02040503050406030204" pitchFamily="18" charset="0"/>
                        </a:rPr>
                        <m:t>∗</m:t>
                      </m:r>
                      <m:r>
                        <a:rPr lang="en-US" sz="2400" b="0" i="1" smtClean="0">
                          <a:latin typeface="Cambria Math" panose="02040503050406030204" pitchFamily="18" charset="0"/>
                        </a:rPr>
                        <m:t>𝜙</m:t>
                      </m:r>
                      <m:d>
                        <m:dPr>
                          <m:ctrlPr>
                            <a:rPr lang="en-US" sz="2400" b="0" i="1" smtClean="0">
                              <a:latin typeface="Cambria Math"/>
                            </a:rPr>
                          </m:ctrlPr>
                        </m:dPr>
                        <m:e>
                          <m:f>
                            <m:fPr>
                              <m:ctrlPr>
                                <a:rPr lang="en-US" sz="2400" b="0" i="1" smtClean="0">
                                  <a:latin typeface="Cambria Math"/>
                                </a:rPr>
                              </m:ctrlPr>
                            </m:fPr>
                            <m:num>
                              <m:r>
                                <a:rPr lang="en-US" sz="2400" b="0" i="1" smtClean="0">
                                  <a:latin typeface="Cambria Math" panose="02040503050406030204" pitchFamily="18" charset="0"/>
                                </a:rPr>
                                <m:t>𝑋</m:t>
                              </m:r>
                              <m:r>
                                <a:rPr lang="en-US" sz="2400" b="0" i="1" smtClean="0">
                                  <a:latin typeface="Cambria Math" panose="02040503050406030204" pitchFamily="18" charset="0"/>
                                </a:rPr>
                                <m:t> −</m:t>
                              </m:r>
                              <m:sSub>
                                <m:sSubPr>
                                  <m:ctrlPr>
                                    <a:rPr lang="en-US" sz="2400" b="0" i="1" smtClean="0">
                                      <a:latin typeface="Cambria Math"/>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1</m:t>
                                  </m:r>
                                </m:sub>
                              </m:sSub>
                            </m:num>
                            <m:den>
                              <m:sSub>
                                <m:sSubPr>
                                  <m:ctrlPr>
                                    <a:rPr lang="en-US" sz="2400" b="0" i="1" smtClean="0">
                                      <a:latin typeface="Cambria Math"/>
                                    </a:rPr>
                                  </m:ctrlPr>
                                </m:sSubPr>
                                <m:e>
                                  <m:r>
                                    <a:rPr lang="en-US" sz="2400" b="0" i="1" smtClean="0">
                                      <a:latin typeface="Cambria Math" panose="02040503050406030204" pitchFamily="18" charset="0"/>
                                    </a:rPr>
                                    <m:t>𝜎</m:t>
                                  </m:r>
                                </m:e>
                                <m:sub>
                                  <m:r>
                                    <a:rPr lang="en-US" sz="2400" b="0" i="1" smtClean="0">
                                      <a:latin typeface="Cambria Math" panose="02040503050406030204" pitchFamily="18" charset="0"/>
                                    </a:rPr>
                                    <m:t>1</m:t>
                                  </m:r>
                                </m:sub>
                              </m:sSub>
                            </m:den>
                          </m:f>
                        </m:e>
                      </m:d>
                      <m:r>
                        <a:rPr lang="en-US" sz="2400" b="0" i="1" smtClean="0">
                          <a:latin typeface="Cambria Math" panose="02040503050406030204" pitchFamily="18" charset="0"/>
                        </a:rPr>
                        <m:t>=</m:t>
                      </m:r>
                      <m:r>
                        <a:rPr lang="en-US" sz="2400" b="0" i="1" smtClean="0">
                          <a:latin typeface="Cambria Math" panose="02040503050406030204" pitchFamily="18" charset="0"/>
                        </a:rPr>
                        <m:t>𝑅𝑒𝑔𝑖𝑚𝑒</m:t>
                      </m:r>
                      <m:r>
                        <a:rPr lang="en-US" sz="2400" b="0" i="1" smtClean="0">
                          <a:latin typeface="Cambria Math" panose="02040503050406030204" pitchFamily="18" charset="0"/>
                        </a:rPr>
                        <m:t> 2,1 </m:t>
                      </m:r>
                      <m:r>
                        <a:rPr lang="en-US" sz="2400" b="0" i="1" smtClean="0">
                          <a:latin typeface="Cambria Math" panose="02040503050406030204" pitchFamily="18" charset="0"/>
                        </a:rPr>
                        <m:t>𝑝𝑑𝑓</m:t>
                      </m:r>
                    </m:oMath>
                  </m:oMathPara>
                </a14:m>
                <a:endParaRPr lang="en-US" sz="1600" dirty="0" err="1"/>
              </a:p>
            </p:txBody>
          </p:sp>
        </mc:Choice>
        <mc:Fallback xmlns="">
          <p:sp>
            <p:nvSpPr>
              <p:cNvPr id="3" name="TextBox 2"/>
              <p:cNvSpPr txBox="1">
                <a:spLocks noRot="1" noChangeAspect="1" noMove="1" noResize="1" noEditPoints="1" noAdjustHandles="1" noChangeArrowheads="1" noChangeShapeType="1" noTextEdit="1"/>
              </p:cNvSpPr>
              <p:nvPr/>
            </p:nvSpPr>
            <p:spPr>
              <a:xfrm>
                <a:off x="914399" y="1982507"/>
                <a:ext cx="7315200" cy="1371600"/>
              </a:xfrm>
              <a:prstGeom prst="rect">
                <a:avLst/>
              </a:prstGeom>
              <a:blipFill>
                <a:blip r:embed="rId4"/>
                <a:stretch>
                  <a:fillRect/>
                </a:stretch>
              </a:blipFill>
            </p:spPr>
            <p:txBody>
              <a:bodyPr/>
              <a:lstStyle/>
              <a:p>
                <a:r>
                  <a:rPr lang="en-US">
                    <a:noFill/>
                  </a:rPr>
                  <a:t> </a:t>
                </a:r>
              </a:p>
            </p:txBody>
          </p:sp>
        </mc:Fallback>
      </mc:AlternateContent>
      <p:sp>
        <p:nvSpPr>
          <p:cNvPr id="8" name="Oval 7"/>
          <p:cNvSpPr/>
          <p:nvPr/>
        </p:nvSpPr>
        <p:spPr bwMode="auto">
          <a:xfrm>
            <a:off x="3027042" y="3200400"/>
            <a:ext cx="557093" cy="228600"/>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cxnSp>
        <p:nvCxnSpPr>
          <p:cNvPr id="12" name="Straight Arrow Connector 11"/>
          <p:cNvCxnSpPr>
            <a:endCxn id="8" idx="0"/>
          </p:cNvCxnSpPr>
          <p:nvPr/>
        </p:nvCxnSpPr>
        <p:spPr>
          <a:xfrm flipH="1">
            <a:off x="3305589" y="2684264"/>
            <a:ext cx="278548" cy="516136"/>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25" idx="7"/>
          </p:cNvCxnSpPr>
          <p:nvPr/>
        </p:nvCxnSpPr>
        <p:spPr>
          <a:xfrm flipH="1">
            <a:off x="4012328" y="2668307"/>
            <a:ext cx="1935377" cy="565571"/>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Oval 24"/>
          <p:cNvSpPr/>
          <p:nvPr/>
        </p:nvSpPr>
        <p:spPr bwMode="auto">
          <a:xfrm>
            <a:off x="3584136" y="3200400"/>
            <a:ext cx="501658" cy="228600"/>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sp>
        <p:nvSpPr>
          <p:cNvPr id="20" name="Left Brace 19"/>
          <p:cNvSpPr/>
          <p:nvPr/>
        </p:nvSpPr>
        <p:spPr>
          <a:xfrm rot="16200000">
            <a:off x="2176590" y="1947985"/>
            <a:ext cx="371228" cy="1676401"/>
          </a:xfrm>
          <a:prstGeom prst="leftBrace">
            <a:avLst>
              <a:gd name="adj1" fmla="val 8333"/>
              <a:gd name="adj2" fmla="val 45909"/>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Oval 21"/>
          <p:cNvSpPr/>
          <p:nvPr/>
        </p:nvSpPr>
        <p:spPr bwMode="auto">
          <a:xfrm>
            <a:off x="2570486" y="3201781"/>
            <a:ext cx="456557" cy="233479"/>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cxnSp>
        <p:nvCxnSpPr>
          <p:cNvPr id="23" name="Straight Arrow Connector 22"/>
          <p:cNvCxnSpPr>
            <a:stCxn id="20" idx="1"/>
            <a:endCxn id="22" idx="1"/>
          </p:cNvCxnSpPr>
          <p:nvPr/>
        </p:nvCxnSpPr>
        <p:spPr>
          <a:xfrm>
            <a:off x="2293623" y="2971800"/>
            <a:ext cx="343724" cy="264173"/>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703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524000"/>
            <a:ext cx="8229600" cy="4648200"/>
          </a:xfrm>
        </p:spPr>
        <p:txBody>
          <a:bodyPr/>
          <a:lstStyle/>
          <a:p>
            <a:r>
              <a:rPr lang="en-US" dirty="0"/>
              <a:t>Now in Regime 2, Previously in Regime 1</a:t>
            </a:r>
          </a:p>
          <a:p>
            <a:endParaRPr lang="en-US" dirty="0"/>
          </a:p>
        </p:txBody>
      </p:sp>
      <p:sp>
        <p:nvSpPr>
          <p:cNvPr id="2" name="Title 1"/>
          <p:cNvSpPr>
            <a:spLocks noGrp="1"/>
          </p:cNvSpPr>
          <p:nvPr>
            <p:ph type="title"/>
          </p:nvPr>
        </p:nvSpPr>
        <p:spPr>
          <a:noFill/>
        </p:spPr>
        <p:txBody>
          <a:bodyPr/>
          <a:lstStyle/>
          <a:p>
            <a:r>
              <a:rPr lang="en-US" dirty="0"/>
              <a:t>Calibration (Maximum Likelihood Estimation)</a:t>
            </a:r>
          </a:p>
        </p:txBody>
      </p:sp>
      <p:pic>
        <p:nvPicPr>
          <p:cNvPr id="6" name="Picture 5"/>
          <p:cNvPicPr>
            <a:picLocks noChangeAspect="1"/>
          </p:cNvPicPr>
          <p:nvPr/>
        </p:nvPicPr>
        <p:blipFill>
          <a:blip r:embed="rId3" cstate="print"/>
          <a:stretch>
            <a:fillRect/>
          </a:stretch>
        </p:blipFill>
        <p:spPr>
          <a:xfrm>
            <a:off x="170259" y="2971800"/>
            <a:ext cx="8803481" cy="2211107"/>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914399" y="1982507"/>
                <a:ext cx="7315200" cy="1371600"/>
              </a:xfrm>
              <a:prstGeom prst="rect">
                <a:avLst/>
              </a:prstGeom>
              <a:noFill/>
            </p:spPr>
            <p:txBody>
              <a:bodyPr wrap="square" rtlCol="0">
                <a:no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1,2</m:t>
                          </m:r>
                        </m:sub>
                      </m:sSub>
                      <m:r>
                        <a:rPr lang="en-US" sz="2400" b="0" i="1" smtClean="0">
                          <a:latin typeface="Cambria Math" panose="02040503050406030204" pitchFamily="18" charset="0"/>
                        </a:rPr>
                        <m:t>∗</m:t>
                      </m:r>
                      <m:f>
                        <m:fPr>
                          <m:ctrlPr>
                            <a:rPr lang="en-US" sz="2400" b="0" i="1" smtClean="0">
                              <a:latin typeface="Cambria Math"/>
                            </a:rPr>
                          </m:ctrlPr>
                        </m:fPr>
                        <m:num>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𝑅</m:t>
                          </m:r>
                          <m:r>
                            <a:rPr lang="en-US" sz="2400" i="1">
                              <a:latin typeface="Cambria Math" panose="02040503050406030204" pitchFamily="18" charset="0"/>
                            </a:rPr>
                            <m:t>.1</m:t>
                          </m:r>
                        </m:num>
                        <m:den>
                          <m:r>
                            <a:rPr lang="en-US" sz="2400" b="0" i="1" smtClean="0">
                              <a:latin typeface="Cambria Math" panose="02040503050406030204" pitchFamily="18" charset="0"/>
                            </a:rPr>
                            <m:t>𝑃𝐷𝐹</m:t>
                          </m:r>
                        </m:den>
                      </m:f>
                      <m:r>
                        <a:rPr lang="en-US" sz="2400" b="0" i="1" smtClean="0">
                          <a:latin typeface="Cambria Math" panose="02040503050406030204" pitchFamily="18" charset="0"/>
                        </a:rPr>
                        <m:t>∗</m:t>
                      </m:r>
                      <m:r>
                        <a:rPr lang="en-US" sz="2400" b="0" i="1" smtClean="0">
                          <a:latin typeface="Cambria Math" panose="02040503050406030204" pitchFamily="18" charset="0"/>
                        </a:rPr>
                        <m:t>𝜙</m:t>
                      </m:r>
                      <m:d>
                        <m:dPr>
                          <m:ctrlPr>
                            <a:rPr lang="en-US" sz="2400" b="0" i="1" smtClean="0">
                              <a:latin typeface="Cambria Math"/>
                            </a:rPr>
                          </m:ctrlPr>
                        </m:dPr>
                        <m:e>
                          <m:f>
                            <m:fPr>
                              <m:ctrlPr>
                                <a:rPr lang="en-US" sz="2400" b="0" i="1" smtClean="0">
                                  <a:latin typeface="Cambria Math"/>
                                </a:rPr>
                              </m:ctrlPr>
                            </m:fPr>
                            <m:num>
                              <m:r>
                                <a:rPr lang="en-US" sz="2400" b="0" i="1" smtClean="0">
                                  <a:latin typeface="Cambria Math" panose="02040503050406030204" pitchFamily="18" charset="0"/>
                                </a:rPr>
                                <m:t>𝑋</m:t>
                              </m:r>
                              <m:r>
                                <a:rPr lang="en-US" sz="2400" b="0" i="1" smtClean="0">
                                  <a:latin typeface="Cambria Math" panose="02040503050406030204" pitchFamily="18" charset="0"/>
                                </a:rPr>
                                <m:t> −</m:t>
                              </m:r>
                              <m:sSub>
                                <m:sSubPr>
                                  <m:ctrlPr>
                                    <a:rPr lang="en-US" sz="2400" b="0" i="1" smtClean="0">
                                      <a:latin typeface="Cambria Math"/>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2</m:t>
                                  </m:r>
                                </m:sub>
                              </m:sSub>
                            </m:num>
                            <m:den>
                              <m:sSub>
                                <m:sSubPr>
                                  <m:ctrlPr>
                                    <a:rPr lang="en-US" sz="2400" b="0" i="1" smtClean="0">
                                      <a:latin typeface="Cambria Math"/>
                                    </a:rPr>
                                  </m:ctrlPr>
                                </m:sSubPr>
                                <m:e>
                                  <m:r>
                                    <a:rPr lang="en-US" sz="2400" b="0" i="1" smtClean="0">
                                      <a:latin typeface="Cambria Math" panose="02040503050406030204" pitchFamily="18" charset="0"/>
                                    </a:rPr>
                                    <m:t>𝜎</m:t>
                                  </m:r>
                                </m:e>
                                <m:sub>
                                  <m:r>
                                    <a:rPr lang="en-US" sz="2400" b="0" i="1" smtClean="0">
                                      <a:latin typeface="Cambria Math" panose="02040503050406030204" pitchFamily="18" charset="0"/>
                                    </a:rPr>
                                    <m:t>2</m:t>
                                  </m:r>
                                </m:sub>
                              </m:sSub>
                            </m:den>
                          </m:f>
                        </m:e>
                      </m:d>
                      <m:r>
                        <a:rPr lang="en-US" sz="2400" b="0" i="1" smtClean="0">
                          <a:latin typeface="Cambria Math" panose="02040503050406030204" pitchFamily="18" charset="0"/>
                        </a:rPr>
                        <m:t>=</m:t>
                      </m:r>
                      <m:r>
                        <a:rPr lang="en-US" sz="2400" b="0" i="1" smtClean="0">
                          <a:latin typeface="Cambria Math" panose="02040503050406030204" pitchFamily="18" charset="0"/>
                        </a:rPr>
                        <m:t>𝑅𝑒𝑔𝑖𝑚𝑒</m:t>
                      </m:r>
                      <m:r>
                        <a:rPr lang="en-US" sz="2400" b="0" i="1" smtClean="0">
                          <a:latin typeface="Cambria Math" panose="02040503050406030204" pitchFamily="18" charset="0"/>
                        </a:rPr>
                        <m:t> 1,2 </m:t>
                      </m:r>
                      <m:r>
                        <a:rPr lang="en-US" sz="2400" b="0" i="1" smtClean="0">
                          <a:latin typeface="Cambria Math" panose="02040503050406030204" pitchFamily="18" charset="0"/>
                        </a:rPr>
                        <m:t>𝑝𝑑𝑓</m:t>
                      </m:r>
                    </m:oMath>
                  </m:oMathPara>
                </a14:m>
                <a:endParaRPr lang="en-US" sz="1600" dirty="0" err="1"/>
              </a:p>
            </p:txBody>
          </p:sp>
        </mc:Choice>
        <mc:Fallback xmlns="">
          <p:sp>
            <p:nvSpPr>
              <p:cNvPr id="3" name="TextBox 2"/>
              <p:cNvSpPr txBox="1">
                <a:spLocks noRot="1" noChangeAspect="1" noMove="1" noResize="1" noEditPoints="1" noAdjustHandles="1" noChangeArrowheads="1" noChangeShapeType="1" noTextEdit="1"/>
              </p:cNvSpPr>
              <p:nvPr/>
            </p:nvSpPr>
            <p:spPr>
              <a:xfrm>
                <a:off x="914399" y="1982507"/>
                <a:ext cx="7315200" cy="1371600"/>
              </a:xfrm>
              <a:prstGeom prst="rect">
                <a:avLst/>
              </a:prstGeom>
              <a:blipFill>
                <a:blip r:embed="rId4"/>
                <a:stretch>
                  <a:fillRect/>
                </a:stretch>
              </a:blipFill>
            </p:spPr>
            <p:txBody>
              <a:bodyPr/>
              <a:lstStyle/>
              <a:p>
                <a:r>
                  <a:rPr lang="en-US">
                    <a:noFill/>
                  </a:rPr>
                  <a:t> </a:t>
                </a:r>
              </a:p>
            </p:txBody>
          </p:sp>
        </mc:Fallback>
      </mc:AlternateContent>
      <p:sp>
        <p:nvSpPr>
          <p:cNvPr id="8" name="Oval 7"/>
          <p:cNvSpPr/>
          <p:nvPr/>
        </p:nvSpPr>
        <p:spPr bwMode="auto">
          <a:xfrm>
            <a:off x="4905808" y="3200400"/>
            <a:ext cx="428192" cy="228600"/>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cxnSp>
        <p:nvCxnSpPr>
          <p:cNvPr id="12" name="Straight Arrow Connector 11"/>
          <p:cNvCxnSpPr>
            <a:endCxn id="8" idx="1"/>
          </p:cNvCxnSpPr>
          <p:nvPr/>
        </p:nvCxnSpPr>
        <p:spPr>
          <a:xfrm>
            <a:off x="4064768" y="2845340"/>
            <a:ext cx="903747" cy="388538"/>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25" idx="7"/>
          </p:cNvCxnSpPr>
          <p:nvPr/>
        </p:nvCxnSpPr>
        <p:spPr>
          <a:xfrm flipH="1">
            <a:off x="5762192" y="2684264"/>
            <a:ext cx="486208" cy="549614"/>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Oval 24"/>
          <p:cNvSpPr/>
          <p:nvPr/>
        </p:nvSpPr>
        <p:spPr bwMode="auto">
          <a:xfrm>
            <a:off x="5334000" y="3200400"/>
            <a:ext cx="501658" cy="228600"/>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sp>
        <p:nvSpPr>
          <p:cNvPr id="16" name="Left Brace 15"/>
          <p:cNvSpPr/>
          <p:nvPr/>
        </p:nvSpPr>
        <p:spPr>
          <a:xfrm rot="16200000">
            <a:off x="2176590" y="1947985"/>
            <a:ext cx="371228" cy="1676401"/>
          </a:xfrm>
          <a:prstGeom prst="leftBrace">
            <a:avLst>
              <a:gd name="adj1" fmla="val 8333"/>
              <a:gd name="adj2" fmla="val 52727"/>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Oval 16"/>
          <p:cNvSpPr/>
          <p:nvPr/>
        </p:nvSpPr>
        <p:spPr bwMode="auto">
          <a:xfrm>
            <a:off x="4449251" y="3195521"/>
            <a:ext cx="456557" cy="233479"/>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cxnSp>
        <p:nvCxnSpPr>
          <p:cNvPr id="18" name="Straight Arrow Connector 17"/>
          <p:cNvCxnSpPr>
            <a:stCxn id="16" idx="1"/>
            <a:endCxn id="17" idx="1"/>
          </p:cNvCxnSpPr>
          <p:nvPr/>
        </p:nvCxnSpPr>
        <p:spPr>
          <a:xfrm>
            <a:off x="2407920" y="2971800"/>
            <a:ext cx="2108192" cy="257913"/>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353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524000"/>
            <a:ext cx="8229600" cy="4648200"/>
          </a:xfrm>
        </p:spPr>
        <p:txBody>
          <a:bodyPr/>
          <a:lstStyle/>
          <a:p>
            <a:r>
              <a:rPr lang="en-US" dirty="0"/>
              <a:t>Now in Regime 2, Previously in Regime 2</a:t>
            </a:r>
          </a:p>
          <a:p>
            <a:endParaRPr lang="en-US" dirty="0"/>
          </a:p>
        </p:txBody>
      </p:sp>
      <p:sp>
        <p:nvSpPr>
          <p:cNvPr id="2" name="Title 1"/>
          <p:cNvSpPr>
            <a:spLocks noGrp="1"/>
          </p:cNvSpPr>
          <p:nvPr>
            <p:ph type="title"/>
          </p:nvPr>
        </p:nvSpPr>
        <p:spPr>
          <a:noFill/>
        </p:spPr>
        <p:txBody>
          <a:bodyPr/>
          <a:lstStyle/>
          <a:p>
            <a:r>
              <a:rPr lang="en-US" dirty="0"/>
              <a:t>Calibration (Maximum Likelihood Estimation)</a:t>
            </a:r>
          </a:p>
        </p:txBody>
      </p:sp>
      <p:pic>
        <p:nvPicPr>
          <p:cNvPr id="6" name="Picture 5"/>
          <p:cNvPicPr>
            <a:picLocks noChangeAspect="1"/>
          </p:cNvPicPr>
          <p:nvPr/>
        </p:nvPicPr>
        <p:blipFill>
          <a:blip r:embed="rId3" cstate="print"/>
          <a:stretch>
            <a:fillRect/>
          </a:stretch>
        </p:blipFill>
        <p:spPr>
          <a:xfrm>
            <a:off x="170259" y="2971800"/>
            <a:ext cx="8803481" cy="2211107"/>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914399" y="1982507"/>
                <a:ext cx="7315200" cy="1371600"/>
              </a:xfrm>
              <a:prstGeom prst="rect">
                <a:avLst/>
              </a:prstGeom>
              <a:noFill/>
            </p:spPr>
            <p:txBody>
              <a:bodyPr wrap="square" rtlCol="0">
                <a:no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2,2</m:t>
                          </m:r>
                        </m:sub>
                      </m:sSub>
                      <m:r>
                        <a:rPr lang="en-US" sz="2400" b="0" i="1" smtClean="0">
                          <a:latin typeface="Cambria Math" panose="02040503050406030204" pitchFamily="18" charset="0"/>
                        </a:rPr>
                        <m:t>∗</m:t>
                      </m:r>
                      <m:f>
                        <m:fPr>
                          <m:ctrlPr>
                            <a:rPr lang="en-US" sz="2400" b="0" i="1" smtClean="0">
                              <a:latin typeface="Cambria Math"/>
                            </a:rPr>
                          </m:ctrlPr>
                        </m:fPr>
                        <m:num>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𝑅</m:t>
                          </m:r>
                          <m:r>
                            <a:rPr lang="en-US" sz="2400" i="1">
                              <a:latin typeface="Cambria Math" panose="02040503050406030204" pitchFamily="18" charset="0"/>
                            </a:rPr>
                            <m:t>.2</m:t>
                          </m:r>
                        </m:num>
                        <m:den>
                          <m:r>
                            <a:rPr lang="en-US" sz="2400" b="0" i="1" smtClean="0">
                              <a:latin typeface="Cambria Math" panose="02040503050406030204" pitchFamily="18" charset="0"/>
                            </a:rPr>
                            <m:t>𝑃𝐷𝐹</m:t>
                          </m:r>
                        </m:den>
                      </m:f>
                      <m:r>
                        <a:rPr lang="en-US" sz="2400" b="0" i="1" smtClean="0">
                          <a:latin typeface="Cambria Math" panose="02040503050406030204" pitchFamily="18" charset="0"/>
                        </a:rPr>
                        <m:t>∗</m:t>
                      </m:r>
                      <m:r>
                        <a:rPr lang="en-US" sz="2400" b="0" i="1" smtClean="0">
                          <a:latin typeface="Cambria Math" panose="02040503050406030204" pitchFamily="18" charset="0"/>
                        </a:rPr>
                        <m:t>𝜙</m:t>
                      </m:r>
                      <m:d>
                        <m:dPr>
                          <m:ctrlPr>
                            <a:rPr lang="en-US" sz="2400" b="0" i="1" smtClean="0">
                              <a:latin typeface="Cambria Math"/>
                            </a:rPr>
                          </m:ctrlPr>
                        </m:dPr>
                        <m:e>
                          <m:f>
                            <m:fPr>
                              <m:ctrlPr>
                                <a:rPr lang="en-US" sz="2400" b="0" i="1" smtClean="0">
                                  <a:latin typeface="Cambria Math"/>
                                </a:rPr>
                              </m:ctrlPr>
                            </m:fPr>
                            <m:num>
                              <m:r>
                                <a:rPr lang="en-US" sz="2400" b="0" i="1" smtClean="0">
                                  <a:latin typeface="Cambria Math" panose="02040503050406030204" pitchFamily="18" charset="0"/>
                                </a:rPr>
                                <m:t>𝑋</m:t>
                              </m:r>
                              <m:r>
                                <a:rPr lang="en-US" sz="2400" b="0" i="1" smtClean="0">
                                  <a:latin typeface="Cambria Math" panose="02040503050406030204" pitchFamily="18" charset="0"/>
                                </a:rPr>
                                <m:t> −</m:t>
                              </m:r>
                              <m:sSub>
                                <m:sSubPr>
                                  <m:ctrlPr>
                                    <a:rPr lang="en-US" sz="2400" b="0" i="1" smtClean="0">
                                      <a:latin typeface="Cambria Math"/>
                                    </a:rPr>
                                  </m:ctrlPr>
                                </m:sSubPr>
                                <m:e>
                                  <m:r>
                                    <a:rPr lang="en-US" sz="2400" b="0" i="1" smtClean="0">
                                      <a:latin typeface="Cambria Math" panose="02040503050406030204" pitchFamily="18" charset="0"/>
                                    </a:rPr>
                                    <m:t>𝜇</m:t>
                                  </m:r>
                                </m:e>
                                <m:sub>
                                  <m:r>
                                    <a:rPr lang="en-US" sz="2400" b="0" i="1" smtClean="0">
                                      <a:latin typeface="Cambria Math" panose="02040503050406030204" pitchFamily="18" charset="0"/>
                                    </a:rPr>
                                    <m:t>2</m:t>
                                  </m:r>
                                </m:sub>
                              </m:sSub>
                            </m:num>
                            <m:den>
                              <m:sSub>
                                <m:sSubPr>
                                  <m:ctrlPr>
                                    <a:rPr lang="en-US" sz="2400" b="0" i="1" smtClean="0">
                                      <a:latin typeface="Cambria Math"/>
                                    </a:rPr>
                                  </m:ctrlPr>
                                </m:sSubPr>
                                <m:e>
                                  <m:r>
                                    <a:rPr lang="en-US" sz="2400" b="0" i="1" smtClean="0">
                                      <a:latin typeface="Cambria Math" panose="02040503050406030204" pitchFamily="18" charset="0"/>
                                    </a:rPr>
                                    <m:t>𝜎</m:t>
                                  </m:r>
                                </m:e>
                                <m:sub>
                                  <m:r>
                                    <a:rPr lang="en-US" sz="2400" b="0" i="1" smtClean="0">
                                      <a:latin typeface="Cambria Math" panose="02040503050406030204" pitchFamily="18" charset="0"/>
                                    </a:rPr>
                                    <m:t>2</m:t>
                                  </m:r>
                                </m:sub>
                              </m:sSub>
                            </m:den>
                          </m:f>
                        </m:e>
                      </m:d>
                      <m:r>
                        <a:rPr lang="en-US" sz="2400" b="0" i="1" smtClean="0">
                          <a:latin typeface="Cambria Math" panose="02040503050406030204" pitchFamily="18" charset="0"/>
                        </a:rPr>
                        <m:t>=</m:t>
                      </m:r>
                      <m:r>
                        <a:rPr lang="en-US" sz="2400" b="0" i="1" smtClean="0">
                          <a:latin typeface="Cambria Math" panose="02040503050406030204" pitchFamily="18" charset="0"/>
                        </a:rPr>
                        <m:t>𝑅𝑒𝑔𝑖𝑚𝑒</m:t>
                      </m:r>
                      <m:r>
                        <a:rPr lang="en-US" sz="2400" b="0" i="1" smtClean="0">
                          <a:latin typeface="Cambria Math" panose="02040503050406030204" pitchFamily="18" charset="0"/>
                        </a:rPr>
                        <m:t> 2,2 </m:t>
                      </m:r>
                      <m:r>
                        <a:rPr lang="en-US" sz="2400" b="0" i="1" smtClean="0">
                          <a:latin typeface="Cambria Math" panose="02040503050406030204" pitchFamily="18" charset="0"/>
                        </a:rPr>
                        <m:t>𝑝𝑑𝑓</m:t>
                      </m:r>
                    </m:oMath>
                  </m:oMathPara>
                </a14:m>
                <a:endParaRPr lang="en-US" sz="1600" dirty="0" err="1"/>
              </a:p>
            </p:txBody>
          </p:sp>
        </mc:Choice>
        <mc:Fallback xmlns="">
          <p:sp>
            <p:nvSpPr>
              <p:cNvPr id="3" name="TextBox 2"/>
              <p:cNvSpPr txBox="1">
                <a:spLocks noRot="1" noChangeAspect="1" noMove="1" noResize="1" noEditPoints="1" noAdjustHandles="1" noChangeArrowheads="1" noChangeShapeType="1" noTextEdit="1"/>
              </p:cNvSpPr>
              <p:nvPr/>
            </p:nvSpPr>
            <p:spPr>
              <a:xfrm>
                <a:off x="914399" y="1982507"/>
                <a:ext cx="7315200" cy="1371600"/>
              </a:xfrm>
              <a:prstGeom prst="rect">
                <a:avLst/>
              </a:prstGeom>
              <a:blipFill>
                <a:blip r:embed="rId4"/>
                <a:stretch>
                  <a:fillRect/>
                </a:stretch>
              </a:blipFill>
            </p:spPr>
            <p:txBody>
              <a:bodyPr/>
              <a:lstStyle/>
              <a:p>
                <a:r>
                  <a:rPr lang="en-US">
                    <a:noFill/>
                  </a:rPr>
                  <a:t> </a:t>
                </a:r>
              </a:p>
            </p:txBody>
          </p:sp>
        </mc:Fallback>
      </mc:AlternateContent>
      <p:sp>
        <p:nvSpPr>
          <p:cNvPr id="8" name="Oval 7"/>
          <p:cNvSpPr/>
          <p:nvPr/>
        </p:nvSpPr>
        <p:spPr bwMode="auto">
          <a:xfrm>
            <a:off x="6201207" y="3200400"/>
            <a:ext cx="423213" cy="228600"/>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cxnSp>
        <p:nvCxnSpPr>
          <p:cNvPr id="12" name="Straight Arrow Connector 11"/>
          <p:cNvCxnSpPr>
            <a:endCxn id="8" idx="0"/>
          </p:cNvCxnSpPr>
          <p:nvPr/>
        </p:nvCxnSpPr>
        <p:spPr>
          <a:xfrm>
            <a:off x="4687084" y="2832999"/>
            <a:ext cx="1725730" cy="367401"/>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25" idx="1"/>
          </p:cNvCxnSpPr>
          <p:nvPr/>
        </p:nvCxnSpPr>
        <p:spPr>
          <a:xfrm>
            <a:off x="6242826" y="2633763"/>
            <a:ext cx="460040" cy="600115"/>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Oval 24"/>
          <p:cNvSpPr/>
          <p:nvPr/>
        </p:nvSpPr>
        <p:spPr bwMode="auto">
          <a:xfrm>
            <a:off x="6629400" y="3200400"/>
            <a:ext cx="501658" cy="228600"/>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sp>
        <p:nvSpPr>
          <p:cNvPr id="16" name="Left Brace 15"/>
          <p:cNvSpPr/>
          <p:nvPr/>
        </p:nvSpPr>
        <p:spPr>
          <a:xfrm rot="16200000">
            <a:off x="2176590" y="1947985"/>
            <a:ext cx="371228" cy="1676401"/>
          </a:xfrm>
          <a:prstGeom prst="leftBrace">
            <a:avLst>
              <a:gd name="adj1" fmla="val 8333"/>
              <a:gd name="adj2" fmla="val 58182"/>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Oval 16"/>
          <p:cNvSpPr/>
          <p:nvPr/>
        </p:nvSpPr>
        <p:spPr bwMode="auto">
          <a:xfrm>
            <a:off x="5753288" y="3200400"/>
            <a:ext cx="456557" cy="233479"/>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cxnSp>
        <p:nvCxnSpPr>
          <p:cNvPr id="18" name="Straight Arrow Connector 17"/>
          <p:cNvCxnSpPr>
            <a:stCxn id="16" idx="1"/>
            <a:endCxn id="17" idx="2"/>
          </p:cNvCxnSpPr>
          <p:nvPr/>
        </p:nvCxnSpPr>
        <p:spPr>
          <a:xfrm>
            <a:off x="2499368" y="2971800"/>
            <a:ext cx="3253920" cy="345340"/>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192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Calibration (Maximum Likelihood Estimation)</a:t>
            </a:r>
          </a:p>
        </p:txBody>
      </p:sp>
      <p:pic>
        <p:nvPicPr>
          <p:cNvPr id="6" name="Picture 5"/>
          <p:cNvPicPr>
            <a:picLocks noChangeAspect="1"/>
          </p:cNvPicPr>
          <p:nvPr/>
        </p:nvPicPr>
        <p:blipFill>
          <a:blip r:embed="rId3" cstate="print"/>
          <a:stretch>
            <a:fillRect/>
          </a:stretch>
        </p:blipFill>
        <p:spPr>
          <a:xfrm>
            <a:off x="170259" y="2970493"/>
            <a:ext cx="8803481" cy="2211107"/>
          </a:xfrm>
          <a:prstGeom prst="rect">
            <a:avLst/>
          </a:prstGeom>
        </p:spPr>
      </p:pic>
      <p:sp>
        <p:nvSpPr>
          <p:cNvPr id="4" name="Content Placeholder 2"/>
          <p:cNvSpPr>
            <a:spLocks noGrp="1"/>
          </p:cNvSpPr>
          <p:nvPr>
            <p:ph idx="1"/>
          </p:nvPr>
        </p:nvSpPr>
        <p:spPr>
          <a:xfrm>
            <a:off x="457200" y="1524000"/>
            <a:ext cx="8229600" cy="4648200"/>
          </a:xfrm>
        </p:spPr>
        <p:txBody>
          <a:bodyPr/>
          <a:lstStyle/>
          <a:p>
            <a:r>
              <a:rPr lang="en-US" dirty="0"/>
              <a:t>Estimated pdf values</a:t>
            </a:r>
          </a:p>
        </p:txBody>
      </p:sp>
      <p:sp>
        <p:nvSpPr>
          <p:cNvPr id="5" name="Rectangle 4"/>
          <p:cNvSpPr/>
          <p:nvPr/>
        </p:nvSpPr>
        <p:spPr bwMode="auto">
          <a:xfrm>
            <a:off x="7467600" y="3200400"/>
            <a:ext cx="457200" cy="1143000"/>
          </a:xfrm>
          <a:prstGeom prst="rect">
            <a:avLst/>
          </a:prstGeom>
          <a:noFill/>
          <a:ln w="31750">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cxnSp>
        <p:nvCxnSpPr>
          <p:cNvPr id="7" name="Straight Arrow Connector 6"/>
          <p:cNvCxnSpPr/>
          <p:nvPr/>
        </p:nvCxnSpPr>
        <p:spPr>
          <a:xfrm>
            <a:off x="2590800" y="1962158"/>
            <a:ext cx="4876800" cy="1543042"/>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452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Calibration (Maximum Likelihood Estimation)</a:t>
            </a:r>
          </a:p>
        </p:txBody>
      </p:sp>
      <p:pic>
        <p:nvPicPr>
          <p:cNvPr id="6" name="Picture 5"/>
          <p:cNvPicPr>
            <a:picLocks noChangeAspect="1"/>
          </p:cNvPicPr>
          <p:nvPr/>
        </p:nvPicPr>
        <p:blipFill>
          <a:blip r:embed="rId3" cstate="print"/>
          <a:stretch>
            <a:fillRect/>
          </a:stretch>
        </p:blipFill>
        <p:spPr>
          <a:xfrm>
            <a:off x="170259" y="2970493"/>
            <a:ext cx="8803481" cy="2211107"/>
          </a:xfrm>
          <a:prstGeom prst="rect">
            <a:avLst/>
          </a:prstGeom>
        </p:spPr>
      </p:pic>
      <p:sp>
        <p:nvSpPr>
          <p:cNvPr id="4" name="Content Placeholder 2"/>
          <p:cNvSpPr>
            <a:spLocks noGrp="1"/>
          </p:cNvSpPr>
          <p:nvPr>
            <p:ph idx="1"/>
          </p:nvPr>
        </p:nvSpPr>
        <p:spPr>
          <a:xfrm>
            <a:off x="457200" y="1524000"/>
            <a:ext cx="8229600" cy="4648200"/>
          </a:xfrm>
        </p:spPr>
        <p:txBody>
          <a:bodyPr/>
          <a:lstStyle/>
          <a:p>
            <a:r>
              <a:rPr lang="en-US" dirty="0"/>
              <a:t>Natural log of estimated pdf values</a:t>
            </a:r>
          </a:p>
        </p:txBody>
      </p:sp>
      <p:sp>
        <p:nvSpPr>
          <p:cNvPr id="5" name="Rectangle 4"/>
          <p:cNvSpPr/>
          <p:nvPr/>
        </p:nvSpPr>
        <p:spPr bwMode="auto">
          <a:xfrm>
            <a:off x="7924800" y="2971146"/>
            <a:ext cx="457200" cy="1372254"/>
          </a:xfrm>
          <a:prstGeom prst="rect">
            <a:avLst/>
          </a:prstGeom>
          <a:noFill/>
          <a:ln w="31750">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cxnSp>
        <p:nvCxnSpPr>
          <p:cNvPr id="7" name="Straight Arrow Connector 6"/>
          <p:cNvCxnSpPr/>
          <p:nvPr/>
        </p:nvCxnSpPr>
        <p:spPr>
          <a:xfrm>
            <a:off x="3810000" y="1981200"/>
            <a:ext cx="4114800" cy="1447800"/>
          </a:xfrm>
          <a:prstGeom prst="straightConnector1">
            <a:avLst/>
          </a:prstGeom>
          <a:ln w="317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532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Calibration (Maximum Likelihood Estimation)</a:t>
            </a:r>
          </a:p>
        </p:txBody>
      </p:sp>
      <p:pic>
        <p:nvPicPr>
          <p:cNvPr id="6" name="Picture 5"/>
          <p:cNvPicPr>
            <a:picLocks noChangeAspect="1"/>
          </p:cNvPicPr>
          <p:nvPr/>
        </p:nvPicPr>
        <p:blipFill>
          <a:blip r:embed="rId3" cstate="print"/>
          <a:stretch>
            <a:fillRect/>
          </a:stretch>
        </p:blipFill>
        <p:spPr>
          <a:xfrm>
            <a:off x="170259" y="1828800"/>
            <a:ext cx="8803481" cy="2211107"/>
          </a:xfrm>
          <a:prstGeom prst="rect">
            <a:avLst/>
          </a:prstGeom>
        </p:spPr>
      </p:pic>
      <p:sp>
        <p:nvSpPr>
          <p:cNvPr id="4" name="Left Brace 3"/>
          <p:cNvSpPr/>
          <p:nvPr/>
        </p:nvSpPr>
        <p:spPr>
          <a:xfrm rot="16200000">
            <a:off x="2743202" y="2744507"/>
            <a:ext cx="457200" cy="3048001"/>
          </a:xfrm>
          <a:prstGeom prst="leftBrace">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1638301" y="4497108"/>
            <a:ext cx="2667000" cy="533400"/>
          </a:xfrm>
          <a:prstGeom prst="rect">
            <a:avLst/>
          </a:prstGeom>
          <a:noFill/>
        </p:spPr>
        <p:txBody>
          <a:bodyPr wrap="square" rtlCol="0">
            <a:noAutofit/>
          </a:bodyPr>
          <a:lstStyle/>
          <a:p>
            <a:pPr algn="ctr"/>
            <a:r>
              <a:rPr lang="en-US" sz="1600" dirty="0"/>
              <a:t>Parameters which we solved for using Excel’s built-in “Solver”</a:t>
            </a:r>
          </a:p>
        </p:txBody>
      </p:sp>
      <p:cxnSp>
        <p:nvCxnSpPr>
          <p:cNvPr id="8" name="Elbow Connector 7"/>
          <p:cNvCxnSpPr/>
          <p:nvPr/>
        </p:nvCxnSpPr>
        <p:spPr>
          <a:xfrm rot="5400000" flipH="1" flipV="1">
            <a:off x="7200903" y="2705103"/>
            <a:ext cx="2057397" cy="914398"/>
          </a:xfrm>
          <a:prstGeom prst="bentConnector3">
            <a:avLst>
              <a:gd name="adj1" fmla="val 28946"/>
            </a:avLst>
          </a:prstGeom>
          <a:ln w="34925">
            <a:tailEnd type="triangle"/>
          </a:ln>
        </p:spPr>
        <p:style>
          <a:lnRef idx="2">
            <a:schemeClr val="accent1"/>
          </a:lnRef>
          <a:fillRef idx="0">
            <a:schemeClr val="accent1"/>
          </a:fillRef>
          <a:effectRef idx="1">
            <a:schemeClr val="accent1"/>
          </a:effectRef>
          <a:fontRef idx="minor">
            <a:schemeClr val="tx1"/>
          </a:fontRef>
        </p:style>
      </p:cxnSp>
      <p:sp>
        <p:nvSpPr>
          <p:cNvPr id="19" name="Oval 18"/>
          <p:cNvSpPr/>
          <p:nvPr/>
        </p:nvSpPr>
        <p:spPr bwMode="auto">
          <a:xfrm>
            <a:off x="8229600" y="1828800"/>
            <a:ext cx="914400" cy="304803"/>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sp>
        <p:nvSpPr>
          <p:cNvPr id="20" name="TextBox 19"/>
          <p:cNvSpPr txBox="1"/>
          <p:nvPr/>
        </p:nvSpPr>
        <p:spPr>
          <a:xfrm>
            <a:off x="6096000" y="4254722"/>
            <a:ext cx="2877740" cy="502919"/>
          </a:xfrm>
          <a:prstGeom prst="rect">
            <a:avLst/>
          </a:prstGeom>
          <a:noFill/>
        </p:spPr>
        <p:txBody>
          <a:bodyPr wrap="square" rtlCol="0">
            <a:noAutofit/>
          </a:bodyPr>
          <a:lstStyle/>
          <a:p>
            <a:pPr algn="ctr"/>
            <a:r>
              <a:rPr lang="en-US" sz="1600" dirty="0"/>
              <a:t>Metric we maximized to by solving for the parameters </a:t>
            </a:r>
          </a:p>
        </p:txBody>
      </p:sp>
    </p:spTree>
    <p:extLst>
      <p:ext uri="{BB962C8B-B14F-4D97-AF65-F5344CB8AC3E}">
        <p14:creationId xmlns:p14="http://schemas.microsoft.com/office/powerpoint/2010/main" val="3149343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Next?</a:t>
            </a:r>
          </a:p>
        </p:txBody>
      </p:sp>
      <p:pic>
        <p:nvPicPr>
          <p:cNvPr id="4" name="Content Placeholder 3" descr="En Forma para Formar: Técnica: redirigir preguntas y comentario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47900" y="1524000"/>
            <a:ext cx="4648200" cy="4648200"/>
          </a:xfrm>
        </p:spPr>
      </p:pic>
    </p:spTree>
    <p:extLst>
      <p:ext uri="{BB962C8B-B14F-4D97-AF65-F5344CB8AC3E}">
        <p14:creationId xmlns:p14="http://schemas.microsoft.com/office/powerpoint/2010/main" val="1153432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Economic Scenario Generator?</a:t>
            </a:r>
          </a:p>
        </p:txBody>
      </p:sp>
      <p:sp>
        <p:nvSpPr>
          <p:cNvPr id="3" name="Content Placeholder 2"/>
          <p:cNvSpPr>
            <a:spLocks noGrp="1"/>
          </p:cNvSpPr>
          <p:nvPr>
            <p:ph sz="half" idx="1"/>
          </p:nvPr>
        </p:nvSpPr>
        <p:spPr/>
        <p:txBody>
          <a:bodyPr/>
          <a:lstStyle/>
          <a:p>
            <a:r>
              <a:rPr lang="en-US" dirty="0"/>
              <a:t>Model that simulates correlated returns of multiple assets</a:t>
            </a:r>
          </a:p>
        </p:txBody>
      </p:sp>
      <p:sp>
        <p:nvSpPr>
          <p:cNvPr id="4" name="Content Placeholder 3"/>
          <p:cNvSpPr>
            <a:spLocks noGrp="1"/>
          </p:cNvSpPr>
          <p:nvPr>
            <p:ph sz="half" idx="2"/>
          </p:nvPr>
        </p:nvSpPr>
        <p:spPr/>
        <p:txBody>
          <a:bodyPr/>
          <a:lstStyle/>
          <a:p>
            <a:r>
              <a:rPr lang="en-US" dirty="0"/>
              <a:t>Life Insurance Companies</a:t>
            </a:r>
          </a:p>
          <a:p>
            <a:pPr lvl="1"/>
            <a:r>
              <a:rPr lang="en-US" dirty="0"/>
              <a:t>Asset Liability Management</a:t>
            </a:r>
          </a:p>
          <a:p>
            <a:r>
              <a:rPr lang="en-US" dirty="0"/>
              <a:t>Property and Casualty Insurance Companies	</a:t>
            </a:r>
          </a:p>
          <a:p>
            <a:pPr lvl="1"/>
            <a:r>
              <a:rPr lang="en-US" dirty="0"/>
              <a:t>Dynamic Financial Analysis</a:t>
            </a:r>
          </a:p>
          <a:p>
            <a:r>
              <a:rPr lang="en-US" dirty="0"/>
              <a:t>Banks</a:t>
            </a:r>
          </a:p>
          <a:p>
            <a:pPr lvl="1"/>
            <a:r>
              <a:rPr lang="en-US" dirty="0"/>
              <a:t>Balance Sheet Management</a:t>
            </a:r>
          </a:p>
        </p:txBody>
      </p:sp>
      <p:pic>
        <p:nvPicPr>
          <p:cNvPr id="5" name="Picture 4" descr="Para quando a publicitação das listas de colocação de agosto? E 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95" y="3268846"/>
            <a:ext cx="3364832" cy="3589154"/>
          </a:xfrm>
          <a:prstGeom prst="rect">
            <a:avLst/>
          </a:prstGeom>
        </p:spPr>
      </p:pic>
    </p:spTree>
    <p:extLst>
      <p:ext uri="{BB962C8B-B14F-4D97-AF65-F5344CB8AC3E}">
        <p14:creationId xmlns:p14="http://schemas.microsoft.com/office/powerpoint/2010/main" val="34245655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Covariance Matrix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524000"/>
                <a:ext cx="8229600" cy="4648200"/>
              </a:xfrm>
            </p:spPr>
            <p:txBody>
              <a:bodyPr/>
              <a:lstStyle/>
              <a:p>
                <a:r>
                  <a:rPr lang="en-US" u="sng" dirty="0" smtClean="0"/>
                  <a:t>Definition</a:t>
                </a:r>
                <a:r>
                  <a:rPr lang="en-US" dirty="0"/>
                  <a:t>: a matrix that depicts the covariance of an array of random variables relative to each other.</a:t>
                </a:r>
              </a:p>
              <a:p>
                <a:endParaRPr lang="en-US" dirty="0"/>
              </a:p>
              <a:p>
                <a:endParaRPr lang="en-US" b="1" i="1" dirty="0"/>
              </a:p>
              <a:p>
                <a:pPr marL="0" indent="0">
                  <a:buNone/>
                </a:pPr>
                <a14:m>
                  <m:oMathPara xmlns:m="http://schemas.openxmlformats.org/officeDocument/2006/math">
                    <m:oMathParaPr>
                      <m:jc m:val="centerGroup"/>
                    </m:oMathParaPr>
                    <m:oMath xmlns:m="http://schemas.openxmlformats.org/officeDocument/2006/math">
                      <m:r>
                        <a:rPr lang="en-US" b="0" i="1">
                          <a:latin typeface="Cambria Math"/>
                        </a:rPr>
                        <m:t>𝐶</m:t>
                      </m:r>
                      <m:r>
                        <a:rPr lang="en-US" b="0" i="1" smtClean="0">
                          <a:latin typeface="Cambria Math"/>
                        </a:rPr>
                        <m:t>𝑜𝑣</m:t>
                      </m:r>
                      <m:r>
                        <a:rPr lang="en-US" b="0" i="1" smtClean="0">
                          <a:latin typeface="Cambria Math"/>
                        </a:rPr>
                        <m:t> </m:t>
                      </m:r>
                      <m:r>
                        <a:rPr lang="en-US" b="0" i="1" smtClean="0">
                          <a:latin typeface="Cambria Math"/>
                        </a:rPr>
                        <m:t>𝑀𝑎𝑡𝑟𝑖𝑥</m:t>
                      </m:r>
                      <m:r>
                        <a:rPr lang="en-US" b="0" i="1">
                          <a:latin typeface="Cambria Math"/>
                        </a:rPr>
                        <m:t>= </m:t>
                      </m:r>
                      <m:d>
                        <m:dPr>
                          <m:begChr m:val="["/>
                          <m:endChr m:val="]"/>
                          <m:ctrlPr>
                            <a:rPr lang="en-US" i="1">
                              <a:latin typeface="Cambria Math"/>
                            </a:rPr>
                          </m:ctrlPr>
                        </m:dPr>
                        <m:e>
                          <m:m>
                            <m:mPr>
                              <m:mcs>
                                <m:mc>
                                  <m:mcPr>
                                    <m:count m:val="3"/>
                                    <m:mcJc m:val="center"/>
                                  </m:mcPr>
                                </m:mc>
                              </m:mcs>
                              <m:ctrlPr>
                                <a:rPr lang="en-US" i="1">
                                  <a:latin typeface="Cambria Math"/>
                                </a:rPr>
                              </m:ctrlPr>
                            </m:mPr>
                            <m:mr>
                              <m:e>
                                <m:m>
                                  <m:mPr>
                                    <m:mcs>
                                      <m:mc>
                                        <m:mcPr>
                                          <m:count m:val="2"/>
                                          <m:mcJc m:val="center"/>
                                        </m:mcPr>
                                      </m:mc>
                                    </m:mcs>
                                    <m:ctrlPr>
                                      <a:rPr lang="en-US" i="1">
                                        <a:latin typeface="Cambria Math"/>
                                      </a:rPr>
                                    </m:ctrlPr>
                                  </m:mPr>
                                  <m:mr>
                                    <m:e>
                                      <m:r>
                                        <a:rPr lang="en-US" b="0" i="1">
                                          <a:latin typeface="Cambria Math"/>
                                        </a:rPr>
                                        <m:t>𝑉𝑎𝑟</m:t>
                                      </m:r>
                                      <m:r>
                                        <a:rPr lang="en-US" b="0" i="1">
                                          <a:latin typeface="Cambria Math"/>
                                        </a:rPr>
                                        <m:t>[</m:t>
                                      </m:r>
                                      <m:sSub>
                                        <m:sSubPr>
                                          <m:ctrlPr>
                                            <a:rPr lang="en-US" i="1">
                                              <a:latin typeface="Cambria Math"/>
                                            </a:rPr>
                                          </m:ctrlPr>
                                        </m:sSubPr>
                                        <m:e>
                                          <m:r>
                                            <a:rPr lang="en-US" b="0" i="1">
                                              <a:latin typeface="Cambria Math"/>
                                            </a:rPr>
                                            <m:t>𝑋</m:t>
                                          </m:r>
                                        </m:e>
                                        <m:sub>
                                          <m:r>
                                            <a:rPr lang="en-US" b="0" i="1">
                                              <a:latin typeface="Cambria Math"/>
                                            </a:rPr>
                                            <m:t>1</m:t>
                                          </m:r>
                                        </m:sub>
                                      </m:sSub>
                                      <m:r>
                                        <a:rPr lang="en-US" b="0" i="1">
                                          <a:latin typeface="Cambria Math"/>
                                        </a:rPr>
                                        <m:t>]</m:t>
                                      </m:r>
                                    </m:e>
                                    <m:e>
                                      <m:r>
                                        <a:rPr lang="en-US" b="0" i="1">
                                          <a:latin typeface="Cambria Math"/>
                                        </a:rPr>
                                        <m:t>𝐶𝑜𝑣</m:t>
                                      </m:r>
                                      <m:r>
                                        <a:rPr lang="en-US" b="0" i="1">
                                          <a:latin typeface="Cambria Math"/>
                                        </a:rPr>
                                        <m:t>[</m:t>
                                      </m:r>
                                      <m:sSub>
                                        <m:sSubPr>
                                          <m:ctrlPr>
                                            <a:rPr lang="en-US" i="1">
                                              <a:latin typeface="Cambria Math"/>
                                            </a:rPr>
                                          </m:ctrlPr>
                                        </m:sSubPr>
                                        <m:e>
                                          <m:r>
                                            <a:rPr lang="en-US" b="0" i="1">
                                              <a:latin typeface="Cambria Math"/>
                                            </a:rPr>
                                            <m:t>𝑋</m:t>
                                          </m:r>
                                        </m:e>
                                        <m:sub>
                                          <m:r>
                                            <a:rPr lang="en-US" b="0" i="1">
                                              <a:latin typeface="Cambria Math"/>
                                            </a:rPr>
                                            <m:t>1</m:t>
                                          </m:r>
                                        </m:sub>
                                      </m:sSub>
                                      <m:r>
                                        <a:rPr lang="en-US" b="0" i="1">
                                          <a:latin typeface="Cambria Math"/>
                                        </a:rPr>
                                        <m:t>,</m:t>
                                      </m:r>
                                      <m:sSub>
                                        <m:sSubPr>
                                          <m:ctrlPr>
                                            <a:rPr lang="en-US" i="1">
                                              <a:latin typeface="Cambria Math"/>
                                            </a:rPr>
                                          </m:ctrlPr>
                                        </m:sSubPr>
                                        <m:e>
                                          <m:r>
                                            <a:rPr lang="en-US" b="0" i="1">
                                              <a:latin typeface="Cambria Math"/>
                                            </a:rPr>
                                            <m:t>𝑋</m:t>
                                          </m:r>
                                        </m:e>
                                        <m:sub>
                                          <m:r>
                                            <a:rPr lang="en-US" b="0" i="1">
                                              <a:latin typeface="Cambria Math"/>
                                            </a:rPr>
                                            <m:t>2</m:t>
                                          </m:r>
                                        </m:sub>
                                      </m:sSub>
                                      <m:r>
                                        <a:rPr lang="en-US" b="0" i="1">
                                          <a:latin typeface="Cambria Math"/>
                                        </a:rPr>
                                        <m:t>]</m:t>
                                      </m:r>
                                    </m:e>
                                  </m:mr>
                                  <m:mr>
                                    <m:e>
                                      <m:r>
                                        <a:rPr lang="en-US" b="0" i="1">
                                          <a:latin typeface="Cambria Math"/>
                                        </a:rPr>
                                        <m:t>𝐶𝑜𝑣</m:t>
                                      </m:r>
                                      <m:r>
                                        <a:rPr lang="en-US" b="0" i="1">
                                          <a:latin typeface="Cambria Math"/>
                                        </a:rPr>
                                        <m:t>[</m:t>
                                      </m:r>
                                      <m:sSub>
                                        <m:sSubPr>
                                          <m:ctrlPr>
                                            <a:rPr lang="en-US" i="1">
                                              <a:latin typeface="Cambria Math"/>
                                            </a:rPr>
                                          </m:ctrlPr>
                                        </m:sSubPr>
                                        <m:e>
                                          <m:r>
                                            <a:rPr lang="en-US" b="0" i="1">
                                              <a:latin typeface="Cambria Math"/>
                                            </a:rPr>
                                            <m:t>𝑋</m:t>
                                          </m:r>
                                        </m:e>
                                        <m:sub>
                                          <m:r>
                                            <a:rPr lang="en-US" b="0" i="1" smtClean="0">
                                              <a:latin typeface="Cambria Math" panose="02040503050406030204" pitchFamily="18" charset="0"/>
                                            </a:rPr>
                                            <m:t>2</m:t>
                                          </m:r>
                                        </m:sub>
                                      </m:sSub>
                                      <m:r>
                                        <a:rPr lang="en-US" b="0" i="1">
                                          <a:latin typeface="Cambria Math"/>
                                        </a:rPr>
                                        <m:t>,</m:t>
                                      </m:r>
                                      <m:sSub>
                                        <m:sSubPr>
                                          <m:ctrlPr>
                                            <a:rPr lang="en-US" i="1">
                                              <a:latin typeface="Cambria Math"/>
                                            </a:rPr>
                                          </m:ctrlPr>
                                        </m:sSubPr>
                                        <m:e>
                                          <m:r>
                                            <a:rPr lang="en-US" b="0" i="1">
                                              <a:latin typeface="Cambria Math"/>
                                            </a:rPr>
                                            <m:t>𝑋</m:t>
                                          </m:r>
                                        </m:e>
                                        <m:sub>
                                          <m:r>
                                            <a:rPr lang="en-US" b="0" i="1" smtClean="0">
                                              <a:latin typeface="Cambria Math" panose="02040503050406030204" pitchFamily="18" charset="0"/>
                                            </a:rPr>
                                            <m:t>1</m:t>
                                          </m:r>
                                        </m:sub>
                                      </m:sSub>
                                      <m:r>
                                        <a:rPr lang="en-US" b="0" i="1">
                                          <a:latin typeface="Cambria Math"/>
                                        </a:rPr>
                                        <m:t>]</m:t>
                                      </m:r>
                                    </m:e>
                                    <m:e>
                                      <m:r>
                                        <a:rPr lang="en-US" b="0" i="1">
                                          <a:latin typeface="Cambria Math"/>
                                        </a:rPr>
                                        <m:t>𝑉𝑎𝑟</m:t>
                                      </m:r>
                                      <m:r>
                                        <a:rPr lang="en-US" b="0" i="1">
                                          <a:latin typeface="Cambria Math"/>
                                        </a:rPr>
                                        <m:t>[</m:t>
                                      </m:r>
                                      <m:sSub>
                                        <m:sSubPr>
                                          <m:ctrlPr>
                                            <a:rPr lang="en-US" i="1">
                                              <a:latin typeface="Cambria Math"/>
                                            </a:rPr>
                                          </m:ctrlPr>
                                        </m:sSubPr>
                                        <m:e>
                                          <m:r>
                                            <a:rPr lang="en-US" b="0" i="1">
                                              <a:latin typeface="Cambria Math"/>
                                            </a:rPr>
                                            <m:t>𝑋</m:t>
                                          </m:r>
                                        </m:e>
                                        <m:sub>
                                          <m:r>
                                            <a:rPr lang="en-US" b="0" i="1">
                                              <a:latin typeface="Cambria Math"/>
                                            </a:rPr>
                                            <m:t>2</m:t>
                                          </m:r>
                                        </m:sub>
                                      </m:sSub>
                                      <m:r>
                                        <a:rPr lang="en-US" b="0" i="1">
                                          <a:latin typeface="Cambria Math"/>
                                        </a:rPr>
                                        <m:t>]</m:t>
                                      </m:r>
                                    </m:e>
                                  </m:mr>
                                </m:m>
                              </m:e>
                              <m:e>
                                <m:r>
                                  <a:rPr lang="en-US" b="0" i="1">
                                    <a:latin typeface="Cambria Math"/>
                                  </a:rPr>
                                  <m:t>⋯</m:t>
                                </m:r>
                              </m:e>
                              <m:e>
                                <m:m>
                                  <m:mPr>
                                    <m:mcs>
                                      <m:mc>
                                        <m:mcPr>
                                          <m:count m:val="1"/>
                                          <m:mcJc m:val="center"/>
                                        </m:mcPr>
                                      </m:mc>
                                    </m:mcs>
                                    <m:ctrlPr>
                                      <a:rPr lang="en-US" i="1">
                                        <a:latin typeface="Cambria Math"/>
                                      </a:rPr>
                                    </m:ctrlPr>
                                  </m:mPr>
                                  <m:mr>
                                    <m:e>
                                      <m:r>
                                        <a:rPr lang="en-US" b="0" i="1">
                                          <a:latin typeface="Cambria Math"/>
                                        </a:rPr>
                                        <m:t>𝐶𝑜𝑣</m:t>
                                      </m:r>
                                      <m:r>
                                        <a:rPr lang="en-US" b="0" i="1">
                                          <a:latin typeface="Cambria Math"/>
                                        </a:rPr>
                                        <m:t>[</m:t>
                                      </m:r>
                                      <m:sSub>
                                        <m:sSubPr>
                                          <m:ctrlPr>
                                            <a:rPr lang="en-US" i="1">
                                              <a:latin typeface="Cambria Math"/>
                                            </a:rPr>
                                          </m:ctrlPr>
                                        </m:sSubPr>
                                        <m:e>
                                          <m:r>
                                            <a:rPr lang="en-US" b="0" i="1">
                                              <a:latin typeface="Cambria Math"/>
                                            </a:rPr>
                                            <m:t>𝑋</m:t>
                                          </m:r>
                                        </m:e>
                                        <m:sub>
                                          <m:r>
                                            <a:rPr lang="en-US" b="0" i="1">
                                              <a:latin typeface="Cambria Math"/>
                                            </a:rPr>
                                            <m:t>1</m:t>
                                          </m:r>
                                        </m:sub>
                                      </m:sSub>
                                      <m:r>
                                        <a:rPr lang="en-US" b="0" i="1">
                                          <a:latin typeface="Cambria Math"/>
                                        </a:rPr>
                                        <m:t>,</m:t>
                                      </m:r>
                                      <m:sSub>
                                        <m:sSubPr>
                                          <m:ctrlPr>
                                            <a:rPr lang="en-US" i="1">
                                              <a:latin typeface="Cambria Math"/>
                                            </a:rPr>
                                          </m:ctrlPr>
                                        </m:sSubPr>
                                        <m:e>
                                          <m:r>
                                            <a:rPr lang="en-US" b="0" i="1">
                                              <a:latin typeface="Cambria Math"/>
                                            </a:rPr>
                                            <m:t>𝑋</m:t>
                                          </m:r>
                                        </m:e>
                                        <m:sub>
                                          <m:r>
                                            <a:rPr lang="en-US" b="0" i="1">
                                              <a:latin typeface="Cambria Math"/>
                                            </a:rPr>
                                            <m:t>𝑛</m:t>
                                          </m:r>
                                        </m:sub>
                                      </m:sSub>
                                      <m:r>
                                        <a:rPr lang="en-US" b="0" i="1">
                                          <a:latin typeface="Cambria Math"/>
                                        </a:rPr>
                                        <m:t>]</m:t>
                                      </m:r>
                                    </m:e>
                                  </m:mr>
                                  <m:mr>
                                    <m:e>
                                      <m:r>
                                        <a:rPr lang="en-US" b="0" i="1">
                                          <a:latin typeface="Cambria Math"/>
                                        </a:rPr>
                                        <m:t>𝐶𝑜𝑣</m:t>
                                      </m:r>
                                      <m:r>
                                        <a:rPr lang="en-US" b="0" i="1">
                                          <a:latin typeface="Cambria Math"/>
                                        </a:rPr>
                                        <m:t>[</m:t>
                                      </m:r>
                                      <m:sSub>
                                        <m:sSubPr>
                                          <m:ctrlPr>
                                            <a:rPr lang="en-US" i="1">
                                              <a:latin typeface="Cambria Math"/>
                                            </a:rPr>
                                          </m:ctrlPr>
                                        </m:sSubPr>
                                        <m:e>
                                          <m:r>
                                            <a:rPr lang="en-US" b="0" i="1">
                                              <a:latin typeface="Cambria Math"/>
                                            </a:rPr>
                                            <m:t>𝑋</m:t>
                                          </m:r>
                                        </m:e>
                                        <m:sub>
                                          <m:r>
                                            <a:rPr lang="en-US" b="0" i="1">
                                              <a:latin typeface="Cambria Math"/>
                                            </a:rPr>
                                            <m:t>2</m:t>
                                          </m:r>
                                        </m:sub>
                                      </m:sSub>
                                      <m:r>
                                        <a:rPr lang="en-US" b="0" i="1">
                                          <a:latin typeface="Cambria Math"/>
                                        </a:rPr>
                                        <m:t>,</m:t>
                                      </m:r>
                                      <m:sSub>
                                        <m:sSubPr>
                                          <m:ctrlPr>
                                            <a:rPr lang="en-US" i="1">
                                              <a:latin typeface="Cambria Math"/>
                                            </a:rPr>
                                          </m:ctrlPr>
                                        </m:sSubPr>
                                        <m:e>
                                          <m:r>
                                            <a:rPr lang="en-US" b="0" i="1">
                                              <a:latin typeface="Cambria Math"/>
                                            </a:rPr>
                                            <m:t>𝑋</m:t>
                                          </m:r>
                                        </m:e>
                                        <m:sub>
                                          <m:r>
                                            <a:rPr lang="en-US" b="0" i="1">
                                              <a:latin typeface="Cambria Math"/>
                                            </a:rPr>
                                            <m:t>𝑛</m:t>
                                          </m:r>
                                        </m:sub>
                                      </m:sSub>
                                      <m:r>
                                        <a:rPr lang="en-US" b="0" i="1">
                                          <a:latin typeface="Cambria Math"/>
                                        </a:rPr>
                                        <m:t>]</m:t>
                                      </m:r>
                                    </m:e>
                                  </m:mr>
                                </m:m>
                              </m:e>
                            </m:mr>
                            <m:mr>
                              <m:e>
                                <m:r>
                                  <a:rPr lang="en-US" b="0" i="1">
                                    <a:latin typeface="Cambria Math"/>
                                  </a:rPr>
                                  <m:t>⋮                           ⋮</m:t>
                                </m:r>
                              </m:e>
                              <m:e>
                                <m:r>
                                  <a:rPr lang="en-US" b="0" i="1">
                                    <a:latin typeface="Cambria Math"/>
                                  </a:rPr>
                                  <m:t>⋱</m:t>
                                </m:r>
                              </m:e>
                              <m:e>
                                <m:r>
                                  <a:rPr lang="en-US" b="0" i="1">
                                    <a:latin typeface="Cambria Math"/>
                                  </a:rPr>
                                  <m:t>⋮</m:t>
                                </m:r>
                              </m:e>
                            </m:mr>
                            <m:mr>
                              <m:e>
                                <m:m>
                                  <m:mPr>
                                    <m:mcs>
                                      <m:mc>
                                        <m:mcPr>
                                          <m:count m:val="2"/>
                                          <m:mcJc m:val="center"/>
                                        </m:mcPr>
                                      </m:mc>
                                    </m:mcs>
                                    <m:ctrlPr>
                                      <a:rPr lang="en-US" i="1">
                                        <a:latin typeface="Cambria Math"/>
                                      </a:rPr>
                                    </m:ctrlPr>
                                  </m:mPr>
                                  <m:mr>
                                    <m:e>
                                      <m:r>
                                        <a:rPr lang="en-US" b="0" i="1">
                                          <a:latin typeface="Cambria Math"/>
                                        </a:rPr>
                                        <m:t>𝐶𝑜𝑣</m:t>
                                      </m:r>
                                      <m:r>
                                        <a:rPr lang="en-US" b="0" i="1">
                                          <a:latin typeface="Cambria Math"/>
                                        </a:rPr>
                                        <m:t>[</m:t>
                                      </m:r>
                                      <m:sSub>
                                        <m:sSubPr>
                                          <m:ctrlPr>
                                            <a:rPr lang="en-US" i="1">
                                              <a:latin typeface="Cambria Math"/>
                                            </a:rPr>
                                          </m:ctrlPr>
                                        </m:sSubPr>
                                        <m:e>
                                          <m:r>
                                            <a:rPr lang="en-US" b="0" i="1">
                                              <a:latin typeface="Cambria Math"/>
                                            </a:rPr>
                                            <m:t>𝑋</m:t>
                                          </m:r>
                                        </m:e>
                                        <m:sub>
                                          <m:r>
                                            <a:rPr lang="en-US" b="0" i="1" smtClean="0">
                                              <a:latin typeface="Cambria Math" panose="02040503050406030204" pitchFamily="18" charset="0"/>
                                            </a:rPr>
                                            <m:t>𝑛</m:t>
                                          </m:r>
                                        </m:sub>
                                      </m:sSub>
                                      <m:r>
                                        <a:rPr lang="en-US" b="0" i="1">
                                          <a:latin typeface="Cambria Math"/>
                                        </a:rPr>
                                        <m:t>,</m:t>
                                      </m:r>
                                      <m:sSub>
                                        <m:sSubPr>
                                          <m:ctrlPr>
                                            <a:rPr lang="en-US" i="1">
                                              <a:latin typeface="Cambria Math"/>
                                            </a:rPr>
                                          </m:ctrlPr>
                                        </m:sSubPr>
                                        <m:e>
                                          <m:r>
                                            <a:rPr lang="en-US" b="0" i="1">
                                              <a:latin typeface="Cambria Math"/>
                                            </a:rPr>
                                            <m:t>𝑋</m:t>
                                          </m:r>
                                        </m:e>
                                        <m:sub>
                                          <m:r>
                                            <a:rPr lang="en-US" b="0" i="1" smtClean="0">
                                              <a:latin typeface="Cambria Math" panose="02040503050406030204" pitchFamily="18" charset="0"/>
                                            </a:rPr>
                                            <m:t>1</m:t>
                                          </m:r>
                                        </m:sub>
                                      </m:sSub>
                                      <m:r>
                                        <a:rPr lang="en-US" b="0" i="1">
                                          <a:latin typeface="Cambria Math"/>
                                        </a:rPr>
                                        <m:t>]</m:t>
                                      </m:r>
                                    </m:e>
                                    <m:e>
                                      <m:r>
                                        <a:rPr lang="en-US" b="0" i="1">
                                          <a:latin typeface="Cambria Math"/>
                                        </a:rPr>
                                        <m:t>𝐶𝑜𝑣</m:t>
                                      </m:r>
                                      <m:r>
                                        <a:rPr lang="en-US" b="0" i="1">
                                          <a:latin typeface="Cambria Math"/>
                                        </a:rPr>
                                        <m:t>[</m:t>
                                      </m:r>
                                      <m:sSub>
                                        <m:sSubPr>
                                          <m:ctrlPr>
                                            <a:rPr lang="en-US" i="1">
                                              <a:latin typeface="Cambria Math"/>
                                            </a:rPr>
                                          </m:ctrlPr>
                                        </m:sSubPr>
                                        <m:e>
                                          <m:r>
                                            <a:rPr lang="en-US" b="0" i="1">
                                              <a:latin typeface="Cambria Math"/>
                                            </a:rPr>
                                            <m:t>𝑋</m:t>
                                          </m:r>
                                        </m:e>
                                        <m:sub>
                                          <m:r>
                                            <a:rPr lang="en-US" b="0" i="1" smtClean="0">
                                              <a:latin typeface="Cambria Math" panose="02040503050406030204" pitchFamily="18" charset="0"/>
                                            </a:rPr>
                                            <m:t>𝑛</m:t>
                                          </m:r>
                                        </m:sub>
                                      </m:sSub>
                                      <m:r>
                                        <a:rPr lang="en-US" b="0" i="1">
                                          <a:latin typeface="Cambria Math"/>
                                        </a:rPr>
                                        <m:t>,</m:t>
                                      </m:r>
                                      <m:sSub>
                                        <m:sSubPr>
                                          <m:ctrlPr>
                                            <a:rPr lang="en-US" i="1">
                                              <a:latin typeface="Cambria Math"/>
                                            </a:rPr>
                                          </m:ctrlPr>
                                        </m:sSubPr>
                                        <m:e>
                                          <m:r>
                                            <a:rPr lang="en-US" b="0" i="1">
                                              <a:latin typeface="Cambria Math"/>
                                            </a:rPr>
                                            <m:t>𝑋</m:t>
                                          </m:r>
                                        </m:e>
                                        <m:sub>
                                          <m:r>
                                            <a:rPr lang="en-US" b="0" i="1" smtClean="0">
                                              <a:latin typeface="Cambria Math" panose="02040503050406030204" pitchFamily="18" charset="0"/>
                                            </a:rPr>
                                            <m:t>2</m:t>
                                          </m:r>
                                        </m:sub>
                                      </m:sSub>
                                      <m:r>
                                        <a:rPr lang="en-US" b="0" i="1">
                                          <a:latin typeface="Cambria Math"/>
                                        </a:rPr>
                                        <m:t>]</m:t>
                                      </m:r>
                                    </m:e>
                                  </m:mr>
                                </m:m>
                              </m:e>
                              <m:e>
                                <m:r>
                                  <a:rPr lang="en-US" b="0" i="1">
                                    <a:latin typeface="Cambria Math"/>
                                  </a:rPr>
                                  <m:t>⋯</m:t>
                                </m:r>
                              </m:e>
                              <m:e>
                                <m:r>
                                  <a:rPr lang="en-US" b="0" i="1">
                                    <a:latin typeface="Cambria Math"/>
                                  </a:rPr>
                                  <m:t>𝑉𝑎𝑟</m:t>
                                </m:r>
                                <m:r>
                                  <a:rPr lang="en-US" b="0" i="1">
                                    <a:latin typeface="Cambria Math"/>
                                  </a:rPr>
                                  <m:t>[</m:t>
                                </m:r>
                                <m:sSub>
                                  <m:sSubPr>
                                    <m:ctrlPr>
                                      <a:rPr lang="en-US" i="1">
                                        <a:latin typeface="Cambria Math"/>
                                      </a:rPr>
                                    </m:ctrlPr>
                                  </m:sSubPr>
                                  <m:e>
                                    <m:r>
                                      <a:rPr lang="en-US" b="0" i="1">
                                        <a:latin typeface="Cambria Math"/>
                                      </a:rPr>
                                      <m:t>𝑋</m:t>
                                    </m:r>
                                  </m:e>
                                  <m:sub>
                                    <m:r>
                                      <a:rPr lang="en-US" b="0" i="1">
                                        <a:latin typeface="Cambria Math"/>
                                      </a:rPr>
                                      <m:t>𝑛</m:t>
                                    </m:r>
                                  </m:sub>
                                </m:sSub>
                                <m:r>
                                  <a:rPr lang="en-US" b="0" i="1">
                                    <a:latin typeface="Cambria Math"/>
                                  </a:rPr>
                                  <m:t>]</m:t>
                                </m:r>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524000"/>
                <a:ext cx="8229600" cy="4648200"/>
              </a:xfrm>
              <a:blipFill rotWithShape="0">
                <a:blip r:embed="rId3"/>
                <a:stretch>
                  <a:fillRect l="-1037" t="-1442" r="-1111"/>
                </a:stretch>
              </a:blipFill>
            </p:spPr>
            <p:txBody>
              <a:bodyPr/>
              <a:lstStyle/>
              <a:p>
                <a:r>
                  <a:rPr lang="en-US">
                    <a:noFill/>
                  </a:rPr>
                  <a:t> </a:t>
                </a:r>
              </a:p>
            </p:txBody>
          </p:sp>
        </mc:Fallback>
      </mc:AlternateContent>
    </p:spTree>
    <p:extLst>
      <p:ext uri="{BB962C8B-B14F-4D97-AF65-F5344CB8AC3E}">
        <p14:creationId xmlns:p14="http://schemas.microsoft.com/office/powerpoint/2010/main" val="407981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Cholesky</a:t>
            </a:r>
            <a:r>
              <a:rPr lang="en-US" dirty="0"/>
              <a:t> Decomposition</a:t>
            </a:r>
          </a:p>
        </p:txBody>
      </p:sp>
      <p:sp>
        <p:nvSpPr>
          <p:cNvPr id="3" name="Content Placeholder 2"/>
          <p:cNvSpPr>
            <a:spLocks noGrp="1"/>
          </p:cNvSpPr>
          <p:nvPr>
            <p:ph idx="1"/>
          </p:nvPr>
        </p:nvSpPr>
        <p:spPr/>
        <p:txBody>
          <a:bodyPr>
            <a:normAutofit/>
          </a:bodyPr>
          <a:lstStyle/>
          <a:p>
            <a:r>
              <a:rPr lang="en-US" dirty="0"/>
              <a:t>Theorem: every symmetric positive definite matrix can be decomposed into a product of a unique lower triangular matrix (the </a:t>
            </a:r>
            <a:r>
              <a:rPr lang="en-US" dirty="0" err="1"/>
              <a:t>Cholesky</a:t>
            </a:r>
            <a:r>
              <a:rPr lang="en-US" dirty="0"/>
              <a:t> factor) and its transpose.</a:t>
            </a:r>
          </a:p>
          <a:p>
            <a:endParaRPr lang="en-US" dirty="0"/>
          </a:p>
          <a:p>
            <a:endParaRPr lang="en-US" dirty="0"/>
          </a:p>
          <a:p>
            <a:endParaRPr lang="en-US" dirty="0"/>
          </a:p>
          <a:p>
            <a:endParaRPr lang="en-US" dirty="0"/>
          </a:p>
        </p:txBody>
      </p:sp>
      <p:pic>
        <p:nvPicPr>
          <p:cNvPr id="4" name="Picture 3" descr="https://lh5.googleusercontent.com/l8h2Cgz7yHc_WKVwTQv4N53Q3qGigYxFQ-52es0T9XcDGsid1Gjqflds2Tanz0FeuoSmM-00sthWlHE8ctIxz0tdChjDHF1IRXIo7F-PL6nfEVji32OK-Zi6axxe0epRvoOi0Wy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595687"/>
            <a:ext cx="7391400" cy="1814513"/>
          </a:xfrm>
          <a:prstGeom prst="rect">
            <a:avLst/>
          </a:prstGeom>
          <a:noFill/>
          <a:ln>
            <a:noFill/>
          </a:ln>
        </p:spPr>
      </p:pic>
    </p:spTree>
    <p:extLst>
      <p:ext uri="{BB962C8B-B14F-4D97-AF65-F5344CB8AC3E}">
        <p14:creationId xmlns:p14="http://schemas.microsoft.com/office/powerpoint/2010/main" val="2120509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Cholesky</a:t>
            </a:r>
            <a:r>
              <a:rPr lang="en-US" dirty="0"/>
              <a:t> Example</a:t>
            </a:r>
          </a:p>
        </p:txBody>
      </p:sp>
      <p:sp>
        <p:nvSpPr>
          <p:cNvPr id="3" name="Content Placeholder 2"/>
          <p:cNvSpPr>
            <a:spLocks noGrp="1"/>
          </p:cNvSpPr>
          <p:nvPr>
            <p:ph idx="1"/>
          </p:nvPr>
        </p:nvSpPr>
        <p:spPr/>
        <p:txBody>
          <a:bodyPr/>
          <a:lstStyle/>
          <a:p>
            <a:pPr marL="0" indent="0">
              <a:lnSpc>
                <a:spcPct val="150000"/>
              </a:lnSpc>
              <a:buNone/>
            </a:pPr>
            <a:r>
              <a:rPr lang="en-US" dirty="0"/>
              <a:t>A =</a:t>
            </a:r>
          </a:p>
          <a:p>
            <a:pPr marL="0" indent="0">
              <a:buNone/>
            </a:pPr>
            <a:r>
              <a:rPr lang="en-US" dirty="0"/>
              <a:t>Decompose the matrix to get L and L</a:t>
            </a:r>
            <a:r>
              <a:rPr lang="en-US" baseline="30000" dirty="0"/>
              <a:t>T</a:t>
            </a:r>
          </a:p>
          <a:p>
            <a:pPr marL="0" indent="0">
              <a:buNone/>
            </a:pPr>
            <a:r>
              <a:rPr lang="en-US" dirty="0"/>
              <a:t>L =			and L</a:t>
            </a:r>
            <a:r>
              <a:rPr lang="en-US" baseline="30000" dirty="0"/>
              <a:t>T</a:t>
            </a:r>
            <a:r>
              <a:rPr lang="en-US" dirty="0"/>
              <a:t>=</a:t>
            </a:r>
          </a:p>
          <a:p>
            <a:pPr marL="0" indent="0">
              <a:buNone/>
            </a:pPr>
            <a:endParaRPr lang="en-US" dirty="0"/>
          </a:p>
          <a:p>
            <a:pPr marL="0" indent="0">
              <a:buNone/>
            </a:pPr>
            <a:endParaRPr lang="en-US" dirty="0"/>
          </a:p>
          <a:p>
            <a:pPr marL="0" indent="0">
              <a:buNone/>
            </a:pPr>
            <a:r>
              <a:rPr lang="en-US" dirty="0" smtClean="0"/>
              <a:t>						</a:t>
            </a:r>
          </a:p>
          <a:p>
            <a:pPr marL="0" indent="0">
              <a:buNone/>
            </a:pP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74452361"/>
              </p:ext>
            </p:extLst>
          </p:nvPr>
        </p:nvGraphicFramePr>
        <p:xfrm>
          <a:off x="1371600" y="1371600"/>
          <a:ext cx="1143000" cy="838200"/>
        </p:xfrm>
        <a:graphic>
          <a:graphicData uri="http://schemas.openxmlformats.org/drawingml/2006/table">
            <a:tbl>
              <a:tblPr/>
              <a:tblGrid>
                <a:gridCol w="571500">
                  <a:extLst>
                    <a:ext uri="{9D8B030D-6E8A-4147-A177-3AD203B41FA5}">
                      <a16:colId xmlns="" xmlns:a16="http://schemas.microsoft.com/office/drawing/2014/main" val="20000"/>
                    </a:ext>
                  </a:extLst>
                </a:gridCol>
                <a:gridCol w="571500">
                  <a:extLst>
                    <a:ext uri="{9D8B030D-6E8A-4147-A177-3AD203B41FA5}">
                      <a16:colId xmlns="" xmlns:a16="http://schemas.microsoft.com/office/drawing/2014/main" val="20001"/>
                    </a:ext>
                  </a:extLst>
                </a:gridCol>
              </a:tblGrid>
              <a:tr h="419100">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0.015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0.009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 xmlns:a16="http://schemas.microsoft.com/office/drawing/2014/main" val="10000"/>
                  </a:ext>
                </a:extLst>
              </a:tr>
              <a:tr h="419100">
                <a:tc>
                  <a:txBody>
                    <a:bodyPr/>
                    <a:lstStyle/>
                    <a:p>
                      <a:pPr marL="0" algn="ctr" defTabSz="914400" rtl="0" eaLnBrk="1" fontAlgn="ctr" latinLnBrk="0" hangingPunct="1"/>
                      <a:r>
                        <a:rPr lang="en-US" sz="1800" b="1" i="0" u="none" strike="noStrike" kern="1200">
                          <a:solidFill>
                            <a:srgbClr val="3F3F76"/>
                          </a:solidFill>
                          <a:effectLst/>
                          <a:latin typeface="Calibri"/>
                          <a:ea typeface="+mn-ea"/>
                          <a:cs typeface="+mn-cs"/>
                        </a:rPr>
                        <a:t>0.009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0.048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32350548"/>
              </p:ext>
            </p:extLst>
          </p:nvPr>
        </p:nvGraphicFramePr>
        <p:xfrm>
          <a:off x="1295400" y="2743200"/>
          <a:ext cx="1300480" cy="1137918"/>
        </p:xfrm>
        <a:graphic>
          <a:graphicData uri="http://schemas.openxmlformats.org/drawingml/2006/table">
            <a:tbl>
              <a:tblPr/>
              <a:tblGrid>
                <a:gridCol w="650240">
                  <a:extLst>
                    <a:ext uri="{9D8B030D-6E8A-4147-A177-3AD203B41FA5}">
                      <a16:colId xmlns="" xmlns:a16="http://schemas.microsoft.com/office/drawing/2014/main" val="20000"/>
                    </a:ext>
                  </a:extLst>
                </a:gridCol>
                <a:gridCol w="650240">
                  <a:extLst>
                    <a:ext uri="{9D8B030D-6E8A-4147-A177-3AD203B41FA5}">
                      <a16:colId xmlns="" xmlns:a16="http://schemas.microsoft.com/office/drawing/2014/main" val="20001"/>
                    </a:ext>
                  </a:extLst>
                </a:gridCol>
              </a:tblGrid>
              <a:tr h="568959">
                <a:tc>
                  <a:txBody>
                    <a:bodyPr/>
                    <a:lstStyle/>
                    <a:p>
                      <a:pPr algn="ctr" fontAlgn="ctr"/>
                      <a:r>
                        <a:rPr lang="en-US" sz="1800" b="1" i="0" u="none" strike="noStrike" kern="1200" dirty="0">
                          <a:solidFill>
                            <a:srgbClr val="3F3F3F"/>
                          </a:solidFill>
                          <a:effectLst/>
                          <a:latin typeface="Calibri"/>
                          <a:ea typeface="+mn-ea"/>
                          <a:cs typeface="+mn-cs"/>
                        </a:rPr>
                        <a:t>0.122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ctr"/>
                      <a:r>
                        <a:rPr lang="en-US" sz="1800" b="1" i="0" u="none" strike="noStrike" kern="1200" dirty="0">
                          <a:solidFill>
                            <a:srgbClr val="3F3F3F"/>
                          </a:solidFill>
                          <a:effectLst/>
                          <a:latin typeface="Calibri"/>
                          <a:ea typeface="+mn-ea"/>
                          <a:cs typeface="+mn-cs"/>
                        </a:rPr>
                        <a:t>0</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568959">
                <a:tc>
                  <a:txBody>
                    <a:bodyPr/>
                    <a:lstStyle/>
                    <a:p>
                      <a:pPr algn="ctr" fontAlgn="ctr"/>
                      <a:r>
                        <a:rPr lang="en-US" sz="1800" b="1" i="0" u="none" strike="noStrike" kern="1200" dirty="0">
                          <a:solidFill>
                            <a:srgbClr val="3F3F3F"/>
                          </a:solidFill>
                          <a:effectLst/>
                          <a:latin typeface="Calibri"/>
                          <a:ea typeface="+mn-ea"/>
                          <a:cs typeface="+mn-cs"/>
                        </a:rPr>
                        <a:t>0.073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ctr"/>
                      <a:r>
                        <a:rPr lang="en-US" sz="1800" b="1" i="0" u="none" strike="noStrike" kern="1200" dirty="0">
                          <a:solidFill>
                            <a:srgbClr val="3F3F3F"/>
                          </a:solidFill>
                          <a:effectLst/>
                          <a:latin typeface="Calibri"/>
                          <a:ea typeface="+mn-ea"/>
                          <a:cs typeface="+mn-cs"/>
                        </a:rPr>
                        <a:t>0.206</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75342732"/>
              </p:ext>
            </p:extLst>
          </p:nvPr>
        </p:nvGraphicFramePr>
        <p:xfrm>
          <a:off x="4724400" y="2743200"/>
          <a:ext cx="1295400" cy="1137918"/>
        </p:xfrm>
        <a:graphic>
          <a:graphicData uri="http://schemas.openxmlformats.org/drawingml/2006/table">
            <a:tbl>
              <a:tblPr/>
              <a:tblGrid>
                <a:gridCol w="647700">
                  <a:extLst>
                    <a:ext uri="{9D8B030D-6E8A-4147-A177-3AD203B41FA5}">
                      <a16:colId xmlns="" xmlns:a16="http://schemas.microsoft.com/office/drawing/2014/main" val="20000"/>
                    </a:ext>
                  </a:extLst>
                </a:gridCol>
                <a:gridCol w="647700">
                  <a:extLst>
                    <a:ext uri="{9D8B030D-6E8A-4147-A177-3AD203B41FA5}">
                      <a16:colId xmlns="" xmlns:a16="http://schemas.microsoft.com/office/drawing/2014/main" val="20001"/>
                    </a:ext>
                  </a:extLst>
                </a:gridCol>
              </a:tblGrid>
              <a:tr h="568959">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0.122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0.073</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568959">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0.206</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621786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Cholesky</a:t>
            </a:r>
            <a:r>
              <a:rPr lang="en-US" dirty="0"/>
              <a:t> Example</a:t>
            </a:r>
          </a:p>
        </p:txBody>
      </p:sp>
      <p:sp>
        <p:nvSpPr>
          <p:cNvPr id="3" name="Content Placeholder 2"/>
          <p:cNvSpPr>
            <a:spLocks noGrp="1"/>
          </p:cNvSpPr>
          <p:nvPr>
            <p:ph idx="1"/>
          </p:nvPr>
        </p:nvSpPr>
        <p:spPr/>
        <p:txBody>
          <a:bodyPr/>
          <a:lstStyle/>
          <a:p>
            <a:pPr marL="0" indent="0">
              <a:lnSpc>
                <a:spcPct val="150000"/>
              </a:lnSpc>
              <a:buNone/>
            </a:pPr>
            <a:r>
              <a:rPr lang="en-US" dirty="0" smtClean="0"/>
              <a:t>A =</a:t>
            </a:r>
          </a:p>
          <a:p>
            <a:pPr marL="0" indent="0">
              <a:buNone/>
            </a:pPr>
            <a:r>
              <a:rPr lang="en-US" dirty="0" smtClean="0"/>
              <a:t>Decompose the matrix to get L and L</a:t>
            </a:r>
            <a:r>
              <a:rPr lang="en-US" baseline="30000" dirty="0" smtClean="0"/>
              <a:t>T</a:t>
            </a:r>
          </a:p>
          <a:p>
            <a:pPr marL="0" indent="0">
              <a:buNone/>
            </a:pPr>
            <a:r>
              <a:rPr lang="en-US" dirty="0" smtClean="0"/>
              <a:t>L =			and L</a:t>
            </a:r>
            <a:r>
              <a:rPr lang="en-US" baseline="30000" dirty="0" smtClean="0"/>
              <a:t>T</a:t>
            </a:r>
            <a:r>
              <a:rPr lang="en-US" dirty="0" smtClean="0"/>
              <a:t>=</a:t>
            </a:r>
          </a:p>
          <a:p>
            <a:pPr marL="0" indent="0">
              <a:buNone/>
            </a:pPr>
            <a:endParaRPr lang="en-US" dirty="0"/>
          </a:p>
          <a:p>
            <a:pPr marL="0" indent="0">
              <a:buNone/>
            </a:pPr>
            <a:endParaRPr lang="en-US" dirty="0"/>
          </a:p>
          <a:p>
            <a:pPr marL="0" indent="0">
              <a:buNone/>
            </a:pPr>
            <a:r>
              <a:rPr lang="en-US" dirty="0"/>
              <a:t>						</a:t>
            </a:r>
            <a:endParaRPr lang="en-US" sz="1600" dirty="0" smtClean="0"/>
          </a:p>
          <a:p>
            <a:pPr marL="0" indent="0">
              <a:buNone/>
            </a:pPr>
            <a:endParaRPr lang="en-US" dirty="0" smtClean="0"/>
          </a:p>
          <a:p>
            <a:pPr marL="0" indent="0">
              <a:buNone/>
            </a:pPr>
            <a:r>
              <a:rPr lang="en-US" dirty="0" smtClean="0"/>
              <a:t>	     X    	   =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74452361"/>
              </p:ext>
            </p:extLst>
          </p:nvPr>
        </p:nvGraphicFramePr>
        <p:xfrm>
          <a:off x="1371600" y="1371600"/>
          <a:ext cx="1143000" cy="838200"/>
        </p:xfrm>
        <a:graphic>
          <a:graphicData uri="http://schemas.openxmlformats.org/drawingml/2006/table">
            <a:tbl>
              <a:tblPr/>
              <a:tblGrid>
                <a:gridCol w="571500">
                  <a:extLst>
                    <a:ext uri="{9D8B030D-6E8A-4147-A177-3AD203B41FA5}">
                      <a16:colId xmlns="" xmlns:a16="http://schemas.microsoft.com/office/drawing/2014/main" val="20000"/>
                    </a:ext>
                  </a:extLst>
                </a:gridCol>
                <a:gridCol w="571500">
                  <a:extLst>
                    <a:ext uri="{9D8B030D-6E8A-4147-A177-3AD203B41FA5}">
                      <a16:colId xmlns="" xmlns:a16="http://schemas.microsoft.com/office/drawing/2014/main" val="20001"/>
                    </a:ext>
                  </a:extLst>
                </a:gridCol>
              </a:tblGrid>
              <a:tr h="419100">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0.015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0.009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 xmlns:a16="http://schemas.microsoft.com/office/drawing/2014/main" val="10000"/>
                  </a:ext>
                </a:extLst>
              </a:tr>
              <a:tr h="419100">
                <a:tc>
                  <a:txBody>
                    <a:bodyPr/>
                    <a:lstStyle/>
                    <a:p>
                      <a:pPr marL="0" algn="ctr" defTabSz="914400" rtl="0" eaLnBrk="1" fontAlgn="ctr" latinLnBrk="0" hangingPunct="1"/>
                      <a:r>
                        <a:rPr lang="en-US" sz="1800" b="1" i="0" u="none" strike="noStrike" kern="1200">
                          <a:solidFill>
                            <a:srgbClr val="3F3F76"/>
                          </a:solidFill>
                          <a:effectLst/>
                          <a:latin typeface="Calibri"/>
                          <a:ea typeface="+mn-ea"/>
                          <a:cs typeface="+mn-cs"/>
                        </a:rPr>
                        <a:t>0.009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0.048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32350548"/>
              </p:ext>
            </p:extLst>
          </p:nvPr>
        </p:nvGraphicFramePr>
        <p:xfrm>
          <a:off x="1295400" y="2743200"/>
          <a:ext cx="1300480" cy="1137918"/>
        </p:xfrm>
        <a:graphic>
          <a:graphicData uri="http://schemas.openxmlformats.org/drawingml/2006/table">
            <a:tbl>
              <a:tblPr/>
              <a:tblGrid>
                <a:gridCol w="650240">
                  <a:extLst>
                    <a:ext uri="{9D8B030D-6E8A-4147-A177-3AD203B41FA5}">
                      <a16:colId xmlns="" xmlns:a16="http://schemas.microsoft.com/office/drawing/2014/main" val="20000"/>
                    </a:ext>
                  </a:extLst>
                </a:gridCol>
                <a:gridCol w="650240">
                  <a:extLst>
                    <a:ext uri="{9D8B030D-6E8A-4147-A177-3AD203B41FA5}">
                      <a16:colId xmlns="" xmlns:a16="http://schemas.microsoft.com/office/drawing/2014/main" val="20001"/>
                    </a:ext>
                  </a:extLst>
                </a:gridCol>
              </a:tblGrid>
              <a:tr h="568959">
                <a:tc>
                  <a:txBody>
                    <a:bodyPr/>
                    <a:lstStyle/>
                    <a:p>
                      <a:pPr algn="ctr" fontAlgn="ctr"/>
                      <a:r>
                        <a:rPr lang="en-US" sz="1800" b="1" i="0" u="none" strike="noStrike" kern="1200" dirty="0">
                          <a:solidFill>
                            <a:srgbClr val="3F3F3F"/>
                          </a:solidFill>
                          <a:effectLst/>
                          <a:latin typeface="Calibri"/>
                          <a:ea typeface="+mn-ea"/>
                          <a:cs typeface="+mn-cs"/>
                        </a:rPr>
                        <a:t>0.122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ctr"/>
                      <a:r>
                        <a:rPr lang="en-US" sz="1800" b="1" i="0" u="none" strike="noStrike" kern="1200" dirty="0">
                          <a:solidFill>
                            <a:srgbClr val="3F3F3F"/>
                          </a:solidFill>
                          <a:effectLst/>
                          <a:latin typeface="Calibri"/>
                          <a:ea typeface="+mn-ea"/>
                          <a:cs typeface="+mn-cs"/>
                        </a:rPr>
                        <a:t>0</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568959">
                <a:tc>
                  <a:txBody>
                    <a:bodyPr/>
                    <a:lstStyle/>
                    <a:p>
                      <a:pPr algn="ctr" fontAlgn="ctr"/>
                      <a:r>
                        <a:rPr lang="en-US" sz="1800" b="1" i="0" u="none" strike="noStrike" kern="1200" dirty="0">
                          <a:solidFill>
                            <a:srgbClr val="3F3F3F"/>
                          </a:solidFill>
                          <a:effectLst/>
                          <a:latin typeface="Calibri"/>
                          <a:ea typeface="+mn-ea"/>
                          <a:cs typeface="+mn-cs"/>
                        </a:rPr>
                        <a:t>0.073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ctr"/>
                      <a:r>
                        <a:rPr lang="en-US" sz="1800" b="1" i="0" u="none" strike="noStrike" kern="1200" dirty="0">
                          <a:solidFill>
                            <a:srgbClr val="3F3F3F"/>
                          </a:solidFill>
                          <a:effectLst/>
                          <a:latin typeface="Calibri"/>
                          <a:ea typeface="+mn-ea"/>
                          <a:cs typeface="+mn-cs"/>
                        </a:rPr>
                        <a:t>0.206</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75342732"/>
              </p:ext>
            </p:extLst>
          </p:nvPr>
        </p:nvGraphicFramePr>
        <p:xfrm>
          <a:off x="4724400" y="2743200"/>
          <a:ext cx="1295400" cy="1137918"/>
        </p:xfrm>
        <a:graphic>
          <a:graphicData uri="http://schemas.openxmlformats.org/drawingml/2006/table">
            <a:tbl>
              <a:tblPr/>
              <a:tblGrid>
                <a:gridCol w="647700">
                  <a:extLst>
                    <a:ext uri="{9D8B030D-6E8A-4147-A177-3AD203B41FA5}">
                      <a16:colId xmlns="" xmlns:a16="http://schemas.microsoft.com/office/drawing/2014/main" val="20000"/>
                    </a:ext>
                  </a:extLst>
                </a:gridCol>
                <a:gridCol w="647700">
                  <a:extLst>
                    <a:ext uri="{9D8B030D-6E8A-4147-A177-3AD203B41FA5}">
                      <a16:colId xmlns="" xmlns:a16="http://schemas.microsoft.com/office/drawing/2014/main" val="20001"/>
                    </a:ext>
                  </a:extLst>
                </a:gridCol>
              </a:tblGrid>
              <a:tr h="568959">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0.122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0.073</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568959">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0.206</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bl>
          </a:graphicData>
        </a:graphic>
      </p:graphicFrame>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810663397"/>
                  </p:ext>
                </p:extLst>
              </p:nvPr>
            </p:nvGraphicFramePr>
            <p:xfrm>
              <a:off x="152400" y="4114800"/>
              <a:ext cx="1676400" cy="2362202"/>
            </p:xfrm>
            <a:graphic>
              <a:graphicData uri="http://schemas.openxmlformats.org/drawingml/2006/table">
                <a:tbl>
                  <a:tblPr/>
                  <a:tblGrid>
                    <a:gridCol w="838200">
                      <a:extLst>
                        <a:ext uri="{9D8B030D-6E8A-4147-A177-3AD203B41FA5}">
                          <a16:colId xmlns="" xmlns:a16="http://schemas.microsoft.com/office/drawing/2014/main" val="20000"/>
                        </a:ext>
                      </a:extLst>
                    </a:gridCol>
                    <a:gridCol w="838200">
                      <a:extLst>
                        <a:ext uri="{9D8B030D-6E8A-4147-A177-3AD203B41FA5}">
                          <a16:colId xmlns="" xmlns:a16="http://schemas.microsoft.com/office/drawing/2014/main" val="20001"/>
                        </a:ext>
                      </a:extLst>
                    </a:gridCol>
                  </a:tblGrid>
                  <a:tr h="451137">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Stock 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Stock 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2"/>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2.307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2.629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3"/>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0.710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-0.796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1.614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-0.163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38221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1" i="1"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14:m>
                            <m:oMathPara xmlns:m="http://schemas.openxmlformats.org/officeDocument/2006/math">
                              <m:oMathParaPr>
                                <m:jc m:val="centerGroup"/>
                              </m:oMathParaPr>
                              <m:oMath xmlns:m="http://schemas.openxmlformats.org/officeDocument/2006/math">
                                <m:r>
                                  <a:rPr lang="en-US" sz="1800" b="1" i="1"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5"/>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-0.265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0.494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810663397"/>
                  </p:ext>
                </p:extLst>
              </p:nvPr>
            </p:nvGraphicFramePr>
            <p:xfrm>
              <a:off x="152400" y="4114800"/>
              <a:ext cx="1676400" cy="2362202"/>
            </p:xfrm>
            <a:graphic>
              <a:graphicData uri="http://schemas.openxmlformats.org/drawingml/2006/table">
                <a:tbl>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451137">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Stock 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Stock 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2.307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2.629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0.710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-0.796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1.614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-0.163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82213">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a:blip r:embed="rId3"/>
                          <a:stretch>
                            <a:fillRect l="-725" t="-417460" r="-100725" b="-123810"/>
                          </a:stretch>
                        </a:blipFill>
                      </a:tcPr>
                    </a:tc>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a:blip r:embed="rId3"/>
                          <a:stretch>
                            <a:fillRect l="-101460" t="-417460" r="-1460" b="-123810"/>
                          </a:stretch>
                        </a:blipFill>
                      </a:tcPr>
                    </a:tc>
                    <a:extLst>
                      <a:ext uri="{0D108BD9-81ED-4DB2-BD59-A6C34878D82A}">
                        <a16:rowId xmlns:a16="http://schemas.microsoft.com/office/drawing/2014/main" val="10005"/>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-0.265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0.494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bl>
              </a:graphicData>
            </a:graphic>
          </p:graphicFrame>
        </mc:Fallback>
      </mc:AlternateContent>
      <p:graphicFrame>
        <p:nvGraphicFramePr>
          <p:cNvPr id="9" name="Table 8"/>
          <p:cNvGraphicFramePr>
            <a:graphicFrameLocks noGrp="1"/>
          </p:cNvGraphicFramePr>
          <p:nvPr>
            <p:extLst>
              <p:ext uri="{D42A27DB-BD31-4B8C-83A1-F6EECF244321}">
                <p14:modId xmlns:p14="http://schemas.microsoft.com/office/powerpoint/2010/main" val="2665466680"/>
              </p:ext>
            </p:extLst>
          </p:nvPr>
        </p:nvGraphicFramePr>
        <p:xfrm>
          <a:off x="2362200" y="4876800"/>
          <a:ext cx="1143000" cy="990600"/>
        </p:xfrm>
        <a:graphic>
          <a:graphicData uri="http://schemas.openxmlformats.org/drawingml/2006/table">
            <a:tbl>
              <a:tblPr/>
              <a:tblGrid>
                <a:gridCol w="571500">
                  <a:extLst>
                    <a:ext uri="{9D8B030D-6E8A-4147-A177-3AD203B41FA5}">
                      <a16:colId xmlns="" xmlns:a16="http://schemas.microsoft.com/office/drawing/2014/main" val="20000"/>
                    </a:ext>
                  </a:extLst>
                </a:gridCol>
                <a:gridCol w="571500">
                  <a:extLst>
                    <a:ext uri="{9D8B030D-6E8A-4147-A177-3AD203B41FA5}">
                      <a16:colId xmlns="" xmlns:a16="http://schemas.microsoft.com/office/drawing/2014/main" val="20001"/>
                    </a:ext>
                  </a:extLst>
                </a:gridCol>
              </a:tblGrid>
              <a:tr h="495300">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0.122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0.073</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495300">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0.206</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0808823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Cholesky</a:t>
            </a:r>
            <a:r>
              <a:rPr lang="en-US" dirty="0"/>
              <a:t> Example</a:t>
            </a:r>
          </a:p>
        </p:txBody>
      </p:sp>
      <p:sp>
        <p:nvSpPr>
          <p:cNvPr id="3" name="Content Placeholder 2"/>
          <p:cNvSpPr>
            <a:spLocks noGrp="1"/>
          </p:cNvSpPr>
          <p:nvPr>
            <p:ph idx="1"/>
          </p:nvPr>
        </p:nvSpPr>
        <p:spPr/>
        <p:txBody>
          <a:bodyPr/>
          <a:lstStyle/>
          <a:p>
            <a:pPr marL="0" indent="0">
              <a:lnSpc>
                <a:spcPct val="150000"/>
              </a:lnSpc>
              <a:buNone/>
            </a:pPr>
            <a:r>
              <a:rPr lang="en-US" dirty="0" smtClean="0"/>
              <a:t>A =</a:t>
            </a:r>
          </a:p>
          <a:p>
            <a:pPr marL="0" indent="0">
              <a:buNone/>
            </a:pPr>
            <a:r>
              <a:rPr lang="en-US" dirty="0" smtClean="0"/>
              <a:t>Decompose the matrix to get L and L</a:t>
            </a:r>
            <a:r>
              <a:rPr lang="en-US" baseline="30000" dirty="0" smtClean="0"/>
              <a:t>T</a:t>
            </a:r>
          </a:p>
          <a:p>
            <a:pPr marL="0" indent="0">
              <a:buNone/>
            </a:pPr>
            <a:r>
              <a:rPr lang="en-US" dirty="0" smtClean="0"/>
              <a:t>L =			and L</a:t>
            </a:r>
            <a:r>
              <a:rPr lang="en-US" baseline="30000" dirty="0" smtClean="0"/>
              <a:t>T</a:t>
            </a:r>
            <a:r>
              <a:rPr lang="en-US" dirty="0" smtClean="0"/>
              <a:t>=</a:t>
            </a:r>
          </a:p>
          <a:p>
            <a:pPr marL="0" indent="0">
              <a:buNone/>
            </a:pPr>
            <a:endParaRPr lang="en-US" dirty="0"/>
          </a:p>
          <a:p>
            <a:pPr marL="0" indent="0">
              <a:buNone/>
            </a:pPr>
            <a:endParaRPr lang="en-US" dirty="0"/>
          </a:p>
          <a:p>
            <a:pPr marL="0" indent="0">
              <a:buNone/>
            </a:pPr>
            <a:r>
              <a:rPr lang="en-US" dirty="0"/>
              <a:t>						      </a:t>
            </a:r>
            <a:r>
              <a:rPr lang="en-US" sz="1600" dirty="0"/>
              <a:t>Covariance Matrix</a:t>
            </a:r>
          </a:p>
          <a:p>
            <a:pPr marL="0" indent="0">
              <a:buNone/>
            </a:pPr>
            <a:endParaRPr lang="en-US" dirty="0"/>
          </a:p>
          <a:p>
            <a:pPr marL="0" indent="0">
              <a:buNone/>
            </a:pPr>
            <a:r>
              <a:rPr lang="en-US" dirty="0"/>
              <a:t>	     X    	   = 		         </a:t>
            </a:r>
            <a:r>
              <a:rPr lang="en-US" dirty="0">
                <a:sym typeface="Wingdings" panose="05000000000000000000" pitchFamily="2" charset="2"/>
              </a:rPr>
              <a:t> </a:t>
            </a:r>
            <a:endParaRPr lang="en-US" dirty="0"/>
          </a:p>
          <a:p>
            <a:pPr marL="0" indent="0">
              <a:buNone/>
            </a:pP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1974452361"/>
              </p:ext>
            </p:extLst>
          </p:nvPr>
        </p:nvGraphicFramePr>
        <p:xfrm>
          <a:off x="1371600" y="1371600"/>
          <a:ext cx="1143000" cy="838200"/>
        </p:xfrm>
        <a:graphic>
          <a:graphicData uri="http://schemas.openxmlformats.org/drawingml/2006/table">
            <a:tbl>
              <a:tblPr/>
              <a:tblGrid>
                <a:gridCol w="571500">
                  <a:extLst>
                    <a:ext uri="{9D8B030D-6E8A-4147-A177-3AD203B41FA5}">
                      <a16:colId xmlns="" xmlns:a16="http://schemas.microsoft.com/office/drawing/2014/main" val="20000"/>
                    </a:ext>
                  </a:extLst>
                </a:gridCol>
                <a:gridCol w="571500">
                  <a:extLst>
                    <a:ext uri="{9D8B030D-6E8A-4147-A177-3AD203B41FA5}">
                      <a16:colId xmlns="" xmlns:a16="http://schemas.microsoft.com/office/drawing/2014/main" val="20001"/>
                    </a:ext>
                  </a:extLst>
                </a:gridCol>
              </a:tblGrid>
              <a:tr h="419100">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0.015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0.009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 xmlns:a16="http://schemas.microsoft.com/office/drawing/2014/main" val="10000"/>
                  </a:ext>
                </a:extLst>
              </a:tr>
              <a:tr h="419100">
                <a:tc>
                  <a:txBody>
                    <a:bodyPr/>
                    <a:lstStyle/>
                    <a:p>
                      <a:pPr marL="0" algn="ctr" defTabSz="914400" rtl="0" eaLnBrk="1" fontAlgn="ctr" latinLnBrk="0" hangingPunct="1"/>
                      <a:r>
                        <a:rPr lang="en-US" sz="1800" b="1" i="0" u="none" strike="noStrike" kern="1200">
                          <a:solidFill>
                            <a:srgbClr val="3F3F76"/>
                          </a:solidFill>
                          <a:effectLst/>
                          <a:latin typeface="Calibri"/>
                          <a:ea typeface="+mn-ea"/>
                          <a:cs typeface="+mn-cs"/>
                        </a:rPr>
                        <a:t>0.009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0.048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32350548"/>
              </p:ext>
            </p:extLst>
          </p:nvPr>
        </p:nvGraphicFramePr>
        <p:xfrm>
          <a:off x="1295400" y="2743200"/>
          <a:ext cx="1300480" cy="1137918"/>
        </p:xfrm>
        <a:graphic>
          <a:graphicData uri="http://schemas.openxmlformats.org/drawingml/2006/table">
            <a:tbl>
              <a:tblPr/>
              <a:tblGrid>
                <a:gridCol w="650240">
                  <a:extLst>
                    <a:ext uri="{9D8B030D-6E8A-4147-A177-3AD203B41FA5}">
                      <a16:colId xmlns="" xmlns:a16="http://schemas.microsoft.com/office/drawing/2014/main" val="20000"/>
                    </a:ext>
                  </a:extLst>
                </a:gridCol>
                <a:gridCol w="650240">
                  <a:extLst>
                    <a:ext uri="{9D8B030D-6E8A-4147-A177-3AD203B41FA5}">
                      <a16:colId xmlns="" xmlns:a16="http://schemas.microsoft.com/office/drawing/2014/main" val="20001"/>
                    </a:ext>
                  </a:extLst>
                </a:gridCol>
              </a:tblGrid>
              <a:tr h="568959">
                <a:tc>
                  <a:txBody>
                    <a:bodyPr/>
                    <a:lstStyle/>
                    <a:p>
                      <a:pPr algn="ctr" fontAlgn="ctr"/>
                      <a:r>
                        <a:rPr lang="en-US" sz="1800" b="1" i="0" u="none" strike="noStrike" kern="1200" dirty="0">
                          <a:solidFill>
                            <a:srgbClr val="3F3F3F"/>
                          </a:solidFill>
                          <a:effectLst/>
                          <a:latin typeface="Calibri"/>
                          <a:ea typeface="+mn-ea"/>
                          <a:cs typeface="+mn-cs"/>
                        </a:rPr>
                        <a:t>0.122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ctr"/>
                      <a:r>
                        <a:rPr lang="en-US" sz="1800" b="1" i="0" u="none" strike="noStrike" kern="1200" dirty="0">
                          <a:solidFill>
                            <a:srgbClr val="3F3F3F"/>
                          </a:solidFill>
                          <a:effectLst/>
                          <a:latin typeface="Calibri"/>
                          <a:ea typeface="+mn-ea"/>
                          <a:cs typeface="+mn-cs"/>
                        </a:rPr>
                        <a:t>0</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568959">
                <a:tc>
                  <a:txBody>
                    <a:bodyPr/>
                    <a:lstStyle/>
                    <a:p>
                      <a:pPr algn="ctr" fontAlgn="ctr"/>
                      <a:r>
                        <a:rPr lang="en-US" sz="1800" b="1" i="0" u="none" strike="noStrike" kern="1200" dirty="0">
                          <a:solidFill>
                            <a:srgbClr val="3F3F3F"/>
                          </a:solidFill>
                          <a:effectLst/>
                          <a:latin typeface="Calibri"/>
                          <a:ea typeface="+mn-ea"/>
                          <a:cs typeface="+mn-cs"/>
                        </a:rPr>
                        <a:t>0.073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ctr"/>
                      <a:r>
                        <a:rPr lang="en-US" sz="1800" b="1" i="0" u="none" strike="noStrike" kern="1200" dirty="0">
                          <a:solidFill>
                            <a:srgbClr val="3F3F3F"/>
                          </a:solidFill>
                          <a:effectLst/>
                          <a:latin typeface="Calibri"/>
                          <a:ea typeface="+mn-ea"/>
                          <a:cs typeface="+mn-cs"/>
                        </a:rPr>
                        <a:t>0.206</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75342732"/>
              </p:ext>
            </p:extLst>
          </p:nvPr>
        </p:nvGraphicFramePr>
        <p:xfrm>
          <a:off x="4724400" y="2743200"/>
          <a:ext cx="1295400" cy="1137918"/>
        </p:xfrm>
        <a:graphic>
          <a:graphicData uri="http://schemas.openxmlformats.org/drawingml/2006/table">
            <a:tbl>
              <a:tblPr/>
              <a:tblGrid>
                <a:gridCol w="647700">
                  <a:extLst>
                    <a:ext uri="{9D8B030D-6E8A-4147-A177-3AD203B41FA5}">
                      <a16:colId xmlns="" xmlns:a16="http://schemas.microsoft.com/office/drawing/2014/main" val="20000"/>
                    </a:ext>
                  </a:extLst>
                </a:gridCol>
                <a:gridCol w="647700">
                  <a:extLst>
                    <a:ext uri="{9D8B030D-6E8A-4147-A177-3AD203B41FA5}">
                      <a16:colId xmlns="" xmlns:a16="http://schemas.microsoft.com/office/drawing/2014/main" val="20001"/>
                    </a:ext>
                  </a:extLst>
                </a:gridCol>
              </a:tblGrid>
              <a:tr h="568959">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0.122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0.073</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568959">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0.206</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bl>
          </a:graphicData>
        </a:graphic>
      </p:graphicFrame>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810663397"/>
                  </p:ext>
                </p:extLst>
              </p:nvPr>
            </p:nvGraphicFramePr>
            <p:xfrm>
              <a:off x="152400" y="4114800"/>
              <a:ext cx="1676400" cy="2362202"/>
            </p:xfrm>
            <a:graphic>
              <a:graphicData uri="http://schemas.openxmlformats.org/drawingml/2006/table">
                <a:tbl>
                  <a:tblPr/>
                  <a:tblGrid>
                    <a:gridCol w="838200">
                      <a:extLst>
                        <a:ext uri="{9D8B030D-6E8A-4147-A177-3AD203B41FA5}">
                          <a16:colId xmlns="" xmlns:a16="http://schemas.microsoft.com/office/drawing/2014/main" val="20000"/>
                        </a:ext>
                      </a:extLst>
                    </a:gridCol>
                    <a:gridCol w="838200">
                      <a:extLst>
                        <a:ext uri="{9D8B030D-6E8A-4147-A177-3AD203B41FA5}">
                          <a16:colId xmlns="" xmlns:a16="http://schemas.microsoft.com/office/drawing/2014/main" val="20001"/>
                        </a:ext>
                      </a:extLst>
                    </a:gridCol>
                  </a:tblGrid>
                  <a:tr h="451137">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Stock 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Stock 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2"/>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2.307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2.629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3"/>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0.710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-0.796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1.614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-0.163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38221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1" i="1"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14:m>
                            <m:oMathPara xmlns:m="http://schemas.openxmlformats.org/officeDocument/2006/math">
                              <m:oMathParaPr>
                                <m:jc m:val="centerGroup"/>
                              </m:oMathParaPr>
                              <m:oMath xmlns:m="http://schemas.openxmlformats.org/officeDocument/2006/math">
                                <m:r>
                                  <a:rPr lang="en-US" sz="1800" b="1" i="1"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5"/>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-0.265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0.494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810663397"/>
                  </p:ext>
                </p:extLst>
              </p:nvPr>
            </p:nvGraphicFramePr>
            <p:xfrm>
              <a:off x="152400" y="4114800"/>
              <a:ext cx="1676400" cy="2362202"/>
            </p:xfrm>
            <a:graphic>
              <a:graphicData uri="http://schemas.openxmlformats.org/drawingml/2006/table">
                <a:tbl>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451137">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Stock 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Stock 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2.307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2.629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0.710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-0.796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1.614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-0.163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82213">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a:blip r:embed="rId3"/>
                          <a:stretch>
                            <a:fillRect l="-725" t="-417460" r="-100725" b="-123810"/>
                          </a:stretch>
                        </a:blipFill>
                      </a:tcPr>
                    </a:tc>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a:blip r:embed="rId3"/>
                          <a:stretch>
                            <a:fillRect l="-101460" t="-417460" r="-1460" b="-123810"/>
                          </a:stretch>
                        </a:blipFill>
                      </a:tcPr>
                    </a:tc>
                    <a:extLst>
                      <a:ext uri="{0D108BD9-81ED-4DB2-BD59-A6C34878D82A}">
                        <a16:rowId xmlns:a16="http://schemas.microsoft.com/office/drawing/2014/main" val="10005"/>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-0.265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0.494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bl>
              </a:graphicData>
            </a:graphic>
          </p:graphicFrame>
        </mc:Fallback>
      </mc:AlternateContent>
      <p:graphicFrame>
        <p:nvGraphicFramePr>
          <p:cNvPr id="9" name="Table 8"/>
          <p:cNvGraphicFramePr>
            <a:graphicFrameLocks noGrp="1"/>
          </p:cNvGraphicFramePr>
          <p:nvPr>
            <p:extLst>
              <p:ext uri="{D42A27DB-BD31-4B8C-83A1-F6EECF244321}">
                <p14:modId xmlns:p14="http://schemas.microsoft.com/office/powerpoint/2010/main" val="2665466680"/>
              </p:ext>
            </p:extLst>
          </p:nvPr>
        </p:nvGraphicFramePr>
        <p:xfrm>
          <a:off x="2362200" y="4876800"/>
          <a:ext cx="1143000" cy="990600"/>
        </p:xfrm>
        <a:graphic>
          <a:graphicData uri="http://schemas.openxmlformats.org/drawingml/2006/table">
            <a:tbl>
              <a:tblPr/>
              <a:tblGrid>
                <a:gridCol w="571500">
                  <a:extLst>
                    <a:ext uri="{9D8B030D-6E8A-4147-A177-3AD203B41FA5}">
                      <a16:colId xmlns="" xmlns:a16="http://schemas.microsoft.com/office/drawing/2014/main" val="20000"/>
                    </a:ext>
                  </a:extLst>
                </a:gridCol>
                <a:gridCol w="571500">
                  <a:extLst>
                    <a:ext uri="{9D8B030D-6E8A-4147-A177-3AD203B41FA5}">
                      <a16:colId xmlns="" xmlns:a16="http://schemas.microsoft.com/office/drawing/2014/main" val="20001"/>
                    </a:ext>
                  </a:extLst>
                </a:gridCol>
              </a:tblGrid>
              <a:tr h="495300">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0.122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0.073</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495300">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0.206</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bl>
          </a:graphicData>
        </a:graphic>
      </p:graphicFrame>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3962883903"/>
                  </p:ext>
                </p:extLst>
              </p:nvPr>
            </p:nvGraphicFramePr>
            <p:xfrm>
              <a:off x="4114800" y="4114800"/>
              <a:ext cx="1676400" cy="2362202"/>
            </p:xfrm>
            <a:graphic>
              <a:graphicData uri="http://schemas.openxmlformats.org/drawingml/2006/table">
                <a:tbl>
                  <a:tblPr/>
                  <a:tblGrid>
                    <a:gridCol w="838200">
                      <a:extLst>
                        <a:ext uri="{9D8B030D-6E8A-4147-A177-3AD203B41FA5}">
                          <a16:colId xmlns="" xmlns:a16="http://schemas.microsoft.com/office/drawing/2014/main" val="20000"/>
                        </a:ext>
                      </a:extLst>
                    </a:gridCol>
                    <a:gridCol w="838200">
                      <a:extLst>
                        <a:ext uri="{9D8B030D-6E8A-4147-A177-3AD203B41FA5}">
                          <a16:colId xmlns="" xmlns:a16="http://schemas.microsoft.com/office/drawing/2014/main" val="20001"/>
                        </a:ext>
                      </a:extLst>
                    </a:gridCol>
                  </a:tblGrid>
                  <a:tr h="451137">
                    <a:tc>
                      <a:txBody>
                        <a:bodyPr/>
                        <a:lstStyle/>
                        <a:p>
                          <a:pPr algn="ctr" fontAlgn="ctr"/>
                          <a:r>
                            <a:rPr lang="en-US" sz="1800" b="1" i="0" u="none" strike="noStrike" dirty="0">
                              <a:solidFill>
                                <a:srgbClr val="3F3F76"/>
                              </a:solidFill>
                              <a:effectLst/>
                              <a:latin typeface="Calibri"/>
                            </a:rPr>
                            <a:t>Stock 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fontAlgn="ctr"/>
                          <a:r>
                            <a:rPr lang="en-US" sz="1800" b="1" i="0" u="none" strike="noStrike" dirty="0">
                              <a:solidFill>
                                <a:srgbClr val="3F3F76"/>
                              </a:solidFill>
                              <a:effectLst/>
                              <a:latin typeface="Calibri"/>
                            </a:rPr>
                            <a:t>Stock 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2"/>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0.283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3"/>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0.087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-0.112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0.198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0.085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38221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1" i="1"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1" i="1"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5"/>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-0.032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0.082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3962883903"/>
                  </p:ext>
                </p:extLst>
              </p:nvPr>
            </p:nvGraphicFramePr>
            <p:xfrm>
              <a:off x="4114800" y="4114800"/>
              <a:ext cx="1676400" cy="2362202"/>
            </p:xfrm>
            <a:graphic>
              <a:graphicData uri="http://schemas.openxmlformats.org/drawingml/2006/table">
                <a:tbl>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451137">
                    <a:tc>
                      <a:txBody>
                        <a:bodyPr/>
                        <a:lstStyle/>
                        <a:p>
                          <a:pPr algn="ctr" fontAlgn="ctr"/>
                          <a:r>
                            <a:rPr lang="en-US" sz="1800" b="1" i="0" u="none" strike="noStrike" dirty="0">
                              <a:solidFill>
                                <a:srgbClr val="3F3F76"/>
                              </a:solidFill>
                              <a:effectLst/>
                              <a:latin typeface="Calibri"/>
                            </a:rPr>
                            <a:t>Stock 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fontAlgn="ctr"/>
                          <a:r>
                            <a:rPr lang="en-US" sz="1800" b="1" i="0" u="none" strike="noStrike" dirty="0">
                              <a:solidFill>
                                <a:srgbClr val="3F3F76"/>
                              </a:solidFill>
                              <a:effectLst/>
                              <a:latin typeface="Calibri"/>
                            </a:rPr>
                            <a:t>Stock 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0.283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0.087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-0.112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0.198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0.085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82213">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a:blip r:embed="rId4"/>
                          <a:stretch>
                            <a:fillRect l="-725" t="-417460" r="-100725" b="-123810"/>
                          </a:stretch>
                        </a:blipFill>
                      </a:tcPr>
                    </a:tc>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a:blip r:embed="rId4"/>
                          <a:stretch>
                            <a:fillRect l="-101460" t="-417460" r="-1460" b="-123810"/>
                          </a:stretch>
                        </a:blipFill>
                      </a:tcPr>
                    </a:tc>
                    <a:extLst>
                      <a:ext uri="{0D108BD9-81ED-4DB2-BD59-A6C34878D82A}">
                        <a16:rowId xmlns:a16="http://schemas.microsoft.com/office/drawing/2014/main" val="10005"/>
                      </a:ext>
                    </a:extLst>
                  </a:tr>
                  <a:tr h="382213">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-0.032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0.082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bl>
              </a:graphicData>
            </a:graphic>
          </p:graphicFrame>
        </mc:Fallback>
      </mc:AlternateContent>
      <p:graphicFrame>
        <p:nvGraphicFramePr>
          <p:cNvPr id="11" name="Table 10"/>
          <p:cNvGraphicFramePr>
            <a:graphicFrameLocks noGrp="1"/>
          </p:cNvGraphicFramePr>
          <p:nvPr>
            <p:extLst>
              <p:ext uri="{D42A27DB-BD31-4B8C-83A1-F6EECF244321}">
                <p14:modId xmlns:p14="http://schemas.microsoft.com/office/powerpoint/2010/main" val="4106050678"/>
              </p:ext>
            </p:extLst>
          </p:nvPr>
        </p:nvGraphicFramePr>
        <p:xfrm>
          <a:off x="7010400" y="4800600"/>
          <a:ext cx="1219200" cy="1066800"/>
        </p:xfrm>
        <a:graphic>
          <a:graphicData uri="http://schemas.openxmlformats.org/drawingml/2006/table">
            <a:tbl>
              <a:tblPr/>
              <a:tblGrid>
                <a:gridCol w="609600">
                  <a:extLst>
                    <a:ext uri="{9D8B030D-6E8A-4147-A177-3AD203B41FA5}">
                      <a16:colId xmlns="" xmlns:a16="http://schemas.microsoft.com/office/drawing/2014/main" val="20000"/>
                    </a:ext>
                  </a:extLst>
                </a:gridCol>
                <a:gridCol w="609600">
                  <a:extLst>
                    <a:ext uri="{9D8B030D-6E8A-4147-A177-3AD203B41FA5}">
                      <a16:colId xmlns="" xmlns:a16="http://schemas.microsoft.com/office/drawing/2014/main" val="20001"/>
                    </a:ext>
                  </a:extLst>
                </a:gridCol>
              </a:tblGrid>
              <a:tr h="533400">
                <a:tc>
                  <a:txBody>
                    <a:bodyPr/>
                    <a:lstStyle/>
                    <a:p>
                      <a:pPr algn="ctr" fontAlgn="b"/>
                      <a:r>
                        <a:rPr lang="en-US" sz="1800" b="1" i="0" u="none" strike="noStrike" kern="1200" dirty="0">
                          <a:solidFill>
                            <a:srgbClr val="3F3F3F"/>
                          </a:solidFill>
                          <a:effectLst/>
                          <a:latin typeface="Calibri"/>
                          <a:ea typeface="+mn-ea"/>
                          <a:cs typeface="+mn-cs"/>
                        </a:rPr>
                        <a:t>0.015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800" b="1" i="0" u="none" strike="noStrike" kern="1200" dirty="0">
                          <a:solidFill>
                            <a:srgbClr val="3F3F3F"/>
                          </a:solidFill>
                          <a:effectLst/>
                          <a:latin typeface="Calibri"/>
                          <a:ea typeface="+mn-ea"/>
                          <a:cs typeface="+mn-cs"/>
                        </a:rPr>
                        <a:t>0.009</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533400">
                <a:tc>
                  <a:txBody>
                    <a:bodyPr/>
                    <a:lstStyle/>
                    <a:p>
                      <a:pPr algn="ctr" fontAlgn="b"/>
                      <a:r>
                        <a:rPr lang="en-US" sz="1800" b="1" i="0" u="none" strike="noStrike" kern="1200" dirty="0">
                          <a:solidFill>
                            <a:srgbClr val="3F3F3F"/>
                          </a:solidFill>
                          <a:effectLst/>
                          <a:latin typeface="Calibri"/>
                          <a:ea typeface="+mn-ea"/>
                          <a:cs typeface="+mn-cs"/>
                        </a:rPr>
                        <a:t>0.009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800" b="1" i="0" u="none" strike="noStrike" kern="1200" dirty="0">
                          <a:solidFill>
                            <a:srgbClr val="3F3F3F"/>
                          </a:solidFill>
                          <a:effectLst/>
                          <a:latin typeface="Calibri"/>
                          <a:ea typeface="+mn-ea"/>
                          <a:cs typeface="+mn-cs"/>
                        </a:rPr>
                        <a:t>0.048</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810796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ESG</a:t>
            </a:r>
            <a:endParaRPr lang="en-US" dirty="0"/>
          </a:p>
        </p:txBody>
      </p:sp>
      <p:sp>
        <p:nvSpPr>
          <p:cNvPr id="3" name="Content Placeholder 2"/>
          <p:cNvSpPr>
            <a:spLocks noGrp="1"/>
          </p:cNvSpPr>
          <p:nvPr>
            <p:ph idx="1"/>
          </p:nvPr>
        </p:nvSpPr>
        <p:spPr/>
        <p:txBody>
          <a:bodyPr/>
          <a:lstStyle/>
          <a:p>
            <a:pPr marL="0" indent="0">
              <a:lnSpc>
                <a:spcPct val="150000"/>
              </a:lnSpc>
              <a:buNone/>
            </a:pPr>
            <a:r>
              <a:rPr lang="en-US" dirty="0" smtClean="0"/>
              <a:t>A</a:t>
            </a:r>
            <a:r>
              <a:rPr lang="en-US" baseline="-25000" dirty="0" smtClean="0"/>
              <a:t>1</a:t>
            </a:r>
            <a:r>
              <a:rPr lang="en-US" dirty="0" smtClean="0"/>
              <a:t>=				L</a:t>
            </a:r>
            <a:r>
              <a:rPr lang="en-US" baseline="-25000" dirty="0" smtClean="0"/>
              <a:t>1</a:t>
            </a:r>
            <a:r>
              <a:rPr lang="en-US" baseline="30000" dirty="0" smtClean="0"/>
              <a:t>T</a:t>
            </a:r>
            <a:r>
              <a:rPr lang="en-US" dirty="0" smtClean="0"/>
              <a:t>=</a:t>
            </a:r>
          </a:p>
          <a:p>
            <a:pPr marL="0" indent="0">
              <a:buNone/>
            </a:pPr>
            <a:endParaRPr lang="en-US" dirty="0"/>
          </a:p>
          <a:p>
            <a:pPr marL="0" indent="0">
              <a:buNone/>
            </a:pPr>
            <a:r>
              <a:rPr lang="en-US" dirty="0" smtClean="0"/>
              <a:t>A</a:t>
            </a:r>
            <a:r>
              <a:rPr lang="en-US" baseline="-25000" dirty="0" smtClean="0"/>
              <a:t>2</a:t>
            </a:r>
            <a:r>
              <a:rPr lang="en-US" dirty="0" smtClean="0"/>
              <a:t>=</a:t>
            </a:r>
            <a:r>
              <a:rPr lang="en-US" dirty="0"/>
              <a:t>				</a:t>
            </a:r>
            <a:r>
              <a:rPr lang="en-US" dirty="0" smtClean="0"/>
              <a:t>L</a:t>
            </a:r>
            <a:r>
              <a:rPr lang="en-US" baseline="-25000" dirty="0" smtClean="0"/>
              <a:t>2</a:t>
            </a:r>
            <a:r>
              <a:rPr lang="en-US" baseline="30000" dirty="0" smtClean="0"/>
              <a:t>T</a:t>
            </a:r>
            <a:r>
              <a:rPr lang="en-US" dirty="0" smtClean="0"/>
              <a:t>=</a:t>
            </a:r>
            <a:endParaRPr lang="en-US" dirty="0"/>
          </a:p>
          <a:p>
            <a:pPr marL="0" indent="0">
              <a:buNone/>
            </a:pPr>
            <a:r>
              <a:rPr lang="en-US" dirty="0"/>
              <a:t>						</a:t>
            </a:r>
            <a:endParaRPr lang="en-US" dirty="0" smtClean="0"/>
          </a:p>
          <a:p>
            <a:pPr marL="0" indent="0">
              <a:buNone/>
            </a:pPr>
            <a:endParaRPr lang="en-US" dirty="0"/>
          </a:p>
          <a:p>
            <a:pPr marL="0" indent="0">
              <a:buNone/>
            </a:pPr>
            <a:endParaRPr lang="en-US" dirty="0"/>
          </a:p>
          <a:p>
            <a:pPr marL="0" indent="0">
              <a:buNone/>
            </a:pPr>
            <a:r>
              <a:rPr lang="en-US" dirty="0"/>
              <a:t>	     </a:t>
            </a:r>
            <a:r>
              <a:rPr lang="en-US" dirty="0" smtClean="0"/>
              <a:t>          X</a:t>
            </a:r>
            <a:r>
              <a:rPr lang="en-US" dirty="0"/>
              <a:t> </a:t>
            </a:r>
            <a:r>
              <a:rPr lang="en-US" dirty="0" smtClean="0"/>
              <a:t>     OR       = </a:t>
            </a:r>
            <a:r>
              <a:rPr lang="en-US" dirty="0"/>
              <a:t>		</a:t>
            </a:r>
          </a:p>
          <a:p>
            <a:pPr marL="0" indent="0">
              <a:buNone/>
            </a:pP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2647428337"/>
              </p:ext>
            </p:extLst>
          </p:nvPr>
        </p:nvGraphicFramePr>
        <p:xfrm>
          <a:off x="1371600" y="1502044"/>
          <a:ext cx="1447800" cy="783956"/>
        </p:xfrm>
        <a:graphic>
          <a:graphicData uri="http://schemas.openxmlformats.org/drawingml/2006/table">
            <a:tbl>
              <a:tblPr/>
              <a:tblGrid>
                <a:gridCol w="723900">
                  <a:extLst>
                    <a:ext uri="{9D8B030D-6E8A-4147-A177-3AD203B41FA5}">
                      <a16:colId xmlns="" xmlns:a16="http://schemas.microsoft.com/office/drawing/2014/main" xmlns:a14="http://schemas.microsoft.com/office/drawing/2010/main" xmlns:mc="http://schemas.openxmlformats.org/markup-compatibility/2006" val="20000"/>
                    </a:ext>
                  </a:extLst>
                </a:gridCol>
                <a:gridCol w="723900">
                  <a:extLst>
                    <a:ext uri="{9D8B030D-6E8A-4147-A177-3AD203B41FA5}">
                      <a16:colId xmlns="" xmlns:a16="http://schemas.microsoft.com/office/drawing/2014/main" xmlns:a14="http://schemas.microsoft.com/office/drawing/2010/main" xmlns:mc="http://schemas.openxmlformats.org/markup-compatibility/2006" val="20001"/>
                    </a:ext>
                  </a:extLst>
                </a:gridCol>
              </a:tblGrid>
              <a:tr h="391978">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0.015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0.009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 xmlns:a16="http://schemas.microsoft.com/office/drawing/2014/main" xmlns:a14="http://schemas.microsoft.com/office/drawing/2010/main" xmlns:mc="http://schemas.openxmlformats.org/markup-compatibility/2006" val="10000"/>
                  </a:ext>
                </a:extLst>
              </a:tr>
              <a:tr h="391978">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0.009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0.048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 xmlns:a16="http://schemas.microsoft.com/office/drawing/2014/main" xmlns:a14="http://schemas.microsoft.com/office/drawing/2010/main" xmlns:mc="http://schemas.openxmlformats.org/markup-compatibility/2006"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82207524"/>
              </p:ext>
            </p:extLst>
          </p:nvPr>
        </p:nvGraphicFramePr>
        <p:xfrm>
          <a:off x="5181600" y="1524000"/>
          <a:ext cx="1524000" cy="762000"/>
        </p:xfrm>
        <a:graphic>
          <a:graphicData uri="http://schemas.openxmlformats.org/drawingml/2006/table">
            <a:tbl>
              <a:tblPr/>
              <a:tblGrid>
                <a:gridCol w="762000">
                  <a:extLst>
                    <a:ext uri="{9D8B030D-6E8A-4147-A177-3AD203B41FA5}">
                      <a16:colId xmlns="" xmlns:a16="http://schemas.microsoft.com/office/drawing/2014/main" xmlns:a14="http://schemas.microsoft.com/office/drawing/2010/main" xmlns:mc="http://schemas.openxmlformats.org/markup-compatibility/2006" val="20000"/>
                    </a:ext>
                  </a:extLst>
                </a:gridCol>
                <a:gridCol w="762000">
                  <a:extLst>
                    <a:ext uri="{9D8B030D-6E8A-4147-A177-3AD203B41FA5}">
                      <a16:colId xmlns="" xmlns:a16="http://schemas.microsoft.com/office/drawing/2014/main" xmlns:a14="http://schemas.microsoft.com/office/drawing/2010/main" xmlns:mc="http://schemas.openxmlformats.org/markup-compatibility/2006" val="20001"/>
                    </a:ext>
                  </a:extLst>
                </a:gridCol>
              </a:tblGrid>
              <a:tr h="381000">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0.122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0.073</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xmlns:a14="http://schemas.microsoft.com/office/drawing/2010/main" xmlns:mc="http://schemas.openxmlformats.org/markup-compatibility/2006" val="10000"/>
                  </a:ext>
                </a:extLst>
              </a:tr>
              <a:tr h="381000">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0.206</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xmlns:a14="http://schemas.microsoft.com/office/drawing/2010/main" xmlns:mc="http://schemas.openxmlformats.org/markup-compatibility/2006" val="10001"/>
                  </a:ext>
                </a:extLst>
              </a:tr>
            </a:tbl>
          </a:graphicData>
        </a:graphic>
      </p:graphicFrame>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52928303"/>
                  </p:ext>
                </p:extLst>
              </p:nvPr>
            </p:nvGraphicFramePr>
            <p:xfrm>
              <a:off x="408117" y="3570966"/>
              <a:ext cx="2411283" cy="2829831"/>
            </p:xfrm>
            <a:graphic>
              <a:graphicData uri="http://schemas.openxmlformats.org/drawingml/2006/table">
                <a:tbl>
                  <a:tblPr/>
                  <a:tblGrid>
                    <a:gridCol w="803761"/>
                    <a:gridCol w="803761">
                      <a:extLst>
                        <a:ext uri="{9D8B030D-6E8A-4147-A177-3AD203B41FA5}">
                          <a16:colId xmlns="" xmlns:a16="http://schemas.microsoft.com/office/drawing/2014/main" val="20000"/>
                        </a:ext>
                      </a:extLst>
                    </a:gridCol>
                    <a:gridCol w="803761">
                      <a:extLst>
                        <a:ext uri="{9D8B030D-6E8A-4147-A177-3AD203B41FA5}">
                          <a16:colId xmlns="" xmlns:a16="http://schemas.microsoft.com/office/drawing/2014/main" val="20001"/>
                        </a:ext>
                      </a:extLst>
                    </a:gridCol>
                  </a:tblGrid>
                  <a:tr h="540446">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Regime</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Stock 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Stock 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2"/>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2.307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2.629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3"/>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0.710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-0.796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1.614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-0.163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4578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1" i="1"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1" i="1"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14:m>
                            <m:oMathPara xmlns:m="http://schemas.openxmlformats.org/officeDocument/2006/math">
                              <m:oMathParaPr>
                                <m:jc m:val="centerGroup"/>
                              </m:oMathParaPr>
                              <m:oMath xmlns:m="http://schemas.openxmlformats.org/officeDocument/2006/math">
                                <m:r>
                                  <a:rPr lang="en-US" sz="1800" b="1" i="1"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5"/>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-0.265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0.494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52928303"/>
                  </p:ext>
                </p:extLst>
              </p:nvPr>
            </p:nvGraphicFramePr>
            <p:xfrm>
              <a:off x="408117" y="3570966"/>
              <a:ext cx="2411283" cy="2829831"/>
            </p:xfrm>
            <a:graphic>
              <a:graphicData uri="http://schemas.openxmlformats.org/drawingml/2006/table">
                <a:tbl>
                  <a:tblPr/>
                  <a:tblGrid>
                    <a:gridCol w="803761"/>
                    <a:gridCol w="803761">
                      <a:extLst>
                        <a:ext uri="{9D8B030D-6E8A-4147-A177-3AD203B41FA5}">
                          <a16:colId xmlns="" xmlns:a16="http://schemas.microsoft.com/office/drawing/2014/main" xmlns:a14="http://schemas.microsoft.com/office/drawing/2010/main" val="20000"/>
                        </a:ext>
                      </a:extLst>
                    </a:gridCol>
                    <a:gridCol w="803761">
                      <a:extLst>
                        <a:ext uri="{9D8B030D-6E8A-4147-A177-3AD203B41FA5}">
                          <a16:colId xmlns="" xmlns:a16="http://schemas.microsoft.com/office/drawing/2014/main" xmlns:a14="http://schemas.microsoft.com/office/drawing/2010/main" val="20001"/>
                        </a:ext>
                      </a:extLst>
                    </a:gridCol>
                  </a:tblGrid>
                  <a:tr h="540446">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Regime</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Stock 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Stock 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2"/>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2.307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2.629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3"/>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0.710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-0.796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4"/>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1.614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-0.163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0"/>
                      </a:ext>
                    </a:extLst>
                  </a:tr>
                  <a:tr h="457877">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rotWithShape="0">
                          <a:blip r:embed="rId3"/>
                          <a:stretch>
                            <a:fillRect t="-420000" r="-201515" b="-112000"/>
                          </a:stretch>
                        </a:blipFill>
                      </a:tcPr>
                    </a:tc>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rotWithShape="0">
                          <a:blip r:embed="rId3"/>
                          <a:stretch>
                            <a:fillRect l="-99248" t="-420000" r="-100000" b="-112000"/>
                          </a:stretch>
                        </a:blipFill>
                      </a:tcPr>
                    </a:tc>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rotWithShape="0">
                          <a:blip r:embed="rId3"/>
                          <a:stretch>
                            <a:fillRect l="-200758" t="-420000" r="-758" b="-112000"/>
                          </a:stretch>
                        </a:blipFill>
                      </a:tcPr>
                    </a:tc>
                    <a:extLst>
                      <a:ext uri="{0D108BD9-81ED-4DB2-BD59-A6C34878D82A}">
                        <a16:rowId xmlns="" xmlns:a16="http://schemas.microsoft.com/office/drawing/2014/main" xmlns:a14="http://schemas.microsoft.com/office/drawing/2010/main" val="10005"/>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-0.265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0.494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1"/>
                      </a:ext>
                    </a:extLst>
                  </a:tr>
                </a:tbl>
              </a:graphicData>
            </a:graphic>
          </p:graphicFrame>
        </mc:Fallback>
      </mc:AlternateContent>
      <p:graphicFrame>
        <p:nvGraphicFramePr>
          <p:cNvPr id="9" name="Table 8"/>
          <p:cNvGraphicFramePr>
            <a:graphicFrameLocks noGrp="1"/>
          </p:cNvGraphicFramePr>
          <p:nvPr>
            <p:extLst>
              <p:ext uri="{D42A27DB-BD31-4B8C-83A1-F6EECF244321}">
                <p14:modId xmlns:p14="http://schemas.microsoft.com/office/powerpoint/2010/main" val="605611887"/>
              </p:ext>
            </p:extLst>
          </p:nvPr>
        </p:nvGraphicFramePr>
        <p:xfrm>
          <a:off x="3657600" y="3570966"/>
          <a:ext cx="1143000" cy="990600"/>
        </p:xfrm>
        <a:graphic>
          <a:graphicData uri="http://schemas.openxmlformats.org/drawingml/2006/table">
            <a:tbl>
              <a:tblPr/>
              <a:tblGrid>
                <a:gridCol w="571500">
                  <a:extLst>
                    <a:ext uri="{9D8B030D-6E8A-4147-A177-3AD203B41FA5}">
                      <a16:colId xmlns="" xmlns:a16="http://schemas.microsoft.com/office/drawing/2014/main" val="20000"/>
                    </a:ext>
                  </a:extLst>
                </a:gridCol>
                <a:gridCol w="571500">
                  <a:extLst>
                    <a:ext uri="{9D8B030D-6E8A-4147-A177-3AD203B41FA5}">
                      <a16:colId xmlns="" xmlns:a16="http://schemas.microsoft.com/office/drawing/2014/main" val="20001"/>
                    </a:ext>
                  </a:extLst>
                </a:gridCol>
              </a:tblGrid>
              <a:tr h="495300">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0.122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0.073</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495300">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0.206</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bl>
          </a:graphicData>
        </a:graphic>
      </p:graphicFrame>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3368047910"/>
                  </p:ext>
                </p:extLst>
              </p:nvPr>
            </p:nvGraphicFramePr>
            <p:xfrm>
              <a:off x="5638800" y="3570969"/>
              <a:ext cx="2438400" cy="2829832"/>
            </p:xfrm>
            <a:graphic>
              <a:graphicData uri="http://schemas.openxmlformats.org/drawingml/2006/table">
                <a:tbl>
                  <a:tblPr/>
                  <a:tblGrid>
                    <a:gridCol w="812800"/>
                    <a:gridCol w="812800">
                      <a:extLst>
                        <a:ext uri="{9D8B030D-6E8A-4147-A177-3AD203B41FA5}">
                          <a16:colId xmlns="" xmlns:a16="http://schemas.microsoft.com/office/drawing/2014/main" val="20000"/>
                        </a:ext>
                      </a:extLst>
                    </a:gridCol>
                    <a:gridCol w="812800">
                      <a:extLst>
                        <a:ext uri="{9D8B030D-6E8A-4147-A177-3AD203B41FA5}">
                          <a16:colId xmlns="" xmlns:a16="http://schemas.microsoft.com/office/drawing/2014/main" val="20001"/>
                        </a:ext>
                      </a:extLst>
                    </a:gridCol>
                  </a:tblGrid>
                  <a:tr h="631197">
                    <a:tc>
                      <a:txBody>
                        <a:bodyPr/>
                        <a:lstStyle/>
                        <a:p>
                          <a:pPr algn="ctr" fontAlgn="ctr"/>
                          <a:r>
                            <a:rPr lang="en-US" sz="1800" b="1" i="0" u="none" strike="noStrike" dirty="0" smtClean="0">
                              <a:solidFill>
                                <a:srgbClr val="3F3F76"/>
                              </a:solidFill>
                              <a:effectLst/>
                              <a:latin typeface="Calibri"/>
                            </a:rPr>
                            <a:t>Regime</a:t>
                          </a:r>
                          <a:endParaRPr lang="en-US" sz="1800" b="1" i="0" u="none" strike="noStrike" dirty="0">
                            <a:solidFill>
                              <a:srgbClr val="3F3F76"/>
                            </a:solidFill>
                            <a:effectLst/>
                            <a:latin typeface="Calibri"/>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fontAlgn="ctr"/>
                          <a:r>
                            <a:rPr lang="en-US" sz="1800" b="1" i="0" u="none" strike="noStrike" dirty="0">
                              <a:solidFill>
                                <a:srgbClr val="3F3F76"/>
                              </a:solidFill>
                              <a:effectLst/>
                              <a:latin typeface="Calibri"/>
                            </a:rPr>
                            <a:t>Stock 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fontAlgn="ctr"/>
                          <a:r>
                            <a:rPr lang="en-US" sz="1800" b="1" i="0" u="none" strike="noStrike" dirty="0">
                              <a:solidFill>
                                <a:srgbClr val="3F3F76"/>
                              </a:solidFill>
                              <a:effectLst/>
                              <a:latin typeface="Calibri"/>
                            </a:rPr>
                            <a:t>Stock 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2"/>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0.283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3"/>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0.087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-0.112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0.161</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0.025</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4397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1" i="1"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1" i="0"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1" i="0"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5"/>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a:solidFill>
                                <a:srgbClr val="3F3F76"/>
                              </a:solidFill>
                              <a:effectLst/>
                              <a:latin typeface="Calibri"/>
                              <a:ea typeface="+mn-ea"/>
                              <a:cs typeface="+mn-cs"/>
                            </a:rPr>
                            <a:t>-0.027</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0.064</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3368047910"/>
                  </p:ext>
                </p:extLst>
              </p:nvPr>
            </p:nvGraphicFramePr>
            <p:xfrm>
              <a:off x="5638800" y="3570969"/>
              <a:ext cx="2438400" cy="2829832"/>
            </p:xfrm>
            <a:graphic>
              <a:graphicData uri="http://schemas.openxmlformats.org/drawingml/2006/table">
                <a:tbl>
                  <a:tblPr/>
                  <a:tblGrid>
                    <a:gridCol w="812800"/>
                    <a:gridCol w="812800">
                      <a:extLst>
                        <a:ext uri="{9D8B030D-6E8A-4147-A177-3AD203B41FA5}">
                          <a16:colId xmlns="" xmlns:a16="http://schemas.microsoft.com/office/drawing/2014/main" xmlns:a14="http://schemas.microsoft.com/office/drawing/2010/main" val="20000"/>
                        </a:ext>
                      </a:extLst>
                    </a:gridCol>
                    <a:gridCol w="812800">
                      <a:extLst>
                        <a:ext uri="{9D8B030D-6E8A-4147-A177-3AD203B41FA5}">
                          <a16:colId xmlns="" xmlns:a16="http://schemas.microsoft.com/office/drawing/2014/main" xmlns:a14="http://schemas.microsoft.com/office/drawing/2010/main" val="20001"/>
                        </a:ext>
                      </a:extLst>
                    </a:gridCol>
                  </a:tblGrid>
                  <a:tr h="631197">
                    <a:tc>
                      <a:txBody>
                        <a:bodyPr/>
                        <a:lstStyle/>
                        <a:p>
                          <a:pPr algn="ctr" fontAlgn="ctr"/>
                          <a:r>
                            <a:rPr lang="en-US" sz="1800" b="1" i="0" u="none" strike="noStrike" dirty="0" smtClean="0">
                              <a:solidFill>
                                <a:srgbClr val="3F3F76"/>
                              </a:solidFill>
                              <a:effectLst/>
                              <a:latin typeface="Calibri"/>
                            </a:rPr>
                            <a:t>Regime</a:t>
                          </a:r>
                          <a:endParaRPr lang="en-US" sz="1800" b="1" i="0" u="none" strike="noStrike" dirty="0">
                            <a:solidFill>
                              <a:srgbClr val="3F3F76"/>
                            </a:solidFill>
                            <a:effectLst/>
                            <a:latin typeface="Calibri"/>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fontAlgn="ctr"/>
                          <a:r>
                            <a:rPr lang="en-US" sz="1800" b="1" i="0" u="none" strike="noStrike" dirty="0">
                              <a:solidFill>
                                <a:srgbClr val="3F3F76"/>
                              </a:solidFill>
                              <a:effectLst/>
                              <a:latin typeface="Calibri"/>
                            </a:rPr>
                            <a:t>Stock 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fontAlgn="ctr"/>
                          <a:r>
                            <a:rPr lang="en-US" sz="1800" b="1" i="0" u="none" strike="noStrike" dirty="0">
                              <a:solidFill>
                                <a:srgbClr val="3F3F76"/>
                              </a:solidFill>
                              <a:effectLst/>
                              <a:latin typeface="Calibri"/>
                            </a:rPr>
                            <a:t>Stock 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2"/>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0.283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3"/>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0.087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-0.112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4"/>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0.161</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0.025</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0"/>
                      </a:ext>
                    </a:extLst>
                  </a:tr>
                  <a:tr h="439727">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rotWithShape="0">
                          <a:blip r:embed="rId4"/>
                          <a:stretch>
                            <a:fillRect l="-752" t="-439726" r="-202256" b="-113699"/>
                          </a:stretch>
                        </a:blipFill>
                      </a:tcPr>
                    </a:tc>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rotWithShape="0">
                          <a:blip r:embed="rId4"/>
                          <a:stretch>
                            <a:fillRect l="-100000" t="-439726" r="-100746" b="-113699"/>
                          </a:stretch>
                        </a:blipFill>
                      </a:tcPr>
                    </a:tc>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rotWithShape="0">
                          <a:blip r:embed="rId4"/>
                          <a:stretch>
                            <a:fillRect l="-201504" t="-439726" r="-1504" b="-113699"/>
                          </a:stretch>
                        </a:blipFill>
                      </a:tcPr>
                    </a:tc>
                    <a:extLst>
                      <a:ext uri="{0D108BD9-81ED-4DB2-BD59-A6C34878D82A}">
                        <a16:rowId xmlns="" xmlns:a16="http://schemas.microsoft.com/office/drawing/2014/main" xmlns:a14="http://schemas.microsoft.com/office/drawing/2010/main" val="10005"/>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a:solidFill>
                                <a:srgbClr val="3F3F76"/>
                              </a:solidFill>
                              <a:effectLst/>
                              <a:latin typeface="Calibri"/>
                              <a:ea typeface="+mn-ea"/>
                              <a:cs typeface="+mn-cs"/>
                            </a:rPr>
                            <a:t>-0.027</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0.064</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1"/>
                      </a:ext>
                    </a:extLst>
                  </a:tr>
                </a:tbl>
              </a:graphicData>
            </a:graphic>
          </p:graphicFrame>
        </mc:Fallback>
      </mc:AlternateContent>
      <p:graphicFrame>
        <p:nvGraphicFramePr>
          <p:cNvPr id="12" name="Table 11"/>
          <p:cNvGraphicFramePr>
            <a:graphicFrameLocks noGrp="1"/>
          </p:cNvGraphicFramePr>
          <p:nvPr>
            <p:extLst>
              <p:ext uri="{D42A27DB-BD31-4B8C-83A1-F6EECF244321}">
                <p14:modId xmlns:p14="http://schemas.microsoft.com/office/powerpoint/2010/main" val="4001284633"/>
              </p:ext>
            </p:extLst>
          </p:nvPr>
        </p:nvGraphicFramePr>
        <p:xfrm>
          <a:off x="3657600" y="5410197"/>
          <a:ext cx="1143000" cy="990600"/>
        </p:xfrm>
        <a:graphic>
          <a:graphicData uri="http://schemas.openxmlformats.org/drawingml/2006/table">
            <a:tbl>
              <a:tblPr/>
              <a:tblGrid>
                <a:gridCol w="571500">
                  <a:extLst>
                    <a:ext uri="{9D8B030D-6E8A-4147-A177-3AD203B41FA5}">
                      <a16:colId xmlns="" xmlns:a16="http://schemas.microsoft.com/office/drawing/2014/main" val="20000"/>
                    </a:ext>
                  </a:extLst>
                </a:gridCol>
                <a:gridCol w="571500">
                  <a:extLst>
                    <a:ext uri="{9D8B030D-6E8A-4147-A177-3AD203B41FA5}">
                      <a16:colId xmlns="" xmlns:a16="http://schemas.microsoft.com/office/drawing/2014/main" val="20001"/>
                    </a:ext>
                  </a:extLst>
                </a:gridCol>
              </a:tblGrid>
              <a:tr h="495300">
                <a:tc>
                  <a:txBody>
                    <a:bodyPr/>
                    <a:lstStyle/>
                    <a:p>
                      <a:pPr marL="0" algn="ctr" defTabSz="914400" rtl="0" eaLnBrk="1" fontAlgn="ctr" latinLnBrk="0" hangingPunct="1"/>
                      <a:r>
                        <a:rPr lang="en-US" sz="1800" b="1" i="0" u="none" strike="noStrike" kern="1200" dirty="0" smtClean="0">
                          <a:solidFill>
                            <a:srgbClr val="3F3F3F"/>
                          </a:solidFill>
                          <a:effectLst/>
                          <a:latin typeface="Calibri"/>
                          <a:ea typeface="+mn-ea"/>
                          <a:cs typeface="+mn-cs"/>
                        </a:rPr>
                        <a:t>0.100</a:t>
                      </a:r>
                      <a:endParaRPr lang="en-US" sz="1800" b="1" i="0" u="none" strike="noStrike" kern="1200" dirty="0">
                        <a:solidFill>
                          <a:srgbClr val="3F3F3F"/>
                        </a:solidFill>
                        <a:effectLst/>
                        <a:latin typeface="Calibri"/>
                        <a:ea typeface="+mn-ea"/>
                        <a:cs typeface="+mn-cs"/>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smtClean="0">
                          <a:solidFill>
                            <a:srgbClr val="3F3F3F"/>
                          </a:solidFill>
                          <a:effectLst/>
                          <a:latin typeface="Calibri"/>
                          <a:ea typeface="+mn-ea"/>
                          <a:cs typeface="+mn-cs"/>
                        </a:rPr>
                        <a:t>0.030</a:t>
                      </a:r>
                      <a:endParaRPr lang="en-US" sz="1800" b="1" i="0" u="none" strike="noStrike" kern="1200" dirty="0">
                        <a:solidFill>
                          <a:srgbClr val="3F3F3F"/>
                        </a:solidFill>
                        <a:effectLst/>
                        <a:latin typeface="Calibri"/>
                        <a:ea typeface="+mn-ea"/>
                        <a:cs typeface="+mn-cs"/>
                      </a:endParaRP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495300">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smtClean="0">
                          <a:solidFill>
                            <a:srgbClr val="3F3F3F"/>
                          </a:solidFill>
                          <a:effectLst/>
                          <a:latin typeface="Calibri"/>
                          <a:ea typeface="+mn-ea"/>
                          <a:cs typeface="+mn-cs"/>
                        </a:rPr>
                        <a:t>0.145</a:t>
                      </a:r>
                      <a:endParaRPr lang="en-US" sz="1800" b="1" i="0" u="none" strike="noStrike" kern="1200" dirty="0">
                        <a:solidFill>
                          <a:srgbClr val="3F3F3F"/>
                        </a:solidFill>
                        <a:effectLst/>
                        <a:latin typeface="Calibri"/>
                        <a:ea typeface="+mn-ea"/>
                        <a:cs typeface="+mn-cs"/>
                      </a:endParaRP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334396354"/>
              </p:ext>
            </p:extLst>
          </p:nvPr>
        </p:nvGraphicFramePr>
        <p:xfrm>
          <a:off x="1371600" y="2536505"/>
          <a:ext cx="1447800" cy="783956"/>
        </p:xfrm>
        <a:graphic>
          <a:graphicData uri="http://schemas.openxmlformats.org/drawingml/2006/table">
            <a:tbl>
              <a:tblPr/>
              <a:tblGrid>
                <a:gridCol w="723900">
                  <a:extLst>
                    <a:ext uri="{9D8B030D-6E8A-4147-A177-3AD203B41FA5}">
                      <a16:colId xmlns="" xmlns:a16="http://schemas.microsoft.com/office/drawing/2014/main" xmlns:a14="http://schemas.microsoft.com/office/drawing/2010/main" xmlns:mc="http://schemas.openxmlformats.org/markup-compatibility/2006" val="20000"/>
                    </a:ext>
                  </a:extLst>
                </a:gridCol>
                <a:gridCol w="723900">
                  <a:extLst>
                    <a:ext uri="{9D8B030D-6E8A-4147-A177-3AD203B41FA5}">
                      <a16:colId xmlns="" xmlns:a16="http://schemas.microsoft.com/office/drawing/2014/main" xmlns:a14="http://schemas.microsoft.com/office/drawing/2010/main" xmlns:mc="http://schemas.openxmlformats.org/markup-compatibility/2006" val="20001"/>
                    </a:ext>
                  </a:extLst>
                </a:gridCol>
              </a:tblGrid>
              <a:tr h="391978">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0.010</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0.003</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 xmlns:a16="http://schemas.microsoft.com/office/drawing/2014/main" xmlns:a14="http://schemas.microsoft.com/office/drawing/2010/main" xmlns:mc="http://schemas.openxmlformats.org/markup-compatibility/2006" val="10000"/>
                  </a:ext>
                </a:extLst>
              </a:tr>
              <a:tr h="391978">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0.003</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0.022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 xmlns:a16="http://schemas.microsoft.com/office/drawing/2014/main" xmlns:a14="http://schemas.microsoft.com/office/drawing/2010/main" xmlns:mc="http://schemas.openxmlformats.org/markup-compatibility/2006" val="1000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50331469"/>
              </p:ext>
            </p:extLst>
          </p:nvPr>
        </p:nvGraphicFramePr>
        <p:xfrm>
          <a:off x="5181600" y="2558461"/>
          <a:ext cx="1524000" cy="762000"/>
        </p:xfrm>
        <a:graphic>
          <a:graphicData uri="http://schemas.openxmlformats.org/drawingml/2006/table">
            <a:tbl>
              <a:tblPr/>
              <a:tblGrid>
                <a:gridCol w="762000">
                  <a:extLst>
                    <a:ext uri="{9D8B030D-6E8A-4147-A177-3AD203B41FA5}">
                      <a16:colId xmlns="" xmlns:a16="http://schemas.microsoft.com/office/drawing/2014/main" xmlns:a14="http://schemas.microsoft.com/office/drawing/2010/main" xmlns:mc="http://schemas.openxmlformats.org/markup-compatibility/2006" val="20000"/>
                    </a:ext>
                  </a:extLst>
                </a:gridCol>
                <a:gridCol w="762000">
                  <a:extLst>
                    <a:ext uri="{9D8B030D-6E8A-4147-A177-3AD203B41FA5}">
                      <a16:colId xmlns="" xmlns:a16="http://schemas.microsoft.com/office/drawing/2014/main" xmlns:a14="http://schemas.microsoft.com/office/drawing/2010/main" xmlns:mc="http://schemas.openxmlformats.org/markup-compatibility/2006" val="20001"/>
                    </a:ext>
                  </a:extLst>
                </a:gridCol>
              </a:tblGrid>
              <a:tr h="381000">
                <a:tc>
                  <a:txBody>
                    <a:bodyPr/>
                    <a:lstStyle/>
                    <a:p>
                      <a:pPr marL="0" algn="ctr" defTabSz="914400" rtl="0" eaLnBrk="1" fontAlgn="ctr" latinLnBrk="0" hangingPunct="1"/>
                      <a:r>
                        <a:rPr lang="en-US" sz="1800" b="1" i="0" u="none" strike="noStrike" kern="1200" dirty="0" smtClean="0">
                          <a:solidFill>
                            <a:srgbClr val="3F3F3F"/>
                          </a:solidFill>
                          <a:effectLst/>
                          <a:latin typeface="Calibri"/>
                          <a:ea typeface="+mn-ea"/>
                          <a:cs typeface="+mn-cs"/>
                        </a:rPr>
                        <a:t>0.100</a:t>
                      </a:r>
                      <a:endParaRPr lang="en-US" sz="1800" b="1" i="0" u="none" strike="noStrike" kern="1200" dirty="0">
                        <a:solidFill>
                          <a:srgbClr val="3F3F3F"/>
                        </a:solidFill>
                        <a:effectLst/>
                        <a:latin typeface="Calibri"/>
                        <a:ea typeface="+mn-ea"/>
                        <a:cs typeface="+mn-cs"/>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smtClean="0">
                          <a:solidFill>
                            <a:srgbClr val="3F3F3F"/>
                          </a:solidFill>
                          <a:effectLst/>
                          <a:latin typeface="Calibri"/>
                          <a:ea typeface="+mn-ea"/>
                          <a:cs typeface="+mn-cs"/>
                        </a:rPr>
                        <a:t>0.030</a:t>
                      </a:r>
                      <a:endParaRPr lang="en-US" sz="1800" b="1" i="0" u="none" strike="noStrike" kern="1200" dirty="0">
                        <a:solidFill>
                          <a:srgbClr val="3F3F3F"/>
                        </a:solidFill>
                        <a:effectLst/>
                        <a:latin typeface="Calibri"/>
                        <a:ea typeface="+mn-ea"/>
                        <a:cs typeface="+mn-cs"/>
                      </a:endParaRP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xmlns:a14="http://schemas.microsoft.com/office/drawing/2010/main" xmlns:mc="http://schemas.openxmlformats.org/markup-compatibility/2006" val="10000"/>
                  </a:ext>
                </a:extLst>
              </a:tr>
              <a:tr h="381000">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smtClean="0">
                          <a:solidFill>
                            <a:srgbClr val="3F3F3F"/>
                          </a:solidFill>
                          <a:effectLst/>
                          <a:latin typeface="Calibri"/>
                          <a:ea typeface="+mn-ea"/>
                          <a:cs typeface="+mn-cs"/>
                        </a:rPr>
                        <a:t>0.145</a:t>
                      </a:r>
                      <a:endParaRPr lang="en-US" sz="1800" b="1" i="0" u="none" strike="noStrike" kern="1200" dirty="0">
                        <a:solidFill>
                          <a:srgbClr val="3F3F3F"/>
                        </a:solidFill>
                        <a:effectLst/>
                        <a:latin typeface="Calibri"/>
                        <a:ea typeface="+mn-ea"/>
                        <a:cs typeface="+mn-cs"/>
                      </a:endParaRP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xmlns:a14="http://schemas.microsoft.com/office/drawing/2010/main" xmlns:mc="http://schemas.openxmlformats.org/markup-compatibility/2006" val="10001"/>
                  </a:ext>
                </a:extLst>
              </a:tr>
            </a:tbl>
          </a:graphicData>
        </a:graphic>
      </p:graphicFrame>
      <p:sp>
        <p:nvSpPr>
          <p:cNvPr id="15" name="Rectangle 14"/>
          <p:cNvSpPr/>
          <p:nvPr/>
        </p:nvSpPr>
        <p:spPr bwMode="auto">
          <a:xfrm>
            <a:off x="3505200" y="3320461"/>
            <a:ext cx="1447800" cy="3232739"/>
          </a:xfrm>
          <a:prstGeom prst="rect">
            <a:avLst/>
          </a:prstGeom>
          <a:noFill/>
          <a:ln w="12700" cap="sq" algn="ctr">
            <a:solidFill>
              <a:schemeClr val="bg1">
                <a:lumMod val="65000"/>
              </a:schemeClr>
            </a:solidFill>
            <a:miter lim="800000"/>
            <a:headEnd/>
            <a:tailEnd/>
          </a:ln>
          <a:effectLst/>
        </p:spPr>
        <p:txBody>
          <a:bodyPr wrap="none" rtlCol="0" anchor="ctr"/>
          <a:lstStyle/>
          <a:p>
            <a:pPr algn="ctr"/>
            <a:endParaRPr lang="en-US" sz="1600" dirty="0" smtClean="0">
              <a:solidFill>
                <a:schemeClr val="bg1"/>
              </a:solidFill>
              <a:latin typeface="+mn-lt"/>
            </a:endParaRPr>
          </a:p>
        </p:txBody>
      </p:sp>
    </p:spTree>
    <p:extLst>
      <p:ext uri="{BB962C8B-B14F-4D97-AF65-F5344CB8AC3E}">
        <p14:creationId xmlns:p14="http://schemas.microsoft.com/office/powerpoint/2010/main" val="3732131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ESG</a:t>
            </a:r>
            <a:endParaRPr lang="en-US" dirty="0"/>
          </a:p>
        </p:txBody>
      </p:sp>
      <p:sp>
        <p:nvSpPr>
          <p:cNvPr id="3" name="Content Placeholder 2"/>
          <p:cNvSpPr>
            <a:spLocks noGrp="1"/>
          </p:cNvSpPr>
          <p:nvPr>
            <p:ph idx="1"/>
          </p:nvPr>
        </p:nvSpPr>
        <p:spPr/>
        <p:txBody>
          <a:bodyPr/>
          <a:lstStyle/>
          <a:p>
            <a:pPr marL="0" indent="0">
              <a:lnSpc>
                <a:spcPct val="150000"/>
              </a:lnSpc>
              <a:buNone/>
            </a:pPr>
            <a:r>
              <a:rPr lang="en-US" dirty="0" smtClean="0"/>
              <a:t>A</a:t>
            </a:r>
            <a:r>
              <a:rPr lang="en-US" baseline="-25000" dirty="0" smtClean="0"/>
              <a:t>1</a:t>
            </a:r>
            <a:r>
              <a:rPr lang="en-US" dirty="0" smtClean="0"/>
              <a:t>=				L</a:t>
            </a:r>
            <a:r>
              <a:rPr lang="en-US" baseline="-25000" dirty="0" smtClean="0"/>
              <a:t>1</a:t>
            </a:r>
            <a:r>
              <a:rPr lang="en-US" baseline="30000" dirty="0" smtClean="0"/>
              <a:t>T</a:t>
            </a:r>
            <a:r>
              <a:rPr lang="en-US" dirty="0" smtClean="0"/>
              <a:t>=</a:t>
            </a:r>
          </a:p>
          <a:p>
            <a:pPr marL="0" indent="0">
              <a:buNone/>
            </a:pPr>
            <a:endParaRPr lang="en-US" dirty="0"/>
          </a:p>
          <a:p>
            <a:pPr marL="0" indent="0">
              <a:buNone/>
            </a:pPr>
            <a:r>
              <a:rPr lang="en-US" dirty="0" smtClean="0"/>
              <a:t>A</a:t>
            </a:r>
            <a:r>
              <a:rPr lang="en-US" baseline="-25000" dirty="0" smtClean="0"/>
              <a:t>2</a:t>
            </a:r>
            <a:r>
              <a:rPr lang="en-US" dirty="0" smtClean="0"/>
              <a:t>=</a:t>
            </a:r>
            <a:r>
              <a:rPr lang="en-US" dirty="0"/>
              <a:t>				</a:t>
            </a:r>
            <a:r>
              <a:rPr lang="en-US" dirty="0" smtClean="0"/>
              <a:t>L</a:t>
            </a:r>
            <a:r>
              <a:rPr lang="en-US" baseline="-25000" dirty="0" smtClean="0"/>
              <a:t>2</a:t>
            </a:r>
            <a:r>
              <a:rPr lang="en-US" baseline="30000" dirty="0" smtClean="0"/>
              <a:t>T</a:t>
            </a:r>
            <a:r>
              <a:rPr lang="en-US" dirty="0" smtClean="0"/>
              <a:t>=</a:t>
            </a:r>
            <a:endParaRPr lang="en-US" dirty="0"/>
          </a:p>
          <a:p>
            <a:pPr marL="0" indent="0">
              <a:buNone/>
            </a:pPr>
            <a:r>
              <a:rPr lang="en-US" dirty="0"/>
              <a:t>						</a:t>
            </a:r>
            <a:endParaRPr lang="en-US" dirty="0" smtClean="0"/>
          </a:p>
          <a:p>
            <a:pPr marL="0" indent="0">
              <a:buNone/>
            </a:pPr>
            <a:endParaRPr lang="en-US" dirty="0"/>
          </a:p>
          <a:p>
            <a:pPr marL="0" indent="0">
              <a:buNone/>
            </a:pPr>
            <a:endParaRPr lang="en-US" dirty="0"/>
          </a:p>
          <a:p>
            <a:pPr marL="0" indent="0">
              <a:buNone/>
            </a:pPr>
            <a:r>
              <a:rPr lang="en-US" dirty="0"/>
              <a:t>	     </a:t>
            </a:r>
            <a:r>
              <a:rPr lang="en-US" dirty="0" smtClean="0"/>
              <a:t>          X</a:t>
            </a:r>
            <a:r>
              <a:rPr lang="en-US" dirty="0"/>
              <a:t> </a:t>
            </a:r>
            <a:r>
              <a:rPr lang="en-US" dirty="0" smtClean="0"/>
              <a:t>     OR       = </a:t>
            </a:r>
            <a:r>
              <a:rPr lang="en-US" dirty="0"/>
              <a:t>		</a:t>
            </a:r>
          </a:p>
          <a:p>
            <a:pPr marL="0" indent="0">
              <a:buNone/>
            </a:pP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2647428337"/>
              </p:ext>
            </p:extLst>
          </p:nvPr>
        </p:nvGraphicFramePr>
        <p:xfrm>
          <a:off x="1371600" y="1502044"/>
          <a:ext cx="1447800" cy="783956"/>
        </p:xfrm>
        <a:graphic>
          <a:graphicData uri="http://schemas.openxmlformats.org/drawingml/2006/table">
            <a:tbl>
              <a:tblPr/>
              <a:tblGrid>
                <a:gridCol w="723900">
                  <a:extLst>
                    <a:ext uri="{9D8B030D-6E8A-4147-A177-3AD203B41FA5}">
                      <a16:colId xmlns="" xmlns:a16="http://schemas.microsoft.com/office/drawing/2014/main" xmlns:a14="http://schemas.microsoft.com/office/drawing/2010/main" xmlns:mc="http://schemas.openxmlformats.org/markup-compatibility/2006" val="20000"/>
                    </a:ext>
                  </a:extLst>
                </a:gridCol>
                <a:gridCol w="723900">
                  <a:extLst>
                    <a:ext uri="{9D8B030D-6E8A-4147-A177-3AD203B41FA5}">
                      <a16:colId xmlns="" xmlns:a16="http://schemas.microsoft.com/office/drawing/2014/main" xmlns:a14="http://schemas.microsoft.com/office/drawing/2010/main" xmlns:mc="http://schemas.openxmlformats.org/markup-compatibility/2006" val="20001"/>
                    </a:ext>
                  </a:extLst>
                </a:gridCol>
              </a:tblGrid>
              <a:tr h="391978">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0.015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0.009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 xmlns:a16="http://schemas.microsoft.com/office/drawing/2014/main" xmlns:a14="http://schemas.microsoft.com/office/drawing/2010/main" xmlns:mc="http://schemas.openxmlformats.org/markup-compatibility/2006" val="10000"/>
                  </a:ext>
                </a:extLst>
              </a:tr>
              <a:tr h="391978">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0.009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0.048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 xmlns:a16="http://schemas.microsoft.com/office/drawing/2014/main" xmlns:a14="http://schemas.microsoft.com/office/drawing/2010/main" xmlns:mc="http://schemas.openxmlformats.org/markup-compatibility/2006"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82207524"/>
              </p:ext>
            </p:extLst>
          </p:nvPr>
        </p:nvGraphicFramePr>
        <p:xfrm>
          <a:off x="5181600" y="1524000"/>
          <a:ext cx="1524000" cy="762000"/>
        </p:xfrm>
        <a:graphic>
          <a:graphicData uri="http://schemas.openxmlformats.org/drawingml/2006/table">
            <a:tbl>
              <a:tblPr/>
              <a:tblGrid>
                <a:gridCol w="762000">
                  <a:extLst>
                    <a:ext uri="{9D8B030D-6E8A-4147-A177-3AD203B41FA5}">
                      <a16:colId xmlns="" xmlns:a16="http://schemas.microsoft.com/office/drawing/2014/main" xmlns:a14="http://schemas.microsoft.com/office/drawing/2010/main" xmlns:mc="http://schemas.openxmlformats.org/markup-compatibility/2006" val="20000"/>
                    </a:ext>
                  </a:extLst>
                </a:gridCol>
                <a:gridCol w="762000">
                  <a:extLst>
                    <a:ext uri="{9D8B030D-6E8A-4147-A177-3AD203B41FA5}">
                      <a16:colId xmlns="" xmlns:a16="http://schemas.microsoft.com/office/drawing/2014/main" xmlns:a14="http://schemas.microsoft.com/office/drawing/2010/main" xmlns:mc="http://schemas.openxmlformats.org/markup-compatibility/2006" val="20001"/>
                    </a:ext>
                  </a:extLst>
                </a:gridCol>
              </a:tblGrid>
              <a:tr h="381000">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0.122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0.073</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xmlns:a14="http://schemas.microsoft.com/office/drawing/2010/main" xmlns:mc="http://schemas.openxmlformats.org/markup-compatibility/2006" val="10000"/>
                  </a:ext>
                </a:extLst>
              </a:tr>
              <a:tr h="381000">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0.206</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xmlns:a14="http://schemas.microsoft.com/office/drawing/2010/main" xmlns:mc="http://schemas.openxmlformats.org/markup-compatibility/2006" val="10001"/>
                  </a:ext>
                </a:extLst>
              </a:tr>
            </a:tbl>
          </a:graphicData>
        </a:graphic>
      </p:graphicFrame>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2011613571"/>
                  </p:ext>
                </p:extLst>
              </p:nvPr>
            </p:nvGraphicFramePr>
            <p:xfrm>
              <a:off x="408117" y="3570966"/>
              <a:ext cx="2411283" cy="2829831"/>
            </p:xfrm>
            <a:graphic>
              <a:graphicData uri="http://schemas.openxmlformats.org/drawingml/2006/table">
                <a:tbl>
                  <a:tblPr/>
                  <a:tblGrid>
                    <a:gridCol w="803761"/>
                    <a:gridCol w="803761">
                      <a:extLst>
                        <a:ext uri="{9D8B030D-6E8A-4147-A177-3AD203B41FA5}">
                          <a16:colId xmlns="" xmlns:a16="http://schemas.microsoft.com/office/drawing/2014/main" val="20000"/>
                        </a:ext>
                      </a:extLst>
                    </a:gridCol>
                    <a:gridCol w="803761">
                      <a:extLst>
                        <a:ext uri="{9D8B030D-6E8A-4147-A177-3AD203B41FA5}">
                          <a16:colId xmlns="" xmlns:a16="http://schemas.microsoft.com/office/drawing/2014/main" val="20001"/>
                        </a:ext>
                      </a:extLst>
                    </a:gridCol>
                  </a:tblGrid>
                  <a:tr h="540446">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Regime</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Stock 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Stock 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2"/>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tc>
                      <a:txBody>
                        <a:bodyPr/>
                        <a:lstStyle/>
                        <a:p>
                          <a:pPr marL="0" algn="ctr" defTabSz="914400" rtl="0" eaLnBrk="1" fontAlgn="ctr" latinLnBrk="0" hangingPunct="1"/>
                          <a:r>
                            <a:rPr lang="en-US" sz="2000" b="1" i="0" u="none" strike="noStrike" kern="1200" dirty="0">
                              <a:solidFill>
                                <a:srgbClr val="3F3F76"/>
                              </a:solidFill>
                              <a:effectLst/>
                              <a:latin typeface="Calibri"/>
                              <a:ea typeface="+mn-ea"/>
                              <a:cs typeface="+mn-cs"/>
                            </a:rPr>
                            <a:t>2.307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tc>
                      <a:txBody>
                        <a:bodyPr/>
                        <a:lstStyle/>
                        <a:p>
                          <a:pPr marL="0" algn="ctr" defTabSz="914400" rtl="0" eaLnBrk="1" fontAlgn="ctr" latinLnBrk="0" hangingPunct="1"/>
                          <a:r>
                            <a:rPr lang="en-US" sz="2000" b="1" i="0" u="none" strike="noStrike" kern="1200" dirty="0">
                              <a:solidFill>
                                <a:srgbClr val="3F3F76"/>
                              </a:solidFill>
                              <a:effectLst/>
                              <a:latin typeface="Calibri"/>
                              <a:ea typeface="+mn-ea"/>
                              <a:cs typeface="+mn-cs"/>
                            </a:rPr>
                            <a:t>2.629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extLst>
                      <a:ext uri="{0D108BD9-81ED-4DB2-BD59-A6C34878D82A}">
                        <a16:rowId xmlns="" xmlns:a16="http://schemas.microsoft.com/office/drawing/2014/main" val="10003"/>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0.710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-0.796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1.614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-0.163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4578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1" i="1"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1" i="1"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14:m>
                            <m:oMathPara xmlns:m="http://schemas.openxmlformats.org/officeDocument/2006/math">
                              <m:oMathParaPr>
                                <m:jc m:val="centerGroup"/>
                              </m:oMathParaPr>
                              <m:oMath xmlns:m="http://schemas.openxmlformats.org/officeDocument/2006/math">
                                <m:r>
                                  <a:rPr lang="en-US" sz="1800" b="1" i="1"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5"/>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-0.265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0.494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2011613571"/>
                  </p:ext>
                </p:extLst>
              </p:nvPr>
            </p:nvGraphicFramePr>
            <p:xfrm>
              <a:off x="408117" y="3570966"/>
              <a:ext cx="2411283" cy="2829831"/>
            </p:xfrm>
            <a:graphic>
              <a:graphicData uri="http://schemas.openxmlformats.org/drawingml/2006/table">
                <a:tbl>
                  <a:tblPr/>
                  <a:tblGrid>
                    <a:gridCol w="803761"/>
                    <a:gridCol w="803761">
                      <a:extLst>
                        <a:ext uri="{9D8B030D-6E8A-4147-A177-3AD203B41FA5}">
                          <a16:colId xmlns="" xmlns:a16="http://schemas.microsoft.com/office/drawing/2014/main" xmlns:a14="http://schemas.microsoft.com/office/drawing/2010/main" val="20000"/>
                        </a:ext>
                      </a:extLst>
                    </a:gridCol>
                    <a:gridCol w="803761">
                      <a:extLst>
                        <a:ext uri="{9D8B030D-6E8A-4147-A177-3AD203B41FA5}">
                          <a16:colId xmlns="" xmlns:a16="http://schemas.microsoft.com/office/drawing/2014/main" xmlns:a14="http://schemas.microsoft.com/office/drawing/2010/main" val="20001"/>
                        </a:ext>
                      </a:extLst>
                    </a:gridCol>
                  </a:tblGrid>
                  <a:tr h="540446">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Regime</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Stock 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Stock 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2"/>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tc>
                      <a:txBody>
                        <a:bodyPr/>
                        <a:lstStyle/>
                        <a:p>
                          <a:pPr marL="0" algn="ctr" defTabSz="914400" rtl="0" eaLnBrk="1" fontAlgn="ctr" latinLnBrk="0" hangingPunct="1"/>
                          <a:r>
                            <a:rPr lang="en-US" sz="2000" b="1" i="0" u="none" strike="noStrike" kern="1200" dirty="0">
                              <a:solidFill>
                                <a:srgbClr val="3F3F76"/>
                              </a:solidFill>
                              <a:effectLst/>
                              <a:latin typeface="Calibri"/>
                              <a:ea typeface="+mn-ea"/>
                              <a:cs typeface="+mn-cs"/>
                            </a:rPr>
                            <a:t>2.307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tc>
                      <a:txBody>
                        <a:bodyPr/>
                        <a:lstStyle/>
                        <a:p>
                          <a:pPr marL="0" algn="ctr" defTabSz="914400" rtl="0" eaLnBrk="1" fontAlgn="ctr" latinLnBrk="0" hangingPunct="1"/>
                          <a:r>
                            <a:rPr lang="en-US" sz="2000" b="1" i="0" u="none" strike="noStrike" kern="1200" dirty="0">
                              <a:solidFill>
                                <a:srgbClr val="3F3F76"/>
                              </a:solidFill>
                              <a:effectLst/>
                              <a:latin typeface="Calibri"/>
                              <a:ea typeface="+mn-ea"/>
                              <a:cs typeface="+mn-cs"/>
                            </a:rPr>
                            <a:t>2.629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extLst>
                      <a:ext uri="{0D108BD9-81ED-4DB2-BD59-A6C34878D82A}">
                        <a16:rowId xmlns="" xmlns:a16="http://schemas.microsoft.com/office/drawing/2014/main" xmlns:a14="http://schemas.microsoft.com/office/drawing/2010/main" val="10003"/>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0.710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-0.796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4"/>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1.614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-0.163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0"/>
                      </a:ext>
                    </a:extLst>
                  </a:tr>
                  <a:tr h="457877">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rotWithShape="0">
                          <a:blip r:embed="rId3"/>
                          <a:stretch>
                            <a:fillRect t="-420000" r="-201515" b="-112000"/>
                          </a:stretch>
                        </a:blipFill>
                      </a:tcPr>
                    </a:tc>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rotWithShape="0">
                          <a:blip r:embed="rId3"/>
                          <a:stretch>
                            <a:fillRect l="-99248" t="-420000" r="-100000" b="-112000"/>
                          </a:stretch>
                        </a:blipFill>
                      </a:tcPr>
                    </a:tc>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rotWithShape="0">
                          <a:blip r:embed="rId3"/>
                          <a:stretch>
                            <a:fillRect l="-200758" t="-420000" r="-758" b="-112000"/>
                          </a:stretch>
                        </a:blipFill>
                      </a:tcPr>
                    </a:tc>
                    <a:extLst>
                      <a:ext uri="{0D108BD9-81ED-4DB2-BD59-A6C34878D82A}">
                        <a16:rowId xmlns="" xmlns:a16="http://schemas.microsoft.com/office/drawing/2014/main" xmlns:a14="http://schemas.microsoft.com/office/drawing/2010/main" val="10005"/>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-0.265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0.494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1"/>
                      </a:ext>
                    </a:extLst>
                  </a:tr>
                </a:tbl>
              </a:graphicData>
            </a:graphic>
          </p:graphicFrame>
        </mc:Fallback>
      </mc:AlternateContent>
      <p:graphicFrame>
        <p:nvGraphicFramePr>
          <p:cNvPr id="9" name="Table 8"/>
          <p:cNvGraphicFramePr>
            <a:graphicFrameLocks noGrp="1"/>
          </p:cNvGraphicFramePr>
          <p:nvPr>
            <p:extLst>
              <p:ext uri="{D42A27DB-BD31-4B8C-83A1-F6EECF244321}">
                <p14:modId xmlns:p14="http://schemas.microsoft.com/office/powerpoint/2010/main" val="2681360552"/>
              </p:ext>
            </p:extLst>
          </p:nvPr>
        </p:nvGraphicFramePr>
        <p:xfrm>
          <a:off x="3657600" y="3570966"/>
          <a:ext cx="1143000" cy="990600"/>
        </p:xfrm>
        <a:graphic>
          <a:graphicData uri="http://schemas.openxmlformats.org/drawingml/2006/table">
            <a:tbl>
              <a:tblPr/>
              <a:tblGrid>
                <a:gridCol w="571500">
                  <a:extLst>
                    <a:ext uri="{9D8B030D-6E8A-4147-A177-3AD203B41FA5}">
                      <a16:colId xmlns="" xmlns:a16="http://schemas.microsoft.com/office/drawing/2014/main" val="20000"/>
                    </a:ext>
                  </a:extLst>
                </a:gridCol>
                <a:gridCol w="571500">
                  <a:extLst>
                    <a:ext uri="{9D8B030D-6E8A-4147-A177-3AD203B41FA5}">
                      <a16:colId xmlns="" xmlns:a16="http://schemas.microsoft.com/office/drawing/2014/main" val="20001"/>
                    </a:ext>
                  </a:extLst>
                </a:gridCol>
              </a:tblGrid>
              <a:tr h="495300">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0.122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bg2">
                        <a:lumMod val="40000"/>
                        <a:lumOff val="60000"/>
                      </a:schemeClr>
                    </a:solidFill>
                  </a:tcPr>
                </a:tc>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0.073</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bg2">
                        <a:lumMod val="40000"/>
                        <a:lumOff val="60000"/>
                      </a:schemeClr>
                    </a:solidFill>
                  </a:tcPr>
                </a:tc>
                <a:extLst>
                  <a:ext uri="{0D108BD9-81ED-4DB2-BD59-A6C34878D82A}">
                    <a16:rowId xmlns="" xmlns:a16="http://schemas.microsoft.com/office/drawing/2014/main" val="10000"/>
                  </a:ext>
                </a:extLst>
              </a:tr>
              <a:tr h="495300">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bg2">
                        <a:lumMod val="40000"/>
                        <a:lumOff val="60000"/>
                      </a:schemeClr>
                    </a:solidFill>
                  </a:tcPr>
                </a:tc>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0.206</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bg2">
                        <a:lumMod val="40000"/>
                        <a:lumOff val="60000"/>
                      </a:schemeClr>
                    </a:solidFill>
                  </a:tcPr>
                </a:tc>
                <a:extLst>
                  <a:ext uri="{0D108BD9-81ED-4DB2-BD59-A6C34878D82A}">
                    <a16:rowId xmlns="" xmlns:a16="http://schemas.microsoft.com/office/drawing/2014/main" val="10001"/>
                  </a:ext>
                </a:extLst>
              </a:tr>
            </a:tbl>
          </a:graphicData>
        </a:graphic>
      </p:graphicFrame>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251715045"/>
                  </p:ext>
                </p:extLst>
              </p:nvPr>
            </p:nvGraphicFramePr>
            <p:xfrm>
              <a:off x="5638800" y="3570969"/>
              <a:ext cx="2438400" cy="2829832"/>
            </p:xfrm>
            <a:graphic>
              <a:graphicData uri="http://schemas.openxmlformats.org/drawingml/2006/table">
                <a:tbl>
                  <a:tblPr/>
                  <a:tblGrid>
                    <a:gridCol w="812800"/>
                    <a:gridCol w="812800">
                      <a:extLst>
                        <a:ext uri="{9D8B030D-6E8A-4147-A177-3AD203B41FA5}">
                          <a16:colId xmlns="" xmlns:a16="http://schemas.microsoft.com/office/drawing/2014/main" val="20000"/>
                        </a:ext>
                      </a:extLst>
                    </a:gridCol>
                    <a:gridCol w="812800">
                      <a:extLst>
                        <a:ext uri="{9D8B030D-6E8A-4147-A177-3AD203B41FA5}">
                          <a16:colId xmlns="" xmlns:a16="http://schemas.microsoft.com/office/drawing/2014/main" val="20001"/>
                        </a:ext>
                      </a:extLst>
                    </a:gridCol>
                  </a:tblGrid>
                  <a:tr h="631197">
                    <a:tc>
                      <a:txBody>
                        <a:bodyPr/>
                        <a:lstStyle/>
                        <a:p>
                          <a:pPr algn="ctr" fontAlgn="ctr"/>
                          <a:r>
                            <a:rPr lang="en-US" sz="1800" b="1" i="0" u="none" strike="noStrike" dirty="0" smtClean="0">
                              <a:solidFill>
                                <a:srgbClr val="3F3F76"/>
                              </a:solidFill>
                              <a:effectLst/>
                              <a:latin typeface="Calibri"/>
                            </a:rPr>
                            <a:t>Regime</a:t>
                          </a:r>
                          <a:endParaRPr lang="en-US" sz="1800" b="1" i="0" u="none" strike="noStrike" dirty="0">
                            <a:solidFill>
                              <a:srgbClr val="3F3F76"/>
                            </a:solidFill>
                            <a:effectLst/>
                            <a:latin typeface="Calibri"/>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fontAlgn="ctr"/>
                          <a:r>
                            <a:rPr lang="en-US" sz="1800" b="1" i="0" u="none" strike="noStrike" dirty="0">
                              <a:solidFill>
                                <a:srgbClr val="3F3F76"/>
                              </a:solidFill>
                              <a:effectLst/>
                              <a:latin typeface="Calibri"/>
                            </a:rPr>
                            <a:t>Stock 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fontAlgn="ctr"/>
                          <a:r>
                            <a:rPr lang="en-US" sz="1800" b="1" i="0" u="none" strike="noStrike" dirty="0">
                              <a:solidFill>
                                <a:srgbClr val="3F3F76"/>
                              </a:solidFill>
                              <a:effectLst/>
                              <a:latin typeface="Calibri"/>
                            </a:rPr>
                            <a:t>Stock 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2"/>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tc>
                      <a:txBody>
                        <a:bodyPr/>
                        <a:lstStyle/>
                        <a:p>
                          <a:pPr marL="0" algn="ctr" defTabSz="914400" rtl="0" eaLnBrk="1" fontAlgn="ctr" latinLnBrk="0" hangingPunct="1"/>
                          <a:r>
                            <a:rPr lang="en-US" sz="2000" b="1" i="0" u="none" strike="noStrike" kern="1200" dirty="0">
                              <a:solidFill>
                                <a:srgbClr val="3F3F76"/>
                              </a:solidFill>
                              <a:effectLst/>
                              <a:latin typeface="Calibri"/>
                              <a:ea typeface="+mn-ea"/>
                              <a:cs typeface="+mn-cs"/>
                            </a:rPr>
                            <a:t>0.283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tc>
                      <a:txBody>
                        <a:bodyPr/>
                        <a:lstStyle/>
                        <a:p>
                          <a:pPr marL="0" algn="ctr" defTabSz="914400" rtl="0" eaLnBrk="1" fontAlgn="ctr" latinLnBrk="0" hangingPunct="1"/>
                          <a:r>
                            <a:rPr lang="en-US" sz="2000" b="1" i="0" u="none" strike="noStrike" kern="1200" dirty="0">
                              <a:solidFill>
                                <a:srgbClr val="3F3F76"/>
                              </a:solidFill>
                              <a:effectLst/>
                              <a:latin typeface="Calibri"/>
                              <a:ea typeface="+mn-ea"/>
                              <a:cs typeface="+mn-cs"/>
                            </a:rPr>
                            <a:t>0.712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extLst>
                      <a:ext uri="{0D108BD9-81ED-4DB2-BD59-A6C34878D82A}">
                        <a16:rowId xmlns="" xmlns:a16="http://schemas.microsoft.com/office/drawing/2014/main" val="10003"/>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0.087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-0.112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0.161</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0.025</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4397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1" i="1"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1" i="0"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1" i="0"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5"/>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a:solidFill>
                                <a:srgbClr val="3F3F76"/>
                              </a:solidFill>
                              <a:effectLst/>
                              <a:latin typeface="Calibri"/>
                              <a:ea typeface="+mn-ea"/>
                              <a:cs typeface="+mn-cs"/>
                            </a:rPr>
                            <a:t>-0.027</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0.064</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251715045"/>
                  </p:ext>
                </p:extLst>
              </p:nvPr>
            </p:nvGraphicFramePr>
            <p:xfrm>
              <a:off x="5638800" y="3570969"/>
              <a:ext cx="2438400" cy="2829832"/>
            </p:xfrm>
            <a:graphic>
              <a:graphicData uri="http://schemas.openxmlformats.org/drawingml/2006/table">
                <a:tbl>
                  <a:tblPr/>
                  <a:tblGrid>
                    <a:gridCol w="812800"/>
                    <a:gridCol w="812800">
                      <a:extLst>
                        <a:ext uri="{9D8B030D-6E8A-4147-A177-3AD203B41FA5}">
                          <a16:colId xmlns="" xmlns:a16="http://schemas.microsoft.com/office/drawing/2014/main" xmlns:a14="http://schemas.microsoft.com/office/drawing/2010/main" val="20000"/>
                        </a:ext>
                      </a:extLst>
                    </a:gridCol>
                    <a:gridCol w="812800">
                      <a:extLst>
                        <a:ext uri="{9D8B030D-6E8A-4147-A177-3AD203B41FA5}">
                          <a16:colId xmlns="" xmlns:a16="http://schemas.microsoft.com/office/drawing/2014/main" xmlns:a14="http://schemas.microsoft.com/office/drawing/2010/main" val="20001"/>
                        </a:ext>
                      </a:extLst>
                    </a:gridCol>
                  </a:tblGrid>
                  <a:tr h="631197">
                    <a:tc>
                      <a:txBody>
                        <a:bodyPr/>
                        <a:lstStyle/>
                        <a:p>
                          <a:pPr algn="ctr" fontAlgn="ctr"/>
                          <a:r>
                            <a:rPr lang="en-US" sz="1800" b="1" i="0" u="none" strike="noStrike" dirty="0" smtClean="0">
                              <a:solidFill>
                                <a:srgbClr val="3F3F76"/>
                              </a:solidFill>
                              <a:effectLst/>
                              <a:latin typeface="Calibri"/>
                            </a:rPr>
                            <a:t>Regime</a:t>
                          </a:r>
                          <a:endParaRPr lang="en-US" sz="1800" b="1" i="0" u="none" strike="noStrike" dirty="0">
                            <a:solidFill>
                              <a:srgbClr val="3F3F76"/>
                            </a:solidFill>
                            <a:effectLst/>
                            <a:latin typeface="Calibri"/>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fontAlgn="ctr"/>
                          <a:r>
                            <a:rPr lang="en-US" sz="1800" b="1" i="0" u="none" strike="noStrike" dirty="0">
                              <a:solidFill>
                                <a:srgbClr val="3F3F76"/>
                              </a:solidFill>
                              <a:effectLst/>
                              <a:latin typeface="Calibri"/>
                            </a:rPr>
                            <a:t>Stock 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fontAlgn="ctr"/>
                          <a:r>
                            <a:rPr lang="en-US" sz="1800" b="1" i="0" u="none" strike="noStrike" dirty="0">
                              <a:solidFill>
                                <a:srgbClr val="3F3F76"/>
                              </a:solidFill>
                              <a:effectLst/>
                              <a:latin typeface="Calibri"/>
                            </a:rPr>
                            <a:t>Stock 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2"/>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tc>
                      <a:txBody>
                        <a:bodyPr/>
                        <a:lstStyle/>
                        <a:p>
                          <a:pPr marL="0" algn="ctr" defTabSz="914400" rtl="0" eaLnBrk="1" fontAlgn="ctr" latinLnBrk="0" hangingPunct="1"/>
                          <a:r>
                            <a:rPr lang="en-US" sz="2000" b="1" i="0" u="none" strike="noStrike" kern="1200" dirty="0">
                              <a:solidFill>
                                <a:srgbClr val="3F3F76"/>
                              </a:solidFill>
                              <a:effectLst/>
                              <a:latin typeface="Calibri"/>
                              <a:ea typeface="+mn-ea"/>
                              <a:cs typeface="+mn-cs"/>
                            </a:rPr>
                            <a:t>0.283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tc>
                      <a:txBody>
                        <a:bodyPr/>
                        <a:lstStyle/>
                        <a:p>
                          <a:pPr marL="0" algn="ctr" defTabSz="914400" rtl="0" eaLnBrk="1" fontAlgn="ctr" latinLnBrk="0" hangingPunct="1"/>
                          <a:r>
                            <a:rPr lang="en-US" sz="2000" b="1" i="0" u="none" strike="noStrike" kern="1200" dirty="0">
                              <a:solidFill>
                                <a:srgbClr val="3F3F76"/>
                              </a:solidFill>
                              <a:effectLst/>
                              <a:latin typeface="Calibri"/>
                              <a:ea typeface="+mn-ea"/>
                              <a:cs typeface="+mn-cs"/>
                            </a:rPr>
                            <a:t>0.712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extLst>
                      <a:ext uri="{0D108BD9-81ED-4DB2-BD59-A6C34878D82A}">
                        <a16:rowId xmlns="" xmlns:a16="http://schemas.microsoft.com/office/drawing/2014/main" xmlns:a14="http://schemas.microsoft.com/office/drawing/2010/main" val="10003"/>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0.087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-0.112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4"/>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0.161</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0.025</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0"/>
                      </a:ext>
                    </a:extLst>
                  </a:tr>
                  <a:tr h="439727">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rotWithShape="0">
                          <a:blip r:embed="rId4"/>
                          <a:stretch>
                            <a:fillRect l="-752" t="-439726" r="-202256" b="-113699"/>
                          </a:stretch>
                        </a:blipFill>
                      </a:tcPr>
                    </a:tc>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rotWithShape="0">
                          <a:blip r:embed="rId4"/>
                          <a:stretch>
                            <a:fillRect l="-100000" t="-439726" r="-100746" b="-113699"/>
                          </a:stretch>
                        </a:blipFill>
                      </a:tcPr>
                    </a:tc>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rotWithShape="0">
                          <a:blip r:embed="rId4"/>
                          <a:stretch>
                            <a:fillRect l="-201504" t="-439726" r="-1504" b="-113699"/>
                          </a:stretch>
                        </a:blipFill>
                      </a:tcPr>
                    </a:tc>
                    <a:extLst>
                      <a:ext uri="{0D108BD9-81ED-4DB2-BD59-A6C34878D82A}">
                        <a16:rowId xmlns="" xmlns:a16="http://schemas.microsoft.com/office/drawing/2014/main" xmlns:a14="http://schemas.microsoft.com/office/drawing/2010/main" val="10005"/>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a:solidFill>
                                <a:srgbClr val="3F3F76"/>
                              </a:solidFill>
                              <a:effectLst/>
                              <a:latin typeface="Calibri"/>
                              <a:ea typeface="+mn-ea"/>
                              <a:cs typeface="+mn-cs"/>
                            </a:rPr>
                            <a:t>-0.027</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0.064</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1"/>
                      </a:ext>
                    </a:extLst>
                  </a:tr>
                </a:tbl>
              </a:graphicData>
            </a:graphic>
          </p:graphicFrame>
        </mc:Fallback>
      </mc:AlternateContent>
      <p:graphicFrame>
        <p:nvGraphicFramePr>
          <p:cNvPr id="12" name="Table 11"/>
          <p:cNvGraphicFramePr>
            <a:graphicFrameLocks noGrp="1"/>
          </p:cNvGraphicFramePr>
          <p:nvPr>
            <p:extLst>
              <p:ext uri="{D42A27DB-BD31-4B8C-83A1-F6EECF244321}">
                <p14:modId xmlns:p14="http://schemas.microsoft.com/office/powerpoint/2010/main" val="4001284633"/>
              </p:ext>
            </p:extLst>
          </p:nvPr>
        </p:nvGraphicFramePr>
        <p:xfrm>
          <a:off x="3657600" y="5410197"/>
          <a:ext cx="1143000" cy="990600"/>
        </p:xfrm>
        <a:graphic>
          <a:graphicData uri="http://schemas.openxmlformats.org/drawingml/2006/table">
            <a:tbl>
              <a:tblPr/>
              <a:tblGrid>
                <a:gridCol w="571500">
                  <a:extLst>
                    <a:ext uri="{9D8B030D-6E8A-4147-A177-3AD203B41FA5}">
                      <a16:colId xmlns="" xmlns:a16="http://schemas.microsoft.com/office/drawing/2014/main" val="20000"/>
                    </a:ext>
                  </a:extLst>
                </a:gridCol>
                <a:gridCol w="571500">
                  <a:extLst>
                    <a:ext uri="{9D8B030D-6E8A-4147-A177-3AD203B41FA5}">
                      <a16:colId xmlns="" xmlns:a16="http://schemas.microsoft.com/office/drawing/2014/main" val="20001"/>
                    </a:ext>
                  </a:extLst>
                </a:gridCol>
              </a:tblGrid>
              <a:tr h="495300">
                <a:tc>
                  <a:txBody>
                    <a:bodyPr/>
                    <a:lstStyle/>
                    <a:p>
                      <a:pPr marL="0" algn="ctr" defTabSz="914400" rtl="0" eaLnBrk="1" fontAlgn="ctr" latinLnBrk="0" hangingPunct="1"/>
                      <a:r>
                        <a:rPr lang="en-US" sz="1800" b="1" i="0" u="none" strike="noStrike" kern="1200" dirty="0" smtClean="0">
                          <a:solidFill>
                            <a:srgbClr val="3F3F3F"/>
                          </a:solidFill>
                          <a:effectLst/>
                          <a:latin typeface="Calibri"/>
                          <a:ea typeface="+mn-ea"/>
                          <a:cs typeface="+mn-cs"/>
                        </a:rPr>
                        <a:t>0.100</a:t>
                      </a:r>
                      <a:endParaRPr lang="en-US" sz="1800" b="1" i="0" u="none" strike="noStrike" kern="1200" dirty="0">
                        <a:solidFill>
                          <a:srgbClr val="3F3F3F"/>
                        </a:solidFill>
                        <a:effectLst/>
                        <a:latin typeface="Calibri"/>
                        <a:ea typeface="+mn-ea"/>
                        <a:cs typeface="+mn-cs"/>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smtClean="0">
                          <a:solidFill>
                            <a:srgbClr val="3F3F3F"/>
                          </a:solidFill>
                          <a:effectLst/>
                          <a:latin typeface="Calibri"/>
                          <a:ea typeface="+mn-ea"/>
                          <a:cs typeface="+mn-cs"/>
                        </a:rPr>
                        <a:t>0.030</a:t>
                      </a:r>
                      <a:endParaRPr lang="en-US" sz="1800" b="1" i="0" u="none" strike="noStrike" kern="1200" dirty="0">
                        <a:solidFill>
                          <a:srgbClr val="3F3F3F"/>
                        </a:solidFill>
                        <a:effectLst/>
                        <a:latin typeface="Calibri"/>
                        <a:ea typeface="+mn-ea"/>
                        <a:cs typeface="+mn-cs"/>
                      </a:endParaRP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495300">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smtClean="0">
                          <a:solidFill>
                            <a:srgbClr val="3F3F3F"/>
                          </a:solidFill>
                          <a:effectLst/>
                          <a:latin typeface="Calibri"/>
                          <a:ea typeface="+mn-ea"/>
                          <a:cs typeface="+mn-cs"/>
                        </a:rPr>
                        <a:t>0.145</a:t>
                      </a:r>
                      <a:endParaRPr lang="en-US" sz="1800" b="1" i="0" u="none" strike="noStrike" kern="1200" dirty="0">
                        <a:solidFill>
                          <a:srgbClr val="3F3F3F"/>
                        </a:solidFill>
                        <a:effectLst/>
                        <a:latin typeface="Calibri"/>
                        <a:ea typeface="+mn-ea"/>
                        <a:cs typeface="+mn-cs"/>
                      </a:endParaRP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334396354"/>
              </p:ext>
            </p:extLst>
          </p:nvPr>
        </p:nvGraphicFramePr>
        <p:xfrm>
          <a:off x="1371600" y="2536505"/>
          <a:ext cx="1447800" cy="783956"/>
        </p:xfrm>
        <a:graphic>
          <a:graphicData uri="http://schemas.openxmlformats.org/drawingml/2006/table">
            <a:tbl>
              <a:tblPr/>
              <a:tblGrid>
                <a:gridCol w="723900">
                  <a:extLst>
                    <a:ext uri="{9D8B030D-6E8A-4147-A177-3AD203B41FA5}">
                      <a16:colId xmlns="" xmlns:a16="http://schemas.microsoft.com/office/drawing/2014/main" xmlns:a14="http://schemas.microsoft.com/office/drawing/2010/main" xmlns:mc="http://schemas.openxmlformats.org/markup-compatibility/2006" val="20000"/>
                    </a:ext>
                  </a:extLst>
                </a:gridCol>
                <a:gridCol w="723900">
                  <a:extLst>
                    <a:ext uri="{9D8B030D-6E8A-4147-A177-3AD203B41FA5}">
                      <a16:colId xmlns="" xmlns:a16="http://schemas.microsoft.com/office/drawing/2014/main" xmlns:a14="http://schemas.microsoft.com/office/drawing/2010/main" xmlns:mc="http://schemas.openxmlformats.org/markup-compatibility/2006" val="20001"/>
                    </a:ext>
                  </a:extLst>
                </a:gridCol>
              </a:tblGrid>
              <a:tr h="391978">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0.010</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0.003</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 xmlns:a16="http://schemas.microsoft.com/office/drawing/2014/main" xmlns:a14="http://schemas.microsoft.com/office/drawing/2010/main" xmlns:mc="http://schemas.openxmlformats.org/markup-compatibility/2006" val="10000"/>
                  </a:ext>
                </a:extLst>
              </a:tr>
              <a:tr h="391978">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0.003</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0.022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 xmlns:a16="http://schemas.microsoft.com/office/drawing/2014/main" xmlns:a14="http://schemas.microsoft.com/office/drawing/2010/main" xmlns:mc="http://schemas.openxmlformats.org/markup-compatibility/2006" val="1000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50331469"/>
              </p:ext>
            </p:extLst>
          </p:nvPr>
        </p:nvGraphicFramePr>
        <p:xfrm>
          <a:off x="5181600" y="2558461"/>
          <a:ext cx="1524000" cy="762000"/>
        </p:xfrm>
        <a:graphic>
          <a:graphicData uri="http://schemas.openxmlformats.org/drawingml/2006/table">
            <a:tbl>
              <a:tblPr/>
              <a:tblGrid>
                <a:gridCol w="762000">
                  <a:extLst>
                    <a:ext uri="{9D8B030D-6E8A-4147-A177-3AD203B41FA5}">
                      <a16:colId xmlns="" xmlns:a16="http://schemas.microsoft.com/office/drawing/2014/main" xmlns:a14="http://schemas.microsoft.com/office/drawing/2010/main" xmlns:mc="http://schemas.openxmlformats.org/markup-compatibility/2006" val="20000"/>
                    </a:ext>
                  </a:extLst>
                </a:gridCol>
                <a:gridCol w="762000">
                  <a:extLst>
                    <a:ext uri="{9D8B030D-6E8A-4147-A177-3AD203B41FA5}">
                      <a16:colId xmlns="" xmlns:a16="http://schemas.microsoft.com/office/drawing/2014/main" xmlns:a14="http://schemas.microsoft.com/office/drawing/2010/main" xmlns:mc="http://schemas.openxmlformats.org/markup-compatibility/2006" val="20001"/>
                    </a:ext>
                  </a:extLst>
                </a:gridCol>
              </a:tblGrid>
              <a:tr h="381000">
                <a:tc>
                  <a:txBody>
                    <a:bodyPr/>
                    <a:lstStyle/>
                    <a:p>
                      <a:pPr marL="0" algn="ctr" defTabSz="914400" rtl="0" eaLnBrk="1" fontAlgn="ctr" latinLnBrk="0" hangingPunct="1"/>
                      <a:r>
                        <a:rPr lang="en-US" sz="1800" b="1" i="0" u="none" strike="noStrike" kern="1200" dirty="0" smtClean="0">
                          <a:solidFill>
                            <a:srgbClr val="3F3F3F"/>
                          </a:solidFill>
                          <a:effectLst/>
                          <a:latin typeface="Calibri"/>
                          <a:ea typeface="+mn-ea"/>
                          <a:cs typeface="+mn-cs"/>
                        </a:rPr>
                        <a:t>0.100</a:t>
                      </a:r>
                      <a:endParaRPr lang="en-US" sz="1800" b="1" i="0" u="none" strike="noStrike" kern="1200" dirty="0">
                        <a:solidFill>
                          <a:srgbClr val="3F3F3F"/>
                        </a:solidFill>
                        <a:effectLst/>
                        <a:latin typeface="Calibri"/>
                        <a:ea typeface="+mn-ea"/>
                        <a:cs typeface="+mn-cs"/>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smtClean="0">
                          <a:solidFill>
                            <a:srgbClr val="3F3F3F"/>
                          </a:solidFill>
                          <a:effectLst/>
                          <a:latin typeface="Calibri"/>
                          <a:ea typeface="+mn-ea"/>
                          <a:cs typeface="+mn-cs"/>
                        </a:rPr>
                        <a:t>0.030</a:t>
                      </a:r>
                      <a:endParaRPr lang="en-US" sz="1800" b="1" i="0" u="none" strike="noStrike" kern="1200" dirty="0">
                        <a:solidFill>
                          <a:srgbClr val="3F3F3F"/>
                        </a:solidFill>
                        <a:effectLst/>
                        <a:latin typeface="Calibri"/>
                        <a:ea typeface="+mn-ea"/>
                        <a:cs typeface="+mn-cs"/>
                      </a:endParaRP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xmlns:a14="http://schemas.microsoft.com/office/drawing/2010/main" xmlns:mc="http://schemas.openxmlformats.org/markup-compatibility/2006" val="10000"/>
                  </a:ext>
                </a:extLst>
              </a:tr>
              <a:tr h="381000">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smtClean="0">
                          <a:solidFill>
                            <a:srgbClr val="3F3F3F"/>
                          </a:solidFill>
                          <a:effectLst/>
                          <a:latin typeface="Calibri"/>
                          <a:ea typeface="+mn-ea"/>
                          <a:cs typeface="+mn-cs"/>
                        </a:rPr>
                        <a:t>0.145</a:t>
                      </a:r>
                      <a:endParaRPr lang="en-US" sz="1800" b="1" i="0" u="none" strike="noStrike" kern="1200" dirty="0">
                        <a:solidFill>
                          <a:srgbClr val="3F3F3F"/>
                        </a:solidFill>
                        <a:effectLst/>
                        <a:latin typeface="Calibri"/>
                        <a:ea typeface="+mn-ea"/>
                        <a:cs typeface="+mn-cs"/>
                      </a:endParaRP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xmlns:a14="http://schemas.microsoft.com/office/drawing/2010/main" xmlns:mc="http://schemas.openxmlformats.org/markup-compatibility/2006" val="10001"/>
                  </a:ext>
                </a:extLst>
              </a:tr>
            </a:tbl>
          </a:graphicData>
        </a:graphic>
      </p:graphicFrame>
      <p:sp>
        <p:nvSpPr>
          <p:cNvPr id="15" name="Rectangle 14"/>
          <p:cNvSpPr/>
          <p:nvPr/>
        </p:nvSpPr>
        <p:spPr bwMode="auto">
          <a:xfrm>
            <a:off x="3505200" y="3320461"/>
            <a:ext cx="1447800" cy="3232739"/>
          </a:xfrm>
          <a:prstGeom prst="rect">
            <a:avLst/>
          </a:prstGeom>
          <a:noFill/>
          <a:ln w="12700" cap="sq" algn="ctr">
            <a:solidFill>
              <a:schemeClr val="bg1">
                <a:lumMod val="65000"/>
              </a:schemeClr>
            </a:solidFill>
            <a:miter lim="800000"/>
            <a:headEnd/>
            <a:tailEnd/>
          </a:ln>
          <a:effectLst/>
        </p:spPr>
        <p:txBody>
          <a:bodyPr wrap="none" rtlCol="0" anchor="ctr"/>
          <a:lstStyle/>
          <a:p>
            <a:pPr algn="ctr"/>
            <a:endParaRPr lang="en-US" sz="1600" dirty="0" smtClean="0">
              <a:solidFill>
                <a:schemeClr val="bg1"/>
              </a:solidFill>
              <a:latin typeface="+mn-lt"/>
            </a:endParaRPr>
          </a:p>
        </p:txBody>
      </p:sp>
    </p:spTree>
    <p:extLst>
      <p:ext uri="{BB962C8B-B14F-4D97-AF65-F5344CB8AC3E}">
        <p14:creationId xmlns:p14="http://schemas.microsoft.com/office/powerpoint/2010/main" val="6522035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ESG</a:t>
            </a:r>
            <a:endParaRPr lang="en-US" dirty="0"/>
          </a:p>
        </p:txBody>
      </p:sp>
      <p:sp>
        <p:nvSpPr>
          <p:cNvPr id="3" name="Content Placeholder 2"/>
          <p:cNvSpPr>
            <a:spLocks noGrp="1"/>
          </p:cNvSpPr>
          <p:nvPr>
            <p:ph idx="1"/>
          </p:nvPr>
        </p:nvSpPr>
        <p:spPr/>
        <p:txBody>
          <a:bodyPr/>
          <a:lstStyle/>
          <a:p>
            <a:pPr marL="0" indent="0">
              <a:lnSpc>
                <a:spcPct val="150000"/>
              </a:lnSpc>
              <a:buNone/>
            </a:pPr>
            <a:r>
              <a:rPr lang="en-US" dirty="0" smtClean="0"/>
              <a:t>A</a:t>
            </a:r>
            <a:r>
              <a:rPr lang="en-US" baseline="-25000" dirty="0" smtClean="0"/>
              <a:t>1</a:t>
            </a:r>
            <a:r>
              <a:rPr lang="en-US" dirty="0" smtClean="0"/>
              <a:t>=				L</a:t>
            </a:r>
            <a:r>
              <a:rPr lang="en-US" baseline="-25000" dirty="0" smtClean="0"/>
              <a:t>1</a:t>
            </a:r>
            <a:r>
              <a:rPr lang="en-US" baseline="30000" dirty="0" smtClean="0"/>
              <a:t>T</a:t>
            </a:r>
            <a:r>
              <a:rPr lang="en-US" dirty="0" smtClean="0"/>
              <a:t>=</a:t>
            </a:r>
          </a:p>
          <a:p>
            <a:pPr marL="0" indent="0">
              <a:buNone/>
            </a:pPr>
            <a:endParaRPr lang="en-US" dirty="0"/>
          </a:p>
          <a:p>
            <a:pPr marL="0" indent="0">
              <a:buNone/>
            </a:pPr>
            <a:r>
              <a:rPr lang="en-US" dirty="0" smtClean="0"/>
              <a:t>A</a:t>
            </a:r>
            <a:r>
              <a:rPr lang="en-US" baseline="-25000" dirty="0" smtClean="0"/>
              <a:t>2</a:t>
            </a:r>
            <a:r>
              <a:rPr lang="en-US" dirty="0" smtClean="0"/>
              <a:t>=</a:t>
            </a:r>
            <a:r>
              <a:rPr lang="en-US" dirty="0"/>
              <a:t>				</a:t>
            </a:r>
            <a:r>
              <a:rPr lang="en-US" dirty="0" smtClean="0"/>
              <a:t>L</a:t>
            </a:r>
            <a:r>
              <a:rPr lang="en-US" baseline="-25000" dirty="0" smtClean="0"/>
              <a:t>2</a:t>
            </a:r>
            <a:r>
              <a:rPr lang="en-US" baseline="30000" dirty="0" smtClean="0"/>
              <a:t>T</a:t>
            </a:r>
            <a:r>
              <a:rPr lang="en-US" dirty="0" smtClean="0"/>
              <a:t>=</a:t>
            </a:r>
            <a:endParaRPr lang="en-US" dirty="0"/>
          </a:p>
          <a:p>
            <a:pPr marL="0" indent="0">
              <a:buNone/>
            </a:pPr>
            <a:r>
              <a:rPr lang="en-US" dirty="0"/>
              <a:t>						</a:t>
            </a:r>
            <a:endParaRPr lang="en-US" dirty="0" smtClean="0"/>
          </a:p>
          <a:p>
            <a:pPr marL="0" indent="0">
              <a:buNone/>
            </a:pPr>
            <a:endParaRPr lang="en-US" dirty="0"/>
          </a:p>
          <a:p>
            <a:pPr marL="0" indent="0">
              <a:buNone/>
            </a:pPr>
            <a:endParaRPr lang="en-US" dirty="0"/>
          </a:p>
          <a:p>
            <a:pPr marL="0" indent="0">
              <a:buNone/>
            </a:pPr>
            <a:r>
              <a:rPr lang="en-US" dirty="0"/>
              <a:t>	     </a:t>
            </a:r>
            <a:r>
              <a:rPr lang="en-US" dirty="0" smtClean="0"/>
              <a:t>          X</a:t>
            </a:r>
            <a:r>
              <a:rPr lang="en-US" dirty="0"/>
              <a:t> </a:t>
            </a:r>
            <a:r>
              <a:rPr lang="en-US" dirty="0" smtClean="0"/>
              <a:t>     OR       = </a:t>
            </a:r>
            <a:r>
              <a:rPr lang="en-US" dirty="0"/>
              <a:t>		</a:t>
            </a:r>
          </a:p>
          <a:p>
            <a:pPr marL="0" indent="0">
              <a:buNone/>
            </a:pP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2647428337"/>
              </p:ext>
            </p:extLst>
          </p:nvPr>
        </p:nvGraphicFramePr>
        <p:xfrm>
          <a:off x="1371600" y="1502044"/>
          <a:ext cx="1447800" cy="783956"/>
        </p:xfrm>
        <a:graphic>
          <a:graphicData uri="http://schemas.openxmlformats.org/drawingml/2006/table">
            <a:tbl>
              <a:tblPr/>
              <a:tblGrid>
                <a:gridCol w="723900">
                  <a:extLst>
                    <a:ext uri="{9D8B030D-6E8A-4147-A177-3AD203B41FA5}">
                      <a16:colId xmlns="" xmlns:a16="http://schemas.microsoft.com/office/drawing/2014/main" xmlns:a14="http://schemas.microsoft.com/office/drawing/2010/main" xmlns:mc="http://schemas.openxmlformats.org/markup-compatibility/2006" val="20000"/>
                    </a:ext>
                  </a:extLst>
                </a:gridCol>
                <a:gridCol w="723900">
                  <a:extLst>
                    <a:ext uri="{9D8B030D-6E8A-4147-A177-3AD203B41FA5}">
                      <a16:colId xmlns="" xmlns:a16="http://schemas.microsoft.com/office/drawing/2014/main" xmlns:a14="http://schemas.microsoft.com/office/drawing/2010/main" xmlns:mc="http://schemas.openxmlformats.org/markup-compatibility/2006" val="20001"/>
                    </a:ext>
                  </a:extLst>
                </a:gridCol>
              </a:tblGrid>
              <a:tr h="391978">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0.015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0.009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 xmlns:a16="http://schemas.microsoft.com/office/drawing/2014/main" xmlns:a14="http://schemas.microsoft.com/office/drawing/2010/main" xmlns:mc="http://schemas.openxmlformats.org/markup-compatibility/2006" val="10000"/>
                  </a:ext>
                </a:extLst>
              </a:tr>
              <a:tr h="391978">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0.009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0.048</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 xmlns:a16="http://schemas.microsoft.com/office/drawing/2014/main" xmlns:a14="http://schemas.microsoft.com/office/drawing/2010/main" xmlns:mc="http://schemas.openxmlformats.org/markup-compatibility/2006"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82207524"/>
              </p:ext>
            </p:extLst>
          </p:nvPr>
        </p:nvGraphicFramePr>
        <p:xfrm>
          <a:off x="5181600" y="1524000"/>
          <a:ext cx="1524000" cy="762000"/>
        </p:xfrm>
        <a:graphic>
          <a:graphicData uri="http://schemas.openxmlformats.org/drawingml/2006/table">
            <a:tbl>
              <a:tblPr/>
              <a:tblGrid>
                <a:gridCol w="762000">
                  <a:extLst>
                    <a:ext uri="{9D8B030D-6E8A-4147-A177-3AD203B41FA5}">
                      <a16:colId xmlns="" xmlns:a16="http://schemas.microsoft.com/office/drawing/2014/main" xmlns:a14="http://schemas.microsoft.com/office/drawing/2010/main" xmlns:mc="http://schemas.openxmlformats.org/markup-compatibility/2006" val="20000"/>
                    </a:ext>
                  </a:extLst>
                </a:gridCol>
                <a:gridCol w="762000">
                  <a:extLst>
                    <a:ext uri="{9D8B030D-6E8A-4147-A177-3AD203B41FA5}">
                      <a16:colId xmlns="" xmlns:a16="http://schemas.microsoft.com/office/drawing/2014/main" xmlns:a14="http://schemas.microsoft.com/office/drawing/2010/main" xmlns:mc="http://schemas.openxmlformats.org/markup-compatibility/2006" val="20001"/>
                    </a:ext>
                  </a:extLst>
                </a:gridCol>
              </a:tblGrid>
              <a:tr h="381000">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0.122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0.073</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xmlns:a14="http://schemas.microsoft.com/office/drawing/2010/main" xmlns:mc="http://schemas.openxmlformats.org/markup-compatibility/2006" val="10000"/>
                  </a:ext>
                </a:extLst>
              </a:tr>
              <a:tr h="381000">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0.206</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xmlns:a14="http://schemas.microsoft.com/office/drawing/2010/main" xmlns:mc="http://schemas.openxmlformats.org/markup-compatibility/2006" val="10001"/>
                  </a:ext>
                </a:extLst>
              </a:tr>
            </a:tbl>
          </a:graphicData>
        </a:graphic>
      </p:graphicFrame>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456443947"/>
                  </p:ext>
                </p:extLst>
              </p:nvPr>
            </p:nvGraphicFramePr>
            <p:xfrm>
              <a:off x="408117" y="3570966"/>
              <a:ext cx="2411283" cy="2829831"/>
            </p:xfrm>
            <a:graphic>
              <a:graphicData uri="http://schemas.openxmlformats.org/drawingml/2006/table">
                <a:tbl>
                  <a:tblPr/>
                  <a:tblGrid>
                    <a:gridCol w="803761"/>
                    <a:gridCol w="803761">
                      <a:extLst>
                        <a:ext uri="{9D8B030D-6E8A-4147-A177-3AD203B41FA5}">
                          <a16:colId xmlns="" xmlns:a16="http://schemas.microsoft.com/office/drawing/2014/main" val="20000"/>
                        </a:ext>
                      </a:extLst>
                    </a:gridCol>
                    <a:gridCol w="803761">
                      <a:extLst>
                        <a:ext uri="{9D8B030D-6E8A-4147-A177-3AD203B41FA5}">
                          <a16:colId xmlns="" xmlns:a16="http://schemas.microsoft.com/office/drawing/2014/main" val="20001"/>
                        </a:ext>
                      </a:extLst>
                    </a:gridCol>
                  </a:tblGrid>
                  <a:tr h="540446">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Regime</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Stock 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Stock 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2"/>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2.307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2.629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3"/>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0.710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-0.796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tc>
                      <a:txBody>
                        <a:bodyPr/>
                        <a:lstStyle/>
                        <a:p>
                          <a:pPr marL="0" algn="ctr" defTabSz="914400" rtl="0" eaLnBrk="1" fontAlgn="ctr" latinLnBrk="0" hangingPunct="1"/>
                          <a:r>
                            <a:rPr lang="en-US" sz="2000" b="1" i="0" u="none" strike="noStrike" kern="1200" dirty="0">
                              <a:solidFill>
                                <a:srgbClr val="3F3F76"/>
                              </a:solidFill>
                              <a:effectLst/>
                              <a:latin typeface="Calibri"/>
                              <a:ea typeface="+mn-ea"/>
                              <a:cs typeface="+mn-cs"/>
                            </a:rPr>
                            <a:t>1.614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tc>
                      <a:txBody>
                        <a:bodyPr/>
                        <a:lstStyle/>
                        <a:p>
                          <a:pPr marL="0" algn="ctr" defTabSz="914400" rtl="0" eaLnBrk="1" fontAlgn="ctr" latinLnBrk="0" hangingPunct="1"/>
                          <a:r>
                            <a:rPr lang="en-US" sz="2000" b="1" i="0" u="none" strike="noStrike" kern="1200" dirty="0">
                              <a:solidFill>
                                <a:srgbClr val="3F3F76"/>
                              </a:solidFill>
                              <a:effectLst/>
                              <a:latin typeface="Calibri"/>
                              <a:ea typeface="+mn-ea"/>
                              <a:cs typeface="+mn-cs"/>
                            </a:rPr>
                            <a:t>-0.163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extLst>
                      <a:ext uri="{0D108BD9-81ED-4DB2-BD59-A6C34878D82A}">
                        <a16:rowId xmlns="" xmlns:a16="http://schemas.microsoft.com/office/drawing/2014/main" val="10000"/>
                      </a:ext>
                    </a:extLst>
                  </a:tr>
                  <a:tr h="4578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1" i="1"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1" i="1"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14:m>
                            <m:oMathPara xmlns:m="http://schemas.openxmlformats.org/officeDocument/2006/math">
                              <m:oMathParaPr>
                                <m:jc m:val="centerGroup"/>
                              </m:oMathParaPr>
                              <m:oMath xmlns:m="http://schemas.openxmlformats.org/officeDocument/2006/math">
                                <m:r>
                                  <a:rPr lang="en-US" sz="1800" b="1" i="1"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5"/>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-0.265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0.494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456443947"/>
                  </p:ext>
                </p:extLst>
              </p:nvPr>
            </p:nvGraphicFramePr>
            <p:xfrm>
              <a:off x="408117" y="3570966"/>
              <a:ext cx="2411283" cy="2829831"/>
            </p:xfrm>
            <a:graphic>
              <a:graphicData uri="http://schemas.openxmlformats.org/drawingml/2006/table">
                <a:tbl>
                  <a:tblPr/>
                  <a:tblGrid>
                    <a:gridCol w="803761"/>
                    <a:gridCol w="803761">
                      <a:extLst>
                        <a:ext uri="{9D8B030D-6E8A-4147-A177-3AD203B41FA5}">
                          <a16:colId xmlns="" xmlns:a16="http://schemas.microsoft.com/office/drawing/2014/main" xmlns:a14="http://schemas.microsoft.com/office/drawing/2010/main" val="20000"/>
                        </a:ext>
                      </a:extLst>
                    </a:gridCol>
                    <a:gridCol w="803761">
                      <a:extLst>
                        <a:ext uri="{9D8B030D-6E8A-4147-A177-3AD203B41FA5}">
                          <a16:colId xmlns="" xmlns:a16="http://schemas.microsoft.com/office/drawing/2014/main" xmlns:a14="http://schemas.microsoft.com/office/drawing/2010/main" val="20001"/>
                        </a:ext>
                      </a:extLst>
                    </a:gridCol>
                  </a:tblGrid>
                  <a:tr h="540446">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Regime</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Stock 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Stock 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2"/>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2.307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2.629</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3"/>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0.710</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-0.796</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4"/>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tc>
                      <a:txBody>
                        <a:bodyPr/>
                        <a:lstStyle/>
                        <a:p>
                          <a:pPr marL="0" algn="ctr" defTabSz="914400" rtl="0" eaLnBrk="1" fontAlgn="ctr" latinLnBrk="0" hangingPunct="1"/>
                          <a:r>
                            <a:rPr lang="en-US" sz="2000" b="1" i="0" u="none" strike="noStrike" kern="1200" dirty="0">
                              <a:solidFill>
                                <a:srgbClr val="3F3F76"/>
                              </a:solidFill>
                              <a:effectLst/>
                              <a:latin typeface="Calibri"/>
                              <a:ea typeface="+mn-ea"/>
                              <a:cs typeface="+mn-cs"/>
                            </a:rPr>
                            <a:t>1.614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tc>
                      <a:txBody>
                        <a:bodyPr/>
                        <a:lstStyle/>
                        <a:p>
                          <a:pPr marL="0" algn="ctr" defTabSz="914400" rtl="0" eaLnBrk="1" fontAlgn="ctr" latinLnBrk="0" hangingPunct="1"/>
                          <a:r>
                            <a:rPr lang="en-US" sz="2000" b="1" i="0" u="none" strike="noStrike" kern="1200" dirty="0">
                              <a:solidFill>
                                <a:srgbClr val="3F3F76"/>
                              </a:solidFill>
                              <a:effectLst/>
                              <a:latin typeface="Calibri"/>
                              <a:ea typeface="+mn-ea"/>
                              <a:cs typeface="+mn-cs"/>
                            </a:rPr>
                            <a:t>-0.163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extLst>
                      <a:ext uri="{0D108BD9-81ED-4DB2-BD59-A6C34878D82A}">
                        <a16:rowId xmlns="" xmlns:a16="http://schemas.microsoft.com/office/drawing/2014/main" xmlns:a14="http://schemas.microsoft.com/office/drawing/2010/main" val="10000"/>
                      </a:ext>
                    </a:extLst>
                  </a:tr>
                  <a:tr h="457877">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rotWithShape="0">
                          <a:blip r:embed="rId3"/>
                          <a:stretch>
                            <a:fillRect t="-420000" r="-201515" b="-112000"/>
                          </a:stretch>
                        </a:blipFill>
                      </a:tcPr>
                    </a:tc>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rotWithShape="0">
                          <a:blip r:embed="rId3"/>
                          <a:stretch>
                            <a:fillRect l="-99248" t="-420000" r="-100000" b="-112000"/>
                          </a:stretch>
                        </a:blipFill>
                      </a:tcPr>
                    </a:tc>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rotWithShape="0">
                          <a:blip r:embed="rId3"/>
                          <a:stretch>
                            <a:fillRect l="-200758" t="-420000" r="-758" b="-112000"/>
                          </a:stretch>
                        </a:blipFill>
                      </a:tcPr>
                    </a:tc>
                    <a:extLst>
                      <a:ext uri="{0D108BD9-81ED-4DB2-BD59-A6C34878D82A}">
                        <a16:rowId xmlns="" xmlns:a16="http://schemas.microsoft.com/office/drawing/2014/main" xmlns:a14="http://schemas.microsoft.com/office/drawing/2010/main" val="10005"/>
                      </a:ext>
                    </a:extLst>
                  </a:tr>
                  <a:tr h="45787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-0.265</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0.494</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1"/>
                      </a:ext>
                    </a:extLst>
                  </a:tr>
                </a:tbl>
              </a:graphicData>
            </a:graphic>
          </p:graphicFrame>
        </mc:Fallback>
      </mc:AlternateContent>
      <p:graphicFrame>
        <p:nvGraphicFramePr>
          <p:cNvPr id="9" name="Table 8"/>
          <p:cNvGraphicFramePr>
            <a:graphicFrameLocks noGrp="1"/>
          </p:cNvGraphicFramePr>
          <p:nvPr>
            <p:extLst>
              <p:ext uri="{D42A27DB-BD31-4B8C-83A1-F6EECF244321}">
                <p14:modId xmlns:p14="http://schemas.microsoft.com/office/powerpoint/2010/main" val="605611887"/>
              </p:ext>
            </p:extLst>
          </p:nvPr>
        </p:nvGraphicFramePr>
        <p:xfrm>
          <a:off x="3657600" y="3570966"/>
          <a:ext cx="1143000" cy="990600"/>
        </p:xfrm>
        <a:graphic>
          <a:graphicData uri="http://schemas.openxmlformats.org/drawingml/2006/table">
            <a:tbl>
              <a:tblPr/>
              <a:tblGrid>
                <a:gridCol w="571500">
                  <a:extLst>
                    <a:ext uri="{9D8B030D-6E8A-4147-A177-3AD203B41FA5}">
                      <a16:colId xmlns="" xmlns:a16="http://schemas.microsoft.com/office/drawing/2014/main" val="20000"/>
                    </a:ext>
                  </a:extLst>
                </a:gridCol>
                <a:gridCol w="571500">
                  <a:extLst>
                    <a:ext uri="{9D8B030D-6E8A-4147-A177-3AD203B41FA5}">
                      <a16:colId xmlns="" xmlns:a16="http://schemas.microsoft.com/office/drawing/2014/main" val="20001"/>
                    </a:ext>
                  </a:extLst>
                </a:gridCol>
              </a:tblGrid>
              <a:tr h="495300">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0.122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0.073</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495300">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0.206</a:t>
                      </a: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bl>
          </a:graphicData>
        </a:graphic>
      </p:graphicFrame>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2844587108"/>
                  </p:ext>
                </p:extLst>
              </p:nvPr>
            </p:nvGraphicFramePr>
            <p:xfrm>
              <a:off x="5638800" y="3570969"/>
              <a:ext cx="2438400" cy="2829832"/>
            </p:xfrm>
            <a:graphic>
              <a:graphicData uri="http://schemas.openxmlformats.org/drawingml/2006/table">
                <a:tbl>
                  <a:tblPr/>
                  <a:tblGrid>
                    <a:gridCol w="812800"/>
                    <a:gridCol w="812800">
                      <a:extLst>
                        <a:ext uri="{9D8B030D-6E8A-4147-A177-3AD203B41FA5}">
                          <a16:colId xmlns="" xmlns:a16="http://schemas.microsoft.com/office/drawing/2014/main" val="20000"/>
                        </a:ext>
                      </a:extLst>
                    </a:gridCol>
                    <a:gridCol w="812800">
                      <a:extLst>
                        <a:ext uri="{9D8B030D-6E8A-4147-A177-3AD203B41FA5}">
                          <a16:colId xmlns="" xmlns:a16="http://schemas.microsoft.com/office/drawing/2014/main" val="20001"/>
                        </a:ext>
                      </a:extLst>
                    </a:gridCol>
                  </a:tblGrid>
                  <a:tr h="631197">
                    <a:tc>
                      <a:txBody>
                        <a:bodyPr/>
                        <a:lstStyle/>
                        <a:p>
                          <a:pPr algn="ctr" fontAlgn="ctr"/>
                          <a:r>
                            <a:rPr lang="en-US" sz="1800" b="1" i="0" u="none" strike="noStrike" dirty="0" smtClean="0">
                              <a:solidFill>
                                <a:srgbClr val="3F3F76"/>
                              </a:solidFill>
                              <a:effectLst/>
                              <a:latin typeface="Calibri"/>
                            </a:rPr>
                            <a:t>Regime</a:t>
                          </a:r>
                          <a:endParaRPr lang="en-US" sz="1800" b="1" i="0" u="none" strike="noStrike" dirty="0">
                            <a:solidFill>
                              <a:srgbClr val="3F3F76"/>
                            </a:solidFill>
                            <a:effectLst/>
                            <a:latin typeface="Calibri"/>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fontAlgn="ctr"/>
                          <a:r>
                            <a:rPr lang="en-US" sz="1800" b="1" i="0" u="none" strike="noStrike" dirty="0">
                              <a:solidFill>
                                <a:srgbClr val="3F3F76"/>
                              </a:solidFill>
                              <a:effectLst/>
                              <a:latin typeface="Calibri"/>
                            </a:rPr>
                            <a:t>Stock 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fontAlgn="ctr"/>
                          <a:r>
                            <a:rPr lang="en-US" sz="1800" b="1" i="0" u="none" strike="noStrike" dirty="0">
                              <a:solidFill>
                                <a:srgbClr val="3F3F76"/>
                              </a:solidFill>
                              <a:effectLst/>
                              <a:latin typeface="Calibri"/>
                            </a:rPr>
                            <a:t>Stock 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2"/>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0.283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3"/>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0.087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-0.112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tc>
                      <a:txBody>
                        <a:bodyPr/>
                        <a:lstStyle/>
                        <a:p>
                          <a:pPr marL="0" algn="ctr" defTabSz="914400" rtl="0" eaLnBrk="1" fontAlgn="ctr" latinLnBrk="0" hangingPunct="1"/>
                          <a:r>
                            <a:rPr lang="en-US" sz="2000" b="1" i="0" u="none" strike="noStrike" kern="1200" dirty="0">
                              <a:solidFill>
                                <a:srgbClr val="3F3F76"/>
                              </a:solidFill>
                              <a:effectLst/>
                              <a:latin typeface="Calibri"/>
                              <a:ea typeface="+mn-ea"/>
                              <a:cs typeface="+mn-cs"/>
                            </a:rPr>
                            <a:t>0.161</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tc>
                      <a:txBody>
                        <a:bodyPr/>
                        <a:lstStyle/>
                        <a:p>
                          <a:pPr marL="0" algn="ctr" defTabSz="914400" rtl="0" eaLnBrk="1" fontAlgn="ctr" latinLnBrk="0" hangingPunct="1"/>
                          <a:r>
                            <a:rPr lang="en-US" sz="2000" b="1" i="0" u="none" strike="noStrike" kern="1200" dirty="0">
                              <a:solidFill>
                                <a:srgbClr val="3F3F76"/>
                              </a:solidFill>
                              <a:effectLst/>
                              <a:latin typeface="Calibri"/>
                              <a:ea typeface="+mn-ea"/>
                              <a:cs typeface="+mn-cs"/>
                            </a:rPr>
                            <a:t>0.025</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extLst>
                      <a:ext uri="{0D108BD9-81ED-4DB2-BD59-A6C34878D82A}">
                        <a16:rowId xmlns="" xmlns:a16="http://schemas.microsoft.com/office/drawing/2014/main" val="10000"/>
                      </a:ext>
                    </a:extLst>
                  </a:tr>
                  <a:tr h="4397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1" i="1"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1" i="0"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1" i="0" u="none" strike="noStrike" kern="1200" smtClean="0">
                                    <a:solidFill>
                                      <a:srgbClr val="3F3F76"/>
                                    </a:solidFill>
                                    <a:effectLst/>
                                    <a:latin typeface="Cambria Math" panose="02040503050406030204" pitchFamily="18" charset="0"/>
                                    <a:ea typeface="+mn-ea"/>
                                    <a:cs typeface="+mn-cs"/>
                                  </a:rPr>
                                  <m:t>⋮</m:t>
                                </m:r>
                              </m:oMath>
                            </m:oMathPara>
                          </a14:m>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5"/>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a:solidFill>
                                <a:srgbClr val="3F3F76"/>
                              </a:solidFill>
                              <a:effectLst/>
                              <a:latin typeface="Calibri"/>
                              <a:ea typeface="+mn-ea"/>
                              <a:cs typeface="+mn-cs"/>
                            </a:rPr>
                            <a:t>-0.027</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0.064</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2844587108"/>
                  </p:ext>
                </p:extLst>
              </p:nvPr>
            </p:nvGraphicFramePr>
            <p:xfrm>
              <a:off x="5638800" y="3570969"/>
              <a:ext cx="2438400" cy="2829832"/>
            </p:xfrm>
            <a:graphic>
              <a:graphicData uri="http://schemas.openxmlformats.org/drawingml/2006/table">
                <a:tbl>
                  <a:tblPr/>
                  <a:tblGrid>
                    <a:gridCol w="812800"/>
                    <a:gridCol w="812800">
                      <a:extLst>
                        <a:ext uri="{9D8B030D-6E8A-4147-A177-3AD203B41FA5}">
                          <a16:colId xmlns="" xmlns:a16="http://schemas.microsoft.com/office/drawing/2014/main" xmlns:a14="http://schemas.microsoft.com/office/drawing/2010/main" val="20000"/>
                        </a:ext>
                      </a:extLst>
                    </a:gridCol>
                    <a:gridCol w="812800">
                      <a:extLst>
                        <a:ext uri="{9D8B030D-6E8A-4147-A177-3AD203B41FA5}">
                          <a16:colId xmlns="" xmlns:a16="http://schemas.microsoft.com/office/drawing/2014/main" xmlns:a14="http://schemas.microsoft.com/office/drawing/2010/main" val="20001"/>
                        </a:ext>
                      </a:extLst>
                    </a:gridCol>
                  </a:tblGrid>
                  <a:tr h="631197">
                    <a:tc>
                      <a:txBody>
                        <a:bodyPr/>
                        <a:lstStyle/>
                        <a:p>
                          <a:pPr algn="ctr" fontAlgn="ctr"/>
                          <a:r>
                            <a:rPr lang="en-US" sz="1800" b="1" i="0" u="none" strike="noStrike" dirty="0" smtClean="0">
                              <a:solidFill>
                                <a:srgbClr val="3F3F76"/>
                              </a:solidFill>
                              <a:effectLst/>
                              <a:latin typeface="Calibri"/>
                            </a:rPr>
                            <a:t>Regime</a:t>
                          </a:r>
                          <a:endParaRPr lang="en-US" sz="1800" b="1" i="0" u="none" strike="noStrike" dirty="0">
                            <a:solidFill>
                              <a:srgbClr val="3F3F76"/>
                            </a:solidFill>
                            <a:effectLst/>
                            <a:latin typeface="Calibri"/>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fontAlgn="ctr"/>
                          <a:r>
                            <a:rPr lang="en-US" sz="1800" b="1" i="0" u="none" strike="noStrike" dirty="0">
                              <a:solidFill>
                                <a:srgbClr val="3F3F76"/>
                              </a:solidFill>
                              <a:effectLst/>
                              <a:latin typeface="Calibri"/>
                            </a:rPr>
                            <a:t>Stock 1</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fontAlgn="ctr"/>
                          <a:r>
                            <a:rPr lang="en-US" sz="1800" b="1" i="0" u="none" strike="noStrike" dirty="0">
                              <a:solidFill>
                                <a:srgbClr val="3F3F76"/>
                              </a:solidFill>
                              <a:effectLst/>
                              <a:latin typeface="Calibri"/>
                            </a:rPr>
                            <a:t>Stock 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2"/>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0.283</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0.712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3"/>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1</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0.087</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-0.112</a:t>
                          </a: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4"/>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tc>
                      <a:txBody>
                        <a:bodyPr/>
                        <a:lstStyle/>
                        <a:p>
                          <a:pPr marL="0" algn="ctr" defTabSz="914400" rtl="0" eaLnBrk="1" fontAlgn="ctr" latinLnBrk="0" hangingPunct="1"/>
                          <a:r>
                            <a:rPr lang="en-US" sz="2000" b="1" i="0" u="none" strike="noStrike" kern="1200" dirty="0">
                              <a:solidFill>
                                <a:srgbClr val="3F3F76"/>
                              </a:solidFill>
                              <a:effectLst/>
                              <a:latin typeface="Calibri"/>
                              <a:ea typeface="+mn-ea"/>
                              <a:cs typeface="+mn-cs"/>
                            </a:rPr>
                            <a:t>0.161</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tc>
                      <a:txBody>
                        <a:bodyPr/>
                        <a:lstStyle/>
                        <a:p>
                          <a:pPr marL="0" algn="ctr" defTabSz="914400" rtl="0" eaLnBrk="1" fontAlgn="ctr" latinLnBrk="0" hangingPunct="1"/>
                          <a:r>
                            <a:rPr lang="en-US" sz="2000" b="1" i="0" u="none" strike="noStrike" kern="1200" dirty="0">
                              <a:solidFill>
                                <a:srgbClr val="3F3F76"/>
                              </a:solidFill>
                              <a:effectLst/>
                              <a:latin typeface="Calibri"/>
                              <a:ea typeface="+mn-ea"/>
                              <a:cs typeface="+mn-cs"/>
                            </a:rPr>
                            <a:t>0.025</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2">
                            <a:lumMod val="40000"/>
                            <a:lumOff val="60000"/>
                          </a:schemeClr>
                        </a:solidFill>
                      </a:tcPr>
                    </a:tc>
                    <a:extLst>
                      <a:ext uri="{0D108BD9-81ED-4DB2-BD59-A6C34878D82A}">
                        <a16:rowId xmlns="" xmlns:a16="http://schemas.microsoft.com/office/drawing/2014/main" xmlns:a14="http://schemas.microsoft.com/office/drawing/2010/main" val="10000"/>
                      </a:ext>
                    </a:extLst>
                  </a:tr>
                  <a:tr h="439727">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rotWithShape="0">
                          <a:blip r:embed="rId4"/>
                          <a:stretch>
                            <a:fillRect l="-752" t="-439726" r="-202256" b="-113699"/>
                          </a:stretch>
                        </a:blipFill>
                      </a:tcPr>
                    </a:tc>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rotWithShape="0">
                          <a:blip r:embed="rId4"/>
                          <a:stretch>
                            <a:fillRect l="-100000" t="-439726" r="-100746" b="-113699"/>
                          </a:stretch>
                        </a:blipFill>
                      </a:tcPr>
                    </a:tc>
                    <a:tc>
                      <a:txBody>
                        <a:bodyPr/>
                        <a:lstStyle/>
                        <a:p>
                          <a:endParaRPr lang="en-US"/>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blipFill rotWithShape="0">
                          <a:blip r:embed="rId4"/>
                          <a:stretch>
                            <a:fillRect l="-201504" t="-439726" r="-1504" b="-113699"/>
                          </a:stretch>
                        </a:blipFill>
                      </a:tcPr>
                    </a:tc>
                    <a:extLst>
                      <a:ext uri="{0D108BD9-81ED-4DB2-BD59-A6C34878D82A}">
                        <a16:rowId xmlns="" xmlns:a16="http://schemas.microsoft.com/office/drawing/2014/main" xmlns:a14="http://schemas.microsoft.com/office/drawing/2010/main" val="10005"/>
                      </a:ext>
                    </a:extLst>
                  </a:tr>
                  <a:tr h="439727">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a:solidFill>
                                <a:srgbClr val="3F3F76"/>
                              </a:solidFill>
                              <a:effectLst/>
                              <a:latin typeface="Calibri"/>
                              <a:ea typeface="+mn-ea"/>
                              <a:cs typeface="+mn-cs"/>
                            </a:rPr>
                            <a:t>-0.027</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sz="1800" b="1" i="0" u="none" strike="noStrike" kern="1200" dirty="0">
                              <a:solidFill>
                                <a:srgbClr val="3F3F76"/>
                              </a:solidFill>
                              <a:effectLst/>
                              <a:latin typeface="Calibri"/>
                              <a:ea typeface="+mn-ea"/>
                              <a:cs typeface="+mn-cs"/>
                            </a:rPr>
                            <a:t>0.064</a:t>
                          </a:r>
                        </a:p>
                      </a:txBody>
                      <a:tcPr marL="9525" marR="9525" marT="952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xmlns:a14="http://schemas.microsoft.com/office/drawing/2010/main" val="10001"/>
                      </a:ext>
                    </a:extLst>
                  </a:tr>
                </a:tbl>
              </a:graphicData>
            </a:graphic>
          </p:graphicFrame>
        </mc:Fallback>
      </mc:AlternateContent>
      <p:graphicFrame>
        <p:nvGraphicFramePr>
          <p:cNvPr id="12" name="Table 11"/>
          <p:cNvGraphicFramePr>
            <a:graphicFrameLocks noGrp="1"/>
          </p:cNvGraphicFramePr>
          <p:nvPr>
            <p:extLst>
              <p:ext uri="{D42A27DB-BD31-4B8C-83A1-F6EECF244321}">
                <p14:modId xmlns:p14="http://schemas.microsoft.com/office/powerpoint/2010/main" val="2524217746"/>
              </p:ext>
            </p:extLst>
          </p:nvPr>
        </p:nvGraphicFramePr>
        <p:xfrm>
          <a:off x="3657600" y="5410197"/>
          <a:ext cx="1143000" cy="990600"/>
        </p:xfrm>
        <a:graphic>
          <a:graphicData uri="http://schemas.openxmlformats.org/drawingml/2006/table">
            <a:tbl>
              <a:tblPr/>
              <a:tblGrid>
                <a:gridCol w="571500">
                  <a:extLst>
                    <a:ext uri="{9D8B030D-6E8A-4147-A177-3AD203B41FA5}">
                      <a16:colId xmlns="" xmlns:a16="http://schemas.microsoft.com/office/drawing/2014/main" val="20000"/>
                    </a:ext>
                  </a:extLst>
                </a:gridCol>
                <a:gridCol w="571500">
                  <a:extLst>
                    <a:ext uri="{9D8B030D-6E8A-4147-A177-3AD203B41FA5}">
                      <a16:colId xmlns="" xmlns:a16="http://schemas.microsoft.com/office/drawing/2014/main" val="20001"/>
                    </a:ext>
                  </a:extLst>
                </a:gridCol>
              </a:tblGrid>
              <a:tr h="495300">
                <a:tc>
                  <a:txBody>
                    <a:bodyPr/>
                    <a:lstStyle/>
                    <a:p>
                      <a:pPr marL="0" algn="ctr" defTabSz="914400" rtl="0" eaLnBrk="1" fontAlgn="ctr" latinLnBrk="0" hangingPunct="1"/>
                      <a:r>
                        <a:rPr lang="en-US" sz="1800" b="1" i="0" u="none" strike="noStrike" kern="1200" dirty="0" smtClean="0">
                          <a:solidFill>
                            <a:srgbClr val="3F3F3F"/>
                          </a:solidFill>
                          <a:effectLst/>
                          <a:latin typeface="Calibri"/>
                          <a:ea typeface="+mn-ea"/>
                          <a:cs typeface="+mn-cs"/>
                        </a:rPr>
                        <a:t>0.100</a:t>
                      </a:r>
                      <a:endParaRPr lang="en-US" sz="1800" b="1" i="0" u="none" strike="noStrike" kern="1200" dirty="0">
                        <a:solidFill>
                          <a:srgbClr val="3F3F3F"/>
                        </a:solidFill>
                        <a:effectLst/>
                        <a:latin typeface="Calibri"/>
                        <a:ea typeface="+mn-ea"/>
                        <a:cs typeface="+mn-cs"/>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bg2">
                        <a:lumMod val="40000"/>
                        <a:lumOff val="60000"/>
                      </a:schemeClr>
                    </a:solidFill>
                  </a:tcPr>
                </a:tc>
                <a:tc>
                  <a:txBody>
                    <a:bodyPr/>
                    <a:lstStyle/>
                    <a:p>
                      <a:pPr marL="0" algn="ctr" defTabSz="914400" rtl="0" eaLnBrk="1" fontAlgn="ctr" latinLnBrk="0" hangingPunct="1"/>
                      <a:r>
                        <a:rPr lang="en-US" sz="1800" b="1" i="0" u="none" strike="noStrike" kern="1200" dirty="0" smtClean="0">
                          <a:solidFill>
                            <a:srgbClr val="3F3F3F"/>
                          </a:solidFill>
                          <a:effectLst/>
                          <a:latin typeface="Calibri"/>
                          <a:ea typeface="+mn-ea"/>
                          <a:cs typeface="+mn-cs"/>
                        </a:rPr>
                        <a:t>0.030</a:t>
                      </a:r>
                      <a:endParaRPr lang="en-US" sz="1800" b="1" i="0" u="none" strike="noStrike" kern="1200" dirty="0">
                        <a:solidFill>
                          <a:srgbClr val="3F3F3F"/>
                        </a:solidFill>
                        <a:effectLst/>
                        <a:latin typeface="Calibri"/>
                        <a:ea typeface="+mn-ea"/>
                        <a:cs typeface="+mn-cs"/>
                      </a:endParaRP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bg2">
                        <a:lumMod val="40000"/>
                        <a:lumOff val="60000"/>
                      </a:schemeClr>
                    </a:solidFill>
                  </a:tcPr>
                </a:tc>
                <a:extLst>
                  <a:ext uri="{0D108BD9-81ED-4DB2-BD59-A6C34878D82A}">
                    <a16:rowId xmlns="" xmlns:a16="http://schemas.microsoft.com/office/drawing/2014/main" val="10000"/>
                  </a:ext>
                </a:extLst>
              </a:tr>
              <a:tr h="495300">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bg2">
                        <a:lumMod val="40000"/>
                        <a:lumOff val="60000"/>
                      </a:schemeClr>
                    </a:solidFill>
                  </a:tcPr>
                </a:tc>
                <a:tc>
                  <a:txBody>
                    <a:bodyPr/>
                    <a:lstStyle/>
                    <a:p>
                      <a:pPr marL="0" algn="ctr" defTabSz="914400" rtl="0" eaLnBrk="1" fontAlgn="ctr" latinLnBrk="0" hangingPunct="1"/>
                      <a:r>
                        <a:rPr lang="en-US" sz="1800" b="1" i="0" u="none" strike="noStrike" kern="1200" dirty="0" smtClean="0">
                          <a:solidFill>
                            <a:srgbClr val="3F3F3F"/>
                          </a:solidFill>
                          <a:effectLst/>
                          <a:latin typeface="Calibri"/>
                          <a:ea typeface="+mn-ea"/>
                          <a:cs typeface="+mn-cs"/>
                        </a:rPr>
                        <a:t>0.145</a:t>
                      </a:r>
                      <a:endParaRPr lang="en-US" sz="1800" b="1" i="0" u="none" strike="noStrike" kern="1200" dirty="0">
                        <a:solidFill>
                          <a:srgbClr val="3F3F3F"/>
                        </a:solidFill>
                        <a:effectLst/>
                        <a:latin typeface="Calibri"/>
                        <a:ea typeface="+mn-ea"/>
                        <a:cs typeface="+mn-cs"/>
                      </a:endParaRP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chemeClr val="bg2">
                        <a:lumMod val="40000"/>
                        <a:lumOff val="60000"/>
                      </a:schemeClr>
                    </a:solidFill>
                  </a:tcPr>
                </a:tc>
                <a:extLst>
                  <a:ext uri="{0D108BD9-81ED-4DB2-BD59-A6C34878D82A}">
                    <a16:rowId xmlns=""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334396354"/>
              </p:ext>
            </p:extLst>
          </p:nvPr>
        </p:nvGraphicFramePr>
        <p:xfrm>
          <a:off x="1371600" y="2536505"/>
          <a:ext cx="1447800" cy="783956"/>
        </p:xfrm>
        <a:graphic>
          <a:graphicData uri="http://schemas.openxmlformats.org/drawingml/2006/table">
            <a:tbl>
              <a:tblPr/>
              <a:tblGrid>
                <a:gridCol w="723900">
                  <a:extLst>
                    <a:ext uri="{9D8B030D-6E8A-4147-A177-3AD203B41FA5}">
                      <a16:colId xmlns="" xmlns:a16="http://schemas.microsoft.com/office/drawing/2014/main" xmlns:a14="http://schemas.microsoft.com/office/drawing/2010/main" xmlns:mc="http://schemas.openxmlformats.org/markup-compatibility/2006" val="20000"/>
                    </a:ext>
                  </a:extLst>
                </a:gridCol>
                <a:gridCol w="723900">
                  <a:extLst>
                    <a:ext uri="{9D8B030D-6E8A-4147-A177-3AD203B41FA5}">
                      <a16:colId xmlns="" xmlns:a16="http://schemas.microsoft.com/office/drawing/2014/main" xmlns:a14="http://schemas.microsoft.com/office/drawing/2010/main" xmlns:mc="http://schemas.openxmlformats.org/markup-compatibility/2006" val="20001"/>
                    </a:ext>
                  </a:extLst>
                </a:gridCol>
              </a:tblGrid>
              <a:tr h="391978">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0.010</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0.003</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 xmlns:a16="http://schemas.microsoft.com/office/drawing/2014/main" xmlns:a14="http://schemas.microsoft.com/office/drawing/2010/main" xmlns:mc="http://schemas.openxmlformats.org/markup-compatibility/2006" val="10000"/>
                  </a:ext>
                </a:extLst>
              </a:tr>
              <a:tr h="391978">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0.003</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marL="0" algn="ctr" defTabSz="914400" rtl="0" eaLnBrk="1" fontAlgn="ctr" latinLnBrk="0" hangingPunct="1"/>
                      <a:r>
                        <a:rPr lang="en-US" sz="1800" b="1" i="0" u="none" strike="noStrike" kern="1200" dirty="0" smtClean="0">
                          <a:solidFill>
                            <a:srgbClr val="3F3F76"/>
                          </a:solidFill>
                          <a:effectLst/>
                          <a:latin typeface="Calibri"/>
                          <a:ea typeface="+mn-ea"/>
                          <a:cs typeface="+mn-cs"/>
                        </a:rPr>
                        <a:t>0.022</a:t>
                      </a:r>
                      <a:endParaRPr lang="en-US" sz="1800" b="1" i="0" u="none" strike="noStrike" kern="1200" dirty="0">
                        <a:solidFill>
                          <a:srgbClr val="3F3F76"/>
                        </a:solidFill>
                        <a:effectLst/>
                        <a:latin typeface="Calibri"/>
                        <a:ea typeface="+mn-ea"/>
                        <a:cs typeface="+mn-cs"/>
                      </a:endParaRPr>
                    </a:p>
                  </a:txBody>
                  <a:tcPr marL="0" marR="0" marT="0"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 xmlns:a16="http://schemas.microsoft.com/office/drawing/2014/main" xmlns:a14="http://schemas.microsoft.com/office/drawing/2010/main" xmlns:mc="http://schemas.openxmlformats.org/markup-compatibility/2006" val="1000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50331469"/>
              </p:ext>
            </p:extLst>
          </p:nvPr>
        </p:nvGraphicFramePr>
        <p:xfrm>
          <a:off x="5181600" y="2558461"/>
          <a:ext cx="1524000" cy="762000"/>
        </p:xfrm>
        <a:graphic>
          <a:graphicData uri="http://schemas.openxmlformats.org/drawingml/2006/table">
            <a:tbl>
              <a:tblPr/>
              <a:tblGrid>
                <a:gridCol w="762000">
                  <a:extLst>
                    <a:ext uri="{9D8B030D-6E8A-4147-A177-3AD203B41FA5}">
                      <a16:colId xmlns="" xmlns:a16="http://schemas.microsoft.com/office/drawing/2014/main" xmlns:a14="http://schemas.microsoft.com/office/drawing/2010/main" xmlns:mc="http://schemas.openxmlformats.org/markup-compatibility/2006" val="20000"/>
                    </a:ext>
                  </a:extLst>
                </a:gridCol>
                <a:gridCol w="762000">
                  <a:extLst>
                    <a:ext uri="{9D8B030D-6E8A-4147-A177-3AD203B41FA5}">
                      <a16:colId xmlns="" xmlns:a16="http://schemas.microsoft.com/office/drawing/2014/main" xmlns:a14="http://schemas.microsoft.com/office/drawing/2010/main" xmlns:mc="http://schemas.openxmlformats.org/markup-compatibility/2006" val="20001"/>
                    </a:ext>
                  </a:extLst>
                </a:gridCol>
              </a:tblGrid>
              <a:tr h="381000">
                <a:tc>
                  <a:txBody>
                    <a:bodyPr/>
                    <a:lstStyle/>
                    <a:p>
                      <a:pPr marL="0" algn="ctr" defTabSz="914400" rtl="0" eaLnBrk="1" fontAlgn="ctr" latinLnBrk="0" hangingPunct="1"/>
                      <a:r>
                        <a:rPr lang="en-US" sz="1800" b="1" i="0" u="none" strike="noStrike" kern="1200" dirty="0" smtClean="0">
                          <a:solidFill>
                            <a:srgbClr val="3F3F3F"/>
                          </a:solidFill>
                          <a:effectLst/>
                          <a:latin typeface="Calibri"/>
                          <a:ea typeface="+mn-ea"/>
                          <a:cs typeface="+mn-cs"/>
                        </a:rPr>
                        <a:t>0.100</a:t>
                      </a:r>
                      <a:endParaRPr lang="en-US" sz="1800" b="1" i="0" u="none" strike="noStrike" kern="1200" dirty="0">
                        <a:solidFill>
                          <a:srgbClr val="3F3F3F"/>
                        </a:solidFill>
                        <a:effectLst/>
                        <a:latin typeface="Calibri"/>
                        <a:ea typeface="+mn-ea"/>
                        <a:cs typeface="+mn-cs"/>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smtClean="0">
                          <a:solidFill>
                            <a:srgbClr val="3F3F3F"/>
                          </a:solidFill>
                          <a:effectLst/>
                          <a:latin typeface="Calibri"/>
                          <a:ea typeface="+mn-ea"/>
                          <a:cs typeface="+mn-cs"/>
                        </a:rPr>
                        <a:t>0.030</a:t>
                      </a:r>
                      <a:endParaRPr lang="en-US" sz="1800" b="1" i="0" u="none" strike="noStrike" kern="1200" dirty="0">
                        <a:solidFill>
                          <a:srgbClr val="3F3F3F"/>
                        </a:solidFill>
                        <a:effectLst/>
                        <a:latin typeface="Calibri"/>
                        <a:ea typeface="+mn-ea"/>
                        <a:cs typeface="+mn-cs"/>
                      </a:endParaRP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xmlns:a14="http://schemas.microsoft.com/office/drawing/2010/main" xmlns:mc="http://schemas.openxmlformats.org/markup-compatibility/2006" val="10000"/>
                  </a:ext>
                </a:extLst>
              </a:tr>
              <a:tr h="381000">
                <a:tc>
                  <a:txBody>
                    <a:bodyPr/>
                    <a:lstStyle/>
                    <a:p>
                      <a:pPr marL="0" algn="ctr" defTabSz="914400" rtl="0" eaLnBrk="1" fontAlgn="ctr" latinLnBrk="0" hangingPunct="1"/>
                      <a:r>
                        <a:rPr lang="en-US" sz="1800" b="1" i="0" u="none" strike="noStrike" kern="1200" dirty="0">
                          <a:solidFill>
                            <a:srgbClr val="3F3F3F"/>
                          </a:solidFill>
                          <a:effectLst/>
                          <a:latin typeface="Calibri"/>
                          <a:ea typeface="+mn-ea"/>
                          <a:cs typeface="+mn-cs"/>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marL="0" algn="ctr" defTabSz="914400" rtl="0" eaLnBrk="1" fontAlgn="ctr" latinLnBrk="0" hangingPunct="1"/>
                      <a:r>
                        <a:rPr lang="en-US" sz="1800" b="1" i="0" u="none" strike="noStrike" kern="1200" dirty="0" smtClean="0">
                          <a:solidFill>
                            <a:srgbClr val="3F3F3F"/>
                          </a:solidFill>
                          <a:effectLst/>
                          <a:latin typeface="Calibri"/>
                          <a:ea typeface="+mn-ea"/>
                          <a:cs typeface="+mn-cs"/>
                        </a:rPr>
                        <a:t>0.145</a:t>
                      </a:r>
                      <a:endParaRPr lang="en-US" sz="1800" b="1" i="0" u="none" strike="noStrike" kern="1200" dirty="0">
                        <a:solidFill>
                          <a:srgbClr val="3F3F3F"/>
                        </a:solidFill>
                        <a:effectLst/>
                        <a:latin typeface="Calibri"/>
                        <a:ea typeface="+mn-ea"/>
                        <a:cs typeface="+mn-cs"/>
                      </a:endParaRPr>
                    </a:p>
                  </a:txBody>
                  <a:tcPr marL="0" marR="0" marT="0"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extLst>
                  <a:ext uri="{0D108BD9-81ED-4DB2-BD59-A6C34878D82A}">
                    <a16:rowId xmlns="" xmlns:a16="http://schemas.microsoft.com/office/drawing/2014/main" xmlns:a14="http://schemas.microsoft.com/office/drawing/2010/main" xmlns:mc="http://schemas.openxmlformats.org/markup-compatibility/2006" val="10001"/>
                  </a:ext>
                </a:extLst>
              </a:tr>
            </a:tbl>
          </a:graphicData>
        </a:graphic>
      </p:graphicFrame>
      <p:sp>
        <p:nvSpPr>
          <p:cNvPr id="5" name="Rectangle 4"/>
          <p:cNvSpPr/>
          <p:nvPr/>
        </p:nvSpPr>
        <p:spPr bwMode="auto">
          <a:xfrm>
            <a:off x="3505200" y="3320461"/>
            <a:ext cx="1447800" cy="3232739"/>
          </a:xfrm>
          <a:prstGeom prst="rect">
            <a:avLst/>
          </a:prstGeom>
          <a:noFill/>
          <a:ln w="12700" cap="sq" algn="ctr">
            <a:solidFill>
              <a:schemeClr val="bg1">
                <a:lumMod val="65000"/>
              </a:schemeClr>
            </a:solidFill>
            <a:miter lim="800000"/>
            <a:headEnd/>
            <a:tailEnd/>
          </a:ln>
          <a:effectLst/>
        </p:spPr>
        <p:txBody>
          <a:bodyPr wrap="none" rtlCol="0" anchor="ctr"/>
          <a:lstStyle/>
          <a:p>
            <a:pPr algn="ctr"/>
            <a:endParaRPr lang="en-US" sz="1600" dirty="0" smtClean="0">
              <a:solidFill>
                <a:schemeClr val="bg1"/>
              </a:solidFill>
              <a:latin typeface="+mn-lt"/>
            </a:endParaRPr>
          </a:p>
        </p:txBody>
      </p:sp>
    </p:spTree>
    <p:extLst>
      <p:ext uri="{BB962C8B-B14F-4D97-AF65-F5344CB8AC3E}">
        <p14:creationId xmlns:p14="http://schemas.microsoft.com/office/powerpoint/2010/main" val="28905621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ogle_adwords_red_arrow | Flickr - Photo Shar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2819400"/>
            <a:ext cx="4572000" cy="3520440"/>
          </a:xfrm>
          <a:prstGeom prst="rect">
            <a:avLst/>
          </a:prstGeom>
        </p:spPr>
      </p:pic>
      <p:sp>
        <p:nvSpPr>
          <p:cNvPr id="2" name="Title 1"/>
          <p:cNvSpPr>
            <a:spLocks noGrp="1"/>
          </p:cNvSpPr>
          <p:nvPr>
            <p:ph type="title"/>
          </p:nvPr>
        </p:nvSpPr>
        <p:spPr/>
        <p:txBody>
          <a:bodyPr/>
          <a:lstStyle/>
          <a:p>
            <a:r>
              <a:rPr lang="en-US" dirty="0"/>
              <a:t>Our ESG</a:t>
            </a:r>
          </a:p>
        </p:txBody>
      </p:sp>
      <p:sp>
        <p:nvSpPr>
          <p:cNvPr id="3" name="Content Placeholder 2"/>
          <p:cNvSpPr>
            <a:spLocks noGrp="1"/>
          </p:cNvSpPr>
          <p:nvPr>
            <p:ph idx="1"/>
          </p:nvPr>
        </p:nvSpPr>
        <p:spPr/>
        <p:txBody>
          <a:bodyPr/>
          <a:lstStyle/>
          <a:p>
            <a:r>
              <a:rPr lang="en-US" dirty="0"/>
              <a:t>Uses 3 regimes instead of 2</a:t>
            </a:r>
          </a:p>
          <a:p>
            <a:pPr lvl="1"/>
            <a:r>
              <a:rPr lang="en-US" dirty="0"/>
              <a:t>3</a:t>
            </a:r>
            <a:r>
              <a:rPr lang="en-US" baseline="30000" dirty="0"/>
              <a:t>rd</a:t>
            </a:r>
            <a:r>
              <a:rPr lang="en-US" dirty="0"/>
              <a:t> regime represents an economic crash and occurs rarely</a:t>
            </a:r>
          </a:p>
          <a:p>
            <a:pPr lvl="1"/>
            <a:r>
              <a:rPr lang="en-US" dirty="0" smtClean="0"/>
              <a:t>µ</a:t>
            </a:r>
            <a:r>
              <a:rPr lang="en-US" baseline="-25000" dirty="0" smtClean="0"/>
              <a:t>3</a:t>
            </a:r>
            <a:r>
              <a:rPr lang="en-US" dirty="0" smtClean="0"/>
              <a:t>, </a:t>
            </a:r>
            <a:r>
              <a:rPr lang="el-GR" dirty="0" smtClean="0"/>
              <a:t>σ</a:t>
            </a:r>
            <a:r>
              <a:rPr lang="en-US" baseline="-25000" dirty="0" smtClean="0"/>
              <a:t>3</a:t>
            </a:r>
            <a:r>
              <a:rPr lang="en-US" dirty="0" smtClean="0"/>
              <a:t>, third Covariance Matrix</a:t>
            </a:r>
            <a:endParaRPr lang="en-US" dirty="0"/>
          </a:p>
          <a:p>
            <a:r>
              <a:rPr lang="en-US" dirty="0"/>
              <a:t>Uses </a:t>
            </a:r>
            <a:r>
              <a:rPr lang="en-US" dirty="0" smtClean="0"/>
              <a:t>10 Exchange </a:t>
            </a:r>
            <a:r>
              <a:rPr lang="en-US" dirty="0"/>
              <a:t>Traded Funds (ETFs)</a:t>
            </a:r>
          </a:p>
          <a:p>
            <a:pPr lvl="1"/>
            <a:r>
              <a:rPr lang="en-US" dirty="0"/>
              <a:t>ETFs track groups of </a:t>
            </a:r>
            <a:r>
              <a:rPr lang="en-US" dirty="0" smtClean="0"/>
              <a:t>stocks</a:t>
            </a:r>
          </a:p>
          <a:p>
            <a:pPr lvl="1"/>
            <a:endParaRPr lang="en-US" dirty="0" smtClean="0"/>
          </a:p>
          <a:p>
            <a:r>
              <a:rPr lang="en-US" dirty="0"/>
              <a:t>Outputs Daily Returns</a:t>
            </a:r>
          </a:p>
        </p:txBody>
      </p:sp>
    </p:spTree>
    <p:extLst>
      <p:ext uri="{BB962C8B-B14F-4D97-AF65-F5344CB8AC3E}">
        <p14:creationId xmlns:p14="http://schemas.microsoft.com/office/powerpoint/2010/main" val="33104445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z="2800" dirty="0"/>
              <a:t>Results: Mean &amp; St. Dev. Difference</a:t>
            </a:r>
          </a:p>
        </p:txBody>
      </p:sp>
      <p:graphicFrame>
        <p:nvGraphicFramePr>
          <p:cNvPr id="5" name="3 Tabla"/>
          <p:cNvGraphicFramePr>
            <a:graphicFrameLocks noGrp="1"/>
          </p:cNvGraphicFramePr>
          <p:nvPr>
            <p:extLst>
              <p:ext uri="{D42A27DB-BD31-4B8C-83A1-F6EECF244321}">
                <p14:modId xmlns:p14="http://schemas.microsoft.com/office/powerpoint/2010/main" val="2758658138"/>
              </p:ext>
            </p:extLst>
          </p:nvPr>
        </p:nvGraphicFramePr>
        <p:xfrm>
          <a:off x="1532092" y="1828800"/>
          <a:ext cx="6079815" cy="4152040"/>
        </p:xfrm>
        <a:graphic>
          <a:graphicData uri="http://schemas.openxmlformats.org/drawingml/2006/table">
            <a:tbl>
              <a:tblPr firstRow="1" bandRow="1">
                <a:tableStyleId>{5C22544A-7EE6-4342-B048-85BDC9FD1C3A}</a:tableStyleId>
              </a:tblPr>
              <a:tblGrid>
                <a:gridCol w="852691">
                  <a:extLst>
                    <a:ext uri="{9D8B030D-6E8A-4147-A177-3AD203B41FA5}">
                      <a16:colId xmlns="" xmlns:a16="http://schemas.microsoft.com/office/drawing/2014/main" val="20000"/>
                    </a:ext>
                  </a:extLst>
                </a:gridCol>
                <a:gridCol w="1295688">
                  <a:extLst>
                    <a:ext uri="{9D8B030D-6E8A-4147-A177-3AD203B41FA5}">
                      <a16:colId xmlns="" xmlns:a16="http://schemas.microsoft.com/office/drawing/2014/main" val="20001"/>
                    </a:ext>
                  </a:extLst>
                </a:gridCol>
                <a:gridCol w="1317874">
                  <a:extLst>
                    <a:ext uri="{9D8B030D-6E8A-4147-A177-3AD203B41FA5}">
                      <a16:colId xmlns="" xmlns:a16="http://schemas.microsoft.com/office/drawing/2014/main" val="20002"/>
                    </a:ext>
                  </a:extLst>
                </a:gridCol>
                <a:gridCol w="1295688">
                  <a:extLst>
                    <a:ext uri="{9D8B030D-6E8A-4147-A177-3AD203B41FA5}">
                      <a16:colId xmlns="" xmlns:a16="http://schemas.microsoft.com/office/drawing/2014/main" val="20004"/>
                    </a:ext>
                  </a:extLst>
                </a:gridCol>
                <a:gridCol w="1317874">
                  <a:extLst>
                    <a:ext uri="{9D8B030D-6E8A-4147-A177-3AD203B41FA5}">
                      <a16:colId xmlns="" xmlns:a16="http://schemas.microsoft.com/office/drawing/2014/main" val="20005"/>
                    </a:ext>
                  </a:extLst>
                </a:gridCol>
              </a:tblGrid>
              <a:tr h="381000">
                <a:tc>
                  <a:txBody>
                    <a:bodyPr/>
                    <a:lstStyle/>
                    <a:p>
                      <a:pPr marL="0" algn="ctr" defTabSz="914400" rtl="0" eaLnBrk="1" fontAlgn="b" latinLnBrk="0" hangingPunct="1"/>
                      <a:r>
                        <a:rPr lang="en-US" sz="1200" u="none" strike="noStrike" kern="1200" dirty="0"/>
                        <a:t>Regime 1</a:t>
                      </a:r>
                      <a:endParaRPr lang="en-US" sz="1200" b="1" i="0" u="none" strike="noStrike" kern="1200" dirty="0">
                        <a:solidFill>
                          <a:srgbClr val="000000"/>
                        </a:solidFill>
                        <a:latin typeface="+mn-lt"/>
                        <a:ea typeface="+mn-ea"/>
                        <a:cs typeface="+mn-cs"/>
                      </a:endParaRPr>
                    </a:p>
                  </a:txBody>
                  <a:tcPr marL="9018" marR="9018" marT="9018" marB="0" anchor="ctr"/>
                </a:tc>
                <a:tc>
                  <a:txBody>
                    <a:bodyPr/>
                    <a:lstStyle/>
                    <a:p>
                      <a:pPr marL="0" algn="ctr" defTabSz="914400" rtl="0" eaLnBrk="1" fontAlgn="b" latinLnBrk="0" hangingPunct="1"/>
                      <a:r>
                        <a:rPr lang="el-GR" sz="1200" u="none" strike="noStrike" kern="1200" dirty="0"/>
                        <a:t>μ</a:t>
                      </a:r>
                      <a:r>
                        <a:rPr lang="el-GR" sz="1200" u="none" strike="noStrike" kern="1200" baseline="-25000" dirty="0"/>
                        <a:t>1</a:t>
                      </a:r>
                      <a:r>
                        <a:rPr lang="el-GR" sz="1200" u="none" strike="noStrike" kern="1200" dirty="0"/>
                        <a:t> </a:t>
                      </a:r>
                      <a:r>
                        <a:rPr lang="en-US" sz="1200" u="none" strike="noStrike" kern="1200" dirty="0"/>
                        <a:t>Parameter</a:t>
                      </a:r>
                      <a:endParaRPr lang="en-US" sz="1200" b="1" i="0" u="none" strike="noStrike" kern="1200" dirty="0">
                        <a:solidFill>
                          <a:srgbClr val="000000"/>
                        </a:solidFill>
                        <a:latin typeface="+mn-lt"/>
                        <a:ea typeface="+mn-ea"/>
                        <a:cs typeface="+mn-cs"/>
                      </a:endParaRPr>
                    </a:p>
                  </a:txBody>
                  <a:tcPr marL="9018" marR="9018" marT="9018" marB="0" anchor="ctr"/>
                </a:tc>
                <a:tc>
                  <a:txBody>
                    <a:bodyPr/>
                    <a:lstStyle/>
                    <a:p>
                      <a:pPr marL="0" algn="ctr" defTabSz="914400" rtl="0" eaLnBrk="1" fontAlgn="b" latinLnBrk="0" hangingPunct="1"/>
                      <a:r>
                        <a:rPr lang="el-GR" sz="1200" u="none" strike="noStrike" kern="1200" dirty="0"/>
                        <a:t>μ</a:t>
                      </a:r>
                      <a:r>
                        <a:rPr lang="el-GR" sz="1200" u="none" strike="noStrike" kern="1200" baseline="-25000" dirty="0"/>
                        <a:t>1</a:t>
                      </a:r>
                      <a:r>
                        <a:rPr lang="el-GR" sz="1200" u="none" strike="noStrike" kern="1200" dirty="0"/>
                        <a:t> </a:t>
                      </a:r>
                      <a:r>
                        <a:rPr lang="en-US" sz="1200" u="none" strike="noStrike" kern="1200" dirty="0"/>
                        <a:t>Simulation</a:t>
                      </a:r>
                      <a:endParaRPr lang="en-US" sz="1200" b="1" i="0" u="none" strike="noStrike" kern="1200" dirty="0">
                        <a:solidFill>
                          <a:srgbClr val="000000"/>
                        </a:solidFill>
                        <a:latin typeface="+mn-lt"/>
                        <a:ea typeface="+mn-ea"/>
                        <a:cs typeface="+mn-cs"/>
                      </a:endParaRPr>
                    </a:p>
                  </a:txBody>
                  <a:tcPr marL="9018" marR="9018" marT="9018" marB="0" anchor="ctr"/>
                </a:tc>
                <a:tc>
                  <a:txBody>
                    <a:bodyPr/>
                    <a:lstStyle/>
                    <a:p>
                      <a:pPr marL="0" algn="ctr" defTabSz="914400" rtl="0" eaLnBrk="1" fontAlgn="b" latinLnBrk="0" hangingPunct="1"/>
                      <a:r>
                        <a:rPr lang="el-GR" sz="1200" u="none" strike="noStrike" kern="1200" dirty="0"/>
                        <a:t>σ</a:t>
                      </a:r>
                      <a:r>
                        <a:rPr lang="el-GR" sz="1200" u="none" strike="noStrike" kern="1200" baseline="-25000" dirty="0"/>
                        <a:t>1</a:t>
                      </a:r>
                      <a:r>
                        <a:rPr lang="el-GR" sz="1200" u="none" strike="noStrike" kern="1200" dirty="0"/>
                        <a:t> </a:t>
                      </a:r>
                      <a:r>
                        <a:rPr lang="en-US" sz="1200" u="none" strike="noStrike" kern="1200" dirty="0"/>
                        <a:t>Parameter</a:t>
                      </a:r>
                      <a:endParaRPr lang="en-US" sz="1200" b="1" i="0" u="none" strike="noStrike" kern="1200" dirty="0">
                        <a:solidFill>
                          <a:srgbClr val="000000"/>
                        </a:solidFill>
                        <a:latin typeface="+mn-lt"/>
                        <a:ea typeface="+mn-ea"/>
                        <a:cs typeface="+mn-cs"/>
                      </a:endParaRPr>
                    </a:p>
                  </a:txBody>
                  <a:tcPr marL="9018" marR="9018" marT="9018" marB="0" anchor="ctr"/>
                </a:tc>
                <a:tc>
                  <a:txBody>
                    <a:bodyPr/>
                    <a:lstStyle/>
                    <a:p>
                      <a:pPr marL="0" algn="ctr" defTabSz="914400" rtl="0" eaLnBrk="1" fontAlgn="b" latinLnBrk="0" hangingPunct="1"/>
                      <a:r>
                        <a:rPr lang="el-GR" sz="1200" u="none" strike="noStrike" kern="1200" dirty="0"/>
                        <a:t>σ</a:t>
                      </a:r>
                      <a:r>
                        <a:rPr lang="el-GR" sz="1200" u="none" strike="noStrike" kern="1200" baseline="-25000" dirty="0"/>
                        <a:t>1</a:t>
                      </a:r>
                      <a:r>
                        <a:rPr lang="el-GR" sz="1200" u="none" strike="noStrike" kern="1200" dirty="0"/>
                        <a:t> </a:t>
                      </a:r>
                      <a:r>
                        <a:rPr lang="en-US" sz="1200" u="none" strike="noStrike" kern="1200" dirty="0"/>
                        <a:t>Simulation</a:t>
                      </a:r>
                      <a:endParaRPr lang="en-US" sz="1200" b="1" i="0" u="none" strike="noStrike" kern="1200" dirty="0">
                        <a:solidFill>
                          <a:srgbClr val="000000"/>
                        </a:solidFill>
                        <a:latin typeface="+mn-lt"/>
                        <a:ea typeface="+mn-ea"/>
                        <a:cs typeface="+mn-cs"/>
                      </a:endParaRPr>
                    </a:p>
                  </a:txBody>
                  <a:tcPr marL="9018" marR="9018" marT="9018" marB="0" anchor="ctr"/>
                </a:tc>
                <a:extLst>
                  <a:ext uri="{0D108BD9-81ED-4DB2-BD59-A6C34878D82A}">
                    <a16:rowId xmlns="" xmlns:a16="http://schemas.microsoft.com/office/drawing/2014/main" val="10000"/>
                  </a:ext>
                </a:extLst>
              </a:tr>
              <a:tr h="377104">
                <a:tc>
                  <a:txBody>
                    <a:bodyPr/>
                    <a:lstStyle/>
                    <a:p>
                      <a:pPr marL="0" lvl="0" algn="l" defTabSz="914400" rtl="0" eaLnBrk="1" fontAlgn="b" latinLnBrk="0" hangingPunct="1"/>
                      <a:r>
                        <a:rPr lang="en-US" sz="1400" u="none" strike="noStrike" kern="1200" dirty="0"/>
                        <a:t>SPY</a:t>
                      </a:r>
                      <a:endParaRPr lang="en-US" sz="1400" b="0" i="0" u="none" strike="noStrike" kern="1200" dirty="0">
                        <a:solidFill>
                          <a:srgbClr val="000000"/>
                        </a:solidFill>
                        <a:latin typeface="+mn-lt"/>
                        <a:ea typeface="+mn-ea"/>
                        <a:cs typeface="+mn-cs"/>
                      </a:endParaRPr>
                    </a:p>
                  </a:txBody>
                  <a:tcPr marL="9018" marR="9018" marT="9018" marB="0" anchor="ctr"/>
                </a:tc>
                <a:tc>
                  <a:txBody>
                    <a:bodyPr/>
                    <a:lstStyle/>
                    <a:p>
                      <a:pPr algn="ctr" fontAlgn="b"/>
                      <a:r>
                        <a:rPr lang="en-US" sz="1800" b="0" i="0" u="none" strike="noStrike" dirty="0">
                          <a:solidFill>
                            <a:srgbClr val="000000"/>
                          </a:solidFill>
                          <a:effectLst/>
                          <a:latin typeface="Calibri" panose="020F0502020204030204" pitchFamily="34" charset="0"/>
                        </a:rPr>
                        <a:t>0.00080</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0.00079</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0.00751</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0.00726</a:t>
                      </a:r>
                    </a:p>
                  </a:txBody>
                  <a:tcPr marL="9525" marR="9525" marT="9525" marB="0" anchor="ctr"/>
                </a:tc>
                <a:extLst>
                  <a:ext uri="{0D108BD9-81ED-4DB2-BD59-A6C34878D82A}">
                    <a16:rowId xmlns="" xmlns:a16="http://schemas.microsoft.com/office/drawing/2014/main" val="10001"/>
                  </a:ext>
                </a:extLst>
              </a:tr>
              <a:tr h="377104">
                <a:tc>
                  <a:txBody>
                    <a:bodyPr/>
                    <a:lstStyle/>
                    <a:p>
                      <a:pPr marL="0" lvl="0" algn="l" defTabSz="914400" rtl="0" eaLnBrk="1" fontAlgn="b" latinLnBrk="0" hangingPunct="1"/>
                      <a:r>
                        <a:rPr lang="en-US" sz="1400" u="none" strike="noStrike" kern="1200" dirty="0"/>
                        <a:t>VXX</a:t>
                      </a:r>
                      <a:endParaRPr lang="en-US" sz="1400" b="0" i="0" u="none" strike="noStrike" kern="1200" dirty="0">
                        <a:solidFill>
                          <a:srgbClr val="000000"/>
                        </a:solidFill>
                        <a:latin typeface="+mn-lt"/>
                        <a:ea typeface="+mn-ea"/>
                        <a:cs typeface="+mn-cs"/>
                      </a:endParaRPr>
                    </a:p>
                  </a:txBody>
                  <a:tcPr marL="9018" marR="9018" marT="9018" marB="0" anchor="ctr"/>
                </a:tc>
                <a:tc>
                  <a:txBody>
                    <a:bodyPr/>
                    <a:lstStyle/>
                    <a:p>
                      <a:pPr algn="ctr" fontAlgn="b"/>
                      <a:r>
                        <a:rPr lang="en-US" sz="1800" b="0" i="0" u="none" strike="noStrike" dirty="0">
                          <a:solidFill>
                            <a:srgbClr val="000000"/>
                          </a:solidFill>
                          <a:effectLst/>
                          <a:latin typeface="Calibri" panose="020F0502020204030204" pitchFamily="34" charset="0"/>
                        </a:rPr>
                        <a:t>-0.00679</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-0.00674</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0.02517</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0.03496</a:t>
                      </a:r>
                    </a:p>
                  </a:txBody>
                  <a:tcPr marL="9525" marR="9525" marT="9525" marB="0" anchor="ctr"/>
                </a:tc>
                <a:extLst>
                  <a:ext uri="{0D108BD9-81ED-4DB2-BD59-A6C34878D82A}">
                    <a16:rowId xmlns="" xmlns:a16="http://schemas.microsoft.com/office/drawing/2014/main" val="10002"/>
                  </a:ext>
                </a:extLst>
              </a:tr>
              <a:tr h="377104">
                <a:tc>
                  <a:txBody>
                    <a:bodyPr/>
                    <a:lstStyle/>
                    <a:p>
                      <a:pPr marL="0" lvl="0" algn="l" defTabSz="914400" rtl="0" eaLnBrk="1" fontAlgn="b" latinLnBrk="0" hangingPunct="1"/>
                      <a:r>
                        <a:rPr lang="en-US" sz="1400" u="none" strike="noStrike" kern="1200" dirty="0"/>
                        <a:t>EFA</a:t>
                      </a:r>
                      <a:endParaRPr lang="en-US" sz="1400" b="0" i="0" u="none" strike="noStrike" kern="1200" dirty="0">
                        <a:solidFill>
                          <a:srgbClr val="000000"/>
                        </a:solidFill>
                        <a:latin typeface="+mn-lt"/>
                        <a:ea typeface="+mn-ea"/>
                        <a:cs typeface="+mn-cs"/>
                      </a:endParaRPr>
                    </a:p>
                  </a:txBody>
                  <a:tcPr marL="9018" marR="9018" marT="9018" marB="0" anchor="ctr"/>
                </a:tc>
                <a:tc>
                  <a:txBody>
                    <a:bodyPr/>
                    <a:lstStyle/>
                    <a:p>
                      <a:pPr algn="ctr" fontAlgn="b"/>
                      <a:r>
                        <a:rPr lang="en-US" sz="1800" b="0" i="0" u="none" strike="noStrike" dirty="0">
                          <a:solidFill>
                            <a:srgbClr val="000000"/>
                          </a:solidFill>
                          <a:effectLst/>
                          <a:latin typeface="Calibri" panose="020F0502020204030204" pitchFamily="34" charset="0"/>
                        </a:rPr>
                        <a:t>0.00064</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0.00063</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0.00899</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0.00987</a:t>
                      </a:r>
                    </a:p>
                  </a:txBody>
                  <a:tcPr marL="9525" marR="9525" marT="9525" marB="0" anchor="ctr"/>
                </a:tc>
                <a:extLst>
                  <a:ext uri="{0D108BD9-81ED-4DB2-BD59-A6C34878D82A}">
                    <a16:rowId xmlns="" xmlns:a16="http://schemas.microsoft.com/office/drawing/2014/main" val="10003"/>
                  </a:ext>
                </a:extLst>
              </a:tr>
              <a:tr h="377104">
                <a:tc>
                  <a:txBody>
                    <a:bodyPr/>
                    <a:lstStyle/>
                    <a:p>
                      <a:pPr marL="0" lvl="0" algn="l" defTabSz="914400" rtl="0" eaLnBrk="1" fontAlgn="b" latinLnBrk="0" hangingPunct="1"/>
                      <a:r>
                        <a:rPr lang="en-US" sz="1400" u="none" strike="noStrike" kern="1200" dirty="0"/>
                        <a:t>OIL</a:t>
                      </a:r>
                      <a:endParaRPr lang="en-US" sz="1400" b="0" i="0" u="none" strike="noStrike" kern="1200" dirty="0">
                        <a:solidFill>
                          <a:srgbClr val="000000"/>
                        </a:solidFill>
                        <a:latin typeface="+mn-lt"/>
                        <a:ea typeface="+mn-ea"/>
                        <a:cs typeface="+mn-cs"/>
                      </a:endParaRPr>
                    </a:p>
                  </a:txBody>
                  <a:tcPr marL="9018" marR="9018" marT="9018" marB="0" anchor="ctr"/>
                </a:tc>
                <a:tc>
                  <a:txBody>
                    <a:bodyPr/>
                    <a:lstStyle/>
                    <a:p>
                      <a:pPr algn="ctr" fontAlgn="b"/>
                      <a:r>
                        <a:rPr lang="en-US" sz="1800" b="0" i="0" u="none" strike="noStrike" dirty="0">
                          <a:solidFill>
                            <a:srgbClr val="000000"/>
                          </a:solidFill>
                          <a:effectLst/>
                          <a:latin typeface="Calibri" panose="020F0502020204030204" pitchFamily="34" charset="0"/>
                        </a:rPr>
                        <a:t>0.00004</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0.00004</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0.01466</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0.01812</a:t>
                      </a:r>
                    </a:p>
                  </a:txBody>
                  <a:tcPr marL="9525" marR="9525" marT="9525" marB="0" anchor="ctr"/>
                </a:tc>
                <a:extLst>
                  <a:ext uri="{0D108BD9-81ED-4DB2-BD59-A6C34878D82A}">
                    <a16:rowId xmlns="" xmlns:a16="http://schemas.microsoft.com/office/drawing/2014/main" val="10004"/>
                  </a:ext>
                </a:extLst>
              </a:tr>
              <a:tr h="377104">
                <a:tc>
                  <a:txBody>
                    <a:bodyPr/>
                    <a:lstStyle/>
                    <a:p>
                      <a:pPr marL="0" lvl="0" algn="l" defTabSz="914400" rtl="0" eaLnBrk="1" fontAlgn="b" latinLnBrk="0" hangingPunct="1"/>
                      <a:r>
                        <a:rPr lang="en-US" sz="1400" u="none" strike="noStrike" kern="1200" dirty="0"/>
                        <a:t>FEZ</a:t>
                      </a:r>
                      <a:endParaRPr lang="en-US" sz="1400" b="0" i="0" u="none" strike="noStrike" kern="1200" dirty="0">
                        <a:solidFill>
                          <a:srgbClr val="000000"/>
                        </a:solidFill>
                        <a:latin typeface="+mn-lt"/>
                        <a:ea typeface="+mn-ea"/>
                        <a:cs typeface="+mn-cs"/>
                      </a:endParaRPr>
                    </a:p>
                  </a:txBody>
                  <a:tcPr marL="9018" marR="9018" marT="9018" marB="0" anchor="ctr"/>
                </a:tc>
                <a:tc>
                  <a:txBody>
                    <a:bodyPr/>
                    <a:lstStyle/>
                    <a:p>
                      <a:pPr algn="ctr" fontAlgn="b"/>
                      <a:r>
                        <a:rPr lang="en-US" sz="1800" b="0" i="0" u="none" strike="noStrike" dirty="0">
                          <a:solidFill>
                            <a:srgbClr val="000000"/>
                          </a:solidFill>
                          <a:effectLst/>
                          <a:latin typeface="Calibri" panose="020F0502020204030204" pitchFamily="34" charset="0"/>
                        </a:rPr>
                        <a:t>0.00057</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0.00055</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0.01259</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0.01379</a:t>
                      </a:r>
                    </a:p>
                  </a:txBody>
                  <a:tcPr marL="9525" marR="9525" marT="9525" marB="0" anchor="ctr"/>
                </a:tc>
                <a:extLst>
                  <a:ext uri="{0D108BD9-81ED-4DB2-BD59-A6C34878D82A}">
                    <a16:rowId xmlns="" xmlns:a16="http://schemas.microsoft.com/office/drawing/2014/main" val="10005"/>
                  </a:ext>
                </a:extLst>
              </a:tr>
              <a:tr h="377104">
                <a:tc>
                  <a:txBody>
                    <a:bodyPr/>
                    <a:lstStyle/>
                    <a:p>
                      <a:pPr marL="0" lvl="0" algn="l" defTabSz="914400" rtl="0" eaLnBrk="1" fontAlgn="b" latinLnBrk="0" hangingPunct="1"/>
                      <a:r>
                        <a:rPr lang="en-US" sz="1400" u="none" strike="noStrike" kern="1200" dirty="0"/>
                        <a:t>EEM</a:t>
                      </a:r>
                      <a:endParaRPr lang="en-US" sz="1400" b="0" i="0" u="none" strike="noStrike" kern="1200" dirty="0">
                        <a:solidFill>
                          <a:srgbClr val="000000"/>
                        </a:solidFill>
                        <a:latin typeface="+mn-lt"/>
                        <a:ea typeface="+mn-ea"/>
                        <a:cs typeface="+mn-cs"/>
                      </a:endParaRPr>
                    </a:p>
                  </a:txBody>
                  <a:tcPr marL="9018" marR="9018" marT="9018" marB="0" anchor="ctr"/>
                </a:tc>
                <a:tc>
                  <a:txBody>
                    <a:bodyPr/>
                    <a:lstStyle/>
                    <a:p>
                      <a:pPr algn="ctr" fontAlgn="b"/>
                      <a:r>
                        <a:rPr lang="en-US" sz="1800" b="0" i="0" u="none" strike="noStrike" dirty="0">
                          <a:solidFill>
                            <a:srgbClr val="000000"/>
                          </a:solidFill>
                          <a:effectLst/>
                          <a:latin typeface="Calibri" panose="020F0502020204030204" pitchFamily="34" charset="0"/>
                        </a:rPr>
                        <a:t>0.00028</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0.00027</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0.01138</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0.01149</a:t>
                      </a:r>
                    </a:p>
                  </a:txBody>
                  <a:tcPr marL="9525" marR="9525" marT="9525" marB="0" anchor="ctr"/>
                </a:tc>
                <a:extLst>
                  <a:ext uri="{0D108BD9-81ED-4DB2-BD59-A6C34878D82A}">
                    <a16:rowId xmlns="" xmlns:a16="http://schemas.microsoft.com/office/drawing/2014/main" val="10006"/>
                  </a:ext>
                </a:extLst>
              </a:tr>
              <a:tr h="377104">
                <a:tc>
                  <a:txBody>
                    <a:bodyPr/>
                    <a:lstStyle/>
                    <a:p>
                      <a:pPr marL="0" lvl="0" algn="l" defTabSz="914400" rtl="0" eaLnBrk="1" fontAlgn="b" latinLnBrk="0" hangingPunct="1"/>
                      <a:r>
                        <a:rPr lang="en-US" sz="1400" u="none" strike="noStrike" kern="1200" dirty="0"/>
                        <a:t>HYG</a:t>
                      </a:r>
                      <a:endParaRPr lang="en-US" sz="1400" b="0" i="0" u="none" strike="noStrike" kern="1200" dirty="0">
                        <a:solidFill>
                          <a:srgbClr val="000000"/>
                        </a:solidFill>
                        <a:latin typeface="+mn-lt"/>
                        <a:ea typeface="+mn-ea"/>
                        <a:cs typeface="+mn-cs"/>
                      </a:endParaRPr>
                    </a:p>
                  </a:txBody>
                  <a:tcPr marL="9018" marR="9018" marT="9018" marB="0" anchor="ctr"/>
                </a:tc>
                <a:tc>
                  <a:txBody>
                    <a:bodyPr/>
                    <a:lstStyle/>
                    <a:p>
                      <a:pPr algn="ctr" fontAlgn="b"/>
                      <a:r>
                        <a:rPr lang="en-US" sz="1800" b="0" i="0" u="none" strike="noStrike" dirty="0">
                          <a:solidFill>
                            <a:srgbClr val="000000"/>
                          </a:solidFill>
                          <a:effectLst/>
                          <a:latin typeface="Calibri" panose="020F0502020204030204" pitchFamily="34" charset="0"/>
                        </a:rPr>
                        <a:t>0.00015</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0.00015</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0.00328</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0.00409</a:t>
                      </a:r>
                    </a:p>
                  </a:txBody>
                  <a:tcPr marL="9525" marR="9525" marT="9525" marB="0" anchor="ctr"/>
                </a:tc>
                <a:extLst>
                  <a:ext uri="{0D108BD9-81ED-4DB2-BD59-A6C34878D82A}">
                    <a16:rowId xmlns="" xmlns:a16="http://schemas.microsoft.com/office/drawing/2014/main" val="10007"/>
                  </a:ext>
                </a:extLst>
              </a:tr>
              <a:tr h="377104">
                <a:tc>
                  <a:txBody>
                    <a:bodyPr/>
                    <a:lstStyle/>
                    <a:p>
                      <a:pPr marL="0" lvl="0" algn="l" defTabSz="914400" rtl="0" eaLnBrk="1" fontAlgn="b" latinLnBrk="0" hangingPunct="1"/>
                      <a:r>
                        <a:rPr lang="en-US" sz="1400" u="none" strike="noStrike" kern="1200" dirty="0"/>
                        <a:t>TLT</a:t>
                      </a:r>
                      <a:endParaRPr lang="en-US" sz="1400" b="0" i="0" u="none" strike="noStrike" kern="1200" dirty="0">
                        <a:solidFill>
                          <a:srgbClr val="000000"/>
                        </a:solidFill>
                        <a:latin typeface="+mn-lt"/>
                        <a:ea typeface="+mn-ea"/>
                        <a:cs typeface="+mn-cs"/>
                      </a:endParaRPr>
                    </a:p>
                  </a:txBody>
                  <a:tcPr marL="9018" marR="9018" marT="9018" marB="0" anchor="ctr"/>
                </a:tc>
                <a:tc>
                  <a:txBody>
                    <a:bodyPr/>
                    <a:lstStyle/>
                    <a:p>
                      <a:pPr algn="ctr" fontAlgn="b"/>
                      <a:r>
                        <a:rPr lang="en-US" sz="1800" b="0" i="0" u="none" strike="noStrike" dirty="0">
                          <a:solidFill>
                            <a:srgbClr val="000000"/>
                          </a:solidFill>
                          <a:effectLst/>
                          <a:latin typeface="Calibri" panose="020F0502020204030204" pitchFamily="34" charset="0"/>
                        </a:rPr>
                        <a:t>-0.00005</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-0.00006</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0.01210</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0.00871</a:t>
                      </a:r>
                    </a:p>
                  </a:txBody>
                  <a:tcPr marL="9525" marR="9525" marT="9525" marB="0" anchor="ctr"/>
                </a:tc>
                <a:extLst>
                  <a:ext uri="{0D108BD9-81ED-4DB2-BD59-A6C34878D82A}">
                    <a16:rowId xmlns="" xmlns:a16="http://schemas.microsoft.com/office/drawing/2014/main" val="10008"/>
                  </a:ext>
                </a:extLst>
              </a:tr>
              <a:tr h="377104">
                <a:tc>
                  <a:txBody>
                    <a:bodyPr/>
                    <a:lstStyle/>
                    <a:p>
                      <a:pPr marL="0" lvl="0" algn="l" defTabSz="914400" rtl="0" eaLnBrk="1" fontAlgn="b" latinLnBrk="0" hangingPunct="1"/>
                      <a:r>
                        <a:rPr lang="en-US" sz="1400" u="none" strike="noStrike" kern="1200" dirty="0"/>
                        <a:t>IWM</a:t>
                      </a:r>
                      <a:endParaRPr lang="en-US" sz="1400" b="0" i="0" u="none" strike="noStrike" kern="1200" dirty="0">
                        <a:solidFill>
                          <a:srgbClr val="000000"/>
                        </a:solidFill>
                        <a:latin typeface="+mn-lt"/>
                        <a:ea typeface="+mn-ea"/>
                        <a:cs typeface="+mn-cs"/>
                      </a:endParaRPr>
                    </a:p>
                  </a:txBody>
                  <a:tcPr marL="9018" marR="9018" marT="9018" marB="0" anchor="ctr"/>
                </a:tc>
                <a:tc>
                  <a:txBody>
                    <a:bodyPr/>
                    <a:lstStyle/>
                    <a:p>
                      <a:pPr algn="ctr" fontAlgn="b"/>
                      <a:r>
                        <a:rPr lang="en-US" sz="1800" b="0" i="0" u="none" strike="noStrike">
                          <a:solidFill>
                            <a:srgbClr val="000000"/>
                          </a:solidFill>
                          <a:effectLst/>
                          <a:latin typeface="Calibri" panose="020F0502020204030204" pitchFamily="34" charset="0"/>
                        </a:rPr>
                        <a:t>-0.00043</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-0.00045</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0.02431</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0.01007</a:t>
                      </a:r>
                    </a:p>
                  </a:txBody>
                  <a:tcPr marL="9525" marR="9525" marT="9525" marB="0" anchor="ctr"/>
                </a:tc>
                <a:extLst>
                  <a:ext uri="{0D108BD9-81ED-4DB2-BD59-A6C34878D82A}">
                    <a16:rowId xmlns="" xmlns:a16="http://schemas.microsoft.com/office/drawing/2014/main" val="10009"/>
                  </a:ext>
                </a:extLst>
              </a:tr>
              <a:tr h="377104">
                <a:tc>
                  <a:txBody>
                    <a:bodyPr/>
                    <a:lstStyle/>
                    <a:p>
                      <a:pPr marL="0" lvl="0" algn="l" defTabSz="914400" rtl="0" eaLnBrk="1" fontAlgn="b" latinLnBrk="0" hangingPunct="1"/>
                      <a:r>
                        <a:rPr lang="en-US" sz="1400" u="none" strike="noStrike" kern="1200" dirty="0"/>
                        <a:t>GLD</a:t>
                      </a:r>
                      <a:endParaRPr lang="en-US" sz="1400" b="0" i="0" u="none" strike="noStrike" kern="1200" dirty="0">
                        <a:solidFill>
                          <a:srgbClr val="000000"/>
                        </a:solidFill>
                        <a:latin typeface="+mn-lt"/>
                        <a:ea typeface="+mn-ea"/>
                        <a:cs typeface="+mn-cs"/>
                      </a:endParaRPr>
                    </a:p>
                  </a:txBody>
                  <a:tcPr marL="9018" marR="9018" marT="9018" marB="0" anchor="ctr"/>
                </a:tc>
                <a:tc>
                  <a:txBody>
                    <a:bodyPr/>
                    <a:lstStyle/>
                    <a:p>
                      <a:pPr algn="ctr" fontAlgn="b"/>
                      <a:r>
                        <a:rPr lang="en-US" sz="1800" b="0" i="0" u="none" strike="noStrike">
                          <a:solidFill>
                            <a:srgbClr val="000000"/>
                          </a:solidFill>
                          <a:effectLst/>
                          <a:latin typeface="Calibri" panose="020F0502020204030204" pitchFamily="34" charset="0"/>
                        </a:rPr>
                        <a:t>-0.00034</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-0.00033</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0.01474</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0.01019</a:t>
                      </a:r>
                    </a:p>
                  </a:txBody>
                  <a:tcPr marL="9525" marR="9525" marT="9525" marB="0" anchor="ct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930761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Regime Switching (Markov Chains)</a:t>
            </a:r>
          </a:p>
        </p:txBody>
      </p:sp>
      <p:sp>
        <p:nvSpPr>
          <p:cNvPr id="5" name="Content Placeholder 4"/>
          <p:cNvSpPr>
            <a:spLocks noGrp="1"/>
          </p:cNvSpPr>
          <p:nvPr>
            <p:ph sz="half" idx="1"/>
          </p:nvPr>
        </p:nvSpPr>
        <p:spPr/>
        <p:txBody>
          <a:bodyPr>
            <a:normAutofit lnSpcReduction="10000"/>
          </a:bodyPr>
          <a:lstStyle/>
          <a:p>
            <a:r>
              <a:rPr lang="en-US" dirty="0"/>
              <a:t>A system of multiple states that switch based on fixed probabilities</a:t>
            </a:r>
          </a:p>
          <a:p>
            <a:r>
              <a:rPr lang="en-US" dirty="0"/>
              <a:t>Growing regime and falling regime</a:t>
            </a:r>
          </a:p>
          <a:p>
            <a:r>
              <a:rPr lang="en-US" dirty="0"/>
              <a:t>Movement between states is determined by random numbers and an application of inverse transform method</a:t>
            </a:r>
          </a:p>
          <a:p>
            <a:pPr marL="0" indent="0">
              <a:buNone/>
            </a:pPr>
            <a:endParaRPr lang="en-US" dirty="0"/>
          </a:p>
        </p:txBody>
      </p:sp>
      <p:graphicFrame>
        <p:nvGraphicFramePr>
          <p:cNvPr id="10" name="Content Placeholder 9"/>
          <p:cNvGraphicFramePr>
            <a:graphicFrameLocks noGrp="1"/>
          </p:cNvGraphicFramePr>
          <p:nvPr>
            <p:ph sz="half" idx="2"/>
            <p:extLst/>
          </p:nvPr>
        </p:nvGraphicFramePr>
        <p:xfrm>
          <a:off x="5011005" y="2131457"/>
          <a:ext cx="3657600" cy="1371600"/>
        </p:xfrm>
        <a:graphic>
          <a:graphicData uri="http://schemas.openxmlformats.org/drawingml/2006/table">
            <a:tbl>
              <a:tblPr firstRow="1" bandRow="1">
                <a:tableStyleId>{5C22544A-7EE6-4342-B048-85BDC9FD1C3A}</a:tableStyleId>
              </a:tblPr>
              <a:tblGrid>
                <a:gridCol w="1219200">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tblGrid>
              <a:tr h="370840">
                <a:tc>
                  <a:txBody>
                    <a:bodyPr/>
                    <a:lstStyle/>
                    <a:p>
                      <a:endParaRPr lang="en-US" sz="1200" dirty="0"/>
                    </a:p>
                  </a:txBody>
                  <a:tcPr/>
                </a:tc>
                <a:tc>
                  <a:txBody>
                    <a:bodyPr/>
                    <a:lstStyle/>
                    <a:p>
                      <a:r>
                        <a:rPr lang="en-US" sz="1200" dirty="0"/>
                        <a:t>Starting in</a:t>
                      </a:r>
                      <a:r>
                        <a:rPr lang="en-US" sz="1200" baseline="0" dirty="0"/>
                        <a:t> Regime 1</a:t>
                      </a:r>
                      <a:endParaRPr lang="en-US" sz="1200" dirty="0"/>
                    </a:p>
                  </a:txBody>
                  <a:tcPr/>
                </a:tc>
                <a:tc>
                  <a:txBody>
                    <a:bodyPr/>
                    <a:lstStyle/>
                    <a:p>
                      <a:r>
                        <a:rPr lang="en-US" sz="1200" dirty="0"/>
                        <a:t>Starting in Regime 2</a:t>
                      </a:r>
                    </a:p>
                  </a:txBody>
                  <a:tcPr/>
                </a:tc>
                <a:extLst>
                  <a:ext uri="{0D108BD9-81ED-4DB2-BD59-A6C34878D82A}">
                    <a16:rowId xmlns="" xmlns:a16="http://schemas.microsoft.com/office/drawing/2014/main" val="10000"/>
                  </a:ext>
                </a:extLst>
              </a:tr>
              <a:tr h="370840">
                <a:tc>
                  <a:txBody>
                    <a:bodyPr/>
                    <a:lstStyle/>
                    <a:p>
                      <a:r>
                        <a:rPr lang="en-US" sz="1200" dirty="0"/>
                        <a:t>Ending in Regime 1</a:t>
                      </a:r>
                    </a:p>
                  </a:txBody>
                  <a:tcPr/>
                </a:tc>
                <a:tc>
                  <a:txBody>
                    <a:bodyPr/>
                    <a:lstStyle/>
                    <a:p>
                      <a:r>
                        <a:rPr lang="en-US" dirty="0"/>
                        <a:t>.8</a:t>
                      </a:r>
                    </a:p>
                  </a:txBody>
                  <a:tcPr/>
                </a:tc>
                <a:tc>
                  <a:txBody>
                    <a:bodyPr/>
                    <a:lstStyle/>
                    <a:p>
                      <a:r>
                        <a:rPr lang="en-US" dirty="0"/>
                        <a:t>.65</a:t>
                      </a:r>
                    </a:p>
                  </a:txBody>
                  <a:tcPr/>
                </a:tc>
                <a:extLst>
                  <a:ext uri="{0D108BD9-81ED-4DB2-BD59-A6C34878D82A}">
                    <a16:rowId xmlns="" xmlns:a16="http://schemas.microsoft.com/office/drawing/2014/main" val="10001"/>
                  </a:ext>
                </a:extLst>
              </a:tr>
              <a:tr h="370840">
                <a:tc>
                  <a:txBody>
                    <a:bodyPr/>
                    <a:lstStyle/>
                    <a:p>
                      <a:r>
                        <a:rPr lang="en-US" sz="1200" dirty="0"/>
                        <a:t>Ending in Regime 2</a:t>
                      </a:r>
                    </a:p>
                  </a:txBody>
                  <a:tcPr/>
                </a:tc>
                <a:tc>
                  <a:txBody>
                    <a:bodyPr/>
                    <a:lstStyle/>
                    <a:p>
                      <a:r>
                        <a:rPr lang="en-US" dirty="0"/>
                        <a:t>.2</a:t>
                      </a:r>
                    </a:p>
                  </a:txBody>
                  <a:tcPr/>
                </a:tc>
                <a:tc>
                  <a:txBody>
                    <a:bodyPr/>
                    <a:lstStyle/>
                    <a:p>
                      <a:r>
                        <a:rPr lang="en-US" dirty="0"/>
                        <a:t>.35</a:t>
                      </a:r>
                    </a:p>
                  </a:txBody>
                  <a:tcPr/>
                </a:tc>
                <a:extLst>
                  <a:ext uri="{0D108BD9-81ED-4DB2-BD59-A6C34878D82A}">
                    <a16:rowId xmlns="" xmlns:a16="http://schemas.microsoft.com/office/drawing/2014/main" val="10002"/>
                  </a:ext>
                </a:extLst>
              </a:tr>
            </a:tbl>
          </a:graphicData>
        </a:graphic>
      </p:graphicFrame>
      <p:sp>
        <p:nvSpPr>
          <p:cNvPr id="4" name="TextBox 3"/>
          <p:cNvSpPr txBox="1"/>
          <p:nvPr/>
        </p:nvSpPr>
        <p:spPr>
          <a:xfrm>
            <a:off x="5808113" y="1752600"/>
            <a:ext cx="2110514" cy="369332"/>
          </a:xfrm>
          <a:prstGeom prst="rect">
            <a:avLst/>
          </a:prstGeom>
          <a:noFill/>
        </p:spPr>
        <p:txBody>
          <a:bodyPr wrap="none" rtlCol="0">
            <a:spAutoFit/>
          </a:bodyPr>
          <a:lstStyle/>
          <a:p>
            <a:r>
              <a:rPr lang="en-US" dirty="0"/>
              <a:t>Transition Matrix</a:t>
            </a:r>
          </a:p>
        </p:txBody>
      </p:sp>
      <p:sp>
        <p:nvSpPr>
          <p:cNvPr id="6" name="TextBox 5"/>
          <p:cNvSpPr txBox="1"/>
          <p:nvPr/>
        </p:nvSpPr>
        <p:spPr>
          <a:xfrm>
            <a:off x="5420987" y="3720584"/>
            <a:ext cx="2837636" cy="369332"/>
          </a:xfrm>
          <a:prstGeom prst="rect">
            <a:avLst/>
          </a:prstGeom>
          <a:noFill/>
        </p:spPr>
        <p:txBody>
          <a:bodyPr wrap="none" rtlCol="0">
            <a:spAutoFit/>
          </a:bodyPr>
          <a:lstStyle/>
          <a:p>
            <a:r>
              <a:rPr lang="en-US" dirty="0"/>
              <a:t>Sample Regime Switching</a:t>
            </a:r>
          </a:p>
        </p:txBody>
      </p:sp>
      <p:graphicFrame>
        <p:nvGraphicFramePr>
          <p:cNvPr id="11" name="Table 10"/>
          <p:cNvGraphicFramePr>
            <a:graphicFrameLocks noGrp="1"/>
          </p:cNvGraphicFramePr>
          <p:nvPr>
            <p:extLst/>
          </p:nvPr>
        </p:nvGraphicFramePr>
        <p:xfrm>
          <a:off x="5257800" y="4089916"/>
          <a:ext cx="3429000" cy="2180987"/>
        </p:xfrm>
        <a:graphic>
          <a:graphicData uri="http://schemas.openxmlformats.org/drawingml/2006/table">
            <a:tbl>
              <a:tblPr firstRow="1" bandRow="1">
                <a:tableStyleId>{5C22544A-7EE6-4342-B048-85BDC9FD1C3A}</a:tableStyleId>
              </a:tblPr>
              <a:tblGrid>
                <a:gridCol w="1337387">
                  <a:extLst>
                    <a:ext uri="{9D8B030D-6E8A-4147-A177-3AD203B41FA5}">
                      <a16:colId xmlns="" xmlns:a16="http://schemas.microsoft.com/office/drawing/2014/main" val="20000"/>
                    </a:ext>
                  </a:extLst>
                </a:gridCol>
                <a:gridCol w="1031479">
                  <a:extLst>
                    <a:ext uri="{9D8B030D-6E8A-4147-A177-3AD203B41FA5}">
                      <a16:colId xmlns="" xmlns:a16="http://schemas.microsoft.com/office/drawing/2014/main" val="20001"/>
                    </a:ext>
                  </a:extLst>
                </a:gridCol>
                <a:gridCol w="1060134">
                  <a:extLst>
                    <a:ext uri="{9D8B030D-6E8A-4147-A177-3AD203B41FA5}">
                      <a16:colId xmlns="" xmlns:a16="http://schemas.microsoft.com/office/drawing/2014/main" val="20002"/>
                    </a:ext>
                  </a:extLst>
                </a:gridCol>
              </a:tblGrid>
              <a:tr h="504587">
                <a:tc>
                  <a:txBody>
                    <a:bodyPr/>
                    <a:lstStyle/>
                    <a:p>
                      <a:r>
                        <a:rPr lang="en-US" sz="1200" dirty="0"/>
                        <a:t>Starting in Regime</a:t>
                      </a:r>
                    </a:p>
                  </a:txBody>
                  <a:tcPr/>
                </a:tc>
                <a:tc>
                  <a:txBody>
                    <a:bodyPr/>
                    <a:lstStyle/>
                    <a:p>
                      <a:r>
                        <a:rPr lang="en-US" sz="1200" dirty="0"/>
                        <a:t>Random Number</a:t>
                      </a:r>
                    </a:p>
                  </a:txBody>
                  <a:tcPr/>
                </a:tc>
                <a:tc>
                  <a:txBody>
                    <a:bodyPr/>
                    <a:lstStyle/>
                    <a:p>
                      <a:r>
                        <a:rPr lang="en-US" sz="1200" dirty="0"/>
                        <a:t>Ending in Regime</a:t>
                      </a:r>
                    </a:p>
                  </a:txBody>
                  <a:tcPr/>
                </a:tc>
                <a:extLst>
                  <a:ext uri="{0D108BD9-81ED-4DB2-BD59-A6C34878D82A}">
                    <a16:rowId xmlns="" xmlns:a16="http://schemas.microsoft.com/office/drawing/2014/main" val="10000"/>
                  </a:ext>
                </a:extLst>
              </a:tr>
              <a:tr h="285988">
                <a:tc>
                  <a:txBody>
                    <a:bodyPr/>
                    <a:lstStyle/>
                    <a:p>
                      <a:r>
                        <a:rPr lang="en-US" sz="1600" dirty="0"/>
                        <a:t>1</a:t>
                      </a:r>
                    </a:p>
                  </a:txBody>
                  <a:tcPr/>
                </a:tc>
                <a:tc>
                  <a:txBody>
                    <a:bodyPr/>
                    <a:lstStyle/>
                    <a:p>
                      <a:r>
                        <a:rPr lang="en-US" sz="1600" b="0" dirty="0"/>
                        <a:t>.76998</a:t>
                      </a:r>
                    </a:p>
                  </a:txBody>
                  <a:tcPr/>
                </a:tc>
                <a:tc>
                  <a:txBody>
                    <a:bodyPr/>
                    <a:lstStyle/>
                    <a:p>
                      <a:r>
                        <a:rPr lang="en-US" sz="1600" dirty="0"/>
                        <a:t>1</a:t>
                      </a:r>
                    </a:p>
                  </a:txBody>
                  <a:tcPr/>
                </a:tc>
                <a:extLst>
                  <a:ext uri="{0D108BD9-81ED-4DB2-BD59-A6C34878D82A}">
                    <a16:rowId xmlns="" xmlns:a16="http://schemas.microsoft.com/office/drawing/2014/main" val="10001"/>
                  </a:ext>
                </a:extLst>
              </a:tr>
              <a:tr h="301228">
                <a:tc>
                  <a:txBody>
                    <a:bodyPr/>
                    <a:lstStyle/>
                    <a:p>
                      <a:r>
                        <a:rPr lang="en-US" sz="1600" dirty="0"/>
                        <a:t>1</a:t>
                      </a:r>
                    </a:p>
                  </a:txBody>
                  <a:tcPr/>
                </a:tc>
                <a:tc>
                  <a:txBody>
                    <a:bodyPr/>
                    <a:lstStyle/>
                    <a:p>
                      <a:r>
                        <a:rPr lang="en-US" sz="1600" dirty="0"/>
                        <a:t>.82837</a:t>
                      </a:r>
                    </a:p>
                  </a:txBody>
                  <a:tcPr/>
                </a:tc>
                <a:tc>
                  <a:txBody>
                    <a:bodyPr/>
                    <a:lstStyle/>
                    <a:p>
                      <a:r>
                        <a:rPr lang="en-US" sz="1600" dirty="0"/>
                        <a:t>2</a:t>
                      </a:r>
                    </a:p>
                  </a:txBody>
                  <a:tcPr/>
                </a:tc>
                <a:extLst>
                  <a:ext uri="{0D108BD9-81ED-4DB2-BD59-A6C34878D82A}">
                    <a16:rowId xmlns="" xmlns:a16="http://schemas.microsoft.com/office/drawing/2014/main" val="10002"/>
                  </a:ext>
                </a:extLst>
              </a:tr>
              <a:tr h="313267">
                <a:tc>
                  <a:txBody>
                    <a:bodyPr/>
                    <a:lstStyle/>
                    <a:p>
                      <a:r>
                        <a:rPr lang="en-US" sz="1600" dirty="0"/>
                        <a:t>2</a:t>
                      </a:r>
                    </a:p>
                  </a:txBody>
                  <a:tcPr/>
                </a:tc>
                <a:tc>
                  <a:txBody>
                    <a:bodyPr/>
                    <a:lstStyle/>
                    <a:p>
                      <a:r>
                        <a:rPr lang="en-US" sz="1600" dirty="0"/>
                        <a:t>.21792</a:t>
                      </a:r>
                    </a:p>
                  </a:txBody>
                  <a:tcPr/>
                </a:tc>
                <a:tc>
                  <a:txBody>
                    <a:bodyPr/>
                    <a:lstStyle/>
                    <a:p>
                      <a:r>
                        <a:rPr lang="en-US" sz="1600" dirty="0"/>
                        <a:t>2</a:t>
                      </a:r>
                    </a:p>
                  </a:txBody>
                  <a:tcPr/>
                </a:tc>
                <a:extLst>
                  <a:ext uri="{0D108BD9-81ED-4DB2-BD59-A6C34878D82A}">
                    <a16:rowId xmlns="" xmlns:a16="http://schemas.microsoft.com/office/drawing/2014/main" val="10003"/>
                  </a:ext>
                </a:extLst>
              </a:tr>
              <a:tr h="255508">
                <a:tc>
                  <a:txBody>
                    <a:bodyPr/>
                    <a:lstStyle/>
                    <a:p>
                      <a:r>
                        <a:rPr lang="en-US" sz="1600" dirty="0"/>
                        <a:t>2</a:t>
                      </a:r>
                    </a:p>
                  </a:txBody>
                  <a:tcPr/>
                </a:tc>
                <a:tc>
                  <a:txBody>
                    <a:bodyPr/>
                    <a:lstStyle/>
                    <a:p>
                      <a:r>
                        <a:rPr lang="en-US" sz="1600" dirty="0"/>
                        <a:t>.57101</a:t>
                      </a:r>
                    </a:p>
                  </a:txBody>
                  <a:tcPr/>
                </a:tc>
                <a:tc>
                  <a:txBody>
                    <a:bodyPr/>
                    <a:lstStyle/>
                    <a:p>
                      <a:r>
                        <a:rPr lang="en-US" sz="1600" dirty="0"/>
                        <a:t>1</a:t>
                      </a:r>
                    </a:p>
                  </a:txBody>
                  <a:tcPr/>
                </a:tc>
                <a:extLst>
                  <a:ext uri="{0D108BD9-81ED-4DB2-BD59-A6C34878D82A}">
                    <a16:rowId xmlns="" xmlns:a16="http://schemas.microsoft.com/office/drawing/2014/main" val="10004"/>
                  </a:ext>
                </a:extLst>
              </a:tr>
              <a:tr h="313267">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7999942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Covariance Difference</a:t>
            </a:r>
          </a:p>
        </p:txBody>
      </p:sp>
      <p:sp>
        <p:nvSpPr>
          <p:cNvPr id="8" name="TextBox 7"/>
          <p:cNvSpPr txBox="1"/>
          <p:nvPr/>
        </p:nvSpPr>
        <p:spPr>
          <a:xfrm>
            <a:off x="457200" y="1371600"/>
            <a:ext cx="8305800" cy="5140478"/>
          </a:xfrm>
          <a:prstGeom prst="rect">
            <a:avLst/>
          </a:prstGeom>
          <a:noFill/>
        </p:spPr>
        <p:txBody>
          <a:bodyPr wrap="none" rtlCol="0">
            <a:noAutofit/>
          </a:bodyPr>
          <a:lstStyle/>
          <a:p>
            <a:r>
              <a:rPr lang="en-US" sz="1600" dirty="0"/>
              <a:t>Simulated Covariance Matrix</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Actual Covariance Matrix</a:t>
            </a:r>
          </a:p>
        </p:txBody>
      </p:sp>
      <p:graphicFrame>
        <p:nvGraphicFramePr>
          <p:cNvPr id="4" name="Content Placeholder 3"/>
          <p:cNvGraphicFramePr>
            <a:graphicFrameLocks noGrp="1"/>
          </p:cNvGraphicFramePr>
          <p:nvPr>
            <p:ph idx="1"/>
            <p:extLst/>
          </p:nvPr>
        </p:nvGraphicFramePr>
        <p:xfrm>
          <a:off x="419097" y="1683308"/>
          <a:ext cx="8382005" cy="2165500"/>
        </p:xfrm>
        <a:graphic>
          <a:graphicData uri="http://schemas.openxmlformats.org/drawingml/2006/table">
            <a:tbl>
              <a:tblPr firstRow="1" bandRow="1">
                <a:tableStyleId>{5C22544A-7EE6-4342-B048-85BDC9FD1C3A}</a:tableStyleId>
              </a:tblPr>
              <a:tblGrid>
                <a:gridCol w="684245">
                  <a:extLst>
                    <a:ext uri="{9D8B030D-6E8A-4147-A177-3AD203B41FA5}">
                      <a16:colId xmlns:a16="http://schemas.microsoft.com/office/drawing/2014/main" xmlns="" val="20000"/>
                    </a:ext>
                  </a:extLst>
                </a:gridCol>
                <a:gridCol w="769776">
                  <a:extLst>
                    <a:ext uri="{9D8B030D-6E8A-4147-A177-3AD203B41FA5}">
                      <a16:colId xmlns:a16="http://schemas.microsoft.com/office/drawing/2014/main" xmlns="" val="20001"/>
                    </a:ext>
                  </a:extLst>
                </a:gridCol>
                <a:gridCol w="769776">
                  <a:extLst>
                    <a:ext uri="{9D8B030D-6E8A-4147-A177-3AD203B41FA5}">
                      <a16:colId xmlns:a16="http://schemas.microsoft.com/office/drawing/2014/main" xmlns="" val="20002"/>
                    </a:ext>
                  </a:extLst>
                </a:gridCol>
                <a:gridCol w="769776">
                  <a:extLst>
                    <a:ext uri="{9D8B030D-6E8A-4147-A177-3AD203B41FA5}">
                      <a16:colId xmlns:a16="http://schemas.microsoft.com/office/drawing/2014/main" xmlns="" val="20003"/>
                    </a:ext>
                  </a:extLst>
                </a:gridCol>
                <a:gridCol w="769776">
                  <a:extLst>
                    <a:ext uri="{9D8B030D-6E8A-4147-A177-3AD203B41FA5}">
                      <a16:colId xmlns:a16="http://schemas.microsoft.com/office/drawing/2014/main" xmlns="" val="20004"/>
                    </a:ext>
                  </a:extLst>
                </a:gridCol>
                <a:gridCol w="769776">
                  <a:extLst>
                    <a:ext uri="{9D8B030D-6E8A-4147-A177-3AD203B41FA5}">
                      <a16:colId xmlns:a16="http://schemas.microsoft.com/office/drawing/2014/main" xmlns="" val="20005"/>
                    </a:ext>
                  </a:extLst>
                </a:gridCol>
                <a:gridCol w="769776">
                  <a:extLst>
                    <a:ext uri="{9D8B030D-6E8A-4147-A177-3AD203B41FA5}">
                      <a16:colId xmlns:a16="http://schemas.microsoft.com/office/drawing/2014/main" xmlns="" val="20006"/>
                    </a:ext>
                  </a:extLst>
                </a:gridCol>
                <a:gridCol w="769776">
                  <a:extLst>
                    <a:ext uri="{9D8B030D-6E8A-4147-A177-3AD203B41FA5}">
                      <a16:colId xmlns:a16="http://schemas.microsoft.com/office/drawing/2014/main" xmlns="" val="20007"/>
                    </a:ext>
                  </a:extLst>
                </a:gridCol>
                <a:gridCol w="769776">
                  <a:extLst>
                    <a:ext uri="{9D8B030D-6E8A-4147-A177-3AD203B41FA5}">
                      <a16:colId xmlns:a16="http://schemas.microsoft.com/office/drawing/2014/main" xmlns="" val="20008"/>
                    </a:ext>
                  </a:extLst>
                </a:gridCol>
                <a:gridCol w="769776">
                  <a:extLst>
                    <a:ext uri="{9D8B030D-6E8A-4147-A177-3AD203B41FA5}">
                      <a16:colId xmlns:a16="http://schemas.microsoft.com/office/drawing/2014/main" xmlns="" val="20009"/>
                    </a:ext>
                  </a:extLst>
                </a:gridCol>
                <a:gridCol w="769776">
                  <a:extLst>
                    <a:ext uri="{9D8B030D-6E8A-4147-A177-3AD203B41FA5}">
                      <a16:colId xmlns:a16="http://schemas.microsoft.com/office/drawing/2014/main" xmlns="" val="20010"/>
                    </a:ext>
                  </a:extLst>
                </a:gridCol>
              </a:tblGrid>
              <a:tr h="303382">
                <a:tc>
                  <a:txBody>
                    <a:bodyPr/>
                    <a:lstStyle/>
                    <a:p>
                      <a:pPr algn="ctr" fontAlgn="b"/>
                      <a:r>
                        <a:rPr lang="en-US" sz="1100" u="none" strike="noStrike" dirty="0">
                          <a:effectLst/>
                        </a:rPr>
                        <a:t>Regime 1</a:t>
                      </a:r>
                      <a:endParaRPr lang="en-US" sz="1100" b="0" i="0" u="none" strike="noStrike" dirty="0">
                        <a:solidFill>
                          <a:srgbClr val="000000"/>
                        </a:solidFill>
                        <a:effectLst/>
                        <a:latin typeface="Calibri"/>
                      </a:endParaRPr>
                    </a:p>
                  </a:txBody>
                  <a:tcPr marL="0" marR="0" marT="0" marB="0" anchor="ctr"/>
                </a:tc>
                <a:tc>
                  <a:txBody>
                    <a:bodyPr/>
                    <a:lstStyle/>
                    <a:p>
                      <a:pPr algn="ctr" fontAlgn="b"/>
                      <a:r>
                        <a:rPr lang="en-US" sz="1100" u="none" strike="noStrike" dirty="0">
                          <a:effectLst/>
                        </a:rPr>
                        <a:t>SPY</a:t>
                      </a:r>
                      <a:endParaRPr lang="en-US" sz="1100" b="0" i="0" u="none" strike="noStrike" dirty="0">
                        <a:solidFill>
                          <a:srgbClr val="000000"/>
                        </a:solidFill>
                        <a:effectLst/>
                        <a:latin typeface="Calibri"/>
                      </a:endParaRPr>
                    </a:p>
                  </a:txBody>
                  <a:tcPr marL="0" marR="0" marT="0" marB="0" anchor="ctr"/>
                </a:tc>
                <a:tc>
                  <a:txBody>
                    <a:bodyPr/>
                    <a:lstStyle/>
                    <a:p>
                      <a:pPr algn="ctr" fontAlgn="b"/>
                      <a:r>
                        <a:rPr lang="en-US" sz="1100" u="none" strike="noStrike">
                          <a:effectLst/>
                        </a:rPr>
                        <a:t>VXX</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EFA</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dirty="0">
                          <a:effectLst/>
                        </a:rPr>
                        <a:t>OIL</a:t>
                      </a:r>
                      <a:endParaRPr lang="en-US" sz="1100" b="0" i="0" u="none" strike="noStrike" dirty="0">
                        <a:solidFill>
                          <a:srgbClr val="000000"/>
                        </a:solidFill>
                        <a:effectLst/>
                        <a:latin typeface="Calibri"/>
                      </a:endParaRPr>
                    </a:p>
                  </a:txBody>
                  <a:tcPr marL="0" marR="0" marT="0" marB="0" anchor="ctr"/>
                </a:tc>
                <a:tc>
                  <a:txBody>
                    <a:bodyPr/>
                    <a:lstStyle/>
                    <a:p>
                      <a:pPr algn="ctr" fontAlgn="b"/>
                      <a:r>
                        <a:rPr lang="en-US" sz="1100" u="none" strike="noStrike">
                          <a:effectLst/>
                        </a:rPr>
                        <a:t>FEZ</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EEM</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HYG</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TLT</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IWM</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GLD</a:t>
                      </a:r>
                      <a:endParaRPr lang="en-US" sz="11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00"/>
                  </a:ext>
                </a:extLst>
              </a:tr>
              <a:tr h="183022">
                <a:tc>
                  <a:txBody>
                    <a:bodyPr/>
                    <a:lstStyle/>
                    <a:p>
                      <a:pPr algn="ctr" fontAlgn="b"/>
                      <a:r>
                        <a:rPr lang="en-US" sz="1100" u="none" strike="noStrike" dirty="0">
                          <a:effectLst/>
                        </a:rPr>
                        <a:t>SPY</a:t>
                      </a:r>
                      <a:endParaRPr lang="en-US" sz="1100" b="0" i="0" u="none" strike="noStrike" dirty="0">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0.000053</a:t>
                      </a:r>
                    </a:p>
                  </a:txBody>
                  <a:tcPr marL="9525" marR="9525" marT="9525" marB="0" anchor="b"/>
                </a:tc>
                <a:tc>
                  <a:txBody>
                    <a:bodyPr/>
                    <a:lstStyle/>
                    <a:p>
                      <a:pPr algn="r" fontAlgn="b"/>
                      <a:r>
                        <a:rPr lang="en-US" sz="1100" b="0" i="0" u="none" strike="noStrike">
                          <a:solidFill>
                            <a:srgbClr val="000000"/>
                          </a:solidFill>
                          <a:effectLst/>
                          <a:latin typeface="+mn-lt"/>
                        </a:rPr>
                        <a:t>-0.000191</a:t>
                      </a:r>
                    </a:p>
                  </a:txBody>
                  <a:tcPr marL="9525" marR="9525" marT="9525" marB="0" anchor="b"/>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0.000047</a:t>
                      </a:r>
                    </a:p>
                  </a:txBody>
                  <a:tcPr marL="9525" marR="9525" marT="9525" marB="0" anchor="b"/>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0.000065</a:t>
                      </a:r>
                    </a:p>
                  </a:txBody>
                  <a:tcPr marL="9525" marR="9525" marT="9525" marB="0" anchor="b"/>
                </a:tc>
                <a:tc>
                  <a:txBody>
                    <a:bodyPr/>
                    <a:lstStyle/>
                    <a:p>
                      <a:pPr algn="r" fontAlgn="b"/>
                      <a:r>
                        <a:rPr lang="en-US" sz="1100" b="0" i="0" u="none" strike="noStrike">
                          <a:solidFill>
                            <a:srgbClr val="000000"/>
                          </a:solidFill>
                          <a:effectLst/>
                          <a:latin typeface="+mn-lt"/>
                        </a:rPr>
                        <a:t>0.000017</a:t>
                      </a:r>
                    </a:p>
                  </a:txBody>
                  <a:tcPr marL="9525" marR="9525" marT="9525" marB="0" anchor="b"/>
                </a:tc>
                <a:tc>
                  <a:txBody>
                    <a:bodyPr/>
                    <a:lstStyle/>
                    <a:p>
                      <a:pPr algn="r" fontAlgn="b"/>
                      <a:r>
                        <a:rPr lang="en-US" sz="1100" b="0" i="0" u="none" strike="noStrike">
                          <a:solidFill>
                            <a:srgbClr val="000000"/>
                          </a:solidFill>
                          <a:effectLst/>
                          <a:latin typeface="+mn-lt"/>
                        </a:rPr>
                        <a:t>-0.000025</a:t>
                      </a:r>
                    </a:p>
                  </a:txBody>
                  <a:tcPr marL="9525" marR="9525" marT="9525" marB="0" anchor="b"/>
                </a:tc>
                <a:tc>
                  <a:txBody>
                    <a:bodyPr/>
                    <a:lstStyle/>
                    <a:p>
                      <a:pPr algn="r" fontAlgn="b"/>
                      <a:r>
                        <a:rPr lang="en-US" sz="1100" b="0" i="0" u="none" strike="noStrike">
                          <a:solidFill>
                            <a:srgbClr val="000000"/>
                          </a:solidFill>
                          <a:effectLst/>
                          <a:latin typeface="+mn-lt"/>
                        </a:rPr>
                        <a:t>0.000064</a:t>
                      </a:r>
                    </a:p>
                  </a:txBody>
                  <a:tcPr marL="9525" marR="9525" marT="9525" marB="0" anchor="b"/>
                </a:tc>
                <a:tc>
                  <a:txBody>
                    <a:bodyPr/>
                    <a:lstStyle/>
                    <a:p>
                      <a:pPr algn="r" fontAlgn="b"/>
                      <a:r>
                        <a:rPr lang="en-US" sz="1100" b="0" i="0" u="none" strike="noStrike">
                          <a:solidFill>
                            <a:srgbClr val="000000"/>
                          </a:solidFill>
                          <a:effectLst/>
                          <a:latin typeface="+mn-lt"/>
                        </a:rPr>
                        <a:t>0.000008</a:t>
                      </a:r>
                    </a:p>
                  </a:txBody>
                  <a:tcPr marL="9525" marR="9525" marT="9525" marB="0" anchor="b"/>
                </a:tc>
                <a:extLst>
                  <a:ext uri="{0D108BD9-81ED-4DB2-BD59-A6C34878D82A}">
                    <a16:rowId xmlns:a16="http://schemas.microsoft.com/office/drawing/2014/main" xmlns="" val="10001"/>
                  </a:ext>
                </a:extLst>
              </a:tr>
              <a:tr h="183022">
                <a:tc>
                  <a:txBody>
                    <a:bodyPr/>
                    <a:lstStyle/>
                    <a:p>
                      <a:pPr algn="ctr" fontAlgn="b"/>
                      <a:r>
                        <a:rPr lang="en-US" sz="1100" u="none" strike="noStrike">
                          <a:effectLst/>
                        </a:rPr>
                        <a:t>VXX</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-0.000191</a:t>
                      </a:r>
                    </a:p>
                  </a:txBody>
                  <a:tcPr marL="9525" marR="9525" marT="9525" marB="0" anchor="b"/>
                </a:tc>
                <a:tc>
                  <a:txBody>
                    <a:bodyPr/>
                    <a:lstStyle/>
                    <a:p>
                      <a:pPr algn="r" fontAlgn="b"/>
                      <a:r>
                        <a:rPr lang="en-US" sz="1100" b="0" i="0" u="none" strike="noStrike">
                          <a:solidFill>
                            <a:srgbClr val="000000"/>
                          </a:solidFill>
                          <a:effectLst/>
                          <a:latin typeface="+mn-lt"/>
                        </a:rPr>
                        <a:t>0.001222</a:t>
                      </a:r>
                    </a:p>
                  </a:txBody>
                  <a:tcPr marL="9525" marR="9525" marT="9525" marB="0" anchor="b"/>
                </a:tc>
                <a:tc>
                  <a:txBody>
                    <a:bodyPr/>
                    <a:lstStyle/>
                    <a:p>
                      <a:pPr algn="r" fontAlgn="b"/>
                      <a:r>
                        <a:rPr lang="en-US" sz="1100" b="0" i="0" u="none" strike="noStrike">
                          <a:solidFill>
                            <a:srgbClr val="000000"/>
                          </a:solidFill>
                          <a:effectLst/>
                          <a:latin typeface="+mn-lt"/>
                        </a:rPr>
                        <a:t>-0.000223</a:t>
                      </a:r>
                    </a:p>
                  </a:txBody>
                  <a:tcPr marL="9525" marR="9525" marT="9525" marB="0" anchor="b"/>
                </a:tc>
                <a:tc>
                  <a:txBody>
                    <a:bodyPr/>
                    <a:lstStyle/>
                    <a:p>
                      <a:pPr algn="r" fontAlgn="b"/>
                      <a:r>
                        <a:rPr lang="en-US" sz="1100" b="0" i="0" u="none" strike="noStrike">
                          <a:solidFill>
                            <a:srgbClr val="000000"/>
                          </a:solidFill>
                          <a:effectLst/>
                          <a:latin typeface="+mn-lt"/>
                        </a:rPr>
                        <a:t>-0.000145</a:t>
                      </a:r>
                    </a:p>
                  </a:txBody>
                  <a:tcPr marL="9525" marR="9525" marT="9525" marB="0" anchor="b"/>
                </a:tc>
                <a:tc>
                  <a:txBody>
                    <a:bodyPr/>
                    <a:lstStyle/>
                    <a:p>
                      <a:pPr algn="r" fontAlgn="b"/>
                      <a:r>
                        <a:rPr lang="en-US" sz="1100" b="0" i="0" u="none" strike="noStrike">
                          <a:solidFill>
                            <a:srgbClr val="000000"/>
                          </a:solidFill>
                          <a:effectLst/>
                          <a:latin typeface="+mn-lt"/>
                        </a:rPr>
                        <a:t>-0.000297</a:t>
                      </a:r>
                    </a:p>
                  </a:txBody>
                  <a:tcPr marL="9525" marR="9525" marT="9525" marB="0" anchor="b"/>
                </a:tc>
                <a:tc>
                  <a:txBody>
                    <a:bodyPr/>
                    <a:lstStyle/>
                    <a:p>
                      <a:pPr algn="r" fontAlgn="b"/>
                      <a:r>
                        <a:rPr lang="en-US" sz="1100" b="0" i="0" u="none" strike="noStrike">
                          <a:solidFill>
                            <a:srgbClr val="000000"/>
                          </a:solidFill>
                          <a:effectLst/>
                          <a:latin typeface="+mn-lt"/>
                        </a:rPr>
                        <a:t>-0.000232</a:t>
                      </a:r>
                    </a:p>
                  </a:txBody>
                  <a:tcPr marL="9525" marR="9525" marT="9525" marB="0" anchor="b"/>
                </a:tc>
                <a:tc>
                  <a:txBody>
                    <a:bodyPr/>
                    <a:lstStyle/>
                    <a:p>
                      <a:pPr algn="r" fontAlgn="b"/>
                      <a:r>
                        <a:rPr lang="en-US" sz="1100" b="0" i="0" u="none" strike="noStrike">
                          <a:solidFill>
                            <a:srgbClr val="000000"/>
                          </a:solidFill>
                          <a:effectLst/>
                          <a:latin typeface="+mn-lt"/>
                        </a:rPr>
                        <a:t>-0.000068</a:t>
                      </a:r>
                    </a:p>
                  </a:txBody>
                  <a:tcPr marL="9525" marR="9525" marT="9525" marB="0" anchor="b"/>
                </a:tc>
                <a:tc>
                  <a:txBody>
                    <a:bodyPr/>
                    <a:lstStyle/>
                    <a:p>
                      <a:pPr algn="r" fontAlgn="b"/>
                      <a:r>
                        <a:rPr lang="en-US" sz="1100" b="0" i="0" u="none" strike="noStrike">
                          <a:solidFill>
                            <a:srgbClr val="000000"/>
                          </a:solidFill>
                          <a:effectLst/>
                          <a:latin typeface="+mn-lt"/>
                        </a:rPr>
                        <a:t>0.000092</a:t>
                      </a:r>
                    </a:p>
                  </a:txBody>
                  <a:tcPr marL="9525" marR="9525" marT="9525" marB="0" anchor="b"/>
                </a:tc>
                <a:tc>
                  <a:txBody>
                    <a:bodyPr/>
                    <a:lstStyle/>
                    <a:p>
                      <a:pPr algn="r" fontAlgn="b"/>
                      <a:r>
                        <a:rPr lang="en-US" sz="1100" b="0" i="0" u="none" strike="noStrike">
                          <a:solidFill>
                            <a:srgbClr val="000000"/>
                          </a:solidFill>
                          <a:effectLst/>
                          <a:latin typeface="+mn-lt"/>
                        </a:rPr>
                        <a:t>-0.000241</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extLst>
                  <a:ext uri="{0D108BD9-81ED-4DB2-BD59-A6C34878D82A}">
                    <a16:rowId xmlns:a16="http://schemas.microsoft.com/office/drawing/2014/main" xmlns="" val="10002"/>
                  </a:ext>
                </a:extLst>
              </a:tr>
              <a:tr h="183022">
                <a:tc>
                  <a:txBody>
                    <a:bodyPr/>
                    <a:lstStyle/>
                    <a:p>
                      <a:pPr algn="ctr" fontAlgn="b"/>
                      <a:r>
                        <a:rPr lang="en-US" sz="1100" u="none" strike="noStrike">
                          <a:effectLst/>
                        </a:rPr>
                        <a:t>EFA</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-0.000223</a:t>
                      </a:r>
                    </a:p>
                  </a:txBody>
                  <a:tcPr marL="9525" marR="9525" marT="9525" marB="0" anchor="b"/>
                </a:tc>
                <a:tc>
                  <a:txBody>
                    <a:bodyPr/>
                    <a:lstStyle/>
                    <a:p>
                      <a:pPr algn="r" fontAlgn="b"/>
                      <a:r>
                        <a:rPr lang="en-US" sz="1100" b="0" i="0" u="none" strike="noStrike">
                          <a:solidFill>
                            <a:srgbClr val="000000"/>
                          </a:solidFill>
                          <a:effectLst/>
                          <a:latin typeface="+mn-lt"/>
                        </a:rPr>
                        <a:t>0.000097</a:t>
                      </a:r>
                    </a:p>
                  </a:txBody>
                  <a:tcPr marL="9525" marR="9525" marT="9525" marB="0" anchor="b"/>
                </a:tc>
                <a:tc>
                  <a:txBody>
                    <a:bodyPr/>
                    <a:lstStyle/>
                    <a:p>
                      <a:pPr algn="r" fontAlgn="b"/>
                      <a:r>
                        <a:rPr lang="en-US" sz="1100" b="0" i="0" u="none" strike="noStrike">
                          <a:solidFill>
                            <a:srgbClr val="000000"/>
                          </a:solidFill>
                          <a:effectLst/>
                          <a:latin typeface="+mn-lt"/>
                        </a:rPr>
                        <a:t>0.000071</a:t>
                      </a:r>
                    </a:p>
                  </a:txBody>
                  <a:tcPr marL="9525" marR="9525" marT="9525" marB="0" anchor="b"/>
                </a:tc>
                <a:tc>
                  <a:txBody>
                    <a:bodyPr/>
                    <a:lstStyle/>
                    <a:p>
                      <a:pPr algn="r" fontAlgn="b"/>
                      <a:r>
                        <a:rPr lang="en-US" sz="1100" b="0" i="0" u="none" strike="noStrike">
                          <a:solidFill>
                            <a:srgbClr val="000000"/>
                          </a:solidFill>
                          <a:effectLst/>
                          <a:latin typeface="+mn-lt"/>
                        </a:rPr>
                        <a:t>0.000125</a:t>
                      </a:r>
                    </a:p>
                  </a:txBody>
                  <a:tcPr marL="9525" marR="9525" marT="9525" marB="0" anchor="b"/>
                </a:tc>
                <a:tc>
                  <a:txBody>
                    <a:bodyPr/>
                    <a:lstStyle/>
                    <a:p>
                      <a:pPr algn="r" fontAlgn="b"/>
                      <a:r>
                        <a:rPr lang="en-US" sz="1100" b="0" i="0" u="none" strike="noStrike">
                          <a:solidFill>
                            <a:srgbClr val="000000"/>
                          </a:solidFill>
                          <a:effectLst/>
                          <a:latin typeface="+mn-lt"/>
                        </a:rPr>
                        <a:t>0.000093</a:t>
                      </a:r>
                    </a:p>
                  </a:txBody>
                  <a:tcPr marL="9525" marR="9525" marT="9525" marB="0" anchor="b"/>
                </a:tc>
                <a:tc>
                  <a:txBody>
                    <a:bodyPr/>
                    <a:lstStyle/>
                    <a:p>
                      <a:pPr algn="r" fontAlgn="b"/>
                      <a:r>
                        <a:rPr lang="en-US" sz="1100" b="0" i="0" u="none" strike="noStrike">
                          <a:solidFill>
                            <a:srgbClr val="000000"/>
                          </a:solidFill>
                          <a:effectLst/>
                          <a:latin typeface="+mn-lt"/>
                        </a:rPr>
                        <a:t>0.000022</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0.000073</a:t>
                      </a:r>
                    </a:p>
                  </a:txBody>
                  <a:tcPr marL="9525" marR="9525" marT="9525" marB="0" anchor="b"/>
                </a:tc>
                <a:tc>
                  <a:txBody>
                    <a:bodyPr/>
                    <a:lstStyle/>
                    <a:p>
                      <a:pPr algn="r" fontAlgn="b"/>
                      <a:r>
                        <a:rPr lang="en-US" sz="1100" b="0" i="0" u="none" strike="noStrike">
                          <a:solidFill>
                            <a:srgbClr val="000000"/>
                          </a:solidFill>
                          <a:effectLst/>
                          <a:latin typeface="+mn-lt"/>
                        </a:rPr>
                        <a:t>0.000023</a:t>
                      </a:r>
                    </a:p>
                  </a:txBody>
                  <a:tcPr marL="9525" marR="9525" marT="9525" marB="0" anchor="b"/>
                </a:tc>
                <a:extLst>
                  <a:ext uri="{0D108BD9-81ED-4DB2-BD59-A6C34878D82A}">
                    <a16:rowId xmlns:a16="http://schemas.microsoft.com/office/drawing/2014/main" xmlns="" val="10003"/>
                  </a:ext>
                </a:extLst>
              </a:tr>
              <a:tr h="183022">
                <a:tc>
                  <a:txBody>
                    <a:bodyPr/>
                    <a:lstStyle/>
                    <a:p>
                      <a:pPr algn="ctr" fontAlgn="b"/>
                      <a:r>
                        <a:rPr lang="en-US" sz="1100" u="none" strike="noStrike">
                          <a:effectLst/>
                        </a:rPr>
                        <a:t>OIL</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0.000047</a:t>
                      </a:r>
                    </a:p>
                  </a:txBody>
                  <a:tcPr marL="9525" marR="9525" marT="9525" marB="0" anchor="b"/>
                </a:tc>
                <a:tc>
                  <a:txBody>
                    <a:bodyPr/>
                    <a:lstStyle/>
                    <a:p>
                      <a:pPr algn="r" fontAlgn="b"/>
                      <a:r>
                        <a:rPr lang="en-US" sz="1100" b="0" i="0" u="none" strike="noStrike">
                          <a:solidFill>
                            <a:srgbClr val="000000"/>
                          </a:solidFill>
                          <a:effectLst/>
                          <a:latin typeface="+mn-lt"/>
                        </a:rPr>
                        <a:t>-0.000145</a:t>
                      </a:r>
                    </a:p>
                  </a:txBody>
                  <a:tcPr marL="9525" marR="9525" marT="9525" marB="0" anchor="b"/>
                </a:tc>
                <a:tc>
                  <a:txBody>
                    <a:bodyPr/>
                    <a:lstStyle/>
                    <a:p>
                      <a:pPr algn="r" fontAlgn="b"/>
                      <a:r>
                        <a:rPr lang="en-US" sz="1100" b="0" i="0" u="none" strike="noStrike">
                          <a:solidFill>
                            <a:srgbClr val="000000"/>
                          </a:solidFill>
                          <a:effectLst/>
                          <a:latin typeface="+mn-lt"/>
                        </a:rPr>
                        <a:t>0.000071</a:t>
                      </a:r>
                    </a:p>
                  </a:txBody>
                  <a:tcPr marL="9525" marR="9525" marT="9525" marB="0" anchor="b"/>
                </a:tc>
                <a:tc>
                  <a:txBody>
                    <a:bodyPr/>
                    <a:lstStyle/>
                    <a:p>
                      <a:pPr algn="r" fontAlgn="b"/>
                      <a:r>
                        <a:rPr lang="en-US" sz="1100" b="0" i="0" u="none" strike="noStrike">
                          <a:solidFill>
                            <a:srgbClr val="000000"/>
                          </a:solidFill>
                          <a:effectLst/>
                          <a:latin typeface="+mn-lt"/>
                        </a:rPr>
                        <a:t>0.000328</a:t>
                      </a:r>
                    </a:p>
                  </a:txBody>
                  <a:tcPr marL="9525" marR="9525" marT="9525" marB="0" anchor="b"/>
                </a:tc>
                <a:tc>
                  <a:txBody>
                    <a:bodyPr/>
                    <a:lstStyle/>
                    <a:p>
                      <a:pPr algn="r" fontAlgn="b"/>
                      <a:r>
                        <a:rPr lang="en-US" sz="1100" b="0" i="0" u="none" strike="noStrike">
                          <a:solidFill>
                            <a:srgbClr val="000000"/>
                          </a:solidFill>
                          <a:effectLst/>
                          <a:latin typeface="+mn-lt"/>
                        </a:rPr>
                        <a:t>0.000090</a:t>
                      </a:r>
                    </a:p>
                  </a:txBody>
                  <a:tcPr marL="9525" marR="9525" marT="9525" marB="0" anchor="b"/>
                </a:tc>
                <a:tc>
                  <a:txBody>
                    <a:bodyPr/>
                    <a:lstStyle/>
                    <a:p>
                      <a:pPr algn="r" fontAlgn="b"/>
                      <a:r>
                        <a:rPr lang="en-US" sz="1100" b="0" i="0" u="none" strike="noStrike">
                          <a:solidFill>
                            <a:srgbClr val="000000"/>
                          </a:solidFill>
                          <a:effectLst/>
                          <a:latin typeface="+mn-lt"/>
                        </a:rPr>
                        <a:t>0.000084</a:t>
                      </a:r>
                    </a:p>
                  </a:txBody>
                  <a:tcPr marL="9525" marR="9525" marT="9525" marB="0" anchor="b"/>
                </a:tc>
                <a:tc>
                  <a:txBody>
                    <a:bodyPr/>
                    <a:lstStyle/>
                    <a:p>
                      <a:pPr algn="r" fontAlgn="b"/>
                      <a:r>
                        <a:rPr lang="en-US" sz="1100" b="0" i="0" u="none" strike="noStrike">
                          <a:solidFill>
                            <a:srgbClr val="000000"/>
                          </a:solidFill>
                          <a:effectLst/>
                          <a:latin typeface="+mn-lt"/>
                        </a:rPr>
                        <a:t>0.000020</a:t>
                      </a:r>
                    </a:p>
                  </a:txBody>
                  <a:tcPr marL="9525" marR="9525" marT="9525" marB="0" anchor="b"/>
                </a:tc>
                <a:tc>
                  <a:txBody>
                    <a:bodyPr/>
                    <a:lstStyle/>
                    <a:p>
                      <a:pPr algn="r" fontAlgn="b"/>
                      <a:r>
                        <a:rPr lang="en-US" sz="1100" b="0" i="0" u="none" strike="noStrike">
                          <a:solidFill>
                            <a:srgbClr val="000000"/>
                          </a:solidFill>
                          <a:effectLst/>
                          <a:latin typeface="+mn-lt"/>
                        </a:rPr>
                        <a:t>-0.000035</a:t>
                      </a:r>
                    </a:p>
                  </a:txBody>
                  <a:tcPr marL="9525" marR="9525" marT="9525" marB="0" anchor="b"/>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0.000053</a:t>
                      </a:r>
                    </a:p>
                  </a:txBody>
                  <a:tcPr marL="9525" marR="9525" marT="9525" marB="0" anchor="b"/>
                </a:tc>
                <a:extLst>
                  <a:ext uri="{0D108BD9-81ED-4DB2-BD59-A6C34878D82A}">
                    <a16:rowId xmlns:a16="http://schemas.microsoft.com/office/drawing/2014/main" xmlns="" val="10004"/>
                  </a:ext>
                </a:extLst>
              </a:tr>
              <a:tr h="183022">
                <a:tc>
                  <a:txBody>
                    <a:bodyPr/>
                    <a:lstStyle/>
                    <a:p>
                      <a:pPr algn="ctr" fontAlgn="b"/>
                      <a:r>
                        <a:rPr lang="en-US" sz="1100" u="none" strike="noStrike">
                          <a:effectLst/>
                        </a:rPr>
                        <a:t>FEZ</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-0.000297</a:t>
                      </a:r>
                    </a:p>
                  </a:txBody>
                  <a:tcPr marL="9525" marR="9525" marT="9525" marB="0" anchor="b"/>
                </a:tc>
                <a:tc>
                  <a:txBody>
                    <a:bodyPr/>
                    <a:lstStyle/>
                    <a:p>
                      <a:pPr algn="r" fontAlgn="b"/>
                      <a:r>
                        <a:rPr lang="en-US" sz="1100" b="0" i="0" u="none" strike="noStrike">
                          <a:solidFill>
                            <a:srgbClr val="000000"/>
                          </a:solidFill>
                          <a:effectLst/>
                          <a:latin typeface="+mn-lt"/>
                        </a:rPr>
                        <a:t>0.000125</a:t>
                      </a:r>
                    </a:p>
                  </a:txBody>
                  <a:tcPr marL="9525" marR="9525" marT="9525" marB="0" anchor="b"/>
                </a:tc>
                <a:tc>
                  <a:txBody>
                    <a:bodyPr/>
                    <a:lstStyle/>
                    <a:p>
                      <a:pPr algn="r" fontAlgn="b"/>
                      <a:r>
                        <a:rPr lang="en-US" sz="1100" b="0" i="0" u="none" strike="noStrike">
                          <a:solidFill>
                            <a:srgbClr val="000000"/>
                          </a:solidFill>
                          <a:effectLst/>
                          <a:latin typeface="+mn-lt"/>
                        </a:rPr>
                        <a:t>0.000090</a:t>
                      </a:r>
                    </a:p>
                  </a:txBody>
                  <a:tcPr marL="9525" marR="9525" marT="9525" marB="0" anchor="b"/>
                </a:tc>
                <a:tc>
                  <a:txBody>
                    <a:bodyPr/>
                    <a:lstStyle/>
                    <a:p>
                      <a:pPr algn="r" fontAlgn="b"/>
                      <a:r>
                        <a:rPr lang="en-US" sz="1100" b="0" i="0" u="none" strike="noStrike">
                          <a:solidFill>
                            <a:srgbClr val="000000"/>
                          </a:solidFill>
                          <a:effectLst/>
                          <a:latin typeface="+mn-lt"/>
                        </a:rPr>
                        <a:t>0.000190</a:t>
                      </a:r>
                    </a:p>
                  </a:txBody>
                  <a:tcPr marL="9525" marR="9525" marT="9525" marB="0" anchor="b"/>
                </a:tc>
                <a:tc>
                  <a:txBody>
                    <a:bodyPr/>
                    <a:lstStyle/>
                    <a:p>
                      <a:pPr algn="r" fontAlgn="b"/>
                      <a:r>
                        <a:rPr lang="en-US" sz="1100" b="0" i="0" u="none" strike="noStrike">
                          <a:solidFill>
                            <a:srgbClr val="000000"/>
                          </a:solidFill>
                          <a:effectLst/>
                          <a:latin typeface="+mn-lt"/>
                        </a:rPr>
                        <a:t>0.000116</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-0.000042</a:t>
                      </a:r>
                    </a:p>
                  </a:txBody>
                  <a:tcPr marL="9525" marR="9525" marT="9525" marB="0" anchor="b"/>
                </a:tc>
                <a:tc>
                  <a:txBody>
                    <a:bodyPr/>
                    <a:lstStyle/>
                    <a:p>
                      <a:pPr algn="r" fontAlgn="b"/>
                      <a:r>
                        <a:rPr lang="en-US" sz="1100" b="0" i="0" u="none" strike="noStrike">
                          <a:solidFill>
                            <a:srgbClr val="000000"/>
                          </a:solidFill>
                          <a:effectLst/>
                          <a:latin typeface="+mn-lt"/>
                        </a:rPr>
                        <a:t>0.000095</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extLst>
                  <a:ext uri="{0D108BD9-81ED-4DB2-BD59-A6C34878D82A}">
                    <a16:rowId xmlns:a16="http://schemas.microsoft.com/office/drawing/2014/main" xmlns="" val="10005"/>
                  </a:ext>
                </a:extLst>
              </a:tr>
              <a:tr h="183022">
                <a:tc>
                  <a:txBody>
                    <a:bodyPr/>
                    <a:lstStyle/>
                    <a:p>
                      <a:pPr algn="ctr" fontAlgn="b"/>
                      <a:r>
                        <a:rPr lang="en-US" sz="1100" u="none" strike="noStrike">
                          <a:effectLst/>
                        </a:rPr>
                        <a:t>EEM</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0.000065</a:t>
                      </a:r>
                    </a:p>
                  </a:txBody>
                  <a:tcPr marL="9525" marR="9525" marT="9525" marB="0" anchor="b"/>
                </a:tc>
                <a:tc>
                  <a:txBody>
                    <a:bodyPr/>
                    <a:lstStyle/>
                    <a:p>
                      <a:pPr algn="r" fontAlgn="b"/>
                      <a:r>
                        <a:rPr lang="en-US" sz="1100" b="0" i="0" u="none" strike="noStrike">
                          <a:solidFill>
                            <a:srgbClr val="000000"/>
                          </a:solidFill>
                          <a:effectLst/>
                          <a:latin typeface="+mn-lt"/>
                        </a:rPr>
                        <a:t>-0.000232</a:t>
                      </a:r>
                    </a:p>
                  </a:txBody>
                  <a:tcPr marL="9525" marR="9525" marT="9525" marB="0" anchor="b"/>
                </a:tc>
                <a:tc>
                  <a:txBody>
                    <a:bodyPr/>
                    <a:lstStyle/>
                    <a:p>
                      <a:pPr algn="r" fontAlgn="b"/>
                      <a:r>
                        <a:rPr lang="en-US" sz="1100" b="0" i="0" u="none" strike="noStrike">
                          <a:solidFill>
                            <a:srgbClr val="000000"/>
                          </a:solidFill>
                          <a:effectLst/>
                          <a:latin typeface="+mn-lt"/>
                        </a:rPr>
                        <a:t>0.000093</a:t>
                      </a:r>
                    </a:p>
                  </a:txBody>
                  <a:tcPr marL="9525" marR="9525" marT="9525" marB="0" anchor="b"/>
                </a:tc>
                <a:tc>
                  <a:txBody>
                    <a:bodyPr/>
                    <a:lstStyle/>
                    <a:p>
                      <a:pPr algn="r" fontAlgn="b"/>
                      <a:r>
                        <a:rPr lang="en-US" sz="1100" b="0" i="0" u="none" strike="noStrike">
                          <a:solidFill>
                            <a:srgbClr val="000000"/>
                          </a:solidFill>
                          <a:effectLst/>
                          <a:latin typeface="+mn-lt"/>
                        </a:rPr>
                        <a:t>0.000084</a:t>
                      </a:r>
                    </a:p>
                  </a:txBody>
                  <a:tcPr marL="9525" marR="9525" marT="9525" marB="0" anchor="b"/>
                </a:tc>
                <a:tc>
                  <a:txBody>
                    <a:bodyPr/>
                    <a:lstStyle/>
                    <a:p>
                      <a:pPr algn="r" fontAlgn="b"/>
                      <a:r>
                        <a:rPr lang="en-US" sz="1100" b="0" i="0" u="none" strike="noStrike">
                          <a:solidFill>
                            <a:srgbClr val="000000"/>
                          </a:solidFill>
                          <a:effectLst/>
                          <a:latin typeface="+mn-lt"/>
                        </a:rPr>
                        <a:t>0.000116</a:t>
                      </a:r>
                    </a:p>
                  </a:txBody>
                  <a:tcPr marL="9525" marR="9525" marT="9525" marB="0" anchor="b"/>
                </a:tc>
                <a:tc>
                  <a:txBody>
                    <a:bodyPr/>
                    <a:lstStyle/>
                    <a:p>
                      <a:pPr algn="r" fontAlgn="b"/>
                      <a:r>
                        <a:rPr lang="en-US" sz="1100" b="0" i="0" u="none" strike="noStrike">
                          <a:solidFill>
                            <a:srgbClr val="000000"/>
                          </a:solidFill>
                          <a:effectLst/>
                          <a:latin typeface="+mn-lt"/>
                        </a:rPr>
                        <a:t>0.000132</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0.000030</a:t>
                      </a:r>
                    </a:p>
                  </a:txBody>
                  <a:tcPr marL="9525" marR="9525" marT="9525" marB="0" anchor="b"/>
                </a:tc>
                <a:extLst>
                  <a:ext uri="{0D108BD9-81ED-4DB2-BD59-A6C34878D82A}">
                    <a16:rowId xmlns:a16="http://schemas.microsoft.com/office/drawing/2014/main" xmlns="" val="10006"/>
                  </a:ext>
                </a:extLst>
              </a:tr>
              <a:tr h="183022">
                <a:tc>
                  <a:txBody>
                    <a:bodyPr/>
                    <a:lstStyle/>
                    <a:p>
                      <a:pPr algn="ctr" fontAlgn="b"/>
                      <a:r>
                        <a:rPr lang="en-US" sz="1100" u="none" strike="noStrike">
                          <a:effectLst/>
                        </a:rPr>
                        <a:t>HYG</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0.000017</a:t>
                      </a:r>
                    </a:p>
                  </a:txBody>
                  <a:tcPr marL="9525" marR="9525" marT="9525" marB="0" anchor="b"/>
                </a:tc>
                <a:tc>
                  <a:txBody>
                    <a:bodyPr/>
                    <a:lstStyle/>
                    <a:p>
                      <a:pPr algn="r" fontAlgn="b"/>
                      <a:r>
                        <a:rPr lang="en-US" sz="1100" b="0" i="0" u="none" strike="noStrike">
                          <a:solidFill>
                            <a:srgbClr val="000000"/>
                          </a:solidFill>
                          <a:effectLst/>
                          <a:latin typeface="+mn-lt"/>
                        </a:rPr>
                        <a:t>-0.000068</a:t>
                      </a:r>
                    </a:p>
                  </a:txBody>
                  <a:tcPr marL="9525" marR="9525" marT="9525" marB="0" anchor="b"/>
                </a:tc>
                <a:tc>
                  <a:txBody>
                    <a:bodyPr/>
                    <a:lstStyle/>
                    <a:p>
                      <a:pPr algn="r" fontAlgn="b"/>
                      <a:r>
                        <a:rPr lang="en-US" sz="1100" b="0" i="0" u="none" strike="noStrike">
                          <a:solidFill>
                            <a:srgbClr val="000000"/>
                          </a:solidFill>
                          <a:effectLst/>
                          <a:latin typeface="+mn-lt"/>
                        </a:rPr>
                        <a:t>0.000022</a:t>
                      </a:r>
                    </a:p>
                  </a:txBody>
                  <a:tcPr marL="9525" marR="9525" marT="9525" marB="0" anchor="b"/>
                </a:tc>
                <a:tc>
                  <a:txBody>
                    <a:bodyPr/>
                    <a:lstStyle/>
                    <a:p>
                      <a:pPr algn="r" fontAlgn="b"/>
                      <a:r>
                        <a:rPr lang="en-US" sz="1100" b="0" i="0" u="none" strike="noStrike">
                          <a:solidFill>
                            <a:srgbClr val="000000"/>
                          </a:solidFill>
                          <a:effectLst/>
                          <a:latin typeface="+mn-lt"/>
                        </a:rPr>
                        <a:t>0.000020</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tc>
                  <a:txBody>
                    <a:bodyPr/>
                    <a:lstStyle/>
                    <a:p>
                      <a:pPr algn="r" fontAlgn="b"/>
                      <a:r>
                        <a:rPr lang="en-US" sz="1100" b="0" i="0" u="none" strike="noStrike">
                          <a:solidFill>
                            <a:srgbClr val="000000"/>
                          </a:solidFill>
                          <a:effectLst/>
                          <a:latin typeface="+mn-lt"/>
                        </a:rPr>
                        <a:t>0.000017</a:t>
                      </a:r>
                    </a:p>
                  </a:txBody>
                  <a:tcPr marL="9525" marR="9525" marT="9525" marB="0" anchor="b"/>
                </a:tc>
                <a:tc>
                  <a:txBody>
                    <a:bodyPr/>
                    <a:lstStyle/>
                    <a:p>
                      <a:pPr algn="r" fontAlgn="b"/>
                      <a:r>
                        <a:rPr lang="en-US" sz="1100" b="0" i="0" u="none" strike="noStrike">
                          <a:solidFill>
                            <a:srgbClr val="000000"/>
                          </a:solidFill>
                          <a:effectLst/>
                          <a:latin typeface="+mn-lt"/>
                        </a:rPr>
                        <a:t>-0.000004</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tc>
                  <a:txBody>
                    <a:bodyPr/>
                    <a:lstStyle/>
                    <a:p>
                      <a:pPr algn="r" fontAlgn="b"/>
                      <a:r>
                        <a:rPr lang="en-US" sz="1100" b="0" i="0" u="none" strike="noStrike">
                          <a:solidFill>
                            <a:srgbClr val="000000"/>
                          </a:solidFill>
                          <a:effectLst/>
                          <a:latin typeface="+mn-lt"/>
                        </a:rPr>
                        <a:t>0.000006</a:t>
                      </a:r>
                    </a:p>
                  </a:txBody>
                  <a:tcPr marL="9525" marR="9525" marT="9525" marB="0" anchor="b"/>
                </a:tc>
                <a:extLst>
                  <a:ext uri="{0D108BD9-81ED-4DB2-BD59-A6C34878D82A}">
                    <a16:rowId xmlns:a16="http://schemas.microsoft.com/office/drawing/2014/main" xmlns="" val="10007"/>
                  </a:ext>
                </a:extLst>
              </a:tr>
              <a:tr h="183022">
                <a:tc>
                  <a:txBody>
                    <a:bodyPr/>
                    <a:lstStyle/>
                    <a:p>
                      <a:pPr algn="ctr" fontAlgn="b"/>
                      <a:r>
                        <a:rPr lang="en-US" sz="1100" u="none" strike="noStrike">
                          <a:effectLst/>
                        </a:rPr>
                        <a:t>TLT</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-0.000025</a:t>
                      </a:r>
                    </a:p>
                  </a:txBody>
                  <a:tcPr marL="9525" marR="9525" marT="9525" marB="0" anchor="b"/>
                </a:tc>
                <a:tc>
                  <a:txBody>
                    <a:bodyPr/>
                    <a:lstStyle/>
                    <a:p>
                      <a:pPr algn="r" fontAlgn="b"/>
                      <a:r>
                        <a:rPr lang="en-US" sz="1100" b="0" i="0" u="none" strike="noStrike">
                          <a:solidFill>
                            <a:srgbClr val="000000"/>
                          </a:solidFill>
                          <a:effectLst/>
                          <a:latin typeface="+mn-lt"/>
                        </a:rPr>
                        <a:t>0.000092</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-0.000035</a:t>
                      </a:r>
                    </a:p>
                  </a:txBody>
                  <a:tcPr marL="9525" marR="9525" marT="9525" marB="0" anchor="b"/>
                </a:tc>
                <a:tc>
                  <a:txBody>
                    <a:bodyPr/>
                    <a:lstStyle/>
                    <a:p>
                      <a:pPr algn="r" fontAlgn="b"/>
                      <a:r>
                        <a:rPr lang="en-US" sz="1100" b="0" i="0" u="none" strike="noStrike">
                          <a:solidFill>
                            <a:srgbClr val="000000"/>
                          </a:solidFill>
                          <a:effectLst/>
                          <a:latin typeface="+mn-lt"/>
                        </a:rPr>
                        <a:t>-0.000042</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-0.000004</a:t>
                      </a:r>
                    </a:p>
                  </a:txBody>
                  <a:tcPr marL="9525" marR="9525" marT="9525" marB="0" anchor="b"/>
                </a:tc>
                <a:tc>
                  <a:txBody>
                    <a:bodyPr/>
                    <a:lstStyle/>
                    <a:p>
                      <a:pPr algn="r" fontAlgn="b"/>
                      <a:r>
                        <a:rPr lang="en-US" sz="1100" b="0" i="0" u="none" strike="noStrike">
                          <a:solidFill>
                            <a:srgbClr val="000000"/>
                          </a:solidFill>
                          <a:effectLst/>
                          <a:latin typeface="+mn-lt"/>
                        </a:rPr>
                        <a:t>0.000076</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0.000010</a:t>
                      </a:r>
                    </a:p>
                  </a:txBody>
                  <a:tcPr marL="9525" marR="9525" marT="9525" marB="0" anchor="b"/>
                </a:tc>
                <a:extLst>
                  <a:ext uri="{0D108BD9-81ED-4DB2-BD59-A6C34878D82A}">
                    <a16:rowId xmlns:a16="http://schemas.microsoft.com/office/drawing/2014/main" xmlns="" val="10008"/>
                  </a:ext>
                </a:extLst>
              </a:tr>
              <a:tr h="183022">
                <a:tc>
                  <a:txBody>
                    <a:bodyPr/>
                    <a:lstStyle/>
                    <a:p>
                      <a:pPr algn="ctr" fontAlgn="b"/>
                      <a:r>
                        <a:rPr lang="en-US" sz="1100" u="none" strike="noStrike">
                          <a:effectLst/>
                        </a:rPr>
                        <a:t>IWM</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0.000064</a:t>
                      </a:r>
                    </a:p>
                  </a:txBody>
                  <a:tcPr marL="9525" marR="9525" marT="9525" marB="0" anchor="b"/>
                </a:tc>
                <a:tc>
                  <a:txBody>
                    <a:bodyPr/>
                    <a:lstStyle/>
                    <a:p>
                      <a:pPr algn="r" fontAlgn="b"/>
                      <a:r>
                        <a:rPr lang="en-US" sz="1100" b="0" i="0" u="none" strike="noStrike">
                          <a:solidFill>
                            <a:srgbClr val="000000"/>
                          </a:solidFill>
                          <a:effectLst/>
                          <a:latin typeface="+mn-lt"/>
                        </a:rPr>
                        <a:t>-0.000241</a:t>
                      </a:r>
                    </a:p>
                  </a:txBody>
                  <a:tcPr marL="9525" marR="9525" marT="9525" marB="0" anchor="b"/>
                </a:tc>
                <a:tc>
                  <a:txBody>
                    <a:bodyPr/>
                    <a:lstStyle/>
                    <a:p>
                      <a:pPr algn="r" fontAlgn="b"/>
                      <a:r>
                        <a:rPr lang="en-US" sz="1100" b="0" i="0" u="none" strike="noStrike">
                          <a:solidFill>
                            <a:srgbClr val="000000"/>
                          </a:solidFill>
                          <a:effectLst/>
                          <a:latin typeface="+mn-lt"/>
                        </a:rPr>
                        <a:t>0.000073</a:t>
                      </a:r>
                    </a:p>
                  </a:txBody>
                  <a:tcPr marL="9525" marR="9525" marT="9525" marB="0" anchor="b"/>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0.000095</a:t>
                      </a:r>
                    </a:p>
                  </a:txBody>
                  <a:tcPr marL="9525" marR="9525" marT="9525" marB="0" anchor="b"/>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0.000101</a:t>
                      </a:r>
                    </a:p>
                  </a:txBody>
                  <a:tcPr marL="9525" marR="9525" marT="9525" marB="0" anchor="b"/>
                </a:tc>
                <a:tc>
                  <a:txBody>
                    <a:bodyPr/>
                    <a:lstStyle/>
                    <a:p>
                      <a:pPr algn="r" fontAlgn="b"/>
                      <a:r>
                        <a:rPr lang="en-US" sz="1100" b="0" i="0" u="none" strike="noStrike">
                          <a:solidFill>
                            <a:srgbClr val="000000"/>
                          </a:solidFill>
                          <a:effectLst/>
                          <a:latin typeface="+mn-lt"/>
                        </a:rPr>
                        <a:t>0.000013</a:t>
                      </a:r>
                    </a:p>
                  </a:txBody>
                  <a:tcPr marL="9525" marR="9525" marT="9525" marB="0" anchor="b"/>
                </a:tc>
                <a:extLst>
                  <a:ext uri="{0D108BD9-81ED-4DB2-BD59-A6C34878D82A}">
                    <a16:rowId xmlns:a16="http://schemas.microsoft.com/office/drawing/2014/main" xmlns="" val="10009"/>
                  </a:ext>
                </a:extLst>
              </a:tr>
              <a:tr h="183022">
                <a:tc>
                  <a:txBody>
                    <a:bodyPr/>
                    <a:lstStyle/>
                    <a:p>
                      <a:pPr algn="ctr" fontAlgn="b"/>
                      <a:r>
                        <a:rPr lang="en-US" sz="1100" u="none" strike="noStrike">
                          <a:effectLst/>
                        </a:rPr>
                        <a:t>GLD</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0.000008</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tc>
                  <a:txBody>
                    <a:bodyPr/>
                    <a:lstStyle/>
                    <a:p>
                      <a:pPr algn="r" fontAlgn="b"/>
                      <a:r>
                        <a:rPr lang="en-US" sz="1100" b="0" i="0" u="none" strike="noStrike">
                          <a:solidFill>
                            <a:srgbClr val="000000"/>
                          </a:solidFill>
                          <a:effectLst/>
                          <a:latin typeface="+mn-lt"/>
                        </a:rPr>
                        <a:t>0.000023</a:t>
                      </a:r>
                    </a:p>
                  </a:txBody>
                  <a:tcPr marL="9525" marR="9525" marT="9525" marB="0" anchor="b"/>
                </a:tc>
                <a:tc>
                  <a:txBody>
                    <a:bodyPr/>
                    <a:lstStyle/>
                    <a:p>
                      <a:pPr algn="r" fontAlgn="b"/>
                      <a:r>
                        <a:rPr lang="en-US" sz="1100" b="0" i="0" u="none" strike="noStrike">
                          <a:solidFill>
                            <a:srgbClr val="000000"/>
                          </a:solidFill>
                          <a:effectLst/>
                          <a:latin typeface="+mn-lt"/>
                        </a:rPr>
                        <a:t>0.000053</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tc>
                  <a:txBody>
                    <a:bodyPr/>
                    <a:lstStyle/>
                    <a:p>
                      <a:pPr algn="r" fontAlgn="b"/>
                      <a:r>
                        <a:rPr lang="en-US" sz="1100" b="0" i="0" u="none" strike="noStrike">
                          <a:solidFill>
                            <a:srgbClr val="000000"/>
                          </a:solidFill>
                          <a:effectLst/>
                          <a:latin typeface="+mn-lt"/>
                        </a:rPr>
                        <a:t>0.000030</a:t>
                      </a:r>
                    </a:p>
                  </a:txBody>
                  <a:tcPr marL="9525" marR="9525" marT="9525" marB="0" anchor="b"/>
                </a:tc>
                <a:tc>
                  <a:txBody>
                    <a:bodyPr/>
                    <a:lstStyle/>
                    <a:p>
                      <a:pPr algn="r" fontAlgn="b"/>
                      <a:r>
                        <a:rPr lang="en-US" sz="1100" b="0" i="0" u="none" strike="noStrike">
                          <a:solidFill>
                            <a:srgbClr val="000000"/>
                          </a:solidFill>
                          <a:effectLst/>
                          <a:latin typeface="+mn-lt"/>
                        </a:rPr>
                        <a:t>0.000006</a:t>
                      </a:r>
                    </a:p>
                  </a:txBody>
                  <a:tcPr marL="9525" marR="9525" marT="9525" marB="0" anchor="b"/>
                </a:tc>
                <a:tc>
                  <a:txBody>
                    <a:bodyPr/>
                    <a:lstStyle/>
                    <a:p>
                      <a:pPr algn="r" fontAlgn="b"/>
                      <a:r>
                        <a:rPr lang="en-US" sz="1100" b="0" i="0" u="none" strike="noStrike">
                          <a:solidFill>
                            <a:srgbClr val="000000"/>
                          </a:solidFill>
                          <a:effectLst/>
                          <a:latin typeface="+mn-lt"/>
                        </a:rPr>
                        <a:t>0.000010</a:t>
                      </a:r>
                    </a:p>
                  </a:txBody>
                  <a:tcPr marL="9525" marR="9525" marT="9525" marB="0" anchor="b"/>
                </a:tc>
                <a:tc>
                  <a:txBody>
                    <a:bodyPr/>
                    <a:lstStyle/>
                    <a:p>
                      <a:pPr algn="r" fontAlgn="b"/>
                      <a:r>
                        <a:rPr lang="en-US" sz="1100" b="0" i="0" u="none" strike="noStrike">
                          <a:solidFill>
                            <a:srgbClr val="000000"/>
                          </a:solidFill>
                          <a:effectLst/>
                          <a:latin typeface="+mn-lt"/>
                        </a:rPr>
                        <a:t>0.000013</a:t>
                      </a:r>
                    </a:p>
                  </a:txBody>
                  <a:tcPr marL="9525" marR="9525" marT="9525" marB="0" anchor="b"/>
                </a:tc>
                <a:tc>
                  <a:txBody>
                    <a:bodyPr/>
                    <a:lstStyle/>
                    <a:p>
                      <a:pPr algn="r" fontAlgn="b"/>
                      <a:r>
                        <a:rPr lang="en-US" sz="1100" b="0" i="0" u="none" strike="noStrike" dirty="0">
                          <a:solidFill>
                            <a:srgbClr val="000000"/>
                          </a:solidFill>
                          <a:effectLst/>
                          <a:latin typeface="+mn-lt"/>
                        </a:rPr>
                        <a:t>0.000104</a:t>
                      </a:r>
                    </a:p>
                  </a:txBody>
                  <a:tcPr marL="9525" marR="9525" marT="9525" marB="0" anchor="b"/>
                </a:tc>
                <a:extLst>
                  <a:ext uri="{0D108BD9-81ED-4DB2-BD59-A6C34878D82A}">
                    <a16:rowId xmlns:a16="http://schemas.microsoft.com/office/drawing/2014/main" xmlns="" val="10010"/>
                  </a:ext>
                </a:extLst>
              </a:tr>
            </a:tbl>
          </a:graphicData>
        </a:graphic>
      </p:graphicFrame>
      <p:graphicFrame>
        <p:nvGraphicFramePr>
          <p:cNvPr id="5" name="Table 4"/>
          <p:cNvGraphicFramePr>
            <a:graphicFrameLocks noGrp="1"/>
          </p:cNvGraphicFramePr>
          <p:nvPr>
            <p:extLst/>
          </p:nvPr>
        </p:nvGraphicFramePr>
        <p:xfrm>
          <a:off x="419095" y="4160516"/>
          <a:ext cx="8343904" cy="2321082"/>
        </p:xfrm>
        <a:graphic>
          <a:graphicData uri="http://schemas.openxmlformats.org/drawingml/2006/table">
            <a:tbl>
              <a:tblPr firstRow="1" bandRow="1">
                <a:tableStyleId>{5C22544A-7EE6-4342-B048-85BDC9FD1C3A}</a:tableStyleId>
              </a:tblPr>
              <a:tblGrid>
                <a:gridCol w="681134">
                  <a:extLst>
                    <a:ext uri="{9D8B030D-6E8A-4147-A177-3AD203B41FA5}">
                      <a16:colId xmlns:a16="http://schemas.microsoft.com/office/drawing/2014/main" xmlns="" val="20000"/>
                    </a:ext>
                  </a:extLst>
                </a:gridCol>
                <a:gridCol w="766277">
                  <a:extLst>
                    <a:ext uri="{9D8B030D-6E8A-4147-A177-3AD203B41FA5}">
                      <a16:colId xmlns:a16="http://schemas.microsoft.com/office/drawing/2014/main" xmlns="" val="20001"/>
                    </a:ext>
                  </a:extLst>
                </a:gridCol>
                <a:gridCol w="766277">
                  <a:extLst>
                    <a:ext uri="{9D8B030D-6E8A-4147-A177-3AD203B41FA5}">
                      <a16:colId xmlns:a16="http://schemas.microsoft.com/office/drawing/2014/main" xmlns="" val="20002"/>
                    </a:ext>
                  </a:extLst>
                </a:gridCol>
                <a:gridCol w="766277">
                  <a:extLst>
                    <a:ext uri="{9D8B030D-6E8A-4147-A177-3AD203B41FA5}">
                      <a16:colId xmlns:a16="http://schemas.microsoft.com/office/drawing/2014/main" xmlns="" val="20003"/>
                    </a:ext>
                  </a:extLst>
                </a:gridCol>
                <a:gridCol w="766277">
                  <a:extLst>
                    <a:ext uri="{9D8B030D-6E8A-4147-A177-3AD203B41FA5}">
                      <a16:colId xmlns:a16="http://schemas.microsoft.com/office/drawing/2014/main" xmlns="" val="20004"/>
                    </a:ext>
                  </a:extLst>
                </a:gridCol>
                <a:gridCol w="766277">
                  <a:extLst>
                    <a:ext uri="{9D8B030D-6E8A-4147-A177-3AD203B41FA5}">
                      <a16:colId xmlns:a16="http://schemas.microsoft.com/office/drawing/2014/main" xmlns="" val="20005"/>
                    </a:ext>
                  </a:extLst>
                </a:gridCol>
                <a:gridCol w="766277">
                  <a:extLst>
                    <a:ext uri="{9D8B030D-6E8A-4147-A177-3AD203B41FA5}">
                      <a16:colId xmlns:a16="http://schemas.microsoft.com/office/drawing/2014/main" xmlns="" val="20006"/>
                    </a:ext>
                  </a:extLst>
                </a:gridCol>
                <a:gridCol w="766277">
                  <a:extLst>
                    <a:ext uri="{9D8B030D-6E8A-4147-A177-3AD203B41FA5}">
                      <a16:colId xmlns:a16="http://schemas.microsoft.com/office/drawing/2014/main" xmlns="" val="20007"/>
                    </a:ext>
                  </a:extLst>
                </a:gridCol>
                <a:gridCol w="766277">
                  <a:extLst>
                    <a:ext uri="{9D8B030D-6E8A-4147-A177-3AD203B41FA5}">
                      <a16:colId xmlns:a16="http://schemas.microsoft.com/office/drawing/2014/main" xmlns="" val="20008"/>
                    </a:ext>
                  </a:extLst>
                </a:gridCol>
                <a:gridCol w="766277">
                  <a:extLst>
                    <a:ext uri="{9D8B030D-6E8A-4147-A177-3AD203B41FA5}">
                      <a16:colId xmlns:a16="http://schemas.microsoft.com/office/drawing/2014/main" xmlns="" val="20009"/>
                    </a:ext>
                  </a:extLst>
                </a:gridCol>
                <a:gridCol w="766277">
                  <a:extLst>
                    <a:ext uri="{9D8B030D-6E8A-4147-A177-3AD203B41FA5}">
                      <a16:colId xmlns:a16="http://schemas.microsoft.com/office/drawing/2014/main" xmlns="" val="20010"/>
                    </a:ext>
                  </a:extLst>
                </a:gridCol>
              </a:tblGrid>
              <a:tr h="347372">
                <a:tc>
                  <a:txBody>
                    <a:bodyPr/>
                    <a:lstStyle/>
                    <a:p>
                      <a:pPr algn="ctr" fontAlgn="b"/>
                      <a:r>
                        <a:rPr lang="en-US" sz="1100" u="none" strike="noStrike" dirty="0">
                          <a:effectLst/>
                        </a:rPr>
                        <a:t>Regime</a:t>
                      </a:r>
                      <a:r>
                        <a:rPr lang="en-US" sz="1100" u="none" strike="noStrike" baseline="0" dirty="0">
                          <a:effectLst/>
                        </a:rPr>
                        <a:t> 1</a:t>
                      </a:r>
                      <a:endParaRPr lang="en-US" sz="1100" b="0" i="0" u="none" strike="noStrike" dirty="0">
                        <a:solidFill>
                          <a:srgbClr val="000000"/>
                        </a:solidFill>
                        <a:effectLst/>
                        <a:latin typeface="Calibri"/>
                      </a:endParaRPr>
                    </a:p>
                  </a:txBody>
                  <a:tcPr marL="0" marR="0" marT="0" marB="0" anchor="ctr"/>
                </a:tc>
                <a:tc>
                  <a:txBody>
                    <a:bodyPr/>
                    <a:lstStyle/>
                    <a:p>
                      <a:pPr algn="ctr" fontAlgn="b"/>
                      <a:r>
                        <a:rPr lang="en-US" sz="1100" u="none" strike="noStrike" dirty="0">
                          <a:effectLst/>
                        </a:rPr>
                        <a:t>SPY</a:t>
                      </a:r>
                      <a:endParaRPr lang="en-US" sz="1100" b="0" i="0" u="none" strike="noStrike" dirty="0">
                        <a:solidFill>
                          <a:srgbClr val="000000"/>
                        </a:solidFill>
                        <a:effectLst/>
                        <a:latin typeface="Calibri"/>
                      </a:endParaRPr>
                    </a:p>
                  </a:txBody>
                  <a:tcPr marL="0" marR="0" marT="0" marB="0" anchor="ctr"/>
                </a:tc>
                <a:tc>
                  <a:txBody>
                    <a:bodyPr/>
                    <a:lstStyle/>
                    <a:p>
                      <a:pPr algn="ctr" fontAlgn="b"/>
                      <a:r>
                        <a:rPr lang="en-US" sz="1100" u="none" strike="noStrike" dirty="0">
                          <a:effectLst/>
                        </a:rPr>
                        <a:t>VXX</a:t>
                      </a:r>
                      <a:endParaRPr lang="en-US" sz="1100" b="0" i="0" u="none" strike="noStrike" dirty="0">
                        <a:solidFill>
                          <a:srgbClr val="000000"/>
                        </a:solidFill>
                        <a:effectLst/>
                        <a:latin typeface="Calibri"/>
                      </a:endParaRPr>
                    </a:p>
                  </a:txBody>
                  <a:tcPr marL="0" marR="0" marT="0" marB="0" anchor="ctr"/>
                </a:tc>
                <a:tc>
                  <a:txBody>
                    <a:bodyPr/>
                    <a:lstStyle/>
                    <a:p>
                      <a:pPr algn="ctr" fontAlgn="b"/>
                      <a:r>
                        <a:rPr lang="en-US" sz="1100" u="none" strike="noStrike">
                          <a:effectLst/>
                        </a:rPr>
                        <a:t>EFA</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OIL</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FEZ</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EEM</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HYG</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TLT</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IWM</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GLD</a:t>
                      </a:r>
                      <a:endParaRPr lang="en-US" sz="11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00"/>
                  </a:ext>
                </a:extLst>
              </a:tr>
              <a:tr h="197371">
                <a:tc>
                  <a:txBody>
                    <a:bodyPr/>
                    <a:lstStyle/>
                    <a:p>
                      <a:pPr algn="ctr" fontAlgn="b"/>
                      <a:r>
                        <a:rPr lang="en-US" sz="1100" u="none" strike="noStrike">
                          <a:effectLst/>
                        </a:rPr>
                        <a:t>SPY</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0.000053</a:t>
                      </a:r>
                    </a:p>
                  </a:txBody>
                  <a:tcPr marL="9525" marR="9525" marT="9525" marB="0" anchor="b"/>
                </a:tc>
                <a:tc>
                  <a:txBody>
                    <a:bodyPr/>
                    <a:lstStyle/>
                    <a:p>
                      <a:pPr algn="r" fontAlgn="b"/>
                      <a:r>
                        <a:rPr lang="en-US" sz="1100" b="0" i="0" u="none" strike="noStrike">
                          <a:solidFill>
                            <a:srgbClr val="000000"/>
                          </a:solidFill>
                          <a:effectLst/>
                          <a:latin typeface="+mn-lt"/>
                        </a:rPr>
                        <a:t>-0.000191</a:t>
                      </a:r>
                    </a:p>
                  </a:txBody>
                  <a:tcPr marL="9525" marR="9525" marT="9525" marB="0" anchor="b"/>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0.000047</a:t>
                      </a:r>
                    </a:p>
                  </a:txBody>
                  <a:tcPr marL="9525" marR="9525" marT="9525" marB="0" anchor="b"/>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0.000065</a:t>
                      </a:r>
                    </a:p>
                  </a:txBody>
                  <a:tcPr marL="9525" marR="9525" marT="9525" marB="0" anchor="b"/>
                </a:tc>
                <a:tc>
                  <a:txBody>
                    <a:bodyPr/>
                    <a:lstStyle/>
                    <a:p>
                      <a:pPr algn="r" fontAlgn="b"/>
                      <a:r>
                        <a:rPr lang="en-US" sz="1100" b="0" i="0" u="none" strike="noStrike">
                          <a:solidFill>
                            <a:srgbClr val="000000"/>
                          </a:solidFill>
                          <a:effectLst/>
                          <a:latin typeface="+mn-lt"/>
                        </a:rPr>
                        <a:t>0.000017</a:t>
                      </a:r>
                    </a:p>
                  </a:txBody>
                  <a:tcPr marL="9525" marR="9525" marT="9525" marB="0" anchor="b"/>
                </a:tc>
                <a:tc>
                  <a:txBody>
                    <a:bodyPr/>
                    <a:lstStyle/>
                    <a:p>
                      <a:pPr algn="r" fontAlgn="b"/>
                      <a:r>
                        <a:rPr lang="en-US" sz="1100" b="0" i="0" u="none" strike="noStrike">
                          <a:solidFill>
                            <a:srgbClr val="000000"/>
                          </a:solidFill>
                          <a:effectLst/>
                          <a:latin typeface="+mn-lt"/>
                        </a:rPr>
                        <a:t>-0.000025</a:t>
                      </a:r>
                    </a:p>
                  </a:txBody>
                  <a:tcPr marL="9525" marR="9525" marT="9525" marB="0" anchor="b"/>
                </a:tc>
                <a:tc>
                  <a:txBody>
                    <a:bodyPr/>
                    <a:lstStyle/>
                    <a:p>
                      <a:pPr algn="r" fontAlgn="b"/>
                      <a:r>
                        <a:rPr lang="en-US" sz="1100" b="0" i="0" u="none" strike="noStrike">
                          <a:solidFill>
                            <a:srgbClr val="000000"/>
                          </a:solidFill>
                          <a:effectLst/>
                          <a:latin typeface="+mn-lt"/>
                        </a:rPr>
                        <a:t>0.000064</a:t>
                      </a:r>
                    </a:p>
                  </a:txBody>
                  <a:tcPr marL="9525" marR="9525" marT="9525" marB="0" anchor="b"/>
                </a:tc>
                <a:tc>
                  <a:txBody>
                    <a:bodyPr/>
                    <a:lstStyle/>
                    <a:p>
                      <a:pPr algn="r" fontAlgn="b"/>
                      <a:r>
                        <a:rPr lang="en-US" sz="1100" b="0" i="0" u="none" strike="noStrike">
                          <a:solidFill>
                            <a:srgbClr val="000000"/>
                          </a:solidFill>
                          <a:effectLst/>
                          <a:latin typeface="+mn-lt"/>
                        </a:rPr>
                        <a:t>0.000008</a:t>
                      </a:r>
                    </a:p>
                  </a:txBody>
                  <a:tcPr marL="9525" marR="9525" marT="9525" marB="0" anchor="b"/>
                </a:tc>
                <a:extLst>
                  <a:ext uri="{0D108BD9-81ED-4DB2-BD59-A6C34878D82A}">
                    <a16:rowId xmlns:a16="http://schemas.microsoft.com/office/drawing/2014/main" xmlns="" val="10001"/>
                  </a:ext>
                </a:extLst>
              </a:tr>
              <a:tr h="197371">
                <a:tc>
                  <a:txBody>
                    <a:bodyPr/>
                    <a:lstStyle/>
                    <a:p>
                      <a:pPr algn="ctr" fontAlgn="b"/>
                      <a:r>
                        <a:rPr lang="en-US" sz="1100" u="none" strike="noStrike">
                          <a:effectLst/>
                        </a:rPr>
                        <a:t>VXX</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-0.000191</a:t>
                      </a:r>
                    </a:p>
                  </a:txBody>
                  <a:tcPr marL="9525" marR="9525" marT="9525" marB="0" anchor="b"/>
                </a:tc>
                <a:tc>
                  <a:txBody>
                    <a:bodyPr/>
                    <a:lstStyle/>
                    <a:p>
                      <a:pPr algn="r" fontAlgn="b"/>
                      <a:r>
                        <a:rPr lang="en-US" sz="1100" b="0" i="0" u="none" strike="noStrike">
                          <a:solidFill>
                            <a:srgbClr val="000000"/>
                          </a:solidFill>
                          <a:effectLst/>
                          <a:latin typeface="+mn-lt"/>
                        </a:rPr>
                        <a:t>0.001224</a:t>
                      </a:r>
                    </a:p>
                  </a:txBody>
                  <a:tcPr marL="9525" marR="9525" marT="9525" marB="0" anchor="b"/>
                </a:tc>
                <a:tc>
                  <a:txBody>
                    <a:bodyPr/>
                    <a:lstStyle/>
                    <a:p>
                      <a:pPr algn="r" fontAlgn="b"/>
                      <a:r>
                        <a:rPr lang="en-US" sz="1100" b="0" i="0" u="none" strike="noStrike">
                          <a:solidFill>
                            <a:srgbClr val="000000"/>
                          </a:solidFill>
                          <a:effectLst/>
                          <a:latin typeface="+mn-lt"/>
                        </a:rPr>
                        <a:t>-0.000224</a:t>
                      </a:r>
                    </a:p>
                  </a:txBody>
                  <a:tcPr marL="9525" marR="9525" marT="9525" marB="0" anchor="b"/>
                </a:tc>
                <a:tc>
                  <a:txBody>
                    <a:bodyPr/>
                    <a:lstStyle/>
                    <a:p>
                      <a:pPr algn="r" fontAlgn="b"/>
                      <a:r>
                        <a:rPr lang="en-US" sz="1100" b="0" i="0" u="none" strike="noStrike">
                          <a:solidFill>
                            <a:srgbClr val="000000"/>
                          </a:solidFill>
                          <a:effectLst/>
                          <a:latin typeface="+mn-lt"/>
                        </a:rPr>
                        <a:t>-0.000146</a:t>
                      </a:r>
                    </a:p>
                  </a:txBody>
                  <a:tcPr marL="9525" marR="9525" marT="9525" marB="0" anchor="b"/>
                </a:tc>
                <a:tc>
                  <a:txBody>
                    <a:bodyPr/>
                    <a:lstStyle/>
                    <a:p>
                      <a:pPr algn="r" fontAlgn="b"/>
                      <a:r>
                        <a:rPr lang="en-US" sz="1100" b="0" i="0" u="none" strike="noStrike">
                          <a:solidFill>
                            <a:srgbClr val="000000"/>
                          </a:solidFill>
                          <a:effectLst/>
                          <a:latin typeface="+mn-lt"/>
                        </a:rPr>
                        <a:t>-0.000298</a:t>
                      </a:r>
                    </a:p>
                  </a:txBody>
                  <a:tcPr marL="9525" marR="9525" marT="9525" marB="0" anchor="b"/>
                </a:tc>
                <a:tc>
                  <a:txBody>
                    <a:bodyPr/>
                    <a:lstStyle/>
                    <a:p>
                      <a:pPr algn="r" fontAlgn="b"/>
                      <a:r>
                        <a:rPr lang="en-US" sz="1100" b="0" i="0" u="none" strike="noStrike">
                          <a:solidFill>
                            <a:srgbClr val="000000"/>
                          </a:solidFill>
                          <a:effectLst/>
                          <a:latin typeface="+mn-lt"/>
                        </a:rPr>
                        <a:t>-0.000233</a:t>
                      </a:r>
                    </a:p>
                  </a:txBody>
                  <a:tcPr marL="9525" marR="9525" marT="9525" marB="0" anchor="b"/>
                </a:tc>
                <a:tc>
                  <a:txBody>
                    <a:bodyPr/>
                    <a:lstStyle/>
                    <a:p>
                      <a:pPr algn="r" fontAlgn="b"/>
                      <a:r>
                        <a:rPr lang="en-US" sz="1100" b="0" i="0" u="none" strike="noStrike">
                          <a:solidFill>
                            <a:srgbClr val="000000"/>
                          </a:solidFill>
                          <a:effectLst/>
                          <a:latin typeface="+mn-lt"/>
                        </a:rPr>
                        <a:t>-0.000068</a:t>
                      </a:r>
                    </a:p>
                  </a:txBody>
                  <a:tcPr marL="9525" marR="9525" marT="9525" marB="0" anchor="b"/>
                </a:tc>
                <a:tc>
                  <a:txBody>
                    <a:bodyPr/>
                    <a:lstStyle/>
                    <a:p>
                      <a:pPr algn="r" fontAlgn="b"/>
                      <a:r>
                        <a:rPr lang="en-US" sz="1100" b="0" i="0" u="none" strike="noStrike">
                          <a:solidFill>
                            <a:srgbClr val="000000"/>
                          </a:solidFill>
                          <a:effectLst/>
                          <a:latin typeface="+mn-lt"/>
                        </a:rPr>
                        <a:t>0.000092</a:t>
                      </a:r>
                    </a:p>
                  </a:txBody>
                  <a:tcPr marL="9525" marR="9525" marT="9525" marB="0" anchor="b"/>
                </a:tc>
                <a:tc>
                  <a:txBody>
                    <a:bodyPr/>
                    <a:lstStyle/>
                    <a:p>
                      <a:pPr algn="r" fontAlgn="b"/>
                      <a:r>
                        <a:rPr lang="en-US" sz="1100" b="0" i="0" u="none" strike="noStrike">
                          <a:solidFill>
                            <a:srgbClr val="000000"/>
                          </a:solidFill>
                          <a:effectLst/>
                          <a:latin typeface="+mn-lt"/>
                        </a:rPr>
                        <a:t>-0.000241</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extLst>
                  <a:ext uri="{0D108BD9-81ED-4DB2-BD59-A6C34878D82A}">
                    <a16:rowId xmlns:a16="http://schemas.microsoft.com/office/drawing/2014/main" xmlns="" val="10002"/>
                  </a:ext>
                </a:extLst>
              </a:tr>
              <a:tr h="197371">
                <a:tc>
                  <a:txBody>
                    <a:bodyPr/>
                    <a:lstStyle/>
                    <a:p>
                      <a:pPr algn="ctr" fontAlgn="b"/>
                      <a:r>
                        <a:rPr lang="en-US" sz="1100" u="none" strike="noStrike">
                          <a:effectLst/>
                        </a:rPr>
                        <a:t>EFA</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-0.000224</a:t>
                      </a:r>
                    </a:p>
                  </a:txBody>
                  <a:tcPr marL="9525" marR="9525" marT="9525" marB="0" anchor="b"/>
                </a:tc>
                <a:tc>
                  <a:txBody>
                    <a:bodyPr/>
                    <a:lstStyle/>
                    <a:p>
                      <a:pPr algn="r" fontAlgn="b"/>
                      <a:r>
                        <a:rPr lang="en-US" sz="1100" b="0" i="0" u="none" strike="noStrike">
                          <a:solidFill>
                            <a:srgbClr val="000000"/>
                          </a:solidFill>
                          <a:effectLst/>
                          <a:latin typeface="+mn-lt"/>
                        </a:rPr>
                        <a:t>0.000097</a:t>
                      </a:r>
                    </a:p>
                  </a:txBody>
                  <a:tcPr marL="9525" marR="9525" marT="9525" marB="0" anchor="b"/>
                </a:tc>
                <a:tc>
                  <a:txBody>
                    <a:bodyPr/>
                    <a:lstStyle/>
                    <a:p>
                      <a:pPr algn="r" fontAlgn="b"/>
                      <a:r>
                        <a:rPr lang="en-US" sz="1100" b="0" i="0" u="none" strike="noStrike">
                          <a:solidFill>
                            <a:srgbClr val="000000"/>
                          </a:solidFill>
                          <a:effectLst/>
                          <a:latin typeface="+mn-lt"/>
                        </a:rPr>
                        <a:t>0.000070</a:t>
                      </a:r>
                    </a:p>
                  </a:txBody>
                  <a:tcPr marL="9525" marR="9525" marT="9525" marB="0" anchor="b"/>
                </a:tc>
                <a:tc>
                  <a:txBody>
                    <a:bodyPr/>
                    <a:lstStyle/>
                    <a:p>
                      <a:pPr algn="r" fontAlgn="b"/>
                      <a:r>
                        <a:rPr lang="en-US" sz="1100" b="0" i="0" u="none" strike="noStrike">
                          <a:solidFill>
                            <a:srgbClr val="000000"/>
                          </a:solidFill>
                          <a:effectLst/>
                          <a:latin typeface="+mn-lt"/>
                        </a:rPr>
                        <a:t>0.000125</a:t>
                      </a:r>
                    </a:p>
                  </a:txBody>
                  <a:tcPr marL="9525" marR="9525" marT="9525" marB="0" anchor="b"/>
                </a:tc>
                <a:tc>
                  <a:txBody>
                    <a:bodyPr/>
                    <a:lstStyle/>
                    <a:p>
                      <a:pPr algn="r" fontAlgn="b"/>
                      <a:r>
                        <a:rPr lang="en-US" sz="1100" b="0" i="0" u="none" strike="noStrike">
                          <a:solidFill>
                            <a:srgbClr val="000000"/>
                          </a:solidFill>
                          <a:effectLst/>
                          <a:latin typeface="+mn-lt"/>
                        </a:rPr>
                        <a:t>0.000093</a:t>
                      </a:r>
                    </a:p>
                  </a:txBody>
                  <a:tcPr marL="9525" marR="9525" marT="9525" marB="0" anchor="b"/>
                </a:tc>
                <a:tc>
                  <a:txBody>
                    <a:bodyPr/>
                    <a:lstStyle/>
                    <a:p>
                      <a:pPr algn="r" fontAlgn="b"/>
                      <a:r>
                        <a:rPr lang="en-US" sz="1100" b="0" i="0" u="none" strike="noStrike">
                          <a:solidFill>
                            <a:srgbClr val="000000"/>
                          </a:solidFill>
                          <a:effectLst/>
                          <a:latin typeface="+mn-lt"/>
                        </a:rPr>
                        <a:t>0.000022</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0.000073</a:t>
                      </a:r>
                    </a:p>
                  </a:txBody>
                  <a:tcPr marL="9525" marR="9525" marT="9525" marB="0" anchor="b"/>
                </a:tc>
                <a:tc>
                  <a:txBody>
                    <a:bodyPr/>
                    <a:lstStyle/>
                    <a:p>
                      <a:pPr algn="r" fontAlgn="b"/>
                      <a:r>
                        <a:rPr lang="en-US" sz="1100" b="0" i="0" u="none" strike="noStrike">
                          <a:solidFill>
                            <a:srgbClr val="000000"/>
                          </a:solidFill>
                          <a:effectLst/>
                          <a:latin typeface="+mn-lt"/>
                        </a:rPr>
                        <a:t>0.000023</a:t>
                      </a:r>
                    </a:p>
                  </a:txBody>
                  <a:tcPr marL="9525" marR="9525" marT="9525" marB="0" anchor="b"/>
                </a:tc>
                <a:extLst>
                  <a:ext uri="{0D108BD9-81ED-4DB2-BD59-A6C34878D82A}">
                    <a16:rowId xmlns:a16="http://schemas.microsoft.com/office/drawing/2014/main" xmlns="" val="10003"/>
                  </a:ext>
                </a:extLst>
              </a:tr>
              <a:tr h="197371">
                <a:tc>
                  <a:txBody>
                    <a:bodyPr/>
                    <a:lstStyle/>
                    <a:p>
                      <a:pPr algn="ctr" fontAlgn="b"/>
                      <a:r>
                        <a:rPr lang="en-US" sz="1100" u="none" strike="noStrike">
                          <a:effectLst/>
                        </a:rPr>
                        <a:t>OIL</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0.000047</a:t>
                      </a:r>
                    </a:p>
                  </a:txBody>
                  <a:tcPr marL="9525" marR="9525" marT="9525" marB="0" anchor="b"/>
                </a:tc>
                <a:tc>
                  <a:txBody>
                    <a:bodyPr/>
                    <a:lstStyle/>
                    <a:p>
                      <a:pPr algn="r" fontAlgn="b"/>
                      <a:r>
                        <a:rPr lang="en-US" sz="1100" b="0" i="0" u="none" strike="noStrike">
                          <a:solidFill>
                            <a:srgbClr val="000000"/>
                          </a:solidFill>
                          <a:effectLst/>
                          <a:latin typeface="+mn-lt"/>
                        </a:rPr>
                        <a:t>-0.000146</a:t>
                      </a:r>
                    </a:p>
                  </a:txBody>
                  <a:tcPr marL="9525" marR="9525" marT="9525" marB="0" anchor="b"/>
                </a:tc>
                <a:tc>
                  <a:txBody>
                    <a:bodyPr/>
                    <a:lstStyle/>
                    <a:p>
                      <a:pPr algn="r" fontAlgn="b"/>
                      <a:r>
                        <a:rPr lang="en-US" sz="1100" b="0" i="0" u="none" strike="noStrike">
                          <a:solidFill>
                            <a:srgbClr val="000000"/>
                          </a:solidFill>
                          <a:effectLst/>
                          <a:latin typeface="+mn-lt"/>
                        </a:rPr>
                        <a:t>0.000070</a:t>
                      </a:r>
                    </a:p>
                  </a:txBody>
                  <a:tcPr marL="9525" marR="9525" marT="9525" marB="0" anchor="b"/>
                </a:tc>
                <a:tc>
                  <a:txBody>
                    <a:bodyPr/>
                    <a:lstStyle/>
                    <a:p>
                      <a:pPr algn="r" fontAlgn="b"/>
                      <a:r>
                        <a:rPr lang="en-US" sz="1100" b="0" i="0" u="none" strike="noStrike">
                          <a:solidFill>
                            <a:srgbClr val="000000"/>
                          </a:solidFill>
                          <a:effectLst/>
                          <a:latin typeface="+mn-lt"/>
                        </a:rPr>
                        <a:t>0.000328</a:t>
                      </a:r>
                    </a:p>
                  </a:txBody>
                  <a:tcPr marL="9525" marR="9525" marT="9525" marB="0" anchor="b"/>
                </a:tc>
                <a:tc>
                  <a:txBody>
                    <a:bodyPr/>
                    <a:lstStyle/>
                    <a:p>
                      <a:pPr algn="r" fontAlgn="b"/>
                      <a:r>
                        <a:rPr lang="en-US" sz="1100" b="0" i="0" u="none" strike="noStrike">
                          <a:solidFill>
                            <a:srgbClr val="000000"/>
                          </a:solidFill>
                          <a:effectLst/>
                          <a:latin typeface="+mn-lt"/>
                        </a:rPr>
                        <a:t>0.000090</a:t>
                      </a:r>
                    </a:p>
                  </a:txBody>
                  <a:tcPr marL="9525" marR="9525" marT="9525" marB="0" anchor="b"/>
                </a:tc>
                <a:tc>
                  <a:txBody>
                    <a:bodyPr/>
                    <a:lstStyle/>
                    <a:p>
                      <a:pPr algn="r" fontAlgn="b"/>
                      <a:r>
                        <a:rPr lang="en-US" sz="1100" b="0" i="0" u="none" strike="noStrike">
                          <a:solidFill>
                            <a:srgbClr val="000000"/>
                          </a:solidFill>
                          <a:effectLst/>
                          <a:latin typeface="+mn-lt"/>
                        </a:rPr>
                        <a:t>0.000084</a:t>
                      </a:r>
                    </a:p>
                  </a:txBody>
                  <a:tcPr marL="9525" marR="9525" marT="9525" marB="0" anchor="b"/>
                </a:tc>
                <a:tc>
                  <a:txBody>
                    <a:bodyPr/>
                    <a:lstStyle/>
                    <a:p>
                      <a:pPr algn="r" fontAlgn="b"/>
                      <a:r>
                        <a:rPr lang="en-US" sz="1100" b="0" i="0" u="none" strike="noStrike">
                          <a:solidFill>
                            <a:srgbClr val="000000"/>
                          </a:solidFill>
                          <a:effectLst/>
                          <a:latin typeface="+mn-lt"/>
                        </a:rPr>
                        <a:t>0.000020</a:t>
                      </a:r>
                    </a:p>
                  </a:txBody>
                  <a:tcPr marL="9525" marR="9525" marT="9525" marB="0" anchor="b"/>
                </a:tc>
                <a:tc>
                  <a:txBody>
                    <a:bodyPr/>
                    <a:lstStyle/>
                    <a:p>
                      <a:pPr algn="r" fontAlgn="b"/>
                      <a:r>
                        <a:rPr lang="en-US" sz="1100" b="0" i="0" u="none" strike="noStrike">
                          <a:solidFill>
                            <a:srgbClr val="000000"/>
                          </a:solidFill>
                          <a:effectLst/>
                          <a:latin typeface="+mn-lt"/>
                        </a:rPr>
                        <a:t>-0.000035</a:t>
                      </a:r>
                    </a:p>
                  </a:txBody>
                  <a:tcPr marL="9525" marR="9525" marT="9525" marB="0" anchor="b"/>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0.000053</a:t>
                      </a:r>
                    </a:p>
                  </a:txBody>
                  <a:tcPr marL="9525" marR="9525" marT="9525" marB="0" anchor="b"/>
                </a:tc>
                <a:extLst>
                  <a:ext uri="{0D108BD9-81ED-4DB2-BD59-A6C34878D82A}">
                    <a16:rowId xmlns:a16="http://schemas.microsoft.com/office/drawing/2014/main" xmlns="" val="10004"/>
                  </a:ext>
                </a:extLst>
              </a:tr>
              <a:tr h="197371">
                <a:tc>
                  <a:txBody>
                    <a:bodyPr/>
                    <a:lstStyle/>
                    <a:p>
                      <a:pPr algn="ctr" fontAlgn="b"/>
                      <a:r>
                        <a:rPr lang="en-US" sz="1100" u="none" strike="noStrike">
                          <a:effectLst/>
                        </a:rPr>
                        <a:t>FEZ</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-0.000298</a:t>
                      </a:r>
                    </a:p>
                  </a:txBody>
                  <a:tcPr marL="9525" marR="9525" marT="9525" marB="0" anchor="b"/>
                </a:tc>
                <a:tc>
                  <a:txBody>
                    <a:bodyPr/>
                    <a:lstStyle/>
                    <a:p>
                      <a:pPr algn="r" fontAlgn="b"/>
                      <a:r>
                        <a:rPr lang="en-US" sz="1100" b="0" i="0" u="none" strike="noStrike">
                          <a:solidFill>
                            <a:srgbClr val="000000"/>
                          </a:solidFill>
                          <a:effectLst/>
                          <a:latin typeface="+mn-lt"/>
                        </a:rPr>
                        <a:t>0.000125</a:t>
                      </a:r>
                    </a:p>
                  </a:txBody>
                  <a:tcPr marL="9525" marR="9525" marT="9525" marB="0" anchor="b"/>
                </a:tc>
                <a:tc>
                  <a:txBody>
                    <a:bodyPr/>
                    <a:lstStyle/>
                    <a:p>
                      <a:pPr algn="r" fontAlgn="b"/>
                      <a:r>
                        <a:rPr lang="en-US" sz="1100" b="0" i="0" u="none" strike="noStrike">
                          <a:solidFill>
                            <a:srgbClr val="000000"/>
                          </a:solidFill>
                          <a:effectLst/>
                          <a:latin typeface="+mn-lt"/>
                        </a:rPr>
                        <a:t>0.000090</a:t>
                      </a:r>
                    </a:p>
                  </a:txBody>
                  <a:tcPr marL="9525" marR="9525" marT="9525" marB="0" anchor="b"/>
                </a:tc>
                <a:tc>
                  <a:txBody>
                    <a:bodyPr/>
                    <a:lstStyle/>
                    <a:p>
                      <a:pPr algn="r" fontAlgn="b"/>
                      <a:r>
                        <a:rPr lang="en-US" sz="1100" b="0" i="0" u="none" strike="noStrike">
                          <a:solidFill>
                            <a:srgbClr val="000000"/>
                          </a:solidFill>
                          <a:effectLst/>
                          <a:latin typeface="+mn-lt"/>
                        </a:rPr>
                        <a:t>0.000190</a:t>
                      </a:r>
                    </a:p>
                  </a:txBody>
                  <a:tcPr marL="9525" marR="9525" marT="9525" marB="0" anchor="b"/>
                </a:tc>
                <a:tc>
                  <a:txBody>
                    <a:bodyPr/>
                    <a:lstStyle/>
                    <a:p>
                      <a:pPr algn="r" fontAlgn="b"/>
                      <a:r>
                        <a:rPr lang="en-US" sz="1100" b="0" i="0" u="none" strike="noStrike">
                          <a:solidFill>
                            <a:srgbClr val="000000"/>
                          </a:solidFill>
                          <a:effectLst/>
                          <a:latin typeface="+mn-lt"/>
                        </a:rPr>
                        <a:t>0.000116</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-0.000042</a:t>
                      </a:r>
                    </a:p>
                  </a:txBody>
                  <a:tcPr marL="9525" marR="9525" marT="9525" marB="0" anchor="b"/>
                </a:tc>
                <a:tc>
                  <a:txBody>
                    <a:bodyPr/>
                    <a:lstStyle/>
                    <a:p>
                      <a:pPr algn="r" fontAlgn="b"/>
                      <a:r>
                        <a:rPr lang="en-US" sz="1100" b="0" i="0" u="none" strike="noStrike">
                          <a:solidFill>
                            <a:srgbClr val="000000"/>
                          </a:solidFill>
                          <a:effectLst/>
                          <a:latin typeface="+mn-lt"/>
                        </a:rPr>
                        <a:t>0.000095</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extLst>
                  <a:ext uri="{0D108BD9-81ED-4DB2-BD59-A6C34878D82A}">
                    <a16:rowId xmlns:a16="http://schemas.microsoft.com/office/drawing/2014/main" xmlns="" val="10005"/>
                  </a:ext>
                </a:extLst>
              </a:tr>
              <a:tr h="197371">
                <a:tc>
                  <a:txBody>
                    <a:bodyPr/>
                    <a:lstStyle/>
                    <a:p>
                      <a:pPr algn="ctr" fontAlgn="b"/>
                      <a:r>
                        <a:rPr lang="en-US" sz="1100" u="none" strike="noStrike">
                          <a:effectLst/>
                        </a:rPr>
                        <a:t>EEM</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0.000065</a:t>
                      </a:r>
                    </a:p>
                  </a:txBody>
                  <a:tcPr marL="9525" marR="9525" marT="9525" marB="0" anchor="b"/>
                </a:tc>
                <a:tc>
                  <a:txBody>
                    <a:bodyPr/>
                    <a:lstStyle/>
                    <a:p>
                      <a:pPr algn="r" fontAlgn="b"/>
                      <a:r>
                        <a:rPr lang="en-US" sz="1100" b="0" i="0" u="none" strike="noStrike">
                          <a:solidFill>
                            <a:srgbClr val="000000"/>
                          </a:solidFill>
                          <a:effectLst/>
                          <a:latin typeface="+mn-lt"/>
                        </a:rPr>
                        <a:t>-0.000233</a:t>
                      </a:r>
                    </a:p>
                  </a:txBody>
                  <a:tcPr marL="9525" marR="9525" marT="9525" marB="0" anchor="b"/>
                </a:tc>
                <a:tc>
                  <a:txBody>
                    <a:bodyPr/>
                    <a:lstStyle/>
                    <a:p>
                      <a:pPr algn="r" fontAlgn="b"/>
                      <a:r>
                        <a:rPr lang="en-US" sz="1100" b="0" i="0" u="none" strike="noStrike">
                          <a:solidFill>
                            <a:srgbClr val="000000"/>
                          </a:solidFill>
                          <a:effectLst/>
                          <a:latin typeface="+mn-lt"/>
                        </a:rPr>
                        <a:t>0.000093</a:t>
                      </a:r>
                    </a:p>
                  </a:txBody>
                  <a:tcPr marL="9525" marR="9525" marT="9525" marB="0" anchor="b"/>
                </a:tc>
                <a:tc>
                  <a:txBody>
                    <a:bodyPr/>
                    <a:lstStyle/>
                    <a:p>
                      <a:pPr algn="r" fontAlgn="b"/>
                      <a:r>
                        <a:rPr lang="en-US" sz="1100" b="0" i="0" u="none" strike="noStrike">
                          <a:solidFill>
                            <a:srgbClr val="000000"/>
                          </a:solidFill>
                          <a:effectLst/>
                          <a:latin typeface="+mn-lt"/>
                        </a:rPr>
                        <a:t>0.000084</a:t>
                      </a:r>
                    </a:p>
                  </a:txBody>
                  <a:tcPr marL="9525" marR="9525" marT="9525" marB="0" anchor="b"/>
                </a:tc>
                <a:tc>
                  <a:txBody>
                    <a:bodyPr/>
                    <a:lstStyle/>
                    <a:p>
                      <a:pPr algn="r" fontAlgn="b"/>
                      <a:r>
                        <a:rPr lang="en-US" sz="1100" b="0" i="0" u="none" strike="noStrike">
                          <a:solidFill>
                            <a:srgbClr val="000000"/>
                          </a:solidFill>
                          <a:effectLst/>
                          <a:latin typeface="+mn-lt"/>
                        </a:rPr>
                        <a:t>0.000116</a:t>
                      </a:r>
                    </a:p>
                  </a:txBody>
                  <a:tcPr marL="9525" marR="9525" marT="9525" marB="0" anchor="b"/>
                </a:tc>
                <a:tc>
                  <a:txBody>
                    <a:bodyPr/>
                    <a:lstStyle/>
                    <a:p>
                      <a:pPr algn="r" fontAlgn="b"/>
                      <a:r>
                        <a:rPr lang="en-US" sz="1100" b="0" i="0" u="none" strike="noStrike">
                          <a:solidFill>
                            <a:srgbClr val="000000"/>
                          </a:solidFill>
                          <a:effectLst/>
                          <a:latin typeface="+mn-lt"/>
                        </a:rPr>
                        <a:t>0.000132</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0.000030</a:t>
                      </a:r>
                    </a:p>
                  </a:txBody>
                  <a:tcPr marL="9525" marR="9525" marT="9525" marB="0" anchor="b"/>
                </a:tc>
                <a:extLst>
                  <a:ext uri="{0D108BD9-81ED-4DB2-BD59-A6C34878D82A}">
                    <a16:rowId xmlns:a16="http://schemas.microsoft.com/office/drawing/2014/main" xmlns="" val="10006"/>
                  </a:ext>
                </a:extLst>
              </a:tr>
              <a:tr h="197371">
                <a:tc>
                  <a:txBody>
                    <a:bodyPr/>
                    <a:lstStyle/>
                    <a:p>
                      <a:pPr algn="ctr" fontAlgn="b"/>
                      <a:r>
                        <a:rPr lang="en-US" sz="1100" u="none" strike="noStrike">
                          <a:effectLst/>
                        </a:rPr>
                        <a:t>HYG</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0.000017</a:t>
                      </a:r>
                    </a:p>
                  </a:txBody>
                  <a:tcPr marL="9525" marR="9525" marT="9525" marB="0" anchor="b"/>
                </a:tc>
                <a:tc>
                  <a:txBody>
                    <a:bodyPr/>
                    <a:lstStyle/>
                    <a:p>
                      <a:pPr algn="r" fontAlgn="b"/>
                      <a:r>
                        <a:rPr lang="en-US" sz="1100" b="0" i="0" u="none" strike="noStrike">
                          <a:solidFill>
                            <a:srgbClr val="000000"/>
                          </a:solidFill>
                          <a:effectLst/>
                          <a:latin typeface="+mn-lt"/>
                        </a:rPr>
                        <a:t>-0.000068</a:t>
                      </a:r>
                    </a:p>
                  </a:txBody>
                  <a:tcPr marL="9525" marR="9525" marT="9525" marB="0" anchor="b"/>
                </a:tc>
                <a:tc>
                  <a:txBody>
                    <a:bodyPr/>
                    <a:lstStyle/>
                    <a:p>
                      <a:pPr algn="r" fontAlgn="b"/>
                      <a:r>
                        <a:rPr lang="en-US" sz="1100" b="0" i="0" u="none" strike="noStrike">
                          <a:solidFill>
                            <a:srgbClr val="000000"/>
                          </a:solidFill>
                          <a:effectLst/>
                          <a:latin typeface="+mn-lt"/>
                        </a:rPr>
                        <a:t>0.000022</a:t>
                      </a:r>
                    </a:p>
                  </a:txBody>
                  <a:tcPr marL="9525" marR="9525" marT="9525" marB="0" anchor="b"/>
                </a:tc>
                <a:tc>
                  <a:txBody>
                    <a:bodyPr/>
                    <a:lstStyle/>
                    <a:p>
                      <a:pPr algn="r" fontAlgn="b"/>
                      <a:r>
                        <a:rPr lang="en-US" sz="1100" b="0" i="0" u="none" strike="noStrike">
                          <a:solidFill>
                            <a:srgbClr val="000000"/>
                          </a:solidFill>
                          <a:effectLst/>
                          <a:latin typeface="+mn-lt"/>
                        </a:rPr>
                        <a:t>0.000020</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tc>
                  <a:txBody>
                    <a:bodyPr/>
                    <a:lstStyle/>
                    <a:p>
                      <a:pPr algn="r" fontAlgn="b"/>
                      <a:r>
                        <a:rPr lang="en-US" sz="1100" b="0" i="0" u="none" strike="noStrike">
                          <a:solidFill>
                            <a:srgbClr val="000000"/>
                          </a:solidFill>
                          <a:effectLst/>
                          <a:latin typeface="+mn-lt"/>
                        </a:rPr>
                        <a:t>0.000017</a:t>
                      </a:r>
                    </a:p>
                  </a:txBody>
                  <a:tcPr marL="9525" marR="9525" marT="9525" marB="0" anchor="b"/>
                </a:tc>
                <a:tc>
                  <a:txBody>
                    <a:bodyPr/>
                    <a:lstStyle/>
                    <a:p>
                      <a:pPr algn="r" fontAlgn="b"/>
                      <a:r>
                        <a:rPr lang="en-US" sz="1100" b="0" i="0" u="none" strike="noStrike">
                          <a:solidFill>
                            <a:srgbClr val="000000"/>
                          </a:solidFill>
                          <a:effectLst/>
                          <a:latin typeface="+mn-lt"/>
                        </a:rPr>
                        <a:t>-0.000004</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tc>
                  <a:txBody>
                    <a:bodyPr/>
                    <a:lstStyle/>
                    <a:p>
                      <a:pPr algn="r" fontAlgn="b"/>
                      <a:r>
                        <a:rPr lang="en-US" sz="1100" b="0" i="0" u="none" strike="noStrike">
                          <a:solidFill>
                            <a:srgbClr val="000000"/>
                          </a:solidFill>
                          <a:effectLst/>
                          <a:latin typeface="+mn-lt"/>
                        </a:rPr>
                        <a:t>0.000005</a:t>
                      </a:r>
                    </a:p>
                  </a:txBody>
                  <a:tcPr marL="9525" marR="9525" marT="9525" marB="0" anchor="b"/>
                </a:tc>
                <a:extLst>
                  <a:ext uri="{0D108BD9-81ED-4DB2-BD59-A6C34878D82A}">
                    <a16:rowId xmlns:a16="http://schemas.microsoft.com/office/drawing/2014/main" xmlns="" val="10007"/>
                  </a:ext>
                </a:extLst>
              </a:tr>
              <a:tr h="197371">
                <a:tc>
                  <a:txBody>
                    <a:bodyPr/>
                    <a:lstStyle/>
                    <a:p>
                      <a:pPr algn="ctr" fontAlgn="b"/>
                      <a:r>
                        <a:rPr lang="en-US" sz="1100" u="none" strike="noStrike">
                          <a:effectLst/>
                        </a:rPr>
                        <a:t>TLT</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-0.000025</a:t>
                      </a:r>
                    </a:p>
                  </a:txBody>
                  <a:tcPr marL="9525" marR="9525" marT="9525" marB="0" anchor="b"/>
                </a:tc>
                <a:tc>
                  <a:txBody>
                    <a:bodyPr/>
                    <a:lstStyle/>
                    <a:p>
                      <a:pPr algn="r" fontAlgn="b"/>
                      <a:r>
                        <a:rPr lang="en-US" sz="1100" b="0" i="0" u="none" strike="noStrike">
                          <a:solidFill>
                            <a:srgbClr val="000000"/>
                          </a:solidFill>
                          <a:effectLst/>
                          <a:latin typeface="+mn-lt"/>
                        </a:rPr>
                        <a:t>0.000092</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-0.000035</a:t>
                      </a:r>
                    </a:p>
                  </a:txBody>
                  <a:tcPr marL="9525" marR="9525" marT="9525" marB="0" anchor="b"/>
                </a:tc>
                <a:tc>
                  <a:txBody>
                    <a:bodyPr/>
                    <a:lstStyle/>
                    <a:p>
                      <a:pPr algn="r" fontAlgn="b"/>
                      <a:r>
                        <a:rPr lang="en-US" sz="1100" b="0" i="0" u="none" strike="noStrike">
                          <a:solidFill>
                            <a:srgbClr val="000000"/>
                          </a:solidFill>
                          <a:effectLst/>
                          <a:latin typeface="+mn-lt"/>
                        </a:rPr>
                        <a:t>-0.000042</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-0.000004</a:t>
                      </a:r>
                    </a:p>
                  </a:txBody>
                  <a:tcPr marL="9525" marR="9525" marT="9525" marB="0" anchor="b"/>
                </a:tc>
                <a:tc>
                  <a:txBody>
                    <a:bodyPr/>
                    <a:lstStyle/>
                    <a:p>
                      <a:pPr algn="r" fontAlgn="b"/>
                      <a:r>
                        <a:rPr lang="en-US" sz="1100" b="0" i="0" u="none" strike="noStrike">
                          <a:solidFill>
                            <a:srgbClr val="000000"/>
                          </a:solidFill>
                          <a:effectLst/>
                          <a:latin typeface="+mn-lt"/>
                        </a:rPr>
                        <a:t>0.000076</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0.000010</a:t>
                      </a:r>
                    </a:p>
                  </a:txBody>
                  <a:tcPr marL="9525" marR="9525" marT="9525" marB="0" anchor="b"/>
                </a:tc>
                <a:extLst>
                  <a:ext uri="{0D108BD9-81ED-4DB2-BD59-A6C34878D82A}">
                    <a16:rowId xmlns:a16="http://schemas.microsoft.com/office/drawing/2014/main" xmlns="" val="10008"/>
                  </a:ext>
                </a:extLst>
              </a:tr>
              <a:tr h="197371">
                <a:tc>
                  <a:txBody>
                    <a:bodyPr/>
                    <a:lstStyle/>
                    <a:p>
                      <a:pPr algn="ctr" fontAlgn="b"/>
                      <a:r>
                        <a:rPr lang="en-US" sz="1100" u="none" strike="noStrike">
                          <a:effectLst/>
                        </a:rPr>
                        <a:t>IWM</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0.000064</a:t>
                      </a:r>
                    </a:p>
                  </a:txBody>
                  <a:tcPr marL="9525" marR="9525" marT="9525" marB="0" anchor="b"/>
                </a:tc>
                <a:tc>
                  <a:txBody>
                    <a:bodyPr/>
                    <a:lstStyle/>
                    <a:p>
                      <a:pPr algn="r" fontAlgn="b"/>
                      <a:r>
                        <a:rPr lang="en-US" sz="1100" b="0" i="0" u="none" strike="noStrike">
                          <a:solidFill>
                            <a:srgbClr val="000000"/>
                          </a:solidFill>
                          <a:effectLst/>
                          <a:latin typeface="+mn-lt"/>
                        </a:rPr>
                        <a:t>-0.000241</a:t>
                      </a:r>
                    </a:p>
                  </a:txBody>
                  <a:tcPr marL="9525" marR="9525" marT="9525" marB="0" anchor="b"/>
                </a:tc>
                <a:tc>
                  <a:txBody>
                    <a:bodyPr/>
                    <a:lstStyle/>
                    <a:p>
                      <a:pPr algn="r" fontAlgn="b"/>
                      <a:r>
                        <a:rPr lang="en-US" sz="1100" b="0" i="0" u="none" strike="noStrike">
                          <a:solidFill>
                            <a:srgbClr val="000000"/>
                          </a:solidFill>
                          <a:effectLst/>
                          <a:latin typeface="+mn-lt"/>
                        </a:rPr>
                        <a:t>0.000073</a:t>
                      </a:r>
                    </a:p>
                  </a:txBody>
                  <a:tcPr marL="9525" marR="9525" marT="9525" marB="0" anchor="b"/>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0.000095</a:t>
                      </a:r>
                    </a:p>
                  </a:txBody>
                  <a:tcPr marL="9525" marR="9525" marT="9525" marB="0" anchor="b"/>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0.000101</a:t>
                      </a:r>
                    </a:p>
                  </a:txBody>
                  <a:tcPr marL="9525" marR="9525" marT="9525" marB="0" anchor="b"/>
                </a:tc>
                <a:tc>
                  <a:txBody>
                    <a:bodyPr/>
                    <a:lstStyle/>
                    <a:p>
                      <a:pPr algn="r" fontAlgn="b"/>
                      <a:r>
                        <a:rPr lang="en-US" sz="1100" b="0" i="0" u="none" strike="noStrike">
                          <a:solidFill>
                            <a:srgbClr val="000000"/>
                          </a:solidFill>
                          <a:effectLst/>
                          <a:latin typeface="+mn-lt"/>
                        </a:rPr>
                        <a:t>0.000013</a:t>
                      </a:r>
                    </a:p>
                  </a:txBody>
                  <a:tcPr marL="9525" marR="9525" marT="9525" marB="0" anchor="b"/>
                </a:tc>
                <a:extLst>
                  <a:ext uri="{0D108BD9-81ED-4DB2-BD59-A6C34878D82A}">
                    <a16:rowId xmlns:a16="http://schemas.microsoft.com/office/drawing/2014/main" xmlns="" val="10009"/>
                  </a:ext>
                </a:extLst>
              </a:tr>
              <a:tr h="197371">
                <a:tc>
                  <a:txBody>
                    <a:bodyPr/>
                    <a:lstStyle/>
                    <a:p>
                      <a:pPr algn="ctr" fontAlgn="b"/>
                      <a:r>
                        <a:rPr lang="en-US" sz="1100" u="none" strike="noStrike">
                          <a:effectLst/>
                        </a:rPr>
                        <a:t>GLD</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0.000008</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tc>
                  <a:txBody>
                    <a:bodyPr/>
                    <a:lstStyle/>
                    <a:p>
                      <a:pPr algn="r" fontAlgn="b"/>
                      <a:r>
                        <a:rPr lang="en-US" sz="1100" b="0" i="0" u="none" strike="noStrike">
                          <a:solidFill>
                            <a:srgbClr val="000000"/>
                          </a:solidFill>
                          <a:effectLst/>
                          <a:latin typeface="+mn-lt"/>
                        </a:rPr>
                        <a:t>0.000023</a:t>
                      </a:r>
                    </a:p>
                  </a:txBody>
                  <a:tcPr marL="9525" marR="9525" marT="9525" marB="0" anchor="b"/>
                </a:tc>
                <a:tc>
                  <a:txBody>
                    <a:bodyPr/>
                    <a:lstStyle/>
                    <a:p>
                      <a:pPr algn="r" fontAlgn="b"/>
                      <a:r>
                        <a:rPr lang="en-US" sz="1100" b="0" i="0" u="none" strike="noStrike">
                          <a:solidFill>
                            <a:srgbClr val="000000"/>
                          </a:solidFill>
                          <a:effectLst/>
                          <a:latin typeface="+mn-lt"/>
                        </a:rPr>
                        <a:t>0.000053</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tc>
                  <a:txBody>
                    <a:bodyPr/>
                    <a:lstStyle/>
                    <a:p>
                      <a:pPr algn="r" fontAlgn="b"/>
                      <a:r>
                        <a:rPr lang="en-US" sz="1100" b="0" i="0" u="none" strike="noStrike">
                          <a:solidFill>
                            <a:srgbClr val="000000"/>
                          </a:solidFill>
                          <a:effectLst/>
                          <a:latin typeface="+mn-lt"/>
                        </a:rPr>
                        <a:t>0.000030</a:t>
                      </a:r>
                    </a:p>
                  </a:txBody>
                  <a:tcPr marL="9525" marR="9525" marT="9525" marB="0" anchor="b"/>
                </a:tc>
                <a:tc>
                  <a:txBody>
                    <a:bodyPr/>
                    <a:lstStyle/>
                    <a:p>
                      <a:pPr algn="r" fontAlgn="b"/>
                      <a:r>
                        <a:rPr lang="en-US" sz="1100" b="0" i="0" u="none" strike="noStrike">
                          <a:solidFill>
                            <a:srgbClr val="000000"/>
                          </a:solidFill>
                          <a:effectLst/>
                          <a:latin typeface="+mn-lt"/>
                        </a:rPr>
                        <a:t>0.000005</a:t>
                      </a:r>
                    </a:p>
                  </a:txBody>
                  <a:tcPr marL="9525" marR="9525" marT="9525" marB="0" anchor="b"/>
                </a:tc>
                <a:tc>
                  <a:txBody>
                    <a:bodyPr/>
                    <a:lstStyle/>
                    <a:p>
                      <a:pPr algn="r" fontAlgn="b"/>
                      <a:r>
                        <a:rPr lang="en-US" sz="1100" b="0" i="0" u="none" strike="noStrike">
                          <a:solidFill>
                            <a:srgbClr val="000000"/>
                          </a:solidFill>
                          <a:effectLst/>
                          <a:latin typeface="+mn-lt"/>
                        </a:rPr>
                        <a:t>0.000010</a:t>
                      </a:r>
                    </a:p>
                  </a:txBody>
                  <a:tcPr marL="9525" marR="9525" marT="9525" marB="0" anchor="b"/>
                </a:tc>
                <a:tc>
                  <a:txBody>
                    <a:bodyPr/>
                    <a:lstStyle/>
                    <a:p>
                      <a:pPr algn="r" fontAlgn="b"/>
                      <a:r>
                        <a:rPr lang="en-US" sz="1100" b="0" i="0" u="none" strike="noStrike">
                          <a:solidFill>
                            <a:srgbClr val="000000"/>
                          </a:solidFill>
                          <a:effectLst/>
                          <a:latin typeface="+mn-lt"/>
                        </a:rPr>
                        <a:t>0.000013</a:t>
                      </a:r>
                    </a:p>
                  </a:txBody>
                  <a:tcPr marL="9525" marR="9525" marT="9525" marB="0" anchor="b"/>
                </a:tc>
                <a:tc>
                  <a:txBody>
                    <a:bodyPr/>
                    <a:lstStyle/>
                    <a:p>
                      <a:pPr algn="r" fontAlgn="b"/>
                      <a:r>
                        <a:rPr lang="en-US" sz="1100" b="0" i="0" u="none" strike="noStrike" dirty="0">
                          <a:solidFill>
                            <a:srgbClr val="000000"/>
                          </a:solidFill>
                          <a:effectLst/>
                          <a:latin typeface="+mn-lt"/>
                        </a:rPr>
                        <a:t>0.000104</a:t>
                      </a:r>
                    </a:p>
                  </a:txBody>
                  <a:tcPr marL="9525" marR="9525" marT="9525" marB="0" anchor="b"/>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3673690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Covariance Difference</a:t>
            </a:r>
          </a:p>
        </p:txBody>
      </p:sp>
      <p:sp>
        <p:nvSpPr>
          <p:cNvPr id="8" name="TextBox 7"/>
          <p:cNvSpPr txBox="1"/>
          <p:nvPr/>
        </p:nvSpPr>
        <p:spPr>
          <a:xfrm>
            <a:off x="457200" y="1371600"/>
            <a:ext cx="8305800" cy="5140478"/>
          </a:xfrm>
          <a:prstGeom prst="rect">
            <a:avLst/>
          </a:prstGeom>
          <a:noFill/>
        </p:spPr>
        <p:txBody>
          <a:bodyPr wrap="none" rtlCol="0">
            <a:noAutofit/>
          </a:bodyPr>
          <a:lstStyle/>
          <a:p>
            <a:r>
              <a:rPr lang="en-US" sz="1600" dirty="0"/>
              <a:t>Simulated Covariance Matrix</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Actual Covariance Matrix</a:t>
            </a:r>
          </a:p>
        </p:txBody>
      </p:sp>
      <p:graphicFrame>
        <p:nvGraphicFramePr>
          <p:cNvPr id="4" name="Content Placeholder 3"/>
          <p:cNvGraphicFramePr>
            <a:graphicFrameLocks noGrp="1"/>
          </p:cNvGraphicFramePr>
          <p:nvPr>
            <p:ph idx="1"/>
            <p:extLst/>
          </p:nvPr>
        </p:nvGraphicFramePr>
        <p:xfrm>
          <a:off x="419097" y="1683308"/>
          <a:ext cx="8382005" cy="2165500"/>
        </p:xfrm>
        <a:graphic>
          <a:graphicData uri="http://schemas.openxmlformats.org/drawingml/2006/table">
            <a:tbl>
              <a:tblPr firstRow="1" bandRow="1">
                <a:tableStyleId>{5C22544A-7EE6-4342-B048-85BDC9FD1C3A}</a:tableStyleId>
              </a:tblPr>
              <a:tblGrid>
                <a:gridCol w="684245">
                  <a:extLst>
                    <a:ext uri="{9D8B030D-6E8A-4147-A177-3AD203B41FA5}">
                      <a16:colId xmlns:a16="http://schemas.microsoft.com/office/drawing/2014/main" xmlns="" val="20000"/>
                    </a:ext>
                  </a:extLst>
                </a:gridCol>
                <a:gridCol w="769776">
                  <a:extLst>
                    <a:ext uri="{9D8B030D-6E8A-4147-A177-3AD203B41FA5}">
                      <a16:colId xmlns:a16="http://schemas.microsoft.com/office/drawing/2014/main" xmlns="" val="20001"/>
                    </a:ext>
                  </a:extLst>
                </a:gridCol>
                <a:gridCol w="769776">
                  <a:extLst>
                    <a:ext uri="{9D8B030D-6E8A-4147-A177-3AD203B41FA5}">
                      <a16:colId xmlns:a16="http://schemas.microsoft.com/office/drawing/2014/main" xmlns="" val="20002"/>
                    </a:ext>
                  </a:extLst>
                </a:gridCol>
                <a:gridCol w="769776">
                  <a:extLst>
                    <a:ext uri="{9D8B030D-6E8A-4147-A177-3AD203B41FA5}">
                      <a16:colId xmlns:a16="http://schemas.microsoft.com/office/drawing/2014/main" xmlns="" val="20003"/>
                    </a:ext>
                  </a:extLst>
                </a:gridCol>
                <a:gridCol w="769776">
                  <a:extLst>
                    <a:ext uri="{9D8B030D-6E8A-4147-A177-3AD203B41FA5}">
                      <a16:colId xmlns:a16="http://schemas.microsoft.com/office/drawing/2014/main" xmlns="" val="20004"/>
                    </a:ext>
                  </a:extLst>
                </a:gridCol>
                <a:gridCol w="769776">
                  <a:extLst>
                    <a:ext uri="{9D8B030D-6E8A-4147-A177-3AD203B41FA5}">
                      <a16:colId xmlns:a16="http://schemas.microsoft.com/office/drawing/2014/main" xmlns="" val="20005"/>
                    </a:ext>
                  </a:extLst>
                </a:gridCol>
                <a:gridCol w="769776">
                  <a:extLst>
                    <a:ext uri="{9D8B030D-6E8A-4147-A177-3AD203B41FA5}">
                      <a16:colId xmlns:a16="http://schemas.microsoft.com/office/drawing/2014/main" xmlns="" val="20006"/>
                    </a:ext>
                  </a:extLst>
                </a:gridCol>
                <a:gridCol w="769776">
                  <a:extLst>
                    <a:ext uri="{9D8B030D-6E8A-4147-A177-3AD203B41FA5}">
                      <a16:colId xmlns:a16="http://schemas.microsoft.com/office/drawing/2014/main" xmlns="" val="20007"/>
                    </a:ext>
                  </a:extLst>
                </a:gridCol>
                <a:gridCol w="769776">
                  <a:extLst>
                    <a:ext uri="{9D8B030D-6E8A-4147-A177-3AD203B41FA5}">
                      <a16:colId xmlns:a16="http://schemas.microsoft.com/office/drawing/2014/main" xmlns="" val="20008"/>
                    </a:ext>
                  </a:extLst>
                </a:gridCol>
                <a:gridCol w="769776">
                  <a:extLst>
                    <a:ext uri="{9D8B030D-6E8A-4147-A177-3AD203B41FA5}">
                      <a16:colId xmlns:a16="http://schemas.microsoft.com/office/drawing/2014/main" xmlns="" val="20009"/>
                    </a:ext>
                  </a:extLst>
                </a:gridCol>
                <a:gridCol w="769776">
                  <a:extLst>
                    <a:ext uri="{9D8B030D-6E8A-4147-A177-3AD203B41FA5}">
                      <a16:colId xmlns:a16="http://schemas.microsoft.com/office/drawing/2014/main" xmlns="" val="20010"/>
                    </a:ext>
                  </a:extLst>
                </a:gridCol>
              </a:tblGrid>
              <a:tr h="303382">
                <a:tc>
                  <a:txBody>
                    <a:bodyPr/>
                    <a:lstStyle/>
                    <a:p>
                      <a:pPr algn="ctr" fontAlgn="b"/>
                      <a:r>
                        <a:rPr lang="en-US" sz="1100" u="none" strike="noStrike" dirty="0">
                          <a:effectLst/>
                        </a:rPr>
                        <a:t>Regime 1</a:t>
                      </a:r>
                      <a:endParaRPr lang="en-US" sz="1100" b="0" i="0" u="none" strike="noStrike" dirty="0">
                        <a:solidFill>
                          <a:srgbClr val="000000"/>
                        </a:solidFill>
                        <a:effectLst/>
                        <a:latin typeface="Calibri"/>
                      </a:endParaRPr>
                    </a:p>
                  </a:txBody>
                  <a:tcPr marL="0" marR="0" marT="0" marB="0" anchor="ctr"/>
                </a:tc>
                <a:tc>
                  <a:txBody>
                    <a:bodyPr/>
                    <a:lstStyle/>
                    <a:p>
                      <a:pPr algn="ctr" fontAlgn="b"/>
                      <a:r>
                        <a:rPr lang="en-US" sz="1100" u="none" strike="noStrike" dirty="0">
                          <a:effectLst/>
                        </a:rPr>
                        <a:t>SPY</a:t>
                      </a:r>
                      <a:endParaRPr lang="en-US" sz="1100" b="0" i="0" u="none" strike="noStrike" dirty="0">
                        <a:solidFill>
                          <a:srgbClr val="000000"/>
                        </a:solidFill>
                        <a:effectLst/>
                        <a:latin typeface="Calibri"/>
                      </a:endParaRPr>
                    </a:p>
                  </a:txBody>
                  <a:tcPr marL="0" marR="0" marT="0" marB="0" anchor="ctr"/>
                </a:tc>
                <a:tc>
                  <a:txBody>
                    <a:bodyPr/>
                    <a:lstStyle/>
                    <a:p>
                      <a:pPr algn="ctr" fontAlgn="b"/>
                      <a:r>
                        <a:rPr lang="en-US" sz="1100" u="none" strike="noStrike">
                          <a:effectLst/>
                        </a:rPr>
                        <a:t>VXX</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EFA</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dirty="0">
                          <a:effectLst/>
                        </a:rPr>
                        <a:t>OIL</a:t>
                      </a:r>
                      <a:endParaRPr lang="en-US" sz="1100" b="0" i="0" u="none" strike="noStrike" dirty="0">
                        <a:solidFill>
                          <a:srgbClr val="000000"/>
                        </a:solidFill>
                        <a:effectLst/>
                        <a:latin typeface="Calibri"/>
                      </a:endParaRPr>
                    </a:p>
                  </a:txBody>
                  <a:tcPr marL="0" marR="0" marT="0" marB="0" anchor="ctr"/>
                </a:tc>
                <a:tc>
                  <a:txBody>
                    <a:bodyPr/>
                    <a:lstStyle/>
                    <a:p>
                      <a:pPr algn="ctr" fontAlgn="b"/>
                      <a:r>
                        <a:rPr lang="en-US" sz="1100" u="none" strike="noStrike">
                          <a:effectLst/>
                        </a:rPr>
                        <a:t>FEZ</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EEM</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HYG</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TLT</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IWM</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GLD</a:t>
                      </a:r>
                      <a:endParaRPr lang="en-US" sz="11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00"/>
                  </a:ext>
                </a:extLst>
              </a:tr>
              <a:tr h="183022">
                <a:tc>
                  <a:txBody>
                    <a:bodyPr/>
                    <a:lstStyle/>
                    <a:p>
                      <a:pPr algn="ctr" fontAlgn="b"/>
                      <a:r>
                        <a:rPr lang="en-US" sz="1100" u="none" strike="noStrike" dirty="0">
                          <a:effectLst/>
                        </a:rPr>
                        <a:t>SPY</a:t>
                      </a:r>
                      <a:endParaRPr lang="en-US" sz="1100" b="0" i="0" u="none" strike="noStrike" dirty="0">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0.000053</a:t>
                      </a:r>
                    </a:p>
                  </a:txBody>
                  <a:tcPr marL="9525" marR="9525" marT="9525" marB="0" anchor="b"/>
                </a:tc>
                <a:tc>
                  <a:txBody>
                    <a:bodyPr/>
                    <a:lstStyle/>
                    <a:p>
                      <a:pPr algn="r" fontAlgn="b"/>
                      <a:r>
                        <a:rPr lang="en-US" sz="1100" b="0" i="0" u="none" strike="noStrike">
                          <a:solidFill>
                            <a:srgbClr val="000000"/>
                          </a:solidFill>
                          <a:effectLst/>
                          <a:latin typeface="+mn-lt"/>
                        </a:rPr>
                        <a:t>-0.000191</a:t>
                      </a:r>
                    </a:p>
                  </a:txBody>
                  <a:tcPr marL="9525" marR="9525" marT="9525" marB="0" anchor="b"/>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0.000047</a:t>
                      </a:r>
                    </a:p>
                  </a:txBody>
                  <a:tcPr marL="9525" marR="9525" marT="9525" marB="0" anchor="b"/>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0.000065</a:t>
                      </a:r>
                    </a:p>
                  </a:txBody>
                  <a:tcPr marL="9525" marR="9525" marT="9525" marB="0" anchor="b"/>
                </a:tc>
                <a:tc>
                  <a:txBody>
                    <a:bodyPr/>
                    <a:lstStyle/>
                    <a:p>
                      <a:pPr algn="r" fontAlgn="b"/>
                      <a:r>
                        <a:rPr lang="en-US" sz="1100" b="0" i="0" u="none" strike="noStrike">
                          <a:solidFill>
                            <a:srgbClr val="000000"/>
                          </a:solidFill>
                          <a:effectLst/>
                          <a:latin typeface="+mn-lt"/>
                        </a:rPr>
                        <a:t>0.000017</a:t>
                      </a:r>
                    </a:p>
                  </a:txBody>
                  <a:tcPr marL="9525" marR="9525" marT="9525" marB="0" anchor="b"/>
                </a:tc>
                <a:tc>
                  <a:txBody>
                    <a:bodyPr/>
                    <a:lstStyle/>
                    <a:p>
                      <a:pPr algn="r" fontAlgn="b"/>
                      <a:r>
                        <a:rPr lang="en-US" sz="1100" b="0" i="0" u="none" strike="noStrike">
                          <a:solidFill>
                            <a:srgbClr val="000000"/>
                          </a:solidFill>
                          <a:effectLst/>
                          <a:latin typeface="+mn-lt"/>
                        </a:rPr>
                        <a:t>-0.000025</a:t>
                      </a:r>
                    </a:p>
                  </a:txBody>
                  <a:tcPr marL="9525" marR="9525" marT="9525" marB="0" anchor="b"/>
                </a:tc>
                <a:tc>
                  <a:txBody>
                    <a:bodyPr/>
                    <a:lstStyle/>
                    <a:p>
                      <a:pPr algn="r" fontAlgn="b"/>
                      <a:r>
                        <a:rPr lang="en-US" sz="1100" b="0" i="0" u="none" strike="noStrike">
                          <a:solidFill>
                            <a:srgbClr val="000000"/>
                          </a:solidFill>
                          <a:effectLst/>
                          <a:latin typeface="+mn-lt"/>
                        </a:rPr>
                        <a:t>0.000064</a:t>
                      </a:r>
                    </a:p>
                  </a:txBody>
                  <a:tcPr marL="9525" marR="9525" marT="9525" marB="0" anchor="b"/>
                </a:tc>
                <a:tc>
                  <a:txBody>
                    <a:bodyPr/>
                    <a:lstStyle/>
                    <a:p>
                      <a:pPr algn="r" fontAlgn="b"/>
                      <a:r>
                        <a:rPr lang="en-US" sz="1100" b="0" i="0" u="none" strike="noStrike">
                          <a:solidFill>
                            <a:srgbClr val="000000"/>
                          </a:solidFill>
                          <a:effectLst/>
                          <a:latin typeface="+mn-lt"/>
                        </a:rPr>
                        <a:t>0.000008</a:t>
                      </a:r>
                    </a:p>
                  </a:txBody>
                  <a:tcPr marL="9525" marR="9525" marT="9525" marB="0" anchor="b"/>
                </a:tc>
                <a:extLst>
                  <a:ext uri="{0D108BD9-81ED-4DB2-BD59-A6C34878D82A}">
                    <a16:rowId xmlns:a16="http://schemas.microsoft.com/office/drawing/2014/main" xmlns="" val="10001"/>
                  </a:ext>
                </a:extLst>
              </a:tr>
              <a:tr h="183022">
                <a:tc>
                  <a:txBody>
                    <a:bodyPr/>
                    <a:lstStyle/>
                    <a:p>
                      <a:pPr algn="ctr" fontAlgn="b"/>
                      <a:r>
                        <a:rPr lang="en-US" sz="1100" u="none" strike="noStrike">
                          <a:effectLst/>
                        </a:rPr>
                        <a:t>VXX</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-0.000191</a:t>
                      </a:r>
                    </a:p>
                  </a:txBody>
                  <a:tcPr marL="9525" marR="9525" marT="9525" marB="0" anchor="b"/>
                </a:tc>
                <a:tc>
                  <a:txBody>
                    <a:bodyPr/>
                    <a:lstStyle/>
                    <a:p>
                      <a:pPr algn="r" fontAlgn="b"/>
                      <a:r>
                        <a:rPr lang="en-US" sz="1100" b="0" i="0" u="none" strike="noStrike">
                          <a:solidFill>
                            <a:srgbClr val="000000"/>
                          </a:solidFill>
                          <a:effectLst/>
                          <a:latin typeface="+mn-lt"/>
                        </a:rPr>
                        <a:t>0.001222</a:t>
                      </a:r>
                    </a:p>
                  </a:txBody>
                  <a:tcPr marL="9525" marR="9525" marT="9525" marB="0" anchor="b"/>
                </a:tc>
                <a:tc>
                  <a:txBody>
                    <a:bodyPr/>
                    <a:lstStyle/>
                    <a:p>
                      <a:pPr algn="r" fontAlgn="b"/>
                      <a:r>
                        <a:rPr lang="en-US" sz="1100" b="0" i="0" u="none" strike="noStrike">
                          <a:solidFill>
                            <a:srgbClr val="000000"/>
                          </a:solidFill>
                          <a:effectLst/>
                          <a:latin typeface="+mn-lt"/>
                        </a:rPr>
                        <a:t>-0.000223</a:t>
                      </a:r>
                    </a:p>
                  </a:txBody>
                  <a:tcPr marL="9525" marR="9525" marT="9525" marB="0" anchor="b"/>
                </a:tc>
                <a:tc>
                  <a:txBody>
                    <a:bodyPr/>
                    <a:lstStyle/>
                    <a:p>
                      <a:pPr algn="r" fontAlgn="b"/>
                      <a:r>
                        <a:rPr lang="en-US" sz="1100" b="0" i="0" u="none" strike="noStrike">
                          <a:solidFill>
                            <a:srgbClr val="000000"/>
                          </a:solidFill>
                          <a:effectLst/>
                          <a:latin typeface="+mn-lt"/>
                        </a:rPr>
                        <a:t>-0.000145</a:t>
                      </a:r>
                    </a:p>
                  </a:txBody>
                  <a:tcPr marL="9525" marR="9525" marT="9525" marB="0" anchor="b"/>
                </a:tc>
                <a:tc>
                  <a:txBody>
                    <a:bodyPr/>
                    <a:lstStyle/>
                    <a:p>
                      <a:pPr algn="r" fontAlgn="b"/>
                      <a:r>
                        <a:rPr lang="en-US" sz="1100" b="0" i="0" u="none" strike="noStrike">
                          <a:solidFill>
                            <a:srgbClr val="000000"/>
                          </a:solidFill>
                          <a:effectLst/>
                          <a:latin typeface="+mn-lt"/>
                        </a:rPr>
                        <a:t>-0.000297</a:t>
                      </a:r>
                    </a:p>
                  </a:txBody>
                  <a:tcPr marL="9525" marR="9525" marT="9525" marB="0" anchor="b"/>
                </a:tc>
                <a:tc>
                  <a:txBody>
                    <a:bodyPr/>
                    <a:lstStyle/>
                    <a:p>
                      <a:pPr algn="r" fontAlgn="b"/>
                      <a:r>
                        <a:rPr lang="en-US" sz="1100" b="0" i="0" u="none" strike="noStrike">
                          <a:solidFill>
                            <a:srgbClr val="000000"/>
                          </a:solidFill>
                          <a:effectLst/>
                          <a:latin typeface="+mn-lt"/>
                        </a:rPr>
                        <a:t>-0.000232</a:t>
                      </a:r>
                    </a:p>
                  </a:txBody>
                  <a:tcPr marL="9525" marR="9525" marT="9525" marB="0" anchor="b"/>
                </a:tc>
                <a:tc>
                  <a:txBody>
                    <a:bodyPr/>
                    <a:lstStyle/>
                    <a:p>
                      <a:pPr algn="r" fontAlgn="b"/>
                      <a:r>
                        <a:rPr lang="en-US" sz="1100" b="0" i="0" u="none" strike="noStrike">
                          <a:solidFill>
                            <a:srgbClr val="000000"/>
                          </a:solidFill>
                          <a:effectLst/>
                          <a:latin typeface="+mn-lt"/>
                        </a:rPr>
                        <a:t>-0.000068</a:t>
                      </a:r>
                    </a:p>
                  </a:txBody>
                  <a:tcPr marL="9525" marR="9525" marT="9525" marB="0" anchor="b"/>
                </a:tc>
                <a:tc>
                  <a:txBody>
                    <a:bodyPr/>
                    <a:lstStyle/>
                    <a:p>
                      <a:pPr algn="r" fontAlgn="b"/>
                      <a:r>
                        <a:rPr lang="en-US" sz="1100" b="0" i="0" u="none" strike="noStrike">
                          <a:solidFill>
                            <a:srgbClr val="000000"/>
                          </a:solidFill>
                          <a:effectLst/>
                          <a:latin typeface="+mn-lt"/>
                        </a:rPr>
                        <a:t>0.000092</a:t>
                      </a:r>
                    </a:p>
                  </a:txBody>
                  <a:tcPr marL="9525" marR="9525" marT="9525" marB="0" anchor="b"/>
                </a:tc>
                <a:tc>
                  <a:txBody>
                    <a:bodyPr/>
                    <a:lstStyle/>
                    <a:p>
                      <a:pPr algn="r" fontAlgn="b"/>
                      <a:r>
                        <a:rPr lang="en-US" sz="1100" b="0" i="0" u="none" strike="noStrike">
                          <a:solidFill>
                            <a:srgbClr val="000000"/>
                          </a:solidFill>
                          <a:effectLst/>
                          <a:latin typeface="+mn-lt"/>
                        </a:rPr>
                        <a:t>-0.000241</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extLst>
                  <a:ext uri="{0D108BD9-81ED-4DB2-BD59-A6C34878D82A}">
                    <a16:rowId xmlns:a16="http://schemas.microsoft.com/office/drawing/2014/main" xmlns="" val="10002"/>
                  </a:ext>
                </a:extLst>
              </a:tr>
              <a:tr h="183022">
                <a:tc>
                  <a:txBody>
                    <a:bodyPr/>
                    <a:lstStyle/>
                    <a:p>
                      <a:pPr algn="ctr" fontAlgn="b"/>
                      <a:r>
                        <a:rPr lang="en-US" sz="1100" u="none" strike="noStrike">
                          <a:effectLst/>
                        </a:rPr>
                        <a:t>EFA</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-0.000223</a:t>
                      </a:r>
                    </a:p>
                  </a:txBody>
                  <a:tcPr marL="9525" marR="9525" marT="9525" marB="0" anchor="b"/>
                </a:tc>
                <a:tc>
                  <a:txBody>
                    <a:bodyPr/>
                    <a:lstStyle/>
                    <a:p>
                      <a:pPr algn="r" fontAlgn="b"/>
                      <a:r>
                        <a:rPr lang="en-US" sz="1100" b="0" i="0" u="none" strike="noStrike">
                          <a:solidFill>
                            <a:srgbClr val="000000"/>
                          </a:solidFill>
                          <a:effectLst/>
                          <a:latin typeface="+mn-lt"/>
                        </a:rPr>
                        <a:t>0.000097</a:t>
                      </a:r>
                    </a:p>
                  </a:txBody>
                  <a:tcPr marL="9525" marR="9525" marT="9525" marB="0" anchor="b"/>
                </a:tc>
                <a:tc>
                  <a:txBody>
                    <a:bodyPr/>
                    <a:lstStyle/>
                    <a:p>
                      <a:pPr algn="r" fontAlgn="b"/>
                      <a:r>
                        <a:rPr lang="en-US" sz="1100" b="0" i="0" u="none" strike="noStrike">
                          <a:solidFill>
                            <a:srgbClr val="000000"/>
                          </a:solidFill>
                          <a:effectLst/>
                          <a:latin typeface="+mn-lt"/>
                        </a:rPr>
                        <a:t>0.000071</a:t>
                      </a:r>
                    </a:p>
                  </a:txBody>
                  <a:tcPr marL="9525" marR="9525" marT="9525" marB="0" anchor="b"/>
                </a:tc>
                <a:tc>
                  <a:txBody>
                    <a:bodyPr/>
                    <a:lstStyle/>
                    <a:p>
                      <a:pPr algn="r" fontAlgn="b"/>
                      <a:r>
                        <a:rPr lang="en-US" sz="1100" b="0" i="0" u="none" strike="noStrike">
                          <a:solidFill>
                            <a:srgbClr val="000000"/>
                          </a:solidFill>
                          <a:effectLst/>
                          <a:latin typeface="+mn-lt"/>
                        </a:rPr>
                        <a:t>0.000125</a:t>
                      </a:r>
                    </a:p>
                  </a:txBody>
                  <a:tcPr marL="9525" marR="9525" marT="9525" marB="0" anchor="b"/>
                </a:tc>
                <a:tc>
                  <a:txBody>
                    <a:bodyPr/>
                    <a:lstStyle/>
                    <a:p>
                      <a:pPr algn="r" fontAlgn="b"/>
                      <a:r>
                        <a:rPr lang="en-US" sz="1100" b="0" i="0" u="none" strike="noStrike">
                          <a:solidFill>
                            <a:srgbClr val="000000"/>
                          </a:solidFill>
                          <a:effectLst/>
                          <a:latin typeface="+mn-lt"/>
                        </a:rPr>
                        <a:t>0.000093</a:t>
                      </a:r>
                    </a:p>
                  </a:txBody>
                  <a:tcPr marL="9525" marR="9525" marT="9525" marB="0" anchor="b"/>
                </a:tc>
                <a:tc>
                  <a:txBody>
                    <a:bodyPr/>
                    <a:lstStyle/>
                    <a:p>
                      <a:pPr algn="r" fontAlgn="b"/>
                      <a:r>
                        <a:rPr lang="en-US" sz="1100" b="0" i="0" u="none" strike="noStrike">
                          <a:solidFill>
                            <a:srgbClr val="000000"/>
                          </a:solidFill>
                          <a:effectLst/>
                          <a:latin typeface="+mn-lt"/>
                        </a:rPr>
                        <a:t>0.000022</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0.000073</a:t>
                      </a:r>
                    </a:p>
                  </a:txBody>
                  <a:tcPr marL="9525" marR="9525" marT="9525" marB="0" anchor="b"/>
                </a:tc>
                <a:tc>
                  <a:txBody>
                    <a:bodyPr/>
                    <a:lstStyle/>
                    <a:p>
                      <a:pPr algn="r" fontAlgn="b"/>
                      <a:r>
                        <a:rPr lang="en-US" sz="1100" b="0" i="0" u="none" strike="noStrike">
                          <a:solidFill>
                            <a:srgbClr val="000000"/>
                          </a:solidFill>
                          <a:effectLst/>
                          <a:latin typeface="+mn-lt"/>
                        </a:rPr>
                        <a:t>0.000023</a:t>
                      </a:r>
                    </a:p>
                  </a:txBody>
                  <a:tcPr marL="9525" marR="9525" marT="9525" marB="0" anchor="b"/>
                </a:tc>
                <a:extLst>
                  <a:ext uri="{0D108BD9-81ED-4DB2-BD59-A6C34878D82A}">
                    <a16:rowId xmlns:a16="http://schemas.microsoft.com/office/drawing/2014/main" xmlns="" val="10003"/>
                  </a:ext>
                </a:extLst>
              </a:tr>
              <a:tr h="183022">
                <a:tc>
                  <a:txBody>
                    <a:bodyPr/>
                    <a:lstStyle/>
                    <a:p>
                      <a:pPr algn="ctr" fontAlgn="b"/>
                      <a:r>
                        <a:rPr lang="en-US" sz="1100" u="none" strike="noStrike">
                          <a:effectLst/>
                        </a:rPr>
                        <a:t>OIL</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0.000047</a:t>
                      </a:r>
                    </a:p>
                  </a:txBody>
                  <a:tcPr marL="9525" marR="9525" marT="9525" marB="0" anchor="b"/>
                </a:tc>
                <a:tc>
                  <a:txBody>
                    <a:bodyPr/>
                    <a:lstStyle/>
                    <a:p>
                      <a:pPr algn="r" fontAlgn="b"/>
                      <a:r>
                        <a:rPr lang="en-US" sz="1100" b="0" i="0" u="none" strike="noStrike">
                          <a:solidFill>
                            <a:srgbClr val="000000"/>
                          </a:solidFill>
                          <a:effectLst/>
                          <a:latin typeface="+mn-lt"/>
                        </a:rPr>
                        <a:t>-0.000145</a:t>
                      </a:r>
                    </a:p>
                  </a:txBody>
                  <a:tcPr marL="9525" marR="9525" marT="9525" marB="0" anchor="b"/>
                </a:tc>
                <a:tc>
                  <a:txBody>
                    <a:bodyPr/>
                    <a:lstStyle/>
                    <a:p>
                      <a:pPr algn="r" fontAlgn="b"/>
                      <a:r>
                        <a:rPr lang="en-US" sz="1100" b="0" i="0" u="none" strike="noStrike">
                          <a:solidFill>
                            <a:srgbClr val="000000"/>
                          </a:solidFill>
                          <a:effectLst/>
                          <a:latin typeface="+mn-lt"/>
                        </a:rPr>
                        <a:t>0.000071</a:t>
                      </a:r>
                    </a:p>
                  </a:txBody>
                  <a:tcPr marL="9525" marR="9525" marT="9525" marB="0" anchor="b"/>
                </a:tc>
                <a:tc>
                  <a:txBody>
                    <a:bodyPr/>
                    <a:lstStyle/>
                    <a:p>
                      <a:pPr algn="r" fontAlgn="b"/>
                      <a:r>
                        <a:rPr lang="en-US" sz="1100" b="0" i="0" u="none" strike="noStrike">
                          <a:solidFill>
                            <a:srgbClr val="000000"/>
                          </a:solidFill>
                          <a:effectLst/>
                          <a:latin typeface="+mn-lt"/>
                        </a:rPr>
                        <a:t>0.000328</a:t>
                      </a:r>
                    </a:p>
                  </a:txBody>
                  <a:tcPr marL="9525" marR="9525" marT="9525" marB="0" anchor="b"/>
                </a:tc>
                <a:tc>
                  <a:txBody>
                    <a:bodyPr/>
                    <a:lstStyle/>
                    <a:p>
                      <a:pPr algn="r" fontAlgn="b"/>
                      <a:r>
                        <a:rPr lang="en-US" sz="1100" b="0" i="0" u="none" strike="noStrike">
                          <a:solidFill>
                            <a:srgbClr val="000000"/>
                          </a:solidFill>
                          <a:effectLst/>
                          <a:latin typeface="+mn-lt"/>
                        </a:rPr>
                        <a:t>0.000090</a:t>
                      </a:r>
                    </a:p>
                  </a:txBody>
                  <a:tcPr marL="9525" marR="9525" marT="9525" marB="0" anchor="b"/>
                </a:tc>
                <a:tc>
                  <a:txBody>
                    <a:bodyPr/>
                    <a:lstStyle/>
                    <a:p>
                      <a:pPr algn="r" fontAlgn="b"/>
                      <a:r>
                        <a:rPr lang="en-US" sz="1100" b="0" i="0" u="none" strike="noStrike">
                          <a:solidFill>
                            <a:srgbClr val="000000"/>
                          </a:solidFill>
                          <a:effectLst/>
                          <a:latin typeface="+mn-lt"/>
                        </a:rPr>
                        <a:t>0.000084</a:t>
                      </a:r>
                    </a:p>
                  </a:txBody>
                  <a:tcPr marL="9525" marR="9525" marT="9525" marB="0" anchor="b"/>
                </a:tc>
                <a:tc>
                  <a:txBody>
                    <a:bodyPr/>
                    <a:lstStyle/>
                    <a:p>
                      <a:pPr algn="r" fontAlgn="b"/>
                      <a:r>
                        <a:rPr lang="en-US" sz="1100" b="0" i="0" u="none" strike="noStrike">
                          <a:solidFill>
                            <a:srgbClr val="000000"/>
                          </a:solidFill>
                          <a:effectLst/>
                          <a:latin typeface="+mn-lt"/>
                        </a:rPr>
                        <a:t>0.000020</a:t>
                      </a:r>
                    </a:p>
                  </a:txBody>
                  <a:tcPr marL="9525" marR="9525" marT="9525" marB="0" anchor="b"/>
                </a:tc>
                <a:tc>
                  <a:txBody>
                    <a:bodyPr/>
                    <a:lstStyle/>
                    <a:p>
                      <a:pPr algn="r" fontAlgn="b"/>
                      <a:r>
                        <a:rPr lang="en-US" sz="1100" b="0" i="0" u="none" strike="noStrike">
                          <a:solidFill>
                            <a:srgbClr val="000000"/>
                          </a:solidFill>
                          <a:effectLst/>
                          <a:latin typeface="+mn-lt"/>
                        </a:rPr>
                        <a:t>-0.000035</a:t>
                      </a:r>
                    </a:p>
                  </a:txBody>
                  <a:tcPr marL="9525" marR="9525" marT="9525" marB="0" anchor="b"/>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0.000053</a:t>
                      </a:r>
                    </a:p>
                  </a:txBody>
                  <a:tcPr marL="9525" marR="9525" marT="9525" marB="0" anchor="b"/>
                </a:tc>
                <a:extLst>
                  <a:ext uri="{0D108BD9-81ED-4DB2-BD59-A6C34878D82A}">
                    <a16:rowId xmlns:a16="http://schemas.microsoft.com/office/drawing/2014/main" xmlns="" val="10004"/>
                  </a:ext>
                </a:extLst>
              </a:tr>
              <a:tr h="183022">
                <a:tc>
                  <a:txBody>
                    <a:bodyPr/>
                    <a:lstStyle/>
                    <a:p>
                      <a:pPr algn="ctr" fontAlgn="b"/>
                      <a:r>
                        <a:rPr lang="en-US" sz="1100" u="none" strike="noStrike">
                          <a:effectLst/>
                        </a:rPr>
                        <a:t>FEZ</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-0.000297</a:t>
                      </a:r>
                    </a:p>
                  </a:txBody>
                  <a:tcPr marL="9525" marR="9525" marT="9525" marB="0" anchor="b"/>
                </a:tc>
                <a:tc>
                  <a:txBody>
                    <a:bodyPr/>
                    <a:lstStyle/>
                    <a:p>
                      <a:pPr algn="r" fontAlgn="b"/>
                      <a:r>
                        <a:rPr lang="en-US" sz="1100" b="0" i="0" u="none" strike="noStrike">
                          <a:solidFill>
                            <a:srgbClr val="000000"/>
                          </a:solidFill>
                          <a:effectLst/>
                          <a:latin typeface="+mn-lt"/>
                        </a:rPr>
                        <a:t>0.000125</a:t>
                      </a:r>
                    </a:p>
                  </a:txBody>
                  <a:tcPr marL="9525" marR="9525" marT="9525" marB="0" anchor="b"/>
                </a:tc>
                <a:tc>
                  <a:txBody>
                    <a:bodyPr/>
                    <a:lstStyle/>
                    <a:p>
                      <a:pPr algn="r" fontAlgn="b"/>
                      <a:r>
                        <a:rPr lang="en-US" sz="1100" b="0" i="0" u="none" strike="noStrike">
                          <a:solidFill>
                            <a:srgbClr val="000000"/>
                          </a:solidFill>
                          <a:effectLst/>
                          <a:latin typeface="+mn-lt"/>
                        </a:rPr>
                        <a:t>0.000090</a:t>
                      </a:r>
                    </a:p>
                  </a:txBody>
                  <a:tcPr marL="9525" marR="9525" marT="9525" marB="0" anchor="b"/>
                </a:tc>
                <a:tc>
                  <a:txBody>
                    <a:bodyPr/>
                    <a:lstStyle/>
                    <a:p>
                      <a:pPr algn="r" fontAlgn="b"/>
                      <a:r>
                        <a:rPr lang="en-US" sz="1100" b="0" i="0" u="none" strike="noStrike">
                          <a:solidFill>
                            <a:srgbClr val="000000"/>
                          </a:solidFill>
                          <a:effectLst/>
                          <a:latin typeface="+mn-lt"/>
                        </a:rPr>
                        <a:t>0.000190</a:t>
                      </a:r>
                    </a:p>
                  </a:txBody>
                  <a:tcPr marL="9525" marR="9525" marT="9525" marB="0" anchor="b"/>
                </a:tc>
                <a:tc>
                  <a:txBody>
                    <a:bodyPr/>
                    <a:lstStyle/>
                    <a:p>
                      <a:pPr algn="r" fontAlgn="b"/>
                      <a:r>
                        <a:rPr lang="en-US" sz="1100" b="0" i="0" u="none" strike="noStrike">
                          <a:solidFill>
                            <a:srgbClr val="000000"/>
                          </a:solidFill>
                          <a:effectLst/>
                          <a:latin typeface="+mn-lt"/>
                        </a:rPr>
                        <a:t>0.000116</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-0.000042</a:t>
                      </a:r>
                    </a:p>
                  </a:txBody>
                  <a:tcPr marL="9525" marR="9525" marT="9525" marB="0" anchor="b"/>
                </a:tc>
                <a:tc>
                  <a:txBody>
                    <a:bodyPr/>
                    <a:lstStyle/>
                    <a:p>
                      <a:pPr algn="r" fontAlgn="b"/>
                      <a:r>
                        <a:rPr lang="en-US" sz="1100" b="0" i="0" u="none" strike="noStrike">
                          <a:solidFill>
                            <a:srgbClr val="000000"/>
                          </a:solidFill>
                          <a:effectLst/>
                          <a:latin typeface="+mn-lt"/>
                        </a:rPr>
                        <a:t>0.000095</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extLst>
                  <a:ext uri="{0D108BD9-81ED-4DB2-BD59-A6C34878D82A}">
                    <a16:rowId xmlns:a16="http://schemas.microsoft.com/office/drawing/2014/main" xmlns="" val="10005"/>
                  </a:ext>
                </a:extLst>
              </a:tr>
              <a:tr h="183022">
                <a:tc>
                  <a:txBody>
                    <a:bodyPr/>
                    <a:lstStyle/>
                    <a:p>
                      <a:pPr algn="ctr" fontAlgn="b"/>
                      <a:r>
                        <a:rPr lang="en-US" sz="1100" u="none" strike="noStrike">
                          <a:effectLst/>
                        </a:rPr>
                        <a:t>EEM</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0.000065</a:t>
                      </a:r>
                    </a:p>
                  </a:txBody>
                  <a:tcPr marL="9525" marR="9525" marT="9525" marB="0" anchor="b"/>
                </a:tc>
                <a:tc>
                  <a:txBody>
                    <a:bodyPr/>
                    <a:lstStyle/>
                    <a:p>
                      <a:pPr algn="r" fontAlgn="b"/>
                      <a:r>
                        <a:rPr lang="en-US" sz="1100" b="0" i="0" u="none" strike="noStrike">
                          <a:solidFill>
                            <a:srgbClr val="000000"/>
                          </a:solidFill>
                          <a:effectLst/>
                          <a:latin typeface="+mn-lt"/>
                        </a:rPr>
                        <a:t>-0.000232</a:t>
                      </a:r>
                    </a:p>
                  </a:txBody>
                  <a:tcPr marL="9525" marR="9525" marT="9525" marB="0" anchor="b"/>
                </a:tc>
                <a:tc>
                  <a:txBody>
                    <a:bodyPr/>
                    <a:lstStyle/>
                    <a:p>
                      <a:pPr algn="r" fontAlgn="b"/>
                      <a:r>
                        <a:rPr lang="en-US" sz="1100" b="0" i="0" u="none" strike="noStrike">
                          <a:solidFill>
                            <a:srgbClr val="000000"/>
                          </a:solidFill>
                          <a:effectLst/>
                          <a:latin typeface="+mn-lt"/>
                        </a:rPr>
                        <a:t>0.000093</a:t>
                      </a:r>
                    </a:p>
                  </a:txBody>
                  <a:tcPr marL="9525" marR="9525" marT="9525" marB="0" anchor="b"/>
                </a:tc>
                <a:tc>
                  <a:txBody>
                    <a:bodyPr/>
                    <a:lstStyle/>
                    <a:p>
                      <a:pPr algn="r" fontAlgn="b"/>
                      <a:r>
                        <a:rPr lang="en-US" sz="1100" b="0" i="0" u="none" strike="noStrike">
                          <a:solidFill>
                            <a:srgbClr val="000000"/>
                          </a:solidFill>
                          <a:effectLst/>
                          <a:latin typeface="+mn-lt"/>
                        </a:rPr>
                        <a:t>0.000084</a:t>
                      </a:r>
                    </a:p>
                  </a:txBody>
                  <a:tcPr marL="9525" marR="9525" marT="9525" marB="0" anchor="b"/>
                </a:tc>
                <a:tc>
                  <a:txBody>
                    <a:bodyPr/>
                    <a:lstStyle/>
                    <a:p>
                      <a:pPr algn="r" fontAlgn="b"/>
                      <a:r>
                        <a:rPr lang="en-US" sz="1100" b="0" i="0" u="none" strike="noStrike">
                          <a:solidFill>
                            <a:srgbClr val="000000"/>
                          </a:solidFill>
                          <a:effectLst/>
                          <a:latin typeface="+mn-lt"/>
                        </a:rPr>
                        <a:t>0.000116</a:t>
                      </a:r>
                    </a:p>
                  </a:txBody>
                  <a:tcPr marL="9525" marR="9525" marT="9525" marB="0" anchor="b"/>
                </a:tc>
                <a:tc>
                  <a:txBody>
                    <a:bodyPr/>
                    <a:lstStyle/>
                    <a:p>
                      <a:pPr algn="r" fontAlgn="b"/>
                      <a:r>
                        <a:rPr lang="en-US" sz="1100" b="0" i="0" u="none" strike="noStrike">
                          <a:solidFill>
                            <a:srgbClr val="000000"/>
                          </a:solidFill>
                          <a:effectLst/>
                          <a:latin typeface="+mn-lt"/>
                        </a:rPr>
                        <a:t>0.000132</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0.000030</a:t>
                      </a:r>
                    </a:p>
                  </a:txBody>
                  <a:tcPr marL="9525" marR="9525" marT="9525" marB="0" anchor="b"/>
                </a:tc>
                <a:extLst>
                  <a:ext uri="{0D108BD9-81ED-4DB2-BD59-A6C34878D82A}">
                    <a16:rowId xmlns:a16="http://schemas.microsoft.com/office/drawing/2014/main" xmlns="" val="10006"/>
                  </a:ext>
                </a:extLst>
              </a:tr>
              <a:tr h="183022">
                <a:tc>
                  <a:txBody>
                    <a:bodyPr/>
                    <a:lstStyle/>
                    <a:p>
                      <a:pPr algn="ctr" fontAlgn="b"/>
                      <a:r>
                        <a:rPr lang="en-US" sz="1100" u="none" strike="noStrike">
                          <a:effectLst/>
                        </a:rPr>
                        <a:t>HYG</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0.000017</a:t>
                      </a:r>
                    </a:p>
                  </a:txBody>
                  <a:tcPr marL="9525" marR="9525" marT="9525" marB="0" anchor="b"/>
                </a:tc>
                <a:tc>
                  <a:txBody>
                    <a:bodyPr/>
                    <a:lstStyle/>
                    <a:p>
                      <a:pPr algn="r" fontAlgn="b"/>
                      <a:r>
                        <a:rPr lang="en-US" sz="1100" b="0" i="0" u="none" strike="noStrike">
                          <a:solidFill>
                            <a:srgbClr val="000000"/>
                          </a:solidFill>
                          <a:effectLst/>
                          <a:latin typeface="+mn-lt"/>
                        </a:rPr>
                        <a:t>-0.000068</a:t>
                      </a:r>
                    </a:p>
                  </a:txBody>
                  <a:tcPr marL="9525" marR="9525" marT="9525" marB="0" anchor="b"/>
                </a:tc>
                <a:tc>
                  <a:txBody>
                    <a:bodyPr/>
                    <a:lstStyle/>
                    <a:p>
                      <a:pPr algn="r" fontAlgn="b"/>
                      <a:r>
                        <a:rPr lang="en-US" sz="1100" b="0" i="0" u="none" strike="noStrike">
                          <a:solidFill>
                            <a:srgbClr val="000000"/>
                          </a:solidFill>
                          <a:effectLst/>
                          <a:latin typeface="+mn-lt"/>
                        </a:rPr>
                        <a:t>0.000022</a:t>
                      </a:r>
                    </a:p>
                  </a:txBody>
                  <a:tcPr marL="9525" marR="9525" marT="9525" marB="0" anchor="b"/>
                </a:tc>
                <a:tc>
                  <a:txBody>
                    <a:bodyPr/>
                    <a:lstStyle/>
                    <a:p>
                      <a:pPr algn="r" fontAlgn="b"/>
                      <a:r>
                        <a:rPr lang="en-US" sz="1100" b="0" i="0" u="none" strike="noStrike">
                          <a:solidFill>
                            <a:srgbClr val="000000"/>
                          </a:solidFill>
                          <a:effectLst/>
                          <a:latin typeface="+mn-lt"/>
                        </a:rPr>
                        <a:t>0.000020</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tc>
                  <a:txBody>
                    <a:bodyPr/>
                    <a:lstStyle/>
                    <a:p>
                      <a:pPr algn="r" fontAlgn="b"/>
                      <a:r>
                        <a:rPr lang="en-US" sz="1100" b="0" i="0" u="none" strike="noStrike">
                          <a:solidFill>
                            <a:srgbClr val="000000"/>
                          </a:solidFill>
                          <a:effectLst/>
                          <a:latin typeface="+mn-lt"/>
                        </a:rPr>
                        <a:t>0.000017</a:t>
                      </a:r>
                    </a:p>
                  </a:txBody>
                  <a:tcPr marL="9525" marR="9525" marT="9525" marB="0" anchor="b"/>
                </a:tc>
                <a:tc>
                  <a:txBody>
                    <a:bodyPr/>
                    <a:lstStyle/>
                    <a:p>
                      <a:pPr algn="r" fontAlgn="b"/>
                      <a:r>
                        <a:rPr lang="en-US" sz="1100" b="0" i="0" u="none" strike="noStrike">
                          <a:solidFill>
                            <a:srgbClr val="000000"/>
                          </a:solidFill>
                          <a:effectLst/>
                          <a:latin typeface="+mn-lt"/>
                        </a:rPr>
                        <a:t>-0.000004</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tc>
                  <a:txBody>
                    <a:bodyPr/>
                    <a:lstStyle/>
                    <a:p>
                      <a:pPr algn="r" fontAlgn="b"/>
                      <a:r>
                        <a:rPr lang="en-US" sz="1100" b="0" i="0" u="none" strike="noStrike">
                          <a:solidFill>
                            <a:srgbClr val="000000"/>
                          </a:solidFill>
                          <a:effectLst/>
                          <a:latin typeface="+mn-lt"/>
                        </a:rPr>
                        <a:t>0.000006</a:t>
                      </a:r>
                    </a:p>
                  </a:txBody>
                  <a:tcPr marL="9525" marR="9525" marT="9525" marB="0" anchor="b"/>
                </a:tc>
                <a:extLst>
                  <a:ext uri="{0D108BD9-81ED-4DB2-BD59-A6C34878D82A}">
                    <a16:rowId xmlns:a16="http://schemas.microsoft.com/office/drawing/2014/main" xmlns="" val="10007"/>
                  </a:ext>
                </a:extLst>
              </a:tr>
              <a:tr h="183022">
                <a:tc>
                  <a:txBody>
                    <a:bodyPr/>
                    <a:lstStyle/>
                    <a:p>
                      <a:pPr algn="ctr" fontAlgn="b"/>
                      <a:r>
                        <a:rPr lang="en-US" sz="1100" u="none" strike="noStrike">
                          <a:effectLst/>
                        </a:rPr>
                        <a:t>TLT</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-0.000025</a:t>
                      </a:r>
                    </a:p>
                  </a:txBody>
                  <a:tcPr marL="9525" marR="9525" marT="9525" marB="0" anchor="b"/>
                </a:tc>
                <a:tc>
                  <a:txBody>
                    <a:bodyPr/>
                    <a:lstStyle/>
                    <a:p>
                      <a:pPr algn="r" fontAlgn="b"/>
                      <a:r>
                        <a:rPr lang="en-US" sz="1100" b="0" i="0" u="none" strike="noStrike">
                          <a:solidFill>
                            <a:srgbClr val="000000"/>
                          </a:solidFill>
                          <a:effectLst/>
                          <a:latin typeface="+mn-lt"/>
                        </a:rPr>
                        <a:t>0.000092</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-0.000035</a:t>
                      </a:r>
                    </a:p>
                  </a:txBody>
                  <a:tcPr marL="9525" marR="9525" marT="9525" marB="0" anchor="b"/>
                </a:tc>
                <a:tc>
                  <a:txBody>
                    <a:bodyPr/>
                    <a:lstStyle/>
                    <a:p>
                      <a:pPr algn="r" fontAlgn="b"/>
                      <a:r>
                        <a:rPr lang="en-US" sz="1100" b="0" i="0" u="none" strike="noStrike">
                          <a:solidFill>
                            <a:srgbClr val="000000"/>
                          </a:solidFill>
                          <a:effectLst/>
                          <a:latin typeface="+mn-lt"/>
                        </a:rPr>
                        <a:t>-0.000042</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-0.000004</a:t>
                      </a:r>
                    </a:p>
                  </a:txBody>
                  <a:tcPr marL="9525" marR="9525" marT="9525" marB="0" anchor="b"/>
                </a:tc>
                <a:tc>
                  <a:txBody>
                    <a:bodyPr/>
                    <a:lstStyle/>
                    <a:p>
                      <a:pPr algn="r" fontAlgn="b"/>
                      <a:r>
                        <a:rPr lang="en-US" sz="1100" b="0" i="0" u="none" strike="noStrike">
                          <a:solidFill>
                            <a:srgbClr val="000000"/>
                          </a:solidFill>
                          <a:effectLst/>
                          <a:latin typeface="+mn-lt"/>
                        </a:rPr>
                        <a:t>0.000076</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0.000010</a:t>
                      </a:r>
                    </a:p>
                  </a:txBody>
                  <a:tcPr marL="9525" marR="9525" marT="9525" marB="0" anchor="b"/>
                </a:tc>
                <a:extLst>
                  <a:ext uri="{0D108BD9-81ED-4DB2-BD59-A6C34878D82A}">
                    <a16:rowId xmlns:a16="http://schemas.microsoft.com/office/drawing/2014/main" xmlns="" val="10008"/>
                  </a:ext>
                </a:extLst>
              </a:tr>
              <a:tr h="183022">
                <a:tc>
                  <a:txBody>
                    <a:bodyPr/>
                    <a:lstStyle/>
                    <a:p>
                      <a:pPr algn="ctr" fontAlgn="b"/>
                      <a:r>
                        <a:rPr lang="en-US" sz="1100" u="none" strike="noStrike">
                          <a:effectLst/>
                        </a:rPr>
                        <a:t>IWM</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0.000064</a:t>
                      </a:r>
                    </a:p>
                  </a:txBody>
                  <a:tcPr marL="9525" marR="9525" marT="9525" marB="0" anchor="b"/>
                </a:tc>
                <a:tc>
                  <a:txBody>
                    <a:bodyPr/>
                    <a:lstStyle/>
                    <a:p>
                      <a:pPr algn="r" fontAlgn="b"/>
                      <a:r>
                        <a:rPr lang="en-US" sz="1100" b="0" i="0" u="none" strike="noStrike">
                          <a:solidFill>
                            <a:srgbClr val="000000"/>
                          </a:solidFill>
                          <a:effectLst/>
                          <a:latin typeface="+mn-lt"/>
                        </a:rPr>
                        <a:t>-0.000241</a:t>
                      </a:r>
                    </a:p>
                  </a:txBody>
                  <a:tcPr marL="9525" marR="9525" marT="9525" marB="0" anchor="b"/>
                </a:tc>
                <a:tc>
                  <a:txBody>
                    <a:bodyPr/>
                    <a:lstStyle/>
                    <a:p>
                      <a:pPr algn="r" fontAlgn="b"/>
                      <a:r>
                        <a:rPr lang="en-US" sz="1100" b="0" i="0" u="none" strike="noStrike">
                          <a:solidFill>
                            <a:srgbClr val="000000"/>
                          </a:solidFill>
                          <a:effectLst/>
                          <a:latin typeface="+mn-lt"/>
                        </a:rPr>
                        <a:t>0.000073</a:t>
                      </a:r>
                    </a:p>
                  </a:txBody>
                  <a:tcPr marL="9525" marR="9525" marT="9525" marB="0" anchor="b"/>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0.000095</a:t>
                      </a:r>
                    </a:p>
                  </a:txBody>
                  <a:tcPr marL="9525" marR="9525" marT="9525" marB="0" anchor="b"/>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0.000101</a:t>
                      </a:r>
                    </a:p>
                  </a:txBody>
                  <a:tcPr marL="9525" marR="9525" marT="9525" marB="0" anchor="b"/>
                </a:tc>
                <a:tc>
                  <a:txBody>
                    <a:bodyPr/>
                    <a:lstStyle/>
                    <a:p>
                      <a:pPr algn="r" fontAlgn="b"/>
                      <a:r>
                        <a:rPr lang="en-US" sz="1100" b="0" i="0" u="none" strike="noStrike">
                          <a:solidFill>
                            <a:srgbClr val="000000"/>
                          </a:solidFill>
                          <a:effectLst/>
                          <a:latin typeface="+mn-lt"/>
                        </a:rPr>
                        <a:t>0.000013</a:t>
                      </a:r>
                    </a:p>
                  </a:txBody>
                  <a:tcPr marL="9525" marR="9525" marT="9525" marB="0" anchor="b"/>
                </a:tc>
                <a:extLst>
                  <a:ext uri="{0D108BD9-81ED-4DB2-BD59-A6C34878D82A}">
                    <a16:rowId xmlns:a16="http://schemas.microsoft.com/office/drawing/2014/main" xmlns="" val="10009"/>
                  </a:ext>
                </a:extLst>
              </a:tr>
              <a:tr h="183022">
                <a:tc>
                  <a:txBody>
                    <a:bodyPr/>
                    <a:lstStyle/>
                    <a:p>
                      <a:pPr algn="ctr" fontAlgn="b"/>
                      <a:r>
                        <a:rPr lang="en-US" sz="1100" u="none" strike="noStrike">
                          <a:effectLst/>
                        </a:rPr>
                        <a:t>GLD</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0.000008</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tc>
                  <a:txBody>
                    <a:bodyPr/>
                    <a:lstStyle/>
                    <a:p>
                      <a:pPr algn="r" fontAlgn="b"/>
                      <a:r>
                        <a:rPr lang="en-US" sz="1100" b="0" i="0" u="none" strike="noStrike">
                          <a:solidFill>
                            <a:srgbClr val="000000"/>
                          </a:solidFill>
                          <a:effectLst/>
                          <a:latin typeface="+mn-lt"/>
                        </a:rPr>
                        <a:t>0.000023</a:t>
                      </a:r>
                    </a:p>
                  </a:txBody>
                  <a:tcPr marL="9525" marR="9525" marT="9525" marB="0" anchor="b"/>
                </a:tc>
                <a:tc>
                  <a:txBody>
                    <a:bodyPr/>
                    <a:lstStyle/>
                    <a:p>
                      <a:pPr algn="r" fontAlgn="b"/>
                      <a:r>
                        <a:rPr lang="en-US" sz="1100" b="0" i="0" u="none" strike="noStrike">
                          <a:solidFill>
                            <a:srgbClr val="000000"/>
                          </a:solidFill>
                          <a:effectLst/>
                          <a:latin typeface="+mn-lt"/>
                        </a:rPr>
                        <a:t>0.000053</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tc>
                  <a:txBody>
                    <a:bodyPr/>
                    <a:lstStyle/>
                    <a:p>
                      <a:pPr algn="r" fontAlgn="b"/>
                      <a:r>
                        <a:rPr lang="en-US" sz="1100" b="0" i="0" u="none" strike="noStrike">
                          <a:solidFill>
                            <a:srgbClr val="000000"/>
                          </a:solidFill>
                          <a:effectLst/>
                          <a:latin typeface="+mn-lt"/>
                        </a:rPr>
                        <a:t>0.000030</a:t>
                      </a:r>
                    </a:p>
                  </a:txBody>
                  <a:tcPr marL="9525" marR="9525" marT="9525" marB="0" anchor="b"/>
                </a:tc>
                <a:tc>
                  <a:txBody>
                    <a:bodyPr/>
                    <a:lstStyle/>
                    <a:p>
                      <a:pPr algn="r" fontAlgn="b"/>
                      <a:r>
                        <a:rPr lang="en-US" sz="1100" b="0" i="0" u="none" strike="noStrike">
                          <a:solidFill>
                            <a:srgbClr val="000000"/>
                          </a:solidFill>
                          <a:effectLst/>
                          <a:latin typeface="+mn-lt"/>
                        </a:rPr>
                        <a:t>0.000006</a:t>
                      </a:r>
                    </a:p>
                  </a:txBody>
                  <a:tcPr marL="9525" marR="9525" marT="9525" marB="0" anchor="b"/>
                </a:tc>
                <a:tc>
                  <a:txBody>
                    <a:bodyPr/>
                    <a:lstStyle/>
                    <a:p>
                      <a:pPr algn="r" fontAlgn="b"/>
                      <a:r>
                        <a:rPr lang="en-US" sz="1100" b="0" i="0" u="none" strike="noStrike">
                          <a:solidFill>
                            <a:srgbClr val="000000"/>
                          </a:solidFill>
                          <a:effectLst/>
                          <a:latin typeface="+mn-lt"/>
                        </a:rPr>
                        <a:t>0.000010</a:t>
                      </a:r>
                    </a:p>
                  </a:txBody>
                  <a:tcPr marL="9525" marR="9525" marT="9525" marB="0" anchor="b"/>
                </a:tc>
                <a:tc>
                  <a:txBody>
                    <a:bodyPr/>
                    <a:lstStyle/>
                    <a:p>
                      <a:pPr algn="r" fontAlgn="b"/>
                      <a:r>
                        <a:rPr lang="en-US" sz="1100" b="0" i="0" u="none" strike="noStrike">
                          <a:solidFill>
                            <a:srgbClr val="000000"/>
                          </a:solidFill>
                          <a:effectLst/>
                          <a:latin typeface="+mn-lt"/>
                        </a:rPr>
                        <a:t>0.000013</a:t>
                      </a:r>
                    </a:p>
                  </a:txBody>
                  <a:tcPr marL="9525" marR="9525" marT="9525" marB="0" anchor="b"/>
                </a:tc>
                <a:tc>
                  <a:txBody>
                    <a:bodyPr/>
                    <a:lstStyle/>
                    <a:p>
                      <a:pPr algn="r" fontAlgn="b"/>
                      <a:r>
                        <a:rPr lang="en-US" sz="1100" b="0" i="0" u="none" strike="noStrike" dirty="0">
                          <a:solidFill>
                            <a:srgbClr val="000000"/>
                          </a:solidFill>
                          <a:effectLst/>
                          <a:latin typeface="+mn-lt"/>
                        </a:rPr>
                        <a:t>0.000104</a:t>
                      </a:r>
                    </a:p>
                  </a:txBody>
                  <a:tcPr marL="9525" marR="9525" marT="9525" marB="0" anchor="b"/>
                </a:tc>
                <a:extLst>
                  <a:ext uri="{0D108BD9-81ED-4DB2-BD59-A6C34878D82A}">
                    <a16:rowId xmlns:a16="http://schemas.microsoft.com/office/drawing/2014/main" xmlns="" val="10010"/>
                  </a:ext>
                </a:extLst>
              </a:tr>
            </a:tbl>
          </a:graphicData>
        </a:graphic>
      </p:graphicFrame>
      <p:graphicFrame>
        <p:nvGraphicFramePr>
          <p:cNvPr id="5" name="Table 4"/>
          <p:cNvGraphicFramePr>
            <a:graphicFrameLocks noGrp="1"/>
          </p:cNvGraphicFramePr>
          <p:nvPr>
            <p:extLst/>
          </p:nvPr>
        </p:nvGraphicFramePr>
        <p:xfrm>
          <a:off x="419095" y="4160516"/>
          <a:ext cx="8343904" cy="2321082"/>
        </p:xfrm>
        <a:graphic>
          <a:graphicData uri="http://schemas.openxmlformats.org/drawingml/2006/table">
            <a:tbl>
              <a:tblPr firstRow="1" bandRow="1">
                <a:tableStyleId>{5C22544A-7EE6-4342-B048-85BDC9FD1C3A}</a:tableStyleId>
              </a:tblPr>
              <a:tblGrid>
                <a:gridCol w="681134">
                  <a:extLst>
                    <a:ext uri="{9D8B030D-6E8A-4147-A177-3AD203B41FA5}">
                      <a16:colId xmlns:a16="http://schemas.microsoft.com/office/drawing/2014/main" xmlns="" val="20000"/>
                    </a:ext>
                  </a:extLst>
                </a:gridCol>
                <a:gridCol w="766277">
                  <a:extLst>
                    <a:ext uri="{9D8B030D-6E8A-4147-A177-3AD203B41FA5}">
                      <a16:colId xmlns:a16="http://schemas.microsoft.com/office/drawing/2014/main" xmlns="" val="20001"/>
                    </a:ext>
                  </a:extLst>
                </a:gridCol>
                <a:gridCol w="766277">
                  <a:extLst>
                    <a:ext uri="{9D8B030D-6E8A-4147-A177-3AD203B41FA5}">
                      <a16:colId xmlns:a16="http://schemas.microsoft.com/office/drawing/2014/main" xmlns="" val="20002"/>
                    </a:ext>
                  </a:extLst>
                </a:gridCol>
                <a:gridCol w="766277">
                  <a:extLst>
                    <a:ext uri="{9D8B030D-6E8A-4147-A177-3AD203B41FA5}">
                      <a16:colId xmlns:a16="http://schemas.microsoft.com/office/drawing/2014/main" xmlns="" val="20003"/>
                    </a:ext>
                  </a:extLst>
                </a:gridCol>
                <a:gridCol w="766277">
                  <a:extLst>
                    <a:ext uri="{9D8B030D-6E8A-4147-A177-3AD203B41FA5}">
                      <a16:colId xmlns:a16="http://schemas.microsoft.com/office/drawing/2014/main" xmlns="" val="20004"/>
                    </a:ext>
                  </a:extLst>
                </a:gridCol>
                <a:gridCol w="766277">
                  <a:extLst>
                    <a:ext uri="{9D8B030D-6E8A-4147-A177-3AD203B41FA5}">
                      <a16:colId xmlns:a16="http://schemas.microsoft.com/office/drawing/2014/main" xmlns="" val="20005"/>
                    </a:ext>
                  </a:extLst>
                </a:gridCol>
                <a:gridCol w="766277">
                  <a:extLst>
                    <a:ext uri="{9D8B030D-6E8A-4147-A177-3AD203B41FA5}">
                      <a16:colId xmlns:a16="http://schemas.microsoft.com/office/drawing/2014/main" xmlns="" val="20006"/>
                    </a:ext>
                  </a:extLst>
                </a:gridCol>
                <a:gridCol w="766277">
                  <a:extLst>
                    <a:ext uri="{9D8B030D-6E8A-4147-A177-3AD203B41FA5}">
                      <a16:colId xmlns:a16="http://schemas.microsoft.com/office/drawing/2014/main" xmlns="" val="20007"/>
                    </a:ext>
                  </a:extLst>
                </a:gridCol>
                <a:gridCol w="766277">
                  <a:extLst>
                    <a:ext uri="{9D8B030D-6E8A-4147-A177-3AD203B41FA5}">
                      <a16:colId xmlns:a16="http://schemas.microsoft.com/office/drawing/2014/main" xmlns="" val="20008"/>
                    </a:ext>
                  </a:extLst>
                </a:gridCol>
                <a:gridCol w="766277">
                  <a:extLst>
                    <a:ext uri="{9D8B030D-6E8A-4147-A177-3AD203B41FA5}">
                      <a16:colId xmlns:a16="http://schemas.microsoft.com/office/drawing/2014/main" xmlns="" val="20009"/>
                    </a:ext>
                  </a:extLst>
                </a:gridCol>
                <a:gridCol w="766277">
                  <a:extLst>
                    <a:ext uri="{9D8B030D-6E8A-4147-A177-3AD203B41FA5}">
                      <a16:colId xmlns:a16="http://schemas.microsoft.com/office/drawing/2014/main" xmlns="" val="20010"/>
                    </a:ext>
                  </a:extLst>
                </a:gridCol>
              </a:tblGrid>
              <a:tr h="347372">
                <a:tc>
                  <a:txBody>
                    <a:bodyPr/>
                    <a:lstStyle/>
                    <a:p>
                      <a:pPr algn="ctr" fontAlgn="b"/>
                      <a:r>
                        <a:rPr lang="en-US" sz="1100" u="none" strike="noStrike" dirty="0">
                          <a:effectLst/>
                        </a:rPr>
                        <a:t>Regime</a:t>
                      </a:r>
                      <a:r>
                        <a:rPr lang="en-US" sz="1100" u="none" strike="noStrike" baseline="0" dirty="0">
                          <a:effectLst/>
                        </a:rPr>
                        <a:t> 1</a:t>
                      </a:r>
                      <a:endParaRPr lang="en-US" sz="1100" b="0" i="0" u="none" strike="noStrike" dirty="0">
                        <a:solidFill>
                          <a:srgbClr val="000000"/>
                        </a:solidFill>
                        <a:effectLst/>
                        <a:latin typeface="Calibri"/>
                      </a:endParaRPr>
                    </a:p>
                  </a:txBody>
                  <a:tcPr marL="0" marR="0" marT="0" marB="0" anchor="ctr"/>
                </a:tc>
                <a:tc>
                  <a:txBody>
                    <a:bodyPr/>
                    <a:lstStyle/>
                    <a:p>
                      <a:pPr algn="ctr" fontAlgn="b"/>
                      <a:r>
                        <a:rPr lang="en-US" sz="1100" u="none" strike="noStrike" dirty="0">
                          <a:effectLst/>
                        </a:rPr>
                        <a:t>SPY</a:t>
                      </a:r>
                      <a:endParaRPr lang="en-US" sz="1100" b="0" i="0" u="none" strike="noStrike" dirty="0">
                        <a:solidFill>
                          <a:srgbClr val="000000"/>
                        </a:solidFill>
                        <a:effectLst/>
                        <a:latin typeface="Calibri"/>
                      </a:endParaRPr>
                    </a:p>
                  </a:txBody>
                  <a:tcPr marL="0" marR="0" marT="0" marB="0" anchor="ctr"/>
                </a:tc>
                <a:tc>
                  <a:txBody>
                    <a:bodyPr/>
                    <a:lstStyle/>
                    <a:p>
                      <a:pPr algn="ctr" fontAlgn="b"/>
                      <a:r>
                        <a:rPr lang="en-US" sz="1100" u="none" strike="noStrike" dirty="0">
                          <a:effectLst/>
                        </a:rPr>
                        <a:t>VXX</a:t>
                      </a:r>
                      <a:endParaRPr lang="en-US" sz="1100" b="0" i="0" u="none" strike="noStrike" dirty="0">
                        <a:solidFill>
                          <a:srgbClr val="000000"/>
                        </a:solidFill>
                        <a:effectLst/>
                        <a:latin typeface="Calibri"/>
                      </a:endParaRPr>
                    </a:p>
                  </a:txBody>
                  <a:tcPr marL="0" marR="0" marT="0" marB="0" anchor="ctr"/>
                </a:tc>
                <a:tc>
                  <a:txBody>
                    <a:bodyPr/>
                    <a:lstStyle/>
                    <a:p>
                      <a:pPr algn="ctr" fontAlgn="b"/>
                      <a:r>
                        <a:rPr lang="en-US" sz="1100" u="none" strike="noStrike">
                          <a:effectLst/>
                        </a:rPr>
                        <a:t>EFA</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OIL</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FEZ</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EEM</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HYG</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TLT</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IWM</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GLD</a:t>
                      </a:r>
                      <a:endParaRPr lang="en-US" sz="11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00"/>
                  </a:ext>
                </a:extLst>
              </a:tr>
              <a:tr h="197371">
                <a:tc>
                  <a:txBody>
                    <a:bodyPr/>
                    <a:lstStyle/>
                    <a:p>
                      <a:pPr algn="ctr" fontAlgn="b"/>
                      <a:r>
                        <a:rPr lang="en-US" sz="1100" u="none" strike="noStrike">
                          <a:effectLst/>
                        </a:rPr>
                        <a:t>SPY</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0.000053</a:t>
                      </a:r>
                    </a:p>
                  </a:txBody>
                  <a:tcPr marL="9525" marR="9525" marT="9525" marB="0" anchor="b"/>
                </a:tc>
                <a:tc>
                  <a:txBody>
                    <a:bodyPr/>
                    <a:lstStyle/>
                    <a:p>
                      <a:pPr algn="r" fontAlgn="b"/>
                      <a:r>
                        <a:rPr lang="en-US" sz="1100" b="0" i="0" u="none" strike="noStrike">
                          <a:solidFill>
                            <a:srgbClr val="000000"/>
                          </a:solidFill>
                          <a:effectLst/>
                          <a:latin typeface="+mn-lt"/>
                        </a:rPr>
                        <a:t>-0.000191</a:t>
                      </a:r>
                    </a:p>
                  </a:txBody>
                  <a:tcPr marL="9525" marR="9525" marT="9525" marB="0" anchor="b"/>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0.000047</a:t>
                      </a:r>
                    </a:p>
                  </a:txBody>
                  <a:tcPr marL="9525" marR="9525" marT="9525" marB="0" anchor="b"/>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0.000065</a:t>
                      </a:r>
                    </a:p>
                  </a:txBody>
                  <a:tcPr marL="9525" marR="9525" marT="9525" marB="0" anchor="b"/>
                </a:tc>
                <a:tc>
                  <a:txBody>
                    <a:bodyPr/>
                    <a:lstStyle/>
                    <a:p>
                      <a:pPr algn="r" fontAlgn="b"/>
                      <a:r>
                        <a:rPr lang="en-US" sz="1100" b="0" i="0" u="none" strike="noStrike">
                          <a:solidFill>
                            <a:srgbClr val="000000"/>
                          </a:solidFill>
                          <a:effectLst/>
                          <a:latin typeface="+mn-lt"/>
                        </a:rPr>
                        <a:t>0.000017</a:t>
                      </a:r>
                    </a:p>
                  </a:txBody>
                  <a:tcPr marL="9525" marR="9525" marT="9525" marB="0" anchor="b"/>
                </a:tc>
                <a:tc>
                  <a:txBody>
                    <a:bodyPr/>
                    <a:lstStyle/>
                    <a:p>
                      <a:pPr algn="r" fontAlgn="b"/>
                      <a:r>
                        <a:rPr lang="en-US" sz="1100" b="0" i="0" u="none" strike="noStrike">
                          <a:solidFill>
                            <a:srgbClr val="000000"/>
                          </a:solidFill>
                          <a:effectLst/>
                          <a:latin typeface="+mn-lt"/>
                        </a:rPr>
                        <a:t>-0.000025</a:t>
                      </a:r>
                    </a:p>
                  </a:txBody>
                  <a:tcPr marL="9525" marR="9525" marT="9525" marB="0" anchor="b"/>
                </a:tc>
                <a:tc>
                  <a:txBody>
                    <a:bodyPr/>
                    <a:lstStyle/>
                    <a:p>
                      <a:pPr algn="r" fontAlgn="b"/>
                      <a:r>
                        <a:rPr lang="en-US" sz="1100" b="0" i="0" u="none" strike="noStrike">
                          <a:solidFill>
                            <a:srgbClr val="000000"/>
                          </a:solidFill>
                          <a:effectLst/>
                          <a:latin typeface="+mn-lt"/>
                        </a:rPr>
                        <a:t>0.000064</a:t>
                      </a:r>
                    </a:p>
                  </a:txBody>
                  <a:tcPr marL="9525" marR="9525" marT="9525" marB="0" anchor="b"/>
                </a:tc>
                <a:tc>
                  <a:txBody>
                    <a:bodyPr/>
                    <a:lstStyle/>
                    <a:p>
                      <a:pPr algn="r" fontAlgn="b"/>
                      <a:r>
                        <a:rPr lang="en-US" sz="1100" b="0" i="0" u="none" strike="noStrike">
                          <a:solidFill>
                            <a:srgbClr val="000000"/>
                          </a:solidFill>
                          <a:effectLst/>
                          <a:latin typeface="+mn-lt"/>
                        </a:rPr>
                        <a:t>0.000008</a:t>
                      </a:r>
                    </a:p>
                  </a:txBody>
                  <a:tcPr marL="9525" marR="9525" marT="9525" marB="0" anchor="b"/>
                </a:tc>
                <a:extLst>
                  <a:ext uri="{0D108BD9-81ED-4DB2-BD59-A6C34878D82A}">
                    <a16:rowId xmlns:a16="http://schemas.microsoft.com/office/drawing/2014/main" xmlns="" val="10001"/>
                  </a:ext>
                </a:extLst>
              </a:tr>
              <a:tr h="197371">
                <a:tc>
                  <a:txBody>
                    <a:bodyPr/>
                    <a:lstStyle/>
                    <a:p>
                      <a:pPr algn="ctr" fontAlgn="b"/>
                      <a:r>
                        <a:rPr lang="en-US" sz="1100" u="none" strike="noStrike">
                          <a:effectLst/>
                        </a:rPr>
                        <a:t>VXX</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-0.000191</a:t>
                      </a:r>
                    </a:p>
                  </a:txBody>
                  <a:tcPr marL="9525" marR="9525" marT="9525" marB="0" anchor="b"/>
                </a:tc>
                <a:tc>
                  <a:txBody>
                    <a:bodyPr/>
                    <a:lstStyle/>
                    <a:p>
                      <a:pPr algn="r" fontAlgn="b"/>
                      <a:r>
                        <a:rPr lang="en-US" sz="1100" b="0" i="0" u="none" strike="noStrike">
                          <a:solidFill>
                            <a:srgbClr val="000000"/>
                          </a:solidFill>
                          <a:effectLst/>
                          <a:latin typeface="+mn-lt"/>
                        </a:rPr>
                        <a:t>0.001224</a:t>
                      </a:r>
                    </a:p>
                  </a:txBody>
                  <a:tcPr marL="9525" marR="9525" marT="9525" marB="0" anchor="b"/>
                </a:tc>
                <a:tc>
                  <a:txBody>
                    <a:bodyPr/>
                    <a:lstStyle/>
                    <a:p>
                      <a:pPr algn="r" fontAlgn="b"/>
                      <a:r>
                        <a:rPr lang="en-US" sz="1100" b="0" i="0" u="none" strike="noStrike">
                          <a:solidFill>
                            <a:srgbClr val="000000"/>
                          </a:solidFill>
                          <a:effectLst/>
                          <a:latin typeface="+mn-lt"/>
                        </a:rPr>
                        <a:t>-0.000224</a:t>
                      </a:r>
                    </a:p>
                  </a:txBody>
                  <a:tcPr marL="9525" marR="9525" marT="9525" marB="0" anchor="b"/>
                </a:tc>
                <a:tc>
                  <a:txBody>
                    <a:bodyPr/>
                    <a:lstStyle/>
                    <a:p>
                      <a:pPr algn="r" fontAlgn="b"/>
                      <a:r>
                        <a:rPr lang="en-US" sz="1100" b="0" i="0" u="none" strike="noStrike">
                          <a:solidFill>
                            <a:srgbClr val="000000"/>
                          </a:solidFill>
                          <a:effectLst/>
                          <a:latin typeface="+mn-lt"/>
                        </a:rPr>
                        <a:t>-0.000146</a:t>
                      </a:r>
                    </a:p>
                  </a:txBody>
                  <a:tcPr marL="9525" marR="9525" marT="9525" marB="0" anchor="b"/>
                </a:tc>
                <a:tc>
                  <a:txBody>
                    <a:bodyPr/>
                    <a:lstStyle/>
                    <a:p>
                      <a:pPr algn="r" fontAlgn="b"/>
                      <a:r>
                        <a:rPr lang="en-US" sz="1100" b="0" i="0" u="none" strike="noStrike">
                          <a:solidFill>
                            <a:srgbClr val="000000"/>
                          </a:solidFill>
                          <a:effectLst/>
                          <a:latin typeface="+mn-lt"/>
                        </a:rPr>
                        <a:t>-0.000298</a:t>
                      </a:r>
                    </a:p>
                  </a:txBody>
                  <a:tcPr marL="9525" marR="9525" marT="9525" marB="0" anchor="b"/>
                </a:tc>
                <a:tc>
                  <a:txBody>
                    <a:bodyPr/>
                    <a:lstStyle/>
                    <a:p>
                      <a:pPr algn="r" fontAlgn="b"/>
                      <a:r>
                        <a:rPr lang="en-US" sz="1100" b="0" i="0" u="none" strike="noStrike">
                          <a:solidFill>
                            <a:srgbClr val="000000"/>
                          </a:solidFill>
                          <a:effectLst/>
                          <a:latin typeface="+mn-lt"/>
                        </a:rPr>
                        <a:t>-0.000233</a:t>
                      </a:r>
                    </a:p>
                  </a:txBody>
                  <a:tcPr marL="9525" marR="9525" marT="9525" marB="0" anchor="b"/>
                </a:tc>
                <a:tc>
                  <a:txBody>
                    <a:bodyPr/>
                    <a:lstStyle/>
                    <a:p>
                      <a:pPr algn="r" fontAlgn="b"/>
                      <a:r>
                        <a:rPr lang="en-US" sz="1100" b="0" i="0" u="none" strike="noStrike">
                          <a:solidFill>
                            <a:srgbClr val="000000"/>
                          </a:solidFill>
                          <a:effectLst/>
                          <a:latin typeface="+mn-lt"/>
                        </a:rPr>
                        <a:t>-0.000068</a:t>
                      </a:r>
                    </a:p>
                  </a:txBody>
                  <a:tcPr marL="9525" marR="9525" marT="9525" marB="0" anchor="b"/>
                </a:tc>
                <a:tc>
                  <a:txBody>
                    <a:bodyPr/>
                    <a:lstStyle/>
                    <a:p>
                      <a:pPr algn="r" fontAlgn="b"/>
                      <a:r>
                        <a:rPr lang="en-US" sz="1100" b="0" i="0" u="none" strike="noStrike">
                          <a:solidFill>
                            <a:srgbClr val="000000"/>
                          </a:solidFill>
                          <a:effectLst/>
                          <a:latin typeface="+mn-lt"/>
                        </a:rPr>
                        <a:t>0.000092</a:t>
                      </a:r>
                    </a:p>
                  </a:txBody>
                  <a:tcPr marL="9525" marR="9525" marT="9525" marB="0" anchor="b"/>
                </a:tc>
                <a:tc>
                  <a:txBody>
                    <a:bodyPr/>
                    <a:lstStyle/>
                    <a:p>
                      <a:pPr algn="r" fontAlgn="b"/>
                      <a:r>
                        <a:rPr lang="en-US" sz="1100" b="0" i="0" u="none" strike="noStrike">
                          <a:solidFill>
                            <a:srgbClr val="000000"/>
                          </a:solidFill>
                          <a:effectLst/>
                          <a:latin typeface="+mn-lt"/>
                        </a:rPr>
                        <a:t>-0.000241</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extLst>
                  <a:ext uri="{0D108BD9-81ED-4DB2-BD59-A6C34878D82A}">
                    <a16:rowId xmlns:a16="http://schemas.microsoft.com/office/drawing/2014/main" xmlns="" val="10002"/>
                  </a:ext>
                </a:extLst>
              </a:tr>
              <a:tr h="197371">
                <a:tc>
                  <a:txBody>
                    <a:bodyPr/>
                    <a:lstStyle/>
                    <a:p>
                      <a:pPr algn="ctr" fontAlgn="b"/>
                      <a:r>
                        <a:rPr lang="en-US" sz="1100" u="none" strike="noStrike">
                          <a:effectLst/>
                        </a:rPr>
                        <a:t>EFA</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-0.000224</a:t>
                      </a:r>
                    </a:p>
                  </a:txBody>
                  <a:tcPr marL="9525" marR="9525" marT="9525" marB="0" anchor="b"/>
                </a:tc>
                <a:tc>
                  <a:txBody>
                    <a:bodyPr/>
                    <a:lstStyle/>
                    <a:p>
                      <a:pPr algn="r" fontAlgn="b"/>
                      <a:r>
                        <a:rPr lang="en-US" sz="1100" b="0" i="0" u="none" strike="noStrike">
                          <a:solidFill>
                            <a:srgbClr val="000000"/>
                          </a:solidFill>
                          <a:effectLst/>
                          <a:latin typeface="+mn-lt"/>
                        </a:rPr>
                        <a:t>0.000097</a:t>
                      </a:r>
                    </a:p>
                  </a:txBody>
                  <a:tcPr marL="9525" marR="9525" marT="9525" marB="0" anchor="b"/>
                </a:tc>
                <a:tc>
                  <a:txBody>
                    <a:bodyPr/>
                    <a:lstStyle/>
                    <a:p>
                      <a:pPr algn="r" fontAlgn="b"/>
                      <a:r>
                        <a:rPr lang="en-US" sz="1100" b="0" i="0" u="none" strike="noStrike">
                          <a:solidFill>
                            <a:srgbClr val="000000"/>
                          </a:solidFill>
                          <a:effectLst/>
                          <a:latin typeface="+mn-lt"/>
                        </a:rPr>
                        <a:t>0.000070</a:t>
                      </a:r>
                    </a:p>
                  </a:txBody>
                  <a:tcPr marL="9525" marR="9525" marT="9525" marB="0" anchor="b"/>
                </a:tc>
                <a:tc>
                  <a:txBody>
                    <a:bodyPr/>
                    <a:lstStyle/>
                    <a:p>
                      <a:pPr algn="r" fontAlgn="b"/>
                      <a:r>
                        <a:rPr lang="en-US" sz="1100" b="0" i="0" u="none" strike="noStrike">
                          <a:solidFill>
                            <a:srgbClr val="000000"/>
                          </a:solidFill>
                          <a:effectLst/>
                          <a:latin typeface="+mn-lt"/>
                        </a:rPr>
                        <a:t>0.000125</a:t>
                      </a:r>
                    </a:p>
                  </a:txBody>
                  <a:tcPr marL="9525" marR="9525" marT="9525" marB="0" anchor="b"/>
                </a:tc>
                <a:tc>
                  <a:txBody>
                    <a:bodyPr/>
                    <a:lstStyle/>
                    <a:p>
                      <a:pPr algn="r" fontAlgn="b"/>
                      <a:r>
                        <a:rPr lang="en-US" sz="1100" b="0" i="0" u="none" strike="noStrike">
                          <a:solidFill>
                            <a:srgbClr val="000000"/>
                          </a:solidFill>
                          <a:effectLst/>
                          <a:latin typeface="+mn-lt"/>
                        </a:rPr>
                        <a:t>0.000093</a:t>
                      </a:r>
                    </a:p>
                  </a:txBody>
                  <a:tcPr marL="9525" marR="9525" marT="9525" marB="0" anchor="b"/>
                </a:tc>
                <a:tc>
                  <a:txBody>
                    <a:bodyPr/>
                    <a:lstStyle/>
                    <a:p>
                      <a:pPr algn="r" fontAlgn="b"/>
                      <a:r>
                        <a:rPr lang="en-US" sz="1100" b="0" i="0" u="none" strike="noStrike">
                          <a:solidFill>
                            <a:srgbClr val="000000"/>
                          </a:solidFill>
                          <a:effectLst/>
                          <a:latin typeface="+mn-lt"/>
                        </a:rPr>
                        <a:t>0.000022</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0.000073</a:t>
                      </a:r>
                    </a:p>
                  </a:txBody>
                  <a:tcPr marL="9525" marR="9525" marT="9525" marB="0" anchor="b"/>
                </a:tc>
                <a:tc>
                  <a:txBody>
                    <a:bodyPr/>
                    <a:lstStyle/>
                    <a:p>
                      <a:pPr algn="r" fontAlgn="b"/>
                      <a:r>
                        <a:rPr lang="en-US" sz="1100" b="0" i="0" u="none" strike="noStrike">
                          <a:solidFill>
                            <a:srgbClr val="000000"/>
                          </a:solidFill>
                          <a:effectLst/>
                          <a:latin typeface="+mn-lt"/>
                        </a:rPr>
                        <a:t>0.000023</a:t>
                      </a:r>
                    </a:p>
                  </a:txBody>
                  <a:tcPr marL="9525" marR="9525" marT="9525" marB="0" anchor="b"/>
                </a:tc>
                <a:extLst>
                  <a:ext uri="{0D108BD9-81ED-4DB2-BD59-A6C34878D82A}">
                    <a16:rowId xmlns:a16="http://schemas.microsoft.com/office/drawing/2014/main" xmlns="" val="10003"/>
                  </a:ext>
                </a:extLst>
              </a:tr>
              <a:tr h="197371">
                <a:tc>
                  <a:txBody>
                    <a:bodyPr/>
                    <a:lstStyle/>
                    <a:p>
                      <a:pPr algn="ctr" fontAlgn="b"/>
                      <a:r>
                        <a:rPr lang="en-US" sz="1100" u="none" strike="noStrike">
                          <a:effectLst/>
                        </a:rPr>
                        <a:t>OIL</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0.000047</a:t>
                      </a:r>
                    </a:p>
                  </a:txBody>
                  <a:tcPr marL="9525" marR="9525" marT="9525" marB="0" anchor="b"/>
                </a:tc>
                <a:tc>
                  <a:txBody>
                    <a:bodyPr/>
                    <a:lstStyle/>
                    <a:p>
                      <a:pPr algn="r" fontAlgn="b"/>
                      <a:r>
                        <a:rPr lang="en-US" sz="1100" b="0" i="0" u="none" strike="noStrike">
                          <a:solidFill>
                            <a:srgbClr val="000000"/>
                          </a:solidFill>
                          <a:effectLst/>
                          <a:latin typeface="+mn-lt"/>
                        </a:rPr>
                        <a:t>-0.000146</a:t>
                      </a:r>
                    </a:p>
                  </a:txBody>
                  <a:tcPr marL="9525" marR="9525" marT="9525" marB="0" anchor="b"/>
                </a:tc>
                <a:tc>
                  <a:txBody>
                    <a:bodyPr/>
                    <a:lstStyle/>
                    <a:p>
                      <a:pPr algn="r" fontAlgn="b"/>
                      <a:r>
                        <a:rPr lang="en-US" sz="1100" b="0" i="0" u="none" strike="noStrike">
                          <a:solidFill>
                            <a:srgbClr val="000000"/>
                          </a:solidFill>
                          <a:effectLst/>
                          <a:latin typeface="+mn-lt"/>
                        </a:rPr>
                        <a:t>0.000070</a:t>
                      </a:r>
                    </a:p>
                  </a:txBody>
                  <a:tcPr marL="9525" marR="9525" marT="9525" marB="0" anchor="b"/>
                </a:tc>
                <a:tc>
                  <a:txBody>
                    <a:bodyPr/>
                    <a:lstStyle/>
                    <a:p>
                      <a:pPr algn="r" fontAlgn="b"/>
                      <a:r>
                        <a:rPr lang="en-US" sz="1100" b="0" i="0" u="none" strike="noStrike">
                          <a:solidFill>
                            <a:srgbClr val="000000"/>
                          </a:solidFill>
                          <a:effectLst/>
                          <a:latin typeface="+mn-lt"/>
                        </a:rPr>
                        <a:t>0.000328</a:t>
                      </a:r>
                    </a:p>
                  </a:txBody>
                  <a:tcPr marL="9525" marR="9525" marT="9525" marB="0" anchor="b"/>
                </a:tc>
                <a:tc>
                  <a:txBody>
                    <a:bodyPr/>
                    <a:lstStyle/>
                    <a:p>
                      <a:pPr algn="r" fontAlgn="b"/>
                      <a:r>
                        <a:rPr lang="en-US" sz="1100" b="0" i="0" u="none" strike="noStrike">
                          <a:solidFill>
                            <a:srgbClr val="000000"/>
                          </a:solidFill>
                          <a:effectLst/>
                          <a:latin typeface="+mn-lt"/>
                        </a:rPr>
                        <a:t>0.000090</a:t>
                      </a:r>
                    </a:p>
                  </a:txBody>
                  <a:tcPr marL="9525" marR="9525" marT="9525" marB="0" anchor="b"/>
                </a:tc>
                <a:tc>
                  <a:txBody>
                    <a:bodyPr/>
                    <a:lstStyle/>
                    <a:p>
                      <a:pPr algn="r" fontAlgn="b"/>
                      <a:r>
                        <a:rPr lang="en-US" sz="1100" b="0" i="0" u="none" strike="noStrike">
                          <a:solidFill>
                            <a:srgbClr val="000000"/>
                          </a:solidFill>
                          <a:effectLst/>
                          <a:latin typeface="+mn-lt"/>
                        </a:rPr>
                        <a:t>0.000084</a:t>
                      </a:r>
                    </a:p>
                  </a:txBody>
                  <a:tcPr marL="9525" marR="9525" marT="9525" marB="0" anchor="b"/>
                </a:tc>
                <a:tc>
                  <a:txBody>
                    <a:bodyPr/>
                    <a:lstStyle/>
                    <a:p>
                      <a:pPr algn="r" fontAlgn="b"/>
                      <a:r>
                        <a:rPr lang="en-US" sz="1100" b="0" i="0" u="none" strike="noStrike">
                          <a:solidFill>
                            <a:srgbClr val="000000"/>
                          </a:solidFill>
                          <a:effectLst/>
                          <a:latin typeface="+mn-lt"/>
                        </a:rPr>
                        <a:t>0.000020</a:t>
                      </a:r>
                    </a:p>
                  </a:txBody>
                  <a:tcPr marL="9525" marR="9525" marT="9525" marB="0" anchor="b"/>
                </a:tc>
                <a:tc>
                  <a:txBody>
                    <a:bodyPr/>
                    <a:lstStyle/>
                    <a:p>
                      <a:pPr algn="r" fontAlgn="b"/>
                      <a:r>
                        <a:rPr lang="en-US" sz="1100" b="0" i="0" u="none" strike="noStrike">
                          <a:solidFill>
                            <a:srgbClr val="000000"/>
                          </a:solidFill>
                          <a:effectLst/>
                          <a:latin typeface="+mn-lt"/>
                        </a:rPr>
                        <a:t>-0.000035</a:t>
                      </a:r>
                    </a:p>
                  </a:txBody>
                  <a:tcPr marL="9525" marR="9525" marT="9525" marB="0" anchor="b"/>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0.000053</a:t>
                      </a:r>
                    </a:p>
                  </a:txBody>
                  <a:tcPr marL="9525" marR="9525" marT="9525" marB="0" anchor="b"/>
                </a:tc>
                <a:extLst>
                  <a:ext uri="{0D108BD9-81ED-4DB2-BD59-A6C34878D82A}">
                    <a16:rowId xmlns:a16="http://schemas.microsoft.com/office/drawing/2014/main" xmlns="" val="10004"/>
                  </a:ext>
                </a:extLst>
              </a:tr>
              <a:tr h="197371">
                <a:tc>
                  <a:txBody>
                    <a:bodyPr/>
                    <a:lstStyle/>
                    <a:p>
                      <a:pPr algn="ctr" fontAlgn="b"/>
                      <a:r>
                        <a:rPr lang="en-US" sz="1100" u="none" strike="noStrike">
                          <a:effectLst/>
                        </a:rPr>
                        <a:t>FEZ</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-0.000298</a:t>
                      </a:r>
                    </a:p>
                  </a:txBody>
                  <a:tcPr marL="9525" marR="9525" marT="9525" marB="0" anchor="b"/>
                </a:tc>
                <a:tc>
                  <a:txBody>
                    <a:bodyPr/>
                    <a:lstStyle/>
                    <a:p>
                      <a:pPr algn="r" fontAlgn="b"/>
                      <a:r>
                        <a:rPr lang="en-US" sz="1100" b="0" i="0" u="none" strike="noStrike">
                          <a:solidFill>
                            <a:srgbClr val="000000"/>
                          </a:solidFill>
                          <a:effectLst/>
                          <a:latin typeface="+mn-lt"/>
                        </a:rPr>
                        <a:t>0.000125</a:t>
                      </a:r>
                    </a:p>
                  </a:txBody>
                  <a:tcPr marL="9525" marR="9525" marT="9525" marB="0" anchor="b"/>
                </a:tc>
                <a:tc>
                  <a:txBody>
                    <a:bodyPr/>
                    <a:lstStyle/>
                    <a:p>
                      <a:pPr algn="r" fontAlgn="b"/>
                      <a:r>
                        <a:rPr lang="en-US" sz="1100" b="0" i="0" u="none" strike="noStrike">
                          <a:solidFill>
                            <a:srgbClr val="000000"/>
                          </a:solidFill>
                          <a:effectLst/>
                          <a:latin typeface="+mn-lt"/>
                        </a:rPr>
                        <a:t>0.000090</a:t>
                      </a:r>
                    </a:p>
                  </a:txBody>
                  <a:tcPr marL="9525" marR="9525" marT="9525" marB="0" anchor="b"/>
                </a:tc>
                <a:tc>
                  <a:txBody>
                    <a:bodyPr/>
                    <a:lstStyle/>
                    <a:p>
                      <a:pPr algn="r" fontAlgn="b"/>
                      <a:r>
                        <a:rPr lang="en-US" sz="1100" b="0" i="0" u="none" strike="noStrike">
                          <a:solidFill>
                            <a:srgbClr val="000000"/>
                          </a:solidFill>
                          <a:effectLst/>
                          <a:latin typeface="+mn-lt"/>
                        </a:rPr>
                        <a:t>0.000190</a:t>
                      </a:r>
                    </a:p>
                  </a:txBody>
                  <a:tcPr marL="9525" marR="9525" marT="9525" marB="0" anchor="b"/>
                </a:tc>
                <a:tc>
                  <a:txBody>
                    <a:bodyPr/>
                    <a:lstStyle/>
                    <a:p>
                      <a:pPr algn="r" fontAlgn="b"/>
                      <a:r>
                        <a:rPr lang="en-US" sz="1100" b="0" i="0" u="none" strike="noStrike">
                          <a:solidFill>
                            <a:srgbClr val="000000"/>
                          </a:solidFill>
                          <a:effectLst/>
                          <a:latin typeface="+mn-lt"/>
                        </a:rPr>
                        <a:t>0.000116</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-0.000042</a:t>
                      </a:r>
                    </a:p>
                  </a:txBody>
                  <a:tcPr marL="9525" marR="9525" marT="9525" marB="0" anchor="b"/>
                </a:tc>
                <a:tc>
                  <a:txBody>
                    <a:bodyPr/>
                    <a:lstStyle/>
                    <a:p>
                      <a:pPr algn="r" fontAlgn="b"/>
                      <a:r>
                        <a:rPr lang="en-US" sz="1100" b="0" i="0" u="none" strike="noStrike">
                          <a:solidFill>
                            <a:srgbClr val="000000"/>
                          </a:solidFill>
                          <a:effectLst/>
                          <a:latin typeface="+mn-lt"/>
                        </a:rPr>
                        <a:t>0.000095</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extLst>
                  <a:ext uri="{0D108BD9-81ED-4DB2-BD59-A6C34878D82A}">
                    <a16:rowId xmlns:a16="http://schemas.microsoft.com/office/drawing/2014/main" xmlns="" val="10005"/>
                  </a:ext>
                </a:extLst>
              </a:tr>
              <a:tr h="197371">
                <a:tc>
                  <a:txBody>
                    <a:bodyPr/>
                    <a:lstStyle/>
                    <a:p>
                      <a:pPr algn="ctr" fontAlgn="b"/>
                      <a:r>
                        <a:rPr lang="en-US" sz="1100" u="none" strike="noStrike">
                          <a:effectLst/>
                        </a:rPr>
                        <a:t>EEM</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0.000065</a:t>
                      </a:r>
                    </a:p>
                  </a:txBody>
                  <a:tcPr marL="9525" marR="9525" marT="9525" marB="0" anchor="b"/>
                </a:tc>
                <a:tc>
                  <a:txBody>
                    <a:bodyPr/>
                    <a:lstStyle/>
                    <a:p>
                      <a:pPr algn="r" fontAlgn="b"/>
                      <a:r>
                        <a:rPr lang="en-US" sz="1100" b="0" i="0" u="none" strike="noStrike">
                          <a:solidFill>
                            <a:srgbClr val="000000"/>
                          </a:solidFill>
                          <a:effectLst/>
                          <a:latin typeface="+mn-lt"/>
                        </a:rPr>
                        <a:t>-0.000233</a:t>
                      </a:r>
                    </a:p>
                  </a:txBody>
                  <a:tcPr marL="9525" marR="9525" marT="9525" marB="0" anchor="b"/>
                </a:tc>
                <a:tc>
                  <a:txBody>
                    <a:bodyPr/>
                    <a:lstStyle/>
                    <a:p>
                      <a:pPr algn="r" fontAlgn="b"/>
                      <a:r>
                        <a:rPr lang="en-US" sz="1100" b="0" i="0" u="none" strike="noStrike">
                          <a:solidFill>
                            <a:srgbClr val="000000"/>
                          </a:solidFill>
                          <a:effectLst/>
                          <a:latin typeface="+mn-lt"/>
                        </a:rPr>
                        <a:t>0.000093</a:t>
                      </a:r>
                    </a:p>
                  </a:txBody>
                  <a:tcPr marL="9525" marR="9525" marT="9525" marB="0" anchor="b"/>
                </a:tc>
                <a:tc>
                  <a:txBody>
                    <a:bodyPr/>
                    <a:lstStyle/>
                    <a:p>
                      <a:pPr algn="r" fontAlgn="b"/>
                      <a:r>
                        <a:rPr lang="en-US" sz="1100" b="0" i="0" u="none" strike="noStrike">
                          <a:solidFill>
                            <a:srgbClr val="000000"/>
                          </a:solidFill>
                          <a:effectLst/>
                          <a:latin typeface="+mn-lt"/>
                        </a:rPr>
                        <a:t>0.000084</a:t>
                      </a:r>
                    </a:p>
                  </a:txBody>
                  <a:tcPr marL="9525" marR="9525" marT="9525" marB="0" anchor="b"/>
                </a:tc>
                <a:tc>
                  <a:txBody>
                    <a:bodyPr/>
                    <a:lstStyle/>
                    <a:p>
                      <a:pPr algn="r" fontAlgn="b"/>
                      <a:r>
                        <a:rPr lang="en-US" sz="1100" b="0" i="0" u="none" strike="noStrike">
                          <a:solidFill>
                            <a:srgbClr val="000000"/>
                          </a:solidFill>
                          <a:effectLst/>
                          <a:latin typeface="+mn-lt"/>
                        </a:rPr>
                        <a:t>0.000116</a:t>
                      </a:r>
                    </a:p>
                  </a:txBody>
                  <a:tcPr marL="9525" marR="9525" marT="9525" marB="0" anchor="b"/>
                </a:tc>
                <a:tc>
                  <a:txBody>
                    <a:bodyPr/>
                    <a:lstStyle/>
                    <a:p>
                      <a:pPr algn="r" fontAlgn="b"/>
                      <a:r>
                        <a:rPr lang="en-US" sz="1100" b="0" i="0" u="none" strike="noStrike">
                          <a:solidFill>
                            <a:srgbClr val="000000"/>
                          </a:solidFill>
                          <a:effectLst/>
                          <a:latin typeface="+mn-lt"/>
                        </a:rPr>
                        <a:t>0.000132</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0.000030</a:t>
                      </a:r>
                    </a:p>
                  </a:txBody>
                  <a:tcPr marL="9525" marR="9525" marT="9525" marB="0" anchor="b"/>
                </a:tc>
                <a:extLst>
                  <a:ext uri="{0D108BD9-81ED-4DB2-BD59-A6C34878D82A}">
                    <a16:rowId xmlns:a16="http://schemas.microsoft.com/office/drawing/2014/main" xmlns="" val="10006"/>
                  </a:ext>
                </a:extLst>
              </a:tr>
              <a:tr h="197371">
                <a:tc>
                  <a:txBody>
                    <a:bodyPr/>
                    <a:lstStyle/>
                    <a:p>
                      <a:pPr algn="ctr" fontAlgn="b"/>
                      <a:r>
                        <a:rPr lang="en-US" sz="1100" u="none" strike="noStrike">
                          <a:effectLst/>
                        </a:rPr>
                        <a:t>HYG</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0.000017</a:t>
                      </a:r>
                    </a:p>
                  </a:txBody>
                  <a:tcPr marL="9525" marR="9525" marT="9525" marB="0" anchor="b"/>
                </a:tc>
                <a:tc>
                  <a:txBody>
                    <a:bodyPr/>
                    <a:lstStyle/>
                    <a:p>
                      <a:pPr algn="r" fontAlgn="b"/>
                      <a:r>
                        <a:rPr lang="en-US" sz="1100" b="0" i="0" u="none" strike="noStrike">
                          <a:solidFill>
                            <a:srgbClr val="000000"/>
                          </a:solidFill>
                          <a:effectLst/>
                          <a:latin typeface="+mn-lt"/>
                        </a:rPr>
                        <a:t>-0.000068</a:t>
                      </a:r>
                    </a:p>
                  </a:txBody>
                  <a:tcPr marL="9525" marR="9525" marT="9525" marB="0" anchor="b"/>
                </a:tc>
                <a:tc>
                  <a:txBody>
                    <a:bodyPr/>
                    <a:lstStyle/>
                    <a:p>
                      <a:pPr algn="r" fontAlgn="b"/>
                      <a:r>
                        <a:rPr lang="en-US" sz="1100" b="0" i="0" u="none" strike="noStrike">
                          <a:solidFill>
                            <a:srgbClr val="000000"/>
                          </a:solidFill>
                          <a:effectLst/>
                          <a:latin typeface="+mn-lt"/>
                        </a:rPr>
                        <a:t>0.000022</a:t>
                      </a:r>
                    </a:p>
                  </a:txBody>
                  <a:tcPr marL="9525" marR="9525" marT="9525" marB="0" anchor="b"/>
                </a:tc>
                <a:tc>
                  <a:txBody>
                    <a:bodyPr/>
                    <a:lstStyle/>
                    <a:p>
                      <a:pPr algn="r" fontAlgn="b"/>
                      <a:r>
                        <a:rPr lang="en-US" sz="1100" b="0" i="0" u="none" strike="noStrike">
                          <a:solidFill>
                            <a:srgbClr val="000000"/>
                          </a:solidFill>
                          <a:effectLst/>
                          <a:latin typeface="+mn-lt"/>
                        </a:rPr>
                        <a:t>0.000020</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tc>
                  <a:txBody>
                    <a:bodyPr/>
                    <a:lstStyle/>
                    <a:p>
                      <a:pPr algn="r" fontAlgn="b"/>
                      <a:r>
                        <a:rPr lang="en-US" sz="1100" b="0" i="0" u="none" strike="noStrike">
                          <a:solidFill>
                            <a:srgbClr val="000000"/>
                          </a:solidFill>
                          <a:effectLst/>
                          <a:latin typeface="+mn-lt"/>
                        </a:rPr>
                        <a:t>0.000017</a:t>
                      </a:r>
                    </a:p>
                  </a:txBody>
                  <a:tcPr marL="9525" marR="9525" marT="9525" marB="0" anchor="b"/>
                </a:tc>
                <a:tc>
                  <a:txBody>
                    <a:bodyPr/>
                    <a:lstStyle/>
                    <a:p>
                      <a:pPr algn="r" fontAlgn="b"/>
                      <a:r>
                        <a:rPr lang="en-US" sz="1100" b="0" i="0" u="none" strike="noStrike">
                          <a:solidFill>
                            <a:srgbClr val="000000"/>
                          </a:solidFill>
                          <a:effectLst/>
                          <a:latin typeface="+mn-lt"/>
                        </a:rPr>
                        <a:t>-0.000004</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tc>
                  <a:txBody>
                    <a:bodyPr/>
                    <a:lstStyle/>
                    <a:p>
                      <a:pPr algn="r" fontAlgn="b"/>
                      <a:r>
                        <a:rPr lang="en-US" sz="1100" b="0" i="0" u="none" strike="noStrike">
                          <a:solidFill>
                            <a:srgbClr val="000000"/>
                          </a:solidFill>
                          <a:effectLst/>
                          <a:latin typeface="+mn-lt"/>
                        </a:rPr>
                        <a:t>0.000005</a:t>
                      </a:r>
                    </a:p>
                  </a:txBody>
                  <a:tcPr marL="9525" marR="9525" marT="9525" marB="0" anchor="b"/>
                </a:tc>
                <a:extLst>
                  <a:ext uri="{0D108BD9-81ED-4DB2-BD59-A6C34878D82A}">
                    <a16:rowId xmlns:a16="http://schemas.microsoft.com/office/drawing/2014/main" xmlns="" val="10007"/>
                  </a:ext>
                </a:extLst>
              </a:tr>
              <a:tr h="197371">
                <a:tc>
                  <a:txBody>
                    <a:bodyPr/>
                    <a:lstStyle/>
                    <a:p>
                      <a:pPr algn="ctr" fontAlgn="b"/>
                      <a:r>
                        <a:rPr lang="en-US" sz="1100" u="none" strike="noStrike">
                          <a:effectLst/>
                        </a:rPr>
                        <a:t>TLT</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-0.000025</a:t>
                      </a:r>
                    </a:p>
                  </a:txBody>
                  <a:tcPr marL="9525" marR="9525" marT="9525" marB="0" anchor="b"/>
                </a:tc>
                <a:tc>
                  <a:txBody>
                    <a:bodyPr/>
                    <a:lstStyle/>
                    <a:p>
                      <a:pPr algn="r" fontAlgn="b"/>
                      <a:r>
                        <a:rPr lang="en-US" sz="1100" b="0" i="0" u="none" strike="noStrike">
                          <a:solidFill>
                            <a:srgbClr val="000000"/>
                          </a:solidFill>
                          <a:effectLst/>
                          <a:latin typeface="+mn-lt"/>
                        </a:rPr>
                        <a:t>0.000092</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-0.000035</a:t>
                      </a:r>
                    </a:p>
                  </a:txBody>
                  <a:tcPr marL="9525" marR="9525" marT="9525" marB="0" anchor="b"/>
                </a:tc>
                <a:tc>
                  <a:txBody>
                    <a:bodyPr/>
                    <a:lstStyle/>
                    <a:p>
                      <a:pPr algn="r" fontAlgn="b"/>
                      <a:r>
                        <a:rPr lang="en-US" sz="1100" b="0" i="0" u="none" strike="noStrike">
                          <a:solidFill>
                            <a:srgbClr val="000000"/>
                          </a:solidFill>
                          <a:effectLst/>
                          <a:latin typeface="+mn-lt"/>
                        </a:rPr>
                        <a:t>-0.000042</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-0.000004</a:t>
                      </a:r>
                    </a:p>
                  </a:txBody>
                  <a:tcPr marL="9525" marR="9525" marT="9525" marB="0" anchor="b"/>
                </a:tc>
                <a:tc>
                  <a:txBody>
                    <a:bodyPr/>
                    <a:lstStyle/>
                    <a:p>
                      <a:pPr algn="r" fontAlgn="b"/>
                      <a:r>
                        <a:rPr lang="en-US" sz="1100" b="0" i="0" u="none" strike="noStrike">
                          <a:solidFill>
                            <a:srgbClr val="000000"/>
                          </a:solidFill>
                          <a:effectLst/>
                          <a:latin typeface="+mn-lt"/>
                        </a:rPr>
                        <a:t>0.000076</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0.000010</a:t>
                      </a:r>
                    </a:p>
                  </a:txBody>
                  <a:tcPr marL="9525" marR="9525" marT="9525" marB="0" anchor="b"/>
                </a:tc>
                <a:extLst>
                  <a:ext uri="{0D108BD9-81ED-4DB2-BD59-A6C34878D82A}">
                    <a16:rowId xmlns:a16="http://schemas.microsoft.com/office/drawing/2014/main" xmlns="" val="10008"/>
                  </a:ext>
                </a:extLst>
              </a:tr>
              <a:tr h="197371">
                <a:tc>
                  <a:txBody>
                    <a:bodyPr/>
                    <a:lstStyle/>
                    <a:p>
                      <a:pPr algn="ctr" fontAlgn="b"/>
                      <a:r>
                        <a:rPr lang="en-US" sz="1100" u="none" strike="noStrike">
                          <a:effectLst/>
                        </a:rPr>
                        <a:t>IWM</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0.000064</a:t>
                      </a:r>
                    </a:p>
                  </a:txBody>
                  <a:tcPr marL="9525" marR="9525" marT="9525" marB="0" anchor="b"/>
                </a:tc>
                <a:tc>
                  <a:txBody>
                    <a:bodyPr/>
                    <a:lstStyle/>
                    <a:p>
                      <a:pPr algn="r" fontAlgn="b"/>
                      <a:r>
                        <a:rPr lang="en-US" sz="1100" b="0" i="0" u="none" strike="noStrike">
                          <a:solidFill>
                            <a:srgbClr val="000000"/>
                          </a:solidFill>
                          <a:effectLst/>
                          <a:latin typeface="+mn-lt"/>
                        </a:rPr>
                        <a:t>-0.000241</a:t>
                      </a:r>
                    </a:p>
                  </a:txBody>
                  <a:tcPr marL="9525" marR="9525" marT="9525" marB="0" anchor="b"/>
                </a:tc>
                <a:tc>
                  <a:txBody>
                    <a:bodyPr/>
                    <a:lstStyle/>
                    <a:p>
                      <a:pPr algn="r" fontAlgn="b"/>
                      <a:r>
                        <a:rPr lang="en-US" sz="1100" b="0" i="0" u="none" strike="noStrike">
                          <a:solidFill>
                            <a:srgbClr val="000000"/>
                          </a:solidFill>
                          <a:effectLst/>
                          <a:latin typeface="+mn-lt"/>
                        </a:rPr>
                        <a:t>0.000073</a:t>
                      </a:r>
                    </a:p>
                  </a:txBody>
                  <a:tcPr marL="9525" marR="9525" marT="9525" marB="0" anchor="b"/>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0.000095</a:t>
                      </a:r>
                    </a:p>
                  </a:txBody>
                  <a:tcPr marL="9525" marR="9525" marT="9525" marB="0" anchor="b"/>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0.000101</a:t>
                      </a:r>
                    </a:p>
                  </a:txBody>
                  <a:tcPr marL="9525" marR="9525" marT="9525" marB="0" anchor="b"/>
                </a:tc>
                <a:tc>
                  <a:txBody>
                    <a:bodyPr/>
                    <a:lstStyle/>
                    <a:p>
                      <a:pPr algn="r" fontAlgn="b"/>
                      <a:r>
                        <a:rPr lang="en-US" sz="1100" b="0" i="0" u="none" strike="noStrike">
                          <a:solidFill>
                            <a:srgbClr val="000000"/>
                          </a:solidFill>
                          <a:effectLst/>
                          <a:latin typeface="+mn-lt"/>
                        </a:rPr>
                        <a:t>0.000013</a:t>
                      </a:r>
                    </a:p>
                  </a:txBody>
                  <a:tcPr marL="9525" marR="9525" marT="9525" marB="0" anchor="b"/>
                </a:tc>
                <a:extLst>
                  <a:ext uri="{0D108BD9-81ED-4DB2-BD59-A6C34878D82A}">
                    <a16:rowId xmlns:a16="http://schemas.microsoft.com/office/drawing/2014/main" xmlns="" val="10009"/>
                  </a:ext>
                </a:extLst>
              </a:tr>
              <a:tr h="197371">
                <a:tc>
                  <a:txBody>
                    <a:bodyPr/>
                    <a:lstStyle/>
                    <a:p>
                      <a:pPr algn="ctr" fontAlgn="b"/>
                      <a:r>
                        <a:rPr lang="en-US" sz="1100" u="none" strike="noStrike">
                          <a:effectLst/>
                        </a:rPr>
                        <a:t>GLD</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0.000008</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tc>
                  <a:txBody>
                    <a:bodyPr/>
                    <a:lstStyle/>
                    <a:p>
                      <a:pPr algn="r" fontAlgn="b"/>
                      <a:r>
                        <a:rPr lang="en-US" sz="1100" b="0" i="0" u="none" strike="noStrike">
                          <a:solidFill>
                            <a:srgbClr val="000000"/>
                          </a:solidFill>
                          <a:effectLst/>
                          <a:latin typeface="+mn-lt"/>
                        </a:rPr>
                        <a:t>0.000023</a:t>
                      </a:r>
                    </a:p>
                  </a:txBody>
                  <a:tcPr marL="9525" marR="9525" marT="9525" marB="0" anchor="b"/>
                </a:tc>
                <a:tc>
                  <a:txBody>
                    <a:bodyPr/>
                    <a:lstStyle/>
                    <a:p>
                      <a:pPr algn="r" fontAlgn="b"/>
                      <a:r>
                        <a:rPr lang="en-US" sz="1100" b="0" i="0" u="none" strike="noStrike">
                          <a:solidFill>
                            <a:srgbClr val="000000"/>
                          </a:solidFill>
                          <a:effectLst/>
                          <a:latin typeface="+mn-lt"/>
                        </a:rPr>
                        <a:t>0.000053</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tc>
                  <a:txBody>
                    <a:bodyPr/>
                    <a:lstStyle/>
                    <a:p>
                      <a:pPr algn="r" fontAlgn="b"/>
                      <a:r>
                        <a:rPr lang="en-US" sz="1100" b="0" i="0" u="none" strike="noStrike">
                          <a:solidFill>
                            <a:srgbClr val="000000"/>
                          </a:solidFill>
                          <a:effectLst/>
                          <a:latin typeface="+mn-lt"/>
                        </a:rPr>
                        <a:t>0.000030</a:t>
                      </a:r>
                    </a:p>
                  </a:txBody>
                  <a:tcPr marL="9525" marR="9525" marT="9525" marB="0" anchor="b"/>
                </a:tc>
                <a:tc>
                  <a:txBody>
                    <a:bodyPr/>
                    <a:lstStyle/>
                    <a:p>
                      <a:pPr algn="r" fontAlgn="b"/>
                      <a:r>
                        <a:rPr lang="en-US" sz="1100" b="0" i="0" u="none" strike="noStrike">
                          <a:solidFill>
                            <a:srgbClr val="000000"/>
                          </a:solidFill>
                          <a:effectLst/>
                          <a:latin typeface="+mn-lt"/>
                        </a:rPr>
                        <a:t>0.000005</a:t>
                      </a:r>
                    </a:p>
                  </a:txBody>
                  <a:tcPr marL="9525" marR="9525" marT="9525" marB="0" anchor="b"/>
                </a:tc>
                <a:tc>
                  <a:txBody>
                    <a:bodyPr/>
                    <a:lstStyle/>
                    <a:p>
                      <a:pPr algn="r" fontAlgn="b"/>
                      <a:r>
                        <a:rPr lang="en-US" sz="1100" b="0" i="0" u="none" strike="noStrike">
                          <a:solidFill>
                            <a:srgbClr val="000000"/>
                          </a:solidFill>
                          <a:effectLst/>
                          <a:latin typeface="+mn-lt"/>
                        </a:rPr>
                        <a:t>0.000010</a:t>
                      </a:r>
                    </a:p>
                  </a:txBody>
                  <a:tcPr marL="9525" marR="9525" marT="9525" marB="0" anchor="b"/>
                </a:tc>
                <a:tc>
                  <a:txBody>
                    <a:bodyPr/>
                    <a:lstStyle/>
                    <a:p>
                      <a:pPr algn="r" fontAlgn="b"/>
                      <a:r>
                        <a:rPr lang="en-US" sz="1100" b="0" i="0" u="none" strike="noStrike">
                          <a:solidFill>
                            <a:srgbClr val="000000"/>
                          </a:solidFill>
                          <a:effectLst/>
                          <a:latin typeface="+mn-lt"/>
                        </a:rPr>
                        <a:t>0.000013</a:t>
                      </a:r>
                    </a:p>
                  </a:txBody>
                  <a:tcPr marL="9525" marR="9525" marT="9525" marB="0" anchor="b"/>
                </a:tc>
                <a:tc>
                  <a:txBody>
                    <a:bodyPr/>
                    <a:lstStyle/>
                    <a:p>
                      <a:pPr algn="r" fontAlgn="b"/>
                      <a:r>
                        <a:rPr lang="en-US" sz="1100" b="0" i="0" u="none" strike="noStrike" dirty="0">
                          <a:solidFill>
                            <a:srgbClr val="000000"/>
                          </a:solidFill>
                          <a:effectLst/>
                          <a:latin typeface="+mn-lt"/>
                        </a:rPr>
                        <a:t>0.000104</a:t>
                      </a:r>
                    </a:p>
                  </a:txBody>
                  <a:tcPr marL="9525" marR="9525" marT="9525" marB="0" anchor="b"/>
                </a:tc>
                <a:extLst>
                  <a:ext uri="{0D108BD9-81ED-4DB2-BD59-A6C34878D82A}">
                    <a16:rowId xmlns:a16="http://schemas.microsoft.com/office/drawing/2014/main" xmlns="" val="10010"/>
                  </a:ext>
                </a:extLst>
              </a:tr>
            </a:tbl>
          </a:graphicData>
        </a:graphic>
      </p:graphicFrame>
      <p:sp>
        <p:nvSpPr>
          <p:cNvPr id="6" name="Oval 5"/>
          <p:cNvSpPr/>
          <p:nvPr/>
        </p:nvSpPr>
        <p:spPr bwMode="auto">
          <a:xfrm>
            <a:off x="1828800" y="2667000"/>
            <a:ext cx="838200" cy="358142"/>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sp>
        <p:nvSpPr>
          <p:cNvPr id="7" name="Oval 6"/>
          <p:cNvSpPr/>
          <p:nvPr/>
        </p:nvSpPr>
        <p:spPr bwMode="auto">
          <a:xfrm>
            <a:off x="1828800" y="5257800"/>
            <a:ext cx="838200" cy="358142"/>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spTree>
    <p:extLst>
      <p:ext uri="{BB962C8B-B14F-4D97-AF65-F5344CB8AC3E}">
        <p14:creationId xmlns:p14="http://schemas.microsoft.com/office/powerpoint/2010/main" val="29469544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Covariance Difference</a:t>
            </a:r>
          </a:p>
        </p:txBody>
      </p:sp>
      <p:sp>
        <p:nvSpPr>
          <p:cNvPr id="8" name="TextBox 7"/>
          <p:cNvSpPr txBox="1"/>
          <p:nvPr/>
        </p:nvSpPr>
        <p:spPr>
          <a:xfrm>
            <a:off x="457200" y="1371600"/>
            <a:ext cx="8305800" cy="5140478"/>
          </a:xfrm>
          <a:prstGeom prst="rect">
            <a:avLst/>
          </a:prstGeom>
          <a:noFill/>
        </p:spPr>
        <p:txBody>
          <a:bodyPr wrap="none" rtlCol="0">
            <a:noAutofit/>
          </a:bodyPr>
          <a:lstStyle/>
          <a:p>
            <a:r>
              <a:rPr lang="en-US" sz="1600" dirty="0"/>
              <a:t>Simulated Covariance Matrix</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Actual Covariance Matrix</a:t>
            </a:r>
          </a:p>
        </p:txBody>
      </p:sp>
      <p:graphicFrame>
        <p:nvGraphicFramePr>
          <p:cNvPr id="4" name="Content Placeholder 3"/>
          <p:cNvGraphicFramePr>
            <a:graphicFrameLocks noGrp="1"/>
          </p:cNvGraphicFramePr>
          <p:nvPr>
            <p:ph idx="1"/>
            <p:extLst/>
          </p:nvPr>
        </p:nvGraphicFramePr>
        <p:xfrm>
          <a:off x="419097" y="1683308"/>
          <a:ext cx="8382005" cy="2165500"/>
        </p:xfrm>
        <a:graphic>
          <a:graphicData uri="http://schemas.openxmlformats.org/drawingml/2006/table">
            <a:tbl>
              <a:tblPr firstRow="1" bandRow="1">
                <a:tableStyleId>{5C22544A-7EE6-4342-B048-85BDC9FD1C3A}</a:tableStyleId>
              </a:tblPr>
              <a:tblGrid>
                <a:gridCol w="684245">
                  <a:extLst>
                    <a:ext uri="{9D8B030D-6E8A-4147-A177-3AD203B41FA5}">
                      <a16:colId xmlns:a16="http://schemas.microsoft.com/office/drawing/2014/main" xmlns="" val="20000"/>
                    </a:ext>
                  </a:extLst>
                </a:gridCol>
                <a:gridCol w="769776">
                  <a:extLst>
                    <a:ext uri="{9D8B030D-6E8A-4147-A177-3AD203B41FA5}">
                      <a16:colId xmlns:a16="http://schemas.microsoft.com/office/drawing/2014/main" xmlns="" val="20001"/>
                    </a:ext>
                  </a:extLst>
                </a:gridCol>
                <a:gridCol w="769776">
                  <a:extLst>
                    <a:ext uri="{9D8B030D-6E8A-4147-A177-3AD203B41FA5}">
                      <a16:colId xmlns:a16="http://schemas.microsoft.com/office/drawing/2014/main" xmlns="" val="20002"/>
                    </a:ext>
                  </a:extLst>
                </a:gridCol>
                <a:gridCol w="769776">
                  <a:extLst>
                    <a:ext uri="{9D8B030D-6E8A-4147-A177-3AD203B41FA5}">
                      <a16:colId xmlns:a16="http://schemas.microsoft.com/office/drawing/2014/main" xmlns="" val="20003"/>
                    </a:ext>
                  </a:extLst>
                </a:gridCol>
                <a:gridCol w="769776">
                  <a:extLst>
                    <a:ext uri="{9D8B030D-6E8A-4147-A177-3AD203B41FA5}">
                      <a16:colId xmlns:a16="http://schemas.microsoft.com/office/drawing/2014/main" xmlns="" val="20004"/>
                    </a:ext>
                  </a:extLst>
                </a:gridCol>
                <a:gridCol w="769776">
                  <a:extLst>
                    <a:ext uri="{9D8B030D-6E8A-4147-A177-3AD203B41FA5}">
                      <a16:colId xmlns:a16="http://schemas.microsoft.com/office/drawing/2014/main" xmlns="" val="20005"/>
                    </a:ext>
                  </a:extLst>
                </a:gridCol>
                <a:gridCol w="769776">
                  <a:extLst>
                    <a:ext uri="{9D8B030D-6E8A-4147-A177-3AD203B41FA5}">
                      <a16:colId xmlns:a16="http://schemas.microsoft.com/office/drawing/2014/main" xmlns="" val="20006"/>
                    </a:ext>
                  </a:extLst>
                </a:gridCol>
                <a:gridCol w="769776">
                  <a:extLst>
                    <a:ext uri="{9D8B030D-6E8A-4147-A177-3AD203B41FA5}">
                      <a16:colId xmlns:a16="http://schemas.microsoft.com/office/drawing/2014/main" xmlns="" val="20007"/>
                    </a:ext>
                  </a:extLst>
                </a:gridCol>
                <a:gridCol w="769776">
                  <a:extLst>
                    <a:ext uri="{9D8B030D-6E8A-4147-A177-3AD203B41FA5}">
                      <a16:colId xmlns:a16="http://schemas.microsoft.com/office/drawing/2014/main" xmlns="" val="20008"/>
                    </a:ext>
                  </a:extLst>
                </a:gridCol>
                <a:gridCol w="769776">
                  <a:extLst>
                    <a:ext uri="{9D8B030D-6E8A-4147-A177-3AD203B41FA5}">
                      <a16:colId xmlns:a16="http://schemas.microsoft.com/office/drawing/2014/main" xmlns="" val="20009"/>
                    </a:ext>
                  </a:extLst>
                </a:gridCol>
                <a:gridCol w="769776">
                  <a:extLst>
                    <a:ext uri="{9D8B030D-6E8A-4147-A177-3AD203B41FA5}">
                      <a16:colId xmlns:a16="http://schemas.microsoft.com/office/drawing/2014/main" xmlns="" val="20010"/>
                    </a:ext>
                  </a:extLst>
                </a:gridCol>
              </a:tblGrid>
              <a:tr h="303382">
                <a:tc>
                  <a:txBody>
                    <a:bodyPr/>
                    <a:lstStyle/>
                    <a:p>
                      <a:pPr algn="ctr" fontAlgn="b"/>
                      <a:r>
                        <a:rPr lang="en-US" sz="1100" u="none" strike="noStrike" dirty="0">
                          <a:effectLst/>
                        </a:rPr>
                        <a:t>Regime 1</a:t>
                      </a:r>
                      <a:endParaRPr lang="en-US" sz="1100" b="0" i="0" u="none" strike="noStrike" dirty="0">
                        <a:solidFill>
                          <a:srgbClr val="000000"/>
                        </a:solidFill>
                        <a:effectLst/>
                        <a:latin typeface="Calibri"/>
                      </a:endParaRPr>
                    </a:p>
                  </a:txBody>
                  <a:tcPr marL="0" marR="0" marT="0" marB="0" anchor="ctr"/>
                </a:tc>
                <a:tc>
                  <a:txBody>
                    <a:bodyPr/>
                    <a:lstStyle/>
                    <a:p>
                      <a:pPr algn="ctr" fontAlgn="b"/>
                      <a:r>
                        <a:rPr lang="en-US" sz="1100" u="none" strike="noStrike" dirty="0">
                          <a:effectLst/>
                        </a:rPr>
                        <a:t>SPY</a:t>
                      </a:r>
                      <a:endParaRPr lang="en-US" sz="1100" b="0" i="0" u="none" strike="noStrike" dirty="0">
                        <a:solidFill>
                          <a:srgbClr val="000000"/>
                        </a:solidFill>
                        <a:effectLst/>
                        <a:latin typeface="Calibri"/>
                      </a:endParaRPr>
                    </a:p>
                  </a:txBody>
                  <a:tcPr marL="0" marR="0" marT="0" marB="0" anchor="ctr"/>
                </a:tc>
                <a:tc>
                  <a:txBody>
                    <a:bodyPr/>
                    <a:lstStyle/>
                    <a:p>
                      <a:pPr algn="ctr" fontAlgn="b"/>
                      <a:r>
                        <a:rPr lang="en-US" sz="1100" u="none" strike="noStrike">
                          <a:effectLst/>
                        </a:rPr>
                        <a:t>VXX</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EFA</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dirty="0">
                          <a:effectLst/>
                        </a:rPr>
                        <a:t>OIL</a:t>
                      </a:r>
                      <a:endParaRPr lang="en-US" sz="1100" b="0" i="0" u="none" strike="noStrike" dirty="0">
                        <a:solidFill>
                          <a:srgbClr val="000000"/>
                        </a:solidFill>
                        <a:effectLst/>
                        <a:latin typeface="Calibri"/>
                      </a:endParaRPr>
                    </a:p>
                  </a:txBody>
                  <a:tcPr marL="0" marR="0" marT="0" marB="0" anchor="ctr"/>
                </a:tc>
                <a:tc>
                  <a:txBody>
                    <a:bodyPr/>
                    <a:lstStyle/>
                    <a:p>
                      <a:pPr algn="ctr" fontAlgn="b"/>
                      <a:r>
                        <a:rPr lang="en-US" sz="1100" u="none" strike="noStrike">
                          <a:effectLst/>
                        </a:rPr>
                        <a:t>FEZ</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EEM</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HYG</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TLT</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IWM</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GLD</a:t>
                      </a:r>
                      <a:endParaRPr lang="en-US" sz="11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00"/>
                  </a:ext>
                </a:extLst>
              </a:tr>
              <a:tr h="183022">
                <a:tc>
                  <a:txBody>
                    <a:bodyPr/>
                    <a:lstStyle/>
                    <a:p>
                      <a:pPr algn="ctr" fontAlgn="b"/>
                      <a:r>
                        <a:rPr lang="en-US" sz="1100" u="none" strike="noStrike" dirty="0">
                          <a:effectLst/>
                        </a:rPr>
                        <a:t>SPY</a:t>
                      </a:r>
                      <a:endParaRPr lang="en-US" sz="1100" b="0" i="0" u="none" strike="noStrike" dirty="0">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0.000053</a:t>
                      </a:r>
                    </a:p>
                  </a:txBody>
                  <a:tcPr marL="9525" marR="9525" marT="9525" marB="0" anchor="b"/>
                </a:tc>
                <a:tc>
                  <a:txBody>
                    <a:bodyPr/>
                    <a:lstStyle/>
                    <a:p>
                      <a:pPr algn="r" fontAlgn="b"/>
                      <a:r>
                        <a:rPr lang="en-US" sz="1100" b="0" i="0" u="none" strike="noStrike">
                          <a:solidFill>
                            <a:srgbClr val="000000"/>
                          </a:solidFill>
                          <a:effectLst/>
                          <a:latin typeface="+mn-lt"/>
                        </a:rPr>
                        <a:t>-0.000191</a:t>
                      </a:r>
                    </a:p>
                  </a:txBody>
                  <a:tcPr marL="9525" marR="9525" marT="9525" marB="0" anchor="b"/>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0.000047</a:t>
                      </a:r>
                    </a:p>
                  </a:txBody>
                  <a:tcPr marL="9525" marR="9525" marT="9525" marB="0" anchor="b"/>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0.000065</a:t>
                      </a:r>
                    </a:p>
                  </a:txBody>
                  <a:tcPr marL="9525" marR="9525" marT="9525" marB="0" anchor="b"/>
                </a:tc>
                <a:tc>
                  <a:txBody>
                    <a:bodyPr/>
                    <a:lstStyle/>
                    <a:p>
                      <a:pPr algn="r" fontAlgn="b"/>
                      <a:r>
                        <a:rPr lang="en-US" sz="1100" b="0" i="0" u="none" strike="noStrike">
                          <a:solidFill>
                            <a:srgbClr val="000000"/>
                          </a:solidFill>
                          <a:effectLst/>
                          <a:latin typeface="+mn-lt"/>
                        </a:rPr>
                        <a:t>0.000017</a:t>
                      </a:r>
                    </a:p>
                  </a:txBody>
                  <a:tcPr marL="9525" marR="9525" marT="9525" marB="0" anchor="b"/>
                </a:tc>
                <a:tc>
                  <a:txBody>
                    <a:bodyPr/>
                    <a:lstStyle/>
                    <a:p>
                      <a:pPr algn="r" fontAlgn="b"/>
                      <a:r>
                        <a:rPr lang="en-US" sz="1100" b="0" i="0" u="none" strike="noStrike">
                          <a:solidFill>
                            <a:srgbClr val="000000"/>
                          </a:solidFill>
                          <a:effectLst/>
                          <a:latin typeface="+mn-lt"/>
                        </a:rPr>
                        <a:t>-0.000025</a:t>
                      </a:r>
                    </a:p>
                  </a:txBody>
                  <a:tcPr marL="9525" marR="9525" marT="9525" marB="0" anchor="b"/>
                </a:tc>
                <a:tc>
                  <a:txBody>
                    <a:bodyPr/>
                    <a:lstStyle/>
                    <a:p>
                      <a:pPr algn="r" fontAlgn="b"/>
                      <a:r>
                        <a:rPr lang="en-US" sz="1100" b="0" i="0" u="none" strike="noStrike">
                          <a:solidFill>
                            <a:srgbClr val="000000"/>
                          </a:solidFill>
                          <a:effectLst/>
                          <a:latin typeface="+mn-lt"/>
                        </a:rPr>
                        <a:t>0.000064</a:t>
                      </a:r>
                    </a:p>
                  </a:txBody>
                  <a:tcPr marL="9525" marR="9525" marT="9525" marB="0" anchor="b"/>
                </a:tc>
                <a:tc>
                  <a:txBody>
                    <a:bodyPr/>
                    <a:lstStyle/>
                    <a:p>
                      <a:pPr algn="r" fontAlgn="b"/>
                      <a:r>
                        <a:rPr lang="en-US" sz="1100" b="0" i="0" u="none" strike="noStrike">
                          <a:solidFill>
                            <a:srgbClr val="000000"/>
                          </a:solidFill>
                          <a:effectLst/>
                          <a:latin typeface="+mn-lt"/>
                        </a:rPr>
                        <a:t>0.000008</a:t>
                      </a:r>
                    </a:p>
                  </a:txBody>
                  <a:tcPr marL="9525" marR="9525" marT="9525" marB="0" anchor="b"/>
                </a:tc>
                <a:extLst>
                  <a:ext uri="{0D108BD9-81ED-4DB2-BD59-A6C34878D82A}">
                    <a16:rowId xmlns:a16="http://schemas.microsoft.com/office/drawing/2014/main" xmlns="" val="10001"/>
                  </a:ext>
                </a:extLst>
              </a:tr>
              <a:tr h="183022">
                <a:tc>
                  <a:txBody>
                    <a:bodyPr/>
                    <a:lstStyle/>
                    <a:p>
                      <a:pPr algn="ctr" fontAlgn="b"/>
                      <a:r>
                        <a:rPr lang="en-US" sz="1100" u="none" strike="noStrike">
                          <a:effectLst/>
                        </a:rPr>
                        <a:t>VXX</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-0.000191</a:t>
                      </a:r>
                    </a:p>
                  </a:txBody>
                  <a:tcPr marL="9525" marR="9525" marT="9525" marB="0" anchor="b"/>
                </a:tc>
                <a:tc>
                  <a:txBody>
                    <a:bodyPr/>
                    <a:lstStyle/>
                    <a:p>
                      <a:pPr algn="r" fontAlgn="b"/>
                      <a:r>
                        <a:rPr lang="en-US" sz="1100" b="0" i="0" u="none" strike="noStrike">
                          <a:solidFill>
                            <a:srgbClr val="000000"/>
                          </a:solidFill>
                          <a:effectLst/>
                          <a:latin typeface="+mn-lt"/>
                        </a:rPr>
                        <a:t>0.001222</a:t>
                      </a:r>
                    </a:p>
                  </a:txBody>
                  <a:tcPr marL="9525" marR="9525" marT="9525" marB="0" anchor="b"/>
                </a:tc>
                <a:tc>
                  <a:txBody>
                    <a:bodyPr/>
                    <a:lstStyle/>
                    <a:p>
                      <a:pPr algn="r" fontAlgn="b"/>
                      <a:r>
                        <a:rPr lang="en-US" sz="1100" b="0" i="0" u="none" strike="noStrike">
                          <a:solidFill>
                            <a:srgbClr val="000000"/>
                          </a:solidFill>
                          <a:effectLst/>
                          <a:latin typeface="+mn-lt"/>
                        </a:rPr>
                        <a:t>-0.000223</a:t>
                      </a:r>
                    </a:p>
                  </a:txBody>
                  <a:tcPr marL="9525" marR="9525" marT="9525" marB="0" anchor="b"/>
                </a:tc>
                <a:tc>
                  <a:txBody>
                    <a:bodyPr/>
                    <a:lstStyle/>
                    <a:p>
                      <a:pPr algn="r" fontAlgn="b"/>
                      <a:r>
                        <a:rPr lang="en-US" sz="1100" b="0" i="0" u="none" strike="noStrike">
                          <a:solidFill>
                            <a:srgbClr val="000000"/>
                          </a:solidFill>
                          <a:effectLst/>
                          <a:latin typeface="+mn-lt"/>
                        </a:rPr>
                        <a:t>-0.000145</a:t>
                      </a:r>
                    </a:p>
                  </a:txBody>
                  <a:tcPr marL="9525" marR="9525" marT="9525" marB="0" anchor="b"/>
                </a:tc>
                <a:tc>
                  <a:txBody>
                    <a:bodyPr/>
                    <a:lstStyle/>
                    <a:p>
                      <a:pPr algn="r" fontAlgn="b"/>
                      <a:r>
                        <a:rPr lang="en-US" sz="1100" b="0" i="0" u="none" strike="noStrike">
                          <a:solidFill>
                            <a:srgbClr val="000000"/>
                          </a:solidFill>
                          <a:effectLst/>
                          <a:latin typeface="+mn-lt"/>
                        </a:rPr>
                        <a:t>-0.000297</a:t>
                      </a:r>
                    </a:p>
                  </a:txBody>
                  <a:tcPr marL="9525" marR="9525" marT="9525" marB="0" anchor="b"/>
                </a:tc>
                <a:tc>
                  <a:txBody>
                    <a:bodyPr/>
                    <a:lstStyle/>
                    <a:p>
                      <a:pPr algn="r" fontAlgn="b"/>
                      <a:r>
                        <a:rPr lang="en-US" sz="1100" b="0" i="0" u="none" strike="noStrike">
                          <a:solidFill>
                            <a:srgbClr val="000000"/>
                          </a:solidFill>
                          <a:effectLst/>
                          <a:latin typeface="+mn-lt"/>
                        </a:rPr>
                        <a:t>-0.000232</a:t>
                      </a:r>
                    </a:p>
                  </a:txBody>
                  <a:tcPr marL="9525" marR="9525" marT="9525" marB="0" anchor="b"/>
                </a:tc>
                <a:tc>
                  <a:txBody>
                    <a:bodyPr/>
                    <a:lstStyle/>
                    <a:p>
                      <a:pPr algn="r" fontAlgn="b"/>
                      <a:r>
                        <a:rPr lang="en-US" sz="1100" b="0" i="0" u="none" strike="noStrike">
                          <a:solidFill>
                            <a:srgbClr val="000000"/>
                          </a:solidFill>
                          <a:effectLst/>
                          <a:latin typeface="+mn-lt"/>
                        </a:rPr>
                        <a:t>-0.000068</a:t>
                      </a:r>
                    </a:p>
                  </a:txBody>
                  <a:tcPr marL="9525" marR="9525" marT="9525" marB="0" anchor="b"/>
                </a:tc>
                <a:tc>
                  <a:txBody>
                    <a:bodyPr/>
                    <a:lstStyle/>
                    <a:p>
                      <a:pPr algn="r" fontAlgn="b"/>
                      <a:r>
                        <a:rPr lang="en-US" sz="1100" b="0" i="0" u="none" strike="noStrike">
                          <a:solidFill>
                            <a:srgbClr val="000000"/>
                          </a:solidFill>
                          <a:effectLst/>
                          <a:latin typeface="+mn-lt"/>
                        </a:rPr>
                        <a:t>0.000092</a:t>
                      </a:r>
                    </a:p>
                  </a:txBody>
                  <a:tcPr marL="9525" marR="9525" marT="9525" marB="0" anchor="b"/>
                </a:tc>
                <a:tc>
                  <a:txBody>
                    <a:bodyPr/>
                    <a:lstStyle/>
                    <a:p>
                      <a:pPr algn="r" fontAlgn="b"/>
                      <a:r>
                        <a:rPr lang="en-US" sz="1100" b="0" i="0" u="none" strike="noStrike">
                          <a:solidFill>
                            <a:srgbClr val="000000"/>
                          </a:solidFill>
                          <a:effectLst/>
                          <a:latin typeface="+mn-lt"/>
                        </a:rPr>
                        <a:t>-0.000241</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extLst>
                  <a:ext uri="{0D108BD9-81ED-4DB2-BD59-A6C34878D82A}">
                    <a16:rowId xmlns:a16="http://schemas.microsoft.com/office/drawing/2014/main" xmlns="" val="10002"/>
                  </a:ext>
                </a:extLst>
              </a:tr>
              <a:tr h="183022">
                <a:tc>
                  <a:txBody>
                    <a:bodyPr/>
                    <a:lstStyle/>
                    <a:p>
                      <a:pPr algn="ctr" fontAlgn="b"/>
                      <a:r>
                        <a:rPr lang="en-US" sz="1100" u="none" strike="noStrike">
                          <a:effectLst/>
                        </a:rPr>
                        <a:t>EFA</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-0.000223</a:t>
                      </a:r>
                    </a:p>
                  </a:txBody>
                  <a:tcPr marL="9525" marR="9525" marT="9525" marB="0" anchor="b"/>
                </a:tc>
                <a:tc>
                  <a:txBody>
                    <a:bodyPr/>
                    <a:lstStyle/>
                    <a:p>
                      <a:pPr algn="r" fontAlgn="b"/>
                      <a:r>
                        <a:rPr lang="en-US" sz="1100" b="0" i="0" u="none" strike="noStrike">
                          <a:solidFill>
                            <a:srgbClr val="000000"/>
                          </a:solidFill>
                          <a:effectLst/>
                          <a:latin typeface="+mn-lt"/>
                        </a:rPr>
                        <a:t>0.000097</a:t>
                      </a:r>
                    </a:p>
                  </a:txBody>
                  <a:tcPr marL="9525" marR="9525" marT="9525" marB="0" anchor="b"/>
                </a:tc>
                <a:tc>
                  <a:txBody>
                    <a:bodyPr/>
                    <a:lstStyle/>
                    <a:p>
                      <a:pPr algn="r" fontAlgn="b"/>
                      <a:r>
                        <a:rPr lang="en-US" sz="1100" b="0" i="0" u="none" strike="noStrike">
                          <a:solidFill>
                            <a:srgbClr val="000000"/>
                          </a:solidFill>
                          <a:effectLst/>
                          <a:latin typeface="+mn-lt"/>
                        </a:rPr>
                        <a:t>0.000071</a:t>
                      </a:r>
                    </a:p>
                  </a:txBody>
                  <a:tcPr marL="9525" marR="9525" marT="9525" marB="0" anchor="b"/>
                </a:tc>
                <a:tc>
                  <a:txBody>
                    <a:bodyPr/>
                    <a:lstStyle/>
                    <a:p>
                      <a:pPr algn="r" fontAlgn="b"/>
                      <a:r>
                        <a:rPr lang="en-US" sz="1100" b="0" i="0" u="none" strike="noStrike">
                          <a:solidFill>
                            <a:srgbClr val="000000"/>
                          </a:solidFill>
                          <a:effectLst/>
                          <a:latin typeface="+mn-lt"/>
                        </a:rPr>
                        <a:t>0.000125</a:t>
                      </a:r>
                    </a:p>
                  </a:txBody>
                  <a:tcPr marL="9525" marR="9525" marT="9525" marB="0" anchor="b"/>
                </a:tc>
                <a:tc>
                  <a:txBody>
                    <a:bodyPr/>
                    <a:lstStyle/>
                    <a:p>
                      <a:pPr algn="r" fontAlgn="b"/>
                      <a:r>
                        <a:rPr lang="en-US" sz="1100" b="0" i="0" u="none" strike="noStrike">
                          <a:solidFill>
                            <a:srgbClr val="000000"/>
                          </a:solidFill>
                          <a:effectLst/>
                          <a:latin typeface="+mn-lt"/>
                        </a:rPr>
                        <a:t>0.000093</a:t>
                      </a:r>
                    </a:p>
                  </a:txBody>
                  <a:tcPr marL="9525" marR="9525" marT="9525" marB="0" anchor="b"/>
                </a:tc>
                <a:tc>
                  <a:txBody>
                    <a:bodyPr/>
                    <a:lstStyle/>
                    <a:p>
                      <a:pPr algn="r" fontAlgn="b"/>
                      <a:r>
                        <a:rPr lang="en-US" sz="1100" b="0" i="0" u="none" strike="noStrike">
                          <a:solidFill>
                            <a:srgbClr val="000000"/>
                          </a:solidFill>
                          <a:effectLst/>
                          <a:latin typeface="+mn-lt"/>
                        </a:rPr>
                        <a:t>0.000022</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0.000073</a:t>
                      </a:r>
                    </a:p>
                  </a:txBody>
                  <a:tcPr marL="9525" marR="9525" marT="9525" marB="0" anchor="b"/>
                </a:tc>
                <a:tc>
                  <a:txBody>
                    <a:bodyPr/>
                    <a:lstStyle/>
                    <a:p>
                      <a:pPr algn="r" fontAlgn="b"/>
                      <a:r>
                        <a:rPr lang="en-US" sz="1100" b="0" i="0" u="none" strike="noStrike">
                          <a:solidFill>
                            <a:srgbClr val="000000"/>
                          </a:solidFill>
                          <a:effectLst/>
                          <a:latin typeface="+mn-lt"/>
                        </a:rPr>
                        <a:t>0.000023</a:t>
                      </a:r>
                    </a:p>
                  </a:txBody>
                  <a:tcPr marL="9525" marR="9525" marT="9525" marB="0" anchor="b"/>
                </a:tc>
                <a:extLst>
                  <a:ext uri="{0D108BD9-81ED-4DB2-BD59-A6C34878D82A}">
                    <a16:rowId xmlns:a16="http://schemas.microsoft.com/office/drawing/2014/main" xmlns="" val="10003"/>
                  </a:ext>
                </a:extLst>
              </a:tr>
              <a:tr h="183022">
                <a:tc>
                  <a:txBody>
                    <a:bodyPr/>
                    <a:lstStyle/>
                    <a:p>
                      <a:pPr algn="ctr" fontAlgn="b"/>
                      <a:r>
                        <a:rPr lang="en-US" sz="1100" u="none" strike="noStrike">
                          <a:effectLst/>
                        </a:rPr>
                        <a:t>OIL</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0.000047</a:t>
                      </a:r>
                    </a:p>
                  </a:txBody>
                  <a:tcPr marL="9525" marR="9525" marT="9525" marB="0" anchor="b"/>
                </a:tc>
                <a:tc>
                  <a:txBody>
                    <a:bodyPr/>
                    <a:lstStyle/>
                    <a:p>
                      <a:pPr algn="r" fontAlgn="b"/>
                      <a:r>
                        <a:rPr lang="en-US" sz="1100" b="0" i="0" u="none" strike="noStrike">
                          <a:solidFill>
                            <a:srgbClr val="000000"/>
                          </a:solidFill>
                          <a:effectLst/>
                          <a:latin typeface="+mn-lt"/>
                        </a:rPr>
                        <a:t>-0.000145</a:t>
                      </a:r>
                    </a:p>
                  </a:txBody>
                  <a:tcPr marL="9525" marR="9525" marT="9525" marB="0" anchor="b"/>
                </a:tc>
                <a:tc>
                  <a:txBody>
                    <a:bodyPr/>
                    <a:lstStyle/>
                    <a:p>
                      <a:pPr algn="r" fontAlgn="b"/>
                      <a:r>
                        <a:rPr lang="en-US" sz="1100" b="0" i="0" u="none" strike="noStrike">
                          <a:solidFill>
                            <a:srgbClr val="000000"/>
                          </a:solidFill>
                          <a:effectLst/>
                          <a:latin typeface="+mn-lt"/>
                        </a:rPr>
                        <a:t>0.000071</a:t>
                      </a:r>
                    </a:p>
                  </a:txBody>
                  <a:tcPr marL="9525" marR="9525" marT="9525" marB="0" anchor="b"/>
                </a:tc>
                <a:tc>
                  <a:txBody>
                    <a:bodyPr/>
                    <a:lstStyle/>
                    <a:p>
                      <a:pPr algn="r" fontAlgn="b"/>
                      <a:r>
                        <a:rPr lang="en-US" sz="1100" b="0" i="0" u="none" strike="noStrike">
                          <a:solidFill>
                            <a:srgbClr val="000000"/>
                          </a:solidFill>
                          <a:effectLst/>
                          <a:latin typeface="+mn-lt"/>
                        </a:rPr>
                        <a:t>0.000328</a:t>
                      </a:r>
                    </a:p>
                  </a:txBody>
                  <a:tcPr marL="9525" marR="9525" marT="9525" marB="0" anchor="b"/>
                </a:tc>
                <a:tc>
                  <a:txBody>
                    <a:bodyPr/>
                    <a:lstStyle/>
                    <a:p>
                      <a:pPr algn="r" fontAlgn="b"/>
                      <a:r>
                        <a:rPr lang="en-US" sz="1100" b="0" i="0" u="none" strike="noStrike">
                          <a:solidFill>
                            <a:srgbClr val="000000"/>
                          </a:solidFill>
                          <a:effectLst/>
                          <a:latin typeface="+mn-lt"/>
                        </a:rPr>
                        <a:t>0.000090</a:t>
                      </a:r>
                    </a:p>
                  </a:txBody>
                  <a:tcPr marL="9525" marR="9525" marT="9525" marB="0" anchor="b"/>
                </a:tc>
                <a:tc>
                  <a:txBody>
                    <a:bodyPr/>
                    <a:lstStyle/>
                    <a:p>
                      <a:pPr algn="r" fontAlgn="b"/>
                      <a:r>
                        <a:rPr lang="en-US" sz="1100" b="0" i="0" u="none" strike="noStrike">
                          <a:solidFill>
                            <a:srgbClr val="000000"/>
                          </a:solidFill>
                          <a:effectLst/>
                          <a:latin typeface="+mn-lt"/>
                        </a:rPr>
                        <a:t>0.000084</a:t>
                      </a:r>
                    </a:p>
                  </a:txBody>
                  <a:tcPr marL="9525" marR="9525" marT="9525" marB="0" anchor="b"/>
                </a:tc>
                <a:tc>
                  <a:txBody>
                    <a:bodyPr/>
                    <a:lstStyle/>
                    <a:p>
                      <a:pPr algn="r" fontAlgn="b"/>
                      <a:r>
                        <a:rPr lang="en-US" sz="1100" b="0" i="0" u="none" strike="noStrike">
                          <a:solidFill>
                            <a:srgbClr val="000000"/>
                          </a:solidFill>
                          <a:effectLst/>
                          <a:latin typeface="+mn-lt"/>
                        </a:rPr>
                        <a:t>0.000020</a:t>
                      </a:r>
                    </a:p>
                  </a:txBody>
                  <a:tcPr marL="9525" marR="9525" marT="9525" marB="0" anchor="b"/>
                </a:tc>
                <a:tc>
                  <a:txBody>
                    <a:bodyPr/>
                    <a:lstStyle/>
                    <a:p>
                      <a:pPr algn="r" fontAlgn="b"/>
                      <a:r>
                        <a:rPr lang="en-US" sz="1100" b="0" i="0" u="none" strike="noStrike">
                          <a:solidFill>
                            <a:srgbClr val="000000"/>
                          </a:solidFill>
                          <a:effectLst/>
                          <a:latin typeface="+mn-lt"/>
                        </a:rPr>
                        <a:t>-0.000035</a:t>
                      </a:r>
                    </a:p>
                  </a:txBody>
                  <a:tcPr marL="9525" marR="9525" marT="9525" marB="0" anchor="b"/>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0.000053</a:t>
                      </a:r>
                    </a:p>
                  </a:txBody>
                  <a:tcPr marL="9525" marR="9525" marT="9525" marB="0" anchor="b"/>
                </a:tc>
                <a:extLst>
                  <a:ext uri="{0D108BD9-81ED-4DB2-BD59-A6C34878D82A}">
                    <a16:rowId xmlns:a16="http://schemas.microsoft.com/office/drawing/2014/main" xmlns="" val="10004"/>
                  </a:ext>
                </a:extLst>
              </a:tr>
              <a:tr h="183022">
                <a:tc>
                  <a:txBody>
                    <a:bodyPr/>
                    <a:lstStyle/>
                    <a:p>
                      <a:pPr algn="ctr" fontAlgn="b"/>
                      <a:r>
                        <a:rPr lang="en-US" sz="1100" u="none" strike="noStrike">
                          <a:effectLst/>
                        </a:rPr>
                        <a:t>FEZ</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-0.000297</a:t>
                      </a:r>
                    </a:p>
                  </a:txBody>
                  <a:tcPr marL="9525" marR="9525" marT="9525" marB="0" anchor="b"/>
                </a:tc>
                <a:tc>
                  <a:txBody>
                    <a:bodyPr/>
                    <a:lstStyle/>
                    <a:p>
                      <a:pPr algn="r" fontAlgn="b"/>
                      <a:r>
                        <a:rPr lang="en-US" sz="1100" b="0" i="0" u="none" strike="noStrike">
                          <a:solidFill>
                            <a:srgbClr val="000000"/>
                          </a:solidFill>
                          <a:effectLst/>
                          <a:latin typeface="+mn-lt"/>
                        </a:rPr>
                        <a:t>0.000125</a:t>
                      </a:r>
                    </a:p>
                  </a:txBody>
                  <a:tcPr marL="9525" marR="9525" marT="9525" marB="0" anchor="b"/>
                </a:tc>
                <a:tc>
                  <a:txBody>
                    <a:bodyPr/>
                    <a:lstStyle/>
                    <a:p>
                      <a:pPr algn="r" fontAlgn="b"/>
                      <a:r>
                        <a:rPr lang="en-US" sz="1100" b="0" i="0" u="none" strike="noStrike">
                          <a:solidFill>
                            <a:srgbClr val="000000"/>
                          </a:solidFill>
                          <a:effectLst/>
                          <a:latin typeface="+mn-lt"/>
                        </a:rPr>
                        <a:t>0.000090</a:t>
                      </a:r>
                    </a:p>
                  </a:txBody>
                  <a:tcPr marL="9525" marR="9525" marT="9525" marB="0" anchor="b"/>
                </a:tc>
                <a:tc>
                  <a:txBody>
                    <a:bodyPr/>
                    <a:lstStyle/>
                    <a:p>
                      <a:pPr algn="r" fontAlgn="b"/>
                      <a:r>
                        <a:rPr lang="en-US" sz="1100" b="0" i="0" u="none" strike="noStrike">
                          <a:solidFill>
                            <a:srgbClr val="000000"/>
                          </a:solidFill>
                          <a:effectLst/>
                          <a:latin typeface="+mn-lt"/>
                        </a:rPr>
                        <a:t>0.000190</a:t>
                      </a:r>
                    </a:p>
                  </a:txBody>
                  <a:tcPr marL="9525" marR="9525" marT="9525" marB="0" anchor="b"/>
                </a:tc>
                <a:tc>
                  <a:txBody>
                    <a:bodyPr/>
                    <a:lstStyle/>
                    <a:p>
                      <a:pPr algn="r" fontAlgn="b"/>
                      <a:r>
                        <a:rPr lang="en-US" sz="1100" b="0" i="0" u="none" strike="noStrike">
                          <a:solidFill>
                            <a:srgbClr val="000000"/>
                          </a:solidFill>
                          <a:effectLst/>
                          <a:latin typeface="+mn-lt"/>
                        </a:rPr>
                        <a:t>0.000116</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-0.000042</a:t>
                      </a:r>
                    </a:p>
                  </a:txBody>
                  <a:tcPr marL="9525" marR="9525" marT="9525" marB="0" anchor="b"/>
                </a:tc>
                <a:tc>
                  <a:txBody>
                    <a:bodyPr/>
                    <a:lstStyle/>
                    <a:p>
                      <a:pPr algn="r" fontAlgn="b"/>
                      <a:r>
                        <a:rPr lang="en-US" sz="1100" b="0" i="0" u="none" strike="noStrike">
                          <a:solidFill>
                            <a:srgbClr val="000000"/>
                          </a:solidFill>
                          <a:effectLst/>
                          <a:latin typeface="+mn-lt"/>
                        </a:rPr>
                        <a:t>0.000095</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extLst>
                  <a:ext uri="{0D108BD9-81ED-4DB2-BD59-A6C34878D82A}">
                    <a16:rowId xmlns:a16="http://schemas.microsoft.com/office/drawing/2014/main" xmlns="" val="10005"/>
                  </a:ext>
                </a:extLst>
              </a:tr>
              <a:tr h="183022">
                <a:tc>
                  <a:txBody>
                    <a:bodyPr/>
                    <a:lstStyle/>
                    <a:p>
                      <a:pPr algn="ctr" fontAlgn="b"/>
                      <a:r>
                        <a:rPr lang="en-US" sz="1100" u="none" strike="noStrike">
                          <a:effectLst/>
                        </a:rPr>
                        <a:t>EEM</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0.000065</a:t>
                      </a:r>
                    </a:p>
                  </a:txBody>
                  <a:tcPr marL="9525" marR="9525" marT="9525" marB="0" anchor="b"/>
                </a:tc>
                <a:tc>
                  <a:txBody>
                    <a:bodyPr/>
                    <a:lstStyle/>
                    <a:p>
                      <a:pPr algn="r" fontAlgn="b"/>
                      <a:r>
                        <a:rPr lang="en-US" sz="1100" b="0" i="0" u="none" strike="noStrike">
                          <a:solidFill>
                            <a:srgbClr val="000000"/>
                          </a:solidFill>
                          <a:effectLst/>
                          <a:latin typeface="+mn-lt"/>
                        </a:rPr>
                        <a:t>-0.000232</a:t>
                      </a:r>
                    </a:p>
                  </a:txBody>
                  <a:tcPr marL="9525" marR="9525" marT="9525" marB="0" anchor="b"/>
                </a:tc>
                <a:tc>
                  <a:txBody>
                    <a:bodyPr/>
                    <a:lstStyle/>
                    <a:p>
                      <a:pPr algn="r" fontAlgn="b"/>
                      <a:r>
                        <a:rPr lang="en-US" sz="1100" b="0" i="0" u="none" strike="noStrike">
                          <a:solidFill>
                            <a:srgbClr val="000000"/>
                          </a:solidFill>
                          <a:effectLst/>
                          <a:latin typeface="+mn-lt"/>
                        </a:rPr>
                        <a:t>0.000093</a:t>
                      </a:r>
                    </a:p>
                  </a:txBody>
                  <a:tcPr marL="9525" marR="9525" marT="9525" marB="0" anchor="b"/>
                </a:tc>
                <a:tc>
                  <a:txBody>
                    <a:bodyPr/>
                    <a:lstStyle/>
                    <a:p>
                      <a:pPr algn="r" fontAlgn="b"/>
                      <a:r>
                        <a:rPr lang="en-US" sz="1100" b="0" i="0" u="none" strike="noStrike">
                          <a:solidFill>
                            <a:srgbClr val="000000"/>
                          </a:solidFill>
                          <a:effectLst/>
                          <a:latin typeface="+mn-lt"/>
                        </a:rPr>
                        <a:t>0.000084</a:t>
                      </a:r>
                    </a:p>
                  </a:txBody>
                  <a:tcPr marL="9525" marR="9525" marT="9525" marB="0" anchor="b"/>
                </a:tc>
                <a:tc>
                  <a:txBody>
                    <a:bodyPr/>
                    <a:lstStyle/>
                    <a:p>
                      <a:pPr algn="r" fontAlgn="b"/>
                      <a:r>
                        <a:rPr lang="en-US" sz="1100" b="0" i="0" u="none" strike="noStrike">
                          <a:solidFill>
                            <a:srgbClr val="000000"/>
                          </a:solidFill>
                          <a:effectLst/>
                          <a:latin typeface="+mn-lt"/>
                        </a:rPr>
                        <a:t>0.000116</a:t>
                      </a:r>
                    </a:p>
                  </a:txBody>
                  <a:tcPr marL="9525" marR="9525" marT="9525" marB="0" anchor="b"/>
                </a:tc>
                <a:tc>
                  <a:txBody>
                    <a:bodyPr/>
                    <a:lstStyle/>
                    <a:p>
                      <a:pPr algn="r" fontAlgn="b"/>
                      <a:r>
                        <a:rPr lang="en-US" sz="1100" b="0" i="0" u="none" strike="noStrike">
                          <a:solidFill>
                            <a:srgbClr val="000000"/>
                          </a:solidFill>
                          <a:effectLst/>
                          <a:latin typeface="+mn-lt"/>
                        </a:rPr>
                        <a:t>0.000132</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0.000030</a:t>
                      </a:r>
                    </a:p>
                  </a:txBody>
                  <a:tcPr marL="9525" marR="9525" marT="9525" marB="0" anchor="b"/>
                </a:tc>
                <a:extLst>
                  <a:ext uri="{0D108BD9-81ED-4DB2-BD59-A6C34878D82A}">
                    <a16:rowId xmlns:a16="http://schemas.microsoft.com/office/drawing/2014/main" xmlns="" val="10006"/>
                  </a:ext>
                </a:extLst>
              </a:tr>
              <a:tr h="183022">
                <a:tc>
                  <a:txBody>
                    <a:bodyPr/>
                    <a:lstStyle/>
                    <a:p>
                      <a:pPr algn="ctr" fontAlgn="b"/>
                      <a:r>
                        <a:rPr lang="en-US" sz="1100" u="none" strike="noStrike">
                          <a:effectLst/>
                        </a:rPr>
                        <a:t>HYG</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0.000017</a:t>
                      </a:r>
                    </a:p>
                  </a:txBody>
                  <a:tcPr marL="9525" marR="9525" marT="9525" marB="0" anchor="b"/>
                </a:tc>
                <a:tc>
                  <a:txBody>
                    <a:bodyPr/>
                    <a:lstStyle/>
                    <a:p>
                      <a:pPr algn="r" fontAlgn="b"/>
                      <a:r>
                        <a:rPr lang="en-US" sz="1100" b="0" i="0" u="none" strike="noStrike">
                          <a:solidFill>
                            <a:srgbClr val="000000"/>
                          </a:solidFill>
                          <a:effectLst/>
                          <a:latin typeface="+mn-lt"/>
                        </a:rPr>
                        <a:t>-0.000068</a:t>
                      </a:r>
                    </a:p>
                  </a:txBody>
                  <a:tcPr marL="9525" marR="9525" marT="9525" marB="0" anchor="b"/>
                </a:tc>
                <a:tc>
                  <a:txBody>
                    <a:bodyPr/>
                    <a:lstStyle/>
                    <a:p>
                      <a:pPr algn="r" fontAlgn="b"/>
                      <a:r>
                        <a:rPr lang="en-US" sz="1100" b="0" i="0" u="none" strike="noStrike">
                          <a:solidFill>
                            <a:srgbClr val="000000"/>
                          </a:solidFill>
                          <a:effectLst/>
                          <a:latin typeface="+mn-lt"/>
                        </a:rPr>
                        <a:t>0.000022</a:t>
                      </a:r>
                    </a:p>
                  </a:txBody>
                  <a:tcPr marL="9525" marR="9525" marT="9525" marB="0" anchor="b"/>
                </a:tc>
                <a:tc>
                  <a:txBody>
                    <a:bodyPr/>
                    <a:lstStyle/>
                    <a:p>
                      <a:pPr algn="r" fontAlgn="b"/>
                      <a:r>
                        <a:rPr lang="en-US" sz="1100" b="0" i="0" u="none" strike="noStrike">
                          <a:solidFill>
                            <a:srgbClr val="000000"/>
                          </a:solidFill>
                          <a:effectLst/>
                          <a:latin typeface="+mn-lt"/>
                        </a:rPr>
                        <a:t>0.000020</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tc>
                  <a:txBody>
                    <a:bodyPr/>
                    <a:lstStyle/>
                    <a:p>
                      <a:pPr algn="r" fontAlgn="b"/>
                      <a:r>
                        <a:rPr lang="en-US" sz="1100" b="0" i="0" u="none" strike="noStrike">
                          <a:solidFill>
                            <a:srgbClr val="000000"/>
                          </a:solidFill>
                          <a:effectLst/>
                          <a:latin typeface="+mn-lt"/>
                        </a:rPr>
                        <a:t>0.000017</a:t>
                      </a:r>
                    </a:p>
                  </a:txBody>
                  <a:tcPr marL="9525" marR="9525" marT="9525" marB="0" anchor="b"/>
                </a:tc>
                <a:tc>
                  <a:txBody>
                    <a:bodyPr/>
                    <a:lstStyle/>
                    <a:p>
                      <a:pPr algn="r" fontAlgn="b"/>
                      <a:r>
                        <a:rPr lang="en-US" sz="1100" b="0" i="0" u="none" strike="noStrike">
                          <a:solidFill>
                            <a:srgbClr val="000000"/>
                          </a:solidFill>
                          <a:effectLst/>
                          <a:latin typeface="+mn-lt"/>
                        </a:rPr>
                        <a:t>-0.000004</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tc>
                  <a:txBody>
                    <a:bodyPr/>
                    <a:lstStyle/>
                    <a:p>
                      <a:pPr algn="r" fontAlgn="b"/>
                      <a:r>
                        <a:rPr lang="en-US" sz="1100" b="0" i="0" u="none" strike="noStrike">
                          <a:solidFill>
                            <a:srgbClr val="000000"/>
                          </a:solidFill>
                          <a:effectLst/>
                          <a:latin typeface="+mn-lt"/>
                        </a:rPr>
                        <a:t>0.000006</a:t>
                      </a:r>
                    </a:p>
                  </a:txBody>
                  <a:tcPr marL="9525" marR="9525" marT="9525" marB="0" anchor="b"/>
                </a:tc>
                <a:extLst>
                  <a:ext uri="{0D108BD9-81ED-4DB2-BD59-A6C34878D82A}">
                    <a16:rowId xmlns:a16="http://schemas.microsoft.com/office/drawing/2014/main" xmlns="" val="10007"/>
                  </a:ext>
                </a:extLst>
              </a:tr>
              <a:tr h="183022">
                <a:tc>
                  <a:txBody>
                    <a:bodyPr/>
                    <a:lstStyle/>
                    <a:p>
                      <a:pPr algn="ctr" fontAlgn="b"/>
                      <a:r>
                        <a:rPr lang="en-US" sz="1100" u="none" strike="noStrike">
                          <a:effectLst/>
                        </a:rPr>
                        <a:t>TLT</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-0.000025</a:t>
                      </a:r>
                    </a:p>
                  </a:txBody>
                  <a:tcPr marL="9525" marR="9525" marT="9525" marB="0" anchor="b"/>
                </a:tc>
                <a:tc>
                  <a:txBody>
                    <a:bodyPr/>
                    <a:lstStyle/>
                    <a:p>
                      <a:pPr algn="r" fontAlgn="b"/>
                      <a:r>
                        <a:rPr lang="en-US" sz="1100" b="0" i="0" u="none" strike="noStrike">
                          <a:solidFill>
                            <a:srgbClr val="000000"/>
                          </a:solidFill>
                          <a:effectLst/>
                          <a:latin typeface="+mn-lt"/>
                        </a:rPr>
                        <a:t>0.000092</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-0.000035</a:t>
                      </a:r>
                    </a:p>
                  </a:txBody>
                  <a:tcPr marL="9525" marR="9525" marT="9525" marB="0" anchor="b"/>
                </a:tc>
                <a:tc>
                  <a:txBody>
                    <a:bodyPr/>
                    <a:lstStyle/>
                    <a:p>
                      <a:pPr algn="r" fontAlgn="b"/>
                      <a:r>
                        <a:rPr lang="en-US" sz="1100" b="0" i="0" u="none" strike="noStrike">
                          <a:solidFill>
                            <a:srgbClr val="000000"/>
                          </a:solidFill>
                          <a:effectLst/>
                          <a:latin typeface="+mn-lt"/>
                        </a:rPr>
                        <a:t>-0.000042</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-0.000004</a:t>
                      </a:r>
                    </a:p>
                  </a:txBody>
                  <a:tcPr marL="9525" marR="9525" marT="9525" marB="0" anchor="b"/>
                </a:tc>
                <a:tc>
                  <a:txBody>
                    <a:bodyPr/>
                    <a:lstStyle/>
                    <a:p>
                      <a:pPr algn="r" fontAlgn="b"/>
                      <a:r>
                        <a:rPr lang="en-US" sz="1100" b="0" i="0" u="none" strike="noStrike">
                          <a:solidFill>
                            <a:srgbClr val="000000"/>
                          </a:solidFill>
                          <a:effectLst/>
                          <a:latin typeface="+mn-lt"/>
                        </a:rPr>
                        <a:t>0.000076</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0.000010</a:t>
                      </a:r>
                    </a:p>
                  </a:txBody>
                  <a:tcPr marL="9525" marR="9525" marT="9525" marB="0" anchor="b"/>
                </a:tc>
                <a:extLst>
                  <a:ext uri="{0D108BD9-81ED-4DB2-BD59-A6C34878D82A}">
                    <a16:rowId xmlns:a16="http://schemas.microsoft.com/office/drawing/2014/main" xmlns="" val="10008"/>
                  </a:ext>
                </a:extLst>
              </a:tr>
              <a:tr h="183022">
                <a:tc>
                  <a:txBody>
                    <a:bodyPr/>
                    <a:lstStyle/>
                    <a:p>
                      <a:pPr algn="ctr" fontAlgn="b"/>
                      <a:r>
                        <a:rPr lang="en-US" sz="1100" u="none" strike="noStrike">
                          <a:effectLst/>
                        </a:rPr>
                        <a:t>IWM</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0.000064</a:t>
                      </a:r>
                    </a:p>
                  </a:txBody>
                  <a:tcPr marL="9525" marR="9525" marT="9525" marB="0" anchor="b"/>
                </a:tc>
                <a:tc>
                  <a:txBody>
                    <a:bodyPr/>
                    <a:lstStyle/>
                    <a:p>
                      <a:pPr algn="r" fontAlgn="b"/>
                      <a:r>
                        <a:rPr lang="en-US" sz="1100" b="0" i="0" u="none" strike="noStrike">
                          <a:solidFill>
                            <a:srgbClr val="000000"/>
                          </a:solidFill>
                          <a:effectLst/>
                          <a:latin typeface="+mn-lt"/>
                        </a:rPr>
                        <a:t>-0.000241</a:t>
                      </a:r>
                    </a:p>
                  </a:txBody>
                  <a:tcPr marL="9525" marR="9525" marT="9525" marB="0" anchor="b"/>
                </a:tc>
                <a:tc>
                  <a:txBody>
                    <a:bodyPr/>
                    <a:lstStyle/>
                    <a:p>
                      <a:pPr algn="r" fontAlgn="b"/>
                      <a:r>
                        <a:rPr lang="en-US" sz="1100" b="0" i="0" u="none" strike="noStrike">
                          <a:solidFill>
                            <a:srgbClr val="000000"/>
                          </a:solidFill>
                          <a:effectLst/>
                          <a:latin typeface="+mn-lt"/>
                        </a:rPr>
                        <a:t>0.000073</a:t>
                      </a:r>
                    </a:p>
                  </a:txBody>
                  <a:tcPr marL="9525" marR="9525" marT="9525" marB="0" anchor="b"/>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0.000095</a:t>
                      </a:r>
                    </a:p>
                  </a:txBody>
                  <a:tcPr marL="9525" marR="9525" marT="9525" marB="0" anchor="b"/>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0.000101</a:t>
                      </a:r>
                    </a:p>
                  </a:txBody>
                  <a:tcPr marL="9525" marR="9525" marT="9525" marB="0" anchor="b"/>
                </a:tc>
                <a:tc>
                  <a:txBody>
                    <a:bodyPr/>
                    <a:lstStyle/>
                    <a:p>
                      <a:pPr algn="r" fontAlgn="b"/>
                      <a:r>
                        <a:rPr lang="en-US" sz="1100" b="0" i="0" u="none" strike="noStrike">
                          <a:solidFill>
                            <a:srgbClr val="000000"/>
                          </a:solidFill>
                          <a:effectLst/>
                          <a:latin typeface="+mn-lt"/>
                        </a:rPr>
                        <a:t>0.000013</a:t>
                      </a:r>
                    </a:p>
                  </a:txBody>
                  <a:tcPr marL="9525" marR="9525" marT="9525" marB="0" anchor="b"/>
                </a:tc>
                <a:extLst>
                  <a:ext uri="{0D108BD9-81ED-4DB2-BD59-A6C34878D82A}">
                    <a16:rowId xmlns:a16="http://schemas.microsoft.com/office/drawing/2014/main" xmlns="" val="10009"/>
                  </a:ext>
                </a:extLst>
              </a:tr>
              <a:tr h="183022">
                <a:tc>
                  <a:txBody>
                    <a:bodyPr/>
                    <a:lstStyle/>
                    <a:p>
                      <a:pPr algn="ctr" fontAlgn="b"/>
                      <a:r>
                        <a:rPr lang="en-US" sz="1100" u="none" strike="noStrike">
                          <a:effectLst/>
                        </a:rPr>
                        <a:t>GLD</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0.000008</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tc>
                  <a:txBody>
                    <a:bodyPr/>
                    <a:lstStyle/>
                    <a:p>
                      <a:pPr algn="r" fontAlgn="b"/>
                      <a:r>
                        <a:rPr lang="en-US" sz="1100" b="0" i="0" u="none" strike="noStrike">
                          <a:solidFill>
                            <a:srgbClr val="000000"/>
                          </a:solidFill>
                          <a:effectLst/>
                          <a:latin typeface="+mn-lt"/>
                        </a:rPr>
                        <a:t>0.000023</a:t>
                      </a:r>
                    </a:p>
                  </a:txBody>
                  <a:tcPr marL="9525" marR="9525" marT="9525" marB="0" anchor="b"/>
                </a:tc>
                <a:tc>
                  <a:txBody>
                    <a:bodyPr/>
                    <a:lstStyle/>
                    <a:p>
                      <a:pPr algn="r" fontAlgn="b"/>
                      <a:r>
                        <a:rPr lang="en-US" sz="1100" b="0" i="0" u="none" strike="noStrike">
                          <a:solidFill>
                            <a:srgbClr val="000000"/>
                          </a:solidFill>
                          <a:effectLst/>
                          <a:latin typeface="+mn-lt"/>
                        </a:rPr>
                        <a:t>0.000053</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tc>
                  <a:txBody>
                    <a:bodyPr/>
                    <a:lstStyle/>
                    <a:p>
                      <a:pPr algn="r" fontAlgn="b"/>
                      <a:r>
                        <a:rPr lang="en-US" sz="1100" b="0" i="0" u="none" strike="noStrike">
                          <a:solidFill>
                            <a:srgbClr val="000000"/>
                          </a:solidFill>
                          <a:effectLst/>
                          <a:latin typeface="+mn-lt"/>
                        </a:rPr>
                        <a:t>0.000030</a:t>
                      </a:r>
                    </a:p>
                  </a:txBody>
                  <a:tcPr marL="9525" marR="9525" marT="9525" marB="0" anchor="b"/>
                </a:tc>
                <a:tc>
                  <a:txBody>
                    <a:bodyPr/>
                    <a:lstStyle/>
                    <a:p>
                      <a:pPr algn="r" fontAlgn="b"/>
                      <a:r>
                        <a:rPr lang="en-US" sz="1100" b="0" i="0" u="none" strike="noStrike">
                          <a:solidFill>
                            <a:srgbClr val="000000"/>
                          </a:solidFill>
                          <a:effectLst/>
                          <a:latin typeface="+mn-lt"/>
                        </a:rPr>
                        <a:t>0.000006</a:t>
                      </a:r>
                    </a:p>
                  </a:txBody>
                  <a:tcPr marL="9525" marR="9525" marT="9525" marB="0" anchor="b"/>
                </a:tc>
                <a:tc>
                  <a:txBody>
                    <a:bodyPr/>
                    <a:lstStyle/>
                    <a:p>
                      <a:pPr algn="r" fontAlgn="b"/>
                      <a:r>
                        <a:rPr lang="en-US" sz="1100" b="0" i="0" u="none" strike="noStrike">
                          <a:solidFill>
                            <a:srgbClr val="000000"/>
                          </a:solidFill>
                          <a:effectLst/>
                          <a:latin typeface="+mn-lt"/>
                        </a:rPr>
                        <a:t>0.000010</a:t>
                      </a:r>
                    </a:p>
                  </a:txBody>
                  <a:tcPr marL="9525" marR="9525" marT="9525" marB="0" anchor="b"/>
                </a:tc>
                <a:tc>
                  <a:txBody>
                    <a:bodyPr/>
                    <a:lstStyle/>
                    <a:p>
                      <a:pPr algn="r" fontAlgn="b"/>
                      <a:r>
                        <a:rPr lang="en-US" sz="1100" b="0" i="0" u="none" strike="noStrike">
                          <a:solidFill>
                            <a:srgbClr val="000000"/>
                          </a:solidFill>
                          <a:effectLst/>
                          <a:latin typeface="+mn-lt"/>
                        </a:rPr>
                        <a:t>0.000013</a:t>
                      </a:r>
                    </a:p>
                  </a:txBody>
                  <a:tcPr marL="9525" marR="9525" marT="9525" marB="0" anchor="b"/>
                </a:tc>
                <a:tc>
                  <a:txBody>
                    <a:bodyPr/>
                    <a:lstStyle/>
                    <a:p>
                      <a:pPr algn="r" fontAlgn="b"/>
                      <a:r>
                        <a:rPr lang="en-US" sz="1100" b="0" i="0" u="none" strike="noStrike" dirty="0">
                          <a:solidFill>
                            <a:srgbClr val="000000"/>
                          </a:solidFill>
                          <a:effectLst/>
                          <a:latin typeface="+mn-lt"/>
                        </a:rPr>
                        <a:t>0.000104</a:t>
                      </a:r>
                    </a:p>
                  </a:txBody>
                  <a:tcPr marL="9525" marR="9525" marT="9525" marB="0" anchor="b"/>
                </a:tc>
                <a:extLst>
                  <a:ext uri="{0D108BD9-81ED-4DB2-BD59-A6C34878D82A}">
                    <a16:rowId xmlns:a16="http://schemas.microsoft.com/office/drawing/2014/main" xmlns="" val="10010"/>
                  </a:ext>
                </a:extLst>
              </a:tr>
            </a:tbl>
          </a:graphicData>
        </a:graphic>
      </p:graphicFrame>
      <p:graphicFrame>
        <p:nvGraphicFramePr>
          <p:cNvPr id="5" name="Table 4"/>
          <p:cNvGraphicFramePr>
            <a:graphicFrameLocks noGrp="1"/>
          </p:cNvGraphicFramePr>
          <p:nvPr>
            <p:extLst/>
          </p:nvPr>
        </p:nvGraphicFramePr>
        <p:xfrm>
          <a:off x="419095" y="4160516"/>
          <a:ext cx="8343904" cy="2321082"/>
        </p:xfrm>
        <a:graphic>
          <a:graphicData uri="http://schemas.openxmlformats.org/drawingml/2006/table">
            <a:tbl>
              <a:tblPr firstRow="1" bandRow="1">
                <a:tableStyleId>{5C22544A-7EE6-4342-B048-85BDC9FD1C3A}</a:tableStyleId>
              </a:tblPr>
              <a:tblGrid>
                <a:gridCol w="681134">
                  <a:extLst>
                    <a:ext uri="{9D8B030D-6E8A-4147-A177-3AD203B41FA5}">
                      <a16:colId xmlns:a16="http://schemas.microsoft.com/office/drawing/2014/main" xmlns="" val="20000"/>
                    </a:ext>
                  </a:extLst>
                </a:gridCol>
                <a:gridCol w="766277">
                  <a:extLst>
                    <a:ext uri="{9D8B030D-6E8A-4147-A177-3AD203B41FA5}">
                      <a16:colId xmlns:a16="http://schemas.microsoft.com/office/drawing/2014/main" xmlns="" val="20001"/>
                    </a:ext>
                  </a:extLst>
                </a:gridCol>
                <a:gridCol w="766277">
                  <a:extLst>
                    <a:ext uri="{9D8B030D-6E8A-4147-A177-3AD203B41FA5}">
                      <a16:colId xmlns:a16="http://schemas.microsoft.com/office/drawing/2014/main" xmlns="" val="20002"/>
                    </a:ext>
                  </a:extLst>
                </a:gridCol>
                <a:gridCol w="766277">
                  <a:extLst>
                    <a:ext uri="{9D8B030D-6E8A-4147-A177-3AD203B41FA5}">
                      <a16:colId xmlns:a16="http://schemas.microsoft.com/office/drawing/2014/main" xmlns="" val="20003"/>
                    </a:ext>
                  </a:extLst>
                </a:gridCol>
                <a:gridCol w="766277">
                  <a:extLst>
                    <a:ext uri="{9D8B030D-6E8A-4147-A177-3AD203B41FA5}">
                      <a16:colId xmlns:a16="http://schemas.microsoft.com/office/drawing/2014/main" xmlns="" val="20004"/>
                    </a:ext>
                  </a:extLst>
                </a:gridCol>
                <a:gridCol w="766277">
                  <a:extLst>
                    <a:ext uri="{9D8B030D-6E8A-4147-A177-3AD203B41FA5}">
                      <a16:colId xmlns:a16="http://schemas.microsoft.com/office/drawing/2014/main" xmlns="" val="20005"/>
                    </a:ext>
                  </a:extLst>
                </a:gridCol>
                <a:gridCol w="766277">
                  <a:extLst>
                    <a:ext uri="{9D8B030D-6E8A-4147-A177-3AD203B41FA5}">
                      <a16:colId xmlns:a16="http://schemas.microsoft.com/office/drawing/2014/main" xmlns="" val="20006"/>
                    </a:ext>
                  </a:extLst>
                </a:gridCol>
                <a:gridCol w="766277">
                  <a:extLst>
                    <a:ext uri="{9D8B030D-6E8A-4147-A177-3AD203B41FA5}">
                      <a16:colId xmlns:a16="http://schemas.microsoft.com/office/drawing/2014/main" xmlns="" val="20007"/>
                    </a:ext>
                  </a:extLst>
                </a:gridCol>
                <a:gridCol w="766277">
                  <a:extLst>
                    <a:ext uri="{9D8B030D-6E8A-4147-A177-3AD203B41FA5}">
                      <a16:colId xmlns:a16="http://schemas.microsoft.com/office/drawing/2014/main" xmlns="" val="20008"/>
                    </a:ext>
                  </a:extLst>
                </a:gridCol>
                <a:gridCol w="766277">
                  <a:extLst>
                    <a:ext uri="{9D8B030D-6E8A-4147-A177-3AD203B41FA5}">
                      <a16:colId xmlns:a16="http://schemas.microsoft.com/office/drawing/2014/main" xmlns="" val="20009"/>
                    </a:ext>
                  </a:extLst>
                </a:gridCol>
                <a:gridCol w="766277">
                  <a:extLst>
                    <a:ext uri="{9D8B030D-6E8A-4147-A177-3AD203B41FA5}">
                      <a16:colId xmlns:a16="http://schemas.microsoft.com/office/drawing/2014/main" xmlns="" val="20010"/>
                    </a:ext>
                  </a:extLst>
                </a:gridCol>
              </a:tblGrid>
              <a:tr h="347372">
                <a:tc>
                  <a:txBody>
                    <a:bodyPr/>
                    <a:lstStyle/>
                    <a:p>
                      <a:pPr algn="ctr" fontAlgn="b"/>
                      <a:r>
                        <a:rPr lang="en-US" sz="1100" u="none" strike="noStrike" dirty="0">
                          <a:effectLst/>
                        </a:rPr>
                        <a:t>Regime</a:t>
                      </a:r>
                      <a:r>
                        <a:rPr lang="en-US" sz="1100" u="none" strike="noStrike" baseline="0" dirty="0">
                          <a:effectLst/>
                        </a:rPr>
                        <a:t> 1</a:t>
                      </a:r>
                      <a:endParaRPr lang="en-US" sz="1100" b="0" i="0" u="none" strike="noStrike" dirty="0">
                        <a:solidFill>
                          <a:srgbClr val="000000"/>
                        </a:solidFill>
                        <a:effectLst/>
                        <a:latin typeface="Calibri"/>
                      </a:endParaRPr>
                    </a:p>
                  </a:txBody>
                  <a:tcPr marL="0" marR="0" marT="0" marB="0" anchor="ctr"/>
                </a:tc>
                <a:tc>
                  <a:txBody>
                    <a:bodyPr/>
                    <a:lstStyle/>
                    <a:p>
                      <a:pPr algn="ctr" fontAlgn="b"/>
                      <a:r>
                        <a:rPr lang="en-US" sz="1100" u="none" strike="noStrike" dirty="0">
                          <a:effectLst/>
                        </a:rPr>
                        <a:t>SPY</a:t>
                      </a:r>
                      <a:endParaRPr lang="en-US" sz="1100" b="0" i="0" u="none" strike="noStrike" dirty="0">
                        <a:solidFill>
                          <a:srgbClr val="000000"/>
                        </a:solidFill>
                        <a:effectLst/>
                        <a:latin typeface="Calibri"/>
                      </a:endParaRPr>
                    </a:p>
                  </a:txBody>
                  <a:tcPr marL="0" marR="0" marT="0" marB="0" anchor="ctr"/>
                </a:tc>
                <a:tc>
                  <a:txBody>
                    <a:bodyPr/>
                    <a:lstStyle/>
                    <a:p>
                      <a:pPr algn="ctr" fontAlgn="b"/>
                      <a:r>
                        <a:rPr lang="en-US" sz="1100" u="none" strike="noStrike" dirty="0">
                          <a:effectLst/>
                        </a:rPr>
                        <a:t>VXX</a:t>
                      </a:r>
                      <a:endParaRPr lang="en-US" sz="1100" b="0" i="0" u="none" strike="noStrike" dirty="0">
                        <a:solidFill>
                          <a:srgbClr val="000000"/>
                        </a:solidFill>
                        <a:effectLst/>
                        <a:latin typeface="Calibri"/>
                      </a:endParaRPr>
                    </a:p>
                  </a:txBody>
                  <a:tcPr marL="0" marR="0" marT="0" marB="0" anchor="ctr"/>
                </a:tc>
                <a:tc>
                  <a:txBody>
                    <a:bodyPr/>
                    <a:lstStyle/>
                    <a:p>
                      <a:pPr algn="ctr" fontAlgn="b"/>
                      <a:r>
                        <a:rPr lang="en-US" sz="1100" u="none" strike="noStrike">
                          <a:effectLst/>
                        </a:rPr>
                        <a:t>EFA</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OIL</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FEZ</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EEM</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HYG</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TLT</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IWM</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GLD</a:t>
                      </a:r>
                      <a:endParaRPr lang="en-US" sz="11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00"/>
                  </a:ext>
                </a:extLst>
              </a:tr>
              <a:tr h="197371">
                <a:tc>
                  <a:txBody>
                    <a:bodyPr/>
                    <a:lstStyle/>
                    <a:p>
                      <a:pPr algn="ctr" fontAlgn="b"/>
                      <a:r>
                        <a:rPr lang="en-US" sz="1100" u="none" strike="noStrike">
                          <a:effectLst/>
                        </a:rPr>
                        <a:t>SPY</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0.000053</a:t>
                      </a:r>
                    </a:p>
                  </a:txBody>
                  <a:tcPr marL="9525" marR="9525" marT="9525" marB="0" anchor="b"/>
                </a:tc>
                <a:tc>
                  <a:txBody>
                    <a:bodyPr/>
                    <a:lstStyle/>
                    <a:p>
                      <a:pPr algn="r" fontAlgn="b"/>
                      <a:r>
                        <a:rPr lang="en-US" sz="1100" b="0" i="0" u="none" strike="noStrike">
                          <a:solidFill>
                            <a:srgbClr val="000000"/>
                          </a:solidFill>
                          <a:effectLst/>
                          <a:latin typeface="+mn-lt"/>
                        </a:rPr>
                        <a:t>-0.000191</a:t>
                      </a:r>
                    </a:p>
                  </a:txBody>
                  <a:tcPr marL="9525" marR="9525" marT="9525" marB="0" anchor="b"/>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0.000047</a:t>
                      </a:r>
                    </a:p>
                  </a:txBody>
                  <a:tcPr marL="9525" marR="9525" marT="9525" marB="0" anchor="b"/>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0.000065</a:t>
                      </a:r>
                    </a:p>
                  </a:txBody>
                  <a:tcPr marL="9525" marR="9525" marT="9525" marB="0" anchor="b"/>
                </a:tc>
                <a:tc>
                  <a:txBody>
                    <a:bodyPr/>
                    <a:lstStyle/>
                    <a:p>
                      <a:pPr algn="r" fontAlgn="b"/>
                      <a:r>
                        <a:rPr lang="en-US" sz="1100" b="0" i="0" u="none" strike="noStrike">
                          <a:solidFill>
                            <a:srgbClr val="000000"/>
                          </a:solidFill>
                          <a:effectLst/>
                          <a:latin typeface="+mn-lt"/>
                        </a:rPr>
                        <a:t>0.000017</a:t>
                      </a:r>
                    </a:p>
                  </a:txBody>
                  <a:tcPr marL="9525" marR="9525" marT="9525" marB="0" anchor="b"/>
                </a:tc>
                <a:tc>
                  <a:txBody>
                    <a:bodyPr/>
                    <a:lstStyle/>
                    <a:p>
                      <a:pPr algn="r" fontAlgn="b"/>
                      <a:r>
                        <a:rPr lang="en-US" sz="1100" b="0" i="0" u="none" strike="noStrike">
                          <a:solidFill>
                            <a:srgbClr val="000000"/>
                          </a:solidFill>
                          <a:effectLst/>
                          <a:latin typeface="+mn-lt"/>
                        </a:rPr>
                        <a:t>-0.000025</a:t>
                      </a:r>
                    </a:p>
                  </a:txBody>
                  <a:tcPr marL="9525" marR="9525" marT="9525" marB="0" anchor="b"/>
                </a:tc>
                <a:tc>
                  <a:txBody>
                    <a:bodyPr/>
                    <a:lstStyle/>
                    <a:p>
                      <a:pPr algn="r" fontAlgn="b"/>
                      <a:r>
                        <a:rPr lang="en-US" sz="1100" b="0" i="0" u="none" strike="noStrike">
                          <a:solidFill>
                            <a:srgbClr val="000000"/>
                          </a:solidFill>
                          <a:effectLst/>
                          <a:latin typeface="+mn-lt"/>
                        </a:rPr>
                        <a:t>0.000064</a:t>
                      </a:r>
                    </a:p>
                  </a:txBody>
                  <a:tcPr marL="9525" marR="9525" marT="9525" marB="0" anchor="b"/>
                </a:tc>
                <a:tc>
                  <a:txBody>
                    <a:bodyPr/>
                    <a:lstStyle/>
                    <a:p>
                      <a:pPr algn="r" fontAlgn="b"/>
                      <a:r>
                        <a:rPr lang="en-US" sz="1100" b="0" i="0" u="none" strike="noStrike">
                          <a:solidFill>
                            <a:srgbClr val="000000"/>
                          </a:solidFill>
                          <a:effectLst/>
                          <a:latin typeface="+mn-lt"/>
                        </a:rPr>
                        <a:t>0.000008</a:t>
                      </a:r>
                    </a:p>
                  </a:txBody>
                  <a:tcPr marL="9525" marR="9525" marT="9525" marB="0" anchor="b"/>
                </a:tc>
                <a:extLst>
                  <a:ext uri="{0D108BD9-81ED-4DB2-BD59-A6C34878D82A}">
                    <a16:rowId xmlns:a16="http://schemas.microsoft.com/office/drawing/2014/main" xmlns="" val="10001"/>
                  </a:ext>
                </a:extLst>
              </a:tr>
              <a:tr h="197371">
                <a:tc>
                  <a:txBody>
                    <a:bodyPr/>
                    <a:lstStyle/>
                    <a:p>
                      <a:pPr algn="ctr" fontAlgn="b"/>
                      <a:r>
                        <a:rPr lang="en-US" sz="1100" u="none" strike="noStrike">
                          <a:effectLst/>
                        </a:rPr>
                        <a:t>VXX</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-0.000191</a:t>
                      </a:r>
                    </a:p>
                  </a:txBody>
                  <a:tcPr marL="9525" marR="9525" marT="9525" marB="0" anchor="b"/>
                </a:tc>
                <a:tc>
                  <a:txBody>
                    <a:bodyPr/>
                    <a:lstStyle/>
                    <a:p>
                      <a:pPr algn="r" fontAlgn="b"/>
                      <a:r>
                        <a:rPr lang="en-US" sz="1100" b="0" i="0" u="none" strike="noStrike">
                          <a:solidFill>
                            <a:srgbClr val="000000"/>
                          </a:solidFill>
                          <a:effectLst/>
                          <a:latin typeface="+mn-lt"/>
                        </a:rPr>
                        <a:t>0.001224</a:t>
                      </a:r>
                    </a:p>
                  </a:txBody>
                  <a:tcPr marL="9525" marR="9525" marT="9525" marB="0" anchor="b"/>
                </a:tc>
                <a:tc>
                  <a:txBody>
                    <a:bodyPr/>
                    <a:lstStyle/>
                    <a:p>
                      <a:pPr algn="r" fontAlgn="b"/>
                      <a:r>
                        <a:rPr lang="en-US" sz="1100" b="0" i="0" u="none" strike="noStrike">
                          <a:solidFill>
                            <a:srgbClr val="000000"/>
                          </a:solidFill>
                          <a:effectLst/>
                          <a:latin typeface="+mn-lt"/>
                        </a:rPr>
                        <a:t>-0.000224</a:t>
                      </a:r>
                    </a:p>
                  </a:txBody>
                  <a:tcPr marL="9525" marR="9525" marT="9525" marB="0" anchor="b"/>
                </a:tc>
                <a:tc>
                  <a:txBody>
                    <a:bodyPr/>
                    <a:lstStyle/>
                    <a:p>
                      <a:pPr algn="r" fontAlgn="b"/>
                      <a:r>
                        <a:rPr lang="en-US" sz="1100" b="0" i="0" u="none" strike="noStrike">
                          <a:solidFill>
                            <a:srgbClr val="000000"/>
                          </a:solidFill>
                          <a:effectLst/>
                          <a:latin typeface="+mn-lt"/>
                        </a:rPr>
                        <a:t>-0.000146</a:t>
                      </a:r>
                    </a:p>
                  </a:txBody>
                  <a:tcPr marL="9525" marR="9525" marT="9525" marB="0" anchor="b"/>
                </a:tc>
                <a:tc>
                  <a:txBody>
                    <a:bodyPr/>
                    <a:lstStyle/>
                    <a:p>
                      <a:pPr algn="r" fontAlgn="b"/>
                      <a:r>
                        <a:rPr lang="en-US" sz="1100" b="0" i="0" u="none" strike="noStrike">
                          <a:solidFill>
                            <a:srgbClr val="000000"/>
                          </a:solidFill>
                          <a:effectLst/>
                          <a:latin typeface="+mn-lt"/>
                        </a:rPr>
                        <a:t>-0.000298</a:t>
                      </a:r>
                    </a:p>
                  </a:txBody>
                  <a:tcPr marL="9525" marR="9525" marT="9525" marB="0" anchor="b"/>
                </a:tc>
                <a:tc>
                  <a:txBody>
                    <a:bodyPr/>
                    <a:lstStyle/>
                    <a:p>
                      <a:pPr algn="r" fontAlgn="b"/>
                      <a:r>
                        <a:rPr lang="en-US" sz="1100" b="0" i="0" u="none" strike="noStrike">
                          <a:solidFill>
                            <a:srgbClr val="000000"/>
                          </a:solidFill>
                          <a:effectLst/>
                          <a:latin typeface="+mn-lt"/>
                        </a:rPr>
                        <a:t>-0.000233</a:t>
                      </a:r>
                    </a:p>
                  </a:txBody>
                  <a:tcPr marL="9525" marR="9525" marT="9525" marB="0" anchor="b"/>
                </a:tc>
                <a:tc>
                  <a:txBody>
                    <a:bodyPr/>
                    <a:lstStyle/>
                    <a:p>
                      <a:pPr algn="r" fontAlgn="b"/>
                      <a:r>
                        <a:rPr lang="en-US" sz="1100" b="0" i="0" u="none" strike="noStrike">
                          <a:solidFill>
                            <a:srgbClr val="000000"/>
                          </a:solidFill>
                          <a:effectLst/>
                          <a:latin typeface="+mn-lt"/>
                        </a:rPr>
                        <a:t>-0.000068</a:t>
                      </a:r>
                    </a:p>
                  </a:txBody>
                  <a:tcPr marL="9525" marR="9525" marT="9525" marB="0" anchor="b"/>
                </a:tc>
                <a:tc>
                  <a:txBody>
                    <a:bodyPr/>
                    <a:lstStyle/>
                    <a:p>
                      <a:pPr algn="r" fontAlgn="b"/>
                      <a:r>
                        <a:rPr lang="en-US" sz="1100" b="0" i="0" u="none" strike="noStrike">
                          <a:solidFill>
                            <a:srgbClr val="000000"/>
                          </a:solidFill>
                          <a:effectLst/>
                          <a:latin typeface="+mn-lt"/>
                        </a:rPr>
                        <a:t>0.000092</a:t>
                      </a:r>
                    </a:p>
                  </a:txBody>
                  <a:tcPr marL="9525" marR="9525" marT="9525" marB="0" anchor="b"/>
                </a:tc>
                <a:tc>
                  <a:txBody>
                    <a:bodyPr/>
                    <a:lstStyle/>
                    <a:p>
                      <a:pPr algn="r" fontAlgn="b"/>
                      <a:r>
                        <a:rPr lang="en-US" sz="1100" b="0" i="0" u="none" strike="noStrike">
                          <a:solidFill>
                            <a:srgbClr val="000000"/>
                          </a:solidFill>
                          <a:effectLst/>
                          <a:latin typeface="+mn-lt"/>
                        </a:rPr>
                        <a:t>-0.000241</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extLst>
                  <a:ext uri="{0D108BD9-81ED-4DB2-BD59-A6C34878D82A}">
                    <a16:rowId xmlns:a16="http://schemas.microsoft.com/office/drawing/2014/main" xmlns="" val="10002"/>
                  </a:ext>
                </a:extLst>
              </a:tr>
              <a:tr h="197371">
                <a:tc>
                  <a:txBody>
                    <a:bodyPr/>
                    <a:lstStyle/>
                    <a:p>
                      <a:pPr algn="ctr" fontAlgn="b"/>
                      <a:r>
                        <a:rPr lang="en-US" sz="1100" u="none" strike="noStrike">
                          <a:effectLst/>
                        </a:rPr>
                        <a:t>EFA</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-0.000224</a:t>
                      </a:r>
                    </a:p>
                  </a:txBody>
                  <a:tcPr marL="9525" marR="9525" marT="9525" marB="0" anchor="b"/>
                </a:tc>
                <a:tc>
                  <a:txBody>
                    <a:bodyPr/>
                    <a:lstStyle/>
                    <a:p>
                      <a:pPr algn="r" fontAlgn="b"/>
                      <a:r>
                        <a:rPr lang="en-US" sz="1100" b="0" i="0" u="none" strike="noStrike">
                          <a:solidFill>
                            <a:srgbClr val="000000"/>
                          </a:solidFill>
                          <a:effectLst/>
                          <a:latin typeface="+mn-lt"/>
                        </a:rPr>
                        <a:t>0.000097</a:t>
                      </a:r>
                    </a:p>
                  </a:txBody>
                  <a:tcPr marL="9525" marR="9525" marT="9525" marB="0" anchor="b"/>
                </a:tc>
                <a:tc>
                  <a:txBody>
                    <a:bodyPr/>
                    <a:lstStyle/>
                    <a:p>
                      <a:pPr algn="r" fontAlgn="b"/>
                      <a:r>
                        <a:rPr lang="en-US" sz="1100" b="0" i="0" u="none" strike="noStrike">
                          <a:solidFill>
                            <a:srgbClr val="000000"/>
                          </a:solidFill>
                          <a:effectLst/>
                          <a:latin typeface="+mn-lt"/>
                        </a:rPr>
                        <a:t>0.000070</a:t>
                      </a:r>
                    </a:p>
                  </a:txBody>
                  <a:tcPr marL="9525" marR="9525" marT="9525" marB="0" anchor="b"/>
                </a:tc>
                <a:tc>
                  <a:txBody>
                    <a:bodyPr/>
                    <a:lstStyle/>
                    <a:p>
                      <a:pPr algn="r" fontAlgn="b"/>
                      <a:r>
                        <a:rPr lang="en-US" sz="1100" b="0" i="0" u="none" strike="noStrike">
                          <a:solidFill>
                            <a:srgbClr val="000000"/>
                          </a:solidFill>
                          <a:effectLst/>
                          <a:latin typeface="+mn-lt"/>
                        </a:rPr>
                        <a:t>0.000125</a:t>
                      </a:r>
                    </a:p>
                  </a:txBody>
                  <a:tcPr marL="9525" marR="9525" marT="9525" marB="0" anchor="b"/>
                </a:tc>
                <a:tc>
                  <a:txBody>
                    <a:bodyPr/>
                    <a:lstStyle/>
                    <a:p>
                      <a:pPr algn="r" fontAlgn="b"/>
                      <a:r>
                        <a:rPr lang="en-US" sz="1100" b="0" i="0" u="none" strike="noStrike">
                          <a:solidFill>
                            <a:srgbClr val="000000"/>
                          </a:solidFill>
                          <a:effectLst/>
                          <a:latin typeface="+mn-lt"/>
                        </a:rPr>
                        <a:t>0.000093</a:t>
                      </a:r>
                    </a:p>
                  </a:txBody>
                  <a:tcPr marL="9525" marR="9525" marT="9525" marB="0" anchor="b"/>
                </a:tc>
                <a:tc>
                  <a:txBody>
                    <a:bodyPr/>
                    <a:lstStyle/>
                    <a:p>
                      <a:pPr algn="r" fontAlgn="b"/>
                      <a:r>
                        <a:rPr lang="en-US" sz="1100" b="0" i="0" u="none" strike="noStrike">
                          <a:solidFill>
                            <a:srgbClr val="000000"/>
                          </a:solidFill>
                          <a:effectLst/>
                          <a:latin typeface="+mn-lt"/>
                        </a:rPr>
                        <a:t>0.000022</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0.000073</a:t>
                      </a:r>
                    </a:p>
                  </a:txBody>
                  <a:tcPr marL="9525" marR="9525" marT="9525" marB="0" anchor="b"/>
                </a:tc>
                <a:tc>
                  <a:txBody>
                    <a:bodyPr/>
                    <a:lstStyle/>
                    <a:p>
                      <a:pPr algn="r" fontAlgn="b"/>
                      <a:r>
                        <a:rPr lang="en-US" sz="1100" b="0" i="0" u="none" strike="noStrike">
                          <a:solidFill>
                            <a:srgbClr val="000000"/>
                          </a:solidFill>
                          <a:effectLst/>
                          <a:latin typeface="+mn-lt"/>
                        </a:rPr>
                        <a:t>0.000023</a:t>
                      </a:r>
                    </a:p>
                  </a:txBody>
                  <a:tcPr marL="9525" marR="9525" marT="9525" marB="0" anchor="b"/>
                </a:tc>
                <a:extLst>
                  <a:ext uri="{0D108BD9-81ED-4DB2-BD59-A6C34878D82A}">
                    <a16:rowId xmlns:a16="http://schemas.microsoft.com/office/drawing/2014/main" xmlns="" val="10003"/>
                  </a:ext>
                </a:extLst>
              </a:tr>
              <a:tr h="197371">
                <a:tc>
                  <a:txBody>
                    <a:bodyPr/>
                    <a:lstStyle/>
                    <a:p>
                      <a:pPr algn="ctr" fontAlgn="b"/>
                      <a:r>
                        <a:rPr lang="en-US" sz="1100" u="none" strike="noStrike">
                          <a:effectLst/>
                        </a:rPr>
                        <a:t>OIL</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0.000047</a:t>
                      </a:r>
                    </a:p>
                  </a:txBody>
                  <a:tcPr marL="9525" marR="9525" marT="9525" marB="0" anchor="b"/>
                </a:tc>
                <a:tc>
                  <a:txBody>
                    <a:bodyPr/>
                    <a:lstStyle/>
                    <a:p>
                      <a:pPr algn="r" fontAlgn="b"/>
                      <a:r>
                        <a:rPr lang="en-US" sz="1100" b="0" i="0" u="none" strike="noStrike">
                          <a:solidFill>
                            <a:srgbClr val="000000"/>
                          </a:solidFill>
                          <a:effectLst/>
                          <a:latin typeface="+mn-lt"/>
                        </a:rPr>
                        <a:t>-0.000146</a:t>
                      </a:r>
                    </a:p>
                  </a:txBody>
                  <a:tcPr marL="9525" marR="9525" marT="9525" marB="0" anchor="b"/>
                </a:tc>
                <a:tc>
                  <a:txBody>
                    <a:bodyPr/>
                    <a:lstStyle/>
                    <a:p>
                      <a:pPr algn="r" fontAlgn="b"/>
                      <a:r>
                        <a:rPr lang="en-US" sz="1100" b="0" i="0" u="none" strike="noStrike">
                          <a:solidFill>
                            <a:srgbClr val="000000"/>
                          </a:solidFill>
                          <a:effectLst/>
                          <a:latin typeface="+mn-lt"/>
                        </a:rPr>
                        <a:t>0.000070</a:t>
                      </a:r>
                    </a:p>
                  </a:txBody>
                  <a:tcPr marL="9525" marR="9525" marT="9525" marB="0" anchor="b"/>
                </a:tc>
                <a:tc>
                  <a:txBody>
                    <a:bodyPr/>
                    <a:lstStyle/>
                    <a:p>
                      <a:pPr algn="r" fontAlgn="b"/>
                      <a:r>
                        <a:rPr lang="en-US" sz="1100" b="0" i="0" u="none" strike="noStrike">
                          <a:solidFill>
                            <a:srgbClr val="000000"/>
                          </a:solidFill>
                          <a:effectLst/>
                          <a:latin typeface="+mn-lt"/>
                        </a:rPr>
                        <a:t>0.000328</a:t>
                      </a:r>
                    </a:p>
                  </a:txBody>
                  <a:tcPr marL="9525" marR="9525" marT="9525" marB="0" anchor="b"/>
                </a:tc>
                <a:tc>
                  <a:txBody>
                    <a:bodyPr/>
                    <a:lstStyle/>
                    <a:p>
                      <a:pPr algn="r" fontAlgn="b"/>
                      <a:r>
                        <a:rPr lang="en-US" sz="1100" b="0" i="0" u="none" strike="noStrike">
                          <a:solidFill>
                            <a:srgbClr val="000000"/>
                          </a:solidFill>
                          <a:effectLst/>
                          <a:latin typeface="+mn-lt"/>
                        </a:rPr>
                        <a:t>0.000090</a:t>
                      </a:r>
                    </a:p>
                  </a:txBody>
                  <a:tcPr marL="9525" marR="9525" marT="9525" marB="0" anchor="b"/>
                </a:tc>
                <a:tc>
                  <a:txBody>
                    <a:bodyPr/>
                    <a:lstStyle/>
                    <a:p>
                      <a:pPr algn="r" fontAlgn="b"/>
                      <a:r>
                        <a:rPr lang="en-US" sz="1100" b="0" i="0" u="none" strike="noStrike">
                          <a:solidFill>
                            <a:srgbClr val="000000"/>
                          </a:solidFill>
                          <a:effectLst/>
                          <a:latin typeface="+mn-lt"/>
                        </a:rPr>
                        <a:t>0.000084</a:t>
                      </a:r>
                    </a:p>
                  </a:txBody>
                  <a:tcPr marL="9525" marR="9525" marT="9525" marB="0" anchor="b"/>
                </a:tc>
                <a:tc>
                  <a:txBody>
                    <a:bodyPr/>
                    <a:lstStyle/>
                    <a:p>
                      <a:pPr algn="r" fontAlgn="b"/>
                      <a:r>
                        <a:rPr lang="en-US" sz="1100" b="0" i="0" u="none" strike="noStrike">
                          <a:solidFill>
                            <a:srgbClr val="000000"/>
                          </a:solidFill>
                          <a:effectLst/>
                          <a:latin typeface="+mn-lt"/>
                        </a:rPr>
                        <a:t>0.000020</a:t>
                      </a:r>
                    </a:p>
                  </a:txBody>
                  <a:tcPr marL="9525" marR="9525" marT="9525" marB="0" anchor="b"/>
                </a:tc>
                <a:tc>
                  <a:txBody>
                    <a:bodyPr/>
                    <a:lstStyle/>
                    <a:p>
                      <a:pPr algn="r" fontAlgn="b"/>
                      <a:r>
                        <a:rPr lang="en-US" sz="1100" b="0" i="0" u="none" strike="noStrike">
                          <a:solidFill>
                            <a:srgbClr val="000000"/>
                          </a:solidFill>
                          <a:effectLst/>
                          <a:latin typeface="+mn-lt"/>
                        </a:rPr>
                        <a:t>-0.000035</a:t>
                      </a:r>
                    </a:p>
                  </a:txBody>
                  <a:tcPr marL="9525" marR="9525" marT="9525" marB="0" anchor="b"/>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0.000053</a:t>
                      </a:r>
                    </a:p>
                  </a:txBody>
                  <a:tcPr marL="9525" marR="9525" marT="9525" marB="0" anchor="b"/>
                </a:tc>
                <a:extLst>
                  <a:ext uri="{0D108BD9-81ED-4DB2-BD59-A6C34878D82A}">
                    <a16:rowId xmlns:a16="http://schemas.microsoft.com/office/drawing/2014/main" xmlns="" val="10004"/>
                  </a:ext>
                </a:extLst>
              </a:tr>
              <a:tr h="197371">
                <a:tc>
                  <a:txBody>
                    <a:bodyPr/>
                    <a:lstStyle/>
                    <a:p>
                      <a:pPr algn="ctr" fontAlgn="b"/>
                      <a:r>
                        <a:rPr lang="en-US" sz="1100" u="none" strike="noStrike">
                          <a:effectLst/>
                        </a:rPr>
                        <a:t>FEZ</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-0.000298</a:t>
                      </a:r>
                    </a:p>
                  </a:txBody>
                  <a:tcPr marL="9525" marR="9525" marT="9525" marB="0" anchor="b"/>
                </a:tc>
                <a:tc>
                  <a:txBody>
                    <a:bodyPr/>
                    <a:lstStyle/>
                    <a:p>
                      <a:pPr algn="r" fontAlgn="b"/>
                      <a:r>
                        <a:rPr lang="en-US" sz="1100" b="0" i="0" u="none" strike="noStrike">
                          <a:solidFill>
                            <a:srgbClr val="000000"/>
                          </a:solidFill>
                          <a:effectLst/>
                          <a:latin typeface="+mn-lt"/>
                        </a:rPr>
                        <a:t>0.000125</a:t>
                      </a:r>
                    </a:p>
                  </a:txBody>
                  <a:tcPr marL="9525" marR="9525" marT="9525" marB="0" anchor="b"/>
                </a:tc>
                <a:tc>
                  <a:txBody>
                    <a:bodyPr/>
                    <a:lstStyle/>
                    <a:p>
                      <a:pPr algn="r" fontAlgn="b"/>
                      <a:r>
                        <a:rPr lang="en-US" sz="1100" b="0" i="0" u="none" strike="noStrike">
                          <a:solidFill>
                            <a:srgbClr val="000000"/>
                          </a:solidFill>
                          <a:effectLst/>
                          <a:latin typeface="+mn-lt"/>
                        </a:rPr>
                        <a:t>0.000090</a:t>
                      </a:r>
                    </a:p>
                  </a:txBody>
                  <a:tcPr marL="9525" marR="9525" marT="9525" marB="0" anchor="b"/>
                </a:tc>
                <a:tc>
                  <a:txBody>
                    <a:bodyPr/>
                    <a:lstStyle/>
                    <a:p>
                      <a:pPr algn="r" fontAlgn="b"/>
                      <a:r>
                        <a:rPr lang="en-US" sz="1100" b="0" i="0" u="none" strike="noStrike">
                          <a:solidFill>
                            <a:srgbClr val="000000"/>
                          </a:solidFill>
                          <a:effectLst/>
                          <a:latin typeface="+mn-lt"/>
                        </a:rPr>
                        <a:t>0.000190</a:t>
                      </a:r>
                    </a:p>
                  </a:txBody>
                  <a:tcPr marL="9525" marR="9525" marT="9525" marB="0" anchor="b"/>
                </a:tc>
                <a:tc>
                  <a:txBody>
                    <a:bodyPr/>
                    <a:lstStyle/>
                    <a:p>
                      <a:pPr algn="r" fontAlgn="b"/>
                      <a:r>
                        <a:rPr lang="en-US" sz="1100" b="0" i="0" u="none" strike="noStrike">
                          <a:solidFill>
                            <a:srgbClr val="000000"/>
                          </a:solidFill>
                          <a:effectLst/>
                          <a:latin typeface="+mn-lt"/>
                        </a:rPr>
                        <a:t>0.000116</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-0.000042</a:t>
                      </a:r>
                    </a:p>
                  </a:txBody>
                  <a:tcPr marL="9525" marR="9525" marT="9525" marB="0" anchor="b"/>
                </a:tc>
                <a:tc>
                  <a:txBody>
                    <a:bodyPr/>
                    <a:lstStyle/>
                    <a:p>
                      <a:pPr algn="r" fontAlgn="b"/>
                      <a:r>
                        <a:rPr lang="en-US" sz="1100" b="0" i="0" u="none" strike="noStrike">
                          <a:solidFill>
                            <a:srgbClr val="000000"/>
                          </a:solidFill>
                          <a:effectLst/>
                          <a:latin typeface="+mn-lt"/>
                        </a:rPr>
                        <a:t>0.000095</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extLst>
                  <a:ext uri="{0D108BD9-81ED-4DB2-BD59-A6C34878D82A}">
                    <a16:rowId xmlns:a16="http://schemas.microsoft.com/office/drawing/2014/main" xmlns="" val="10005"/>
                  </a:ext>
                </a:extLst>
              </a:tr>
              <a:tr h="197371">
                <a:tc>
                  <a:txBody>
                    <a:bodyPr/>
                    <a:lstStyle/>
                    <a:p>
                      <a:pPr algn="ctr" fontAlgn="b"/>
                      <a:r>
                        <a:rPr lang="en-US" sz="1100" u="none" strike="noStrike">
                          <a:effectLst/>
                        </a:rPr>
                        <a:t>EEM</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0.000065</a:t>
                      </a:r>
                    </a:p>
                  </a:txBody>
                  <a:tcPr marL="9525" marR="9525" marT="9525" marB="0" anchor="b"/>
                </a:tc>
                <a:tc>
                  <a:txBody>
                    <a:bodyPr/>
                    <a:lstStyle/>
                    <a:p>
                      <a:pPr algn="r" fontAlgn="b"/>
                      <a:r>
                        <a:rPr lang="en-US" sz="1100" b="0" i="0" u="none" strike="noStrike">
                          <a:solidFill>
                            <a:srgbClr val="000000"/>
                          </a:solidFill>
                          <a:effectLst/>
                          <a:latin typeface="+mn-lt"/>
                        </a:rPr>
                        <a:t>-0.000233</a:t>
                      </a:r>
                    </a:p>
                  </a:txBody>
                  <a:tcPr marL="9525" marR="9525" marT="9525" marB="0" anchor="b"/>
                </a:tc>
                <a:tc>
                  <a:txBody>
                    <a:bodyPr/>
                    <a:lstStyle/>
                    <a:p>
                      <a:pPr algn="r" fontAlgn="b"/>
                      <a:r>
                        <a:rPr lang="en-US" sz="1100" b="0" i="0" u="none" strike="noStrike">
                          <a:solidFill>
                            <a:srgbClr val="000000"/>
                          </a:solidFill>
                          <a:effectLst/>
                          <a:latin typeface="+mn-lt"/>
                        </a:rPr>
                        <a:t>0.000093</a:t>
                      </a:r>
                    </a:p>
                  </a:txBody>
                  <a:tcPr marL="9525" marR="9525" marT="9525" marB="0" anchor="b"/>
                </a:tc>
                <a:tc>
                  <a:txBody>
                    <a:bodyPr/>
                    <a:lstStyle/>
                    <a:p>
                      <a:pPr algn="r" fontAlgn="b"/>
                      <a:r>
                        <a:rPr lang="en-US" sz="1100" b="0" i="0" u="none" strike="noStrike">
                          <a:solidFill>
                            <a:srgbClr val="000000"/>
                          </a:solidFill>
                          <a:effectLst/>
                          <a:latin typeface="+mn-lt"/>
                        </a:rPr>
                        <a:t>0.000084</a:t>
                      </a:r>
                    </a:p>
                  </a:txBody>
                  <a:tcPr marL="9525" marR="9525" marT="9525" marB="0" anchor="b"/>
                </a:tc>
                <a:tc>
                  <a:txBody>
                    <a:bodyPr/>
                    <a:lstStyle/>
                    <a:p>
                      <a:pPr algn="r" fontAlgn="b"/>
                      <a:r>
                        <a:rPr lang="en-US" sz="1100" b="0" i="0" u="none" strike="noStrike">
                          <a:solidFill>
                            <a:srgbClr val="000000"/>
                          </a:solidFill>
                          <a:effectLst/>
                          <a:latin typeface="+mn-lt"/>
                        </a:rPr>
                        <a:t>0.000116</a:t>
                      </a:r>
                    </a:p>
                  </a:txBody>
                  <a:tcPr marL="9525" marR="9525" marT="9525" marB="0" anchor="b"/>
                </a:tc>
                <a:tc>
                  <a:txBody>
                    <a:bodyPr/>
                    <a:lstStyle/>
                    <a:p>
                      <a:pPr algn="r" fontAlgn="b"/>
                      <a:r>
                        <a:rPr lang="en-US" sz="1100" b="0" i="0" u="none" strike="noStrike">
                          <a:solidFill>
                            <a:srgbClr val="000000"/>
                          </a:solidFill>
                          <a:effectLst/>
                          <a:latin typeface="+mn-lt"/>
                        </a:rPr>
                        <a:t>0.000132</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0.000030</a:t>
                      </a:r>
                    </a:p>
                  </a:txBody>
                  <a:tcPr marL="9525" marR="9525" marT="9525" marB="0" anchor="b"/>
                </a:tc>
                <a:extLst>
                  <a:ext uri="{0D108BD9-81ED-4DB2-BD59-A6C34878D82A}">
                    <a16:rowId xmlns:a16="http://schemas.microsoft.com/office/drawing/2014/main" xmlns="" val="10006"/>
                  </a:ext>
                </a:extLst>
              </a:tr>
              <a:tr h="197371">
                <a:tc>
                  <a:txBody>
                    <a:bodyPr/>
                    <a:lstStyle/>
                    <a:p>
                      <a:pPr algn="ctr" fontAlgn="b"/>
                      <a:r>
                        <a:rPr lang="en-US" sz="1100" u="none" strike="noStrike">
                          <a:effectLst/>
                        </a:rPr>
                        <a:t>HYG</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0.000017</a:t>
                      </a:r>
                    </a:p>
                  </a:txBody>
                  <a:tcPr marL="9525" marR="9525" marT="9525" marB="0" anchor="b"/>
                </a:tc>
                <a:tc>
                  <a:txBody>
                    <a:bodyPr/>
                    <a:lstStyle/>
                    <a:p>
                      <a:pPr algn="r" fontAlgn="b"/>
                      <a:r>
                        <a:rPr lang="en-US" sz="1100" b="0" i="0" u="none" strike="noStrike">
                          <a:solidFill>
                            <a:srgbClr val="000000"/>
                          </a:solidFill>
                          <a:effectLst/>
                          <a:latin typeface="+mn-lt"/>
                        </a:rPr>
                        <a:t>-0.000068</a:t>
                      </a:r>
                    </a:p>
                  </a:txBody>
                  <a:tcPr marL="9525" marR="9525" marT="9525" marB="0" anchor="b"/>
                </a:tc>
                <a:tc>
                  <a:txBody>
                    <a:bodyPr/>
                    <a:lstStyle/>
                    <a:p>
                      <a:pPr algn="r" fontAlgn="b"/>
                      <a:r>
                        <a:rPr lang="en-US" sz="1100" b="0" i="0" u="none" strike="noStrike">
                          <a:solidFill>
                            <a:srgbClr val="000000"/>
                          </a:solidFill>
                          <a:effectLst/>
                          <a:latin typeface="+mn-lt"/>
                        </a:rPr>
                        <a:t>0.000022</a:t>
                      </a:r>
                    </a:p>
                  </a:txBody>
                  <a:tcPr marL="9525" marR="9525" marT="9525" marB="0" anchor="b"/>
                </a:tc>
                <a:tc>
                  <a:txBody>
                    <a:bodyPr/>
                    <a:lstStyle/>
                    <a:p>
                      <a:pPr algn="r" fontAlgn="b"/>
                      <a:r>
                        <a:rPr lang="en-US" sz="1100" b="0" i="0" u="none" strike="noStrike">
                          <a:solidFill>
                            <a:srgbClr val="000000"/>
                          </a:solidFill>
                          <a:effectLst/>
                          <a:latin typeface="+mn-lt"/>
                        </a:rPr>
                        <a:t>0.000020</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tc>
                  <a:txBody>
                    <a:bodyPr/>
                    <a:lstStyle/>
                    <a:p>
                      <a:pPr algn="r" fontAlgn="b"/>
                      <a:r>
                        <a:rPr lang="en-US" sz="1100" b="0" i="0" u="none" strike="noStrike">
                          <a:solidFill>
                            <a:srgbClr val="000000"/>
                          </a:solidFill>
                          <a:effectLst/>
                          <a:latin typeface="+mn-lt"/>
                        </a:rPr>
                        <a:t>0.000017</a:t>
                      </a:r>
                    </a:p>
                  </a:txBody>
                  <a:tcPr marL="9525" marR="9525" marT="9525" marB="0" anchor="b"/>
                </a:tc>
                <a:tc>
                  <a:txBody>
                    <a:bodyPr/>
                    <a:lstStyle/>
                    <a:p>
                      <a:pPr algn="r" fontAlgn="b"/>
                      <a:r>
                        <a:rPr lang="en-US" sz="1100" b="0" i="0" u="none" strike="noStrike">
                          <a:solidFill>
                            <a:srgbClr val="000000"/>
                          </a:solidFill>
                          <a:effectLst/>
                          <a:latin typeface="+mn-lt"/>
                        </a:rPr>
                        <a:t>-0.000004</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tc>
                  <a:txBody>
                    <a:bodyPr/>
                    <a:lstStyle/>
                    <a:p>
                      <a:pPr algn="r" fontAlgn="b"/>
                      <a:r>
                        <a:rPr lang="en-US" sz="1100" b="0" i="0" u="none" strike="noStrike">
                          <a:solidFill>
                            <a:srgbClr val="000000"/>
                          </a:solidFill>
                          <a:effectLst/>
                          <a:latin typeface="+mn-lt"/>
                        </a:rPr>
                        <a:t>0.000005</a:t>
                      </a:r>
                    </a:p>
                  </a:txBody>
                  <a:tcPr marL="9525" marR="9525" marT="9525" marB="0" anchor="b"/>
                </a:tc>
                <a:extLst>
                  <a:ext uri="{0D108BD9-81ED-4DB2-BD59-A6C34878D82A}">
                    <a16:rowId xmlns:a16="http://schemas.microsoft.com/office/drawing/2014/main" xmlns="" val="10007"/>
                  </a:ext>
                </a:extLst>
              </a:tr>
              <a:tr h="197371">
                <a:tc>
                  <a:txBody>
                    <a:bodyPr/>
                    <a:lstStyle/>
                    <a:p>
                      <a:pPr algn="ctr" fontAlgn="b"/>
                      <a:r>
                        <a:rPr lang="en-US" sz="1100" u="none" strike="noStrike">
                          <a:effectLst/>
                        </a:rPr>
                        <a:t>TLT</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-0.000025</a:t>
                      </a:r>
                    </a:p>
                  </a:txBody>
                  <a:tcPr marL="9525" marR="9525" marT="9525" marB="0" anchor="b"/>
                </a:tc>
                <a:tc>
                  <a:txBody>
                    <a:bodyPr/>
                    <a:lstStyle/>
                    <a:p>
                      <a:pPr algn="r" fontAlgn="b"/>
                      <a:r>
                        <a:rPr lang="en-US" sz="1100" b="0" i="0" u="none" strike="noStrike">
                          <a:solidFill>
                            <a:srgbClr val="000000"/>
                          </a:solidFill>
                          <a:effectLst/>
                          <a:latin typeface="+mn-lt"/>
                        </a:rPr>
                        <a:t>0.000092</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-0.000035</a:t>
                      </a:r>
                    </a:p>
                  </a:txBody>
                  <a:tcPr marL="9525" marR="9525" marT="9525" marB="0" anchor="b"/>
                </a:tc>
                <a:tc>
                  <a:txBody>
                    <a:bodyPr/>
                    <a:lstStyle/>
                    <a:p>
                      <a:pPr algn="r" fontAlgn="b"/>
                      <a:r>
                        <a:rPr lang="en-US" sz="1100" b="0" i="0" u="none" strike="noStrike">
                          <a:solidFill>
                            <a:srgbClr val="000000"/>
                          </a:solidFill>
                          <a:effectLst/>
                          <a:latin typeface="+mn-lt"/>
                        </a:rPr>
                        <a:t>-0.000042</a:t>
                      </a:r>
                    </a:p>
                  </a:txBody>
                  <a:tcPr marL="9525" marR="9525" marT="9525" marB="0" anchor="b"/>
                </a:tc>
                <a:tc>
                  <a:txBody>
                    <a:bodyPr/>
                    <a:lstStyle/>
                    <a:p>
                      <a:pPr algn="r" fontAlgn="b"/>
                      <a:r>
                        <a:rPr lang="en-US" sz="1100" b="0" i="0" u="none" strike="noStrike">
                          <a:solidFill>
                            <a:srgbClr val="000000"/>
                          </a:solidFill>
                          <a:effectLst/>
                          <a:latin typeface="+mn-lt"/>
                        </a:rPr>
                        <a:t>-0.000028</a:t>
                      </a:r>
                    </a:p>
                  </a:txBody>
                  <a:tcPr marL="9525" marR="9525" marT="9525" marB="0" anchor="b"/>
                </a:tc>
                <a:tc>
                  <a:txBody>
                    <a:bodyPr/>
                    <a:lstStyle/>
                    <a:p>
                      <a:pPr algn="r" fontAlgn="b"/>
                      <a:r>
                        <a:rPr lang="en-US" sz="1100" b="0" i="0" u="none" strike="noStrike">
                          <a:solidFill>
                            <a:srgbClr val="000000"/>
                          </a:solidFill>
                          <a:effectLst/>
                          <a:latin typeface="+mn-lt"/>
                        </a:rPr>
                        <a:t>-0.000004</a:t>
                      </a:r>
                    </a:p>
                  </a:txBody>
                  <a:tcPr marL="9525" marR="9525" marT="9525" marB="0" anchor="b"/>
                </a:tc>
                <a:tc>
                  <a:txBody>
                    <a:bodyPr/>
                    <a:lstStyle/>
                    <a:p>
                      <a:pPr algn="r" fontAlgn="b"/>
                      <a:r>
                        <a:rPr lang="en-US" sz="1100" b="0" i="0" u="none" strike="noStrike">
                          <a:solidFill>
                            <a:srgbClr val="000000"/>
                          </a:solidFill>
                          <a:effectLst/>
                          <a:latin typeface="+mn-lt"/>
                        </a:rPr>
                        <a:t>0.000076</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0.000010</a:t>
                      </a:r>
                    </a:p>
                  </a:txBody>
                  <a:tcPr marL="9525" marR="9525" marT="9525" marB="0" anchor="b"/>
                </a:tc>
                <a:extLst>
                  <a:ext uri="{0D108BD9-81ED-4DB2-BD59-A6C34878D82A}">
                    <a16:rowId xmlns:a16="http://schemas.microsoft.com/office/drawing/2014/main" xmlns="" val="10008"/>
                  </a:ext>
                </a:extLst>
              </a:tr>
              <a:tr h="197371">
                <a:tc>
                  <a:txBody>
                    <a:bodyPr/>
                    <a:lstStyle/>
                    <a:p>
                      <a:pPr algn="ctr" fontAlgn="b"/>
                      <a:r>
                        <a:rPr lang="en-US" sz="1100" u="none" strike="noStrike">
                          <a:effectLst/>
                        </a:rPr>
                        <a:t>IWM</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0.000064</a:t>
                      </a:r>
                    </a:p>
                  </a:txBody>
                  <a:tcPr marL="9525" marR="9525" marT="9525" marB="0" anchor="b"/>
                </a:tc>
                <a:tc>
                  <a:txBody>
                    <a:bodyPr/>
                    <a:lstStyle/>
                    <a:p>
                      <a:pPr algn="r" fontAlgn="b"/>
                      <a:r>
                        <a:rPr lang="en-US" sz="1100" b="0" i="0" u="none" strike="noStrike">
                          <a:solidFill>
                            <a:srgbClr val="000000"/>
                          </a:solidFill>
                          <a:effectLst/>
                          <a:latin typeface="+mn-lt"/>
                        </a:rPr>
                        <a:t>-0.000241</a:t>
                      </a:r>
                    </a:p>
                  </a:txBody>
                  <a:tcPr marL="9525" marR="9525" marT="9525" marB="0" anchor="b"/>
                </a:tc>
                <a:tc>
                  <a:txBody>
                    <a:bodyPr/>
                    <a:lstStyle/>
                    <a:p>
                      <a:pPr algn="r" fontAlgn="b"/>
                      <a:r>
                        <a:rPr lang="en-US" sz="1100" b="0" i="0" u="none" strike="noStrike">
                          <a:solidFill>
                            <a:srgbClr val="000000"/>
                          </a:solidFill>
                          <a:effectLst/>
                          <a:latin typeface="+mn-lt"/>
                        </a:rPr>
                        <a:t>0.000073</a:t>
                      </a:r>
                    </a:p>
                  </a:txBody>
                  <a:tcPr marL="9525" marR="9525" marT="9525" marB="0" anchor="b"/>
                </a:tc>
                <a:tc>
                  <a:txBody>
                    <a:bodyPr/>
                    <a:lstStyle/>
                    <a:p>
                      <a:pPr algn="r" fontAlgn="b"/>
                      <a:r>
                        <a:rPr lang="en-US" sz="1100" b="0" i="0" u="none" strike="noStrike">
                          <a:solidFill>
                            <a:srgbClr val="000000"/>
                          </a:solidFill>
                          <a:effectLst/>
                          <a:latin typeface="+mn-lt"/>
                        </a:rPr>
                        <a:t>0.000060</a:t>
                      </a:r>
                    </a:p>
                  </a:txBody>
                  <a:tcPr marL="9525" marR="9525" marT="9525" marB="0" anchor="b"/>
                </a:tc>
                <a:tc>
                  <a:txBody>
                    <a:bodyPr/>
                    <a:lstStyle/>
                    <a:p>
                      <a:pPr algn="r" fontAlgn="b"/>
                      <a:r>
                        <a:rPr lang="en-US" sz="1100" b="0" i="0" u="none" strike="noStrike">
                          <a:solidFill>
                            <a:srgbClr val="000000"/>
                          </a:solidFill>
                          <a:effectLst/>
                          <a:latin typeface="+mn-lt"/>
                        </a:rPr>
                        <a:t>0.000095</a:t>
                      </a:r>
                    </a:p>
                  </a:txBody>
                  <a:tcPr marL="9525" marR="9525" marT="9525" marB="0" anchor="b"/>
                </a:tc>
                <a:tc>
                  <a:txBody>
                    <a:bodyPr/>
                    <a:lstStyle/>
                    <a:p>
                      <a:pPr algn="r" fontAlgn="b"/>
                      <a:r>
                        <a:rPr lang="en-US" sz="1100" b="0" i="0" u="none" strike="noStrike">
                          <a:solidFill>
                            <a:srgbClr val="000000"/>
                          </a:solidFill>
                          <a:effectLst/>
                          <a:latin typeface="+mn-lt"/>
                        </a:rPr>
                        <a:t>0.000080</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tc>
                  <a:txBody>
                    <a:bodyPr/>
                    <a:lstStyle/>
                    <a:p>
                      <a:pPr algn="r" fontAlgn="b"/>
                      <a:r>
                        <a:rPr lang="en-US" sz="1100" b="0" i="0" u="none" strike="noStrike">
                          <a:solidFill>
                            <a:srgbClr val="000000"/>
                          </a:solidFill>
                          <a:effectLst/>
                          <a:latin typeface="+mn-lt"/>
                        </a:rPr>
                        <a:t>-0.000029</a:t>
                      </a:r>
                    </a:p>
                  </a:txBody>
                  <a:tcPr marL="9525" marR="9525" marT="9525" marB="0" anchor="b"/>
                </a:tc>
                <a:tc>
                  <a:txBody>
                    <a:bodyPr/>
                    <a:lstStyle/>
                    <a:p>
                      <a:pPr algn="r" fontAlgn="b"/>
                      <a:r>
                        <a:rPr lang="en-US" sz="1100" b="0" i="0" u="none" strike="noStrike">
                          <a:solidFill>
                            <a:srgbClr val="000000"/>
                          </a:solidFill>
                          <a:effectLst/>
                          <a:latin typeface="+mn-lt"/>
                        </a:rPr>
                        <a:t>0.000101</a:t>
                      </a:r>
                    </a:p>
                  </a:txBody>
                  <a:tcPr marL="9525" marR="9525" marT="9525" marB="0" anchor="b"/>
                </a:tc>
                <a:tc>
                  <a:txBody>
                    <a:bodyPr/>
                    <a:lstStyle/>
                    <a:p>
                      <a:pPr algn="r" fontAlgn="b"/>
                      <a:r>
                        <a:rPr lang="en-US" sz="1100" b="0" i="0" u="none" strike="noStrike">
                          <a:solidFill>
                            <a:srgbClr val="000000"/>
                          </a:solidFill>
                          <a:effectLst/>
                          <a:latin typeface="+mn-lt"/>
                        </a:rPr>
                        <a:t>0.000013</a:t>
                      </a:r>
                    </a:p>
                  </a:txBody>
                  <a:tcPr marL="9525" marR="9525" marT="9525" marB="0" anchor="b"/>
                </a:tc>
                <a:extLst>
                  <a:ext uri="{0D108BD9-81ED-4DB2-BD59-A6C34878D82A}">
                    <a16:rowId xmlns:a16="http://schemas.microsoft.com/office/drawing/2014/main" xmlns="" val="10009"/>
                  </a:ext>
                </a:extLst>
              </a:tr>
              <a:tr h="197371">
                <a:tc>
                  <a:txBody>
                    <a:bodyPr/>
                    <a:lstStyle/>
                    <a:p>
                      <a:pPr algn="ctr" fontAlgn="b"/>
                      <a:r>
                        <a:rPr lang="en-US" sz="1100" u="none" strike="noStrike">
                          <a:effectLst/>
                        </a:rPr>
                        <a:t>GLD</a:t>
                      </a:r>
                      <a:endParaRPr lang="en-US" sz="1100" b="0" i="0" u="none" strike="noStrike">
                        <a:solidFill>
                          <a:srgbClr val="000000"/>
                        </a:solidFill>
                        <a:effectLst/>
                        <a:latin typeface="Calibri"/>
                      </a:endParaRPr>
                    </a:p>
                  </a:txBody>
                  <a:tcPr marL="0" marR="0" marT="0" marB="0" anchor="ctr"/>
                </a:tc>
                <a:tc>
                  <a:txBody>
                    <a:bodyPr/>
                    <a:lstStyle/>
                    <a:p>
                      <a:pPr algn="r" fontAlgn="b"/>
                      <a:r>
                        <a:rPr lang="en-US" sz="1100" b="0" i="0" u="none" strike="noStrike">
                          <a:solidFill>
                            <a:srgbClr val="000000"/>
                          </a:solidFill>
                          <a:effectLst/>
                          <a:latin typeface="+mn-lt"/>
                        </a:rPr>
                        <a:t>0.000008</a:t>
                      </a:r>
                    </a:p>
                  </a:txBody>
                  <a:tcPr marL="9525" marR="9525" marT="9525" marB="0" anchor="b"/>
                </a:tc>
                <a:tc>
                  <a:txBody>
                    <a:bodyPr/>
                    <a:lstStyle/>
                    <a:p>
                      <a:pPr algn="r" fontAlgn="b"/>
                      <a:r>
                        <a:rPr lang="en-US" sz="1100" b="0" i="0" u="none" strike="noStrike">
                          <a:solidFill>
                            <a:srgbClr val="000000"/>
                          </a:solidFill>
                          <a:effectLst/>
                          <a:latin typeface="+mn-lt"/>
                        </a:rPr>
                        <a:t>-0.000021</a:t>
                      </a:r>
                    </a:p>
                  </a:txBody>
                  <a:tcPr marL="9525" marR="9525" marT="9525" marB="0" anchor="b"/>
                </a:tc>
                <a:tc>
                  <a:txBody>
                    <a:bodyPr/>
                    <a:lstStyle/>
                    <a:p>
                      <a:pPr algn="r" fontAlgn="b"/>
                      <a:r>
                        <a:rPr lang="en-US" sz="1100" b="0" i="0" u="none" strike="noStrike">
                          <a:solidFill>
                            <a:srgbClr val="000000"/>
                          </a:solidFill>
                          <a:effectLst/>
                          <a:latin typeface="+mn-lt"/>
                        </a:rPr>
                        <a:t>0.000023</a:t>
                      </a:r>
                    </a:p>
                  </a:txBody>
                  <a:tcPr marL="9525" marR="9525" marT="9525" marB="0" anchor="b"/>
                </a:tc>
                <a:tc>
                  <a:txBody>
                    <a:bodyPr/>
                    <a:lstStyle/>
                    <a:p>
                      <a:pPr algn="r" fontAlgn="b"/>
                      <a:r>
                        <a:rPr lang="en-US" sz="1100" b="0" i="0" u="none" strike="noStrike">
                          <a:solidFill>
                            <a:srgbClr val="000000"/>
                          </a:solidFill>
                          <a:effectLst/>
                          <a:latin typeface="+mn-lt"/>
                        </a:rPr>
                        <a:t>0.000053</a:t>
                      </a:r>
                    </a:p>
                  </a:txBody>
                  <a:tcPr marL="9525" marR="9525" marT="9525" marB="0" anchor="b"/>
                </a:tc>
                <a:tc>
                  <a:txBody>
                    <a:bodyPr/>
                    <a:lstStyle/>
                    <a:p>
                      <a:pPr algn="r" fontAlgn="b"/>
                      <a:r>
                        <a:rPr lang="en-US" sz="1100" b="0" i="0" u="none" strike="noStrike">
                          <a:solidFill>
                            <a:srgbClr val="000000"/>
                          </a:solidFill>
                          <a:effectLst/>
                          <a:latin typeface="+mn-lt"/>
                        </a:rPr>
                        <a:t>0.000024</a:t>
                      </a:r>
                    </a:p>
                  </a:txBody>
                  <a:tcPr marL="9525" marR="9525" marT="9525" marB="0" anchor="b"/>
                </a:tc>
                <a:tc>
                  <a:txBody>
                    <a:bodyPr/>
                    <a:lstStyle/>
                    <a:p>
                      <a:pPr algn="r" fontAlgn="b"/>
                      <a:r>
                        <a:rPr lang="en-US" sz="1100" b="0" i="0" u="none" strike="noStrike">
                          <a:solidFill>
                            <a:srgbClr val="000000"/>
                          </a:solidFill>
                          <a:effectLst/>
                          <a:latin typeface="+mn-lt"/>
                        </a:rPr>
                        <a:t>0.000030</a:t>
                      </a:r>
                    </a:p>
                  </a:txBody>
                  <a:tcPr marL="9525" marR="9525" marT="9525" marB="0" anchor="b"/>
                </a:tc>
                <a:tc>
                  <a:txBody>
                    <a:bodyPr/>
                    <a:lstStyle/>
                    <a:p>
                      <a:pPr algn="r" fontAlgn="b"/>
                      <a:r>
                        <a:rPr lang="en-US" sz="1100" b="0" i="0" u="none" strike="noStrike">
                          <a:solidFill>
                            <a:srgbClr val="000000"/>
                          </a:solidFill>
                          <a:effectLst/>
                          <a:latin typeface="+mn-lt"/>
                        </a:rPr>
                        <a:t>0.000005</a:t>
                      </a:r>
                    </a:p>
                  </a:txBody>
                  <a:tcPr marL="9525" marR="9525" marT="9525" marB="0" anchor="b"/>
                </a:tc>
                <a:tc>
                  <a:txBody>
                    <a:bodyPr/>
                    <a:lstStyle/>
                    <a:p>
                      <a:pPr algn="r" fontAlgn="b"/>
                      <a:r>
                        <a:rPr lang="en-US" sz="1100" b="0" i="0" u="none" strike="noStrike">
                          <a:solidFill>
                            <a:srgbClr val="000000"/>
                          </a:solidFill>
                          <a:effectLst/>
                          <a:latin typeface="+mn-lt"/>
                        </a:rPr>
                        <a:t>0.000010</a:t>
                      </a:r>
                    </a:p>
                  </a:txBody>
                  <a:tcPr marL="9525" marR="9525" marT="9525" marB="0" anchor="b"/>
                </a:tc>
                <a:tc>
                  <a:txBody>
                    <a:bodyPr/>
                    <a:lstStyle/>
                    <a:p>
                      <a:pPr algn="r" fontAlgn="b"/>
                      <a:r>
                        <a:rPr lang="en-US" sz="1100" b="0" i="0" u="none" strike="noStrike">
                          <a:solidFill>
                            <a:srgbClr val="000000"/>
                          </a:solidFill>
                          <a:effectLst/>
                          <a:latin typeface="+mn-lt"/>
                        </a:rPr>
                        <a:t>0.000013</a:t>
                      </a:r>
                    </a:p>
                  </a:txBody>
                  <a:tcPr marL="9525" marR="9525" marT="9525" marB="0" anchor="b"/>
                </a:tc>
                <a:tc>
                  <a:txBody>
                    <a:bodyPr/>
                    <a:lstStyle/>
                    <a:p>
                      <a:pPr algn="r" fontAlgn="b"/>
                      <a:r>
                        <a:rPr lang="en-US" sz="1100" b="0" i="0" u="none" strike="noStrike" dirty="0">
                          <a:solidFill>
                            <a:srgbClr val="000000"/>
                          </a:solidFill>
                          <a:effectLst/>
                          <a:latin typeface="+mn-lt"/>
                        </a:rPr>
                        <a:t>0.000104</a:t>
                      </a:r>
                    </a:p>
                  </a:txBody>
                  <a:tcPr marL="9525" marR="9525" marT="9525" marB="0" anchor="b"/>
                </a:tc>
                <a:extLst>
                  <a:ext uri="{0D108BD9-81ED-4DB2-BD59-A6C34878D82A}">
                    <a16:rowId xmlns:a16="http://schemas.microsoft.com/office/drawing/2014/main" xmlns="" val="10010"/>
                  </a:ext>
                </a:extLst>
              </a:tr>
            </a:tbl>
          </a:graphicData>
        </a:graphic>
      </p:graphicFrame>
      <p:sp>
        <p:nvSpPr>
          <p:cNvPr id="6" name="Oval 5"/>
          <p:cNvSpPr/>
          <p:nvPr/>
        </p:nvSpPr>
        <p:spPr bwMode="auto">
          <a:xfrm>
            <a:off x="5715000" y="3375658"/>
            <a:ext cx="838200" cy="358142"/>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sp>
        <p:nvSpPr>
          <p:cNvPr id="7" name="Oval 6"/>
          <p:cNvSpPr/>
          <p:nvPr/>
        </p:nvSpPr>
        <p:spPr bwMode="auto">
          <a:xfrm>
            <a:off x="5715000" y="6019800"/>
            <a:ext cx="838200" cy="358142"/>
          </a:xfrm>
          <a:prstGeom prst="ellipse">
            <a:avLst/>
          </a:prstGeom>
          <a:noFill/>
          <a:ln>
            <a:headEnd/>
            <a:tailEn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nchor="ctr"/>
          <a:lstStyle/>
          <a:p>
            <a:pPr algn="ctr"/>
            <a:endParaRPr lang="en-US" sz="1600" dirty="0">
              <a:solidFill>
                <a:schemeClr val="bg1"/>
              </a:solidFill>
              <a:latin typeface="+mn-lt"/>
            </a:endParaRPr>
          </a:p>
        </p:txBody>
      </p:sp>
    </p:spTree>
    <p:extLst>
      <p:ext uri="{BB962C8B-B14F-4D97-AF65-F5344CB8AC3E}">
        <p14:creationId xmlns:p14="http://schemas.microsoft.com/office/powerpoint/2010/main" val="18205857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Content Placeholder 2"/>
          <p:cNvSpPr>
            <a:spLocks noGrp="1"/>
          </p:cNvSpPr>
          <p:nvPr>
            <p:ph idx="1"/>
          </p:nvPr>
        </p:nvSpPr>
        <p:spPr/>
        <p:txBody>
          <a:bodyPr/>
          <a:lstStyle/>
          <a:p>
            <a:r>
              <a:rPr lang="en-US" dirty="0"/>
              <a:t>Create a user-friendly interface</a:t>
            </a:r>
          </a:p>
          <a:p>
            <a:r>
              <a:rPr lang="en-US" dirty="0"/>
              <a:t>Alternative platforms</a:t>
            </a:r>
          </a:p>
          <a:p>
            <a:pPr lvl="1"/>
            <a:r>
              <a:rPr lang="en-US" dirty="0" err="1"/>
              <a:t>Matlab</a:t>
            </a:r>
            <a:r>
              <a:rPr lang="en-US" dirty="0"/>
              <a:t> would allow implementation on the WPI  supercomputer</a:t>
            </a:r>
          </a:p>
          <a:p>
            <a:r>
              <a:rPr lang="en-US" dirty="0"/>
              <a:t>Output results to a .txt file</a:t>
            </a:r>
          </a:p>
          <a:p>
            <a:pPr lvl="1"/>
            <a:r>
              <a:rPr lang="en-US" dirty="0"/>
              <a:t>Avoids Excel’s row limitations</a:t>
            </a:r>
          </a:p>
          <a:p>
            <a:r>
              <a:rPr lang="en-US" dirty="0"/>
              <a:t>Introduce an automatic results checker</a:t>
            </a:r>
          </a:p>
          <a:p>
            <a:r>
              <a:rPr lang="en-US" dirty="0"/>
              <a:t>More experimentation with regime 3</a:t>
            </a:r>
          </a:p>
          <a:p>
            <a:r>
              <a:rPr lang="en-US" dirty="0"/>
              <a:t>Improve run time</a:t>
            </a:r>
          </a:p>
          <a:p>
            <a:endParaRPr lang="en-US" dirty="0"/>
          </a:p>
        </p:txBody>
      </p:sp>
    </p:spTree>
    <p:extLst>
      <p:ext uri="{BB962C8B-B14F-4D97-AF65-F5344CB8AC3E}">
        <p14:creationId xmlns:p14="http://schemas.microsoft.com/office/powerpoint/2010/main" val="26138467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Thank you for listening!</a:t>
            </a:r>
          </a:p>
        </p:txBody>
      </p:sp>
      <p:sp>
        <p:nvSpPr>
          <p:cNvPr id="7" name="Subtitle 6"/>
          <p:cNvSpPr>
            <a:spLocks noGrp="1"/>
          </p:cNvSpPr>
          <p:nvPr>
            <p:ph type="subTitle" idx="1"/>
          </p:nvPr>
        </p:nvSpPr>
        <p:spPr/>
        <p:txBody>
          <a:bodyPr>
            <a:normAutofit/>
          </a:bodyPr>
          <a:lstStyle/>
          <a:p>
            <a:r>
              <a:rPr lang="en-US" sz="4000" dirty="0"/>
              <a:t>Questions?</a:t>
            </a:r>
          </a:p>
        </p:txBody>
      </p:sp>
    </p:spTree>
    <p:extLst>
      <p:ext uri="{BB962C8B-B14F-4D97-AF65-F5344CB8AC3E}">
        <p14:creationId xmlns:p14="http://schemas.microsoft.com/office/powerpoint/2010/main" val="37680300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I – Our 3</a:t>
            </a:r>
            <a:r>
              <a:rPr lang="en-US" baseline="30000" dirty="0"/>
              <a:t>rd</a:t>
            </a:r>
            <a:r>
              <a:rPr lang="en-US" dirty="0"/>
              <a:t> Regime</a:t>
            </a:r>
          </a:p>
        </p:txBody>
      </p:sp>
      <p:sp>
        <p:nvSpPr>
          <p:cNvPr id="3" name="Content Placeholder 2"/>
          <p:cNvSpPr>
            <a:spLocks noGrp="1"/>
          </p:cNvSpPr>
          <p:nvPr>
            <p:ph idx="1"/>
          </p:nvPr>
        </p:nvSpPr>
        <p:spPr/>
        <p:txBody>
          <a:bodyPr/>
          <a:lstStyle/>
          <a:p>
            <a:r>
              <a:rPr lang="en-US" dirty="0"/>
              <a:t>Mean:</a:t>
            </a:r>
          </a:p>
          <a:p>
            <a:pPr lvl="1"/>
            <a:r>
              <a:rPr lang="en-US" dirty="0"/>
              <a:t>Twice the mean of Regime 2</a:t>
            </a:r>
          </a:p>
          <a:p>
            <a:r>
              <a:rPr lang="en-US" dirty="0"/>
              <a:t>Standard Deviation:</a:t>
            </a:r>
          </a:p>
          <a:p>
            <a:pPr lvl="1"/>
            <a:r>
              <a:rPr lang="en-US" dirty="0"/>
              <a:t>.5 times the Std. Dev. of Regime 2</a:t>
            </a:r>
          </a:p>
          <a:p>
            <a:r>
              <a:rPr lang="en-US" dirty="0"/>
              <a:t>Covariance:</a:t>
            </a:r>
          </a:p>
          <a:p>
            <a:pPr lvl="1"/>
            <a:r>
              <a:rPr lang="en-US" dirty="0"/>
              <a:t>.5 times the </a:t>
            </a:r>
            <a:r>
              <a:rPr lang="en-US" dirty="0" err="1"/>
              <a:t>Covariances</a:t>
            </a:r>
            <a:r>
              <a:rPr lang="en-US" dirty="0"/>
              <a:t> of Regime 2</a:t>
            </a:r>
          </a:p>
        </p:txBody>
      </p:sp>
    </p:spTree>
    <p:extLst>
      <p:ext uri="{BB962C8B-B14F-4D97-AF65-F5344CB8AC3E}">
        <p14:creationId xmlns:p14="http://schemas.microsoft.com/office/powerpoint/2010/main" val="3302179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Tabla"/>
          <p:cNvGraphicFramePr>
            <a:graphicFrameLocks noGrp="1"/>
          </p:cNvGraphicFramePr>
          <p:nvPr>
            <p:extLst/>
          </p:nvPr>
        </p:nvGraphicFramePr>
        <p:xfrm>
          <a:off x="342899" y="2172560"/>
          <a:ext cx="8458201" cy="4152040"/>
        </p:xfrm>
        <a:graphic>
          <a:graphicData uri="http://schemas.openxmlformats.org/drawingml/2006/table">
            <a:tbl>
              <a:tblPr firstRow="1" bandRow="1">
                <a:tableStyleId>{5C22544A-7EE6-4342-B048-85BDC9FD1C3A}</a:tableStyleId>
              </a:tblPr>
              <a:tblGrid>
                <a:gridCol w="852691">
                  <a:extLst>
                    <a:ext uri="{9D8B030D-6E8A-4147-A177-3AD203B41FA5}">
                      <a16:colId xmlns:a16="http://schemas.microsoft.com/office/drawing/2014/main" xmlns="" val="20000"/>
                    </a:ext>
                  </a:extLst>
                </a:gridCol>
                <a:gridCol w="1295688">
                  <a:extLst>
                    <a:ext uri="{9D8B030D-6E8A-4147-A177-3AD203B41FA5}">
                      <a16:colId xmlns:a16="http://schemas.microsoft.com/office/drawing/2014/main" xmlns="" val="20001"/>
                    </a:ext>
                  </a:extLst>
                </a:gridCol>
                <a:gridCol w="1317874">
                  <a:extLst>
                    <a:ext uri="{9D8B030D-6E8A-4147-A177-3AD203B41FA5}">
                      <a16:colId xmlns:a16="http://schemas.microsoft.com/office/drawing/2014/main" xmlns="" val="20002"/>
                    </a:ext>
                  </a:extLst>
                </a:gridCol>
                <a:gridCol w="1189193">
                  <a:extLst>
                    <a:ext uri="{9D8B030D-6E8A-4147-A177-3AD203B41FA5}">
                      <a16:colId xmlns:a16="http://schemas.microsoft.com/office/drawing/2014/main" xmlns="" val="20003"/>
                    </a:ext>
                  </a:extLst>
                </a:gridCol>
                <a:gridCol w="1295688">
                  <a:extLst>
                    <a:ext uri="{9D8B030D-6E8A-4147-A177-3AD203B41FA5}">
                      <a16:colId xmlns:a16="http://schemas.microsoft.com/office/drawing/2014/main" xmlns="" val="20004"/>
                    </a:ext>
                  </a:extLst>
                </a:gridCol>
                <a:gridCol w="1317874">
                  <a:extLst>
                    <a:ext uri="{9D8B030D-6E8A-4147-A177-3AD203B41FA5}">
                      <a16:colId xmlns:a16="http://schemas.microsoft.com/office/drawing/2014/main" xmlns="" val="20005"/>
                    </a:ext>
                  </a:extLst>
                </a:gridCol>
                <a:gridCol w="1189193">
                  <a:extLst>
                    <a:ext uri="{9D8B030D-6E8A-4147-A177-3AD203B41FA5}">
                      <a16:colId xmlns:a16="http://schemas.microsoft.com/office/drawing/2014/main" xmlns="" val="20006"/>
                    </a:ext>
                  </a:extLst>
                </a:gridCol>
              </a:tblGrid>
              <a:tr h="381000">
                <a:tc>
                  <a:txBody>
                    <a:bodyPr/>
                    <a:lstStyle/>
                    <a:p>
                      <a:pPr marL="0" algn="ctr" defTabSz="914400" rtl="0" eaLnBrk="1" fontAlgn="b" latinLnBrk="0" hangingPunct="1"/>
                      <a:r>
                        <a:rPr lang="en-US" sz="1200" u="none" strike="noStrike" kern="1200" dirty="0"/>
                        <a:t>Regime 1</a:t>
                      </a:r>
                      <a:endParaRPr lang="en-US" sz="1200" b="1" i="0" u="none" strike="noStrike" kern="1200" dirty="0">
                        <a:solidFill>
                          <a:srgbClr val="000000"/>
                        </a:solidFill>
                        <a:latin typeface="+mn-lt"/>
                        <a:ea typeface="+mn-ea"/>
                        <a:cs typeface="+mn-cs"/>
                      </a:endParaRPr>
                    </a:p>
                  </a:txBody>
                  <a:tcPr marL="9018" marR="9018" marT="9018" marB="0" anchor="ctr"/>
                </a:tc>
                <a:tc>
                  <a:txBody>
                    <a:bodyPr/>
                    <a:lstStyle/>
                    <a:p>
                      <a:pPr marL="0" algn="ctr" defTabSz="914400" rtl="0" eaLnBrk="1" fontAlgn="b" latinLnBrk="0" hangingPunct="1"/>
                      <a:r>
                        <a:rPr lang="el-GR" sz="1200" u="none" strike="noStrike" kern="1200" dirty="0"/>
                        <a:t>μ</a:t>
                      </a:r>
                      <a:r>
                        <a:rPr lang="el-GR" sz="1200" u="none" strike="noStrike" kern="1200" baseline="-25000" dirty="0"/>
                        <a:t>1</a:t>
                      </a:r>
                      <a:r>
                        <a:rPr lang="el-GR" sz="1200" u="none" strike="noStrike" kern="1200" dirty="0"/>
                        <a:t> </a:t>
                      </a:r>
                      <a:r>
                        <a:rPr lang="en-US" sz="1200" u="none" strike="noStrike" kern="1200" dirty="0"/>
                        <a:t>Parameter</a:t>
                      </a:r>
                      <a:endParaRPr lang="en-US" sz="1200" b="1" i="0" u="none" strike="noStrike" kern="1200" dirty="0">
                        <a:solidFill>
                          <a:srgbClr val="000000"/>
                        </a:solidFill>
                        <a:latin typeface="+mn-lt"/>
                        <a:ea typeface="+mn-ea"/>
                        <a:cs typeface="+mn-cs"/>
                      </a:endParaRPr>
                    </a:p>
                  </a:txBody>
                  <a:tcPr marL="9018" marR="9018" marT="9018" marB="0" anchor="ctr"/>
                </a:tc>
                <a:tc>
                  <a:txBody>
                    <a:bodyPr/>
                    <a:lstStyle/>
                    <a:p>
                      <a:pPr marL="0" algn="ctr" defTabSz="914400" rtl="0" eaLnBrk="1" fontAlgn="b" latinLnBrk="0" hangingPunct="1"/>
                      <a:r>
                        <a:rPr lang="el-GR" sz="1200" u="none" strike="noStrike" kern="1200" dirty="0"/>
                        <a:t>μ</a:t>
                      </a:r>
                      <a:r>
                        <a:rPr lang="el-GR" sz="1200" u="none" strike="noStrike" kern="1200" baseline="-25000" dirty="0"/>
                        <a:t>1</a:t>
                      </a:r>
                      <a:r>
                        <a:rPr lang="el-GR" sz="1200" u="none" strike="noStrike" kern="1200" dirty="0"/>
                        <a:t> </a:t>
                      </a:r>
                      <a:r>
                        <a:rPr lang="en-US" sz="1200" u="none" strike="noStrike" kern="1200" dirty="0"/>
                        <a:t>Simulation</a:t>
                      </a:r>
                      <a:endParaRPr lang="en-US" sz="1200" b="1" i="0" u="none" strike="noStrike" kern="1200" dirty="0">
                        <a:solidFill>
                          <a:srgbClr val="000000"/>
                        </a:solidFill>
                        <a:latin typeface="+mn-lt"/>
                        <a:ea typeface="+mn-ea"/>
                        <a:cs typeface="+mn-cs"/>
                      </a:endParaRPr>
                    </a:p>
                  </a:txBody>
                  <a:tcPr marL="9018" marR="9018" marT="9018" marB="0" anchor="ctr"/>
                </a:tc>
                <a:tc>
                  <a:txBody>
                    <a:bodyPr/>
                    <a:lstStyle/>
                    <a:p>
                      <a:pPr marL="0" algn="ctr" defTabSz="914400" rtl="0" eaLnBrk="1" fontAlgn="b" latinLnBrk="0" hangingPunct="1"/>
                      <a:r>
                        <a:rPr lang="en-US" sz="1200" u="none" strike="noStrike" kern="1200" dirty="0"/>
                        <a:t>Differences</a:t>
                      </a:r>
                      <a:endParaRPr lang="en-US" sz="1200" b="1" i="0" u="none" strike="noStrike" kern="1200" dirty="0">
                        <a:solidFill>
                          <a:srgbClr val="000000"/>
                        </a:solidFill>
                        <a:latin typeface="+mn-lt"/>
                        <a:ea typeface="+mn-ea"/>
                        <a:cs typeface="+mn-cs"/>
                      </a:endParaRPr>
                    </a:p>
                  </a:txBody>
                  <a:tcPr marL="9018" marR="9018" marT="9018" marB="0" anchor="ctr"/>
                </a:tc>
                <a:tc>
                  <a:txBody>
                    <a:bodyPr/>
                    <a:lstStyle/>
                    <a:p>
                      <a:pPr marL="0" algn="ctr" defTabSz="914400" rtl="0" eaLnBrk="1" fontAlgn="b" latinLnBrk="0" hangingPunct="1"/>
                      <a:r>
                        <a:rPr lang="el-GR" sz="1200" u="none" strike="noStrike" kern="1200" dirty="0"/>
                        <a:t>σ</a:t>
                      </a:r>
                      <a:r>
                        <a:rPr lang="el-GR" sz="1200" u="none" strike="noStrike" kern="1200" baseline="-25000" dirty="0"/>
                        <a:t>1</a:t>
                      </a:r>
                      <a:r>
                        <a:rPr lang="el-GR" sz="1200" u="none" strike="noStrike" kern="1200" dirty="0"/>
                        <a:t> </a:t>
                      </a:r>
                      <a:r>
                        <a:rPr lang="en-US" sz="1200" u="none" strike="noStrike" kern="1200" dirty="0"/>
                        <a:t>Parameter</a:t>
                      </a:r>
                      <a:endParaRPr lang="en-US" sz="1200" b="1" i="0" u="none" strike="noStrike" kern="1200" dirty="0">
                        <a:solidFill>
                          <a:srgbClr val="000000"/>
                        </a:solidFill>
                        <a:latin typeface="+mn-lt"/>
                        <a:ea typeface="+mn-ea"/>
                        <a:cs typeface="+mn-cs"/>
                      </a:endParaRPr>
                    </a:p>
                  </a:txBody>
                  <a:tcPr marL="9018" marR="9018" marT="9018" marB="0" anchor="ctr"/>
                </a:tc>
                <a:tc>
                  <a:txBody>
                    <a:bodyPr/>
                    <a:lstStyle/>
                    <a:p>
                      <a:pPr marL="0" algn="ctr" defTabSz="914400" rtl="0" eaLnBrk="1" fontAlgn="b" latinLnBrk="0" hangingPunct="1"/>
                      <a:r>
                        <a:rPr lang="el-GR" sz="1200" u="none" strike="noStrike" kern="1200" dirty="0"/>
                        <a:t>σ</a:t>
                      </a:r>
                      <a:r>
                        <a:rPr lang="el-GR" sz="1200" u="none" strike="noStrike" kern="1200" baseline="-25000" dirty="0"/>
                        <a:t>1</a:t>
                      </a:r>
                      <a:r>
                        <a:rPr lang="el-GR" sz="1200" u="none" strike="noStrike" kern="1200" dirty="0"/>
                        <a:t> </a:t>
                      </a:r>
                      <a:r>
                        <a:rPr lang="en-US" sz="1200" u="none" strike="noStrike" kern="1200" dirty="0"/>
                        <a:t>Simulation</a:t>
                      </a:r>
                      <a:endParaRPr lang="en-US" sz="1200" b="1" i="0" u="none" strike="noStrike" kern="1200" dirty="0">
                        <a:solidFill>
                          <a:srgbClr val="000000"/>
                        </a:solidFill>
                        <a:latin typeface="+mn-lt"/>
                        <a:ea typeface="+mn-ea"/>
                        <a:cs typeface="+mn-cs"/>
                      </a:endParaRPr>
                    </a:p>
                  </a:txBody>
                  <a:tcPr marL="9018" marR="9018" marT="9018" marB="0" anchor="ctr"/>
                </a:tc>
                <a:tc>
                  <a:txBody>
                    <a:bodyPr/>
                    <a:lstStyle/>
                    <a:p>
                      <a:pPr marL="0" algn="ctr" defTabSz="914400" rtl="0" eaLnBrk="1" fontAlgn="b" latinLnBrk="0" hangingPunct="1"/>
                      <a:r>
                        <a:rPr lang="en-US" sz="1200" u="none" strike="noStrike" kern="1200" dirty="0"/>
                        <a:t>Differences</a:t>
                      </a:r>
                      <a:endParaRPr lang="en-US" sz="1200" b="1" i="0" u="none" strike="noStrike" kern="1200" dirty="0">
                        <a:solidFill>
                          <a:srgbClr val="000000"/>
                        </a:solidFill>
                        <a:latin typeface="+mn-lt"/>
                        <a:ea typeface="+mn-ea"/>
                        <a:cs typeface="+mn-cs"/>
                      </a:endParaRPr>
                    </a:p>
                  </a:txBody>
                  <a:tcPr marL="9018" marR="9018" marT="9018" marB="0" anchor="ctr"/>
                </a:tc>
                <a:extLst>
                  <a:ext uri="{0D108BD9-81ED-4DB2-BD59-A6C34878D82A}">
                    <a16:rowId xmlns:a16="http://schemas.microsoft.com/office/drawing/2014/main" xmlns="" val="10000"/>
                  </a:ext>
                </a:extLst>
              </a:tr>
              <a:tr h="377104">
                <a:tc>
                  <a:txBody>
                    <a:bodyPr/>
                    <a:lstStyle/>
                    <a:p>
                      <a:pPr marL="0" lvl="0" algn="l" defTabSz="914400" rtl="0" eaLnBrk="1" fontAlgn="b" latinLnBrk="0" hangingPunct="1"/>
                      <a:r>
                        <a:rPr lang="en-US" sz="1400" u="none" strike="noStrike" kern="1200" dirty="0"/>
                        <a:t>SPY</a:t>
                      </a:r>
                      <a:endParaRPr lang="en-US" sz="1400" b="0" i="0" u="none" strike="noStrike" kern="1200" dirty="0">
                        <a:solidFill>
                          <a:srgbClr val="000000"/>
                        </a:solidFill>
                        <a:latin typeface="+mn-lt"/>
                        <a:ea typeface="+mn-ea"/>
                        <a:cs typeface="+mn-cs"/>
                      </a:endParaRPr>
                    </a:p>
                  </a:txBody>
                  <a:tcPr marL="9018" marR="9018" marT="9018" marB="0" anchor="ctr"/>
                </a:tc>
                <a:tc>
                  <a:txBody>
                    <a:bodyPr/>
                    <a:lstStyle/>
                    <a:p>
                      <a:pPr algn="ctr" fontAlgn="b"/>
                      <a:r>
                        <a:rPr lang="en-US" sz="1800" b="0" i="0" u="none" strike="noStrike" dirty="0">
                          <a:solidFill>
                            <a:srgbClr val="000000"/>
                          </a:solidFill>
                          <a:effectLst/>
                          <a:latin typeface="Calibri" panose="020F0502020204030204" pitchFamily="34" charset="0"/>
                        </a:rPr>
                        <a:t>0.00080</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0.00079</a:t>
                      </a:r>
                    </a:p>
                  </a:txBody>
                  <a:tcPr marL="9525" marR="9525" marT="9525" marB="0" anchor="ctr"/>
                </a:tc>
                <a:tc>
                  <a:txBody>
                    <a:bodyPr/>
                    <a:lstStyle/>
                    <a:p>
                      <a:pPr algn="ctr" fontAlgn="b"/>
                      <a:r>
                        <a:rPr lang="en-US" sz="1800" b="1" i="0" u="none" strike="noStrike" dirty="0">
                          <a:solidFill>
                            <a:srgbClr val="000000"/>
                          </a:solidFill>
                          <a:effectLst/>
                          <a:latin typeface="Calibri" panose="020F0502020204030204" pitchFamily="34" charset="0"/>
                        </a:rPr>
                        <a:t>7.37E-06</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0.00751</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0.00726</a:t>
                      </a:r>
                    </a:p>
                  </a:txBody>
                  <a:tcPr marL="9525" marR="9525" marT="9525" marB="0" anchor="ctr"/>
                </a:tc>
                <a:tc>
                  <a:txBody>
                    <a:bodyPr/>
                    <a:lstStyle/>
                    <a:p>
                      <a:pPr algn="ctr" fontAlgn="b"/>
                      <a:r>
                        <a:rPr lang="en-US" sz="1800" b="1" i="0" u="none" strike="noStrike" dirty="0">
                          <a:solidFill>
                            <a:srgbClr val="000000"/>
                          </a:solidFill>
                          <a:effectLst/>
                          <a:latin typeface="Calibri" panose="020F0502020204030204" pitchFamily="34" charset="0"/>
                        </a:rPr>
                        <a:t>-0.00024</a:t>
                      </a:r>
                    </a:p>
                  </a:txBody>
                  <a:tcPr marL="9525" marR="9525" marT="9525" marB="0" anchor="ctr"/>
                </a:tc>
                <a:extLst>
                  <a:ext uri="{0D108BD9-81ED-4DB2-BD59-A6C34878D82A}">
                    <a16:rowId xmlns:a16="http://schemas.microsoft.com/office/drawing/2014/main" xmlns="" val="10001"/>
                  </a:ext>
                </a:extLst>
              </a:tr>
              <a:tr h="377104">
                <a:tc>
                  <a:txBody>
                    <a:bodyPr/>
                    <a:lstStyle/>
                    <a:p>
                      <a:pPr marL="0" lvl="0" algn="l" defTabSz="914400" rtl="0" eaLnBrk="1" fontAlgn="b" latinLnBrk="0" hangingPunct="1"/>
                      <a:r>
                        <a:rPr lang="en-US" sz="1400" u="none" strike="noStrike" kern="1200" dirty="0"/>
                        <a:t>VXX</a:t>
                      </a:r>
                      <a:endParaRPr lang="en-US" sz="1400" b="0" i="0" u="none" strike="noStrike" kern="1200" dirty="0">
                        <a:solidFill>
                          <a:srgbClr val="000000"/>
                        </a:solidFill>
                        <a:latin typeface="+mn-lt"/>
                        <a:ea typeface="+mn-ea"/>
                        <a:cs typeface="+mn-cs"/>
                      </a:endParaRPr>
                    </a:p>
                  </a:txBody>
                  <a:tcPr marL="9018" marR="9018" marT="9018" marB="0" anchor="ctr"/>
                </a:tc>
                <a:tc>
                  <a:txBody>
                    <a:bodyPr/>
                    <a:lstStyle/>
                    <a:p>
                      <a:pPr algn="ctr" fontAlgn="b"/>
                      <a:r>
                        <a:rPr lang="en-US" sz="1800" b="0" i="0" u="none" strike="noStrike" dirty="0">
                          <a:solidFill>
                            <a:srgbClr val="000000"/>
                          </a:solidFill>
                          <a:effectLst/>
                          <a:latin typeface="Calibri" panose="020F0502020204030204" pitchFamily="34" charset="0"/>
                        </a:rPr>
                        <a:t>-0.00679</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-0.00674</a:t>
                      </a:r>
                    </a:p>
                  </a:txBody>
                  <a:tcPr marL="9525" marR="9525" marT="9525" marB="0" anchor="ctr"/>
                </a:tc>
                <a:tc>
                  <a:txBody>
                    <a:bodyPr/>
                    <a:lstStyle/>
                    <a:p>
                      <a:pPr algn="ctr" fontAlgn="b"/>
                      <a:r>
                        <a:rPr lang="en-US" sz="1800" b="1" i="0" u="none" strike="noStrike" dirty="0">
                          <a:solidFill>
                            <a:srgbClr val="000000"/>
                          </a:solidFill>
                          <a:effectLst/>
                          <a:latin typeface="Calibri" panose="020F0502020204030204" pitchFamily="34" charset="0"/>
                        </a:rPr>
                        <a:t>-4.2E-05</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0.02517</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0.03496</a:t>
                      </a:r>
                    </a:p>
                  </a:txBody>
                  <a:tcPr marL="9525" marR="9525" marT="9525" marB="0" anchor="ctr"/>
                </a:tc>
                <a:tc>
                  <a:txBody>
                    <a:bodyPr/>
                    <a:lstStyle/>
                    <a:p>
                      <a:pPr algn="ctr" fontAlgn="b"/>
                      <a:r>
                        <a:rPr lang="en-US" sz="1800" b="1" i="0" u="none" strike="noStrike" dirty="0">
                          <a:solidFill>
                            <a:srgbClr val="000000"/>
                          </a:solidFill>
                          <a:effectLst/>
                          <a:latin typeface="Calibri" panose="020F0502020204030204" pitchFamily="34" charset="0"/>
                        </a:rPr>
                        <a:t>0.009786</a:t>
                      </a:r>
                    </a:p>
                  </a:txBody>
                  <a:tcPr marL="9525" marR="9525" marT="9525" marB="0" anchor="ctr"/>
                </a:tc>
                <a:extLst>
                  <a:ext uri="{0D108BD9-81ED-4DB2-BD59-A6C34878D82A}">
                    <a16:rowId xmlns:a16="http://schemas.microsoft.com/office/drawing/2014/main" xmlns="" val="10002"/>
                  </a:ext>
                </a:extLst>
              </a:tr>
              <a:tr h="377104">
                <a:tc>
                  <a:txBody>
                    <a:bodyPr/>
                    <a:lstStyle/>
                    <a:p>
                      <a:pPr marL="0" lvl="0" algn="l" defTabSz="914400" rtl="0" eaLnBrk="1" fontAlgn="b" latinLnBrk="0" hangingPunct="1"/>
                      <a:r>
                        <a:rPr lang="en-US" sz="1400" u="none" strike="noStrike" kern="1200" dirty="0"/>
                        <a:t>EFA</a:t>
                      </a:r>
                      <a:endParaRPr lang="en-US" sz="1400" b="0" i="0" u="none" strike="noStrike" kern="1200" dirty="0">
                        <a:solidFill>
                          <a:srgbClr val="000000"/>
                        </a:solidFill>
                        <a:latin typeface="+mn-lt"/>
                        <a:ea typeface="+mn-ea"/>
                        <a:cs typeface="+mn-cs"/>
                      </a:endParaRPr>
                    </a:p>
                  </a:txBody>
                  <a:tcPr marL="9018" marR="9018" marT="9018" marB="0" anchor="ctr"/>
                </a:tc>
                <a:tc>
                  <a:txBody>
                    <a:bodyPr/>
                    <a:lstStyle/>
                    <a:p>
                      <a:pPr algn="ctr" fontAlgn="b"/>
                      <a:r>
                        <a:rPr lang="en-US" sz="1800" b="0" i="0" u="none" strike="noStrike" dirty="0">
                          <a:solidFill>
                            <a:srgbClr val="000000"/>
                          </a:solidFill>
                          <a:effectLst/>
                          <a:latin typeface="Calibri" panose="020F0502020204030204" pitchFamily="34" charset="0"/>
                        </a:rPr>
                        <a:t>0.00064</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0.00063</a:t>
                      </a:r>
                    </a:p>
                  </a:txBody>
                  <a:tcPr marL="9525" marR="9525" marT="9525" marB="0" anchor="ctr"/>
                </a:tc>
                <a:tc>
                  <a:txBody>
                    <a:bodyPr/>
                    <a:lstStyle/>
                    <a:p>
                      <a:pPr algn="ctr" fontAlgn="b"/>
                      <a:r>
                        <a:rPr lang="en-US" sz="1800" b="1" i="0" u="none" strike="noStrike" dirty="0">
                          <a:solidFill>
                            <a:srgbClr val="000000"/>
                          </a:solidFill>
                          <a:effectLst/>
                          <a:latin typeface="Calibri" panose="020F0502020204030204" pitchFamily="34" charset="0"/>
                        </a:rPr>
                        <a:t>1.11E-05</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0.00899</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0.00987</a:t>
                      </a:r>
                    </a:p>
                  </a:txBody>
                  <a:tcPr marL="9525" marR="9525" marT="9525" marB="0" anchor="ctr"/>
                </a:tc>
                <a:tc>
                  <a:txBody>
                    <a:bodyPr/>
                    <a:lstStyle/>
                    <a:p>
                      <a:pPr algn="ctr" fontAlgn="b"/>
                      <a:r>
                        <a:rPr lang="en-US" sz="1800" b="1" i="0" u="none" strike="noStrike" dirty="0">
                          <a:solidFill>
                            <a:srgbClr val="000000"/>
                          </a:solidFill>
                          <a:effectLst/>
                          <a:latin typeface="Calibri" panose="020F0502020204030204" pitchFamily="34" charset="0"/>
                        </a:rPr>
                        <a:t>0.000874</a:t>
                      </a:r>
                    </a:p>
                  </a:txBody>
                  <a:tcPr marL="9525" marR="9525" marT="9525" marB="0" anchor="ctr"/>
                </a:tc>
                <a:extLst>
                  <a:ext uri="{0D108BD9-81ED-4DB2-BD59-A6C34878D82A}">
                    <a16:rowId xmlns:a16="http://schemas.microsoft.com/office/drawing/2014/main" xmlns="" val="10003"/>
                  </a:ext>
                </a:extLst>
              </a:tr>
              <a:tr h="377104">
                <a:tc>
                  <a:txBody>
                    <a:bodyPr/>
                    <a:lstStyle/>
                    <a:p>
                      <a:pPr marL="0" lvl="0" algn="l" defTabSz="914400" rtl="0" eaLnBrk="1" fontAlgn="b" latinLnBrk="0" hangingPunct="1"/>
                      <a:r>
                        <a:rPr lang="en-US" sz="1400" u="none" strike="noStrike" kern="1200" dirty="0"/>
                        <a:t>OIL</a:t>
                      </a:r>
                      <a:endParaRPr lang="en-US" sz="1400" b="0" i="0" u="none" strike="noStrike" kern="1200" dirty="0">
                        <a:solidFill>
                          <a:srgbClr val="000000"/>
                        </a:solidFill>
                        <a:latin typeface="+mn-lt"/>
                        <a:ea typeface="+mn-ea"/>
                        <a:cs typeface="+mn-cs"/>
                      </a:endParaRPr>
                    </a:p>
                  </a:txBody>
                  <a:tcPr marL="9018" marR="9018" marT="9018" marB="0" anchor="ctr"/>
                </a:tc>
                <a:tc>
                  <a:txBody>
                    <a:bodyPr/>
                    <a:lstStyle/>
                    <a:p>
                      <a:pPr algn="ctr" fontAlgn="b"/>
                      <a:r>
                        <a:rPr lang="en-US" sz="1800" b="0" i="0" u="none" strike="noStrike" dirty="0">
                          <a:solidFill>
                            <a:srgbClr val="000000"/>
                          </a:solidFill>
                          <a:effectLst/>
                          <a:latin typeface="Calibri" panose="020F0502020204030204" pitchFamily="34" charset="0"/>
                        </a:rPr>
                        <a:t>0.00004</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0.00004</a:t>
                      </a:r>
                    </a:p>
                  </a:txBody>
                  <a:tcPr marL="9525" marR="9525" marT="9525" marB="0" anchor="ctr"/>
                </a:tc>
                <a:tc>
                  <a:txBody>
                    <a:bodyPr/>
                    <a:lstStyle/>
                    <a:p>
                      <a:pPr algn="ctr" fontAlgn="b"/>
                      <a:r>
                        <a:rPr lang="en-US" sz="1800" b="1" i="0" u="none" strike="noStrike" dirty="0">
                          <a:solidFill>
                            <a:srgbClr val="000000"/>
                          </a:solidFill>
                          <a:effectLst/>
                          <a:latin typeface="Calibri" panose="020F0502020204030204" pitchFamily="34" charset="0"/>
                        </a:rPr>
                        <a:t>-6E-06</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0.01466</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0.01812</a:t>
                      </a:r>
                    </a:p>
                  </a:txBody>
                  <a:tcPr marL="9525" marR="9525" marT="9525" marB="0" anchor="ctr"/>
                </a:tc>
                <a:tc>
                  <a:txBody>
                    <a:bodyPr/>
                    <a:lstStyle/>
                    <a:p>
                      <a:pPr algn="ctr" fontAlgn="b"/>
                      <a:r>
                        <a:rPr lang="en-US" sz="1800" b="1" i="0" u="none" strike="noStrike" dirty="0">
                          <a:solidFill>
                            <a:srgbClr val="000000"/>
                          </a:solidFill>
                          <a:effectLst/>
                          <a:latin typeface="Calibri" panose="020F0502020204030204" pitchFamily="34" charset="0"/>
                        </a:rPr>
                        <a:t>0.003458</a:t>
                      </a:r>
                    </a:p>
                  </a:txBody>
                  <a:tcPr marL="9525" marR="9525" marT="9525" marB="0" anchor="ctr"/>
                </a:tc>
                <a:extLst>
                  <a:ext uri="{0D108BD9-81ED-4DB2-BD59-A6C34878D82A}">
                    <a16:rowId xmlns:a16="http://schemas.microsoft.com/office/drawing/2014/main" xmlns="" val="10004"/>
                  </a:ext>
                </a:extLst>
              </a:tr>
              <a:tr h="377104">
                <a:tc>
                  <a:txBody>
                    <a:bodyPr/>
                    <a:lstStyle/>
                    <a:p>
                      <a:pPr marL="0" lvl="0" algn="l" defTabSz="914400" rtl="0" eaLnBrk="1" fontAlgn="b" latinLnBrk="0" hangingPunct="1"/>
                      <a:r>
                        <a:rPr lang="en-US" sz="1400" u="none" strike="noStrike" kern="1200" dirty="0"/>
                        <a:t>FEZ</a:t>
                      </a:r>
                      <a:endParaRPr lang="en-US" sz="1400" b="0" i="0" u="none" strike="noStrike" kern="1200" dirty="0">
                        <a:solidFill>
                          <a:srgbClr val="000000"/>
                        </a:solidFill>
                        <a:latin typeface="+mn-lt"/>
                        <a:ea typeface="+mn-ea"/>
                        <a:cs typeface="+mn-cs"/>
                      </a:endParaRPr>
                    </a:p>
                  </a:txBody>
                  <a:tcPr marL="9018" marR="9018" marT="9018" marB="0" anchor="ctr"/>
                </a:tc>
                <a:tc>
                  <a:txBody>
                    <a:bodyPr/>
                    <a:lstStyle/>
                    <a:p>
                      <a:pPr algn="ctr" fontAlgn="b"/>
                      <a:r>
                        <a:rPr lang="en-US" sz="1800" b="0" i="0" u="none" strike="noStrike" dirty="0">
                          <a:solidFill>
                            <a:srgbClr val="000000"/>
                          </a:solidFill>
                          <a:effectLst/>
                          <a:latin typeface="Calibri" panose="020F0502020204030204" pitchFamily="34" charset="0"/>
                        </a:rPr>
                        <a:t>0.00057</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0.00055</a:t>
                      </a:r>
                    </a:p>
                  </a:txBody>
                  <a:tcPr marL="9525" marR="9525" marT="9525" marB="0" anchor="ctr"/>
                </a:tc>
                <a:tc>
                  <a:txBody>
                    <a:bodyPr/>
                    <a:lstStyle/>
                    <a:p>
                      <a:pPr algn="ctr" fontAlgn="b"/>
                      <a:r>
                        <a:rPr lang="en-US" sz="1800" b="1" i="0" u="none" strike="noStrike" dirty="0">
                          <a:solidFill>
                            <a:srgbClr val="000000"/>
                          </a:solidFill>
                          <a:effectLst/>
                          <a:latin typeface="Calibri" panose="020F0502020204030204" pitchFamily="34" charset="0"/>
                        </a:rPr>
                        <a:t>1.7E-05</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0.01259</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0.01379</a:t>
                      </a:r>
                    </a:p>
                  </a:txBody>
                  <a:tcPr marL="9525" marR="9525" marT="9525" marB="0" anchor="ctr"/>
                </a:tc>
                <a:tc>
                  <a:txBody>
                    <a:bodyPr/>
                    <a:lstStyle/>
                    <a:p>
                      <a:pPr algn="ctr" fontAlgn="b"/>
                      <a:r>
                        <a:rPr lang="en-US" sz="1800" b="1" i="0" u="none" strike="noStrike" dirty="0">
                          <a:solidFill>
                            <a:srgbClr val="000000"/>
                          </a:solidFill>
                          <a:effectLst/>
                          <a:latin typeface="Calibri" panose="020F0502020204030204" pitchFamily="34" charset="0"/>
                        </a:rPr>
                        <a:t>0.001194</a:t>
                      </a:r>
                    </a:p>
                  </a:txBody>
                  <a:tcPr marL="9525" marR="9525" marT="9525" marB="0" anchor="ctr"/>
                </a:tc>
                <a:extLst>
                  <a:ext uri="{0D108BD9-81ED-4DB2-BD59-A6C34878D82A}">
                    <a16:rowId xmlns:a16="http://schemas.microsoft.com/office/drawing/2014/main" xmlns="" val="10005"/>
                  </a:ext>
                </a:extLst>
              </a:tr>
              <a:tr h="377104">
                <a:tc>
                  <a:txBody>
                    <a:bodyPr/>
                    <a:lstStyle/>
                    <a:p>
                      <a:pPr marL="0" lvl="0" algn="l" defTabSz="914400" rtl="0" eaLnBrk="1" fontAlgn="b" latinLnBrk="0" hangingPunct="1"/>
                      <a:r>
                        <a:rPr lang="en-US" sz="1400" u="none" strike="noStrike" kern="1200" dirty="0"/>
                        <a:t>EEM</a:t>
                      </a:r>
                      <a:endParaRPr lang="en-US" sz="1400" b="0" i="0" u="none" strike="noStrike" kern="1200" dirty="0">
                        <a:solidFill>
                          <a:srgbClr val="000000"/>
                        </a:solidFill>
                        <a:latin typeface="+mn-lt"/>
                        <a:ea typeface="+mn-ea"/>
                        <a:cs typeface="+mn-cs"/>
                      </a:endParaRPr>
                    </a:p>
                  </a:txBody>
                  <a:tcPr marL="9018" marR="9018" marT="9018" marB="0" anchor="ctr"/>
                </a:tc>
                <a:tc>
                  <a:txBody>
                    <a:bodyPr/>
                    <a:lstStyle/>
                    <a:p>
                      <a:pPr algn="ctr" fontAlgn="b"/>
                      <a:r>
                        <a:rPr lang="en-US" sz="1800" b="0" i="0" u="none" strike="noStrike" dirty="0">
                          <a:solidFill>
                            <a:srgbClr val="000000"/>
                          </a:solidFill>
                          <a:effectLst/>
                          <a:latin typeface="Calibri" panose="020F0502020204030204" pitchFamily="34" charset="0"/>
                        </a:rPr>
                        <a:t>0.00028</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0.00027</a:t>
                      </a:r>
                    </a:p>
                  </a:txBody>
                  <a:tcPr marL="9525" marR="9525" marT="9525" marB="0" anchor="ctr"/>
                </a:tc>
                <a:tc>
                  <a:txBody>
                    <a:bodyPr/>
                    <a:lstStyle/>
                    <a:p>
                      <a:pPr algn="ctr" fontAlgn="b"/>
                      <a:r>
                        <a:rPr lang="en-US" sz="1800" b="1" i="0" u="none" strike="noStrike" dirty="0">
                          <a:solidFill>
                            <a:srgbClr val="000000"/>
                          </a:solidFill>
                          <a:effectLst/>
                          <a:latin typeface="Calibri" panose="020F0502020204030204" pitchFamily="34" charset="0"/>
                        </a:rPr>
                        <a:t>1.07E-05</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0.01138</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0.01149</a:t>
                      </a:r>
                    </a:p>
                  </a:txBody>
                  <a:tcPr marL="9525" marR="9525" marT="9525" marB="0" anchor="ctr"/>
                </a:tc>
                <a:tc>
                  <a:txBody>
                    <a:bodyPr/>
                    <a:lstStyle/>
                    <a:p>
                      <a:pPr algn="ctr" fontAlgn="b"/>
                      <a:r>
                        <a:rPr lang="en-US" sz="1800" b="1" i="0" u="none" strike="noStrike" dirty="0">
                          <a:solidFill>
                            <a:srgbClr val="000000"/>
                          </a:solidFill>
                          <a:effectLst/>
                          <a:latin typeface="Calibri" panose="020F0502020204030204" pitchFamily="34" charset="0"/>
                        </a:rPr>
                        <a:t>0.000107</a:t>
                      </a:r>
                    </a:p>
                  </a:txBody>
                  <a:tcPr marL="9525" marR="9525" marT="9525" marB="0" anchor="ctr"/>
                </a:tc>
                <a:extLst>
                  <a:ext uri="{0D108BD9-81ED-4DB2-BD59-A6C34878D82A}">
                    <a16:rowId xmlns:a16="http://schemas.microsoft.com/office/drawing/2014/main" xmlns="" val="10006"/>
                  </a:ext>
                </a:extLst>
              </a:tr>
              <a:tr h="377104">
                <a:tc>
                  <a:txBody>
                    <a:bodyPr/>
                    <a:lstStyle/>
                    <a:p>
                      <a:pPr marL="0" lvl="0" algn="l" defTabSz="914400" rtl="0" eaLnBrk="1" fontAlgn="b" latinLnBrk="0" hangingPunct="1"/>
                      <a:r>
                        <a:rPr lang="en-US" sz="1400" u="none" strike="noStrike" kern="1200" dirty="0"/>
                        <a:t>HYG</a:t>
                      </a:r>
                      <a:endParaRPr lang="en-US" sz="1400" b="0" i="0" u="none" strike="noStrike" kern="1200" dirty="0">
                        <a:solidFill>
                          <a:srgbClr val="000000"/>
                        </a:solidFill>
                        <a:latin typeface="+mn-lt"/>
                        <a:ea typeface="+mn-ea"/>
                        <a:cs typeface="+mn-cs"/>
                      </a:endParaRPr>
                    </a:p>
                  </a:txBody>
                  <a:tcPr marL="9018" marR="9018" marT="9018" marB="0" anchor="ctr"/>
                </a:tc>
                <a:tc>
                  <a:txBody>
                    <a:bodyPr/>
                    <a:lstStyle/>
                    <a:p>
                      <a:pPr algn="ctr" fontAlgn="b"/>
                      <a:r>
                        <a:rPr lang="en-US" sz="1800" b="0" i="0" u="none" strike="noStrike" dirty="0">
                          <a:solidFill>
                            <a:srgbClr val="000000"/>
                          </a:solidFill>
                          <a:effectLst/>
                          <a:latin typeface="Calibri" panose="020F0502020204030204" pitchFamily="34" charset="0"/>
                        </a:rPr>
                        <a:t>0.00015</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0.00015</a:t>
                      </a:r>
                    </a:p>
                  </a:txBody>
                  <a:tcPr marL="9525" marR="9525" marT="9525" marB="0" anchor="ctr"/>
                </a:tc>
                <a:tc>
                  <a:txBody>
                    <a:bodyPr/>
                    <a:lstStyle/>
                    <a:p>
                      <a:pPr algn="ctr" fontAlgn="b"/>
                      <a:r>
                        <a:rPr lang="en-US" sz="1800" b="1" i="0" u="none" strike="noStrike" dirty="0">
                          <a:solidFill>
                            <a:srgbClr val="000000"/>
                          </a:solidFill>
                          <a:effectLst/>
                          <a:latin typeface="Calibri" panose="020F0502020204030204" pitchFamily="34" charset="0"/>
                        </a:rPr>
                        <a:t>4.33E-07</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0.00328</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0.00409</a:t>
                      </a:r>
                    </a:p>
                  </a:txBody>
                  <a:tcPr marL="9525" marR="9525" marT="9525" marB="0" anchor="ctr"/>
                </a:tc>
                <a:tc>
                  <a:txBody>
                    <a:bodyPr/>
                    <a:lstStyle/>
                    <a:p>
                      <a:pPr algn="ctr" fontAlgn="b"/>
                      <a:r>
                        <a:rPr lang="en-US" sz="1800" b="1" i="0" u="none" strike="noStrike" dirty="0">
                          <a:solidFill>
                            <a:srgbClr val="000000"/>
                          </a:solidFill>
                          <a:effectLst/>
                          <a:latin typeface="Calibri" panose="020F0502020204030204" pitchFamily="34" charset="0"/>
                        </a:rPr>
                        <a:t>0.000821</a:t>
                      </a:r>
                    </a:p>
                  </a:txBody>
                  <a:tcPr marL="9525" marR="9525" marT="9525" marB="0" anchor="ctr"/>
                </a:tc>
                <a:extLst>
                  <a:ext uri="{0D108BD9-81ED-4DB2-BD59-A6C34878D82A}">
                    <a16:rowId xmlns:a16="http://schemas.microsoft.com/office/drawing/2014/main" xmlns="" val="10007"/>
                  </a:ext>
                </a:extLst>
              </a:tr>
              <a:tr h="377104">
                <a:tc>
                  <a:txBody>
                    <a:bodyPr/>
                    <a:lstStyle/>
                    <a:p>
                      <a:pPr marL="0" lvl="0" algn="l" defTabSz="914400" rtl="0" eaLnBrk="1" fontAlgn="b" latinLnBrk="0" hangingPunct="1"/>
                      <a:r>
                        <a:rPr lang="en-US" sz="1400" u="none" strike="noStrike" kern="1200" dirty="0"/>
                        <a:t>TLT</a:t>
                      </a:r>
                      <a:endParaRPr lang="en-US" sz="1400" b="0" i="0" u="none" strike="noStrike" kern="1200" dirty="0">
                        <a:solidFill>
                          <a:srgbClr val="000000"/>
                        </a:solidFill>
                        <a:latin typeface="+mn-lt"/>
                        <a:ea typeface="+mn-ea"/>
                        <a:cs typeface="+mn-cs"/>
                      </a:endParaRPr>
                    </a:p>
                  </a:txBody>
                  <a:tcPr marL="9018" marR="9018" marT="9018" marB="0" anchor="ctr"/>
                </a:tc>
                <a:tc>
                  <a:txBody>
                    <a:bodyPr/>
                    <a:lstStyle/>
                    <a:p>
                      <a:pPr algn="ctr" fontAlgn="b"/>
                      <a:r>
                        <a:rPr lang="en-US" sz="1800" b="0" i="0" u="none" strike="noStrike" dirty="0">
                          <a:solidFill>
                            <a:srgbClr val="000000"/>
                          </a:solidFill>
                          <a:effectLst/>
                          <a:latin typeface="Calibri" panose="020F0502020204030204" pitchFamily="34" charset="0"/>
                        </a:rPr>
                        <a:t>-0.00005</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-0.00006</a:t>
                      </a:r>
                    </a:p>
                  </a:txBody>
                  <a:tcPr marL="9525" marR="9525" marT="9525" marB="0" anchor="ctr"/>
                </a:tc>
                <a:tc>
                  <a:txBody>
                    <a:bodyPr/>
                    <a:lstStyle/>
                    <a:p>
                      <a:pPr algn="ctr" fontAlgn="b"/>
                      <a:r>
                        <a:rPr lang="en-US" sz="1800" b="1" i="0" u="none" strike="noStrike" dirty="0">
                          <a:solidFill>
                            <a:srgbClr val="000000"/>
                          </a:solidFill>
                          <a:effectLst/>
                          <a:latin typeface="Calibri" panose="020F0502020204030204" pitchFamily="34" charset="0"/>
                        </a:rPr>
                        <a:t>4.95E-06</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0.01210</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0.00871</a:t>
                      </a:r>
                    </a:p>
                  </a:txBody>
                  <a:tcPr marL="9525" marR="9525" marT="9525" marB="0" anchor="ctr"/>
                </a:tc>
                <a:tc>
                  <a:txBody>
                    <a:bodyPr/>
                    <a:lstStyle/>
                    <a:p>
                      <a:pPr algn="ctr" fontAlgn="b"/>
                      <a:r>
                        <a:rPr lang="en-US" sz="1800" b="1" i="0" u="none" strike="noStrike" dirty="0">
                          <a:solidFill>
                            <a:srgbClr val="000000"/>
                          </a:solidFill>
                          <a:effectLst/>
                          <a:latin typeface="Calibri" panose="020F0502020204030204" pitchFamily="34" charset="0"/>
                        </a:rPr>
                        <a:t>-0.0034</a:t>
                      </a:r>
                    </a:p>
                  </a:txBody>
                  <a:tcPr marL="9525" marR="9525" marT="9525" marB="0" anchor="ctr"/>
                </a:tc>
                <a:extLst>
                  <a:ext uri="{0D108BD9-81ED-4DB2-BD59-A6C34878D82A}">
                    <a16:rowId xmlns:a16="http://schemas.microsoft.com/office/drawing/2014/main" xmlns="" val="10008"/>
                  </a:ext>
                </a:extLst>
              </a:tr>
              <a:tr h="377104">
                <a:tc>
                  <a:txBody>
                    <a:bodyPr/>
                    <a:lstStyle/>
                    <a:p>
                      <a:pPr marL="0" lvl="0" algn="l" defTabSz="914400" rtl="0" eaLnBrk="1" fontAlgn="b" latinLnBrk="0" hangingPunct="1"/>
                      <a:r>
                        <a:rPr lang="en-US" sz="1400" u="none" strike="noStrike" kern="1200" dirty="0"/>
                        <a:t>IWM</a:t>
                      </a:r>
                      <a:endParaRPr lang="en-US" sz="1400" b="0" i="0" u="none" strike="noStrike" kern="1200" dirty="0">
                        <a:solidFill>
                          <a:srgbClr val="000000"/>
                        </a:solidFill>
                        <a:latin typeface="+mn-lt"/>
                        <a:ea typeface="+mn-ea"/>
                        <a:cs typeface="+mn-cs"/>
                      </a:endParaRPr>
                    </a:p>
                  </a:txBody>
                  <a:tcPr marL="9018" marR="9018" marT="9018" marB="0" anchor="ctr"/>
                </a:tc>
                <a:tc>
                  <a:txBody>
                    <a:bodyPr/>
                    <a:lstStyle/>
                    <a:p>
                      <a:pPr algn="ctr" fontAlgn="b"/>
                      <a:r>
                        <a:rPr lang="en-US" sz="1800" b="0" i="0" u="none" strike="noStrike">
                          <a:solidFill>
                            <a:srgbClr val="000000"/>
                          </a:solidFill>
                          <a:effectLst/>
                          <a:latin typeface="Calibri" panose="020F0502020204030204" pitchFamily="34" charset="0"/>
                        </a:rPr>
                        <a:t>-0.00043</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-0.00045</a:t>
                      </a:r>
                    </a:p>
                  </a:txBody>
                  <a:tcPr marL="9525" marR="9525" marT="9525" marB="0" anchor="ctr"/>
                </a:tc>
                <a:tc>
                  <a:txBody>
                    <a:bodyPr/>
                    <a:lstStyle/>
                    <a:p>
                      <a:pPr algn="ctr" fontAlgn="b"/>
                      <a:r>
                        <a:rPr lang="en-US" sz="1800" b="1" i="0" u="none" strike="noStrike" dirty="0">
                          <a:solidFill>
                            <a:srgbClr val="000000"/>
                          </a:solidFill>
                          <a:effectLst/>
                          <a:latin typeface="Calibri" panose="020F0502020204030204" pitchFamily="34" charset="0"/>
                        </a:rPr>
                        <a:t>1.24E-05</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0.02431</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0.01007</a:t>
                      </a:r>
                    </a:p>
                  </a:txBody>
                  <a:tcPr marL="9525" marR="9525" marT="9525" marB="0" anchor="ctr"/>
                </a:tc>
                <a:tc>
                  <a:txBody>
                    <a:bodyPr/>
                    <a:lstStyle/>
                    <a:p>
                      <a:pPr algn="ctr" fontAlgn="b"/>
                      <a:r>
                        <a:rPr lang="en-US" sz="1800" b="1" i="0" u="none" strike="noStrike" dirty="0">
                          <a:solidFill>
                            <a:srgbClr val="000000"/>
                          </a:solidFill>
                          <a:effectLst/>
                          <a:latin typeface="Calibri" panose="020F0502020204030204" pitchFamily="34" charset="0"/>
                        </a:rPr>
                        <a:t>-0.01424</a:t>
                      </a:r>
                    </a:p>
                  </a:txBody>
                  <a:tcPr marL="9525" marR="9525" marT="9525" marB="0" anchor="ctr"/>
                </a:tc>
                <a:extLst>
                  <a:ext uri="{0D108BD9-81ED-4DB2-BD59-A6C34878D82A}">
                    <a16:rowId xmlns:a16="http://schemas.microsoft.com/office/drawing/2014/main" xmlns="" val="10009"/>
                  </a:ext>
                </a:extLst>
              </a:tr>
              <a:tr h="377104">
                <a:tc>
                  <a:txBody>
                    <a:bodyPr/>
                    <a:lstStyle/>
                    <a:p>
                      <a:pPr marL="0" lvl="0" algn="l" defTabSz="914400" rtl="0" eaLnBrk="1" fontAlgn="b" latinLnBrk="0" hangingPunct="1"/>
                      <a:r>
                        <a:rPr lang="en-US" sz="1400" u="none" strike="noStrike" kern="1200" dirty="0"/>
                        <a:t>GLD</a:t>
                      </a:r>
                      <a:endParaRPr lang="en-US" sz="1400" b="0" i="0" u="none" strike="noStrike" kern="1200" dirty="0">
                        <a:solidFill>
                          <a:srgbClr val="000000"/>
                        </a:solidFill>
                        <a:latin typeface="+mn-lt"/>
                        <a:ea typeface="+mn-ea"/>
                        <a:cs typeface="+mn-cs"/>
                      </a:endParaRPr>
                    </a:p>
                  </a:txBody>
                  <a:tcPr marL="9018" marR="9018" marT="9018" marB="0" anchor="ctr"/>
                </a:tc>
                <a:tc>
                  <a:txBody>
                    <a:bodyPr/>
                    <a:lstStyle/>
                    <a:p>
                      <a:pPr algn="ctr" fontAlgn="b"/>
                      <a:r>
                        <a:rPr lang="en-US" sz="1800" b="0" i="0" u="none" strike="noStrike">
                          <a:solidFill>
                            <a:srgbClr val="000000"/>
                          </a:solidFill>
                          <a:effectLst/>
                          <a:latin typeface="Calibri" panose="020F0502020204030204" pitchFamily="34" charset="0"/>
                        </a:rPr>
                        <a:t>-0.00034</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-0.00033</a:t>
                      </a:r>
                    </a:p>
                  </a:txBody>
                  <a:tcPr marL="9525" marR="9525" marT="9525" marB="0" anchor="ctr"/>
                </a:tc>
                <a:tc>
                  <a:txBody>
                    <a:bodyPr/>
                    <a:lstStyle/>
                    <a:p>
                      <a:pPr algn="ctr" fontAlgn="b"/>
                      <a:r>
                        <a:rPr lang="en-US" sz="1800" b="1" i="0" u="none" strike="noStrike" dirty="0">
                          <a:solidFill>
                            <a:srgbClr val="000000"/>
                          </a:solidFill>
                          <a:effectLst/>
                          <a:latin typeface="Calibri" panose="020F0502020204030204" pitchFamily="34" charset="0"/>
                        </a:rPr>
                        <a:t>-7.5E-06</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0.01474</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0.01019</a:t>
                      </a:r>
                    </a:p>
                  </a:txBody>
                  <a:tcPr marL="9525" marR="9525" marT="9525" marB="0" anchor="ctr"/>
                </a:tc>
                <a:tc>
                  <a:txBody>
                    <a:bodyPr/>
                    <a:lstStyle/>
                    <a:p>
                      <a:pPr algn="ctr" fontAlgn="b"/>
                      <a:r>
                        <a:rPr lang="en-US" sz="1800" b="1" i="0" u="none" strike="noStrike" dirty="0">
                          <a:solidFill>
                            <a:srgbClr val="000000"/>
                          </a:solidFill>
                          <a:effectLst/>
                          <a:latin typeface="Calibri" panose="020F0502020204030204" pitchFamily="34" charset="0"/>
                        </a:rPr>
                        <a:t>-0.00455</a:t>
                      </a:r>
                    </a:p>
                  </a:txBody>
                  <a:tcPr marL="9525" marR="9525" marT="9525" marB="0" anchor="ctr"/>
                </a:tc>
                <a:extLst>
                  <a:ext uri="{0D108BD9-81ED-4DB2-BD59-A6C34878D82A}">
                    <a16:rowId xmlns:a16="http://schemas.microsoft.com/office/drawing/2014/main" xmlns="" val="10010"/>
                  </a:ext>
                </a:extLst>
              </a:tr>
            </a:tbl>
          </a:graphicData>
        </a:graphic>
      </p:graphicFrame>
      <p:sp>
        <p:nvSpPr>
          <p:cNvPr id="3" name="TextBox 2"/>
          <p:cNvSpPr txBox="1"/>
          <p:nvPr/>
        </p:nvSpPr>
        <p:spPr>
          <a:xfrm>
            <a:off x="2590800" y="1600200"/>
            <a:ext cx="914400" cy="914400"/>
          </a:xfrm>
          <a:prstGeom prst="rect">
            <a:avLst/>
          </a:prstGeom>
          <a:noFill/>
        </p:spPr>
        <p:txBody>
          <a:bodyPr wrap="none" rtlCol="0">
            <a:noAutofit/>
          </a:bodyPr>
          <a:lstStyle/>
          <a:p>
            <a:pPr algn="ctr"/>
            <a:r>
              <a:rPr lang="en-US" sz="1600" dirty="0"/>
              <a:t>Results: Mean &amp; St. Dev. Difference With Differences</a:t>
            </a:r>
          </a:p>
        </p:txBody>
      </p:sp>
      <p:sp>
        <p:nvSpPr>
          <p:cNvPr id="6" name="Title 1"/>
          <p:cNvSpPr>
            <a:spLocks noGrp="1"/>
          </p:cNvSpPr>
          <p:nvPr>
            <p:ph type="title"/>
          </p:nvPr>
        </p:nvSpPr>
        <p:spPr>
          <a:xfrm>
            <a:off x="457199" y="228600"/>
            <a:ext cx="8229600" cy="800100"/>
          </a:xfrm>
        </p:spPr>
        <p:txBody>
          <a:bodyPr anchor="ctr"/>
          <a:lstStyle/>
          <a:p>
            <a:r>
              <a:rPr lang="en-US" dirty="0"/>
              <a:t>Appendix II – Mean &amp; St. Dev. Differences </a:t>
            </a:r>
          </a:p>
        </p:txBody>
      </p:sp>
    </p:spTree>
    <p:extLst>
      <p:ext uri="{BB962C8B-B14F-4D97-AF65-F5344CB8AC3E}">
        <p14:creationId xmlns:p14="http://schemas.microsoft.com/office/powerpoint/2010/main" val="3971012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226" y="1376198"/>
            <a:ext cx="8305800" cy="5100802"/>
          </a:xfrm>
          <a:prstGeom prst="rect">
            <a:avLst/>
          </a:prstGeom>
          <a:noFill/>
        </p:spPr>
        <p:txBody>
          <a:bodyPr wrap="none" rtlCol="0">
            <a:noAutofit/>
          </a:bodyPr>
          <a:lstStyle/>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Minimum: 1.81E-09</a:t>
            </a:r>
          </a:p>
          <a:p>
            <a:endParaRPr lang="en-US" sz="1600" dirty="0"/>
          </a:p>
          <a:p>
            <a:r>
              <a:rPr lang="en-US" sz="1600" dirty="0"/>
              <a:t>Maximum: 1.5E-06</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p:txBody>
      </p:sp>
      <p:graphicFrame>
        <p:nvGraphicFramePr>
          <p:cNvPr id="10" name="Table 9"/>
          <p:cNvGraphicFramePr>
            <a:graphicFrameLocks noGrp="1"/>
          </p:cNvGraphicFramePr>
          <p:nvPr>
            <p:extLst/>
          </p:nvPr>
        </p:nvGraphicFramePr>
        <p:xfrm>
          <a:off x="3" y="1828800"/>
          <a:ext cx="9143999" cy="2514604"/>
        </p:xfrm>
        <a:graphic>
          <a:graphicData uri="http://schemas.openxmlformats.org/drawingml/2006/table">
            <a:tbl>
              <a:tblPr firstRow="1" bandRow="1">
                <a:tableStyleId>{5C22544A-7EE6-4342-B048-85BDC9FD1C3A}</a:tableStyleId>
              </a:tblPr>
              <a:tblGrid>
                <a:gridCol w="746449">
                  <a:extLst>
                    <a:ext uri="{9D8B030D-6E8A-4147-A177-3AD203B41FA5}">
                      <a16:colId xmlns:a16="http://schemas.microsoft.com/office/drawing/2014/main" xmlns="" val="20000"/>
                    </a:ext>
                  </a:extLst>
                </a:gridCol>
                <a:gridCol w="839755">
                  <a:extLst>
                    <a:ext uri="{9D8B030D-6E8A-4147-A177-3AD203B41FA5}">
                      <a16:colId xmlns:a16="http://schemas.microsoft.com/office/drawing/2014/main" xmlns="" val="20001"/>
                    </a:ext>
                  </a:extLst>
                </a:gridCol>
                <a:gridCol w="839755">
                  <a:extLst>
                    <a:ext uri="{9D8B030D-6E8A-4147-A177-3AD203B41FA5}">
                      <a16:colId xmlns:a16="http://schemas.microsoft.com/office/drawing/2014/main" xmlns="" val="20002"/>
                    </a:ext>
                  </a:extLst>
                </a:gridCol>
                <a:gridCol w="839755">
                  <a:extLst>
                    <a:ext uri="{9D8B030D-6E8A-4147-A177-3AD203B41FA5}">
                      <a16:colId xmlns:a16="http://schemas.microsoft.com/office/drawing/2014/main" xmlns="" val="20003"/>
                    </a:ext>
                  </a:extLst>
                </a:gridCol>
                <a:gridCol w="839755">
                  <a:extLst>
                    <a:ext uri="{9D8B030D-6E8A-4147-A177-3AD203B41FA5}">
                      <a16:colId xmlns:a16="http://schemas.microsoft.com/office/drawing/2014/main" xmlns="" val="20004"/>
                    </a:ext>
                  </a:extLst>
                </a:gridCol>
                <a:gridCol w="839755">
                  <a:extLst>
                    <a:ext uri="{9D8B030D-6E8A-4147-A177-3AD203B41FA5}">
                      <a16:colId xmlns:a16="http://schemas.microsoft.com/office/drawing/2014/main" xmlns="" val="20005"/>
                    </a:ext>
                  </a:extLst>
                </a:gridCol>
                <a:gridCol w="839755">
                  <a:extLst>
                    <a:ext uri="{9D8B030D-6E8A-4147-A177-3AD203B41FA5}">
                      <a16:colId xmlns:a16="http://schemas.microsoft.com/office/drawing/2014/main" xmlns="" val="20006"/>
                    </a:ext>
                  </a:extLst>
                </a:gridCol>
                <a:gridCol w="839755">
                  <a:extLst>
                    <a:ext uri="{9D8B030D-6E8A-4147-A177-3AD203B41FA5}">
                      <a16:colId xmlns:a16="http://schemas.microsoft.com/office/drawing/2014/main" xmlns="" val="20007"/>
                    </a:ext>
                  </a:extLst>
                </a:gridCol>
                <a:gridCol w="839755">
                  <a:extLst>
                    <a:ext uri="{9D8B030D-6E8A-4147-A177-3AD203B41FA5}">
                      <a16:colId xmlns:a16="http://schemas.microsoft.com/office/drawing/2014/main" xmlns="" val="20008"/>
                    </a:ext>
                  </a:extLst>
                </a:gridCol>
                <a:gridCol w="839755">
                  <a:extLst>
                    <a:ext uri="{9D8B030D-6E8A-4147-A177-3AD203B41FA5}">
                      <a16:colId xmlns:a16="http://schemas.microsoft.com/office/drawing/2014/main" xmlns="" val="20009"/>
                    </a:ext>
                  </a:extLst>
                </a:gridCol>
                <a:gridCol w="839755">
                  <a:extLst>
                    <a:ext uri="{9D8B030D-6E8A-4147-A177-3AD203B41FA5}">
                      <a16:colId xmlns:a16="http://schemas.microsoft.com/office/drawing/2014/main" xmlns="" val="20010"/>
                    </a:ext>
                  </a:extLst>
                </a:gridCol>
              </a:tblGrid>
              <a:tr h="376334">
                <a:tc>
                  <a:txBody>
                    <a:bodyPr/>
                    <a:lstStyle/>
                    <a:p>
                      <a:pPr algn="ctr" fontAlgn="b"/>
                      <a:r>
                        <a:rPr lang="en-US" sz="1100" u="none" strike="noStrike" dirty="0">
                          <a:effectLst/>
                        </a:rPr>
                        <a:t>Regime</a:t>
                      </a:r>
                      <a:r>
                        <a:rPr lang="en-US" sz="1100" u="none" strike="noStrike" baseline="0" dirty="0">
                          <a:effectLst/>
                        </a:rPr>
                        <a:t> 1</a:t>
                      </a:r>
                      <a:endParaRPr lang="en-US" sz="1100" b="0" i="0" u="none" strike="noStrike" dirty="0">
                        <a:solidFill>
                          <a:srgbClr val="000000"/>
                        </a:solidFill>
                        <a:effectLst/>
                        <a:latin typeface="Calibri"/>
                      </a:endParaRPr>
                    </a:p>
                  </a:txBody>
                  <a:tcPr marL="0" marR="0" marT="0" marB="0" anchor="ctr"/>
                </a:tc>
                <a:tc>
                  <a:txBody>
                    <a:bodyPr/>
                    <a:lstStyle/>
                    <a:p>
                      <a:pPr algn="ctr" fontAlgn="b"/>
                      <a:r>
                        <a:rPr lang="en-US" sz="1100" u="none" strike="noStrike" dirty="0">
                          <a:effectLst/>
                        </a:rPr>
                        <a:t>SPY</a:t>
                      </a:r>
                      <a:endParaRPr lang="en-US" sz="1100" b="0" i="0" u="none" strike="noStrike" dirty="0">
                        <a:solidFill>
                          <a:srgbClr val="000000"/>
                        </a:solidFill>
                        <a:effectLst/>
                        <a:latin typeface="Calibri"/>
                      </a:endParaRPr>
                    </a:p>
                  </a:txBody>
                  <a:tcPr marL="0" marR="0" marT="0" marB="0" anchor="ctr"/>
                </a:tc>
                <a:tc>
                  <a:txBody>
                    <a:bodyPr/>
                    <a:lstStyle/>
                    <a:p>
                      <a:pPr algn="ctr" fontAlgn="b"/>
                      <a:r>
                        <a:rPr lang="en-US" sz="1100" u="none" strike="noStrike" dirty="0">
                          <a:effectLst/>
                        </a:rPr>
                        <a:t>VXX</a:t>
                      </a:r>
                      <a:endParaRPr lang="en-US" sz="1100" b="0" i="0" u="none" strike="noStrike" dirty="0">
                        <a:solidFill>
                          <a:srgbClr val="000000"/>
                        </a:solidFill>
                        <a:effectLst/>
                        <a:latin typeface="Calibri"/>
                      </a:endParaRPr>
                    </a:p>
                  </a:txBody>
                  <a:tcPr marL="0" marR="0" marT="0" marB="0" anchor="ctr"/>
                </a:tc>
                <a:tc>
                  <a:txBody>
                    <a:bodyPr/>
                    <a:lstStyle/>
                    <a:p>
                      <a:pPr algn="ctr" fontAlgn="b"/>
                      <a:r>
                        <a:rPr lang="en-US" sz="1100" u="none" strike="noStrike">
                          <a:effectLst/>
                        </a:rPr>
                        <a:t>EFA</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OIL</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FEZ</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EEM</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HYG</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TLT</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IWM</a:t>
                      </a:r>
                      <a:endParaRPr lang="en-US"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GLD</a:t>
                      </a:r>
                      <a:endParaRPr lang="en-US" sz="11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xmlns="" val="10000"/>
                  </a:ext>
                </a:extLst>
              </a:tr>
              <a:tr h="213827">
                <a:tc>
                  <a:txBody>
                    <a:bodyPr/>
                    <a:lstStyle/>
                    <a:p>
                      <a:pPr algn="ctr" fontAlgn="b"/>
                      <a:r>
                        <a:rPr lang="en-US" sz="1100" u="none" strike="noStrike">
                          <a:effectLst/>
                        </a:rPr>
                        <a:t>SPY</a:t>
                      </a:r>
                      <a:endParaRPr lang="en-US" sz="1100" b="0" i="0" u="none" strike="noStrike">
                        <a:solidFill>
                          <a:srgbClr val="000000"/>
                        </a:solidFill>
                        <a:effectLst/>
                        <a:latin typeface="Calibri"/>
                      </a:endParaRPr>
                    </a:p>
                  </a:txBody>
                  <a:tcPr marL="0" marR="0" marT="0" marB="0" anchor="ctr"/>
                </a:tc>
                <a:tc>
                  <a:txBody>
                    <a:bodyPr/>
                    <a:lstStyle/>
                    <a:p>
                      <a:pPr algn="r" fontAlgn="b"/>
                      <a:r>
                        <a:rPr lang="en-US" sz="1050" b="0" i="0" u="none" strike="noStrike" dirty="0">
                          <a:solidFill>
                            <a:srgbClr val="000000"/>
                          </a:solidFill>
                          <a:effectLst/>
                          <a:latin typeface="+mn-lt"/>
                        </a:rPr>
                        <a:t>0.00000004</a:t>
                      </a:r>
                    </a:p>
                  </a:txBody>
                  <a:tcPr marL="9525" marR="9525" marT="9525" marB="0" anchor="b"/>
                </a:tc>
                <a:tc>
                  <a:txBody>
                    <a:bodyPr/>
                    <a:lstStyle/>
                    <a:p>
                      <a:pPr algn="r" fontAlgn="b"/>
                      <a:r>
                        <a:rPr lang="en-US" sz="1050" b="0" i="0" u="none" strike="noStrike">
                          <a:solidFill>
                            <a:srgbClr val="000000"/>
                          </a:solidFill>
                          <a:effectLst/>
                          <a:latin typeface="+mn-lt"/>
                        </a:rPr>
                        <a:t>0.00000024</a:t>
                      </a:r>
                    </a:p>
                  </a:txBody>
                  <a:tcPr marL="9525" marR="9525" marT="9525" marB="0" anchor="b"/>
                </a:tc>
                <a:tc>
                  <a:txBody>
                    <a:bodyPr/>
                    <a:lstStyle/>
                    <a:p>
                      <a:pPr algn="r" fontAlgn="b"/>
                      <a:r>
                        <a:rPr lang="en-US" sz="1050" b="0" i="0" u="none" strike="noStrike">
                          <a:solidFill>
                            <a:srgbClr val="000000"/>
                          </a:solidFill>
                          <a:effectLst/>
                          <a:latin typeface="+mn-lt"/>
                        </a:rPr>
                        <a:t>0.00000004</a:t>
                      </a:r>
                    </a:p>
                  </a:txBody>
                  <a:tcPr marL="9525" marR="9525" marT="9525" marB="0" anchor="b"/>
                </a:tc>
                <a:tc>
                  <a:txBody>
                    <a:bodyPr/>
                    <a:lstStyle/>
                    <a:p>
                      <a:pPr algn="r" fontAlgn="b"/>
                      <a:r>
                        <a:rPr lang="en-US" sz="1050" b="0" i="0" u="none" strike="noStrike">
                          <a:solidFill>
                            <a:srgbClr val="000000"/>
                          </a:solidFill>
                          <a:effectLst/>
                          <a:latin typeface="+mn-lt"/>
                        </a:rPr>
                        <a:t>0.00000010</a:t>
                      </a:r>
                    </a:p>
                  </a:txBody>
                  <a:tcPr marL="9525" marR="9525" marT="9525" marB="0" anchor="b"/>
                </a:tc>
                <a:tc>
                  <a:txBody>
                    <a:bodyPr/>
                    <a:lstStyle/>
                    <a:p>
                      <a:pPr algn="r" fontAlgn="b"/>
                      <a:r>
                        <a:rPr lang="en-US" sz="1050" b="0" i="0" u="none" strike="noStrike">
                          <a:solidFill>
                            <a:srgbClr val="000000"/>
                          </a:solidFill>
                          <a:effectLst/>
                          <a:latin typeface="+mn-lt"/>
                        </a:rPr>
                        <a:t>0.00000001</a:t>
                      </a:r>
                    </a:p>
                  </a:txBody>
                  <a:tcPr marL="9525" marR="9525" marT="9525" marB="0" anchor="b"/>
                </a:tc>
                <a:tc>
                  <a:txBody>
                    <a:bodyPr/>
                    <a:lstStyle/>
                    <a:p>
                      <a:pPr algn="r" fontAlgn="b"/>
                      <a:r>
                        <a:rPr lang="en-US" sz="1050" b="0" i="0" u="none" strike="noStrike">
                          <a:solidFill>
                            <a:srgbClr val="000000"/>
                          </a:solidFill>
                          <a:effectLst/>
                          <a:latin typeface="+mn-lt"/>
                        </a:rPr>
                        <a:t>0.00000001</a:t>
                      </a:r>
                    </a:p>
                  </a:txBody>
                  <a:tcPr marL="9525" marR="9525" marT="9525" marB="0" anchor="b"/>
                </a:tc>
                <a:tc>
                  <a:txBody>
                    <a:bodyPr/>
                    <a:lstStyle/>
                    <a:p>
                      <a:pPr algn="r" fontAlgn="b"/>
                      <a:r>
                        <a:rPr lang="en-US" sz="1050" b="0" i="0" u="none" strike="noStrike">
                          <a:solidFill>
                            <a:srgbClr val="000000"/>
                          </a:solidFill>
                          <a:effectLst/>
                          <a:latin typeface="+mn-lt"/>
                        </a:rPr>
                        <a:t>0.00000000</a:t>
                      </a:r>
                    </a:p>
                  </a:txBody>
                  <a:tcPr marL="9525" marR="9525" marT="9525" marB="0" anchor="b"/>
                </a:tc>
                <a:tc>
                  <a:txBody>
                    <a:bodyPr/>
                    <a:lstStyle/>
                    <a:p>
                      <a:pPr algn="r" fontAlgn="b"/>
                      <a:r>
                        <a:rPr lang="en-US" sz="1050" b="0" i="0" u="none" strike="noStrike">
                          <a:solidFill>
                            <a:srgbClr val="000000"/>
                          </a:solidFill>
                          <a:effectLst/>
                          <a:latin typeface="+mn-lt"/>
                        </a:rPr>
                        <a:t>0.00000001</a:t>
                      </a:r>
                    </a:p>
                  </a:txBody>
                  <a:tcPr marL="9525" marR="9525" marT="9525" marB="0" anchor="b"/>
                </a:tc>
                <a:tc>
                  <a:txBody>
                    <a:bodyPr/>
                    <a:lstStyle/>
                    <a:p>
                      <a:pPr algn="r" fontAlgn="b"/>
                      <a:r>
                        <a:rPr lang="en-US" sz="1050" b="0" i="0" u="none" strike="noStrike">
                          <a:solidFill>
                            <a:srgbClr val="000000"/>
                          </a:solidFill>
                          <a:effectLst/>
                          <a:latin typeface="+mn-lt"/>
                        </a:rPr>
                        <a:t>0.00000001</a:t>
                      </a:r>
                    </a:p>
                  </a:txBody>
                  <a:tcPr marL="9525" marR="9525" marT="9525" marB="0" anchor="b"/>
                </a:tc>
                <a:tc>
                  <a:txBody>
                    <a:bodyPr/>
                    <a:lstStyle/>
                    <a:p>
                      <a:pPr algn="r" fontAlgn="b"/>
                      <a:r>
                        <a:rPr lang="en-US" sz="1050" b="0" i="0" u="none" strike="noStrike">
                          <a:solidFill>
                            <a:srgbClr val="000000"/>
                          </a:solidFill>
                          <a:effectLst/>
                          <a:latin typeface="+mn-lt"/>
                        </a:rPr>
                        <a:t>0.00000020</a:t>
                      </a:r>
                    </a:p>
                  </a:txBody>
                  <a:tcPr marL="9525" marR="9525" marT="9525" marB="0" anchor="b"/>
                </a:tc>
                <a:extLst>
                  <a:ext uri="{0D108BD9-81ED-4DB2-BD59-A6C34878D82A}">
                    <a16:rowId xmlns:a16="http://schemas.microsoft.com/office/drawing/2014/main" xmlns="" val="10001"/>
                  </a:ext>
                </a:extLst>
              </a:tr>
              <a:tr h="213827">
                <a:tc>
                  <a:txBody>
                    <a:bodyPr/>
                    <a:lstStyle/>
                    <a:p>
                      <a:pPr algn="ctr" fontAlgn="b"/>
                      <a:r>
                        <a:rPr lang="en-US" sz="1100" u="none" strike="noStrike">
                          <a:effectLst/>
                        </a:rPr>
                        <a:t>VXX</a:t>
                      </a:r>
                      <a:endParaRPr lang="en-US" sz="1100" b="0" i="0" u="none" strike="noStrike">
                        <a:solidFill>
                          <a:srgbClr val="000000"/>
                        </a:solidFill>
                        <a:effectLst/>
                        <a:latin typeface="Calibri"/>
                      </a:endParaRPr>
                    </a:p>
                  </a:txBody>
                  <a:tcPr marL="0" marR="0" marT="0" marB="0" anchor="ctr"/>
                </a:tc>
                <a:tc>
                  <a:txBody>
                    <a:bodyPr/>
                    <a:lstStyle/>
                    <a:p>
                      <a:pPr algn="r" fontAlgn="b"/>
                      <a:r>
                        <a:rPr lang="en-US" sz="1050" b="0" i="0" u="none" strike="noStrike">
                          <a:solidFill>
                            <a:srgbClr val="000000"/>
                          </a:solidFill>
                          <a:effectLst/>
                          <a:latin typeface="+mn-lt"/>
                        </a:rPr>
                        <a:t>0.00000024</a:t>
                      </a:r>
                    </a:p>
                  </a:txBody>
                  <a:tcPr marL="9525" marR="9525" marT="9525" marB="0" anchor="b"/>
                </a:tc>
                <a:tc>
                  <a:txBody>
                    <a:bodyPr/>
                    <a:lstStyle/>
                    <a:p>
                      <a:pPr algn="r" fontAlgn="b"/>
                      <a:r>
                        <a:rPr lang="en-US" sz="1050" b="0" i="0" u="none" strike="noStrike">
                          <a:solidFill>
                            <a:srgbClr val="000000"/>
                          </a:solidFill>
                          <a:effectLst/>
                          <a:latin typeface="+mn-lt"/>
                        </a:rPr>
                        <a:t>0.00000151</a:t>
                      </a:r>
                    </a:p>
                  </a:txBody>
                  <a:tcPr marL="9525" marR="9525" marT="9525" marB="0" anchor="b"/>
                </a:tc>
                <a:tc>
                  <a:txBody>
                    <a:bodyPr/>
                    <a:lstStyle/>
                    <a:p>
                      <a:pPr algn="r" fontAlgn="b"/>
                      <a:r>
                        <a:rPr lang="en-US" sz="1050" b="0" i="0" u="none" strike="noStrike">
                          <a:solidFill>
                            <a:srgbClr val="000000"/>
                          </a:solidFill>
                          <a:effectLst/>
                          <a:latin typeface="+mn-lt"/>
                        </a:rPr>
                        <a:t>0.00000051</a:t>
                      </a:r>
                    </a:p>
                  </a:txBody>
                  <a:tcPr marL="9525" marR="9525" marT="9525" marB="0" anchor="b"/>
                </a:tc>
                <a:tc>
                  <a:txBody>
                    <a:bodyPr/>
                    <a:lstStyle/>
                    <a:p>
                      <a:pPr algn="r" fontAlgn="b"/>
                      <a:r>
                        <a:rPr lang="en-US" sz="1050" b="0" i="0" u="none" strike="noStrike">
                          <a:solidFill>
                            <a:srgbClr val="000000"/>
                          </a:solidFill>
                          <a:effectLst/>
                          <a:latin typeface="+mn-lt"/>
                        </a:rPr>
                        <a:t>0.00000013</a:t>
                      </a:r>
                    </a:p>
                  </a:txBody>
                  <a:tcPr marL="9525" marR="9525" marT="9525" marB="0" anchor="b"/>
                </a:tc>
                <a:tc>
                  <a:txBody>
                    <a:bodyPr/>
                    <a:lstStyle/>
                    <a:p>
                      <a:pPr algn="r" fontAlgn="b"/>
                      <a:r>
                        <a:rPr lang="en-US" sz="1050" b="0" i="0" u="none" strike="noStrike">
                          <a:solidFill>
                            <a:srgbClr val="000000"/>
                          </a:solidFill>
                          <a:effectLst/>
                          <a:latin typeface="+mn-lt"/>
                        </a:rPr>
                        <a:t>0.00000095</a:t>
                      </a:r>
                    </a:p>
                  </a:txBody>
                  <a:tcPr marL="9525" marR="9525" marT="9525" marB="0" anchor="b"/>
                </a:tc>
                <a:tc>
                  <a:txBody>
                    <a:bodyPr/>
                    <a:lstStyle/>
                    <a:p>
                      <a:pPr algn="r" fontAlgn="b"/>
                      <a:r>
                        <a:rPr lang="en-US" sz="1050" b="0" i="0" u="none" strike="noStrike">
                          <a:solidFill>
                            <a:srgbClr val="000000"/>
                          </a:solidFill>
                          <a:effectLst/>
                          <a:latin typeface="+mn-lt"/>
                        </a:rPr>
                        <a:t>0.00000049</a:t>
                      </a:r>
                    </a:p>
                  </a:txBody>
                  <a:tcPr marL="9525" marR="9525" marT="9525" marB="0" anchor="b"/>
                </a:tc>
                <a:tc>
                  <a:txBody>
                    <a:bodyPr/>
                    <a:lstStyle/>
                    <a:p>
                      <a:pPr algn="r" fontAlgn="b"/>
                      <a:r>
                        <a:rPr lang="en-US" sz="1050" b="0" i="0" u="none" strike="noStrike">
                          <a:solidFill>
                            <a:srgbClr val="000000"/>
                          </a:solidFill>
                          <a:effectLst/>
                          <a:latin typeface="+mn-lt"/>
                        </a:rPr>
                        <a:t>0.00000007</a:t>
                      </a:r>
                    </a:p>
                  </a:txBody>
                  <a:tcPr marL="9525" marR="9525" marT="9525" marB="0" anchor="b"/>
                </a:tc>
                <a:tc>
                  <a:txBody>
                    <a:bodyPr/>
                    <a:lstStyle/>
                    <a:p>
                      <a:pPr algn="r" fontAlgn="b"/>
                      <a:r>
                        <a:rPr lang="en-US" sz="1050" b="0" i="0" u="none" strike="noStrike">
                          <a:solidFill>
                            <a:srgbClr val="000000"/>
                          </a:solidFill>
                          <a:effectLst/>
                          <a:latin typeface="+mn-lt"/>
                        </a:rPr>
                        <a:t>0.00000039</a:t>
                      </a:r>
                    </a:p>
                  </a:txBody>
                  <a:tcPr marL="9525" marR="9525" marT="9525" marB="0" anchor="b"/>
                </a:tc>
                <a:tc>
                  <a:txBody>
                    <a:bodyPr/>
                    <a:lstStyle/>
                    <a:p>
                      <a:pPr algn="r" fontAlgn="b"/>
                      <a:r>
                        <a:rPr lang="en-US" sz="1050" b="0" i="0" u="none" strike="noStrike">
                          <a:solidFill>
                            <a:srgbClr val="000000"/>
                          </a:solidFill>
                          <a:effectLst/>
                          <a:latin typeface="+mn-lt"/>
                        </a:rPr>
                        <a:t>0.00000037</a:t>
                      </a:r>
                    </a:p>
                  </a:txBody>
                  <a:tcPr marL="9525" marR="9525" marT="9525" marB="0" anchor="b"/>
                </a:tc>
                <a:tc>
                  <a:txBody>
                    <a:bodyPr/>
                    <a:lstStyle/>
                    <a:p>
                      <a:pPr algn="r" fontAlgn="b"/>
                      <a:r>
                        <a:rPr lang="en-US" sz="1050" b="0" i="0" u="none" strike="noStrike">
                          <a:solidFill>
                            <a:srgbClr val="000000"/>
                          </a:solidFill>
                          <a:effectLst/>
                          <a:latin typeface="+mn-lt"/>
                        </a:rPr>
                        <a:t>0.00000014</a:t>
                      </a:r>
                    </a:p>
                  </a:txBody>
                  <a:tcPr marL="9525" marR="9525" marT="9525" marB="0" anchor="b"/>
                </a:tc>
                <a:extLst>
                  <a:ext uri="{0D108BD9-81ED-4DB2-BD59-A6C34878D82A}">
                    <a16:rowId xmlns:a16="http://schemas.microsoft.com/office/drawing/2014/main" xmlns="" val="10002"/>
                  </a:ext>
                </a:extLst>
              </a:tr>
              <a:tr h="213827">
                <a:tc>
                  <a:txBody>
                    <a:bodyPr/>
                    <a:lstStyle/>
                    <a:p>
                      <a:pPr algn="ctr" fontAlgn="b"/>
                      <a:r>
                        <a:rPr lang="en-US" sz="1100" u="none" strike="noStrike">
                          <a:effectLst/>
                        </a:rPr>
                        <a:t>EFA</a:t>
                      </a:r>
                      <a:endParaRPr lang="en-US" sz="1100" b="0" i="0" u="none" strike="noStrike">
                        <a:solidFill>
                          <a:srgbClr val="000000"/>
                        </a:solidFill>
                        <a:effectLst/>
                        <a:latin typeface="Calibri"/>
                      </a:endParaRPr>
                    </a:p>
                  </a:txBody>
                  <a:tcPr marL="0" marR="0" marT="0" marB="0" anchor="ctr"/>
                </a:tc>
                <a:tc>
                  <a:txBody>
                    <a:bodyPr/>
                    <a:lstStyle/>
                    <a:p>
                      <a:pPr algn="r" fontAlgn="b"/>
                      <a:r>
                        <a:rPr lang="en-US" sz="1050" b="0" i="0" u="none" strike="noStrike">
                          <a:solidFill>
                            <a:srgbClr val="000000"/>
                          </a:solidFill>
                          <a:effectLst/>
                          <a:latin typeface="+mn-lt"/>
                        </a:rPr>
                        <a:t>0.00000004</a:t>
                      </a:r>
                    </a:p>
                  </a:txBody>
                  <a:tcPr marL="9525" marR="9525" marT="9525" marB="0" anchor="b"/>
                </a:tc>
                <a:tc>
                  <a:txBody>
                    <a:bodyPr/>
                    <a:lstStyle/>
                    <a:p>
                      <a:pPr algn="r" fontAlgn="b"/>
                      <a:r>
                        <a:rPr lang="en-US" sz="1050" b="0" i="0" u="none" strike="noStrike">
                          <a:solidFill>
                            <a:srgbClr val="000000"/>
                          </a:solidFill>
                          <a:effectLst/>
                          <a:latin typeface="+mn-lt"/>
                        </a:rPr>
                        <a:t>0.00000051</a:t>
                      </a:r>
                    </a:p>
                  </a:txBody>
                  <a:tcPr marL="9525" marR="9525" marT="9525" marB="0" anchor="b"/>
                </a:tc>
                <a:tc>
                  <a:txBody>
                    <a:bodyPr/>
                    <a:lstStyle/>
                    <a:p>
                      <a:pPr algn="r" fontAlgn="b"/>
                      <a:r>
                        <a:rPr lang="en-US" sz="1050" b="0" i="0" u="none" strike="noStrike">
                          <a:solidFill>
                            <a:srgbClr val="000000"/>
                          </a:solidFill>
                          <a:effectLst/>
                          <a:latin typeface="+mn-lt"/>
                        </a:rPr>
                        <a:t>0.00000008</a:t>
                      </a:r>
                    </a:p>
                  </a:txBody>
                  <a:tcPr marL="9525" marR="9525" marT="9525" marB="0" anchor="b"/>
                </a:tc>
                <a:tc>
                  <a:txBody>
                    <a:bodyPr/>
                    <a:lstStyle/>
                    <a:p>
                      <a:pPr algn="r" fontAlgn="b"/>
                      <a:r>
                        <a:rPr lang="en-US" sz="1050" b="0" i="0" u="none" strike="noStrike">
                          <a:solidFill>
                            <a:srgbClr val="000000"/>
                          </a:solidFill>
                          <a:effectLst/>
                          <a:latin typeface="+mn-lt"/>
                        </a:rPr>
                        <a:t>0.00000025</a:t>
                      </a:r>
                    </a:p>
                  </a:txBody>
                  <a:tcPr marL="9525" marR="9525" marT="9525" marB="0" anchor="b"/>
                </a:tc>
                <a:tc>
                  <a:txBody>
                    <a:bodyPr/>
                    <a:lstStyle/>
                    <a:p>
                      <a:pPr algn="r" fontAlgn="b"/>
                      <a:r>
                        <a:rPr lang="en-US" sz="1050" b="0" i="0" u="none" strike="noStrike">
                          <a:solidFill>
                            <a:srgbClr val="000000"/>
                          </a:solidFill>
                          <a:effectLst/>
                          <a:latin typeface="+mn-lt"/>
                        </a:rPr>
                        <a:t>0.00000007</a:t>
                      </a:r>
                    </a:p>
                  </a:txBody>
                  <a:tcPr marL="9525" marR="9525" marT="9525" marB="0" anchor="b"/>
                </a:tc>
                <a:tc>
                  <a:txBody>
                    <a:bodyPr/>
                    <a:lstStyle/>
                    <a:p>
                      <a:pPr algn="r" fontAlgn="b"/>
                      <a:r>
                        <a:rPr lang="en-US" sz="1050" b="0" i="0" u="none" strike="noStrike">
                          <a:solidFill>
                            <a:srgbClr val="000000"/>
                          </a:solidFill>
                          <a:effectLst/>
                          <a:latin typeface="+mn-lt"/>
                        </a:rPr>
                        <a:t>0.00000002</a:t>
                      </a:r>
                    </a:p>
                  </a:txBody>
                  <a:tcPr marL="9525" marR="9525" marT="9525" marB="0" anchor="b"/>
                </a:tc>
                <a:tc>
                  <a:txBody>
                    <a:bodyPr/>
                    <a:lstStyle/>
                    <a:p>
                      <a:pPr algn="r" fontAlgn="b"/>
                      <a:r>
                        <a:rPr lang="en-US" sz="1050" b="0" i="0" u="none" strike="noStrike">
                          <a:solidFill>
                            <a:srgbClr val="000000"/>
                          </a:solidFill>
                          <a:effectLst/>
                          <a:latin typeface="+mn-lt"/>
                        </a:rPr>
                        <a:t>0.00000002</a:t>
                      </a:r>
                    </a:p>
                  </a:txBody>
                  <a:tcPr marL="9525" marR="9525" marT="9525" marB="0" anchor="b"/>
                </a:tc>
                <a:tc>
                  <a:txBody>
                    <a:bodyPr/>
                    <a:lstStyle/>
                    <a:p>
                      <a:pPr algn="r" fontAlgn="b"/>
                      <a:r>
                        <a:rPr lang="en-US" sz="1050" b="0" i="0" u="none" strike="noStrike">
                          <a:solidFill>
                            <a:srgbClr val="000000"/>
                          </a:solidFill>
                          <a:effectLst/>
                          <a:latin typeface="+mn-lt"/>
                        </a:rPr>
                        <a:t>0.00000003</a:t>
                      </a:r>
                    </a:p>
                  </a:txBody>
                  <a:tcPr marL="9525" marR="9525" marT="9525" marB="0" anchor="b"/>
                </a:tc>
                <a:tc>
                  <a:txBody>
                    <a:bodyPr/>
                    <a:lstStyle/>
                    <a:p>
                      <a:pPr algn="r" fontAlgn="b"/>
                      <a:r>
                        <a:rPr lang="en-US" sz="1050" b="0" i="0" u="none" strike="noStrike">
                          <a:solidFill>
                            <a:srgbClr val="000000"/>
                          </a:solidFill>
                          <a:effectLst/>
                          <a:latin typeface="+mn-lt"/>
                        </a:rPr>
                        <a:t>0.00000000</a:t>
                      </a:r>
                    </a:p>
                  </a:txBody>
                  <a:tcPr marL="9525" marR="9525" marT="9525" marB="0" anchor="b"/>
                </a:tc>
                <a:tc>
                  <a:txBody>
                    <a:bodyPr/>
                    <a:lstStyle/>
                    <a:p>
                      <a:pPr algn="r" fontAlgn="b"/>
                      <a:r>
                        <a:rPr lang="en-US" sz="1050" b="0" i="0" u="none" strike="noStrike">
                          <a:solidFill>
                            <a:srgbClr val="000000"/>
                          </a:solidFill>
                          <a:effectLst/>
                          <a:latin typeface="+mn-lt"/>
                        </a:rPr>
                        <a:t>0.00000022</a:t>
                      </a:r>
                    </a:p>
                  </a:txBody>
                  <a:tcPr marL="9525" marR="9525" marT="9525" marB="0" anchor="b"/>
                </a:tc>
                <a:extLst>
                  <a:ext uri="{0D108BD9-81ED-4DB2-BD59-A6C34878D82A}">
                    <a16:rowId xmlns:a16="http://schemas.microsoft.com/office/drawing/2014/main" xmlns="" val="10003"/>
                  </a:ext>
                </a:extLst>
              </a:tr>
              <a:tr h="213827">
                <a:tc>
                  <a:txBody>
                    <a:bodyPr/>
                    <a:lstStyle/>
                    <a:p>
                      <a:pPr algn="ctr" fontAlgn="b"/>
                      <a:r>
                        <a:rPr lang="en-US" sz="1100" u="none" strike="noStrike" dirty="0">
                          <a:effectLst/>
                        </a:rPr>
                        <a:t>OIL</a:t>
                      </a:r>
                      <a:endParaRPr lang="en-US" sz="1100" b="0" i="0" u="none" strike="noStrike" dirty="0">
                        <a:solidFill>
                          <a:srgbClr val="000000"/>
                        </a:solidFill>
                        <a:effectLst/>
                        <a:latin typeface="Calibri"/>
                      </a:endParaRPr>
                    </a:p>
                  </a:txBody>
                  <a:tcPr marL="0" marR="0" marT="0" marB="0" anchor="ctr"/>
                </a:tc>
                <a:tc>
                  <a:txBody>
                    <a:bodyPr/>
                    <a:lstStyle/>
                    <a:p>
                      <a:pPr algn="r" fontAlgn="b"/>
                      <a:r>
                        <a:rPr lang="en-US" sz="1050" b="0" i="0" u="none" strike="noStrike">
                          <a:solidFill>
                            <a:srgbClr val="000000"/>
                          </a:solidFill>
                          <a:effectLst/>
                          <a:latin typeface="+mn-lt"/>
                        </a:rPr>
                        <a:t>0.00000010</a:t>
                      </a:r>
                    </a:p>
                  </a:txBody>
                  <a:tcPr marL="9525" marR="9525" marT="9525" marB="0" anchor="b"/>
                </a:tc>
                <a:tc>
                  <a:txBody>
                    <a:bodyPr/>
                    <a:lstStyle/>
                    <a:p>
                      <a:pPr algn="r" fontAlgn="b"/>
                      <a:r>
                        <a:rPr lang="en-US" sz="1050" b="0" i="0" u="none" strike="noStrike">
                          <a:solidFill>
                            <a:srgbClr val="000000"/>
                          </a:solidFill>
                          <a:effectLst/>
                          <a:latin typeface="+mn-lt"/>
                        </a:rPr>
                        <a:t>0.00000013</a:t>
                      </a:r>
                    </a:p>
                  </a:txBody>
                  <a:tcPr marL="9525" marR="9525" marT="9525" marB="0" anchor="b"/>
                </a:tc>
                <a:tc>
                  <a:txBody>
                    <a:bodyPr/>
                    <a:lstStyle/>
                    <a:p>
                      <a:pPr algn="r" fontAlgn="b"/>
                      <a:r>
                        <a:rPr lang="en-US" sz="1050" b="0" i="0" u="none" strike="noStrike" dirty="0">
                          <a:solidFill>
                            <a:srgbClr val="000000"/>
                          </a:solidFill>
                          <a:effectLst/>
                          <a:latin typeface="+mn-lt"/>
                        </a:rPr>
                        <a:t>0.00000025</a:t>
                      </a:r>
                    </a:p>
                  </a:txBody>
                  <a:tcPr marL="9525" marR="9525" marT="9525" marB="0" anchor="b"/>
                </a:tc>
                <a:tc>
                  <a:txBody>
                    <a:bodyPr/>
                    <a:lstStyle/>
                    <a:p>
                      <a:pPr algn="r" fontAlgn="b"/>
                      <a:r>
                        <a:rPr lang="en-US" sz="1050" b="0" i="0" u="none" strike="noStrike">
                          <a:solidFill>
                            <a:srgbClr val="000000"/>
                          </a:solidFill>
                          <a:effectLst/>
                          <a:latin typeface="+mn-lt"/>
                        </a:rPr>
                        <a:t>0.00000050</a:t>
                      </a:r>
                    </a:p>
                  </a:txBody>
                  <a:tcPr marL="9525" marR="9525" marT="9525" marB="0" anchor="b"/>
                </a:tc>
                <a:tc>
                  <a:txBody>
                    <a:bodyPr/>
                    <a:lstStyle/>
                    <a:p>
                      <a:pPr algn="r" fontAlgn="b"/>
                      <a:r>
                        <a:rPr lang="en-US" sz="1050" b="0" i="0" u="none" strike="noStrike">
                          <a:solidFill>
                            <a:srgbClr val="000000"/>
                          </a:solidFill>
                          <a:effectLst/>
                          <a:latin typeface="+mn-lt"/>
                        </a:rPr>
                        <a:t>0.00000057</a:t>
                      </a:r>
                    </a:p>
                  </a:txBody>
                  <a:tcPr marL="9525" marR="9525" marT="9525" marB="0" anchor="b"/>
                </a:tc>
                <a:tc>
                  <a:txBody>
                    <a:bodyPr/>
                    <a:lstStyle/>
                    <a:p>
                      <a:pPr algn="r" fontAlgn="b"/>
                      <a:r>
                        <a:rPr lang="en-US" sz="1050" b="0" i="0" u="none" strike="noStrike">
                          <a:solidFill>
                            <a:srgbClr val="000000"/>
                          </a:solidFill>
                          <a:effectLst/>
                          <a:latin typeface="+mn-lt"/>
                        </a:rPr>
                        <a:t>0.00000002</a:t>
                      </a:r>
                    </a:p>
                  </a:txBody>
                  <a:tcPr marL="9525" marR="9525" marT="9525" marB="0" anchor="b"/>
                </a:tc>
                <a:tc>
                  <a:txBody>
                    <a:bodyPr/>
                    <a:lstStyle/>
                    <a:p>
                      <a:pPr algn="r" fontAlgn="b"/>
                      <a:r>
                        <a:rPr lang="en-US" sz="1050" b="0" i="0" u="none" strike="noStrike">
                          <a:solidFill>
                            <a:srgbClr val="000000"/>
                          </a:solidFill>
                          <a:effectLst/>
                          <a:latin typeface="+mn-lt"/>
                        </a:rPr>
                        <a:t>0.00000001</a:t>
                      </a:r>
                    </a:p>
                  </a:txBody>
                  <a:tcPr marL="9525" marR="9525" marT="9525" marB="0" anchor="b"/>
                </a:tc>
                <a:tc>
                  <a:txBody>
                    <a:bodyPr/>
                    <a:lstStyle/>
                    <a:p>
                      <a:pPr algn="r" fontAlgn="b"/>
                      <a:r>
                        <a:rPr lang="en-US" sz="1050" b="0" i="0" u="none" strike="noStrike">
                          <a:solidFill>
                            <a:srgbClr val="000000"/>
                          </a:solidFill>
                          <a:effectLst/>
                          <a:latin typeface="+mn-lt"/>
                        </a:rPr>
                        <a:t>0.00000002</a:t>
                      </a:r>
                    </a:p>
                  </a:txBody>
                  <a:tcPr marL="9525" marR="9525" marT="9525" marB="0" anchor="b"/>
                </a:tc>
                <a:tc>
                  <a:txBody>
                    <a:bodyPr/>
                    <a:lstStyle/>
                    <a:p>
                      <a:pPr algn="r" fontAlgn="b"/>
                      <a:r>
                        <a:rPr lang="en-US" sz="1050" b="0" i="0" u="none" strike="noStrike">
                          <a:solidFill>
                            <a:srgbClr val="000000"/>
                          </a:solidFill>
                          <a:effectLst/>
                          <a:latin typeface="+mn-lt"/>
                        </a:rPr>
                        <a:t>0.00000011</a:t>
                      </a:r>
                    </a:p>
                  </a:txBody>
                  <a:tcPr marL="9525" marR="9525" marT="9525" marB="0" anchor="b"/>
                </a:tc>
                <a:tc>
                  <a:txBody>
                    <a:bodyPr/>
                    <a:lstStyle/>
                    <a:p>
                      <a:pPr algn="r" fontAlgn="b"/>
                      <a:r>
                        <a:rPr lang="en-US" sz="1050" b="0" i="0" u="none" strike="noStrike">
                          <a:solidFill>
                            <a:srgbClr val="000000"/>
                          </a:solidFill>
                          <a:effectLst/>
                          <a:latin typeface="+mn-lt"/>
                        </a:rPr>
                        <a:t>0.00000019</a:t>
                      </a:r>
                    </a:p>
                  </a:txBody>
                  <a:tcPr marL="9525" marR="9525" marT="9525" marB="0" anchor="b"/>
                </a:tc>
                <a:extLst>
                  <a:ext uri="{0D108BD9-81ED-4DB2-BD59-A6C34878D82A}">
                    <a16:rowId xmlns:a16="http://schemas.microsoft.com/office/drawing/2014/main" xmlns="" val="10004"/>
                  </a:ext>
                </a:extLst>
              </a:tr>
              <a:tr h="213827">
                <a:tc>
                  <a:txBody>
                    <a:bodyPr/>
                    <a:lstStyle/>
                    <a:p>
                      <a:pPr algn="ctr" fontAlgn="b"/>
                      <a:r>
                        <a:rPr lang="en-US" sz="1100" u="none" strike="noStrike">
                          <a:effectLst/>
                        </a:rPr>
                        <a:t>FEZ</a:t>
                      </a:r>
                      <a:endParaRPr lang="en-US" sz="1100" b="0" i="0" u="none" strike="noStrike">
                        <a:solidFill>
                          <a:srgbClr val="000000"/>
                        </a:solidFill>
                        <a:effectLst/>
                        <a:latin typeface="Calibri"/>
                      </a:endParaRPr>
                    </a:p>
                  </a:txBody>
                  <a:tcPr marL="0" marR="0" marT="0" marB="0" anchor="ctr"/>
                </a:tc>
                <a:tc>
                  <a:txBody>
                    <a:bodyPr/>
                    <a:lstStyle/>
                    <a:p>
                      <a:pPr algn="r" fontAlgn="b"/>
                      <a:r>
                        <a:rPr lang="en-US" sz="1050" b="0" i="0" u="none" strike="noStrike">
                          <a:solidFill>
                            <a:srgbClr val="000000"/>
                          </a:solidFill>
                          <a:effectLst/>
                          <a:latin typeface="+mn-lt"/>
                        </a:rPr>
                        <a:t>0.00000001</a:t>
                      </a:r>
                    </a:p>
                  </a:txBody>
                  <a:tcPr marL="9525" marR="9525" marT="9525" marB="0" anchor="b"/>
                </a:tc>
                <a:tc>
                  <a:txBody>
                    <a:bodyPr/>
                    <a:lstStyle/>
                    <a:p>
                      <a:pPr algn="r" fontAlgn="b"/>
                      <a:r>
                        <a:rPr lang="en-US" sz="1050" b="0" i="0" u="none" strike="noStrike">
                          <a:solidFill>
                            <a:srgbClr val="000000"/>
                          </a:solidFill>
                          <a:effectLst/>
                          <a:latin typeface="+mn-lt"/>
                        </a:rPr>
                        <a:t>0.00000095</a:t>
                      </a:r>
                    </a:p>
                  </a:txBody>
                  <a:tcPr marL="9525" marR="9525" marT="9525" marB="0" anchor="b"/>
                </a:tc>
                <a:tc>
                  <a:txBody>
                    <a:bodyPr/>
                    <a:lstStyle/>
                    <a:p>
                      <a:pPr algn="r" fontAlgn="b"/>
                      <a:r>
                        <a:rPr lang="en-US" sz="1050" b="0" i="0" u="none" strike="noStrike">
                          <a:solidFill>
                            <a:srgbClr val="000000"/>
                          </a:solidFill>
                          <a:effectLst/>
                          <a:latin typeface="+mn-lt"/>
                        </a:rPr>
                        <a:t>0.00000007</a:t>
                      </a:r>
                    </a:p>
                  </a:txBody>
                  <a:tcPr marL="9525" marR="9525" marT="9525" marB="0" anchor="b"/>
                </a:tc>
                <a:tc>
                  <a:txBody>
                    <a:bodyPr/>
                    <a:lstStyle/>
                    <a:p>
                      <a:pPr algn="r" fontAlgn="b"/>
                      <a:r>
                        <a:rPr lang="en-US" sz="1050" b="0" i="0" u="none" strike="noStrike">
                          <a:solidFill>
                            <a:srgbClr val="000000"/>
                          </a:solidFill>
                          <a:effectLst/>
                          <a:latin typeface="+mn-lt"/>
                        </a:rPr>
                        <a:t>0.00000057</a:t>
                      </a:r>
                    </a:p>
                  </a:txBody>
                  <a:tcPr marL="9525" marR="9525" marT="9525" marB="0" anchor="b"/>
                </a:tc>
                <a:tc>
                  <a:txBody>
                    <a:bodyPr/>
                    <a:lstStyle/>
                    <a:p>
                      <a:pPr algn="r" fontAlgn="b"/>
                      <a:r>
                        <a:rPr lang="en-US" sz="1050" b="0" i="0" u="none" strike="noStrike">
                          <a:solidFill>
                            <a:srgbClr val="000000"/>
                          </a:solidFill>
                          <a:effectLst/>
                          <a:latin typeface="+mn-lt"/>
                        </a:rPr>
                        <a:t>0.00000006</a:t>
                      </a:r>
                    </a:p>
                  </a:txBody>
                  <a:tcPr marL="9525" marR="9525" marT="9525" marB="0" anchor="b"/>
                </a:tc>
                <a:tc>
                  <a:txBody>
                    <a:bodyPr/>
                    <a:lstStyle/>
                    <a:p>
                      <a:pPr algn="r" fontAlgn="b"/>
                      <a:r>
                        <a:rPr lang="en-US" sz="1050" b="0" i="0" u="none" strike="noStrike">
                          <a:solidFill>
                            <a:srgbClr val="000000"/>
                          </a:solidFill>
                          <a:effectLst/>
                          <a:latin typeface="+mn-lt"/>
                        </a:rPr>
                        <a:t>0.00000001</a:t>
                      </a:r>
                    </a:p>
                  </a:txBody>
                  <a:tcPr marL="9525" marR="9525" marT="9525" marB="0" anchor="b"/>
                </a:tc>
                <a:tc>
                  <a:txBody>
                    <a:bodyPr/>
                    <a:lstStyle/>
                    <a:p>
                      <a:pPr algn="r" fontAlgn="b"/>
                      <a:r>
                        <a:rPr lang="en-US" sz="1050" b="0" i="0" u="none" strike="noStrike">
                          <a:solidFill>
                            <a:srgbClr val="000000"/>
                          </a:solidFill>
                          <a:effectLst/>
                          <a:latin typeface="+mn-lt"/>
                        </a:rPr>
                        <a:t>0.00000001</a:t>
                      </a:r>
                    </a:p>
                  </a:txBody>
                  <a:tcPr marL="9525" marR="9525" marT="9525" marB="0" anchor="b"/>
                </a:tc>
                <a:tc>
                  <a:txBody>
                    <a:bodyPr/>
                    <a:lstStyle/>
                    <a:p>
                      <a:pPr algn="r" fontAlgn="b"/>
                      <a:r>
                        <a:rPr lang="en-US" sz="1050" b="0" i="0" u="none" strike="noStrike">
                          <a:solidFill>
                            <a:srgbClr val="000000"/>
                          </a:solidFill>
                          <a:effectLst/>
                          <a:latin typeface="+mn-lt"/>
                        </a:rPr>
                        <a:t>0.00000000</a:t>
                      </a:r>
                    </a:p>
                  </a:txBody>
                  <a:tcPr marL="9525" marR="9525" marT="9525" marB="0" anchor="b"/>
                </a:tc>
                <a:tc>
                  <a:txBody>
                    <a:bodyPr/>
                    <a:lstStyle/>
                    <a:p>
                      <a:pPr algn="r" fontAlgn="b"/>
                      <a:r>
                        <a:rPr lang="en-US" sz="1050" b="0" i="0" u="none" strike="noStrike">
                          <a:solidFill>
                            <a:srgbClr val="000000"/>
                          </a:solidFill>
                          <a:effectLst/>
                          <a:latin typeface="+mn-lt"/>
                        </a:rPr>
                        <a:t>0.00000005</a:t>
                      </a:r>
                    </a:p>
                  </a:txBody>
                  <a:tcPr marL="9525" marR="9525" marT="9525" marB="0" anchor="b"/>
                </a:tc>
                <a:tc>
                  <a:txBody>
                    <a:bodyPr/>
                    <a:lstStyle/>
                    <a:p>
                      <a:pPr algn="r" fontAlgn="b"/>
                      <a:r>
                        <a:rPr lang="en-US" sz="1050" b="0" i="0" u="none" strike="noStrike">
                          <a:solidFill>
                            <a:srgbClr val="000000"/>
                          </a:solidFill>
                          <a:effectLst/>
                          <a:latin typeface="+mn-lt"/>
                        </a:rPr>
                        <a:t>0.00000032</a:t>
                      </a:r>
                    </a:p>
                  </a:txBody>
                  <a:tcPr marL="9525" marR="9525" marT="9525" marB="0" anchor="b"/>
                </a:tc>
                <a:extLst>
                  <a:ext uri="{0D108BD9-81ED-4DB2-BD59-A6C34878D82A}">
                    <a16:rowId xmlns:a16="http://schemas.microsoft.com/office/drawing/2014/main" xmlns="" val="10005"/>
                  </a:ext>
                </a:extLst>
              </a:tr>
              <a:tr h="213827">
                <a:tc>
                  <a:txBody>
                    <a:bodyPr/>
                    <a:lstStyle/>
                    <a:p>
                      <a:pPr algn="ctr" fontAlgn="b"/>
                      <a:r>
                        <a:rPr lang="en-US" sz="1100" u="none" strike="noStrike">
                          <a:effectLst/>
                        </a:rPr>
                        <a:t>EEM</a:t>
                      </a:r>
                      <a:endParaRPr lang="en-US" sz="1100" b="0" i="0" u="none" strike="noStrike">
                        <a:solidFill>
                          <a:srgbClr val="000000"/>
                        </a:solidFill>
                        <a:effectLst/>
                        <a:latin typeface="Calibri"/>
                      </a:endParaRPr>
                    </a:p>
                  </a:txBody>
                  <a:tcPr marL="0" marR="0" marT="0" marB="0" anchor="ctr"/>
                </a:tc>
                <a:tc>
                  <a:txBody>
                    <a:bodyPr/>
                    <a:lstStyle/>
                    <a:p>
                      <a:pPr algn="r" fontAlgn="b"/>
                      <a:r>
                        <a:rPr lang="en-US" sz="1050" b="0" i="0" u="none" strike="noStrike">
                          <a:solidFill>
                            <a:srgbClr val="000000"/>
                          </a:solidFill>
                          <a:effectLst/>
                          <a:latin typeface="+mn-lt"/>
                        </a:rPr>
                        <a:t>0.00000001</a:t>
                      </a:r>
                    </a:p>
                  </a:txBody>
                  <a:tcPr marL="9525" marR="9525" marT="9525" marB="0" anchor="b"/>
                </a:tc>
                <a:tc>
                  <a:txBody>
                    <a:bodyPr/>
                    <a:lstStyle/>
                    <a:p>
                      <a:pPr algn="r" fontAlgn="b"/>
                      <a:r>
                        <a:rPr lang="en-US" sz="1050" b="0" i="0" u="none" strike="noStrike">
                          <a:solidFill>
                            <a:srgbClr val="000000"/>
                          </a:solidFill>
                          <a:effectLst/>
                          <a:latin typeface="+mn-lt"/>
                        </a:rPr>
                        <a:t>0.00000049</a:t>
                      </a:r>
                    </a:p>
                  </a:txBody>
                  <a:tcPr marL="9525" marR="9525" marT="9525" marB="0" anchor="b"/>
                </a:tc>
                <a:tc>
                  <a:txBody>
                    <a:bodyPr/>
                    <a:lstStyle/>
                    <a:p>
                      <a:pPr algn="r" fontAlgn="b"/>
                      <a:r>
                        <a:rPr lang="en-US" sz="1050" b="0" i="0" u="none" strike="noStrike">
                          <a:solidFill>
                            <a:srgbClr val="000000"/>
                          </a:solidFill>
                          <a:effectLst/>
                          <a:latin typeface="+mn-lt"/>
                        </a:rPr>
                        <a:t>0.00000002</a:t>
                      </a:r>
                    </a:p>
                  </a:txBody>
                  <a:tcPr marL="9525" marR="9525" marT="9525" marB="0" anchor="b"/>
                </a:tc>
                <a:tc>
                  <a:txBody>
                    <a:bodyPr/>
                    <a:lstStyle/>
                    <a:p>
                      <a:pPr algn="r" fontAlgn="b"/>
                      <a:r>
                        <a:rPr lang="en-US" sz="1050" b="0" i="0" u="none" strike="noStrike">
                          <a:solidFill>
                            <a:srgbClr val="000000"/>
                          </a:solidFill>
                          <a:effectLst/>
                          <a:latin typeface="+mn-lt"/>
                        </a:rPr>
                        <a:t>0.00000002</a:t>
                      </a:r>
                    </a:p>
                  </a:txBody>
                  <a:tcPr marL="9525" marR="9525" marT="9525" marB="0" anchor="b"/>
                </a:tc>
                <a:tc>
                  <a:txBody>
                    <a:bodyPr/>
                    <a:lstStyle/>
                    <a:p>
                      <a:pPr algn="r" fontAlgn="b"/>
                      <a:r>
                        <a:rPr lang="en-US" sz="1050" b="0" i="0" u="none" strike="noStrike" dirty="0">
                          <a:solidFill>
                            <a:srgbClr val="000000"/>
                          </a:solidFill>
                          <a:effectLst/>
                          <a:latin typeface="+mn-lt"/>
                        </a:rPr>
                        <a:t>0.00000001</a:t>
                      </a:r>
                    </a:p>
                  </a:txBody>
                  <a:tcPr marL="9525" marR="9525" marT="9525" marB="0" anchor="b"/>
                </a:tc>
                <a:tc>
                  <a:txBody>
                    <a:bodyPr/>
                    <a:lstStyle/>
                    <a:p>
                      <a:pPr algn="r" fontAlgn="b"/>
                      <a:r>
                        <a:rPr lang="en-US" sz="1050" b="0" i="0" u="none" strike="noStrike">
                          <a:solidFill>
                            <a:srgbClr val="000000"/>
                          </a:solidFill>
                          <a:effectLst/>
                          <a:latin typeface="+mn-lt"/>
                        </a:rPr>
                        <a:t>0.00000008</a:t>
                      </a:r>
                    </a:p>
                  </a:txBody>
                  <a:tcPr marL="9525" marR="9525" marT="9525" marB="0" anchor="b"/>
                </a:tc>
                <a:tc>
                  <a:txBody>
                    <a:bodyPr/>
                    <a:lstStyle/>
                    <a:p>
                      <a:pPr algn="r" fontAlgn="b"/>
                      <a:r>
                        <a:rPr lang="en-US" sz="1050" b="0" i="0" u="none" strike="noStrike">
                          <a:solidFill>
                            <a:srgbClr val="000000"/>
                          </a:solidFill>
                          <a:effectLst/>
                          <a:latin typeface="+mn-lt"/>
                        </a:rPr>
                        <a:t>0.00000006</a:t>
                      </a:r>
                    </a:p>
                  </a:txBody>
                  <a:tcPr marL="9525" marR="9525" marT="9525" marB="0" anchor="b"/>
                </a:tc>
                <a:tc>
                  <a:txBody>
                    <a:bodyPr/>
                    <a:lstStyle/>
                    <a:p>
                      <a:pPr algn="r" fontAlgn="b"/>
                      <a:r>
                        <a:rPr lang="en-US" sz="1050" b="0" i="0" u="none" strike="noStrike">
                          <a:solidFill>
                            <a:srgbClr val="000000"/>
                          </a:solidFill>
                          <a:effectLst/>
                          <a:latin typeface="+mn-lt"/>
                        </a:rPr>
                        <a:t>0.00000001</a:t>
                      </a:r>
                    </a:p>
                  </a:txBody>
                  <a:tcPr marL="9525" marR="9525" marT="9525" marB="0" anchor="b"/>
                </a:tc>
                <a:tc>
                  <a:txBody>
                    <a:bodyPr/>
                    <a:lstStyle/>
                    <a:p>
                      <a:pPr algn="r" fontAlgn="b"/>
                      <a:r>
                        <a:rPr lang="en-US" sz="1050" b="0" i="0" u="none" strike="noStrike">
                          <a:solidFill>
                            <a:srgbClr val="000000"/>
                          </a:solidFill>
                          <a:effectLst/>
                          <a:latin typeface="+mn-lt"/>
                        </a:rPr>
                        <a:t>0.00000000</a:t>
                      </a:r>
                    </a:p>
                  </a:txBody>
                  <a:tcPr marL="9525" marR="9525" marT="9525" marB="0" anchor="b"/>
                </a:tc>
                <a:tc>
                  <a:txBody>
                    <a:bodyPr/>
                    <a:lstStyle/>
                    <a:p>
                      <a:pPr algn="r" fontAlgn="b"/>
                      <a:r>
                        <a:rPr lang="en-US" sz="1050" b="0" i="0" u="none" strike="noStrike">
                          <a:solidFill>
                            <a:srgbClr val="000000"/>
                          </a:solidFill>
                          <a:effectLst/>
                          <a:latin typeface="+mn-lt"/>
                        </a:rPr>
                        <a:t>0.00000021</a:t>
                      </a:r>
                    </a:p>
                  </a:txBody>
                  <a:tcPr marL="9525" marR="9525" marT="9525" marB="0" anchor="b"/>
                </a:tc>
                <a:extLst>
                  <a:ext uri="{0D108BD9-81ED-4DB2-BD59-A6C34878D82A}">
                    <a16:rowId xmlns:a16="http://schemas.microsoft.com/office/drawing/2014/main" xmlns="" val="10006"/>
                  </a:ext>
                </a:extLst>
              </a:tr>
              <a:tr h="213827">
                <a:tc>
                  <a:txBody>
                    <a:bodyPr/>
                    <a:lstStyle/>
                    <a:p>
                      <a:pPr algn="ctr" fontAlgn="b"/>
                      <a:r>
                        <a:rPr lang="en-US" sz="1100" u="none" strike="noStrike">
                          <a:effectLst/>
                        </a:rPr>
                        <a:t>HYG</a:t>
                      </a:r>
                      <a:endParaRPr lang="en-US" sz="1100" b="0" i="0" u="none" strike="noStrike">
                        <a:solidFill>
                          <a:srgbClr val="000000"/>
                        </a:solidFill>
                        <a:effectLst/>
                        <a:latin typeface="Calibri"/>
                      </a:endParaRPr>
                    </a:p>
                  </a:txBody>
                  <a:tcPr marL="0" marR="0" marT="0" marB="0" anchor="ctr"/>
                </a:tc>
                <a:tc>
                  <a:txBody>
                    <a:bodyPr/>
                    <a:lstStyle/>
                    <a:p>
                      <a:pPr algn="r" fontAlgn="b"/>
                      <a:r>
                        <a:rPr lang="en-US" sz="1050" b="0" i="0" u="none" strike="noStrike">
                          <a:solidFill>
                            <a:srgbClr val="000000"/>
                          </a:solidFill>
                          <a:effectLst/>
                          <a:latin typeface="+mn-lt"/>
                        </a:rPr>
                        <a:t>0.00000000</a:t>
                      </a:r>
                    </a:p>
                  </a:txBody>
                  <a:tcPr marL="9525" marR="9525" marT="9525" marB="0" anchor="b"/>
                </a:tc>
                <a:tc>
                  <a:txBody>
                    <a:bodyPr/>
                    <a:lstStyle/>
                    <a:p>
                      <a:pPr algn="r" fontAlgn="b"/>
                      <a:r>
                        <a:rPr lang="en-US" sz="1050" b="0" i="0" u="none" strike="noStrike">
                          <a:solidFill>
                            <a:srgbClr val="000000"/>
                          </a:solidFill>
                          <a:effectLst/>
                          <a:latin typeface="+mn-lt"/>
                        </a:rPr>
                        <a:t>0.00000007</a:t>
                      </a:r>
                    </a:p>
                  </a:txBody>
                  <a:tcPr marL="9525" marR="9525" marT="9525" marB="0" anchor="b"/>
                </a:tc>
                <a:tc>
                  <a:txBody>
                    <a:bodyPr/>
                    <a:lstStyle/>
                    <a:p>
                      <a:pPr algn="r" fontAlgn="b"/>
                      <a:r>
                        <a:rPr lang="en-US" sz="1050" b="0" i="0" u="none" strike="noStrike">
                          <a:solidFill>
                            <a:srgbClr val="000000"/>
                          </a:solidFill>
                          <a:effectLst/>
                          <a:latin typeface="+mn-lt"/>
                        </a:rPr>
                        <a:t>0.00000002</a:t>
                      </a:r>
                    </a:p>
                  </a:txBody>
                  <a:tcPr marL="9525" marR="9525" marT="9525" marB="0" anchor="b"/>
                </a:tc>
                <a:tc>
                  <a:txBody>
                    <a:bodyPr/>
                    <a:lstStyle/>
                    <a:p>
                      <a:pPr algn="r" fontAlgn="b"/>
                      <a:r>
                        <a:rPr lang="en-US" sz="1050" b="0" i="0" u="none" strike="noStrike">
                          <a:solidFill>
                            <a:srgbClr val="000000"/>
                          </a:solidFill>
                          <a:effectLst/>
                          <a:latin typeface="+mn-lt"/>
                        </a:rPr>
                        <a:t>0.00000001</a:t>
                      </a:r>
                    </a:p>
                  </a:txBody>
                  <a:tcPr marL="9525" marR="9525" marT="9525" marB="0" anchor="b"/>
                </a:tc>
                <a:tc>
                  <a:txBody>
                    <a:bodyPr/>
                    <a:lstStyle/>
                    <a:p>
                      <a:pPr algn="r" fontAlgn="b"/>
                      <a:r>
                        <a:rPr lang="en-US" sz="1050" b="0" i="0" u="none" strike="noStrike">
                          <a:solidFill>
                            <a:srgbClr val="000000"/>
                          </a:solidFill>
                          <a:effectLst/>
                          <a:latin typeface="+mn-lt"/>
                        </a:rPr>
                        <a:t>0.00000001</a:t>
                      </a:r>
                    </a:p>
                  </a:txBody>
                  <a:tcPr marL="9525" marR="9525" marT="9525" marB="0" anchor="b"/>
                </a:tc>
                <a:tc>
                  <a:txBody>
                    <a:bodyPr/>
                    <a:lstStyle/>
                    <a:p>
                      <a:pPr algn="r" fontAlgn="b"/>
                      <a:r>
                        <a:rPr lang="en-US" sz="1050" b="0" i="0" u="none" strike="noStrike">
                          <a:solidFill>
                            <a:srgbClr val="000000"/>
                          </a:solidFill>
                          <a:effectLst/>
                          <a:latin typeface="+mn-lt"/>
                        </a:rPr>
                        <a:t>0.00000006</a:t>
                      </a:r>
                    </a:p>
                  </a:txBody>
                  <a:tcPr marL="9525" marR="9525" marT="9525" marB="0" anchor="b"/>
                </a:tc>
                <a:tc>
                  <a:txBody>
                    <a:bodyPr/>
                    <a:lstStyle/>
                    <a:p>
                      <a:pPr algn="r" fontAlgn="b"/>
                      <a:r>
                        <a:rPr lang="en-US" sz="1050" b="0" i="0" u="none" strike="noStrike" dirty="0">
                          <a:solidFill>
                            <a:srgbClr val="000000"/>
                          </a:solidFill>
                          <a:effectLst/>
                          <a:latin typeface="+mn-lt"/>
                        </a:rPr>
                        <a:t>0.00000001</a:t>
                      </a:r>
                    </a:p>
                  </a:txBody>
                  <a:tcPr marL="9525" marR="9525" marT="9525" marB="0" anchor="b"/>
                </a:tc>
                <a:tc>
                  <a:txBody>
                    <a:bodyPr/>
                    <a:lstStyle/>
                    <a:p>
                      <a:pPr algn="r" fontAlgn="b"/>
                      <a:r>
                        <a:rPr lang="en-US" sz="1050" b="0" i="0" u="none" strike="noStrike" dirty="0">
                          <a:solidFill>
                            <a:srgbClr val="000000"/>
                          </a:solidFill>
                          <a:effectLst/>
                          <a:latin typeface="+mn-lt"/>
                        </a:rPr>
                        <a:t>0.00000007</a:t>
                      </a:r>
                    </a:p>
                  </a:txBody>
                  <a:tcPr marL="9525" marR="9525" marT="9525" marB="0" anchor="b"/>
                </a:tc>
                <a:tc>
                  <a:txBody>
                    <a:bodyPr/>
                    <a:lstStyle/>
                    <a:p>
                      <a:pPr algn="r" fontAlgn="b"/>
                      <a:r>
                        <a:rPr lang="en-US" sz="1050" b="0" i="0" u="none" strike="noStrike">
                          <a:solidFill>
                            <a:srgbClr val="000000"/>
                          </a:solidFill>
                          <a:effectLst/>
                          <a:latin typeface="+mn-lt"/>
                        </a:rPr>
                        <a:t>0.00000002</a:t>
                      </a:r>
                    </a:p>
                  </a:txBody>
                  <a:tcPr marL="9525" marR="9525" marT="9525" marB="0" anchor="b"/>
                </a:tc>
                <a:tc>
                  <a:txBody>
                    <a:bodyPr/>
                    <a:lstStyle/>
                    <a:p>
                      <a:pPr algn="r" fontAlgn="b"/>
                      <a:r>
                        <a:rPr lang="en-US" sz="1050" b="0" i="0" u="none" strike="noStrike">
                          <a:solidFill>
                            <a:srgbClr val="000000"/>
                          </a:solidFill>
                          <a:effectLst/>
                          <a:latin typeface="+mn-lt"/>
                        </a:rPr>
                        <a:t>0.00000007</a:t>
                      </a:r>
                    </a:p>
                  </a:txBody>
                  <a:tcPr marL="9525" marR="9525" marT="9525" marB="0" anchor="b"/>
                </a:tc>
                <a:extLst>
                  <a:ext uri="{0D108BD9-81ED-4DB2-BD59-A6C34878D82A}">
                    <a16:rowId xmlns:a16="http://schemas.microsoft.com/office/drawing/2014/main" xmlns="" val="10007"/>
                  </a:ext>
                </a:extLst>
              </a:tr>
              <a:tr h="213827">
                <a:tc>
                  <a:txBody>
                    <a:bodyPr/>
                    <a:lstStyle/>
                    <a:p>
                      <a:pPr algn="ctr" fontAlgn="b"/>
                      <a:r>
                        <a:rPr lang="en-US" sz="1100" u="none" strike="noStrike">
                          <a:effectLst/>
                        </a:rPr>
                        <a:t>TLT</a:t>
                      </a:r>
                      <a:endParaRPr lang="en-US" sz="1100" b="0" i="0" u="none" strike="noStrike">
                        <a:solidFill>
                          <a:srgbClr val="000000"/>
                        </a:solidFill>
                        <a:effectLst/>
                        <a:latin typeface="Calibri"/>
                      </a:endParaRPr>
                    </a:p>
                  </a:txBody>
                  <a:tcPr marL="0" marR="0" marT="0" marB="0" anchor="ctr"/>
                </a:tc>
                <a:tc>
                  <a:txBody>
                    <a:bodyPr/>
                    <a:lstStyle/>
                    <a:p>
                      <a:pPr algn="r" fontAlgn="b"/>
                      <a:r>
                        <a:rPr lang="en-US" sz="1050" b="0" i="0" u="none" strike="noStrike">
                          <a:solidFill>
                            <a:srgbClr val="000000"/>
                          </a:solidFill>
                          <a:effectLst/>
                          <a:latin typeface="+mn-lt"/>
                        </a:rPr>
                        <a:t>0.00000001</a:t>
                      </a:r>
                    </a:p>
                  </a:txBody>
                  <a:tcPr marL="9525" marR="9525" marT="9525" marB="0" anchor="b"/>
                </a:tc>
                <a:tc>
                  <a:txBody>
                    <a:bodyPr/>
                    <a:lstStyle/>
                    <a:p>
                      <a:pPr algn="r" fontAlgn="b"/>
                      <a:r>
                        <a:rPr lang="en-US" sz="1050" b="0" i="0" u="none" strike="noStrike">
                          <a:solidFill>
                            <a:srgbClr val="000000"/>
                          </a:solidFill>
                          <a:effectLst/>
                          <a:latin typeface="+mn-lt"/>
                        </a:rPr>
                        <a:t>0.00000039</a:t>
                      </a:r>
                    </a:p>
                  </a:txBody>
                  <a:tcPr marL="9525" marR="9525" marT="9525" marB="0" anchor="b"/>
                </a:tc>
                <a:tc>
                  <a:txBody>
                    <a:bodyPr/>
                    <a:lstStyle/>
                    <a:p>
                      <a:pPr algn="r" fontAlgn="b"/>
                      <a:r>
                        <a:rPr lang="en-US" sz="1050" b="0" i="0" u="none" strike="noStrike">
                          <a:solidFill>
                            <a:srgbClr val="000000"/>
                          </a:solidFill>
                          <a:effectLst/>
                          <a:latin typeface="+mn-lt"/>
                        </a:rPr>
                        <a:t>0.00000003</a:t>
                      </a:r>
                    </a:p>
                  </a:txBody>
                  <a:tcPr marL="9525" marR="9525" marT="9525" marB="0" anchor="b"/>
                </a:tc>
                <a:tc>
                  <a:txBody>
                    <a:bodyPr/>
                    <a:lstStyle/>
                    <a:p>
                      <a:pPr algn="r" fontAlgn="b"/>
                      <a:r>
                        <a:rPr lang="en-US" sz="1050" b="0" i="0" u="none" strike="noStrike">
                          <a:solidFill>
                            <a:srgbClr val="000000"/>
                          </a:solidFill>
                          <a:effectLst/>
                          <a:latin typeface="+mn-lt"/>
                        </a:rPr>
                        <a:t>0.00000002</a:t>
                      </a:r>
                    </a:p>
                  </a:txBody>
                  <a:tcPr marL="9525" marR="9525" marT="9525" marB="0" anchor="b"/>
                </a:tc>
                <a:tc>
                  <a:txBody>
                    <a:bodyPr/>
                    <a:lstStyle/>
                    <a:p>
                      <a:pPr algn="r" fontAlgn="b"/>
                      <a:r>
                        <a:rPr lang="en-US" sz="1050" b="0" i="0" u="none" strike="noStrike">
                          <a:solidFill>
                            <a:srgbClr val="000000"/>
                          </a:solidFill>
                          <a:effectLst/>
                          <a:latin typeface="+mn-lt"/>
                        </a:rPr>
                        <a:t>0.00000000</a:t>
                      </a:r>
                    </a:p>
                  </a:txBody>
                  <a:tcPr marL="9525" marR="9525" marT="9525" marB="0" anchor="b"/>
                </a:tc>
                <a:tc>
                  <a:txBody>
                    <a:bodyPr/>
                    <a:lstStyle/>
                    <a:p>
                      <a:pPr algn="r" fontAlgn="b"/>
                      <a:r>
                        <a:rPr lang="en-US" sz="1050" b="0" i="0" u="none" strike="noStrike">
                          <a:solidFill>
                            <a:srgbClr val="000000"/>
                          </a:solidFill>
                          <a:effectLst/>
                          <a:latin typeface="+mn-lt"/>
                        </a:rPr>
                        <a:t>0.00000001</a:t>
                      </a:r>
                    </a:p>
                  </a:txBody>
                  <a:tcPr marL="9525" marR="9525" marT="9525" marB="0" anchor="b"/>
                </a:tc>
                <a:tc>
                  <a:txBody>
                    <a:bodyPr/>
                    <a:lstStyle/>
                    <a:p>
                      <a:pPr algn="r" fontAlgn="b"/>
                      <a:r>
                        <a:rPr lang="en-US" sz="1050" b="0" i="0" u="none" strike="noStrike">
                          <a:solidFill>
                            <a:srgbClr val="000000"/>
                          </a:solidFill>
                          <a:effectLst/>
                          <a:latin typeface="+mn-lt"/>
                        </a:rPr>
                        <a:t>0.00000007</a:t>
                      </a:r>
                    </a:p>
                  </a:txBody>
                  <a:tcPr marL="9525" marR="9525" marT="9525" marB="0" anchor="b"/>
                </a:tc>
                <a:tc>
                  <a:txBody>
                    <a:bodyPr/>
                    <a:lstStyle/>
                    <a:p>
                      <a:pPr algn="r" fontAlgn="b"/>
                      <a:r>
                        <a:rPr lang="en-US" sz="1050" b="0" i="0" u="none" strike="noStrike">
                          <a:solidFill>
                            <a:srgbClr val="000000"/>
                          </a:solidFill>
                          <a:effectLst/>
                          <a:latin typeface="+mn-lt"/>
                        </a:rPr>
                        <a:t>0.00000001</a:t>
                      </a:r>
                    </a:p>
                  </a:txBody>
                  <a:tcPr marL="9525" marR="9525" marT="9525" marB="0" anchor="b"/>
                </a:tc>
                <a:tc>
                  <a:txBody>
                    <a:bodyPr/>
                    <a:lstStyle/>
                    <a:p>
                      <a:pPr algn="r" fontAlgn="b"/>
                      <a:r>
                        <a:rPr lang="en-US" sz="1050" b="0" i="0" u="none" strike="noStrike">
                          <a:solidFill>
                            <a:srgbClr val="000000"/>
                          </a:solidFill>
                          <a:effectLst/>
                          <a:latin typeface="+mn-lt"/>
                        </a:rPr>
                        <a:t>0.00000016</a:t>
                      </a:r>
                    </a:p>
                  </a:txBody>
                  <a:tcPr marL="9525" marR="9525" marT="9525" marB="0" anchor="b"/>
                </a:tc>
                <a:tc>
                  <a:txBody>
                    <a:bodyPr/>
                    <a:lstStyle/>
                    <a:p>
                      <a:pPr algn="r" fontAlgn="b"/>
                      <a:r>
                        <a:rPr lang="en-US" sz="1050" b="0" i="0" u="none" strike="noStrike" dirty="0">
                          <a:solidFill>
                            <a:srgbClr val="000000"/>
                          </a:solidFill>
                          <a:effectLst/>
                          <a:latin typeface="+mn-lt"/>
                        </a:rPr>
                        <a:t>0.00000010</a:t>
                      </a:r>
                    </a:p>
                  </a:txBody>
                  <a:tcPr marL="9525" marR="9525" marT="9525" marB="0" anchor="b"/>
                </a:tc>
                <a:extLst>
                  <a:ext uri="{0D108BD9-81ED-4DB2-BD59-A6C34878D82A}">
                    <a16:rowId xmlns:a16="http://schemas.microsoft.com/office/drawing/2014/main" xmlns="" val="10008"/>
                  </a:ext>
                </a:extLst>
              </a:tr>
              <a:tr h="213827">
                <a:tc>
                  <a:txBody>
                    <a:bodyPr/>
                    <a:lstStyle/>
                    <a:p>
                      <a:pPr algn="ctr" fontAlgn="b"/>
                      <a:r>
                        <a:rPr lang="en-US" sz="1100" u="none" strike="noStrike">
                          <a:effectLst/>
                        </a:rPr>
                        <a:t>IWM</a:t>
                      </a:r>
                      <a:endParaRPr lang="en-US" sz="1100" b="0" i="0" u="none" strike="noStrike">
                        <a:solidFill>
                          <a:srgbClr val="000000"/>
                        </a:solidFill>
                        <a:effectLst/>
                        <a:latin typeface="Calibri"/>
                      </a:endParaRPr>
                    </a:p>
                  </a:txBody>
                  <a:tcPr marL="0" marR="0" marT="0" marB="0" anchor="ctr"/>
                </a:tc>
                <a:tc>
                  <a:txBody>
                    <a:bodyPr/>
                    <a:lstStyle/>
                    <a:p>
                      <a:pPr algn="r" fontAlgn="b"/>
                      <a:r>
                        <a:rPr lang="en-US" sz="1050" b="0" i="0" u="none" strike="noStrike">
                          <a:solidFill>
                            <a:srgbClr val="000000"/>
                          </a:solidFill>
                          <a:effectLst/>
                          <a:latin typeface="+mn-lt"/>
                        </a:rPr>
                        <a:t>0.00000001</a:t>
                      </a:r>
                    </a:p>
                  </a:txBody>
                  <a:tcPr marL="9525" marR="9525" marT="9525" marB="0" anchor="b"/>
                </a:tc>
                <a:tc>
                  <a:txBody>
                    <a:bodyPr/>
                    <a:lstStyle/>
                    <a:p>
                      <a:pPr algn="r" fontAlgn="b"/>
                      <a:r>
                        <a:rPr lang="en-US" sz="1050" b="0" i="0" u="none" strike="noStrike">
                          <a:solidFill>
                            <a:srgbClr val="000000"/>
                          </a:solidFill>
                          <a:effectLst/>
                          <a:latin typeface="+mn-lt"/>
                        </a:rPr>
                        <a:t>0.00000037</a:t>
                      </a:r>
                    </a:p>
                  </a:txBody>
                  <a:tcPr marL="9525" marR="9525" marT="9525" marB="0" anchor="b"/>
                </a:tc>
                <a:tc>
                  <a:txBody>
                    <a:bodyPr/>
                    <a:lstStyle/>
                    <a:p>
                      <a:pPr algn="r" fontAlgn="b"/>
                      <a:r>
                        <a:rPr lang="en-US" sz="1050" b="0" i="0" u="none" strike="noStrike">
                          <a:solidFill>
                            <a:srgbClr val="000000"/>
                          </a:solidFill>
                          <a:effectLst/>
                          <a:latin typeface="+mn-lt"/>
                        </a:rPr>
                        <a:t>0.00000000</a:t>
                      </a:r>
                    </a:p>
                  </a:txBody>
                  <a:tcPr marL="9525" marR="9525" marT="9525" marB="0" anchor="b"/>
                </a:tc>
                <a:tc>
                  <a:txBody>
                    <a:bodyPr/>
                    <a:lstStyle/>
                    <a:p>
                      <a:pPr algn="r" fontAlgn="b"/>
                      <a:r>
                        <a:rPr lang="en-US" sz="1050" b="0" i="0" u="none" strike="noStrike">
                          <a:solidFill>
                            <a:srgbClr val="000000"/>
                          </a:solidFill>
                          <a:effectLst/>
                          <a:latin typeface="+mn-lt"/>
                        </a:rPr>
                        <a:t>0.00000011</a:t>
                      </a:r>
                    </a:p>
                  </a:txBody>
                  <a:tcPr marL="9525" marR="9525" marT="9525" marB="0" anchor="b"/>
                </a:tc>
                <a:tc>
                  <a:txBody>
                    <a:bodyPr/>
                    <a:lstStyle/>
                    <a:p>
                      <a:pPr algn="r" fontAlgn="b"/>
                      <a:r>
                        <a:rPr lang="en-US" sz="1050" b="0" i="0" u="none" strike="noStrike">
                          <a:solidFill>
                            <a:srgbClr val="000000"/>
                          </a:solidFill>
                          <a:effectLst/>
                          <a:latin typeface="+mn-lt"/>
                        </a:rPr>
                        <a:t>0.00000005</a:t>
                      </a:r>
                    </a:p>
                  </a:txBody>
                  <a:tcPr marL="9525" marR="9525" marT="9525" marB="0" anchor="b"/>
                </a:tc>
                <a:tc>
                  <a:txBody>
                    <a:bodyPr/>
                    <a:lstStyle/>
                    <a:p>
                      <a:pPr algn="r" fontAlgn="b"/>
                      <a:r>
                        <a:rPr lang="en-US" sz="1050" b="0" i="0" u="none" strike="noStrike">
                          <a:solidFill>
                            <a:srgbClr val="000000"/>
                          </a:solidFill>
                          <a:effectLst/>
                          <a:latin typeface="+mn-lt"/>
                        </a:rPr>
                        <a:t>0.00000000</a:t>
                      </a:r>
                    </a:p>
                  </a:txBody>
                  <a:tcPr marL="9525" marR="9525" marT="9525" marB="0" anchor="b"/>
                </a:tc>
                <a:tc>
                  <a:txBody>
                    <a:bodyPr/>
                    <a:lstStyle/>
                    <a:p>
                      <a:pPr algn="r" fontAlgn="b"/>
                      <a:r>
                        <a:rPr lang="en-US" sz="1050" b="0" i="0" u="none" strike="noStrike">
                          <a:solidFill>
                            <a:srgbClr val="000000"/>
                          </a:solidFill>
                          <a:effectLst/>
                          <a:latin typeface="+mn-lt"/>
                        </a:rPr>
                        <a:t>0.00000002</a:t>
                      </a:r>
                    </a:p>
                  </a:txBody>
                  <a:tcPr marL="9525" marR="9525" marT="9525" marB="0" anchor="b"/>
                </a:tc>
                <a:tc>
                  <a:txBody>
                    <a:bodyPr/>
                    <a:lstStyle/>
                    <a:p>
                      <a:pPr algn="r" fontAlgn="b"/>
                      <a:r>
                        <a:rPr lang="en-US" sz="1050" b="0" i="0" u="none" strike="noStrike">
                          <a:solidFill>
                            <a:srgbClr val="000000"/>
                          </a:solidFill>
                          <a:effectLst/>
                          <a:latin typeface="+mn-lt"/>
                        </a:rPr>
                        <a:t>0.00000016</a:t>
                      </a:r>
                    </a:p>
                  </a:txBody>
                  <a:tcPr marL="9525" marR="9525" marT="9525" marB="0" anchor="b"/>
                </a:tc>
                <a:tc>
                  <a:txBody>
                    <a:bodyPr/>
                    <a:lstStyle/>
                    <a:p>
                      <a:pPr algn="r" fontAlgn="b"/>
                      <a:r>
                        <a:rPr lang="en-US" sz="1050" b="0" i="0" u="none" strike="noStrike">
                          <a:solidFill>
                            <a:srgbClr val="000000"/>
                          </a:solidFill>
                          <a:effectLst/>
                          <a:latin typeface="+mn-lt"/>
                        </a:rPr>
                        <a:t>0.00000003</a:t>
                      </a:r>
                    </a:p>
                  </a:txBody>
                  <a:tcPr marL="9525" marR="9525" marT="9525" marB="0" anchor="b"/>
                </a:tc>
                <a:tc>
                  <a:txBody>
                    <a:bodyPr/>
                    <a:lstStyle/>
                    <a:p>
                      <a:pPr algn="r" fontAlgn="b"/>
                      <a:r>
                        <a:rPr lang="en-US" sz="1050" b="0" i="0" u="none" strike="noStrike" dirty="0">
                          <a:solidFill>
                            <a:srgbClr val="000000"/>
                          </a:solidFill>
                          <a:effectLst/>
                          <a:latin typeface="+mn-lt"/>
                        </a:rPr>
                        <a:t>0.00000025</a:t>
                      </a:r>
                    </a:p>
                  </a:txBody>
                  <a:tcPr marL="9525" marR="9525" marT="9525" marB="0" anchor="b"/>
                </a:tc>
                <a:extLst>
                  <a:ext uri="{0D108BD9-81ED-4DB2-BD59-A6C34878D82A}">
                    <a16:rowId xmlns:a16="http://schemas.microsoft.com/office/drawing/2014/main" xmlns="" val="10009"/>
                  </a:ext>
                </a:extLst>
              </a:tr>
              <a:tr h="213827">
                <a:tc>
                  <a:txBody>
                    <a:bodyPr/>
                    <a:lstStyle/>
                    <a:p>
                      <a:pPr algn="ctr" fontAlgn="b"/>
                      <a:r>
                        <a:rPr lang="en-US" sz="1100" u="none" strike="noStrike">
                          <a:effectLst/>
                        </a:rPr>
                        <a:t>GLD</a:t>
                      </a:r>
                      <a:endParaRPr lang="en-US" sz="1100" b="0" i="0" u="none" strike="noStrike">
                        <a:solidFill>
                          <a:srgbClr val="000000"/>
                        </a:solidFill>
                        <a:effectLst/>
                        <a:latin typeface="Calibri"/>
                      </a:endParaRPr>
                    </a:p>
                  </a:txBody>
                  <a:tcPr marL="0" marR="0" marT="0" marB="0" anchor="ctr"/>
                </a:tc>
                <a:tc>
                  <a:txBody>
                    <a:bodyPr/>
                    <a:lstStyle/>
                    <a:p>
                      <a:pPr algn="r" fontAlgn="b"/>
                      <a:r>
                        <a:rPr lang="en-US" sz="1050" b="0" i="0" u="none" strike="noStrike">
                          <a:solidFill>
                            <a:srgbClr val="000000"/>
                          </a:solidFill>
                          <a:effectLst/>
                          <a:latin typeface="+mn-lt"/>
                        </a:rPr>
                        <a:t>0.00000020</a:t>
                      </a:r>
                    </a:p>
                  </a:txBody>
                  <a:tcPr marL="9525" marR="9525" marT="9525" marB="0" anchor="b"/>
                </a:tc>
                <a:tc>
                  <a:txBody>
                    <a:bodyPr/>
                    <a:lstStyle/>
                    <a:p>
                      <a:pPr algn="r" fontAlgn="b"/>
                      <a:r>
                        <a:rPr lang="en-US" sz="1050" b="0" i="0" u="none" strike="noStrike">
                          <a:solidFill>
                            <a:srgbClr val="000000"/>
                          </a:solidFill>
                          <a:effectLst/>
                          <a:latin typeface="+mn-lt"/>
                        </a:rPr>
                        <a:t>0.00000014</a:t>
                      </a:r>
                    </a:p>
                  </a:txBody>
                  <a:tcPr marL="9525" marR="9525" marT="9525" marB="0" anchor="b"/>
                </a:tc>
                <a:tc>
                  <a:txBody>
                    <a:bodyPr/>
                    <a:lstStyle/>
                    <a:p>
                      <a:pPr algn="r" fontAlgn="b"/>
                      <a:r>
                        <a:rPr lang="en-US" sz="1050" b="0" i="0" u="none" strike="noStrike">
                          <a:solidFill>
                            <a:srgbClr val="000000"/>
                          </a:solidFill>
                          <a:effectLst/>
                          <a:latin typeface="+mn-lt"/>
                        </a:rPr>
                        <a:t>0.00000022</a:t>
                      </a:r>
                    </a:p>
                  </a:txBody>
                  <a:tcPr marL="9525" marR="9525" marT="9525" marB="0" anchor="b"/>
                </a:tc>
                <a:tc>
                  <a:txBody>
                    <a:bodyPr/>
                    <a:lstStyle/>
                    <a:p>
                      <a:pPr algn="r" fontAlgn="b"/>
                      <a:r>
                        <a:rPr lang="en-US" sz="1050" b="0" i="0" u="none" strike="noStrike">
                          <a:solidFill>
                            <a:srgbClr val="000000"/>
                          </a:solidFill>
                          <a:effectLst/>
                          <a:latin typeface="+mn-lt"/>
                        </a:rPr>
                        <a:t>0.00000019</a:t>
                      </a:r>
                    </a:p>
                  </a:txBody>
                  <a:tcPr marL="9525" marR="9525" marT="9525" marB="0" anchor="b"/>
                </a:tc>
                <a:tc>
                  <a:txBody>
                    <a:bodyPr/>
                    <a:lstStyle/>
                    <a:p>
                      <a:pPr algn="r" fontAlgn="b"/>
                      <a:r>
                        <a:rPr lang="en-US" sz="1050" b="0" i="0" u="none" strike="noStrike">
                          <a:solidFill>
                            <a:srgbClr val="000000"/>
                          </a:solidFill>
                          <a:effectLst/>
                          <a:latin typeface="+mn-lt"/>
                        </a:rPr>
                        <a:t>0.00000032</a:t>
                      </a:r>
                    </a:p>
                  </a:txBody>
                  <a:tcPr marL="9525" marR="9525" marT="9525" marB="0" anchor="b"/>
                </a:tc>
                <a:tc>
                  <a:txBody>
                    <a:bodyPr/>
                    <a:lstStyle/>
                    <a:p>
                      <a:pPr algn="r" fontAlgn="b"/>
                      <a:r>
                        <a:rPr lang="en-US" sz="1050" b="0" i="0" u="none" strike="noStrike">
                          <a:solidFill>
                            <a:srgbClr val="000000"/>
                          </a:solidFill>
                          <a:effectLst/>
                          <a:latin typeface="+mn-lt"/>
                        </a:rPr>
                        <a:t>0.00000021</a:t>
                      </a:r>
                    </a:p>
                  </a:txBody>
                  <a:tcPr marL="9525" marR="9525" marT="9525" marB="0" anchor="b"/>
                </a:tc>
                <a:tc>
                  <a:txBody>
                    <a:bodyPr/>
                    <a:lstStyle/>
                    <a:p>
                      <a:pPr algn="r" fontAlgn="b"/>
                      <a:r>
                        <a:rPr lang="en-US" sz="1050" b="0" i="0" u="none" strike="noStrike">
                          <a:solidFill>
                            <a:srgbClr val="000000"/>
                          </a:solidFill>
                          <a:effectLst/>
                          <a:latin typeface="+mn-lt"/>
                        </a:rPr>
                        <a:t>0.00000007</a:t>
                      </a:r>
                    </a:p>
                  </a:txBody>
                  <a:tcPr marL="9525" marR="9525" marT="9525" marB="0" anchor="b"/>
                </a:tc>
                <a:tc>
                  <a:txBody>
                    <a:bodyPr/>
                    <a:lstStyle/>
                    <a:p>
                      <a:pPr algn="r" fontAlgn="b"/>
                      <a:r>
                        <a:rPr lang="en-US" sz="1050" b="0" i="0" u="none" strike="noStrike">
                          <a:solidFill>
                            <a:srgbClr val="000000"/>
                          </a:solidFill>
                          <a:effectLst/>
                          <a:latin typeface="+mn-lt"/>
                        </a:rPr>
                        <a:t>0.00000010</a:t>
                      </a:r>
                    </a:p>
                  </a:txBody>
                  <a:tcPr marL="9525" marR="9525" marT="9525" marB="0" anchor="b"/>
                </a:tc>
                <a:tc>
                  <a:txBody>
                    <a:bodyPr/>
                    <a:lstStyle/>
                    <a:p>
                      <a:pPr algn="r" fontAlgn="b"/>
                      <a:r>
                        <a:rPr lang="en-US" sz="1050" b="0" i="0" u="none" strike="noStrike">
                          <a:solidFill>
                            <a:srgbClr val="000000"/>
                          </a:solidFill>
                          <a:effectLst/>
                          <a:latin typeface="+mn-lt"/>
                        </a:rPr>
                        <a:t>0.00000025</a:t>
                      </a:r>
                    </a:p>
                  </a:txBody>
                  <a:tcPr marL="9525" marR="9525" marT="9525" marB="0" anchor="b"/>
                </a:tc>
                <a:tc>
                  <a:txBody>
                    <a:bodyPr/>
                    <a:lstStyle/>
                    <a:p>
                      <a:pPr algn="r" fontAlgn="b"/>
                      <a:r>
                        <a:rPr lang="en-US" sz="1050" b="0" i="0" u="none" strike="noStrike" dirty="0">
                          <a:solidFill>
                            <a:srgbClr val="000000"/>
                          </a:solidFill>
                          <a:effectLst/>
                          <a:latin typeface="+mn-lt"/>
                        </a:rPr>
                        <a:t>0.00000007</a:t>
                      </a:r>
                    </a:p>
                  </a:txBody>
                  <a:tcPr marL="9525" marR="9525" marT="9525" marB="0" anchor="b"/>
                </a:tc>
                <a:extLst>
                  <a:ext uri="{0D108BD9-81ED-4DB2-BD59-A6C34878D82A}">
                    <a16:rowId xmlns:a16="http://schemas.microsoft.com/office/drawing/2014/main" xmlns="" val="10010"/>
                  </a:ext>
                </a:extLst>
              </a:tr>
            </a:tbl>
          </a:graphicData>
        </a:graphic>
      </p:graphicFrame>
      <p:sp>
        <p:nvSpPr>
          <p:cNvPr id="2" name="Title 1"/>
          <p:cNvSpPr>
            <a:spLocks noGrp="1"/>
          </p:cNvSpPr>
          <p:nvPr>
            <p:ph type="title"/>
          </p:nvPr>
        </p:nvSpPr>
        <p:spPr/>
        <p:txBody>
          <a:bodyPr/>
          <a:lstStyle/>
          <a:p>
            <a:r>
              <a:rPr lang="en-US" dirty="0"/>
              <a:t>Appendix III – Covariance Differences</a:t>
            </a:r>
          </a:p>
        </p:txBody>
      </p:sp>
      <p:cxnSp>
        <p:nvCxnSpPr>
          <p:cNvPr id="7" name="Straight Connector 6"/>
          <p:cNvCxnSpPr/>
          <p:nvPr/>
        </p:nvCxnSpPr>
        <p:spPr>
          <a:xfrm>
            <a:off x="1600200" y="2667000"/>
            <a:ext cx="762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14800" y="396240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03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IV – ETFs Used</a:t>
            </a:r>
          </a:p>
        </p:txBody>
      </p:sp>
      <p:graphicFrame>
        <p:nvGraphicFramePr>
          <p:cNvPr id="4" name="Table 3"/>
          <p:cNvGraphicFramePr>
            <a:graphicFrameLocks noGrp="1"/>
          </p:cNvGraphicFramePr>
          <p:nvPr>
            <p:extLst/>
          </p:nvPr>
        </p:nvGraphicFramePr>
        <p:xfrm>
          <a:off x="1028700" y="1600041"/>
          <a:ext cx="7086600" cy="2210118"/>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xmlns="" val="1754124624"/>
                    </a:ext>
                  </a:extLst>
                </a:gridCol>
                <a:gridCol w="1181100">
                  <a:extLst>
                    <a:ext uri="{9D8B030D-6E8A-4147-A177-3AD203B41FA5}">
                      <a16:colId xmlns:a16="http://schemas.microsoft.com/office/drawing/2014/main" xmlns="" val="537700868"/>
                    </a:ext>
                  </a:extLst>
                </a:gridCol>
                <a:gridCol w="1181100">
                  <a:extLst>
                    <a:ext uri="{9D8B030D-6E8A-4147-A177-3AD203B41FA5}">
                      <a16:colId xmlns:a16="http://schemas.microsoft.com/office/drawing/2014/main" xmlns="" val="1384359622"/>
                    </a:ext>
                  </a:extLst>
                </a:gridCol>
                <a:gridCol w="1181100">
                  <a:extLst>
                    <a:ext uri="{9D8B030D-6E8A-4147-A177-3AD203B41FA5}">
                      <a16:colId xmlns:a16="http://schemas.microsoft.com/office/drawing/2014/main" xmlns="" val="4219695754"/>
                    </a:ext>
                  </a:extLst>
                </a:gridCol>
                <a:gridCol w="1181100">
                  <a:extLst>
                    <a:ext uri="{9D8B030D-6E8A-4147-A177-3AD203B41FA5}">
                      <a16:colId xmlns:a16="http://schemas.microsoft.com/office/drawing/2014/main" xmlns="" val="1915763319"/>
                    </a:ext>
                  </a:extLst>
                </a:gridCol>
                <a:gridCol w="1181100">
                  <a:extLst>
                    <a:ext uri="{9D8B030D-6E8A-4147-A177-3AD203B41FA5}">
                      <a16:colId xmlns:a16="http://schemas.microsoft.com/office/drawing/2014/main" xmlns="" val="2987641890"/>
                    </a:ext>
                  </a:extLst>
                </a:gridCol>
              </a:tblGrid>
              <a:tr h="453015">
                <a:tc>
                  <a:txBody>
                    <a:bodyPr/>
                    <a:lstStyle/>
                    <a:p>
                      <a:pPr marL="0" marR="0" algn="ctr">
                        <a:spcBef>
                          <a:spcPts val="0"/>
                        </a:spcBef>
                        <a:spcAft>
                          <a:spcPts val="0"/>
                        </a:spcAft>
                      </a:pPr>
                      <a:r>
                        <a:rPr lang="en-US" sz="1100" b="1" dirty="0">
                          <a:effectLst/>
                          <a:latin typeface="+mn-lt"/>
                          <a:ea typeface="Times New Roman" panose="02020603050405020304" pitchFamily="18" charset="0"/>
                          <a:cs typeface="Times New Roman" panose="02020603050405020304" pitchFamily="18" charset="0"/>
                        </a:rPr>
                        <a:t>ETF/ETN</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b="1" dirty="0">
                          <a:effectLst/>
                          <a:latin typeface="+mn-lt"/>
                          <a:ea typeface="Times New Roman" panose="02020603050405020304" pitchFamily="18" charset="0"/>
                          <a:cs typeface="Times New Roman" panose="02020603050405020304" pitchFamily="18" charset="0"/>
                        </a:rPr>
                        <a:t>SPY</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b="1">
                          <a:effectLst/>
                          <a:latin typeface="+mn-lt"/>
                          <a:ea typeface="Times New Roman" panose="02020603050405020304" pitchFamily="18" charset="0"/>
                          <a:cs typeface="Times New Roman" panose="02020603050405020304" pitchFamily="18" charset="0"/>
                        </a:rPr>
                        <a:t>IWM</a:t>
                      </a:r>
                      <a:endParaRPr lang="en-US" sz="11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b="1">
                          <a:effectLst/>
                          <a:latin typeface="+mn-lt"/>
                          <a:ea typeface="Times New Roman" panose="02020603050405020304" pitchFamily="18" charset="0"/>
                          <a:cs typeface="Times New Roman" panose="02020603050405020304" pitchFamily="18" charset="0"/>
                        </a:rPr>
                        <a:t>TLT</a:t>
                      </a:r>
                      <a:endParaRPr lang="en-US" sz="11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b="1">
                          <a:effectLst/>
                          <a:latin typeface="+mn-lt"/>
                          <a:ea typeface="Times New Roman" panose="02020603050405020304" pitchFamily="18" charset="0"/>
                          <a:cs typeface="Times New Roman" panose="02020603050405020304" pitchFamily="18" charset="0"/>
                        </a:rPr>
                        <a:t>HYG</a:t>
                      </a:r>
                      <a:endParaRPr lang="en-US" sz="11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b="1">
                          <a:effectLst/>
                          <a:latin typeface="+mn-lt"/>
                          <a:ea typeface="Times New Roman" panose="02020603050405020304" pitchFamily="18" charset="0"/>
                          <a:cs typeface="Times New Roman" panose="02020603050405020304" pitchFamily="18" charset="0"/>
                        </a:rPr>
                        <a:t>GLD</a:t>
                      </a:r>
                      <a:endParaRPr lang="en-US" sz="11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04099858"/>
                  </a:ext>
                </a:extLst>
              </a:tr>
              <a:tr h="614363">
                <a:tc>
                  <a:txBody>
                    <a:bodyPr/>
                    <a:lstStyle/>
                    <a:p>
                      <a:pPr marL="0" marR="0" algn="ctr">
                        <a:spcBef>
                          <a:spcPts val="0"/>
                        </a:spcBef>
                        <a:spcAft>
                          <a:spcPts val="0"/>
                        </a:spcAft>
                      </a:pPr>
                      <a:r>
                        <a:rPr lang="en-US" sz="1100" b="1">
                          <a:effectLst/>
                          <a:latin typeface="+mn-lt"/>
                          <a:ea typeface="Times New Roman" panose="02020603050405020304" pitchFamily="18" charset="0"/>
                          <a:cs typeface="Times New Roman" panose="02020603050405020304" pitchFamily="18" charset="0"/>
                        </a:rPr>
                        <a:t>Underlying Index/ Commodity</a:t>
                      </a:r>
                      <a:endParaRPr lang="en-US" sz="11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dirty="0">
                          <a:effectLst/>
                          <a:latin typeface="+mn-lt"/>
                          <a:ea typeface="Times New Roman" panose="02020603050405020304" pitchFamily="18" charset="0"/>
                          <a:cs typeface="Times New Roman" panose="02020603050405020304" pitchFamily="18" charset="0"/>
                        </a:rPr>
                        <a:t>S&amp;P 500</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dirty="0">
                          <a:effectLst/>
                          <a:latin typeface="+mn-lt"/>
                          <a:ea typeface="Times New Roman" panose="02020603050405020304" pitchFamily="18" charset="0"/>
                          <a:cs typeface="Times New Roman" panose="02020603050405020304" pitchFamily="18" charset="0"/>
                        </a:rPr>
                        <a:t>Russel 2000</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dirty="0">
                          <a:effectLst/>
                          <a:latin typeface="+mn-lt"/>
                          <a:ea typeface="Times New Roman" panose="02020603050405020304" pitchFamily="18" charset="0"/>
                          <a:cs typeface="Times New Roman" panose="02020603050405020304" pitchFamily="18" charset="0"/>
                        </a:rPr>
                        <a:t>Barclays U.S. 20+ Year Treasury Bonds</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dirty="0" err="1">
                          <a:effectLst/>
                          <a:latin typeface="+mn-lt"/>
                          <a:ea typeface="Times New Roman" panose="02020603050405020304" pitchFamily="18" charset="0"/>
                          <a:cs typeface="Times New Roman" panose="02020603050405020304" pitchFamily="18" charset="0"/>
                        </a:rPr>
                        <a:t>Markit</a:t>
                      </a:r>
                      <a:r>
                        <a:rPr lang="en-US" sz="1050" dirty="0">
                          <a:effectLst/>
                          <a:latin typeface="+mn-lt"/>
                          <a:ea typeface="Times New Roman" panose="02020603050405020304" pitchFamily="18" charset="0"/>
                          <a:cs typeface="Times New Roman" panose="02020603050405020304" pitchFamily="18" charset="0"/>
                        </a:rPr>
                        <a:t> </a:t>
                      </a:r>
                      <a:r>
                        <a:rPr lang="en-US" sz="1050" dirty="0" err="1">
                          <a:effectLst/>
                          <a:latin typeface="+mn-lt"/>
                          <a:ea typeface="Times New Roman" panose="02020603050405020304" pitchFamily="18" charset="0"/>
                          <a:cs typeface="Times New Roman" panose="02020603050405020304" pitchFamily="18" charset="0"/>
                        </a:rPr>
                        <a:t>iBoxx</a:t>
                      </a:r>
                      <a:r>
                        <a:rPr lang="en-US" sz="1050" dirty="0">
                          <a:effectLst/>
                          <a:latin typeface="+mn-lt"/>
                          <a:ea typeface="Times New Roman" panose="02020603050405020304" pitchFamily="18" charset="0"/>
                          <a:cs typeface="Times New Roman" panose="02020603050405020304" pitchFamily="18" charset="0"/>
                        </a:rPr>
                        <a:t> USD Liquid High Yield</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a:effectLst/>
                          <a:latin typeface="+mn-lt"/>
                          <a:ea typeface="Times New Roman" panose="02020603050405020304" pitchFamily="18" charset="0"/>
                          <a:cs typeface="Times New Roman" panose="02020603050405020304" pitchFamily="18" charset="0"/>
                        </a:rPr>
                        <a:t>Gold bullions spot price</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99155509"/>
                  </a:ext>
                </a:extLst>
              </a:tr>
              <a:tr h="1117023">
                <a:tc>
                  <a:txBody>
                    <a:bodyPr/>
                    <a:lstStyle/>
                    <a:p>
                      <a:pPr marL="0" marR="0" algn="ctr">
                        <a:spcBef>
                          <a:spcPts val="0"/>
                        </a:spcBef>
                        <a:spcAft>
                          <a:spcPts val="0"/>
                        </a:spcAft>
                      </a:pPr>
                      <a:r>
                        <a:rPr lang="en-US" sz="1100" b="1">
                          <a:effectLst/>
                          <a:latin typeface="+mn-lt"/>
                          <a:ea typeface="Times New Roman" panose="02020603050405020304" pitchFamily="18" charset="0"/>
                          <a:cs typeface="Times New Roman" panose="02020603050405020304" pitchFamily="18" charset="0"/>
                        </a:rPr>
                        <a:t>Features of the Index</a:t>
                      </a:r>
                      <a:endParaRPr lang="en-US" sz="11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dirty="0">
                          <a:effectLst/>
                          <a:latin typeface="+mn-lt"/>
                          <a:ea typeface="Times New Roman" panose="02020603050405020304" pitchFamily="18" charset="0"/>
                          <a:cs typeface="Times New Roman" panose="02020603050405020304" pitchFamily="18" charset="0"/>
                        </a:rPr>
                        <a:t>Largest 500 U.S. companies</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a:effectLst/>
                          <a:latin typeface="+mn-lt"/>
                          <a:ea typeface="Times New Roman" panose="02020603050405020304" pitchFamily="18" charset="0"/>
                          <a:cs typeface="Times New Roman" panose="02020603050405020304" pitchFamily="18" charset="0"/>
                        </a:rPr>
                        <a:t>Smallest 2000 companies in the Russel 3000 index of small-cap equities</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dirty="0">
                          <a:effectLst/>
                          <a:latin typeface="+mn-lt"/>
                          <a:ea typeface="Times New Roman" panose="02020603050405020304" pitchFamily="18" charset="0"/>
                          <a:cs typeface="Times New Roman" panose="02020603050405020304" pitchFamily="18" charset="0"/>
                        </a:rPr>
                        <a:t>U.S. Treasury Bonds that will not reach maturity for twenty or more years</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dirty="0">
                          <a:effectLst/>
                          <a:latin typeface="+mn-lt"/>
                          <a:ea typeface="Times New Roman" panose="02020603050405020304" pitchFamily="18" charset="0"/>
                          <a:cs typeface="Times New Roman" panose="02020603050405020304" pitchFamily="18" charset="0"/>
                        </a:rPr>
                        <a:t>High yield corporate bonds for sale in the U.S.</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dirty="0">
                          <a:effectLst/>
                          <a:latin typeface="+mn-lt"/>
                          <a:ea typeface="Times New Roman" panose="02020603050405020304" pitchFamily="18" charset="0"/>
                          <a:cs typeface="Times New Roman" panose="02020603050405020304" pitchFamily="18" charset="0"/>
                        </a:rPr>
                        <a:t>Bars of gold with a purity of 99.5% or higher</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88334516"/>
                  </a:ext>
                </a:extLst>
              </a:tr>
            </a:tbl>
          </a:graphicData>
        </a:graphic>
      </p:graphicFrame>
      <p:graphicFrame>
        <p:nvGraphicFramePr>
          <p:cNvPr id="5" name="Table 4"/>
          <p:cNvGraphicFramePr>
            <a:graphicFrameLocks noGrp="1"/>
          </p:cNvGraphicFramePr>
          <p:nvPr>
            <p:extLst/>
          </p:nvPr>
        </p:nvGraphicFramePr>
        <p:xfrm>
          <a:off x="1028700" y="4267200"/>
          <a:ext cx="7086600" cy="2184401"/>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xmlns="" val="1754124624"/>
                    </a:ext>
                  </a:extLst>
                </a:gridCol>
                <a:gridCol w="1181100">
                  <a:extLst>
                    <a:ext uri="{9D8B030D-6E8A-4147-A177-3AD203B41FA5}">
                      <a16:colId xmlns:a16="http://schemas.microsoft.com/office/drawing/2014/main" xmlns="" val="537700868"/>
                    </a:ext>
                  </a:extLst>
                </a:gridCol>
                <a:gridCol w="1181100">
                  <a:extLst>
                    <a:ext uri="{9D8B030D-6E8A-4147-A177-3AD203B41FA5}">
                      <a16:colId xmlns:a16="http://schemas.microsoft.com/office/drawing/2014/main" xmlns="" val="1384359622"/>
                    </a:ext>
                  </a:extLst>
                </a:gridCol>
                <a:gridCol w="1181100">
                  <a:extLst>
                    <a:ext uri="{9D8B030D-6E8A-4147-A177-3AD203B41FA5}">
                      <a16:colId xmlns:a16="http://schemas.microsoft.com/office/drawing/2014/main" xmlns="" val="4219695754"/>
                    </a:ext>
                  </a:extLst>
                </a:gridCol>
                <a:gridCol w="1181100">
                  <a:extLst>
                    <a:ext uri="{9D8B030D-6E8A-4147-A177-3AD203B41FA5}">
                      <a16:colId xmlns:a16="http://schemas.microsoft.com/office/drawing/2014/main" xmlns="" val="1915763319"/>
                    </a:ext>
                  </a:extLst>
                </a:gridCol>
                <a:gridCol w="1181100">
                  <a:extLst>
                    <a:ext uri="{9D8B030D-6E8A-4147-A177-3AD203B41FA5}">
                      <a16:colId xmlns:a16="http://schemas.microsoft.com/office/drawing/2014/main" xmlns="" val="2987641890"/>
                    </a:ext>
                  </a:extLst>
                </a:gridCol>
              </a:tblGrid>
              <a:tr h="453015">
                <a:tc>
                  <a:txBody>
                    <a:bodyPr/>
                    <a:lstStyle/>
                    <a:p>
                      <a:pPr marL="0" marR="0" algn="ctr">
                        <a:spcBef>
                          <a:spcPts val="0"/>
                        </a:spcBef>
                        <a:spcAft>
                          <a:spcPts val="0"/>
                        </a:spcAft>
                      </a:pPr>
                      <a:r>
                        <a:rPr lang="en-US" sz="1100" b="1">
                          <a:effectLst/>
                          <a:latin typeface="+mn-lt"/>
                          <a:ea typeface="Times New Roman" panose="02020603050405020304" pitchFamily="18" charset="0"/>
                          <a:cs typeface="Times New Roman" panose="02020603050405020304" pitchFamily="18" charset="0"/>
                        </a:rPr>
                        <a:t>ETF/ETN</a:t>
                      </a:r>
                      <a:endParaRPr lang="en-US" sz="11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b="1">
                          <a:effectLst/>
                          <a:latin typeface="+mn-lt"/>
                          <a:ea typeface="Times New Roman" panose="02020603050405020304" pitchFamily="18" charset="0"/>
                          <a:cs typeface="Times New Roman" panose="02020603050405020304" pitchFamily="18" charset="0"/>
                        </a:rPr>
                        <a:t>EFA</a:t>
                      </a:r>
                      <a:endParaRPr lang="en-US" sz="11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b="1">
                          <a:effectLst/>
                          <a:latin typeface="+mn-lt"/>
                          <a:ea typeface="Times New Roman" panose="02020603050405020304" pitchFamily="18" charset="0"/>
                          <a:cs typeface="Times New Roman" panose="02020603050405020304" pitchFamily="18" charset="0"/>
                        </a:rPr>
                        <a:t>VXX</a:t>
                      </a:r>
                      <a:endParaRPr lang="en-US" sz="11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b="1">
                          <a:effectLst/>
                          <a:latin typeface="+mn-lt"/>
                          <a:ea typeface="Times New Roman" panose="02020603050405020304" pitchFamily="18" charset="0"/>
                          <a:cs typeface="Times New Roman" panose="02020603050405020304" pitchFamily="18" charset="0"/>
                        </a:rPr>
                        <a:t>OIL</a:t>
                      </a:r>
                      <a:endParaRPr lang="en-US" sz="11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b="1">
                          <a:effectLst/>
                          <a:latin typeface="+mn-lt"/>
                          <a:ea typeface="Times New Roman" panose="02020603050405020304" pitchFamily="18" charset="0"/>
                          <a:cs typeface="Times New Roman" panose="02020603050405020304" pitchFamily="18" charset="0"/>
                        </a:rPr>
                        <a:t>FEZ</a:t>
                      </a:r>
                      <a:endParaRPr lang="en-US" sz="11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b="1">
                          <a:effectLst/>
                          <a:latin typeface="+mn-lt"/>
                          <a:ea typeface="Times New Roman" panose="02020603050405020304" pitchFamily="18" charset="0"/>
                          <a:cs typeface="Times New Roman" panose="02020603050405020304" pitchFamily="18" charset="0"/>
                        </a:rPr>
                        <a:t>EEM</a:t>
                      </a:r>
                      <a:endParaRPr lang="en-US" sz="11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04099858"/>
                  </a:ext>
                </a:extLst>
              </a:tr>
              <a:tr h="614363">
                <a:tc>
                  <a:txBody>
                    <a:bodyPr/>
                    <a:lstStyle/>
                    <a:p>
                      <a:pPr marL="0" marR="0" algn="ctr">
                        <a:spcBef>
                          <a:spcPts val="0"/>
                        </a:spcBef>
                        <a:spcAft>
                          <a:spcPts val="0"/>
                        </a:spcAft>
                      </a:pPr>
                      <a:r>
                        <a:rPr lang="en-US" sz="1100" b="1">
                          <a:effectLst/>
                          <a:latin typeface="+mn-lt"/>
                          <a:ea typeface="Times New Roman" panose="02020603050405020304" pitchFamily="18" charset="0"/>
                          <a:cs typeface="Times New Roman" panose="02020603050405020304" pitchFamily="18" charset="0"/>
                        </a:rPr>
                        <a:t>Underlying Index/ Commodity</a:t>
                      </a:r>
                      <a:endParaRPr lang="en-US" sz="11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dirty="0">
                          <a:effectLst/>
                          <a:latin typeface="+mn-lt"/>
                          <a:ea typeface="Times New Roman" panose="02020603050405020304" pitchFamily="18" charset="0"/>
                          <a:cs typeface="Times New Roman" panose="02020603050405020304" pitchFamily="18" charset="0"/>
                        </a:rPr>
                        <a:t>MSCI EAFE</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dirty="0">
                          <a:effectLst/>
                          <a:latin typeface="+mn-lt"/>
                          <a:ea typeface="Times New Roman" panose="02020603050405020304" pitchFamily="18" charset="0"/>
                          <a:cs typeface="Times New Roman" panose="02020603050405020304" pitchFamily="18" charset="0"/>
                        </a:rPr>
                        <a:t>S&amp;P 500 VIX Short-Term Futures</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a:effectLst/>
                          <a:latin typeface="+mn-lt"/>
                          <a:ea typeface="Times New Roman" panose="02020603050405020304" pitchFamily="18" charset="0"/>
                          <a:cs typeface="Times New Roman" panose="02020603050405020304" pitchFamily="18" charset="0"/>
                        </a:rPr>
                        <a:t>S&amp;P GSCI Crude Oil Total Return</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a:effectLst/>
                          <a:latin typeface="+mn-lt"/>
                          <a:ea typeface="Times New Roman" panose="02020603050405020304" pitchFamily="18" charset="0"/>
                          <a:cs typeface="Times New Roman" panose="02020603050405020304" pitchFamily="18" charset="0"/>
                        </a:rPr>
                        <a:t>EURO STOXX 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a:effectLst/>
                          <a:latin typeface="+mn-lt"/>
                          <a:ea typeface="Times New Roman" panose="02020603050405020304" pitchFamily="18" charset="0"/>
                          <a:cs typeface="Times New Roman" panose="02020603050405020304" pitchFamily="18" charset="0"/>
                        </a:rPr>
                        <a:t>MSCI Emerging Markets</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99155509"/>
                  </a:ext>
                </a:extLst>
              </a:tr>
              <a:tr h="1117023">
                <a:tc>
                  <a:txBody>
                    <a:bodyPr/>
                    <a:lstStyle/>
                    <a:p>
                      <a:pPr marL="0" marR="0" algn="ctr">
                        <a:spcBef>
                          <a:spcPts val="0"/>
                        </a:spcBef>
                        <a:spcAft>
                          <a:spcPts val="0"/>
                        </a:spcAft>
                      </a:pPr>
                      <a:r>
                        <a:rPr lang="en-US" sz="1100" b="1">
                          <a:effectLst/>
                          <a:latin typeface="+mn-lt"/>
                          <a:ea typeface="Times New Roman" panose="02020603050405020304" pitchFamily="18" charset="0"/>
                          <a:cs typeface="Times New Roman" panose="02020603050405020304" pitchFamily="18" charset="0"/>
                        </a:rPr>
                        <a:t>Features of the Index</a:t>
                      </a:r>
                      <a:endParaRPr lang="en-US" sz="11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a:effectLst/>
                          <a:latin typeface="+mn-lt"/>
                          <a:ea typeface="Times New Roman" panose="02020603050405020304" pitchFamily="18" charset="0"/>
                          <a:cs typeface="Times New Roman" panose="02020603050405020304" pitchFamily="18" charset="0"/>
                        </a:rPr>
                        <a:t>Large-cap and medium-cap equities</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dirty="0">
                          <a:effectLst/>
                          <a:latin typeface="+mn-lt"/>
                          <a:ea typeface="Times New Roman" panose="02020603050405020304" pitchFamily="18" charset="0"/>
                          <a:cs typeface="Times New Roman" panose="02020603050405020304" pitchFamily="18" charset="0"/>
                        </a:rPr>
                        <a:t>CBOE Volatility Index which measures the volatility of S&amp;P 500 futures</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dirty="0">
                          <a:effectLst/>
                          <a:latin typeface="+mn-lt"/>
                          <a:ea typeface="Times New Roman" panose="02020603050405020304" pitchFamily="18" charset="0"/>
                          <a:cs typeface="Times New Roman" panose="02020603050405020304" pitchFamily="18" charset="0"/>
                        </a:rPr>
                        <a:t>Returns of oil futures contracts with West Texas Intermediate</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dirty="0">
                          <a:effectLst/>
                          <a:latin typeface="+mn-lt"/>
                          <a:ea typeface="Times New Roman" panose="02020603050405020304" pitchFamily="18" charset="0"/>
                          <a:cs typeface="Times New Roman" panose="02020603050405020304" pitchFamily="18" charset="0"/>
                        </a:rPr>
                        <a:t>50 of the largest and most liquid Eurozone stocks</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50" dirty="0">
                          <a:effectLst/>
                          <a:latin typeface="+mn-lt"/>
                          <a:ea typeface="Times New Roman" panose="02020603050405020304" pitchFamily="18" charset="0"/>
                          <a:cs typeface="Times New Roman" panose="02020603050405020304" pitchFamily="18" charset="0"/>
                        </a:rPr>
                        <a:t>Medium-cap and large-cap equities from emerging markets</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88334516"/>
                  </a:ext>
                </a:extLst>
              </a:tr>
            </a:tbl>
          </a:graphicData>
        </a:graphic>
      </p:graphicFrame>
    </p:spTree>
    <p:extLst>
      <p:ext uri="{BB962C8B-B14F-4D97-AF65-F5344CB8AC3E}">
        <p14:creationId xmlns:p14="http://schemas.microsoft.com/office/powerpoint/2010/main" val="3926130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Regime Switching (Markov Chains)</a:t>
            </a:r>
          </a:p>
        </p:txBody>
      </p:sp>
      <p:sp>
        <p:nvSpPr>
          <p:cNvPr id="5" name="Content Placeholder 4"/>
          <p:cNvSpPr>
            <a:spLocks noGrp="1"/>
          </p:cNvSpPr>
          <p:nvPr>
            <p:ph sz="half" idx="1"/>
          </p:nvPr>
        </p:nvSpPr>
        <p:spPr/>
        <p:txBody>
          <a:bodyPr>
            <a:normAutofit lnSpcReduction="10000"/>
          </a:bodyPr>
          <a:lstStyle/>
          <a:p>
            <a:r>
              <a:rPr lang="en-US" dirty="0"/>
              <a:t>A system of multiple states that switch based on fixed probabilities</a:t>
            </a:r>
          </a:p>
          <a:p>
            <a:r>
              <a:rPr lang="en-US" dirty="0"/>
              <a:t>Growing regime and falling regime</a:t>
            </a:r>
          </a:p>
          <a:p>
            <a:r>
              <a:rPr lang="en-US" dirty="0"/>
              <a:t>Movement between states is determined by random numbers and an application of inverse transform method</a:t>
            </a:r>
          </a:p>
          <a:p>
            <a:pPr marL="0" indent="0">
              <a:buNone/>
            </a:pPr>
            <a:endParaRPr lang="en-US" dirty="0"/>
          </a:p>
        </p:txBody>
      </p:sp>
      <p:graphicFrame>
        <p:nvGraphicFramePr>
          <p:cNvPr id="10" name="Content Placeholder 9"/>
          <p:cNvGraphicFramePr>
            <a:graphicFrameLocks noGrp="1"/>
          </p:cNvGraphicFramePr>
          <p:nvPr>
            <p:ph sz="half" idx="2"/>
            <p:extLst/>
          </p:nvPr>
        </p:nvGraphicFramePr>
        <p:xfrm>
          <a:off x="5011005" y="2131457"/>
          <a:ext cx="3657600" cy="1371600"/>
        </p:xfrm>
        <a:graphic>
          <a:graphicData uri="http://schemas.openxmlformats.org/drawingml/2006/table">
            <a:tbl>
              <a:tblPr firstRow="1" bandRow="1">
                <a:tableStyleId>{5C22544A-7EE6-4342-B048-85BDC9FD1C3A}</a:tableStyleId>
              </a:tblPr>
              <a:tblGrid>
                <a:gridCol w="1219200">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tblGrid>
              <a:tr h="370840">
                <a:tc>
                  <a:txBody>
                    <a:bodyPr/>
                    <a:lstStyle/>
                    <a:p>
                      <a:endParaRPr lang="en-US" sz="1200" dirty="0"/>
                    </a:p>
                  </a:txBody>
                  <a:tcPr/>
                </a:tc>
                <a:tc>
                  <a:txBody>
                    <a:bodyPr/>
                    <a:lstStyle/>
                    <a:p>
                      <a:r>
                        <a:rPr lang="en-US" sz="1200" dirty="0"/>
                        <a:t>Starting in</a:t>
                      </a:r>
                      <a:r>
                        <a:rPr lang="en-US" sz="1200" baseline="0" dirty="0"/>
                        <a:t> Regime 1</a:t>
                      </a:r>
                      <a:endParaRPr lang="en-US" sz="1200" dirty="0"/>
                    </a:p>
                  </a:txBody>
                  <a:tcPr/>
                </a:tc>
                <a:tc>
                  <a:txBody>
                    <a:bodyPr/>
                    <a:lstStyle/>
                    <a:p>
                      <a:r>
                        <a:rPr lang="en-US" sz="1200" dirty="0"/>
                        <a:t>Starting in Regime 2</a:t>
                      </a:r>
                    </a:p>
                  </a:txBody>
                  <a:tcPr/>
                </a:tc>
                <a:extLst>
                  <a:ext uri="{0D108BD9-81ED-4DB2-BD59-A6C34878D82A}">
                    <a16:rowId xmlns="" xmlns:a16="http://schemas.microsoft.com/office/drawing/2014/main" val="10000"/>
                  </a:ext>
                </a:extLst>
              </a:tr>
              <a:tr h="370840">
                <a:tc>
                  <a:txBody>
                    <a:bodyPr/>
                    <a:lstStyle/>
                    <a:p>
                      <a:r>
                        <a:rPr lang="en-US" sz="1200" dirty="0"/>
                        <a:t>Ending in Regime 1</a:t>
                      </a:r>
                    </a:p>
                  </a:txBody>
                  <a:tcPr/>
                </a:tc>
                <a:tc>
                  <a:txBody>
                    <a:bodyPr/>
                    <a:lstStyle/>
                    <a:p>
                      <a:r>
                        <a:rPr lang="en-US" b="1" dirty="0"/>
                        <a:t>.8</a:t>
                      </a:r>
                    </a:p>
                  </a:txBody>
                  <a:tcPr/>
                </a:tc>
                <a:tc>
                  <a:txBody>
                    <a:bodyPr/>
                    <a:lstStyle/>
                    <a:p>
                      <a:r>
                        <a:rPr lang="en-US" dirty="0"/>
                        <a:t>.65</a:t>
                      </a:r>
                    </a:p>
                  </a:txBody>
                  <a:tcPr/>
                </a:tc>
                <a:extLst>
                  <a:ext uri="{0D108BD9-81ED-4DB2-BD59-A6C34878D82A}">
                    <a16:rowId xmlns="" xmlns:a16="http://schemas.microsoft.com/office/drawing/2014/main" val="10001"/>
                  </a:ext>
                </a:extLst>
              </a:tr>
              <a:tr h="370840">
                <a:tc>
                  <a:txBody>
                    <a:bodyPr/>
                    <a:lstStyle/>
                    <a:p>
                      <a:r>
                        <a:rPr lang="en-US" sz="1200" dirty="0"/>
                        <a:t>Ending in Regime 2</a:t>
                      </a:r>
                    </a:p>
                  </a:txBody>
                  <a:tcPr/>
                </a:tc>
                <a:tc>
                  <a:txBody>
                    <a:bodyPr/>
                    <a:lstStyle/>
                    <a:p>
                      <a:r>
                        <a:rPr lang="en-US" dirty="0"/>
                        <a:t>.2</a:t>
                      </a:r>
                    </a:p>
                  </a:txBody>
                  <a:tcPr/>
                </a:tc>
                <a:tc>
                  <a:txBody>
                    <a:bodyPr/>
                    <a:lstStyle/>
                    <a:p>
                      <a:r>
                        <a:rPr lang="en-US" dirty="0"/>
                        <a:t>.35</a:t>
                      </a:r>
                    </a:p>
                  </a:txBody>
                  <a:tcPr/>
                </a:tc>
                <a:extLst>
                  <a:ext uri="{0D108BD9-81ED-4DB2-BD59-A6C34878D82A}">
                    <a16:rowId xmlns="" xmlns:a16="http://schemas.microsoft.com/office/drawing/2014/main" val="10002"/>
                  </a:ext>
                </a:extLst>
              </a:tr>
            </a:tbl>
          </a:graphicData>
        </a:graphic>
      </p:graphicFrame>
      <p:sp>
        <p:nvSpPr>
          <p:cNvPr id="4" name="TextBox 3"/>
          <p:cNvSpPr txBox="1"/>
          <p:nvPr/>
        </p:nvSpPr>
        <p:spPr>
          <a:xfrm>
            <a:off x="5808113" y="1752600"/>
            <a:ext cx="2110514" cy="369332"/>
          </a:xfrm>
          <a:prstGeom prst="rect">
            <a:avLst/>
          </a:prstGeom>
          <a:noFill/>
        </p:spPr>
        <p:txBody>
          <a:bodyPr wrap="none" rtlCol="0">
            <a:spAutoFit/>
          </a:bodyPr>
          <a:lstStyle/>
          <a:p>
            <a:r>
              <a:rPr lang="en-US" dirty="0"/>
              <a:t>Transition Matrix</a:t>
            </a:r>
          </a:p>
        </p:txBody>
      </p:sp>
      <p:sp>
        <p:nvSpPr>
          <p:cNvPr id="6" name="TextBox 5"/>
          <p:cNvSpPr txBox="1"/>
          <p:nvPr/>
        </p:nvSpPr>
        <p:spPr>
          <a:xfrm>
            <a:off x="5420987" y="3720584"/>
            <a:ext cx="2837636" cy="369332"/>
          </a:xfrm>
          <a:prstGeom prst="rect">
            <a:avLst/>
          </a:prstGeom>
          <a:noFill/>
        </p:spPr>
        <p:txBody>
          <a:bodyPr wrap="none" rtlCol="0">
            <a:spAutoFit/>
          </a:bodyPr>
          <a:lstStyle/>
          <a:p>
            <a:r>
              <a:rPr lang="en-US" dirty="0"/>
              <a:t>Sample Regime Switching</a:t>
            </a:r>
          </a:p>
        </p:txBody>
      </p:sp>
      <p:graphicFrame>
        <p:nvGraphicFramePr>
          <p:cNvPr id="11" name="Table 10"/>
          <p:cNvGraphicFramePr>
            <a:graphicFrameLocks noGrp="1"/>
          </p:cNvGraphicFramePr>
          <p:nvPr>
            <p:extLst/>
          </p:nvPr>
        </p:nvGraphicFramePr>
        <p:xfrm>
          <a:off x="5257800" y="4089916"/>
          <a:ext cx="3429000" cy="2180987"/>
        </p:xfrm>
        <a:graphic>
          <a:graphicData uri="http://schemas.openxmlformats.org/drawingml/2006/table">
            <a:tbl>
              <a:tblPr firstRow="1" bandRow="1">
                <a:tableStyleId>{5C22544A-7EE6-4342-B048-85BDC9FD1C3A}</a:tableStyleId>
              </a:tblPr>
              <a:tblGrid>
                <a:gridCol w="1337387">
                  <a:extLst>
                    <a:ext uri="{9D8B030D-6E8A-4147-A177-3AD203B41FA5}">
                      <a16:colId xmlns="" xmlns:a16="http://schemas.microsoft.com/office/drawing/2014/main" val="20000"/>
                    </a:ext>
                  </a:extLst>
                </a:gridCol>
                <a:gridCol w="1031479">
                  <a:extLst>
                    <a:ext uri="{9D8B030D-6E8A-4147-A177-3AD203B41FA5}">
                      <a16:colId xmlns="" xmlns:a16="http://schemas.microsoft.com/office/drawing/2014/main" val="20001"/>
                    </a:ext>
                  </a:extLst>
                </a:gridCol>
                <a:gridCol w="1060134">
                  <a:extLst>
                    <a:ext uri="{9D8B030D-6E8A-4147-A177-3AD203B41FA5}">
                      <a16:colId xmlns="" xmlns:a16="http://schemas.microsoft.com/office/drawing/2014/main" val="20002"/>
                    </a:ext>
                  </a:extLst>
                </a:gridCol>
              </a:tblGrid>
              <a:tr h="504587">
                <a:tc>
                  <a:txBody>
                    <a:bodyPr/>
                    <a:lstStyle/>
                    <a:p>
                      <a:r>
                        <a:rPr lang="en-US" sz="1200" dirty="0"/>
                        <a:t>Starting in Regime</a:t>
                      </a:r>
                    </a:p>
                  </a:txBody>
                  <a:tcPr/>
                </a:tc>
                <a:tc>
                  <a:txBody>
                    <a:bodyPr/>
                    <a:lstStyle/>
                    <a:p>
                      <a:r>
                        <a:rPr lang="en-US" sz="1200" dirty="0"/>
                        <a:t>Random Number</a:t>
                      </a:r>
                    </a:p>
                  </a:txBody>
                  <a:tcPr/>
                </a:tc>
                <a:tc>
                  <a:txBody>
                    <a:bodyPr/>
                    <a:lstStyle/>
                    <a:p>
                      <a:r>
                        <a:rPr lang="en-US" sz="1200" dirty="0"/>
                        <a:t>Ending in Regime</a:t>
                      </a:r>
                    </a:p>
                  </a:txBody>
                  <a:tcPr/>
                </a:tc>
                <a:extLst>
                  <a:ext uri="{0D108BD9-81ED-4DB2-BD59-A6C34878D82A}">
                    <a16:rowId xmlns="" xmlns:a16="http://schemas.microsoft.com/office/drawing/2014/main" val="10000"/>
                  </a:ext>
                </a:extLst>
              </a:tr>
              <a:tr h="285988">
                <a:tc>
                  <a:txBody>
                    <a:bodyPr/>
                    <a:lstStyle/>
                    <a:p>
                      <a:r>
                        <a:rPr lang="en-US" sz="1600" dirty="0"/>
                        <a:t>1</a:t>
                      </a:r>
                    </a:p>
                  </a:txBody>
                  <a:tcPr/>
                </a:tc>
                <a:tc>
                  <a:txBody>
                    <a:bodyPr/>
                    <a:lstStyle/>
                    <a:p>
                      <a:r>
                        <a:rPr lang="en-US" sz="1600" b="1" dirty="0"/>
                        <a:t>.76998</a:t>
                      </a:r>
                    </a:p>
                  </a:txBody>
                  <a:tcPr/>
                </a:tc>
                <a:tc>
                  <a:txBody>
                    <a:bodyPr/>
                    <a:lstStyle/>
                    <a:p>
                      <a:r>
                        <a:rPr lang="en-US" sz="1600" dirty="0"/>
                        <a:t>1</a:t>
                      </a:r>
                    </a:p>
                  </a:txBody>
                  <a:tcPr/>
                </a:tc>
                <a:extLst>
                  <a:ext uri="{0D108BD9-81ED-4DB2-BD59-A6C34878D82A}">
                    <a16:rowId xmlns="" xmlns:a16="http://schemas.microsoft.com/office/drawing/2014/main" val="10001"/>
                  </a:ext>
                </a:extLst>
              </a:tr>
              <a:tr h="301228">
                <a:tc>
                  <a:txBody>
                    <a:bodyPr/>
                    <a:lstStyle/>
                    <a:p>
                      <a:r>
                        <a:rPr lang="en-US" sz="1600" dirty="0"/>
                        <a:t>1</a:t>
                      </a:r>
                    </a:p>
                  </a:txBody>
                  <a:tcPr/>
                </a:tc>
                <a:tc>
                  <a:txBody>
                    <a:bodyPr/>
                    <a:lstStyle/>
                    <a:p>
                      <a:r>
                        <a:rPr lang="en-US" sz="1600" dirty="0"/>
                        <a:t>.82837</a:t>
                      </a:r>
                    </a:p>
                  </a:txBody>
                  <a:tcPr/>
                </a:tc>
                <a:tc>
                  <a:txBody>
                    <a:bodyPr/>
                    <a:lstStyle/>
                    <a:p>
                      <a:r>
                        <a:rPr lang="en-US" sz="1600" dirty="0"/>
                        <a:t>2</a:t>
                      </a:r>
                    </a:p>
                  </a:txBody>
                  <a:tcPr/>
                </a:tc>
                <a:extLst>
                  <a:ext uri="{0D108BD9-81ED-4DB2-BD59-A6C34878D82A}">
                    <a16:rowId xmlns="" xmlns:a16="http://schemas.microsoft.com/office/drawing/2014/main" val="10002"/>
                  </a:ext>
                </a:extLst>
              </a:tr>
              <a:tr h="313267">
                <a:tc>
                  <a:txBody>
                    <a:bodyPr/>
                    <a:lstStyle/>
                    <a:p>
                      <a:r>
                        <a:rPr lang="en-US" sz="1600" dirty="0"/>
                        <a:t>2</a:t>
                      </a:r>
                    </a:p>
                  </a:txBody>
                  <a:tcPr/>
                </a:tc>
                <a:tc>
                  <a:txBody>
                    <a:bodyPr/>
                    <a:lstStyle/>
                    <a:p>
                      <a:r>
                        <a:rPr lang="en-US" sz="1600" dirty="0"/>
                        <a:t>.21792</a:t>
                      </a:r>
                    </a:p>
                  </a:txBody>
                  <a:tcPr/>
                </a:tc>
                <a:tc>
                  <a:txBody>
                    <a:bodyPr/>
                    <a:lstStyle/>
                    <a:p>
                      <a:r>
                        <a:rPr lang="en-US" sz="1600" dirty="0"/>
                        <a:t>2</a:t>
                      </a:r>
                    </a:p>
                  </a:txBody>
                  <a:tcPr/>
                </a:tc>
                <a:extLst>
                  <a:ext uri="{0D108BD9-81ED-4DB2-BD59-A6C34878D82A}">
                    <a16:rowId xmlns="" xmlns:a16="http://schemas.microsoft.com/office/drawing/2014/main" val="10003"/>
                  </a:ext>
                </a:extLst>
              </a:tr>
              <a:tr h="255508">
                <a:tc>
                  <a:txBody>
                    <a:bodyPr/>
                    <a:lstStyle/>
                    <a:p>
                      <a:r>
                        <a:rPr lang="en-US" sz="1600" dirty="0"/>
                        <a:t>2</a:t>
                      </a:r>
                    </a:p>
                  </a:txBody>
                  <a:tcPr/>
                </a:tc>
                <a:tc>
                  <a:txBody>
                    <a:bodyPr/>
                    <a:lstStyle/>
                    <a:p>
                      <a:r>
                        <a:rPr lang="en-US" sz="1600" dirty="0"/>
                        <a:t>.57101</a:t>
                      </a:r>
                    </a:p>
                  </a:txBody>
                  <a:tcPr/>
                </a:tc>
                <a:tc>
                  <a:txBody>
                    <a:bodyPr/>
                    <a:lstStyle/>
                    <a:p>
                      <a:r>
                        <a:rPr lang="en-US" sz="1600" dirty="0"/>
                        <a:t>1</a:t>
                      </a:r>
                    </a:p>
                  </a:txBody>
                  <a:tcPr/>
                </a:tc>
                <a:extLst>
                  <a:ext uri="{0D108BD9-81ED-4DB2-BD59-A6C34878D82A}">
                    <a16:rowId xmlns="" xmlns:a16="http://schemas.microsoft.com/office/drawing/2014/main" val="10004"/>
                  </a:ext>
                </a:extLst>
              </a:tr>
              <a:tr h="313267">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012251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Regime Switching (Markov Chains)</a:t>
            </a:r>
          </a:p>
        </p:txBody>
      </p:sp>
      <p:sp>
        <p:nvSpPr>
          <p:cNvPr id="5" name="Content Placeholder 4"/>
          <p:cNvSpPr>
            <a:spLocks noGrp="1"/>
          </p:cNvSpPr>
          <p:nvPr>
            <p:ph sz="half" idx="1"/>
          </p:nvPr>
        </p:nvSpPr>
        <p:spPr/>
        <p:txBody>
          <a:bodyPr>
            <a:normAutofit lnSpcReduction="10000"/>
          </a:bodyPr>
          <a:lstStyle/>
          <a:p>
            <a:r>
              <a:rPr lang="en-US" dirty="0"/>
              <a:t>A system of multiple states that switch based on fixed probabilities</a:t>
            </a:r>
          </a:p>
          <a:p>
            <a:r>
              <a:rPr lang="en-US" dirty="0"/>
              <a:t>Growing regime and falling regime</a:t>
            </a:r>
          </a:p>
          <a:p>
            <a:r>
              <a:rPr lang="en-US" dirty="0"/>
              <a:t>Movement between states is determined by random numbers and an application of inverse transform method</a:t>
            </a:r>
          </a:p>
        </p:txBody>
      </p:sp>
      <p:graphicFrame>
        <p:nvGraphicFramePr>
          <p:cNvPr id="10" name="Content Placeholder 9"/>
          <p:cNvGraphicFramePr>
            <a:graphicFrameLocks noGrp="1"/>
          </p:cNvGraphicFramePr>
          <p:nvPr>
            <p:ph sz="half" idx="2"/>
            <p:extLst/>
          </p:nvPr>
        </p:nvGraphicFramePr>
        <p:xfrm>
          <a:off x="5011005" y="2131457"/>
          <a:ext cx="3657600" cy="1371600"/>
        </p:xfrm>
        <a:graphic>
          <a:graphicData uri="http://schemas.openxmlformats.org/drawingml/2006/table">
            <a:tbl>
              <a:tblPr firstRow="1" bandRow="1">
                <a:tableStyleId>{5C22544A-7EE6-4342-B048-85BDC9FD1C3A}</a:tableStyleId>
              </a:tblPr>
              <a:tblGrid>
                <a:gridCol w="1219200">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tblGrid>
              <a:tr h="370840">
                <a:tc>
                  <a:txBody>
                    <a:bodyPr/>
                    <a:lstStyle/>
                    <a:p>
                      <a:endParaRPr lang="en-US" sz="1200" dirty="0"/>
                    </a:p>
                  </a:txBody>
                  <a:tcPr/>
                </a:tc>
                <a:tc>
                  <a:txBody>
                    <a:bodyPr/>
                    <a:lstStyle/>
                    <a:p>
                      <a:r>
                        <a:rPr lang="en-US" sz="1200" dirty="0"/>
                        <a:t>Starting in</a:t>
                      </a:r>
                      <a:r>
                        <a:rPr lang="en-US" sz="1200" baseline="0" dirty="0"/>
                        <a:t> Regime 1</a:t>
                      </a:r>
                      <a:endParaRPr lang="en-US" sz="1200" dirty="0"/>
                    </a:p>
                  </a:txBody>
                  <a:tcPr/>
                </a:tc>
                <a:tc>
                  <a:txBody>
                    <a:bodyPr/>
                    <a:lstStyle/>
                    <a:p>
                      <a:r>
                        <a:rPr lang="en-US" sz="1200" dirty="0"/>
                        <a:t>Starting in Regime 2</a:t>
                      </a:r>
                    </a:p>
                  </a:txBody>
                  <a:tcPr/>
                </a:tc>
                <a:extLst>
                  <a:ext uri="{0D108BD9-81ED-4DB2-BD59-A6C34878D82A}">
                    <a16:rowId xmlns="" xmlns:a16="http://schemas.microsoft.com/office/drawing/2014/main" val="10000"/>
                  </a:ext>
                </a:extLst>
              </a:tr>
              <a:tr h="370840">
                <a:tc>
                  <a:txBody>
                    <a:bodyPr/>
                    <a:lstStyle/>
                    <a:p>
                      <a:r>
                        <a:rPr lang="en-US" sz="1200" dirty="0"/>
                        <a:t>Ending in Regime 1</a:t>
                      </a:r>
                    </a:p>
                  </a:txBody>
                  <a:tcPr/>
                </a:tc>
                <a:tc>
                  <a:txBody>
                    <a:bodyPr/>
                    <a:lstStyle/>
                    <a:p>
                      <a:r>
                        <a:rPr lang="en-US" dirty="0"/>
                        <a:t>.8</a:t>
                      </a:r>
                    </a:p>
                  </a:txBody>
                  <a:tcPr/>
                </a:tc>
                <a:tc>
                  <a:txBody>
                    <a:bodyPr/>
                    <a:lstStyle/>
                    <a:p>
                      <a:r>
                        <a:rPr lang="en-US" dirty="0"/>
                        <a:t>.65</a:t>
                      </a:r>
                    </a:p>
                  </a:txBody>
                  <a:tcPr/>
                </a:tc>
                <a:extLst>
                  <a:ext uri="{0D108BD9-81ED-4DB2-BD59-A6C34878D82A}">
                    <a16:rowId xmlns="" xmlns:a16="http://schemas.microsoft.com/office/drawing/2014/main" val="10001"/>
                  </a:ext>
                </a:extLst>
              </a:tr>
              <a:tr h="370840">
                <a:tc>
                  <a:txBody>
                    <a:bodyPr/>
                    <a:lstStyle/>
                    <a:p>
                      <a:r>
                        <a:rPr lang="en-US" sz="1200" dirty="0"/>
                        <a:t>Ending in Regime 2</a:t>
                      </a:r>
                    </a:p>
                  </a:txBody>
                  <a:tcPr/>
                </a:tc>
                <a:tc>
                  <a:txBody>
                    <a:bodyPr/>
                    <a:lstStyle/>
                    <a:p>
                      <a:r>
                        <a:rPr lang="en-US" b="1" dirty="0"/>
                        <a:t>.2</a:t>
                      </a:r>
                    </a:p>
                  </a:txBody>
                  <a:tcPr/>
                </a:tc>
                <a:tc>
                  <a:txBody>
                    <a:bodyPr/>
                    <a:lstStyle/>
                    <a:p>
                      <a:r>
                        <a:rPr lang="en-US" dirty="0"/>
                        <a:t>.35</a:t>
                      </a:r>
                    </a:p>
                  </a:txBody>
                  <a:tcPr/>
                </a:tc>
                <a:extLst>
                  <a:ext uri="{0D108BD9-81ED-4DB2-BD59-A6C34878D82A}">
                    <a16:rowId xmlns="" xmlns:a16="http://schemas.microsoft.com/office/drawing/2014/main" val="10002"/>
                  </a:ext>
                </a:extLst>
              </a:tr>
            </a:tbl>
          </a:graphicData>
        </a:graphic>
      </p:graphicFrame>
      <p:sp>
        <p:nvSpPr>
          <p:cNvPr id="4" name="TextBox 3"/>
          <p:cNvSpPr txBox="1"/>
          <p:nvPr/>
        </p:nvSpPr>
        <p:spPr>
          <a:xfrm>
            <a:off x="5808113" y="1752600"/>
            <a:ext cx="2110514" cy="369332"/>
          </a:xfrm>
          <a:prstGeom prst="rect">
            <a:avLst/>
          </a:prstGeom>
          <a:noFill/>
        </p:spPr>
        <p:txBody>
          <a:bodyPr wrap="none" rtlCol="0">
            <a:spAutoFit/>
          </a:bodyPr>
          <a:lstStyle/>
          <a:p>
            <a:r>
              <a:rPr lang="en-US" dirty="0"/>
              <a:t>Transition Matrix</a:t>
            </a:r>
          </a:p>
        </p:txBody>
      </p:sp>
      <p:sp>
        <p:nvSpPr>
          <p:cNvPr id="6" name="TextBox 5"/>
          <p:cNvSpPr txBox="1"/>
          <p:nvPr/>
        </p:nvSpPr>
        <p:spPr>
          <a:xfrm>
            <a:off x="5420987" y="3720584"/>
            <a:ext cx="2837636" cy="369332"/>
          </a:xfrm>
          <a:prstGeom prst="rect">
            <a:avLst/>
          </a:prstGeom>
          <a:noFill/>
        </p:spPr>
        <p:txBody>
          <a:bodyPr wrap="none" rtlCol="0">
            <a:spAutoFit/>
          </a:bodyPr>
          <a:lstStyle/>
          <a:p>
            <a:r>
              <a:rPr lang="en-US" dirty="0"/>
              <a:t>Sample Regime Switching</a:t>
            </a:r>
          </a:p>
        </p:txBody>
      </p:sp>
      <p:graphicFrame>
        <p:nvGraphicFramePr>
          <p:cNvPr id="11" name="Table 10"/>
          <p:cNvGraphicFramePr>
            <a:graphicFrameLocks noGrp="1"/>
          </p:cNvGraphicFramePr>
          <p:nvPr>
            <p:extLst/>
          </p:nvPr>
        </p:nvGraphicFramePr>
        <p:xfrm>
          <a:off x="5257800" y="4089916"/>
          <a:ext cx="3429000" cy="2180987"/>
        </p:xfrm>
        <a:graphic>
          <a:graphicData uri="http://schemas.openxmlformats.org/drawingml/2006/table">
            <a:tbl>
              <a:tblPr firstRow="1" bandRow="1">
                <a:tableStyleId>{5C22544A-7EE6-4342-B048-85BDC9FD1C3A}</a:tableStyleId>
              </a:tblPr>
              <a:tblGrid>
                <a:gridCol w="1337387">
                  <a:extLst>
                    <a:ext uri="{9D8B030D-6E8A-4147-A177-3AD203B41FA5}">
                      <a16:colId xmlns="" xmlns:a16="http://schemas.microsoft.com/office/drawing/2014/main" val="20000"/>
                    </a:ext>
                  </a:extLst>
                </a:gridCol>
                <a:gridCol w="1031479">
                  <a:extLst>
                    <a:ext uri="{9D8B030D-6E8A-4147-A177-3AD203B41FA5}">
                      <a16:colId xmlns="" xmlns:a16="http://schemas.microsoft.com/office/drawing/2014/main" val="20001"/>
                    </a:ext>
                  </a:extLst>
                </a:gridCol>
                <a:gridCol w="1060134">
                  <a:extLst>
                    <a:ext uri="{9D8B030D-6E8A-4147-A177-3AD203B41FA5}">
                      <a16:colId xmlns="" xmlns:a16="http://schemas.microsoft.com/office/drawing/2014/main" val="20002"/>
                    </a:ext>
                  </a:extLst>
                </a:gridCol>
              </a:tblGrid>
              <a:tr h="504587">
                <a:tc>
                  <a:txBody>
                    <a:bodyPr/>
                    <a:lstStyle/>
                    <a:p>
                      <a:r>
                        <a:rPr lang="en-US" sz="1200" dirty="0"/>
                        <a:t>Starting in Regime</a:t>
                      </a:r>
                    </a:p>
                  </a:txBody>
                  <a:tcPr/>
                </a:tc>
                <a:tc>
                  <a:txBody>
                    <a:bodyPr/>
                    <a:lstStyle/>
                    <a:p>
                      <a:r>
                        <a:rPr lang="en-US" sz="1200" dirty="0"/>
                        <a:t>Random Number</a:t>
                      </a:r>
                    </a:p>
                  </a:txBody>
                  <a:tcPr/>
                </a:tc>
                <a:tc>
                  <a:txBody>
                    <a:bodyPr/>
                    <a:lstStyle/>
                    <a:p>
                      <a:r>
                        <a:rPr lang="en-US" sz="1200" dirty="0"/>
                        <a:t>Ending in Regime</a:t>
                      </a:r>
                    </a:p>
                  </a:txBody>
                  <a:tcPr/>
                </a:tc>
                <a:extLst>
                  <a:ext uri="{0D108BD9-81ED-4DB2-BD59-A6C34878D82A}">
                    <a16:rowId xmlns="" xmlns:a16="http://schemas.microsoft.com/office/drawing/2014/main" val="10000"/>
                  </a:ext>
                </a:extLst>
              </a:tr>
              <a:tr h="285988">
                <a:tc>
                  <a:txBody>
                    <a:bodyPr/>
                    <a:lstStyle/>
                    <a:p>
                      <a:r>
                        <a:rPr lang="en-US" sz="1600" dirty="0"/>
                        <a:t>1</a:t>
                      </a:r>
                    </a:p>
                  </a:txBody>
                  <a:tcPr/>
                </a:tc>
                <a:tc>
                  <a:txBody>
                    <a:bodyPr/>
                    <a:lstStyle/>
                    <a:p>
                      <a:r>
                        <a:rPr lang="en-US" sz="1600" dirty="0"/>
                        <a:t>.76998</a:t>
                      </a:r>
                    </a:p>
                  </a:txBody>
                  <a:tcPr/>
                </a:tc>
                <a:tc>
                  <a:txBody>
                    <a:bodyPr/>
                    <a:lstStyle/>
                    <a:p>
                      <a:r>
                        <a:rPr lang="en-US" sz="1600" dirty="0"/>
                        <a:t>1</a:t>
                      </a:r>
                    </a:p>
                  </a:txBody>
                  <a:tcPr/>
                </a:tc>
                <a:extLst>
                  <a:ext uri="{0D108BD9-81ED-4DB2-BD59-A6C34878D82A}">
                    <a16:rowId xmlns="" xmlns:a16="http://schemas.microsoft.com/office/drawing/2014/main" val="10001"/>
                  </a:ext>
                </a:extLst>
              </a:tr>
              <a:tr h="301228">
                <a:tc>
                  <a:txBody>
                    <a:bodyPr/>
                    <a:lstStyle/>
                    <a:p>
                      <a:r>
                        <a:rPr lang="en-US" sz="1600" dirty="0"/>
                        <a:t>1</a:t>
                      </a:r>
                    </a:p>
                  </a:txBody>
                  <a:tcPr/>
                </a:tc>
                <a:tc>
                  <a:txBody>
                    <a:bodyPr/>
                    <a:lstStyle/>
                    <a:p>
                      <a:r>
                        <a:rPr lang="en-US" sz="1600" b="1" dirty="0"/>
                        <a:t>.82837</a:t>
                      </a:r>
                    </a:p>
                  </a:txBody>
                  <a:tcPr/>
                </a:tc>
                <a:tc>
                  <a:txBody>
                    <a:bodyPr/>
                    <a:lstStyle/>
                    <a:p>
                      <a:r>
                        <a:rPr lang="en-US" sz="1600" dirty="0"/>
                        <a:t>2</a:t>
                      </a:r>
                    </a:p>
                  </a:txBody>
                  <a:tcPr/>
                </a:tc>
                <a:extLst>
                  <a:ext uri="{0D108BD9-81ED-4DB2-BD59-A6C34878D82A}">
                    <a16:rowId xmlns="" xmlns:a16="http://schemas.microsoft.com/office/drawing/2014/main" val="10002"/>
                  </a:ext>
                </a:extLst>
              </a:tr>
              <a:tr h="313267">
                <a:tc>
                  <a:txBody>
                    <a:bodyPr/>
                    <a:lstStyle/>
                    <a:p>
                      <a:r>
                        <a:rPr lang="en-US" sz="1600" dirty="0"/>
                        <a:t>2</a:t>
                      </a:r>
                    </a:p>
                  </a:txBody>
                  <a:tcPr/>
                </a:tc>
                <a:tc>
                  <a:txBody>
                    <a:bodyPr/>
                    <a:lstStyle/>
                    <a:p>
                      <a:r>
                        <a:rPr lang="en-US" sz="1600" dirty="0"/>
                        <a:t>.21792</a:t>
                      </a:r>
                    </a:p>
                  </a:txBody>
                  <a:tcPr/>
                </a:tc>
                <a:tc>
                  <a:txBody>
                    <a:bodyPr/>
                    <a:lstStyle/>
                    <a:p>
                      <a:r>
                        <a:rPr lang="en-US" sz="1600" dirty="0"/>
                        <a:t>2</a:t>
                      </a:r>
                    </a:p>
                  </a:txBody>
                  <a:tcPr/>
                </a:tc>
                <a:extLst>
                  <a:ext uri="{0D108BD9-81ED-4DB2-BD59-A6C34878D82A}">
                    <a16:rowId xmlns="" xmlns:a16="http://schemas.microsoft.com/office/drawing/2014/main" val="10003"/>
                  </a:ext>
                </a:extLst>
              </a:tr>
              <a:tr h="255508">
                <a:tc>
                  <a:txBody>
                    <a:bodyPr/>
                    <a:lstStyle/>
                    <a:p>
                      <a:r>
                        <a:rPr lang="en-US" sz="1600" dirty="0"/>
                        <a:t>2</a:t>
                      </a:r>
                    </a:p>
                  </a:txBody>
                  <a:tcPr/>
                </a:tc>
                <a:tc>
                  <a:txBody>
                    <a:bodyPr/>
                    <a:lstStyle/>
                    <a:p>
                      <a:r>
                        <a:rPr lang="en-US" sz="1600" dirty="0"/>
                        <a:t>.57101</a:t>
                      </a:r>
                    </a:p>
                  </a:txBody>
                  <a:tcPr/>
                </a:tc>
                <a:tc>
                  <a:txBody>
                    <a:bodyPr/>
                    <a:lstStyle/>
                    <a:p>
                      <a:r>
                        <a:rPr lang="en-US" sz="1600" dirty="0"/>
                        <a:t>1</a:t>
                      </a:r>
                    </a:p>
                  </a:txBody>
                  <a:tcPr/>
                </a:tc>
                <a:extLst>
                  <a:ext uri="{0D108BD9-81ED-4DB2-BD59-A6C34878D82A}">
                    <a16:rowId xmlns="" xmlns:a16="http://schemas.microsoft.com/office/drawing/2014/main" val="10004"/>
                  </a:ext>
                </a:extLst>
              </a:tr>
              <a:tr h="313267">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272743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773"/>
            <a:ext cx="8229600" cy="800100"/>
          </a:xfrm>
          <a:noFill/>
        </p:spPr>
        <p:txBody>
          <a:bodyPr>
            <a:normAutofit/>
          </a:bodyPr>
          <a:lstStyle/>
          <a:p>
            <a:r>
              <a:rPr lang="en-US" sz="2700" dirty="0"/>
              <a:t>Simulated Returns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our model we need to generate normal random numbers to use as stock returns</a:t>
                </a:r>
              </a:p>
              <a:p>
                <a:r>
                  <a:rPr lang="en-US" dirty="0"/>
                  <a:t>We convert a uniform random number, x, to have a normal distribution.</a:t>
                </a:r>
              </a:p>
              <a:p>
                <a14:m>
                  <m:oMath xmlns:m="http://schemas.openxmlformats.org/officeDocument/2006/math">
                    <m:r>
                      <m:rPr>
                        <m:nor/>
                      </m:rPr>
                      <a:rPr lang="en-US" b="0" i="0" dirty="0" smtClean="0"/>
                      <m:t>We</m:t>
                    </m:r>
                    <m:r>
                      <m:rPr>
                        <m:nor/>
                      </m:rPr>
                      <a:rPr lang="en-US" b="0" i="0" dirty="0" smtClean="0"/>
                      <m:t> </m:t>
                    </m:r>
                    <m:r>
                      <m:rPr>
                        <m:nor/>
                      </m:rPr>
                      <a:rPr lang="en-US" b="0" i="0" dirty="0" smtClean="0"/>
                      <m:t>use</m:t>
                    </m:r>
                    <m:r>
                      <m:rPr>
                        <m:nor/>
                      </m:rPr>
                      <a:rPr lang="en-US" b="0" i="0" dirty="0" smtClean="0"/>
                      <m:t> </m:t>
                    </m:r>
                    <m:r>
                      <m:rPr>
                        <m:nor/>
                      </m:rPr>
                      <a:rPr lang="en-US" b="0" i="0" dirty="0" smtClean="0"/>
                      <m:t>the</m:t>
                    </m:r>
                    <m:r>
                      <m:rPr>
                        <m:nor/>
                      </m:rPr>
                      <a:rPr lang="en-US" b="0" i="0" dirty="0" smtClean="0"/>
                      <m:t> </m:t>
                    </m:r>
                    <m:r>
                      <m:rPr>
                        <m:nor/>
                      </m:rPr>
                      <a:rPr lang="en-US" dirty="0"/>
                      <m:t>Inverse</m:t>
                    </m:r>
                    <m:r>
                      <m:rPr>
                        <m:nor/>
                      </m:rPr>
                      <a:rPr lang="en-US" dirty="0"/>
                      <m:t> </m:t>
                    </m:r>
                    <m:r>
                      <m:rPr>
                        <m:nor/>
                      </m:rPr>
                      <a:rPr lang="en-US" dirty="0"/>
                      <m:t>Transform</m:t>
                    </m:r>
                    <m:r>
                      <m:rPr>
                        <m:nor/>
                      </m:rPr>
                      <a:rPr lang="en-US" dirty="0"/>
                      <m:t> </m:t>
                    </m:r>
                    <m:r>
                      <m:rPr>
                        <m:nor/>
                      </m:rPr>
                      <a:rPr lang="en-US" dirty="0"/>
                      <m:t>Method</m:t>
                    </m:r>
                  </m:oMath>
                </a14:m>
                <a:r>
                  <a:rPr lang="en-US" dirty="0"/>
                  <a:t>.</a:t>
                </a:r>
              </a:p>
              <a:p>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 </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𝑓𝑟𝑜𝑚</m:t>
                            </m:r>
                            <m:r>
                              <a:rPr lang="en-US" b="0" i="1" smtClean="0">
                                <a:latin typeface="Cambria Math" panose="02040503050406030204" pitchFamily="18" charset="0"/>
                              </a:rPr>
                              <m:t> </m:t>
                            </m:r>
                            <m:r>
                              <a:rPr lang="en-US" b="0" i="1" smtClean="0">
                                <a:latin typeface="Cambria Math" panose="02040503050406030204" pitchFamily="18" charset="0"/>
                              </a:rPr>
                              <m:t>𝐸𝑥𝑐𝑒𝑙</m:t>
                            </m:r>
                          </m:sub>
                        </m:sSub>
                        <m:r>
                          <a:rPr lang="en-US" b="0" i="1" smtClean="0">
                            <a:latin typeface="Cambria Math" panose="02040503050406030204" pitchFamily="18" charset="0"/>
                          </a:rPr>
                          <m:t> ∗</m:t>
                        </m:r>
                        <m:r>
                          <a:rPr lang="en-US" b="0" i="1" smtClean="0">
                            <a:latin typeface="Cambria Math" panose="02040503050406030204" pitchFamily="18" charset="0"/>
                          </a:rPr>
                          <m:t>𝜎</m:t>
                        </m:r>
                      </m:e>
                    </m:d>
                    <m:r>
                      <a:rPr lang="en-US" b="0" i="1" smtClean="0">
                        <a:latin typeface="Cambria Math" panose="02040503050406030204" pitchFamily="18" charset="0"/>
                      </a:rPr>
                      <m:t>+</m:t>
                    </m:r>
                    <m:r>
                      <a:rPr lang="en-US" b="0" i="1" smtClean="0">
                        <a:latin typeface="Cambria Math" panose="02040503050406030204" pitchFamily="18" charset="0"/>
                      </a:rPr>
                      <m:t>𝜇</m:t>
                    </m:r>
                  </m:oMath>
                </a14:m>
                <a:endParaRPr lang="en-US" b="0"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63" t="-1442" r="-444"/>
                </a:stretch>
              </a:blipFill>
            </p:spPr>
            <p:txBody>
              <a:bodyPr/>
              <a:lstStyle/>
              <a:p>
                <a:r>
                  <a:rPr lang="en-US">
                    <a:noFill/>
                  </a:rPr>
                  <a:t> </a:t>
                </a:r>
              </a:p>
            </p:txBody>
          </p:sp>
        </mc:Fallback>
      </mc:AlternateContent>
    </p:spTree>
    <p:extLst>
      <p:ext uri="{BB962C8B-B14F-4D97-AF65-F5344CB8AC3E}">
        <p14:creationId xmlns:p14="http://schemas.microsoft.com/office/powerpoint/2010/main" val="1654721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Inverse Transform Methods (Continuous)</a:t>
            </a:r>
          </a:p>
        </p:txBody>
      </p:sp>
      <p:sp>
        <p:nvSpPr>
          <p:cNvPr id="5" name="TextBox 4"/>
          <p:cNvSpPr txBox="1"/>
          <p:nvPr/>
        </p:nvSpPr>
        <p:spPr>
          <a:xfrm>
            <a:off x="1497932" y="1382602"/>
            <a:ext cx="6148136" cy="646331"/>
          </a:xfrm>
          <a:prstGeom prst="rect">
            <a:avLst/>
          </a:prstGeom>
          <a:noFill/>
        </p:spPr>
        <p:txBody>
          <a:bodyPr wrap="square" rtlCol="0">
            <a:spAutoFit/>
          </a:bodyPr>
          <a:lstStyle/>
          <a:p>
            <a:pPr algn="ctr"/>
            <a:r>
              <a:rPr lang="en-US" dirty="0"/>
              <a:t>Cumulative Distribution Function (CDF) of the Normal Distribution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8611" y="2025644"/>
            <a:ext cx="6095663" cy="3524924"/>
          </a:xfrm>
          <a:prstGeom prst="rect">
            <a:avLst/>
          </a:prstGeom>
        </p:spPr>
      </p:pic>
    </p:spTree>
    <p:extLst>
      <p:ext uri="{BB962C8B-B14F-4D97-AF65-F5344CB8AC3E}">
        <p14:creationId xmlns:p14="http://schemas.microsoft.com/office/powerpoint/2010/main" val="1299057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Inverse Transform Methods (Continuous)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8611" y="2025644"/>
            <a:ext cx="6095663" cy="3524924"/>
          </a:xfrm>
          <a:prstGeom prst="rect">
            <a:avLst/>
          </a:prstGeom>
        </p:spPr>
      </p:pic>
      <p:sp>
        <p:nvSpPr>
          <p:cNvPr id="10" name="TextBox 9"/>
          <p:cNvSpPr txBox="1"/>
          <p:nvPr/>
        </p:nvSpPr>
        <p:spPr>
          <a:xfrm>
            <a:off x="1443790" y="1447800"/>
            <a:ext cx="6148136" cy="646331"/>
          </a:xfrm>
          <a:prstGeom prst="rect">
            <a:avLst/>
          </a:prstGeom>
          <a:noFill/>
        </p:spPr>
        <p:txBody>
          <a:bodyPr wrap="square" rtlCol="0">
            <a:spAutoFit/>
          </a:bodyPr>
          <a:lstStyle/>
          <a:p>
            <a:pPr algn="ctr"/>
            <a:r>
              <a:rPr lang="en-US" dirty="0"/>
              <a:t>Cumulative Distribution Function (CDF) of the Normal Distribution</a:t>
            </a:r>
          </a:p>
        </p:txBody>
      </p:sp>
      <p:sp>
        <p:nvSpPr>
          <p:cNvPr id="11" name="Left Brace 10"/>
          <p:cNvSpPr/>
          <p:nvPr/>
        </p:nvSpPr>
        <p:spPr>
          <a:xfrm>
            <a:off x="3579018" y="2426869"/>
            <a:ext cx="435769" cy="2843213"/>
          </a:xfrm>
          <a:prstGeom prst="leftBrace">
            <a:avLst>
              <a:gd name="adj1" fmla="val 152778"/>
              <a:gd name="adj2" fmla="val 48750"/>
            </a:avLst>
          </a:prstGeom>
          <a:ln w="444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2" name="TextBox 11"/>
          <p:cNvSpPr txBox="1"/>
          <p:nvPr/>
        </p:nvSpPr>
        <p:spPr>
          <a:xfrm>
            <a:off x="2004762" y="2840461"/>
            <a:ext cx="1550194" cy="2793072"/>
          </a:xfrm>
          <a:prstGeom prst="rect">
            <a:avLst/>
          </a:prstGeom>
          <a:noFill/>
        </p:spPr>
        <p:txBody>
          <a:bodyPr wrap="square" rtlCol="0">
            <a:spAutoFit/>
          </a:bodyPr>
          <a:lstStyle/>
          <a:p>
            <a:r>
              <a:rPr lang="en-US" sz="1350" dirty="0"/>
              <a:t>Begin with a uniform random number on (0,1) and use the Inverse Transform method to develop a random number that is normally distributed.</a:t>
            </a:r>
          </a:p>
        </p:txBody>
      </p:sp>
    </p:spTree>
    <p:extLst>
      <p:ext uri="{BB962C8B-B14F-4D97-AF65-F5344CB8AC3E}">
        <p14:creationId xmlns:p14="http://schemas.microsoft.com/office/powerpoint/2010/main" val="24808550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PI PPT Theme">
  <a:themeElements>
    <a:clrScheme name="Custom 56">
      <a:dk1>
        <a:sysClr val="windowText" lastClr="000000"/>
      </a:dk1>
      <a:lt1>
        <a:sysClr val="window" lastClr="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Verdana">
      <a:majorFont>
        <a:latin typeface="Verdana"/>
        <a:ea typeface=""/>
        <a:cs typeface=""/>
      </a:majorFont>
      <a:minorFont>
        <a:latin typeface="Verdana"/>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solidFill>
        <a:ln w="12700" cap="sq" algn="ctr">
          <a:solidFill>
            <a:schemeClr val="tx2"/>
          </a:solidFill>
          <a:miter lim="800000"/>
          <a:headEnd/>
          <a:tailEnd/>
        </a:ln>
        <a:effectLst/>
      </a:spPr>
      <a:bodyPr wrap="none" anchor="ctr"/>
      <a:lstStyle>
        <a:defPPr algn="ctr">
          <a:defRPr sz="1600" dirty="0" smtClean="0">
            <a:solidFill>
              <a:schemeClr val="bg1"/>
            </a:solidFill>
            <a:latin typeface="+mn-lt"/>
          </a:defRPr>
        </a:defPPr>
      </a:lstStyle>
    </a:spDef>
    <a:txDef>
      <a:spPr>
        <a:noFill/>
      </a:spPr>
      <a:bodyPr wrap="none" rtlCol="0">
        <a:noAutofit/>
      </a:bodyPr>
      <a:lstStyle>
        <a:defPPr algn="ctr">
          <a:defRPr sz="1600" dirty="0" err="1" smtClean="0"/>
        </a:defPPr>
      </a:lstStyle>
    </a:txDef>
  </a:objectDefaults>
  <a:extraClrSchemeLst/>
</a:theme>
</file>

<file path=ppt/theme/theme2.xml><?xml version="1.0" encoding="utf-8"?>
<a:theme xmlns:a="http://schemas.openxmlformats.org/drawingml/2006/main" name="WPI_Gray">
  <a:themeElements>
    <a:clrScheme name="Custom 57">
      <a:dk1>
        <a:srgbClr val="FFFFFF"/>
      </a:dk1>
      <a:lt1>
        <a:srgbClr val="6D6D6D"/>
      </a:lt1>
      <a:dk2>
        <a:srgbClr val="000000"/>
      </a:dk2>
      <a:lt2>
        <a:srgbClr val="FFFFFF"/>
      </a:lt2>
      <a:accent1>
        <a:srgbClr val="AB192D"/>
      </a:accent1>
      <a:accent2>
        <a:srgbClr val="B2B7BB"/>
      </a:accent2>
      <a:accent3>
        <a:srgbClr val="2C6A8C"/>
      </a:accent3>
      <a:accent4>
        <a:srgbClr val="B7A079"/>
      </a:accent4>
      <a:accent5>
        <a:srgbClr val="46A0DC"/>
      </a:accent5>
      <a:accent6>
        <a:srgbClr val="D9CD95"/>
      </a:accent6>
      <a:hlink>
        <a:srgbClr val="46A0DC"/>
      </a:hlink>
      <a:folHlink>
        <a:srgbClr val="808DA9"/>
      </a:folHlink>
    </a:clrScheme>
    <a:fontScheme name="Verdana">
      <a:majorFont>
        <a:latin typeface="Verdana"/>
        <a:ea typeface=""/>
        <a:cs typeface=""/>
      </a:majorFont>
      <a:minorFont>
        <a:latin typeface="Verdana"/>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lumMod val="40000"/>
            <a:lumOff val="60000"/>
          </a:schemeClr>
        </a:solidFill>
        <a:ln w="12700" cap="sq" algn="ctr">
          <a:solidFill>
            <a:schemeClr val="tx1"/>
          </a:solidFill>
          <a:miter lim="800000"/>
          <a:headEnd/>
          <a:tailEnd/>
        </a:ln>
        <a:effectLst/>
      </a:spPr>
      <a:bodyPr wrap="none" rtlCol="0" anchor="ctr"/>
      <a:lstStyle>
        <a:defPPr algn="ctr">
          <a:defRPr sz="1600" dirty="0" smtClean="0">
            <a:solidFill>
              <a:schemeClr val="bg1"/>
            </a:solidFill>
            <a:latin typeface="+mn-lt"/>
          </a:defRPr>
        </a:defPPr>
      </a:lstStyle>
    </a:spDef>
    <a:lnDef>
      <a:spPr bwMode="auto">
        <a:solidFill>
          <a:schemeClr val="accent2"/>
        </a:solidFill>
        <a:ln w="19050" cap="sq" cmpd="sng" algn="ctr">
          <a:solidFill>
            <a:schemeClr val="tx1"/>
          </a:solidFill>
          <a:prstDash val="solid"/>
          <a:round/>
          <a:headEnd type="triangle" w="med" len="med"/>
          <a:tailEnd type="triangle" w="med" len="med"/>
        </a:ln>
        <a:effectLst/>
      </a:spPr>
      <a:bodyPr/>
      <a:lstStyle/>
    </a:lnDef>
    <a:txDef>
      <a:spPr>
        <a:noFill/>
      </a:spPr>
      <a:bodyPr wrap="none" rtlCol="0">
        <a:noAutofit/>
      </a:bodyPr>
      <a:lstStyle>
        <a:defPPr algn="ctr">
          <a:defRPr sz="1600" dirty="0" err="1" smtClean="0"/>
        </a:defPPr>
      </a:lstStyle>
    </a:txDef>
  </a:objectDefaults>
  <a:extraClrSchemeLst/>
</a:theme>
</file>

<file path=ppt/theme/theme3.xml><?xml version="1.0" encoding="utf-8"?>
<a:theme xmlns:a="http://schemas.openxmlformats.org/drawingml/2006/main" name="1_WPI_Gray">
  <a:themeElements>
    <a:clrScheme name="Custom 57">
      <a:dk1>
        <a:srgbClr val="FFFFFF"/>
      </a:dk1>
      <a:lt1>
        <a:srgbClr val="6D6D6D"/>
      </a:lt1>
      <a:dk2>
        <a:srgbClr val="000000"/>
      </a:dk2>
      <a:lt2>
        <a:srgbClr val="FFFFFF"/>
      </a:lt2>
      <a:accent1>
        <a:srgbClr val="AB192D"/>
      </a:accent1>
      <a:accent2>
        <a:srgbClr val="B2B7BB"/>
      </a:accent2>
      <a:accent3>
        <a:srgbClr val="2C6A8C"/>
      </a:accent3>
      <a:accent4>
        <a:srgbClr val="B7A079"/>
      </a:accent4>
      <a:accent5>
        <a:srgbClr val="46A0DC"/>
      </a:accent5>
      <a:accent6>
        <a:srgbClr val="D9CD95"/>
      </a:accent6>
      <a:hlink>
        <a:srgbClr val="46A0DC"/>
      </a:hlink>
      <a:folHlink>
        <a:srgbClr val="808DA9"/>
      </a:folHlink>
    </a:clrScheme>
    <a:fontScheme name="Verdana">
      <a:majorFont>
        <a:latin typeface="Verdana"/>
        <a:ea typeface=""/>
        <a:cs typeface=""/>
      </a:majorFont>
      <a:minorFont>
        <a:latin typeface="Verdana"/>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lumMod val="40000"/>
            <a:lumOff val="60000"/>
          </a:schemeClr>
        </a:solidFill>
        <a:ln w="12700" cap="sq" algn="ctr">
          <a:solidFill>
            <a:schemeClr val="tx1"/>
          </a:solidFill>
          <a:miter lim="800000"/>
          <a:headEnd/>
          <a:tailEnd/>
        </a:ln>
        <a:effectLst/>
      </a:spPr>
      <a:bodyPr wrap="none" rtlCol="0" anchor="ctr"/>
      <a:lstStyle>
        <a:defPPr algn="ctr">
          <a:defRPr sz="1600" dirty="0" smtClean="0">
            <a:solidFill>
              <a:schemeClr val="bg1"/>
            </a:solidFill>
            <a:latin typeface="+mn-lt"/>
          </a:defRPr>
        </a:defPPr>
      </a:lstStyle>
    </a:spDef>
    <a:lnDef>
      <a:spPr bwMode="auto">
        <a:solidFill>
          <a:schemeClr val="accent2"/>
        </a:solidFill>
        <a:ln w="19050" cap="sq" cmpd="sng" algn="ctr">
          <a:solidFill>
            <a:schemeClr val="tx1"/>
          </a:solidFill>
          <a:prstDash val="solid"/>
          <a:round/>
          <a:headEnd type="triangle" w="med" len="med"/>
          <a:tailEnd type="triangle" w="med" len="med"/>
        </a:ln>
        <a:effectLst/>
      </a:spPr>
      <a:bodyPr/>
      <a:lstStyle/>
    </a:lnDef>
    <a:txDef>
      <a:spPr>
        <a:noFill/>
      </a:spPr>
      <a:bodyPr wrap="none" rtlCol="0">
        <a:noAutofit/>
      </a:bodyPr>
      <a:lstStyle>
        <a:defPPr algn="ctr">
          <a:defRPr sz="1600" dirty="0" err="1" smtClean="0"/>
        </a:defPPr>
      </a:lstStyle>
    </a:txDef>
  </a:objectDefaults>
  <a:extraClrSchemeLst/>
</a:theme>
</file>

<file path=ppt/theme/theme4.xml><?xml version="1.0" encoding="utf-8"?>
<a:theme xmlns:a="http://schemas.openxmlformats.org/drawingml/2006/main" name="2_WPI_Gray">
  <a:themeElements>
    <a:clrScheme name="Custom 57">
      <a:dk1>
        <a:srgbClr val="FFFFFF"/>
      </a:dk1>
      <a:lt1>
        <a:srgbClr val="6D6D6D"/>
      </a:lt1>
      <a:dk2>
        <a:srgbClr val="000000"/>
      </a:dk2>
      <a:lt2>
        <a:srgbClr val="FFFFFF"/>
      </a:lt2>
      <a:accent1>
        <a:srgbClr val="AB192D"/>
      </a:accent1>
      <a:accent2>
        <a:srgbClr val="B2B7BB"/>
      </a:accent2>
      <a:accent3>
        <a:srgbClr val="2C6A8C"/>
      </a:accent3>
      <a:accent4>
        <a:srgbClr val="B7A079"/>
      </a:accent4>
      <a:accent5>
        <a:srgbClr val="46A0DC"/>
      </a:accent5>
      <a:accent6>
        <a:srgbClr val="D9CD95"/>
      </a:accent6>
      <a:hlink>
        <a:srgbClr val="46A0DC"/>
      </a:hlink>
      <a:folHlink>
        <a:srgbClr val="808DA9"/>
      </a:folHlink>
    </a:clrScheme>
    <a:fontScheme name="Verdana">
      <a:majorFont>
        <a:latin typeface="Verdana"/>
        <a:ea typeface=""/>
        <a:cs typeface=""/>
      </a:majorFont>
      <a:minorFont>
        <a:latin typeface="Verdana"/>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lumMod val="40000"/>
            <a:lumOff val="60000"/>
          </a:schemeClr>
        </a:solidFill>
        <a:ln w="12700" cap="sq" algn="ctr">
          <a:solidFill>
            <a:schemeClr val="tx1"/>
          </a:solidFill>
          <a:miter lim="800000"/>
          <a:headEnd/>
          <a:tailEnd/>
        </a:ln>
        <a:effectLst/>
      </a:spPr>
      <a:bodyPr wrap="none" rtlCol="0" anchor="ctr"/>
      <a:lstStyle>
        <a:defPPr algn="ctr">
          <a:defRPr sz="1600" dirty="0" smtClean="0">
            <a:solidFill>
              <a:schemeClr val="bg1"/>
            </a:solidFill>
            <a:latin typeface="+mn-lt"/>
          </a:defRPr>
        </a:defPPr>
      </a:lstStyle>
    </a:spDef>
    <a:lnDef>
      <a:spPr bwMode="auto">
        <a:solidFill>
          <a:schemeClr val="accent2"/>
        </a:solidFill>
        <a:ln w="19050" cap="sq" cmpd="sng" algn="ctr">
          <a:solidFill>
            <a:schemeClr val="tx1"/>
          </a:solidFill>
          <a:prstDash val="solid"/>
          <a:round/>
          <a:headEnd type="triangle" w="med" len="med"/>
          <a:tailEnd type="triangle" w="med" len="med"/>
        </a:ln>
        <a:effectLst/>
      </a:spPr>
      <a:bodyPr/>
      <a:lstStyle/>
    </a:lnDef>
    <a:txDef>
      <a:spPr>
        <a:noFill/>
      </a:spPr>
      <a:bodyPr wrap="none" rtlCol="0">
        <a:noAutofit/>
      </a:bodyPr>
      <a:lstStyle>
        <a:defPPr algn="ctr">
          <a:defRPr sz="1600" dirty="0" err="1" smtClean="0"/>
        </a:defPPr>
      </a:lstStyle>
    </a:txDef>
  </a:objectDefaults>
  <a:extraClrSchemeLst/>
</a:theme>
</file>

<file path=ppt/theme/theme5.xml><?xml version="1.0" encoding="utf-8"?>
<a:theme xmlns:a="http://schemas.openxmlformats.org/drawingml/2006/main" name="1_WPI PPT Theme">
  <a:themeElements>
    <a:clrScheme name="Custom 56">
      <a:dk1>
        <a:sysClr val="windowText" lastClr="000000"/>
      </a:dk1>
      <a:lt1>
        <a:sysClr val="window" lastClr="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Verdana">
      <a:majorFont>
        <a:latin typeface="Verdana"/>
        <a:ea typeface=""/>
        <a:cs typeface=""/>
      </a:majorFont>
      <a:minorFont>
        <a:latin typeface="Verdana"/>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solidFill>
        <a:ln w="12700" cap="sq" algn="ctr">
          <a:solidFill>
            <a:schemeClr val="tx2"/>
          </a:solidFill>
          <a:miter lim="800000"/>
          <a:headEnd/>
          <a:tailEnd/>
        </a:ln>
        <a:effectLst/>
      </a:spPr>
      <a:bodyPr wrap="none" anchor="ctr"/>
      <a:lstStyle>
        <a:defPPr algn="ctr">
          <a:defRPr sz="1600" dirty="0" smtClean="0">
            <a:solidFill>
              <a:schemeClr val="bg1"/>
            </a:solidFill>
            <a:latin typeface="+mn-lt"/>
          </a:defRPr>
        </a:defPPr>
      </a:lstStyle>
    </a:spDef>
    <a:txDef>
      <a:spPr>
        <a:noFill/>
      </a:spPr>
      <a:bodyPr wrap="none" rtlCol="0">
        <a:noAutofit/>
      </a:bodyPr>
      <a:lstStyle>
        <a:defPPr algn="ctr">
          <a:defRPr sz="1600" dirty="0" err="1" smtClean="0"/>
        </a:defPPr>
      </a:lstStyle>
    </a:txDef>
  </a:objectDefaults>
  <a:extraClrSchemeLst/>
</a:theme>
</file>

<file path=ppt/theme/theme6.xml><?xml version="1.0" encoding="utf-8"?>
<a:theme xmlns:a="http://schemas.openxmlformats.org/drawingml/2006/main" name="3_WPI_Gray">
  <a:themeElements>
    <a:clrScheme name="Custom 57">
      <a:dk1>
        <a:srgbClr val="FFFFFF"/>
      </a:dk1>
      <a:lt1>
        <a:srgbClr val="6D6D6D"/>
      </a:lt1>
      <a:dk2>
        <a:srgbClr val="000000"/>
      </a:dk2>
      <a:lt2>
        <a:srgbClr val="FFFFFF"/>
      </a:lt2>
      <a:accent1>
        <a:srgbClr val="AB192D"/>
      </a:accent1>
      <a:accent2>
        <a:srgbClr val="B2B7BB"/>
      </a:accent2>
      <a:accent3>
        <a:srgbClr val="2C6A8C"/>
      </a:accent3>
      <a:accent4>
        <a:srgbClr val="B7A079"/>
      </a:accent4>
      <a:accent5>
        <a:srgbClr val="46A0DC"/>
      </a:accent5>
      <a:accent6>
        <a:srgbClr val="D9CD95"/>
      </a:accent6>
      <a:hlink>
        <a:srgbClr val="46A0DC"/>
      </a:hlink>
      <a:folHlink>
        <a:srgbClr val="808DA9"/>
      </a:folHlink>
    </a:clrScheme>
    <a:fontScheme name="Verdana">
      <a:majorFont>
        <a:latin typeface="Verdana"/>
        <a:ea typeface=""/>
        <a:cs typeface=""/>
      </a:majorFont>
      <a:minorFont>
        <a:latin typeface="Verdana"/>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lumMod val="40000"/>
            <a:lumOff val="60000"/>
          </a:schemeClr>
        </a:solidFill>
        <a:ln w="12700" cap="sq" algn="ctr">
          <a:solidFill>
            <a:schemeClr val="tx1"/>
          </a:solidFill>
          <a:miter lim="800000"/>
          <a:headEnd/>
          <a:tailEnd/>
        </a:ln>
        <a:effectLst/>
      </a:spPr>
      <a:bodyPr wrap="none" rtlCol="0" anchor="ctr"/>
      <a:lstStyle>
        <a:defPPr algn="ctr">
          <a:defRPr sz="1600" dirty="0" smtClean="0">
            <a:solidFill>
              <a:schemeClr val="bg1"/>
            </a:solidFill>
            <a:latin typeface="+mn-lt"/>
          </a:defRPr>
        </a:defPPr>
      </a:lstStyle>
    </a:spDef>
    <a:lnDef>
      <a:spPr bwMode="auto">
        <a:solidFill>
          <a:schemeClr val="accent2"/>
        </a:solidFill>
        <a:ln w="19050" cap="sq" cmpd="sng" algn="ctr">
          <a:solidFill>
            <a:schemeClr val="tx1"/>
          </a:solidFill>
          <a:prstDash val="solid"/>
          <a:round/>
          <a:headEnd type="triangle" w="med" len="med"/>
          <a:tailEnd type="triangle" w="med" len="med"/>
        </a:ln>
        <a:effectLst/>
      </a:spPr>
      <a:bodyPr/>
      <a:lstStyle/>
    </a:lnDef>
    <a:txDef>
      <a:spPr>
        <a:noFill/>
      </a:spPr>
      <a:bodyPr wrap="none" rtlCol="0">
        <a:noAutofit/>
      </a:bodyPr>
      <a:lstStyle>
        <a:defPPr algn="ctr">
          <a:defRPr sz="1600" dirty="0" err="1" smtClean="0"/>
        </a:defPPr>
      </a:lstStyle>
    </a:txDef>
  </a:objectDefaults>
  <a:extraClrSchemeLst/>
</a:theme>
</file>

<file path=ppt/theme/theme7.xml><?xml version="1.0" encoding="utf-8"?>
<a:theme xmlns:a="http://schemas.openxmlformats.org/drawingml/2006/main" name="WPI PPT Theme V2">
  <a:themeElements>
    <a:clrScheme name="Custom 56">
      <a:dk1>
        <a:sysClr val="windowText" lastClr="000000"/>
      </a:dk1>
      <a:lt1>
        <a:sysClr val="window" lastClr="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Verdana">
      <a:majorFont>
        <a:latin typeface="Verdana"/>
        <a:ea typeface=""/>
        <a:cs typeface=""/>
      </a:majorFont>
      <a:minorFont>
        <a:latin typeface="Verdana"/>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solidFill>
        <a:ln w="12700" cap="sq" algn="ctr">
          <a:solidFill>
            <a:schemeClr val="tx2"/>
          </a:solidFill>
          <a:miter lim="800000"/>
          <a:headEnd/>
          <a:tailEnd/>
        </a:ln>
        <a:effectLst/>
      </a:spPr>
      <a:bodyPr wrap="none" anchor="ctr"/>
      <a:lstStyle>
        <a:defPPr algn="ctr">
          <a:defRPr sz="1600" dirty="0" smtClean="0">
            <a:solidFill>
              <a:schemeClr val="bg1"/>
            </a:solidFill>
            <a:latin typeface="+mn-lt"/>
          </a:defRPr>
        </a:defPPr>
      </a:lstStyle>
    </a:spDef>
    <a:txDef>
      <a:spPr>
        <a:noFill/>
      </a:spPr>
      <a:bodyPr wrap="none" rtlCol="0">
        <a:noAutofit/>
      </a:bodyPr>
      <a:lstStyle>
        <a:defPPr algn="ctr">
          <a:defRPr sz="1600" dirty="0" err="1" smtClean="0"/>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WPI PPT Theme</Template>
  <TotalTime>1519</TotalTime>
  <Words>5713</Words>
  <Application>Microsoft Office PowerPoint</Application>
  <PresentationFormat>On-screen Show (4:3)</PresentationFormat>
  <Paragraphs>1910</Paragraphs>
  <Slides>48</Slides>
  <Notes>44</Notes>
  <HiddenSlides>0</HiddenSlides>
  <MMClips>0</MMClips>
  <ScaleCrop>false</ScaleCrop>
  <HeadingPairs>
    <vt:vector size="4" baseType="variant">
      <vt:variant>
        <vt:lpstr>Theme</vt:lpstr>
      </vt:variant>
      <vt:variant>
        <vt:i4>7</vt:i4>
      </vt:variant>
      <vt:variant>
        <vt:lpstr>Slide Titles</vt:lpstr>
      </vt:variant>
      <vt:variant>
        <vt:i4>48</vt:i4>
      </vt:variant>
    </vt:vector>
  </HeadingPairs>
  <TitlesOfParts>
    <vt:vector size="55" baseType="lpstr">
      <vt:lpstr>WPI PPT Theme</vt:lpstr>
      <vt:lpstr>WPI_Gray</vt:lpstr>
      <vt:lpstr>1_WPI_Gray</vt:lpstr>
      <vt:lpstr>2_WPI_Gray</vt:lpstr>
      <vt:lpstr>1_WPI PPT Theme</vt:lpstr>
      <vt:lpstr>3_WPI_Gray</vt:lpstr>
      <vt:lpstr>WPI PPT Theme V2</vt:lpstr>
      <vt:lpstr>Economic Scenario Generator</vt:lpstr>
      <vt:lpstr>Overview</vt:lpstr>
      <vt:lpstr>What is an Economic Scenario Generator?</vt:lpstr>
      <vt:lpstr>Regime Switching (Markov Chains)</vt:lpstr>
      <vt:lpstr>Regime Switching (Markov Chains)</vt:lpstr>
      <vt:lpstr>Regime Switching (Markov Chains)</vt:lpstr>
      <vt:lpstr>Simulated Returns</vt:lpstr>
      <vt:lpstr>Inverse Transform Methods (Continuous)</vt:lpstr>
      <vt:lpstr>Inverse Transform Methods (Continuous)</vt:lpstr>
      <vt:lpstr>Inverse Transform Methods (Continuous)</vt:lpstr>
      <vt:lpstr>Inverse Transform Methods</vt:lpstr>
      <vt:lpstr>Inverse Transform Methods</vt:lpstr>
      <vt:lpstr>Inverse Transform Methods</vt:lpstr>
      <vt:lpstr>Calibration (Maximum Likelihood Estimation)</vt:lpstr>
      <vt:lpstr>Calibration (Maximum Likelihood Estimation)</vt:lpstr>
      <vt:lpstr>Calibration (Maximum Likelihood Estimation)</vt:lpstr>
      <vt:lpstr>Calibration (Maximum Likelihood Estimation)</vt:lpstr>
      <vt:lpstr>Calibration (Maximum Likelihood Estimation)</vt:lpstr>
      <vt:lpstr>Calibration (Maximum Likelihood Estimation)</vt:lpstr>
      <vt:lpstr>Calibration (Maximum Likelihood Estimation)</vt:lpstr>
      <vt:lpstr>Calibration (Maximum Likelihood Estimation)</vt:lpstr>
      <vt:lpstr>Calibration (Maximum Likelihood Estimation)</vt:lpstr>
      <vt:lpstr>Calibration (Maximum Likelihood Estimation)</vt:lpstr>
      <vt:lpstr>Calibration (Maximum Likelihood Estimation)</vt:lpstr>
      <vt:lpstr>Calibration (Maximum Likelihood Estimation)</vt:lpstr>
      <vt:lpstr>Calibration (Maximum Likelihood Estimation)</vt:lpstr>
      <vt:lpstr>Calibration (Maximum Likelihood Estimation)</vt:lpstr>
      <vt:lpstr>Calibration (Maximum Likelihood Estimation)</vt:lpstr>
      <vt:lpstr>Where Next?</vt:lpstr>
      <vt:lpstr>Covariance Matrix</vt:lpstr>
      <vt:lpstr>Cholesky Decomposition</vt:lpstr>
      <vt:lpstr>Cholesky Example</vt:lpstr>
      <vt:lpstr>Cholesky Example</vt:lpstr>
      <vt:lpstr>Cholesky Example</vt:lpstr>
      <vt:lpstr>The ESG</vt:lpstr>
      <vt:lpstr>The ESG</vt:lpstr>
      <vt:lpstr>The ESG</vt:lpstr>
      <vt:lpstr>Our ESG</vt:lpstr>
      <vt:lpstr>Results: Mean &amp; St. Dev. Difference</vt:lpstr>
      <vt:lpstr>Results: Covariance Difference</vt:lpstr>
      <vt:lpstr>Results: Covariance Difference</vt:lpstr>
      <vt:lpstr>Results: Covariance Difference</vt:lpstr>
      <vt:lpstr>Recommendations</vt:lpstr>
      <vt:lpstr>Thank you for listening!</vt:lpstr>
      <vt:lpstr>Appendix I – Our 3rd Regime</vt:lpstr>
      <vt:lpstr>Appendix II – Mean &amp; St. Dev. Differences </vt:lpstr>
      <vt:lpstr>Appendix III – Covariance Differences</vt:lpstr>
      <vt:lpstr>Appendix IV – ETFs Used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Scenario Generator</dc:title>
  <dc:creator>Caylee</dc:creator>
  <cp:lastModifiedBy>Brittany Mowe</cp:lastModifiedBy>
  <cp:revision>137</cp:revision>
  <dcterms:created xsi:type="dcterms:W3CDTF">2016-03-29T20:04:39Z</dcterms:created>
  <dcterms:modified xsi:type="dcterms:W3CDTF">2016-04-27T17:47:57Z</dcterms:modified>
</cp:coreProperties>
</file>