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CC0BDC-0233-46C1-A2C1-69A84A69F64B}">
  <a:tblStyle styleId="{CBCC0BDC-0233-46C1-A2C1-69A84A69F6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ticles.bplans.com/what-to-include-in-your-pitch-deck/"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assertion-evidence.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annett-cdn.com/presto/2018/09/21/PASH/7b337067-29b8-423d-b8a7-308b1162fec4-AP18263597658630.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6e70547de_6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16e70547de_6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Jake</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Hello everyone, thank you for coming to our presentation! Our project is [title] on behalf of our sponsor, Eastern Spectrum Group. Before we get started, we’re going to go around and have everyone introduce themselves</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t>
            </a:r>
            <a:endParaRPr>
              <a:solidFill>
                <a:schemeClr val="dk1"/>
              </a:solidFill>
            </a:endParaRPr>
          </a:p>
          <a:p>
            <a:pPr marL="0" lvl="0" indent="0" algn="l" rtl="0">
              <a:spcBef>
                <a:spcPts val="0"/>
              </a:spcBef>
              <a:spcAft>
                <a:spcPts val="0"/>
              </a:spcAft>
              <a:buNone/>
            </a:pPr>
            <a:r>
              <a:rPr lang="en">
                <a:solidFill>
                  <a:schemeClr val="dk1"/>
                </a:solidFill>
              </a:rPr>
              <a:t>REFERENCES ON HOW TO FORMAT:</a:t>
            </a:r>
            <a:endParaRPr>
              <a:solidFill>
                <a:schemeClr val="dk1"/>
              </a:solidFill>
            </a:endParaRPr>
          </a:p>
          <a:p>
            <a:pPr marL="0" lvl="0" indent="0" algn="l" rtl="0">
              <a:spcBef>
                <a:spcPts val="0"/>
              </a:spcBef>
              <a:spcAft>
                <a:spcPts val="0"/>
              </a:spcAft>
              <a:buNone/>
            </a:pPr>
            <a:r>
              <a:rPr lang="en" u="sng">
                <a:solidFill>
                  <a:schemeClr val="hlink"/>
                </a:solidFill>
                <a:hlinkClick r:id="rId3"/>
              </a:rPr>
              <a:t>https://articles.bplans.com/what-to-include-in-your-pitch-deck/</a:t>
            </a:r>
            <a:r>
              <a:rPr lang="en">
                <a:solidFill>
                  <a:schemeClr val="dk1"/>
                </a:solidFill>
              </a:rPr>
              <a:t> (we’re not really doing a pitch deck but this does have some good tips on writing business things)</a:t>
            </a:r>
            <a:endParaRPr>
              <a:solidFill>
                <a:schemeClr val="dk1"/>
              </a:solidFill>
            </a:endParaRPr>
          </a:p>
          <a:p>
            <a:pPr marL="0" lvl="0" indent="0" algn="l" rtl="0">
              <a:spcBef>
                <a:spcPts val="0"/>
              </a:spcBef>
              <a:spcAft>
                <a:spcPts val="0"/>
              </a:spcAft>
              <a:buNone/>
            </a:pPr>
            <a:r>
              <a:rPr lang="en" u="sng">
                <a:solidFill>
                  <a:schemeClr val="hlink"/>
                </a:solidFill>
                <a:hlinkClick r:id="rId4"/>
              </a:rPr>
              <a:t>https://www.assertion-evidence.com/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 successful presentation regardless of format will: engage the audience and tell a story.</a:t>
            </a:r>
            <a:endParaRPr>
              <a:solidFill>
                <a:schemeClr val="dk1"/>
              </a:solidFill>
            </a:endParaRPr>
          </a:p>
          <a:p>
            <a:pPr marL="0" lvl="0" indent="0" algn="l" rtl="0">
              <a:spcBef>
                <a:spcPts val="0"/>
              </a:spcBef>
              <a:spcAft>
                <a:spcPts val="0"/>
              </a:spcAft>
              <a:buNone/>
            </a:pPr>
            <a:r>
              <a:rPr lang="en">
                <a:solidFill>
                  <a:schemeClr val="dk1"/>
                </a:solidFill>
              </a:rPr>
              <a:t>This means: avoiding bullet points and text-dense slides, and using graphics and images to support the slide.</a:t>
            </a:r>
            <a:endParaRPr>
              <a:solidFill>
                <a:schemeClr val="dk1"/>
              </a:solidFill>
            </a:endParaRPr>
          </a:p>
          <a:p>
            <a:pPr marL="0" lvl="0" indent="0" algn="l" rtl="0">
              <a:spcBef>
                <a:spcPts val="0"/>
              </a:spcBef>
              <a:spcAft>
                <a:spcPts val="0"/>
              </a:spcAft>
              <a:buNone/>
            </a:pPr>
            <a:r>
              <a:rPr lang="en">
                <a:solidFill>
                  <a:schemeClr val="dk1"/>
                </a:solidFill>
              </a:rPr>
              <a:t>What is also helpful in a presentation is a way to keep the audience on track in case they tune out for a second, they won’t be lost for long.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These principles are universal and bring success across business and technical presentations.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Notes</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Introduction</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Drop majors</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Acknowledgements at the end</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Put sponsors first</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Drop objectives only slides</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Methods is good and clear, spend more time explaining the slide</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Remove term “weigh”</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Data</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Try and show data figures</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To make it perfect</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Look professional</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Idea: hands in front</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Ault</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Work on our story, make it more fluid</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b="1">
                <a:solidFill>
                  <a:schemeClr val="dk1"/>
                </a:solidFill>
                <a:latin typeface="Lato"/>
                <a:ea typeface="Lato"/>
                <a:cs typeface="Lato"/>
                <a:sym typeface="Lato"/>
              </a:rPr>
              <a:t>	Mention target audience, mention deregulation which is why its becoming a cash crop</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None/>
            </a:pPr>
            <a:r>
              <a:rPr lang="en" sz="1200" b="1">
                <a:solidFill>
                  <a:schemeClr val="dk1"/>
                </a:solidFill>
                <a:latin typeface="Lato"/>
                <a:ea typeface="Lato"/>
                <a:cs typeface="Lato"/>
                <a:sym typeface="Lato"/>
              </a:rPr>
              <a:t>	Explain why we are interviewing tobacco farmings before we talk about tobacco farmers</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4757b6f73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4757b6f7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Heads up! This thing is animated! Whoever is advancing the slide, there are 5 clicks on this! Pace them as I speak.</a:t>
            </a:r>
            <a:endParaRPr b="1"/>
          </a:p>
          <a:p>
            <a:pPr marL="0" lvl="0" indent="0" algn="l" rtl="0">
              <a:spcBef>
                <a:spcPts val="0"/>
              </a:spcBef>
              <a:spcAft>
                <a:spcPts val="0"/>
              </a:spcAft>
              <a:buNone/>
            </a:pPr>
            <a:r>
              <a:rPr lang="en" b="1"/>
              <a:t>Por</a:t>
            </a:r>
            <a:endParaRPr/>
          </a:p>
          <a:p>
            <a:pPr marL="0" lvl="0" indent="0" algn="l" rtl="0">
              <a:spcBef>
                <a:spcPts val="0"/>
              </a:spcBef>
              <a:spcAft>
                <a:spcPts val="0"/>
              </a:spcAft>
              <a:buNone/>
            </a:pPr>
            <a:r>
              <a:rPr lang="en"/>
              <a:t>This is our methods flowchart!</a:t>
            </a:r>
            <a:endParaRPr/>
          </a:p>
          <a:p>
            <a:pPr marL="0" lvl="0" indent="0" algn="l" rtl="0">
              <a:spcBef>
                <a:spcPts val="0"/>
              </a:spcBef>
              <a:spcAft>
                <a:spcPts val="0"/>
              </a:spcAft>
              <a:buNone/>
            </a:pPr>
            <a:r>
              <a:rPr lang="en"/>
              <a:t>The first objective, which is to determine the current business environment of primary stakeholders, is shown in the green bubble and its associated tasks are shown below it in the grey bubbles. For this objective, we interviewed Thai farmers and gathered information.</a:t>
            </a:r>
            <a:endParaRPr/>
          </a:p>
          <a:p>
            <a:pPr marL="0" lvl="0" indent="0" algn="l" rtl="0">
              <a:spcBef>
                <a:spcPts val="0"/>
              </a:spcBef>
              <a:spcAft>
                <a:spcPts val="0"/>
              </a:spcAft>
              <a:buNone/>
            </a:pPr>
            <a:r>
              <a:rPr lang="en"/>
              <a:t>The next objective was to compile data from the interviews, which is where we conducted our content analysis of the data.</a:t>
            </a:r>
            <a:endParaRPr/>
          </a:p>
          <a:p>
            <a:pPr marL="0" lvl="0" indent="0" algn="l" rtl="0">
              <a:spcBef>
                <a:spcPts val="0"/>
              </a:spcBef>
              <a:spcAft>
                <a:spcPts val="0"/>
              </a:spcAft>
              <a:buNone/>
            </a:pPr>
            <a:r>
              <a:rPr lang="en"/>
              <a:t>The third objective was to develop a value proposition for the Thai farmers if they were to engage in cooperative farming. Here, we assess the costs and benefits of the model for everyone involved.</a:t>
            </a:r>
            <a:endParaRPr/>
          </a:p>
          <a:p>
            <a:pPr marL="0" lvl="0" indent="0" algn="l" rtl="0">
              <a:spcBef>
                <a:spcPts val="0"/>
              </a:spcBef>
              <a:spcAft>
                <a:spcPts val="0"/>
              </a:spcAft>
              <a:buNone/>
            </a:pPr>
            <a:r>
              <a:rPr lang="en"/>
              <a:t>The last objective is to assess the practicality of cultivating hemp with Thai farmers where we validate the model.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4757b6f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4757b6f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Jake</a:t>
            </a:r>
            <a:endParaRPr b="1"/>
          </a:p>
          <a:p>
            <a:pPr marL="0" lvl="0" indent="0" algn="l" rtl="0">
              <a:spcBef>
                <a:spcPts val="0"/>
              </a:spcBef>
              <a:spcAft>
                <a:spcPts val="0"/>
              </a:spcAft>
              <a:buNone/>
            </a:pPr>
            <a:r>
              <a:rPr lang="en"/>
              <a:t>In this project we used content analysis to collate and analyze the data we collecting during our interview process.</a:t>
            </a:r>
            <a:endParaRPr/>
          </a:p>
          <a:p>
            <a:pPr marL="0" lvl="0" indent="0" algn="l" rtl="0">
              <a:spcBef>
                <a:spcPts val="0"/>
              </a:spcBef>
              <a:spcAft>
                <a:spcPts val="0"/>
              </a:spcAft>
              <a:buNone/>
            </a:pPr>
            <a:r>
              <a:rPr lang="en"/>
              <a:t>In our actual content analysis, we conducted [20] interviews and sorted the data using 11 yes or no questions, labelled by the codes listed on the X axis of the table. </a:t>
            </a:r>
            <a:endParaRPr/>
          </a:p>
          <a:p>
            <a:pPr marL="0" lvl="0" indent="0" algn="l" rtl="0">
              <a:spcBef>
                <a:spcPts val="0"/>
              </a:spcBef>
              <a:spcAft>
                <a:spcPts val="0"/>
              </a:spcAft>
              <a:buNone/>
            </a:pPr>
            <a:r>
              <a:rPr lang="en"/>
              <a:t>In the example shown above, the content analysis creates a binary data set, with a single interview in every row and a question’s associated code in every column. </a:t>
            </a:r>
            <a:endParaRPr/>
          </a:p>
          <a:p>
            <a:pPr marL="0" lvl="0" indent="0" algn="l" rtl="0">
              <a:spcBef>
                <a:spcPts val="0"/>
              </a:spcBef>
              <a:spcAft>
                <a:spcPts val="0"/>
              </a:spcAft>
              <a:buNone/>
            </a:pPr>
            <a:r>
              <a:rPr lang="en"/>
              <a:t>We can sort the results of each interview by the codes in the top row, like HE for hemp farmers and NH for non hemp farmers. Here’s an example result we can gather from this data. </a:t>
            </a:r>
            <a:endParaRPr/>
          </a:p>
          <a:p>
            <a:pPr marL="0" lvl="0" indent="0" algn="l" rtl="0">
              <a:spcBef>
                <a:spcPts val="0"/>
              </a:spcBef>
              <a:spcAft>
                <a:spcPts val="0"/>
              </a:spcAft>
              <a:buNone/>
            </a:pPr>
            <a:endParaRPr/>
          </a:p>
          <a:p>
            <a:pPr marL="0" lvl="0" indent="0" algn="l" rtl="0">
              <a:spcBef>
                <a:spcPts val="0"/>
              </a:spcBef>
              <a:spcAft>
                <a:spcPts val="0"/>
              </a:spcAft>
              <a:buNone/>
            </a:pPr>
            <a:r>
              <a:rPr lang="en"/>
              <a:t>In our real data set, we were able to pull additional statistics from the 11 codes we used. We have codes for different questions like</a:t>
            </a:r>
            <a:endParaRPr/>
          </a:p>
          <a:p>
            <a:pPr marL="0" lvl="0" indent="0" algn="l" rtl="0">
              <a:spcBef>
                <a:spcPts val="0"/>
              </a:spcBef>
              <a:spcAft>
                <a:spcPts val="0"/>
              </a:spcAft>
              <a:buNone/>
            </a:pPr>
            <a:r>
              <a:rPr lang="en"/>
              <a:t>Does the farmer have more than 10 rai? (MR)</a:t>
            </a:r>
            <a:endParaRPr/>
          </a:p>
          <a:p>
            <a:pPr marL="0" lvl="0" indent="0" algn="l" rtl="0">
              <a:spcBef>
                <a:spcPts val="0"/>
              </a:spcBef>
              <a:spcAft>
                <a:spcPts val="0"/>
              </a:spcAft>
              <a:buClr>
                <a:schemeClr val="dk1"/>
              </a:buClr>
              <a:buSzPts val="1100"/>
              <a:buFont typeface="Arial"/>
              <a:buNone/>
            </a:pPr>
            <a:r>
              <a:rPr lang="en"/>
              <a:t>Does the farmer use mechanical equipment? (ME)</a:t>
            </a:r>
            <a:endParaRPr/>
          </a:p>
          <a:p>
            <a:pPr marL="0" lvl="0" indent="0" algn="l" rtl="0">
              <a:spcBef>
                <a:spcPts val="0"/>
              </a:spcBef>
              <a:spcAft>
                <a:spcPts val="0"/>
              </a:spcAft>
              <a:buClr>
                <a:schemeClr val="dk1"/>
              </a:buClr>
              <a:buSzPts val="1100"/>
              <a:buFont typeface="Arial"/>
              <a:buNone/>
            </a:pPr>
            <a:r>
              <a:rPr lang="en"/>
              <a:t>Did the farmer mention drought or other natural disasters that negatively affected their crops?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6456da75b_5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6456da75b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Lato"/>
                <a:ea typeface="Lato"/>
                <a:cs typeface="Lato"/>
                <a:sym typeface="Lato"/>
              </a:rPr>
              <a:t>Jake</a:t>
            </a:r>
            <a:endParaRPr sz="1200" b="1">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6e70547de_6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16e70547de_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Asha</a:t>
            </a:r>
            <a:endParaRPr b="1"/>
          </a:p>
          <a:p>
            <a:pPr marL="0" lvl="0" indent="0" algn="l" rtl="0">
              <a:spcBef>
                <a:spcPts val="0"/>
              </a:spcBef>
              <a:spcAft>
                <a:spcPts val="0"/>
              </a:spcAft>
              <a:buNone/>
            </a:pPr>
            <a:endParaRPr b="1"/>
          </a:p>
          <a:p>
            <a:pPr marL="0" lvl="0" indent="0" algn="l" rtl="0">
              <a:spcBef>
                <a:spcPts val="0"/>
              </a:spcBef>
              <a:spcAft>
                <a:spcPts val="0"/>
              </a:spcAft>
              <a:buNone/>
            </a:pPr>
            <a:r>
              <a:rPr lang="en"/>
              <a:t>The sponsor has indicated that they are interested in partnering with tobacco and sugarcane farmers for the cooperative model, so we have done research to verify that these industries would be ideal for a cooperative farming contract. </a:t>
            </a:r>
            <a:endParaRPr/>
          </a:p>
          <a:p>
            <a:pPr marL="457200" lvl="0" indent="-298450" algn="l" rtl="0">
              <a:spcBef>
                <a:spcPts val="0"/>
              </a:spcBef>
              <a:spcAft>
                <a:spcPts val="0"/>
              </a:spcAft>
              <a:buSzPts val="1100"/>
              <a:buChar char="●"/>
            </a:pPr>
            <a:r>
              <a:rPr lang="en"/>
              <a:t>Tobacco consumption is declining worldwide, and there are health concerns with farming tobacco. </a:t>
            </a:r>
            <a:endParaRPr/>
          </a:p>
          <a:p>
            <a:pPr marL="457200" lvl="0" indent="-298450" algn="l" rtl="0">
              <a:spcBef>
                <a:spcPts val="0"/>
              </a:spcBef>
              <a:spcAft>
                <a:spcPts val="0"/>
              </a:spcAft>
              <a:buSzPts val="1100"/>
              <a:buChar char="●"/>
            </a:pPr>
            <a:r>
              <a:rPr lang="en"/>
              <a:t>Some studies predict that for tobacco farmers to maintain a farming lifestyle, they will need to consider different crops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Sugar cane has variable seasons in Thailand, last year it was really poor, and this year it appears to be thriving. Globally, artificial sugar consumption is surpassing natural sugar consumption, which may compromise the sugarcane industry. This would be artificial sugars like saccharin, aspartame, and sucralose, known by common names like stevia, splenda, and high fructose corn syrup</a:t>
            </a:r>
            <a:endParaRPr/>
          </a:p>
          <a:p>
            <a:pPr marL="0" lvl="0" indent="0" algn="l" rtl="0">
              <a:spcBef>
                <a:spcPts val="0"/>
              </a:spcBef>
              <a:spcAft>
                <a:spcPts val="0"/>
              </a:spcAft>
              <a:buNone/>
            </a:pPr>
            <a:endParaRPr/>
          </a:p>
          <a:p>
            <a:pPr marL="457200" lvl="0" indent="-298450" algn="l" rtl="0">
              <a:spcBef>
                <a:spcPts val="0"/>
              </a:spcBef>
              <a:spcAft>
                <a:spcPts val="0"/>
              </a:spcAft>
              <a:buClr>
                <a:schemeClr val="dk1"/>
              </a:buClr>
              <a:buSzPts val="1100"/>
              <a:buChar char="●"/>
            </a:pPr>
            <a:r>
              <a:rPr lang="en">
                <a:solidFill>
                  <a:schemeClr val="dk1"/>
                </a:solidFill>
              </a:rPr>
              <a:t>Sugarcane and Tobacco most interested cooperative farming &amp; have more than 10 rai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Jake’s Notes:</a:t>
            </a:r>
            <a:endParaRPr/>
          </a:p>
          <a:p>
            <a:pPr marL="0" lvl="0" indent="0" algn="l" rtl="0">
              <a:spcBef>
                <a:spcPts val="0"/>
              </a:spcBef>
              <a:spcAft>
                <a:spcPts val="0"/>
              </a:spcAft>
              <a:buNone/>
            </a:pPr>
            <a:r>
              <a:rPr lang="en"/>
              <a:t>The government subsidizes the tobacco industry so they are relatively safe, but sales in both industries are going down</a:t>
            </a:r>
            <a:endParaRPr/>
          </a:p>
          <a:p>
            <a:pPr marL="0" lvl="0" indent="0" algn="l" rtl="0">
              <a:spcBef>
                <a:spcPts val="0"/>
              </a:spcBef>
              <a:spcAft>
                <a:spcPts val="0"/>
              </a:spcAft>
              <a:buNone/>
            </a:pPr>
            <a:r>
              <a:rPr lang="en"/>
              <a:t>	Sugarcane is used as a natural sugar and</a:t>
            </a:r>
            <a:endParaRPr/>
          </a:p>
          <a:p>
            <a:pPr marL="0" lvl="0" indent="0" algn="l" rtl="0">
              <a:spcBef>
                <a:spcPts val="0"/>
              </a:spcBef>
              <a:spcAft>
                <a:spcPts val="0"/>
              </a:spcAft>
              <a:buNone/>
            </a:pPr>
            <a:r>
              <a:rPr lang="en"/>
              <a:t>Big companies aren’t trusted by thai farmers, and they’re worried the company will just ditch them. We did mention that there would be a contract involved.</a:t>
            </a:r>
            <a:endParaRPr/>
          </a:p>
          <a:p>
            <a:pPr marL="0" lvl="0" indent="0" algn="l" rtl="0">
              <a:spcBef>
                <a:spcPts val="0"/>
              </a:spcBef>
              <a:spcAft>
                <a:spcPts val="0"/>
              </a:spcAft>
              <a:buNone/>
            </a:pPr>
            <a:r>
              <a:rPr lang="en"/>
              <a:t>	They tend to trust the government more</a:t>
            </a:r>
            <a:endParaRPr/>
          </a:p>
          <a:p>
            <a:pPr marL="0" lvl="0" indent="0" algn="l" rtl="0">
              <a:spcBef>
                <a:spcPts val="0"/>
              </a:spcBef>
              <a:spcAft>
                <a:spcPts val="0"/>
              </a:spcAft>
              <a:buNone/>
            </a:pPr>
            <a:r>
              <a:rPr lang="en"/>
              <a:t>Any farmers with small amounts of land can probably plant crops more densely and expand their growing capabilities with ESG’s help through coop farming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6e70547de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6e70547d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rgbClr val="595959"/>
                </a:solidFill>
              </a:rPr>
              <a:t>Namo</a:t>
            </a:r>
            <a:endParaRPr sz="1000" b="1">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From our field trip to Nakhon Phanom province, we had a chance to meet with the Mayor of Ban Paeng, who grows over 1,000 rai of tobacco, has authority on over 6,000 rai of land and is also the representative of local farmers in the บ้านแพง area. For his profit figures, he invests 23,000 to 25,000 Baht, and in return, he receives 50,000 Baht for revenue per rai. This means that he keeps roughly half of the revenue as his net profit. For his concerns regarding the cooperative farming model, the company must provide enough information on the regulations and be clear and transparent on their contract. With that being said, he has high expectations from ESG as well. This includes, training on hemp plantation, providing more opportunities and ability to build a career for farmers, and contacting officials authorities in order to build trust with farmers.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1200"/>
              </a:spcAft>
              <a:buNone/>
            </a:pPr>
            <a:endParaRPr sz="1000">
              <a:solidFill>
                <a:srgbClr val="595959"/>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4a255c5b2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4a255c5b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Brian </a:t>
            </a:r>
            <a:endParaRPr b="1"/>
          </a:p>
          <a:p>
            <a:pPr marL="0" lvl="0" indent="0" algn="l" rtl="0">
              <a:spcBef>
                <a:spcPts val="0"/>
              </a:spcBef>
              <a:spcAft>
                <a:spcPts val="0"/>
              </a:spcAft>
              <a:buNone/>
            </a:pPr>
            <a:endParaRPr/>
          </a:p>
          <a:p>
            <a:pPr marL="0" lvl="0" indent="0" algn="l" rtl="0">
              <a:spcBef>
                <a:spcPts val="0"/>
              </a:spcBef>
              <a:spcAft>
                <a:spcPts val="0"/>
              </a:spcAft>
              <a:buNone/>
            </a:pPr>
            <a:r>
              <a:rPr lang="en"/>
              <a:t>Two questions that were asked during our farmer interviews regarded interest in the cooperative farming model and farm size. ESG has identified the threshold of 10 rai, or 16,000 m2, for farm size as anything smaller would not benefit from the efficiency of mechanical harvesting and care.</a:t>
            </a:r>
            <a:endParaRPr/>
          </a:p>
          <a:p>
            <a:pPr marL="0" lvl="0" indent="0" algn="l" rtl="0">
              <a:spcBef>
                <a:spcPts val="0"/>
              </a:spcBef>
              <a:spcAft>
                <a:spcPts val="0"/>
              </a:spcAft>
              <a:buNone/>
            </a:pPr>
            <a:r>
              <a:rPr lang="en"/>
              <a:t>From our content analyis, we can see that a majority of our interviewees who fit ESG’s criteria are interested in a cooperative farming model. 2/2 hemp farmers and 7/12 non-hemp farmers that have 10 or more rai are interested.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16456da75b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16456da75b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Brian</a:t>
            </a:r>
            <a:endParaRPr b="1"/>
          </a:p>
          <a:p>
            <a:pPr marL="0" lvl="0" indent="0" algn="l" rtl="0">
              <a:spcBef>
                <a:spcPts val="0"/>
              </a:spcBef>
              <a:spcAft>
                <a:spcPts val="0"/>
              </a:spcAft>
              <a:buNone/>
            </a:pPr>
            <a:endParaRPr b="1"/>
          </a:p>
          <a:p>
            <a:pPr marL="0" lvl="0" indent="0" algn="l" rtl="0">
              <a:spcBef>
                <a:spcPts val="0"/>
              </a:spcBef>
              <a:spcAft>
                <a:spcPts val="0"/>
              </a:spcAft>
              <a:buNone/>
            </a:pPr>
            <a:r>
              <a:rPr lang="en"/>
              <a:t>Additionally, from the content analysis, we were also able to find that about 73% of non-hemp farmers that we interviewed experienced a negative effect on their crops due to natural disasters such as drought. The picture on the right shows a wilting tobacco plant from drought.</a:t>
            </a:r>
            <a:endParaRPr/>
          </a:p>
          <a:p>
            <a:pPr marL="0" lvl="0" indent="0" algn="l" rtl="0">
              <a:spcBef>
                <a:spcPts val="0"/>
              </a:spcBef>
              <a:spcAft>
                <a:spcPts val="0"/>
              </a:spcAft>
              <a:buNone/>
            </a:pPr>
            <a:endParaRPr/>
          </a:p>
          <a:p>
            <a:pPr marL="0" lvl="0" indent="0" algn="l" rtl="0">
              <a:spcBef>
                <a:spcPts val="0"/>
              </a:spcBef>
              <a:spcAft>
                <a:spcPts val="0"/>
              </a:spcAft>
              <a:buNone/>
            </a:pPr>
            <a:r>
              <a:rPr lang="en"/>
              <a:t>Switching to growing hemp would alleviate some concerns regarding natural disaster as the hemp plant is more resilient to dramatic condition changes as opposed to traditional crops.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https://www.gannett-cdn.com/presto/2018/09/21/PASH/7b337067-29b8-423d-b8a7-308b1162fec4-AP18263597658630.jpg</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4a255c5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4a255c5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200" b="1">
                <a:latin typeface="Lato"/>
                <a:ea typeface="Lato"/>
                <a:cs typeface="Lato"/>
                <a:sym typeface="Lato"/>
              </a:rPr>
              <a:t>Abby</a:t>
            </a:r>
            <a:endParaRPr sz="1200" b="1">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a:latin typeface="Lato"/>
                <a:ea typeface="Lato"/>
                <a:cs typeface="Lato"/>
                <a:sym typeface="Lato"/>
              </a:rPr>
              <a:t>With the goal of successful collaboration, we can offer ESG a few recommendations on moving forward with cooperative farming. </a:t>
            </a:r>
            <a:endParaRPr sz="1200">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a:latin typeface="Lato"/>
                <a:ea typeface="Lato"/>
                <a:cs typeface="Lato"/>
                <a:sym typeface="Lato"/>
              </a:rPr>
              <a:t>Most important factors:</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Support from the company</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Building trust with the farmers</a:t>
            </a:r>
            <a:endParaRPr sz="1200">
              <a:latin typeface="Lato"/>
              <a:ea typeface="Lato"/>
              <a:cs typeface="Lato"/>
              <a:sym typeface="Lato"/>
            </a:endParaRPr>
          </a:p>
          <a:p>
            <a:pPr marL="0" lvl="0" indent="0" algn="l" rtl="0">
              <a:lnSpc>
                <a:spcPct val="150000"/>
              </a:lnSpc>
              <a:spcBef>
                <a:spcPts val="0"/>
              </a:spcBef>
              <a:spcAft>
                <a:spcPts val="0"/>
              </a:spcAft>
              <a:buNone/>
            </a:pPr>
            <a:r>
              <a:rPr lang="en" sz="1200">
                <a:latin typeface="Lato"/>
                <a:ea typeface="Lato"/>
                <a:cs typeface="Lato"/>
                <a:sym typeface="Lato"/>
              </a:rPr>
              <a:t>For better support from the farmers, they said:</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Need education in best practices for cultivating the hemp</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Concerned that the company wouldn’t keep in contact with them while they grow the hemp</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A contract would be necessary outlining exactly what support can be offered to the farmers and the money they will be paid for the crops</a:t>
            </a:r>
            <a:endParaRPr sz="1200">
              <a:latin typeface="Lato"/>
              <a:ea typeface="Lato"/>
              <a:cs typeface="Lato"/>
              <a:sym typeface="Lato"/>
            </a:endParaRPr>
          </a:p>
          <a:p>
            <a:pPr marL="914400" lvl="1" indent="-304800" algn="l" rtl="0">
              <a:lnSpc>
                <a:spcPct val="150000"/>
              </a:lnSpc>
              <a:spcBef>
                <a:spcPts val="0"/>
              </a:spcBef>
              <a:spcAft>
                <a:spcPts val="0"/>
              </a:spcAft>
              <a:buSzPts val="1200"/>
              <a:buFont typeface="Lato"/>
              <a:buChar char="-"/>
            </a:pPr>
            <a:r>
              <a:rPr lang="en" sz="1200">
                <a:latin typeface="Lato"/>
                <a:ea typeface="Lato"/>
                <a:cs typeface="Lato"/>
                <a:sym typeface="Lato"/>
              </a:rPr>
              <a:t>Professional representation from the company shows farmers ESG is ready to support them in the long haul, not just for a short-term hemp deal</a:t>
            </a:r>
            <a:endParaRPr sz="1200">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a:latin typeface="Lato"/>
                <a:ea typeface="Lato"/>
                <a:cs typeface="Lato"/>
                <a:sym typeface="Lato"/>
              </a:rPr>
              <a:t>Building trust with the farmers:</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They trust the government more than big companies </a:t>
            </a:r>
            <a:endParaRPr sz="1200">
              <a:latin typeface="Lato"/>
              <a:ea typeface="Lato"/>
              <a:cs typeface="Lato"/>
              <a:sym typeface="Lato"/>
            </a:endParaRPr>
          </a:p>
          <a:p>
            <a:pPr marL="914400" lvl="1" indent="-304800" algn="l" rtl="0">
              <a:lnSpc>
                <a:spcPct val="150000"/>
              </a:lnSpc>
              <a:spcBef>
                <a:spcPts val="0"/>
              </a:spcBef>
              <a:spcAft>
                <a:spcPts val="0"/>
              </a:spcAft>
              <a:buSzPts val="1200"/>
              <a:buFont typeface="Lato"/>
              <a:buChar char="-"/>
            </a:pPr>
            <a:r>
              <a:rPr lang="en" sz="1200">
                <a:latin typeface="Lato"/>
                <a:ea typeface="Lato"/>
                <a:cs typeface="Lato"/>
                <a:sym typeface="Lato"/>
              </a:rPr>
              <a:t>They’ve been screwed over before by companies looking for quick cash</a:t>
            </a:r>
            <a:endParaRPr sz="1200">
              <a:latin typeface="Lato"/>
              <a:ea typeface="Lato"/>
              <a:cs typeface="Lato"/>
              <a:sym typeface="Lato"/>
            </a:endParaRPr>
          </a:p>
          <a:p>
            <a:pPr marL="914400" lvl="1" indent="-304800" algn="l" rtl="0">
              <a:lnSpc>
                <a:spcPct val="150000"/>
              </a:lnSpc>
              <a:spcBef>
                <a:spcPts val="0"/>
              </a:spcBef>
              <a:spcAft>
                <a:spcPts val="0"/>
              </a:spcAft>
              <a:buSzPts val="1200"/>
              <a:buFont typeface="Lato"/>
              <a:buChar char="-"/>
            </a:pPr>
            <a:r>
              <a:rPr lang="en" sz="1200">
                <a:latin typeface="Lato"/>
                <a:ea typeface="Lato"/>
                <a:cs typeface="Lato"/>
                <a:sym typeface="Lato"/>
              </a:rPr>
              <a:t>Gov’t has authority on hemp -&gt; any collaboration will help farmers build trust with ESG</a:t>
            </a:r>
            <a:endParaRPr sz="1200">
              <a:latin typeface="Lato"/>
              <a:ea typeface="Lato"/>
              <a:cs typeface="Lato"/>
              <a:sym typeface="Lato"/>
            </a:endParaRPr>
          </a:p>
          <a:p>
            <a:pPr marL="457200" lvl="0" indent="-304800" algn="l" rtl="0">
              <a:lnSpc>
                <a:spcPct val="150000"/>
              </a:lnSpc>
              <a:spcBef>
                <a:spcPts val="0"/>
              </a:spcBef>
              <a:spcAft>
                <a:spcPts val="0"/>
              </a:spcAft>
              <a:buSzPts val="1200"/>
              <a:buFont typeface="Lato"/>
              <a:buChar char="-"/>
            </a:pPr>
            <a:r>
              <a:rPr lang="en" sz="1200">
                <a:latin typeface="Lato"/>
                <a:ea typeface="Lato"/>
                <a:cs typeface="Lato"/>
                <a:sym typeface="Lato"/>
              </a:rPr>
              <a:t>Farmer recommended company convincing leadership figures such as village headmen to promote the business model</a:t>
            </a:r>
            <a:endParaRPr sz="1200">
              <a:latin typeface="Lato"/>
              <a:ea typeface="Lato"/>
              <a:cs typeface="Lato"/>
              <a:sym typeface="Lato"/>
            </a:endParaRPr>
          </a:p>
          <a:p>
            <a:pPr marL="914400" lvl="1" indent="-304800" algn="l" rtl="0">
              <a:lnSpc>
                <a:spcPct val="150000"/>
              </a:lnSpc>
              <a:spcBef>
                <a:spcPts val="0"/>
              </a:spcBef>
              <a:spcAft>
                <a:spcPts val="0"/>
              </a:spcAft>
              <a:buSzPts val="1200"/>
              <a:buFont typeface="Lato"/>
              <a:buChar char="-"/>
            </a:pPr>
            <a:r>
              <a:rPr lang="en" sz="1200">
                <a:latin typeface="Lato"/>
                <a:ea typeface="Lato"/>
                <a:cs typeface="Lato"/>
                <a:sym typeface="Lato"/>
              </a:rPr>
              <a:t>Talked to a village headman who owned 3 rai, but knows of farmers from the village interested in growing hemp that have at least 100 rai between them</a:t>
            </a:r>
            <a:endParaRPr sz="1200">
              <a:latin typeface="Lato"/>
              <a:ea typeface="Lato"/>
              <a:cs typeface="Lato"/>
              <a:sym typeface="Lato"/>
            </a:endParaRPr>
          </a:p>
          <a:p>
            <a:pPr marL="914400" lvl="1" indent="-304800" algn="l" rtl="0">
              <a:lnSpc>
                <a:spcPct val="150000"/>
              </a:lnSpc>
              <a:spcBef>
                <a:spcPts val="0"/>
              </a:spcBef>
              <a:spcAft>
                <a:spcPts val="0"/>
              </a:spcAft>
              <a:buSzPts val="1200"/>
              <a:buFont typeface="Lato"/>
              <a:buChar char="-"/>
            </a:pPr>
            <a:r>
              <a:rPr lang="en" sz="1200">
                <a:latin typeface="Lato"/>
                <a:ea typeface="Lato"/>
                <a:cs typeface="Lato"/>
                <a:sym typeface="Lato"/>
              </a:rPr>
              <a:t>Building a relationship with the headman and other trusted authority will help ESG look much more legitimate in this endeavor.</a:t>
            </a:r>
            <a:endParaRPr sz="1200">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a:latin typeface="Lato"/>
                <a:ea typeface="Lato"/>
                <a:cs typeface="Lato"/>
                <a:sym typeface="Lato"/>
              </a:rPr>
              <a:t>With the current sample of interviews we’ve conducted, these are suggestions and possible solutions to implement as ESG finalizes their ideal candidates for cooperative farming.</a:t>
            </a:r>
            <a:endParaRPr sz="1200">
              <a:latin typeface="Lato"/>
              <a:ea typeface="Lato"/>
              <a:cs typeface="Lato"/>
              <a:sym typeface="Lato"/>
            </a:endParaRPr>
          </a:p>
          <a:p>
            <a:pPr marL="0" lvl="0" indent="0" algn="l" rtl="0">
              <a:lnSpc>
                <a:spcPct val="115000"/>
              </a:lnSpc>
              <a:spcBef>
                <a:spcPts val="0"/>
              </a:spcBef>
              <a:spcAft>
                <a:spcPts val="1200"/>
              </a:spcAft>
              <a:buNone/>
            </a:pPr>
            <a:endParaRPr sz="600">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14a255c5b2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14a255c5b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200" b="1">
                <a:latin typeface="Lato"/>
                <a:ea typeface="Lato"/>
                <a:cs typeface="Lato"/>
                <a:sym typeface="Lato"/>
              </a:rPr>
              <a:t>Mhiw</a:t>
            </a:r>
            <a:endParaRPr sz="1200" b="1">
              <a:latin typeface="Lato"/>
              <a:ea typeface="Lato"/>
              <a:cs typeface="Lato"/>
              <a:sym typeface="Lato"/>
            </a:endParaRPr>
          </a:p>
          <a:p>
            <a:pPr marL="0" lvl="0" indent="0" algn="l" rtl="0">
              <a:lnSpc>
                <a:spcPct val="150000"/>
              </a:lnSpc>
              <a:spcBef>
                <a:spcPts val="0"/>
              </a:spcBef>
              <a:spcAft>
                <a:spcPts val="0"/>
              </a:spcAft>
              <a:buClr>
                <a:schemeClr val="dk1"/>
              </a:buClr>
              <a:buSzPts val="1100"/>
              <a:buFont typeface="Arial"/>
              <a:buNone/>
            </a:pPr>
            <a:r>
              <a:rPr lang="en" sz="1200">
                <a:latin typeface="Lato"/>
                <a:ea typeface="Lato"/>
                <a:cs typeface="Lato"/>
                <a:sym typeface="Lato"/>
              </a:rPr>
              <a:t>To review, cooperative farming is a stable solution proven to help farmers in poverty, and ESG has shown their commitment to farmers by looking to establish this new venture. Based on interviews with Thai farmers, about half of the farmers who fit ESG’s requirements, namely those who possess at least ten rai and grow non-hemp crops, are interested in a cooperative farming contract with ESG. Lastly, based on concerns raised by farmers and evidence from case studies, it is proven that companies that provide financial as well as material support and build strong relationships of trust with the farmers are the most profitable. By putting into practice those values, we believe ESG will be successful in both expanding their production and effectively supporting farmers. </a:t>
            </a:r>
            <a:endParaRPr sz="1200">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5ea52a8cd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15ea52a8c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Jake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Lastly we’d like to thank everyone who helped us during this project, especially our sponsor and liaisons, [names] for making this all possible. Finally, we appreciate all the support the WPI and Chula advisors have given us during this project. Thank you everyone!</a:t>
            </a:r>
            <a:endParaRPr b="1"/>
          </a:p>
          <a:p>
            <a:pPr marL="0" lvl="0" indent="0" algn="l" rtl="0">
              <a:spcBef>
                <a:spcPts val="0"/>
              </a:spcBef>
              <a:spcAft>
                <a:spcPts val="0"/>
              </a:spcAft>
              <a:buNone/>
            </a:pPr>
            <a:endParaRPr/>
          </a:p>
          <a:p>
            <a:pPr marL="0" lvl="0" indent="0" algn="l" rtl="0">
              <a:spcBef>
                <a:spcPts val="0"/>
              </a:spcBef>
              <a:spcAft>
                <a:spcPts val="0"/>
              </a:spcAft>
              <a:buNone/>
            </a:pPr>
            <a:r>
              <a:rPr lang="en"/>
              <a:t>We’d like to acknowledge all of the people who made this project happen and supported us along the way. From WPI, we’d like to thank Professors Stephan Sturm, Holly Ault, and Esther Boucher. </a:t>
            </a:r>
            <a:endParaRPr/>
          </a:p>
          <a:p>
            <a:pPr marL="0" lvl="0" indent="0" algn="l" rtl="0">
              <a:spcBef>
                <a:spcPts val="0"/>
              </a:spcBef>
              <a:spcAft>
                <a:spcPts val="0"/>
              </a:spcAft>
              <a:buNone/>
            </a:pPr>
            <a:r>
              <a:rPr lang="en"/>
              <a:t>From Chulalongkorn University, thank you to Professor Numpon Insin, Siripastr Jayanta and Supawan Tantayanon. Our sponsor, Eastern Spectrum Group, has been very helpful through this whole process, especially Thanisoorn Bonsoong, the CEO, and the Director of Innovation, Preet Marwaha. Lastly, we’d like to thank everyone else we interviewed, especially all of the farmers who were kind enough to talk to 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5c6c3fd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15c6c3fd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Jake/Everyone (POND FIRST)</a:t>
            </a:r>
            <a:endParaRPr b="1"/>
          </a:p>
          <a:p>
            <a:pPr marL="0" lvl="0" indent="0" algn="l" rtl="0">
              <a:spcBef>
                <a:spcPts val="0"/>
              </a:spcBef>
              <a:spcAft>
                <a:spcPts val="0"/>
              </a:spcAft>
              <a:buNone/>
            </a:pPr>
            <a:r>
              <a:rPr lang="en"/>
              <a:t>First names only, no majors. Be quick!</a:t>
            </a:r>
            <a:endParaRPr/>
          </a:p>
          <a:p>
            <a:pPr marL="0" lvl="0" indent="0" algn="l" rtl="0">
              <a:spcBef>
                <a:spcPts val="0"/>
              </a:spcBef>
              <a:spcAft>
                <a:spcPts val="0"/>
              </a:spcAft>
              <a:buNone/>
            </a:pPr>
            <a:endParaRPr/>
          </a:p>
          <a:p>
            <a:pPr marL="0" lvl="0" indent="0" algn="l" rtl="0">
              <a:spcBef>
                <a:spcPts val="0"/>
              </a:spcBef>
              <a:spcAft>
                <a:spcPts val="0"/>
              </a:spcAft>
              <a:buNone/>
            </a:pPr>
            <a:r>
              <a:rPr lang="en"/>
              <a:t>Bing bang bong</a:t>
            </a:r>
            <a:endParaRPr/>
          </a:p>
          <a:p>
            <a:pPr marL="0" lvl="0" indent="0" algn="l" rtl="0">
              <a:spcBef>
                <a:spcPts val="0"/>
              </a:spcBef>
              <a:spcAft>
                <a:spcPts val="0"/>
              </a:spcAft>
              <a:buNone/>
            </a:pPr>
            <a:endParaRPr/>
          </a:p>
          <a:p>
            <a:pPr marL="0" lvl="0" indent="0" algn="l" rtl="0">
              <a:spcBef>
                <a:spcPts val="0"/>
              </a:spcBef>
              <a:spcAft>
                <a:spcPts val="0"/>
              </a:spcAft>
              <a:buNone/>
            </a:pPr>
            <a:r>
              <a:rPr lang="en" b="1"/>
              <a:t>Great, now I’m going to hand off the mic to Asha to give our project some context and introduce the social problem</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16456da75b_6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16456da75b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At this time we’d like to open up the floor to any questions</a:t>
            </a:r>
            <a:endParaRPr b="1">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15c6c3fd3e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15c6c3fd3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b="1">
                <a:solidFill>
                  <a:schemeClr val="dk1"/>
                </a:solidFill>
                <a:latin typeface="Lato"/>
                <a:ea typeface="Lato"/>
                <a:cs typeface="Lato"/>
                <a:sym typeface="Lato"/>
              </a:rPr>
              <a:t>Jake</a:t>
            </a:r>
            <a:endParaRPr sz="1200" b="1">
              <a:solidFill>
                <a:schemeClr val="dk1"/>
              </a:solidFill>
              <a:latin typeface="Lato"/>
              <a:ea typeface="Lato"/>
              <a:cs typeface="Lato"/>
              <a:sym typeface="Lato"/>
            </a:endParaRPr>
          </a:p>
          <a:p>
            <a:pPr marL="0" lvl="0" indent="0" algn="l" rtl="0">
              <a:lnSpc>
                <a:spcPct val="150000"/>
              </a:lnSpc>
              <a:spcBef>
                <a:spcPts val="0"/>
              </a:spcBef>
              <a:spcAft>
                <a:spcPts val="0"/>
              </a:spcAft>
              <a:buNone/>
            </a:pPr>
            <a:endParaRPr sz="1200">
              <a:solidFill>
                <a:schemeClr val="dk1"/>
              </a:solidFill>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14757b6f7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14757b6f7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Asha</a:t>
            </a:r>
            <a:endParaRPr b="1"/>
          </a:p>
          <a:p>
            <a:pPr marL="0" lvl="0" indent="0" algn="l" rtl="0">
              <a:spcBef>
                <a:spcPts val="0"/>
              </a:spcBef>
              <a:spcAft>
                <a:spcPts val="0"/>
              </a:spcAft>
              <a:buNone/>
            </a:pPr>
            <a:endParaRPr/>
          </a:p>
          <a:p>
            <a:pPr marL="0" lvl="0" indent="0" algn="l" rtl="0">
              <a:spcBef>
                <a:spcPts val="0"/>
              </a:spcBef>
              <a:spcAft>
                <a:spcPts val="0"/>
              </a:spcAft>
              <a:buNone/>
            </a:pPr>
            <a:r>
              <a:rPr lang="en"/>
              <a:t>Assessing the Feasibility of a Cooperative Farming Model in the Thai Hemp Industry</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Agriculture is a key economic sector in Thailand, accounting for 10% of the Thai GDP. </a:t>
            </a:r>
            <a:endParaRPr/>
          </a:p>
          <a:p>
            <a:pPr marL="457200" lvl="0" indent="-298450" algn="l" rtl="0">
              <a:spcBef>
                <a:spcPts val="0"/>
              </a:spcBef>
              <a:spcAft>
                <a:spcPts val="0"/>
              </a:spcAft>
              <a:buSzPts val="1100"/>
              <a:buChar char="●"/>
            </a:pPr>
            <a:r>
              <a:rPr lang="en"/>
              <a:t>Agriculture employs 30% of the Thai workforce, which is about 6.4 million households. </a:t>
            </a:r>
            <a:endParaRPr/>
          </a:p>
          <a:p>
            <a:pPr marL="457200" lvl="0" indent="-298450" algn="l" rtl="0">
              <a:spcBef>
                <a:spcPts val="0"/>
              </a:spcBef>
              <a:spcAft>
                <a:spcPts val="0"/>
              </a:spcAft>
              <a:buSzPts val="1100"/>
              <a:buChar char="●"/>
            </a:pPr>
            <a:r>
              <a:rPr lang="en"/>
              <a:t>Despite the importance of agriculture in Thai economic development, Thai farm workers suffer from poverty at a disproportionate rate.</a:t>
            </a:r>
            <a:endParaRPr/>
          </a:p>
          <a:p>
            <a:pPr marL="457200" lvl="0" indent="-298450" algn="l" rtl="0">
              <a:spcBef>
                <a:spcPts val="0"/>
              </a:spcBef>
              <a:spcAft>
                <a:spcPts val="0"/>
              </a:spcAft>
              <a:buSzPts val="1100"/>
              <a:buChar char="●"/>
            </a:pPr>
            <a:r>
              <a:rPr lang="en"/>
              <a:t>Poverty has been a growing problem among Thai farmers, and is projected to worsen as climate change affects farming</a:t>
            </a:r>
            <a:endParaRPr/>
          </a:p>
          <a:p>
            <a:pPr marL="457200" lvl="0" indent="-298450" algn="l" rtl="0">
              <a:spcBef>
                <a:spcPts val="0"/>
              </a:spcBef>
              <a:spcAft>
                <a:spcPts val="0"/>
              </a:spcAft>
              <a:buSzPts val="1100"/>
              <a:buChar char="●"/>
            </a:pPr>
            <a:r>
              <a:rPr lang="en"/>
              <a:t>Although the Thai government has made steps to reduce this problem, they do not have the resources to single-handedly alleviate poverty in the agricultural sector. </a:t>
            </a:r>
            <a:endParaRPr/>
          </a:p>
          <a:p>
            <a:pPr marL="457200" lvl="0" indent="-298450" algn="l" rtl="0">
              <a:spcBef>
                <a:spcPts val="0"/>
              </a:spcBef>
              <a:spcAft>
                <a:spcPts val="0"/>
              </a:spcAft>
              <a:buSzPts val="1100"/>
              <a:buChar char="●"/>
            </a:pPr>
            <a:r>
              <a:rPr lang="en"/>
              <a:t>Studies of Thai farmers and neighboring countries in the Southeast Asian region conclude that impoverished farmers need opportunities that </a:t>
            </a:r>
            <a:endParaRPr/>
          </a:p>
          <a:p>
            <a:pPr marL="914400" lvl="1" indent="-298450" algn="l" rtl="0">
              <a:spcBef>
                <a:spcPts val="0"/>
              </a:spcBef>
              <a:spcAft>
                <a:spcPts val="0"/>
              </a:spcAft>
              <a:buSzPts val="1100"/>
              <a:buChar char="○"/>
            </a:pPr>
            <a:r>
              <a:rPr lang="en"/>
              <a:t>increase the potential for profit</a:t>
            </a:r>
            <a:endParaRPr/>
          </a:p>
          <a:p>
            <a:pPr marL="914400" lvl="1" indent="-298450" algn="l" rtl="0">
              <a:spcBef>
                <a:spcPts val="0"/>
              </a:spcBef>
              <a:spcAft>
                <a:spcPts val="0"/>
              </a:spcAft>
              <a:buSzPts val="1100"/>
              <a:buChar char="○"/>
            </a:pPr>
            <a:r>
              <a:rPr lang="en"/>
              <a:t>build a stronger agricultural economy</a:t>
            </a:r>
            <a:endParaRPr/>
          </a:p>
          <a:p>
            <a:pPr marL="914400" lvl="1" indent="-298450" algn="l" rtl="0">
              <a:spcBef>
                <a:spcPts val="0"/>
              </a:spcBef>
              <a:spcAft>
                <a:spcPts val="0"/>
              </a:spcAft>
              <a:buSzPts val="1100"/>
              <a:buChar char="○"/>
            </a:pPr>
            <a:r>
              <a:rPr lang="en"/>
              <a:t>social protections. </a:t>
            </a:r>
            <a:endParaRPr/>
          </a:p>
          <a:p>
            <a:pPr marL="457200" lvl="0" indent="-298450" algn="l" rtl="0">
              <a:spcBef>
                <a:spcPts val="0"/>
              </a:spcBef>
              <a:spcAft>
                <a:spcPts val="0"/>
              </a:spcAft>
              <a:buSzPts val="1100"/>
              <a:buChar char="●"/>
            </a:pPr>
            <a:r>
              <a:rPr lang="en"/>
              <a:t>One possible solution to this is co-op farming.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16456da75b_5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16456da75b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Namo</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Our project goal is to create a value proposition for a cooperative farming model for the Eastern Spectrum Group, our project’s sponsor, to improve Farmer’s prosperity by switching them to growing hemp.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4a255c5b2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4a255c5b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Mhiw</a:t>
            </a:r>
            <a:endParaRPr b="1"/>
          </a:p>
          <a:p>
            <a:pPr marL="0" lvl="0" indent="0" algn="l" rtl="0">
              <a:spcBef>
                <a:spcPts val="0"/>
              </a:spcBef>
              <a:spcAft>
                <a:spcPts val="0"/>
              </a:spcAft>
              <a:buNone/>
            </a:pPr>
            <a:endParaRPr b="1"/>
          </a:p>
          <a:p>
            <a:pPr marL="0" lvl="0" indent="457200" algn="just" rtl="0">
              <a:lnSpc>
                <a:spcPct val="150000"/>
              </a:lnSpc>
              <a:spcBef>
                <a:spcPts val="0"/>
              </a:spcBef>
              <a:spcAft>
                <a:spcPts val="0"/>
              </a:spcAft>
              <a:buNone/>
            </a:pPr>
            <a:r>
              <a:rPr lang="en" sz="1200">
                <a:solidFill>
                  <a:srgbClr val="202124"/>
                </a:solidFill>
                <a:latin typeface="Times New Roman"/>
                <a:ea typeface="Times New Roman"/>
                <a:cs typeface="Times New Roman"/>
                <a:sym typeface="Times New Roman"/>
              </a:rPr>
              <a:t>Mhiw: Cooperative contract farming is an agreement between farmers and manufacturers that guarantees a constant stream of a specific commodity to the manufacturer. </a:t>
            </a:r>
            <a:endParaRPr sz="1200">
              <a:solidFill>
                <a:srgbClr val="202124"/>
              </a:solidFill>
              <a:latin typeface="Times New Roman"/>
              <a:ea typeface="Times New Roman"/>
              <a:cs typeface="Times New Roman"/>
              <a:sym typeface="Times New Roman"/>
            </a:endParaRPr>
          </a:p>
          <a:p>
            <a:pPr marL="0" lvl="0" indent="457200" algn="just" rtl="0">
              <a:lnSpc>
                <a:spcPct val="150000"/>
              </a:lnSpc>
              <a:spcBef>
                <a:spcPts val="0"/>
              </a:spcBef>
              <a:spcAft>
                <a:spcPts val="0"/>
              </a:spcAft>
              <a:buNone/>
            </a:pPr>
            <a:r>
              <a:rPr lang="en" sz="1200">
                <a:solidFill>
                  <a:srgbClr val="202124"/>
                </a:solidFill>
                <a:latin typeface="Times New Roman"/>
                <a:ea typeface="Times New Roman"/>
                <a:cs typeface="Times New Roman"/>
                <a:sym typeface="Times New Roman"/>
              </a:rPr>
              <a:t>In this mutually beneficial relationship, the farmer secures the necessary infrastructure, reliable markets, fixed price structures, and educational knowledge from the manufacturer; the manufacturer secures reliably high-quality raw materials and can bypass common land restraints or resource limitations. It is especially advantageous for the farmer because it provides support and a reliable income. </a:t>
            </a:r>
            <a:endParaRPr sz="1200">
              <a:solidFill>
                <a:srgbClr val="202124"/>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7144e88ac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17144e88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Abby</a:t>
            </a:r>
            <a:endParaRPr b="1"/>
          </a:p>
          <a:p>
            <a:pPr marL="0" lvl="0" indent="0" algn="l" rtl="0">
              <a:spcBef>
                <a:spcPts val="0"/>
              </a:spcBef>
              <a:spcAft>
                <a:spcPts val="0"/>
              </a:spcAft>
              <a:buNone/>
            </a:pPr>
            <a:endParaRPr b="1"/>
          </a:p>
          <a:p>
            <a:pPr marL="0" lvl="0" indent="0" algn="l" rtl="0">
              <a:spcBef>
                <a:spcPts val="0"/>
              </a:spcBef>
              <a:spcAft>
                <a:spcPts val="0"/>
              </a:spcAft>
              <a:buNone/>
            </a:pPr>
            <a:r>
              <a:rPr lang="en"/>
              <a:t>In the face of climate change, new farming practices and more resilient crops are necessary to combat natural disasters. Industrial hemp is an adaptable and multifunctional crop that would be suitable for this purpose. </a:t>
            </a:r>
            <a:endParaRPr/>
          </a:p>
          <a:p>
            <a:pPr marL="0" lvl="0" indent="0" algn="l" rtl="0">
              <a:spcBef>
                <a:spcPts val="0"/>
              </a:spcBef>
              <a:spcAft>
                <a:spcPts val="0"/>
              </a:spcAft>
              <a:buNone/>
            </a:pPr>
            <a:endParaRPr/>
          </a:p>
          <a:p>
            <a:pPr marL="0" lvl="0" indent="0" algn="l" rtl="0">
              <a:spcBef>
                <a:spcPts val="0"/>
              </a:spcBef>
              <a:spcAft>
                <a:spcPts val="0"/>
              </a:spcAft>
              <a:buNone/>
            </a:pPr>
            <a:r>
              <a:rPr lang="en"/>
              <a:t>Hemp was recently deregulated in Thailand, and the Thai government is promoting hemp farming. The deregulation of hemp creates new opportunities for farmers to work towards poverty reduction.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4a255c5b2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4a255c5b2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Pond</a:t>
            </a:r>
            <a:endParaRPr b="1"/>
          </a:p>
          <a:p>
            <a:pPr marL="0" lvl="0" indent="0" algn="l" rtl="0">
              <a:spcBef>
                <a:spcPts val="0"/>
              </a:spcBef>
              <a:spcAft>
                <a:spcPts val="0"/>
              </a:spcAft>
              <a:buNone/>
            </a:pPr>
            <a:endParaRPr b="1"/>
          </a:p>
          <a:p>
            <a:pPr marL="0" lvl="0" indent="0" algn="just" rtl="0">
              <a:lnSpc>
                <a:spcPct val="150000"/>
              </a:lnSpc>
              <a:spcBef>
                <a:spcPts val="0"/>
              </a:spcBef>
              <a:spcAft>
                <a:spcPts val="0"/>
              </a:spcAft>
              <a:buClr>
                <a:schemeClr val="dk1"/>
              </a:buClr>
              <a:buSzPts val="1100"/>
              <a:buFont typeface="Arial"/>
              <a:buNone/>
            </a:pPr>
            <a:r>
              <a:rPr lang="en" sz="1200">
                <a:solidFill>
                  <a:srgbClr val="202124"/>
                </a:solidFill>
                <a:latin typeface="Times New Roman"/>
                <a:ea typeface="Times New Roman"/>
                <a:cs typeface="Times New Roman"/>
                <a:sym typeface="Times New Roman"/>
              </a:rPr>
              <a:t>	Pond : ESG’s attraction to cooperative farming stems from one primary concern that is poverty relief. The company wants to scout farmers in declining agricultural sectors such as tobacco and sugarcane and excess commodities such as rice, corn, and cassava and propose a long-term cooperative farming agreement where farmers grow hemp for ESG.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Eastern Spectrum Group is Thailand’s leading end-to-end cultivator, manufacturer, and supplier of high-quality medical grade extracts, consumer hemp products, and hemp-derived industrial solution.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company aims to serve as a benchmark for competitors and as a resource center for local farmers and agricultural cooperatives to learn, procure and adopt best practices and materials required for sustainable hemp production.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15c6c3fd3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15c6c3fd3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Lato"/>
                <a:ea typeface="Lato"/>
                <a:cs typeface="Lato"/>
                <a:sym typeface="Lato"/>
              </a:rPr>
              <a:t>pond</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28804" y="487806"/>
            <a:ext cx="745763" cy="45826"/>
            <a:chOff x="4580561" y="2589004"/>
            <a:chExt cx="1064464" cy="25200"/>
          </a:xfrm>
        </p:grpSpPr>
        <p:sp>
          <p:nvSpPr>
            <p:cNvPr id="11" name="Google Shape;11;p2"/>
            <p:cNvSpPr/>
            <p:nvPr/>
          </p:nvSpPr>
          <p:spPr>
            <a:xfrm rot="-5400000">
              <a:off x="5366325" y="2335504"/>
              <a:ext cx="25200" cy="532200"/>
            </a:xfrm>
            <a:prstGeom prst="rect">
              <a:avLst/>
            </a:prstGeom>
            <a:solidFill>
              <a:srgbClr val="B1C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4836311" y="2333254"/>
              <a:ext cx="25200" cy="536700"/>
            </a:xfrm>
            <a:prstGeom prst="rect">
              <a:avLst/>
            </a:prstGeom>
            <a:solidFill>
              <a:srgbClr val="1C7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727863" y="61900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4" name="Google Shape;14;p2"/>
          <p:cNvSpPr txBox="1">
            <a:spLocks noGrp="1"/>
          </p:cNvSpPr>
          <p:nvPr>
            <p:ph type="subTitle" idx="1"/>
          </p:nvPr>
        </p:nvSpPr>
        <p:spPr>
          <a:xfrm>
            <a:off x="728040" y="246945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5" name="Google Shape;15;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9DB4C0"/>
        </a:solidFill>
        <a:effectLst/>
      </p:bgPr>
    </p:bg>
    <p:spTree>
      <p:nvGrpSpPr>
        <p:cNvPr id="1" name="Shape 71"/>
        <p:cNvGrpSpPr/>
        <p:nvPr/>
      </p:nvGrpSpPr>
      <p:grpSpPr>
        <a:xfrm>
          <a:off x="0" y="0"/>
          <a:ext cx="0" cy="0"/>
          <a:chOff x="0" y="0"/>
          <a:chExt cx="0" cy="0"/>
        </a:xfrm>
      </p:grpSpPr>
      <p:grpSp>
        <p:nvGrpSpPr>
          <p:cNvPr id="72" name="Google Shape;72;p11"/>
          <p:cNvGrpSpPr/>
          <p:nvPr/>
        </p:nvGrpSpPr>
        <p:grpSpPr>
          <a:xfrm>
            <a:off x="830392" y="4169130"/>
            <a:ext cx="745763" cy="45826"/>
            <a:chOff x="4580561" y="2589004"/>
            <a:chExt cx="1064464" cy="25200"/>
          </a:xfrm>
        </p:grpSpPr>
        <p:sp>
          <p:nvSpPr>
            <p:cNvPr id="73" name="Google Shape;73;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6" name="Google Shape;76;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23850">
              <a:spcBef>
                <a:spcPts val="0"/>
              </a:spcBef>
              <a:spcAft>
                <a:spcPts val="0"/>
              </a:spcAft>
              <a:buClr>
                <a:schemeClr val="lt1"/>
              </a:buClr>
              <a:buSzPts val="15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7" name="Google Shape;77;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9DB4C0"/>
        </a:solidFill>
        <a:effectLst/>
      </p:bgPr>
    </p:bg>
    <p:spTree>
      <p:nvGrpSpPr>
        <p:cNvPr id="1" name="Shape 16"/>
        <p:cNvGrpSpPr/>
        <p:nvPr/>
      </p:nvGrpSpPr>
      <p:grpSpPr>
        <a:xfrm>
          <a:off x="0" y="0"/>
          <a:ext cx="0" cy="0"/>
          <a:chOff x="0" y="0"/>
          <a:chExt cx="0" cy="0"/>
        </a:xfrm>
      </p:grpSpPr>
      <p:grpSp>
        <p:nvGrpSpPr>
          <p:cNvPr id="17" name="Google Shape;17;p3"/>
          <p:cNvGrpSpPr/>
          <p:nvPr/>
        </p:nvGrpSpPr>
        <p:grpSpPr>
          <a:xfrm>
            <a:off x="830392" y="1191256"/>
            <a:ext cx="745763" cy="45826"/>
            <a:chOff x="4580561" y="2589004"/>
            <a:chExt cx="1064464" cy="25200"/>
          </a:xfrm>
        </p:grpSpPr>
        <p:sp>
          <p:nvSpPr>
            <p:cNvPr id="18" name="Google Shape;18;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1" name="Google Shape;21;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grpSp>
        <p:nvGrpSpPr>
          <p:cNvPr id="23" name="Google Shape;23;p4"/>
          <p:cNvGrpSpPr/>
          <p:nvPr/>
        </p:nvGrpSpPr>
        <p:grpSpPr>
          <a:xfrm>
            <a:off x="828592" y="487806"/>
            <a:ext cx="745763" cy="45826"/>
            <a:chOff x="4580561" y="2589004"/>
            <a:chExt cx="1064464" cy="25200"/>
          </a:xfrm>
        </p:grpSpPr>
        <p:sp>
          <p:nvSpPr>
            <p:cNvPr id="24" name="Google Shape;24;p4"/>
            <p:cNvSpPr/>
            <p:nvPr/>
          </p:nvSpPr>
          <p:spPr>
            <a:xfrm rot="-5400000">
              <a:off x="5366325" y="2335504"/>
              <a:ext cx="25200" cy="532200"/>
            </a:xfrm>
            <a:prstGeom prst="rect">
              <a:avLst/>
            </a:prstGeom>
            <a:solidFill>
              <a:srgbClr val="B1C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rot="-5400000">
              <a:off x="4836311" y="2333254"/>
              <a:ext cx="25200" cy="536700"/>
            </a:xfrm>
            <a:prstGeom prst="rect">
              <a:avLst/>
            </a:prstGeom>
            <a:solidFill>
              <a:srgbClr val="1C7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4"/>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7" name="Google Shape;27;p4"/>
          <p:cNvSpPr txBox="1">
            <a:spLocks noGrp="1"/>
          </p:cNvSpPr>
          <p:nvPr>
            <p:ph type="body" idx="1"/>
          </p:nvPr>
        </p:nvSpPr>
        <p:spPr>
          <a:xfrm>
            <a:off x="727650" y="1375425"/>
            <a:ext cx="7688700" cy="2261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23850">
              <a:spcBef>
                <a:spcPts val="0"/>
              </a:spcBef>
              <a:spcAft>
                <a:spcPts val="0"/>
              </a:spcAft>
              <a:buSzPts val="15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8" name="Google Shape;28;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grpSp>
        <p:nvGrpSpPr>
          <p:cNvPr id="30" name="Google Shape;30;p5"/>
          <p:cNvGrpSpPr/>
          <p:nvPr/>
        </p:nvGrpSpPr>
        <p:grpSpPr>
          <a:xfrm>
            <a:off x="828804" y="487806"/>
            <a:ext cx="745763" cy="45826"/>
            <a:chOff x="4580561" y="2589004"/>
            <a:chExt cx="1064464" cy="25200"/>
          </a:xfrm>
        </p:grpSpPr>
        <p:sp>
          <p:nvSpPr>
            <p:cNvPr id="31" name="Google Shape;31;p5"/>
            <p:cNvSpPr/>
            <p:nvPr/>
          </p:nvSpPr>
          <p:spPr>
            <a:xfrm rot="-5400000">
              <a:off x="5366325" y="2335504"/>
              <a:ext cx="25200" cy="532200"/>
            </a:xfrm>
            <a:prstGeom prst="rect">
              <a:avLst/>
            </a:prstGeom>
            <a:solidFill>
              <a:srgbClr val="B1C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rot="-5400000">
              <a:off x="4836311" y="2333254"/>
              <a:ext cx="25200" cy="536700"/>
            </a:xfrm>
            <a:prstGeom prst="rect">
              <a:avLst/>
            </a:prstGeom>
            <a:solidFill>
              <a:srgbClr val="1C7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5"/>
          <p:cNvSpPr txBox="1">
            <a:spLocks noGrp="1"/>
          </p:cNvSpPr>
          <p:nvPr>
            <p:ph type="title"/>
          </p:nvPr>
        </p:nvSpPr>
        <p:spPr>
          <a:xfrm>
            <a:off x="727863" y="61520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4" name="Google Shape;34;p5"/>
          <p:cNvSpPr txBox="1">
            <a:spLocks noGrp="1"/>
          </p:cNvSpPr>
          <p:nvPr>
            <p:ph type="body" idx="1"/>
          </p:nvPr>
        </p:nvSpPr>
        <p:spPr>
          <a:xfrm>
            <a:off x="727738" y="1375425"/>
            <a:ext cx="3774300" cy="2261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23850">
              <a:spcBef>
                <a:spcPts val="0"/>
              </a:spcBef>
              <a:spcAft>
                <a:spcPts val="0"/>
              </a:spcAft>
              <a:buSzPts val="15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5" name="Google Shape;35;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23850">
              <a:spcBef>
                <a:spcPts val="0"/>
              </a:spcBef>
              <a:spcAft>
                <a:spcPts val="0"/>
              </a:spcAft>
              <a:buSzPts val="15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6" name="Google Shape;36;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grpSp>
        <p:nvGrpSpPr>
          <p:cNvPr id="38" name="Google Shape;38;p6"/>
          <p:cNvGrpSpPr/>
          <p:nvPr/>
        </p:nvGrpSpPr>
        <p:grpSpPr>
          <a:xfrm>
            <a:off x="830392" y="1191256"/>
            <a:ext cx="745763" cy="45826"/>
            <a:chOff x="4580561" y="2589004"/>
            <a:chExt cx="1064464" cy="25200"/>
          </a:xfrm>
        </p:grpSpPr>
        <p:sp>
          <p:nvSpPr>
            <p:cNvPr id="39" name="Google Shape;39;p6"/>
            <p:cNvSpPr/>
            <p:nvPr/>
          </p:nvSpPr>
          <p:spPr>
            <a:xfrm rot="-5400000">
              <a:off x="5366325" y="2335504"/>
              <a:ext cx="25200" cy="532200"/>
            </a:xfrm>
            <a:prstGeom prst="rect">
              <a:avLst/>
            </a:prstGeom>
            <a:solidFill>
              <a:srgbClr val="B1C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rot="-5400000">
              <a:off x="4836311" y="2333254"/>
              <a:ext cx="25200" cy="536700"/>
            </a:xfrm>
            <a:prstGeom prst="rect">
              <a:avLst/>
            </a:prstGeom>
            <a:solidFill>
              <a:srgbClr val="1C7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2" name="Google Shape;42;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grpSp>
        <p:nvGrpSpPr>
          <p:cNvPr id="44" name="Google Shape;44;p7"/>
          <p:cNvGrpSpPr/>
          <p:nvPr/>
        </p:nvGrpSpPr>
        <p:grpSpPr>
          <a:xfrm>
            <a:off x="830392" y="487806"/>
            <a:ext cx="745763" cy="45826"/>
            <a:chOff x="4580561" y="2589004"/>
            <a:chExt cx="1064464" cy="25200"/>
          </a:xfrm>
        </p:grpSpPr>
        <p:sp>
          <p:nvSpPr>
            <p:cNvPr id="45" name="Google Shape;45;p7"/>
            <p:cNvSpPr/>
            <p:nvPr/>
          </p:nvSpPr>
          <p:spPr>
            <a:xfrm rot="-5400000">
              <a:off x="5366325" y="2335504"/>
              <a:ext cx="25200" cy="532200"/>
            </a:xfrm>
            <a:prstGeom prst="rect">
              <a:avLst/>
            </a:prstGeom>
            <a:solidFill>
              <a:srgbClr val="B1C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rot="-5400000">
              <a:off x="4836311" y="2333254"/>
              <a:ext cx="25200" cy="536700"/>
            </a:xfrm>
            <a:prstGeom prst="rect">
              <a:avLst/>
            </a:prstGeom>
            <a:solidFill>
              <a:srgbClr val="1C7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7"/>
          <p:cNvSpPr txBox="1">
            <a:spLocks noGrp="1"/>
          </p:cNvSpPr>
          <p:nvPr>
            <p:ph type="title"/>
          </p:nvPr>
        </p:nvSpPr>
        <p:spPr>
          <a:xfrm>
            <a:off x="730000" y="61520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8" name="Google Shape;48;p7"/>
          <p:cNvSpPr txBox="1">
            <a:spLocks noGrp="1"/>
          </p:cNvSpPr>
          <p:nvPr>
            <p:ph type="body" idx="1"/>
          </p:nvPr>
        </p:nvSpPr>
        <p:spPr>
          <a:xfrm>
            <a:off x="721225" y="2078275"/>
            <a:ext cx="3300900" cy="1597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23850">
              <a:spcBef>
                <a:spcPts val="0"/>
              </a:spcBef>
              <a:spcAft>
                <a:spcPts val="0"/>
              </a:spcAft>
              <a:buSzPts val="15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B1CF5F"/>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30392" y="4169130"/>
            <a:ext cx="745763" cy="45826"/>
            <a:chOff x="4580561" y="2589004"/>
            <a:chExt cx="1064464" cy="25200"/>
          </a:xfrm>
        </p:grpSpPr>
        <p:sp>
          <p:nvSpPr>
            <p:cNvPr id="52" name="Google Shape;52;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55" name="Google Shape;55;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9"/>
          <p:cNvGrpSpPr/>
          <p:nvPr/>
        </p:nvGrpSpPr>
        <p:grpSpPr>
          <a:xfrm>
            <a:off x="830392" y="487806"/>
            <a:ext cx="745763" cy="45826"/>
            <a:chOff x="4580561" y="2589004"/>
            <a:chExt cx="1064464" cy="25200"/>
          </a:xfrm>
        </p:grpSpPr>
        <p:sp>
          <p:nvSpPr>
            <p:cNvPr id="59" name="Google Shape;5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9"/>
          <p:cNvSpPr txBox="1">
            <a:spLocks noGrp="1"/>
          </p:cNvSpPr>
          <p:nvPr>
            <p:ph type="title"/>
          </p:nvPr>
        </p:nvSpPr>
        <p:spPr>
          <a:xfrm>
            <a:off x="730000" y="61520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2" name="Google Shape;62;p9"/>
          <p:cNvSpPr txBox="1">
            <a:spLocks noGrp="1"/>
          </p:cNvSpPr>
          <p:nvPr>
            <p:ph type="subTitle" idx="1"/>
          </p:nvPr>
        </p:nvSpPr>
        <p:spPr>
          <a:xfrm>
            <a:off x="724950" y="245807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3" name="Google Shape;63;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23850">
              <a:spcBef>
                <a:spcPts val="0"/>
              </a:spcBef>
              <a:spcAft>
                <a:spcPts val="0"/>
              </a:spcAft>
              <a:buSzPts val="15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4" name="Google Shape;64;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5" name="Google Shape;65;p9"/>
          <p:cNvGrpSpPr/>
          <p:nvPr/>
        </p:nvGrpSpPr>
        <p:grpSpPr>
          <a:xfrm>
            <a:off x="830392" y="487806"/>
            <a:ext cx="745763" cy="45826"/>
            <a:chOff x="4580561" y="2589004"/>
            <a:chExt cx="1064464" cy="25200"/>
          </a:xfrm>
        </p:grpSpPr>
        <p:sp>
          <p:nvSpPr>
            <p:cNvPr id="66" name="Google Shape;66;p9"/>
            <p:cNvSpPr/>
            <p:nvPr/>
          </p:nvSpPr>
          <p:spPr>
            <a:xfrm rot="-5400000">
              <a:off x="5366325" y="2335504"/>
              <a:ext cx="25200" cy="532200"/>
            </a:xfrm>
            <a:prstGeom prst="rect">
              <a:avLst/>
            </a:prstGeom>
            <a:solidFill>
              <a:srgbClr val="B1C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rot="-5400000">
              <a:off x="4836311" y="2333254"/>
              <a:ext cx="25200" cy="536700"/>
            </a:xfrm>
            <a:prstGeom prst="rect">
              <a:avLst/>
            </a:prstGeom>
            <a:solidFill>
              <a:srgbClr val="1C7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70" name="Google Shape;70;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B1CF5F"/>
              </a:buClr>
              <a:buSzPts val="1800"/>
              <a:buFont typeface="Lato"/>
              <a:buChar char="●"/>
              <a:defRPr sz="1800">
                <a:solidFill>
                  <a:schemeClr val="accent1"/>
                </a:solidFill>
                <a:latin typeface="Lato"/>
                <a:ea typeface="Lato"/>
                <a:cs typeface="Lato"/>
                <a:sym typeface="Lato"/>
              </a:defRPr>
            </a:lvl1pPr>
            <a:lvl2pPr marL="914400" lvl="1" indent="-323850">
              <a:lnSpc>
                <a:spcPct val="115000"/>
              </a:lnSpc>
              <a:spcBef>
                <a:spcPts val="0"/>
              </a:spcBef>
              <a:spcAft>
                <a:spcPts val="0"/>
              </a:spcAft>
              <a:buClr>
                <a:srgbClr val="B1CF5F"/>
              </a:buClr>
              <a:buSzPts val="1500"/>
              <a:buFont typeface="Lato"/>
              <a:buChar char="○"/>
              <a:defRPr sz="15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t="3521" r="546" b="12627"/>
          <a:stretch/>
        </p:blipFill>
        <p:spPr>
          <a:xfrm>
            <a:off x="1" y="0"/>
            <a:ext cx="9143998" cy="5143499"/>
          </a:xfrm>
          <a:prstGeom prst="rect">
            <a:avLst/>
          </a:prstGeom>
          <a:noFill/>
          <a:ln>
            <a:noFill/>
          </a:ln>
        </p:spPr>
      </p:pic>
      <p:pic>
        <p:nvPicPr>
          <p:cNvPr id="85" name="Google Shape;85;p13"/>
          <p:cNvPicPr preferRelativeResize="0"/>
          <p:nvPr/>
        </p:nvPicPr>
        <p:blipFill>
          <a:blip r:embed="rId4">
            <a:alphaModFix amt="52000"/>
          </a:blip>
          <a:stretch>
            <a:fillRect/>
          </a:stretch>
        </p:blipFill>
        <p:spPr>
          <a:xfrm>
            <a:off x="292775" y="0"/>
            <a:ext cx="3789949" cy="5143500"/>
          </a:xfrm>
          <a:prstGeom prst="rect">
            <a:avLst/>
          </a:prstGeom>
          <a:noFill/>
          <a:ln>
            <a:noFill/>
          </a:ln>
        </p:spPr>
      </p:pic>
      <p:sp>
        <p:nvSpPr>
          <p:cNvPr id="86" name="Google Shape;86;p13"/>
          <p:cNvSpPr txBox="1">
            <a:spLocks noGrp="1"/>
          </p:cNvSpPr>
          <p:nvPr>
            <p:ph type="ctrTitle"/>
          </p:nvPr>
        </p:nvSpPr>
        <p:spPr>
          <a:xfrm>
            <a:off x="481199" y="1239788"/>
            <a:ext cx="3413100" cy="1664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300">
                <a:solidFill>
                  <a:schemeClr val="lt1"/>
                </a:solidFill>
              </a:rPr>
              <a:t>Assessing the Feasibility of a Cooperative Farming Model in the Thai Hemp Industry</a:t>
            </a:r>
            <a:br>
              <a:rPr lang="en" sz="3300">
                <a:solidFill>
                  <a:schemeClr val="lt1"/>
                </a:solidFill>
              </a:rPr>
            </a:br>
            <a:br>
              <a:rPr lang="en" sz="1400" b="0">
                <a:solidFill>
                  <a:schemeClr val="lt1"/>
                </a:solidFill>
                <a:latin typeface="Lato"/>
                <a:ea typeface="Lato"/>
                <a:cs typeface="Lato"/>
                <a:sym typeface="Lato"/>
              </a:rPr>
            </a:br>
            <a:r>
              <a:rPr lang="en" sz="1100" b="0">
                <a:solidFill>
                  <a:schemeClr val="lt1"/>
                </a:solidFill>
                <a:latin typeface="Lato"/>
                <a:ea typeface="Lato"/>
                <a:cs typeface="Lato"/>
                <a:sym typeface="Lato"/>
              </a:rPr>
              <a:t>A collaborative project between Worcester Polytechnic Institute and Chulalongkorn University on behalf of Eastern Spectrum Group</a:t>
            </a:r>
            <a:endParaRPr sz="1100">
              <a:solidFill>
                <a:schemeClr val="lt1"/>
              </a:solidFill>
            </a:endParaRPr>
          </a:p>
        </p:txBody>
      </p:sp>
      <p:pic>
        <p:nvPicPr>
          <p:cNvPr id="87" name="Google Shape;87;p13"/>
          <p:cNvPicPr preferRelativeResize="0"/>
          <p:nvPr/>
        </p:nvPicPr>
        <p:blipFill rotWithShape="1">
          <a:blip r:embed="rId5">
            <a:alphaModFix/>
          </a:blip>
          <a:srcRect t="24980" b="28258"/>
          <a:stretch/>
        </p:blipFill>
        <p:spPr>
          <a:xfrm>
            <a:off x="2771025" y="3999075"/>
            <a:ext cx="947773" cy="342361"/>
          </a:xfrm>
          <a:prstGeom prst="rect">
            <a:avLst/>
          </a:prstGeom>
          <a:noFill/>
          <a:ln>
            <a:noFill/>
          </a:ln>
        </p:spPr>
      </p:pic>
      <p:pic>
        <p:nvPicPr>
          <p:cNvPr id="88" name="Google Shape;88;p13"/>
          <p:cNvPicPr preferRelativeResize="0"/>
          <p:nvPr/>
        </p:nvPicPr>
        <p:blipFill>
          <a:blip r:embed="rId6">
            <a:alphaModFix/>
          </a:blip>
          <a:stretch>
            <a:fillRect/>
          </a:stretch>
        </p:blipFill>
        <p:spPr>
          <a:xfrm>
            <a:off x="2772001" y="4452942"/>
            <a:ext cx="945838" cy="342357"/>
          </a:xfrm>
          <a:prstGeom prst="rect">
            <a:avLst/>
          </a:prstGeom>
          <a:noFill/>
          <a:ln>
            <a:noFill/>
          </a:ln>
        </p:spPr>
      </p:pic>
      <p:pic>
        <p:nvPicPr>
          <p:cNvPr id="89" name="Google Shape;89;p13"/>
          <p:cNvPicPr preferRelativeResize="0"/>
          <p:nvPr/>
        </p:nvPicPr>
        <p:blipFill>
          <a:blip r:embed="rId7">
            <a:alphaModFix/>
          </a:blip>
          <a:stretch>
            <a:fillRect/>
          </a:stretch>
        </p:blipFill>
        <p:spPr>
          <a:xfrm>
            <a:off x="630675" y="4061450"/>
            <a:ext cx="1895952" cy="671475"/>
          </a:xfrm>
          <a:prstGeom prst="rect">
            <a:avLst/>
          </a:prstGeom>
          <a:noFill/>
          <a:ln>
            <a:noFill/>
          </a:ln>
        </p:spPr>
      </p:pic>
      <p:sp>
        <p:nvSpPr>
          <p:cNvPr id="90" name="Google Shape;90;p13"/>
          <p:cNvSpPr txBox="1">
            <a:spLocks noGrp="1"/>
          </p:cNvSpPr>
          <p:nvPr>
            <p:ph type="subTitle" idx="1"/>
          </p:nvPr>
        </p:nvSpPr>
        <p:spPr>
          <a:xfrm>
            <a:off x="5879425" y="130025"/>
            <a:ext cx="2917500" cy="802500"/>
          </a:xfrm>
          <a:prstGeom prst="rect">
            <a:avLst/>
          </a:prstGeom>
          <a:noFill/>
        </p:spPr>
        <p:txBody>
          <a:bodyPr spcFirstLastPara="1" wrap="square" lIns="91425" tIns="91425" rIns="91425" bIns="91425" anchor="ctr" anchorCtr="0">
            <a:noAutofit/>
          </a:bodyPr>
          <a:lstStyle/>
          <a:p>
            <a:pPr marL="0" lvl="0" indent="0" algn="r" rtl="0">
              <a:spcBef>
                <a:spcPts val="0"/>
              </a:spcBef>
              <a:spcAft>
                <a:spcPts val="0"/>
              </a:spcAft>
              <a:buNone/>
            </a:pPr>
            <a:r>
              <a:rPr lang="en" sz="1800" b="1">
                <a:solidFill>
                  <a:schemeClr val="lt1"/>
                </a:solidFill>
                <a:latin typeface="Raleway"/>
                <a:ea typeface="Raleway"/>
                <a:cs typeface="Raleway"/>
                <a:sym typeface="Raleway"/>
              </a:rPr>
              <a:t>February 25, 2022</a:t>
            </a:r>
            <a:endParaRPr sz="1800"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pSp>
        <p:nvGrpSpPr>
          <p:cNvPr id="158" name="Google Shape;158;p22"/>
          <p:cNvGrpSpPr/>
          <p:nvPr/>
        </p:nvGrpSpPr>
        <p:grpSpPr>
          <a:xfrm>
            <a:off x="0" y="1902750"/>
            <a:ext cx="1438800" cy="400200"/>
            <a:chOff x="0" y="1902750"/>
            <a:chExt cx="1438800" cy="400200"/>
          </a:xfrm>
        </p:grpSpPr>
        <p:sp>
          <p:nvSpPr>
            <p:cNvPr id="159" name="Google Shape;159;p22"/>
            <p:cNvSpPr txBox="1"/>
            <p:nvPr/>
          </p:nvSpPr>
          <p:spPr>
            <a:xfrm>
              <a:off x="0" y="1902750"/>
              <a:ext cx="1438800" cy="400200"/>
            </a:xfrm>
            <a:prstGeom prst="rect">
              <a:avLst/>
            </a:prstGeom>
            <a:solidFill>
              <a:srgbClr val="B1CF5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60" name="Google Shape;160;p22"/>
            <p:cNvSpPr txBox="1"/>
            <p:nvPr/>
          </p:nvSpPr>
          <p:spPr>
            <a:xfrm>
              <a:off x="127900" y="1918188"/>
              <a:ext cx="111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Lato"/>
                  <a:ea typeface="Lato"/>
                  <a:cs typeface="Lato"/>
                  <a:sym typeface="Lato"/>
                </a:rPr>
                <a:t>OBJECTIVE</a:t>
              </a:r>
              <a:endParaRPr sz="1200" b="1">
                <a:solidFill>
                  <a:schemeClr val="lt1"/>
                </a:solidFill>
                <a:latin typeface="Lato"/>
                <a:ea typeface="Lato"/>
                <a:cs typeface="Lato"/>
                <a:sym typeface="Lato"/>
              </a:endParaRPr>
            </a:p>
          </p:txBody>
        </p:sp>
      </p:grpSp>
      <p:grpSp>
        <p:nvGrpSpPr>
          <p:cNvPr id="161" name="Google Shape;161;p22"/>
          <p:cNvGrpSpPr/>
          <p:nvPr/>
        </p:nvGrpSpPr>
        <p:grpSpPr>
          <a:xfrm>
            <a:off x="0" y="2944275"/>
            <a:ext cx="1561200" cy="400200"/>
            <a:chOff x="0" y="2944275"/>
            <a:chExt cx="1561200" cy="400200"/>
          </a:xfrm>
        </p:grpSpPr>
        <p:sp>
          <p:nvSpPr>
            <p:cNvPr id="162" name="Google Shape;162;p22"/>
            <p:cNvSpPr txBox="1"/>
            <p:nvPr/>
          </p:nvSpPr>
          <p:spPr>
            <a:xfrm>
              <a:off x="0" y="2944275"/>
              <a:ext cx="1561200" cy="400200"/>
            </a:xfrm>
            <a:prstGeom prst="rect">
              <a:avLst/>
            </a:prstGeom>
            <a:solidFill>
              <a:srgbClr val="9DB4C0">
                <a:alpha val="9608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63" name="Google Shape;163;p22"/>
            <p:cNvSpPr txBox="1"/>
            <p:nvPr/>
          </p:nvSpPr>
          <p:spPr>
            <a:xfrm>
              <a:off x="127900" y="2959700"/>
              <a:ext cx="101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Lato"/>
                  <a:ea typeface="Lato"/>
                  <a:cs typeface="Lato"/>
                  <a:sym typeface="Lato"/>
                </a:rPr>
                <a:t>TASKS</a:t>
              </a:r>
              <a:endParaRPr sz="1200" b="1">
                <a:solidFill>
                  <a:schemeClr val="lt1"/>
                </a:solidFill>
                <a:latin typeface="Lato"/>
                <a:ea typeface="Lato"/>
                <a:cs typeface="Lato"/>
                <a:sym typeface="Lato"/>
              </a:endParaRPr>
            </a:p>
          </p:txBody>
        </p:sp>
      </p:grpSp>
      <p:sp>
        <p:nvSpPr>
          <p:cNvPr id="164" name="Google Shape;164;p22"/>
          <p:cNvSpPr/>
          <p:nvPr/>
        </p:nvSpPr>
        <p:spPr>
          <a:xfrm>
            <a:off x="1434500" y="2876764"/>
            <a:ext cx="1538100" cy="535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95959"/>
              </a:solidFill>
              <a:latin typeface="Lato"/>
              <a:ea typeface="Lato"/>
              <a:cs typeface="Lato"/>
              <a:sym typeface="Lato"/>
            </a:endParaRPr>
          </a:p>
        </p:txBody>
      </p:sp>
      <p:sp>
        <p:nvSpPr>
          <p:cNvPr id="165" name="Google Shape;165;p22"/>
          <p:cNvSpPr/>
          <p:nvPr/>
        </p:nvSpPr>
        <p:spPr>
          <a:xfrm>
            <a:off x="1378213" y="1559311"/>
            <a:ext cx="1660500" cy="1086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b="1">
              <a:solidFill>
                <a:srgbClr val="595959"/>
              </a:solidFill>
              <a:latin typeface="Lato"/>
              <a:ea typeface="Lato"/>
              <a:cs typeface="Lato"/>
              <a:sym typeface="Lato"/>
            </a:endParaRPr>
          </a:p>
        </p:txBody>
      </p:sp>
      <p:sp>
        <p:nvSpPr>
          <p:cNvPr id="166" name="Google Shape;166;p22"/>
          <p:cNvSpPr/>
          <p:nvPr/>
        </p:nvSpPr>
        <p:spPr>
          <a:xfrm>
            <a:off x="1373300" y="1559386"/>
            <a:ext cx="1660500" cy="1086900"/>
          </a:xfrm>
          <a:prstGeom prst="roundRect">
            <a:avLst>
              <a:gd name="adj" fmla="val 50000"/>
            </a:avLst>
          </a:prstGeom>
          <a:solidFill>
            <a:srgbClr val="B1CF5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434343"/>
                </a:solidFill>
                <a:latin typeface="Lato"/>
                <a:ea typeface="Lato"/>
                <a:cs typeface="Lato"/>
                <a:sym typeface="Lato"/>
              </a:rPr>
              <a:t>Determine the current business environment of primary stakeholders</a:t>
            </a:r>
            <a:endParaRPr sz="1100" b="1">
              <a:solidFill>
                <a:srgbClr val="434343"/>
              </a:solidFill>
              <a:latin typeface="Lato"/>
              <a:ea typeface="Lato"/>
              <a:cs typeface="Lato"/>
              <a:sym typeface="Lato"/>
            </a:endParaRPr>
          </a:p>
        </p:txBody>
      </p:sp>
      <p:grpSp>
        <p:nvGrpSpPr>
          <p:cNvPr id="167" name="Google Shape;167;p22"/>
          <p:cNvGrpSpPr/>
          <p:nvPr/>
        </p:nvGrpSpPr>
        <p:grpSpPr>
          <a:xfrm>
            <a:off x="3033800" y="1559386"/>
            <a:ext cx="1928713" cy="1086900"/>
            <a:chOff x="3033800" y="1559386"/>
            <a:chExt cx="1928713" cy="1086900"/>
          </a:xfrm>
        </p:grpSpPr>
        <p:sp>
          <p:nvSpPr>
            <p:cNvPr id="168" name="Google Shape;168;p22"/>
            <p:cNvSpPr/>
            <p:nvPr/>
          </p:nvSpPr>
          <p:spPr>
            <a:xfrm>
              <a:off x="3302013" y="1559386"/>
              <a:ext cx="1660500" cy="1086900"/>
            </a:xfrm>
            <a:prstGeom prst="roundRect">
              <a:avLst>
                <a:gd name="adj" fmla="val 50000"/>
              </a:avLst>
            </a:prstGeom>
            <a:solidFill>
              <a:srgbClr val="B1CF5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434343"/>
                  </a:solidFill>
                  <a:latin typeface="Lato"/>
                  <a:ea typeface="Lato"/>
                  <a:cs typeface="Lato"/>
                  <a:sym typeface="Lato"/>
                </a:rPr>
                <a:t>Compile data from interviews with Thai farmers</a:t>
              </a:r>
              <a:endParaRPr sz="1100" b="1">
                <a:solidFill>
                  <a:srgbClr val="434343"/>
                </a:solidFill>
                <a:latin typeface="Lato"/>
                <a:ea typeface="Lato"/>
                <a:cs typeface="Lato"/>
                <a:sym typeface="Lato"/>
              </a:endParaRPr>
            </a:p>
          </p:txBody>
        </p:sp>
        <p:cxnSp>
          <p:nvCxnSpPr>
            <p:cNvPr id="169" name="Google Shape;169;p22"/>
            <p:cNvCxnSpPr>
              <a:stCxn id="166" idx="3"/>
              <a:endCxn id="168" idx="1"/>
            </p:cNvCxnSpPr>
            <p:nvPr/>
          </p:nvCxnSpPr>
          <p:spPr>
            <a:xfrm>
              <a:off x="3033800" y="2102836"/>
              <a:ext cx="268200" cy="0"/>
            </a:xfrm>
            <a:prstGeom prst="straightConnector1">
              <a:avLst/>
            </a:prstGeom>
            <a:noFill/>
            <a:ln w="9525" cap="flat" cmpd="sng">
              <a:solidFill>
                <a:srgbClr val="9DB4C0"/>
              </a:solidFill>
              <a:prstDash val="solid"/>
              <a:round/>
              <a:headEnd type="none" w="med" len="med"/>
              <a:tailEnd type="none" w="med" len="med"/>
            </a:ln>
          </p:spPr>
        </p:cxnSp>
      </p:grpSp>
      <p:grpSp>
        <p:nvGrpSpPr>
          <p:cNvPr id="170" name="Google Shape;170;p22"/>
          <p:cNvGrpSpPr/>
          <p:nvPr/>
        </p:nvGrpSpPr>
        <p:grpSpPr>
          <a:xfrm>
            <a:off x="4962550" y="1559289"/>
            <a:ext cx="1928700" cy="1086900"/>
            <a:chOff x="6891275" y="1559389"/>
            <a:chExt cx="1928700" cy="1086900"/>
          </a:xfrm>
        </p:grpSpPr>
        <p:sp>
          <p:nvSpPr>
            <p:cNvPr id="171" name="Google Shape;171;p22"/>
            <p:cNvSpPr/>
            <p:nvPr/>
          </p:nvSpPr>
          <p:spPr>
            <a:xfrm>
              <a:off x="7159475" y="1559389"/>
              <a:ext cx="1660500" cy="1086900"/>
            </a:xfrm>
            <a:prstGeom prst="roundRect">
              <a:avLst>
                <a:gd name="adj" fmla="val 50000"/>
              </a:avLst>
            </a:prstGeom>
            <a:solidFill>
              <a:srgbClr val="B1CF5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434343"/>
                  </a:solidFill>
                  <a:latin typeface="Lato"/>
                  <a:ea typeface="Lato"/>
                  <a:cs typeface="Lato"/>
                  <a:sym typeface="Lato"/>
                </a:rPr>
                <a:t>Assess practicality of cultivating hemp with Thai farmers</a:t>
              </a:r>
              <a:endParaRPr sz="1100" b="1">
                <a:solidFill>
                  <a:srgbClr val="434343"/>
                </a:solidFill>
                <a:latin typeface="Lato"/>
                <a:ea typeface="Lato"/>
                <a:cs typeface="Lato"/>
                <a:sym typeface="Lato"/>
              </a:endParaRPr>
            </a:p>
          </p:txBody>
        </p:sp>
        <p:cxnSp>
          <p:nvCxnSpPr>
            <p:cNvPr id="172" name="Google Shape;172;p22"/>
            <p:cNvCxnSpPr>
              <a:stCxn id="173" idx="3"/>
              <a:endCxn id="171" idx="1"/>
            </p:cNvCxnSpPr>
            <p:nvPr/>
          </p:nvCxnSpPr>
          <p:spPr>
            <a:xfrm>
              <a:off x="6891275" y="2102839"/>
              <a:ext cx="268200" cy="0"/>
            </a:xfrm>
            <a:prstGeom prst="straightConnector1">
              <a:avLst/>
            </a:prstGeom>
            <a:noFill/>
            <a:ln w="9525" cap="flat" cmpd="sng">
              <a:solidFill>
                <a:srgbClr val="9DB4C0"/>
              </a:solidFill>
              <a:prstDash val="solid"/>
              <a:round/>
              <a:headEnd type="none" w="med" len="med"/>
              <a:tailEnd type="none" w="med" len="med"/>
            </a:ln>
          </p:spPr>
        </p:cxnSp>
      </p:grpSp>
      <p:grpSp>
        <p:nvGrpSpPr>
          <p:cNvPr id="174" name="Google Shape;174;p22"/>
          <p:cNvGrpSpPr/>
          <p:nvPr/>
        </p:nvGrpSpPr>
        <p:grpSpPr>
          <a:xfrm>
            <a:off x="1430600" y="2646286"/>
            <a:ext cx="1538100" cy="765678"/>
            <a:chOff x="1430600" y="2646286"/>
            <a:chExt cx="1538100" cy="765678"/>
          </a:xfrm>
        </p:grpSpPr>
        <p:sp>
          <p:nvSpPr>
            <p:cNvPr id="175" name="Google Shape;175;p22"/>
            <p:cNvSpPr/>
            <p:nvPr/>
          </p:nvSpPr>
          <p:spPr>
            <a:xfrm>
              <a:off x="1430600" y="2876764"/>
              <a:ext cx="1538100" cy="535200"/>
            </a:xfrm>
            <a:prstGeom prst="roundRect">
              <a:avLst>
                <a:gd name="adj" fmla="val 50000"/>
              </a:avLst>
            </a:prstGeom>
            <a:solidFill>
              <a:srgbClr val="9DB4C0">
                <a:alpha val="21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Lato"/>
                  <a:ea typeface="Lato"/>
                  <a:cs typeface="Lato"/>
                  <a:sym typeface="Lato"/>
                </a:rPr>
                <a:t>Interview Thai farmers </a:t>
              </a:r>
              <a:endParaRPr>
                <a:solidFill>
                  <a:srgbClr val="434343"/>
                </a:solidFill>
                <a:latin typeface="Lato"/>
                <a:ea typeface="Lato"/>
                <a:cs typeface="Lato"/>
                <a:sym typeface="Lato"/>
              </a:endParaRPr>
            </a:p>
          </p:txBody>
        </p:sp>
        <p:cxnSp>
          <p:nvCxnSpPr>
            <p:cNvPr id="176" name="Google Shape;176;p22"/>
            <p:cNvCxnSpPr>
              <a:stCxn id="166" idx="2"/>
              <a:endCxn id="175" idx="0"/>
            </p:cNvCxnSpPr>
            <p:nvPr/>
          </p:nvCxnSpPr>
          <p:spPr>
            <a:xfrm flipH="1">
              <a:off x="2199650" y="2646286"/>
              <a:ext cx="3900" cy="230400"/>
            </a:xfrm>
            <a:prstGeom prst="straightConnector1">
              <a:avLst/>
            </a:prstGeom>
            <a:noFill/>
            <a:ln w="9525" cap="flat" cmpd="sng">
              <a:solidFill>
                <a:srgbClr val="9DB4C0"/>
              </a:solidFill>
              <a:prstDash val="solid"/>
              <a:round/>
              <a:headEnd type="none" w="med" len="med"/>
              <a:tailEnd type="none" w="med" len="med"/>
            </a:ln>
          </p:spPr>
        </p:cxnSp>
      </p:grpSp>
      <p:grpSp>
        <p:nvGrpSpPr>
          <p:cNvPr id="177" name="Google Shape;177;p22"/>
          <p:cNvGrpSpPr/>
          <p:nvPr/>
        </p:nvGrpSpPr>
        <p:grpSpPr>
          <a:xfrm>
            <a:off x="1430600" y="3411964"/>
            <a:ext cx="1538100" cy="651763"/>
            <a:chOff x="1430600" y="3411964"/>
            <a:chExt cx="1538100" cy="651763"/>
          </a:xfrm>
        </p:grpSpPr>
        <p:sp>
          <p:nvSpPr>
            <p:cNvPr id="178" name="Google Shape;178;p22"/>
            <p:cNvSpPr/>
            <p:nvPr/>
          </p:nvSpPr>
          <p:spPr>
            <a:xfrm>
              <a:off x="1430600" y="3528527"/>
              <a:ext cx="1538100" cy="535200"/>
            </a:xfrm>
            <a:prstGeom prst="roundRect">
              <a:avLst>
                <a:gd name="adj" fmla="val 50000"/>
              </a:avLst>
            </a:prstGeom>
            <a:solidFill>
              <a:srgbClr val="9DB4C0">
                <a:alpha val="21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Lato"/>
                  <a:ea typeface="Lato"/>
                  <a:cs typeface="Lato"/>
                  <a:sym typeface="Lato"/>
                </a:rPr>
                <a:t>Gather information on the investment capabilities ESG </a:t>
              </a:r>
              <a:endParaRPr sz="1000">
                <a:solidFill>
                  <a:srgbClr val="434343"/>
                </a:solidFill>
                <a:latin typeface="Lato"/>
                <a:ea typeface="Lato"/>
                <a:cs typeface="Lato"/>
                <a:sym typeface="Lato"/>
              </a:endParaRPr>
            </a:p>
          </p:txBody>
        </p:sp>
        <p:cxnSp>
          <p:nvCxnSpPr>
            <p:cNvPr id="179" name="Google Shape;179;p22"/>
            <p:cNvCxnSpPr>
              <a:stCxn id="175" idx="2"/>
              <a:endCxn id="178" idx="0"/>
            </p:cNvCxnSpPr>
            <p:nvPr/>
          </p:nvCxnSpPr>
          <p:spPr>
            <a:xfrm>
              <a:off x="2199650" y="3411964"/>
              <a:ext cx="0" cy="116700"/>
            </a:xfrm>
            <a:prstGeom prst="straightConnector1">
              <a:avLst/>
            </a:prstGeom>
            <a:noFill/>
            <a:ln w="9525" cap="flat" cmpd="sng">
              <a:solidFill>
                <a:srgbClr val="9DB4C0"/>
              </a:solidFill>
              <a:prstDash val="solid"/>
              <a:round/>
              <a:headEnd type="none" w="med" len="med"/>
              <a:tailEnd type="none" w="med" len="med"/>
            </a:ln>
          </p:spPr>
        </p:cxnSp>
      </p:grpSp>
      <p:grpSp>
        <p:nvGrpSpPr>
          <p:cNvPr id="180" name="Google Shape;180;p22"/>
          <p:cNvGrpSpPr/>
          <p:nvPr/>
        </p:nvGrpSpPr>
        <p:grpSpPr>
          <a:xfrm>
            <a:off x="3363225" y="2646286"/>
            <a:ext cx="1538100" cy="765676"/>
            <a:chOff x="3363225" y="2646286"/>
            <a:chExt cx="1538100" cy="765676"/>
          </a:xfrm>
        </p:grpSpPr>
        <p:sp>
          <p:nvSpPr>
            <p:cNvPr id="181" name="Google Shape;181;p22"/>
            <p:cNvSpPr/>
            <p:nvPr/>
          </p:nvSpPr>
          <p:spPr>
            <a:xfrm>
              <a:off x="3363225" y="2876763"/>
              <a:ext cx="1538100" cy="535200"/>
            </a:xfrm>
            <a:prstGeom prst="roundRect">
              <a:avLst>
                <a:gd name="adj" fmla="val 50000"/>
              </a:avLst>
            </a:prstGeom>
            <a:solidFill>
              <a:srgbClr val="9DB4C0">
                <a:alpha val="21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Lato"/>
                  <a:ea typeface="Lato"/>
                  <a:cs typeface="Lato"/>
                  <a:sym typeface="Lato"/>
                </a:rPr>
                <a:t>Conduct content analysis of interview data</a:t>
              </a:r>
              <a:endParaRPr>
                <a:solidFill>
                  <a:srgbClr val="434343"/>
                </a:solidFill>
                <a:latin typeface="Lato"/>
                <a:ea typeface="Lato"/>
                <a:cs typeface="Lato"/>
                <a:sym typeface="Lato"/>
              </a:endParaRPr>
            </a:p>
          </p:txBody>
        </p:sp>
        <p:cxnSp>
          <p:nvCxnSpPr>
            <p:cNvPr id="182" name="Google Shape;182;p22"/>
            <p:cNvCxnSpPr>
              <a:stCxn id="168" idx="2"/>
              <a:endCxn id="181" idx="0"/>
            </p:cNvCxnSpPr>
            <p:nvPr/>
          </p:nvCxnSpPr>
          <p:spPr>
            <a:xfrm>
              <a:off x="4132263" y="2646286"/>
              <a:ext cx="0" cy="230400"/>
            </a:xfrm>
            <a:prstGeom prst="straightConnector1">
              <a:avLst/>
            </a:prstGeom>
            <a:noFill/>
            <a:ln w="9525" cap="flat" cmpd="sng">
              <a:solidFill>
                <a:srgbClr val="9DB4C0"/>
              </a:solidFill>
              <a:prstDash val="solid"/>
              <a:round/>
              <a:headEnd type="none" w="med" len="med"/>
              <a:tailEnd type="none" w="med" len="med"/>
            </a:ln>
          </p:spPr>
        </p:cxnSp>
      </p:grpSp>
      <p:grpSp>
        <p:nvGrpSpPr>
          <p:cNvPr id="183" name="Google Shape;183;p22"/>
          <p:cNvGrpSpPr/>
          <p:nvPr/>
        </p:nvGrpSpPr>
        <p:grpSpPr>
          <a:xfrm>
            <a:off x="3363225" y="3411838"/>
            <a:ext cx="1538100" cy="651900"/>
            <a:chOff x="3363225" y="3411838"/>
            <a:chExt cx="1538100" cy="651900"/>
          </a:xfrm>
        </p:grpSpPr>
        <p:sp>
          <p:nvSpPr>
            <p:cNvPr id="184" name="Google Shape;184;p22"/>
            <p:cNvSpPr/>
            <p:nvPr/>
          </p:nvSpPr>
          <p:spPr>
            <a:xfrm>
              <a:off x="3363225" y="3528538"/>
              <a:ext cx="1538100" cy="535200"/>
            </a:xfrm>
            <a:prstGeom prst="roundRect">
              <a:avLst>
                <a:gd name="adj" fmla="val 50000"/>
              </a:avLst>
            </a:prstGeom>
            <a:solidFill>
              <a:srgbClr val="9DB4C0">
                <a:alpha val="21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Lato"/>
                  <a:ea typeface="Lato"/>
                  <a:cs typeface="Lato"/>
                  <a:sym typeface="Lato"/>
                </a:rPr>
                <a:t>Create visual representations of interview data</a:t>
              </a:r>
              <a:endParaRPr>
                <a:solidFill>
                  <a:srgbClr val="434343"/>
                </a:solidFill>
                <a:latin typeface="Lato"/>
                <a:ea typeface="Lato"/>
                <a:cs typeface="Lato"/>
                <a:sym typeface="Lato"/>
              </a:endParaRPr>
            </a:p>
          </p:txBody>
        </p:sp>
        <p:cxnSp>
          <p:nvCxnSpPr>
            <p:cNvPr id="185" name="Google Shape;185;p22"/>
            <p:cNvCxnSpPr>
              <a:stCxn id="184" idx="0"/>
              <a:endCxn id="181" idx="2"/>
            </p:cNvCxnSpPr>
            <p:nvPr/>
          </p:nvCxnSpPr>
          <p:spPr>
            <a:xfrm rot="10800000">
              <a:off x="4132275" y="3411838"/>
              <a:ext cx="0" cy="116700"/>
            </a:xfrm>
            <a:prstGeom prst="straightConnector1">
              <a:avLst/>
            </a:prstGeom>
            <a:noFill/>
            <a:ln w="9525" cap="flat" cmpd="sng">
              <a:solidFill>
                <a:srgbClr val="9DB4C0"/>
              </a:solidFill>
              <a:prstDash val="solid"/>
              <a:round/>
              <a:headEnd type="none" w="med" len="med"/>
              <a:tailEnd type="none" w="med" len="med"/>
            </a:ln>
          </p:spPr>
        </p:cxnSp>
      </p:grpSp>
      <p:grpSp>
        <p:nvGrpSpPr>
          <p:cNvPr id="186" name="Google Shape;186;p22"/>
          <p:cNvGrpSpPr/>
          <p:nvPr/>
        </p:nvGrpSpPr>
        <p:grpSpPr>
          <a:xfrm>
            <a:off x="5291950" y="2646263"/>
            <a:ext cx="1538100" cy="765600"/>
            <a:chOff x="7220675" y="2646363"/>
            <a:chExt cx="1538100" cy="765600"/>
          </a:xfrm>
        </p:grpSpPr>
        <p:sp>
          <p:nvSpPr>
            <p:cNvPr id="187" name="Google Shape;187;p22"/>
            <p:cNvSpPr/>
            <p:nvPr/>
          </p:nvSpPr>
          <p:spPr>
            <a:xfrm>
              <a:off x="7220675" y="2876763"/>
              <a:ext cx="1538100" cy="535200"/>
            </a:xfrm>
            <a:prstGeom prst="roundRect">
              <a:avLst>
                <a:gd name="adj" fmla="val 50000"/>
              </a:avLst>
            </a:prstGeom>
            <a:solidFill>
              <a:srgbClr val="9DB4C0">
                <a:alpha val="21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Lato"/>
                  <a:ea typeface="Lato"/>
                  <a:cs typeface="Lato"/>
                  <a:sym typeface="Lato"/>
                </a:rPr>
                <a:t>Validate or reject the proposed model </a:t>
              </a:r>
              <a:endParaRPr>
                <a:solidFill>
                  <a:srgbClr val="434343"/>
                </a:solidFill>
                <a:latin typeface="Lato"/>
                <a:ea typeface="Lato"/>
                <a:cs typeface="Lato"/>
                <a:sym typeface="Lato"/>
              </a:endParaRPr>
            </a:p>
          </p:txBody>
        </p:sp>
        <p:cxnSp>
          <p:nvCxnSpPr>
            <p:cNvPr id="188" name="Google Shape;188;p22"/>
            <p:cNvCxnSpPr>
              <a:stCxn id="187" idx="0"/>
              <a:endCxn id="171" idx="2"/>
            </p:cNvCxnSpPr>
            <p:nvPr/>
          </p:nvCxnSpPr>
          <p:spPr>
            <a:xfrm rot="10800000">
              <a:off x="7989725" y="2646363"/>
              <a:ext cx="0" cy="230400"/>
            </a:xfrm>
            <a:prstGeom prst="straightConnector1">
              <a:avLst/>
            </a:prstGeom>
            <a:noFill/>
            <a:ln w="9525" cap="flat" cmpd="sng">
              <a:solidFill>
                <a:srgbClr val="9DB4C0"/>
              </a:solidFill>
              <a:prstDash val="solid"/>
              <a:round/>
              <a:headEnd type="none" w="med" len="med"/>
              <a:tailEnd type="none" w="med" len="med"/>
            </a:ln>
          </p:spPr>
        </p:cxnSp>
      </p:grpSp>
      <p:grpSp>
        <p:nvGrpSpPr>
          <p:cNvPr id="189" name="Google Shape;189;p22"/>
          <p:cNvGrpSpPr/>
          <p:nvPr/>
        </p:nvGrpSpPr>
        <p:grpSpPr>
          <a:xfrm>
            <a:off x="5291950" y="3411738"/>
            <a:ext cx="1538100" cy="651900"/>
            <a:chOff x="7220675" y="3411838"/>
            <a:chExt cx="1538100" cy="651900"/>
          </a:xfrm>
        </p:grpSpPr>
        <p:sp>
          <p:nvSpPr>
            <p:cNvPr id="190" name="Google Shape;190;p22"/>
            <p:cNvSpPr/>
            <p:nvPr/>
          </p:nvSpPr>
          <p:spPr>
            <a:xfrm>
              <a:off x="7220675" y="3528538"/>
              <a:ext cx="1538100" cy="535200"/>
            </a:xfrm>
            <a:prstGeom prst="roundRect">
              <a:avLst>
                <a:gd name="adj" fmla="val 50000"/>
              </a:avLst>
            </a:prstGeom>
            <a:solidFill>
              <a:srgbClr val="9DB4C0">
                <a:alpha val="213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434343"/>
                  </a:solidFill>
                  <a:latin typeface="Lato"/>
                  <a:ea typeface="Lato"/>
                  <a:cs typeface="Lato"/>
                  <a:sym typeface="Lato"/>
                </a:rPr>
                <a:t>Develop final deliverable</a:t>
              </a:r>
              <a:endParaRPr>
                <a:solidFill>
                  <a:srgbClr val="434343"/>
                </a:solidFill>
                <a:latin typeface="Lato"/>
                <a:ea typeface="Lato"/>
                <a:cs typeface="Lato"/>
                <a:sym typeface="Lato"/>
              </a:endParaRPr>
            </a:p>
          </p:txBody>
        </p:sp>
        <p:cxnSp>
          <p:nvCxnSpPr>
            <p:cNvPr id="191" name="Google Shape;191;p22"/>
            <p:cNvCxnSpPr>
              <a:stCxn id="190" idx="0"/>
              <a:endCxn id="187" idx="2"/>
            </p:cNvCxnSpPr>
            <p:nvPr/>
          </p:nvCxnSpPr>
          <p:spPr>
            <a:xfrm rot="10800000">
              <a:off x="7989725" y="3411838"/>
              <a:ext cx="0" cy="116700"/>
            </a:xfrm>
            <a:prstGeom prst="straightConnector1">
              <a:avLst/>
            </a:prstGeom>
            <a:noFill/>
            <a:ln w="9525" cap="flat" cmpd="sng">
              <a:solidFill>
                <a:srgbClr val="9DB4C0"/>
              </a:solidFill>
              <a:prstDash val="solid"/>
              <a:round/>
              <a:headEnd type="none" w="med" len="med"/>
              <a:tailEnd type="none" w="med" len="med"/>
            </a:ln>
          </p:spPr>
        </p:cxnSp>
      </p:grpSp>
      <p:sp>
        <p:nvSpPr>
          <p:cNvPr id="192" name="Google Shape;192;p22"/>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Methods Flowchart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200"/>
                                        <p:tgtEl>
                                          <p:spTgt spid="158"/>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200"/>
                                        <p:tgtEl>
                                          <p:spTgt spid="1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200"/>
                                        <p:tgtEl>
                                          <p:spTgt spid="161"/>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174"/>
                                        </p:tgtEl>
                                        <p:attrNameLst>
                                          <p:attrName>style.visibility</p:attrName>
                                        </p:attrNameLst>
                                      </p:cBhvr>
                                      <p:to>
                                        <p:strVal val="visible"/>
                                      </p:to>
                                    </p:set>
                                    <p:animEffect transition="in" filter="fade">
                                      <p:cBhvr>
                                        <p:cTn id="20" dur="200"/>
                                        <p:tgtEl>
                                          <p:spTgt spid="174"/>
                                        </p:tgtEl>
                                      </p:cBhvr>
                                    </p:animEffect>
                                  </p:childTnLst>
                                </p:cTn>
                              </p:par>
                            </p:childTnLst>
                          </p:cTn>
                        </p:par>
                        <p:par>
                          <p:cTn id="21" fill="hold">
                            <p:stCondLst>
                              <p:cond delay="400"/>
                            </p:stCondLst>
                            <p:childTnLst>
                              <p:par>
                                <p:cTn id="22" presetID="10" presetClass="entr" presetSubtype="0" fill="hold" nodeType="afterEffect">
                                  <p:stCondLst>
                                    <p:cond delay="0"/>
                                  </p:stCondLst>
                                  <p:childTnLst>
                                    <p:set>
                                      <p:cBhvr>
                                        <p:cTn id="23" dur="1" fill="hold">
                                          <p:stCondLst>
                                            <p:cond delay="0"/>
                                          </p:stCondLst>
                                        </p:cTn>
                                        <p:tgtEl>
                                          <p:spTgt spid="177"/>
                                        </p:tgtEl>
                                        <p:attrNameLst>
                                          <p:attrName>style.visibility</p:attrName>
                                        </p:attrNameLst>
                                      </p:cBhvr>
                                      <p:to>
                                        <p:strVal val="visible"/>
                                      </p:to>
                                    </p:set>
                                    <p:animEffect transition="in" filter="fade">
                                      <p:cBhvr>
                                        <p:cTn id="24" dur="200"/>
                                        <p:tgtEl>
                                          <p:spTgt spid="17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7"/>
                                        </p:tgtEl>
                                        <p:attrNameLst>
                                          <p:attrName>style.visibility</p:attrName>
                                        </p:attrNameLst>
                                      </p:cBhvr>
                                      <p:to>
                                        <p:strVal val="visible"/>
                                      </p:to>
                                    </p:set>
                                    <p:animEffect transition="in" filter="fade">
                                      <p:cBhvr>
                                        <p:cTn id="29" dur="200"/>
                                        <p:tgtEl>
                                          <p:spTgt spid="167"/>
                                        </p:tgtEl>
                                      </p:cBhvr>
                                    </p:animEffect>
                                  </p:childTnLst>
                                </p:cTn>
                              </p:par>
                            </p:childTnLst>
                          </p:cTn>
                        </p:par>
                        <p:par>
                          <p:cTn id="30" fill="hold">
                            <p:stCondLst>
                              <p:cond delay="200"/>
                            </p:stCondLst>
                            <p:childTnLst>
                              <p:par>
                                <p:cTn id="31" presetID="10" presetClass="entr" presetSubtype="0" fill="hold" nodeType="afterEffect">
                                  <p:stCondLst>
                                    <p:cond delay="0"/>
                                  </p:stCondLst>
                                  <p:childTnLst>
                                    <p:set>
                                      <p:cBhvr>
                                        <p:cTn id="32" dur="1" fill="hold">
                                          <p:stCondLst>
                                            <p:cond delay="0"/>
                                          </p:stCondLst>
                                        </p:cTn>
                                        <p:tgtEl>
                                          <p:spTgt spid="180"/>
                                        </p:tgtEl>
                                        <p:attrNameLst>
                                          <p:attrName>style.visibility</p:attrName>
                                        </p:attrNameLst>
                                      </p:cBhvr>
                                      <p:to>
                                        <p:strVal val="visible"/>
                                      </p:to>
                                    </p:set>
                                    <p:animEffect transition="in" filter="fade">
                                      <p:cBhvr>
                                        <p:cTn id="33" dur="200"/>
                                        <p:tgtEl>
                                          <p:spTgt spid="180"/>
                                        </p:tgtEl>
                                      </p:cBhvr>
                                    </p:animEffect>
                                  </p:childTnLst>
                                </p:cTn>
                              </p:par>
                            </p:childTnLst>
                          </p:cTn>
                        </p:par>
                        <p:par>
                          <p:cTn id="34" fill="hold">
                            <p:stCondLst>
                              <p:cond delay="400"/>
                            </p:stCondLst>
                            <p:childTnLst>
                              <p:par>
                                <p:cTn id="35" presetID="10" presetClass="entr" presetSubtype="0" fill="hold" nodeType="after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fade">
                                      <p:cBhvr>
                                        <p:cTn id="37" dur="200"/>
                                        <p:tgtEl>
                                          <p:spTgt spid="1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0"/>
                                        </p:tgtEl>
                                        <p:attrNameLst>
                                          <p:attrName>style.visibility</p:attrName>
                                        </p:attrNameLst>
                                      </p:cBhvr>
                                      <p:to>
                                        <p:strVal val="visible"/>
                                      </p:to>
                                    </p:set>
                                    <p:animEffect transition="in" filter="fade">
                                      <p:cBhvr>
                                        <p:cTn id="42" dur="200"/>
                                        <p:tgtEl>
                                          <p:spTgt spid="170"/>
                                        </p:tgtEl>
                                      </p:cBhvr>
                                    </p:animEffect>
                                  </p:childTnLst>
                                </p:cTn>
                              </p:par>
                            </p:childTnLst>
                          </p:cTn>
                        </p:par>
                        <p:par>
                          <p:cTn id="43" fill="hold">
                            <p:stCondLst>
                              <p:cond delay="200"/>
                            </p:stCondLst>
                            <p:childTnLst>
                              <p:par>
                                <p:cTn id="44" presetID="10" presetClass="entr" presetSubtype="0" fill="hold" nodeType="afterEffect">
                                  <p:stCondLst>
                                    <p:cond delay="0"/>
                                  </p:stCondLst>
                                  <p:childTnLst>
                                    <p:set>
                                      <p:cBhvr>
                                        <p:cTn id="45" dur="1" fill="hold">
                                          <p:stCondLst>
                                            <p:cond delay="0"/>
                                          </p:stCondLst>
                                        </p:cTn>
                                        <p:tgtEl>
                                          <p:spTgt spid="186"/>
                                        </p:tgtEl>
                                        <p:attrNameLst>
                                          <p:attrName>style.visibility</p:attrName>
                                        </p:attrNameLst>
                                      </p:cBhvr>
                                      <p:to>
                                        <p:strVal val="visible"/>
                                      </p:to>
                                    </p:set>
                                    <p:animEffect transition="in" filter="fade">
                                      <p:cBhvr>
                                        <p:cTn id="46" dur="200"/>
                                        <p:tgtEl>
                                          <p:spTgt spid="186"/>
                                        </p:tgtEl>
                                      </p:cBhvr>
                                    </p:animEffect>
                                  </p:childTnLst>
                                </p:cTn>
                              </p:par>
                            </p:childTnLst>
                          </p:cTn>
                        </p:par>
                        <p:par>
                          <p:cTn id="47" fill="hold">
                            <p:stCondLst>
                              <p:cond delay="400"/>
                            </p:stCondLst>
                            <p:childTnLst>
                              <p:par>
                                <p:cTn id="48" presetID="10" presetClass="entr" presetSubtype="0" fill="hold" nodeType="afterEffect">
                                  <p:stCondLst>
                                    <p:cond delay="0"/>
                                  </p:stCondLst>
                                  <p:childTnLst>
                                    <p:set>
                                      <p:cBhvr>
                                        <p:cTn id="49" dur="1" fill="hold">
                                          <p:stCondLst>
                                            <p:cond delay="0"/>
                                          </p:stCondLst>
                                        </p:cTn>
                                        <p:tgtEl>
                                          <p:spTgt spid="189"/>
                                        </p:tgtEl>
                                        <p:attrNameLst>
                                          <p:attrName>style.visibility</p:attrName>
                                        </p:attrNameLst>
                                      </p:cBhvr>
                                      <p:to>
                                        <p:strVal val="visible"/>
                                      </p:to>
                                    </p:set>
                                    <p:animEffect transition="in" filter="fade">
                                      <p:cBhvr>
                                        <p:cTn id="50" dur="2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4"/>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Content Analysis</a:t>
            </a:r>
            <a:endParaRPr/>
          </a:p>
        </p:txBody>
      </p:sp>
      <p:graphicFrame>
        <p:nvGraphicFramePr>
          <p:cNvPr id="258" name="Google Shape;258;p24"/>
          <p:cNvGraphicFramePr/>
          <p:nvPr/>
        </p:nvGraphicFramePr>
        <p:xfrm>
          <a:off x="727650" y="1226588"/>
          <a:ext cx="6858500" cy="1981125"/>
        </p:xfrm>
        <a:graphic>
          <a:graphicData uri="http://schemas.openxmlformats.org/drawingml/2006/table">
            <a:tbl>
              <a:tblPr>
                <a:noFill/>
                <a:tableStyleId>{CBCC0BDC-0233-46C1-A2C1-69A84A69F64B}</a:tableStyleId>
              </a:tblPr>
              <a:tblGrid>
                <a:gridCol w="1371700">
                  <a:extLst>
                    <a:ext uri="{9D8B030D-6E8A-4147-A177-3AD203B41FA5}">
                      <a16:colId xmlns:a16="http://schemas.microsoft.com/office/drawing/2014/main" val="20000"/>
                    </a:ext>
                  </a:extLst>
                </a:gridCol>
                <a:gridCol w="1371700">
                  <a:extLst>
                    <a:ext uri="{9D8B030D-6E8A-4147-A177-3AD203B41FA5}">
                      <a16:colId xmlns:a16="http://schemas.microsoft.com/office/drawing/2014/main" val="20001"/>
                    </a:ext>
                  </a:extLst>
                </a:gridCol>
                <a:gridCol w="1371700">
                  <a:extLst>
                    <a:ext uri="{9D8B030D-6E8A-4147-A177-3AD203B41FA5}">
                      <a16:colId xmlns:a16="http://schemas.microsoft.com/office/drawing/2014/main" val="20002"/>
                    </a:ext>
                  </a:extLst>
                </a:gridCol>
                <a:gridCol w="1371700">
                  <a:extLst>
                    <a:ext uri="{9D8B030D-6E8A-4147-A177-3AD203B41FA5}">
                      <a16:colId xmlns:a16="http://schemas.microsoft.com/office/drawing/2014/main" val="20003"/>
                    </a:ext>
                  </a:extLst>
                </a:gridCol>
                <a:gridCol w="1371700">
                  <a:extLst>
                    <a:ext uri="{9D8B030D-6E8A-4147-A177-3AD203B41FA5}">
                      <a16:colId xmlns:a16="http://schemas.microsoft.com/office/drawing/2014/main" val="20004"/>
                    </a:ext>
                  </a:extLst>
                </a:gridCol>
              </a:tblGrid>
              <a:tr h="396225">
                <a:tc>
                  <a:txBody>
                    <a:bodyPr/>
                    <a:lstStyle/>
                    <a:p>
                      <a:pPr marL="0" lvl="0" indent="0" algn="ctr" rtl="0">
                        <a:spcBef>
                          <a:spcPts val="0"/>
                        </a:spcBef>
                        <a:spcAft>
                          <a:spcPts val="0"/>
                        </a:spcAft>
                        <a:buNone/>
                      </a:pPr>
                      <a:r>
                        <a:rPr lang="en" b="1"/>
                        <a:t>Interview #</a:t>
                      </a:r>
                      <a:endParaRPr b="1"/>
                    </a:p>
                  </a:txBody>
                  <a:tcPr marL="91425" marR="91425" marT="91425" marB="91425">
                    <a:solidFill>
                      <a:srgbClr val="F3F3F3"/>
                    </a:solidFill>
                  </a:tcPr>
                </a:tc>
                <a:tc>
                  <a:txBody>
                    <a:bodyPr/>
                    <a:lstStyle/>
                    <a:p>
                      <a:pPr marL="0" lvl="0" indent="0" algn="ctr" rtl="0">
                        <a:spcBef>
                          <a:spcPts val="0"/>
                        </a:spcBef>
                        <a:spcAft>
                          <a:spcPts val="0"/>
                        </a:spcAft>
                        <a:buNone/>
                      </a:pPr>
                      <a:r>
                        <a:rPr lang="en" b="1"/>
                        <a:t>HE</a:t>
                      </a:r>
                      <a:endParaRPr b="1"/>
                    </a:p>
                  </a:txBody>
                  <a:tcPr marL="91425" marR="91425" marT="91425" marB="91425">
                    <a:lnB w="9525" cap="flat" cmpd="sng">
                      <a:solidFill>
                        <a:srgbClr val="59595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t>NH</a:t>
                      </a:r>
                      <a:endParaRPr b="1"/>
                    </a:p>
                  </a:txBody>
                  <a:tcPr marL="91425" marR="91425" marT="91425" marB="91425">
                    <a:lnB w="9525" cap="flat" cmpd="sng">
                      <a:solidFill>
                        <a:srgbClr val="59595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t>LP</a:t>
                      </a:r>
                      <a:endParaRPr b="1"/>
                    </a:p>
                  </a:txBody>
                  <a:tcPr marL="91425" marR="91425" marT="91425" marB="91425">
                    <a:lnB w="9525" cap="flat" cmpd="sng">
                      <a:solidFill>
                        <a:srgbClr val="595959"/>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t>IN</a:t>
                      </a:r>
                      <a:endParaRPr b="1"/>
                    </a:p>
                  </a:txBody>
                  <a:tcPr marL="91425" marR="91425" marT="91425" marB="91425">
                    <a:lnB w="9525" cap="flat" cmpd="sng">
                      <a:solidFill>
                        <a:srgbClr val="59595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96225">
                <a:tc>
                  <a:txBody>
                    <a:bodyPr/>
                    <a:lstStyle/>
                    <a:p>
                      <a:pPr marL="0" lvl="0" indent="0" algn="ctr" rtl="0">
                        <a:spcBef>
                          <a:spcPts val="0"/>
                        </a:spcBef>
                        <a:spcAft>
                          <a:spcPts val="0"/>
                        </a:spcAft>
                        <a:buNone/>
                      </a:pPr>
                      <a:r>
                        <a:rPr lang="en" b="1"/>
                        <a:t>1</a:t>
                      </a:r>
                      <a:endParaRPr b="1"/>
                    </a:p>
                  </a:txBody>
                  <a:tcPr marL="91425" marR="91425" marT="91425" marB="91425">
                    <a:lnR w="9525" cap="flat" cmpd="sng">
                      <a:solidFill>
                        <a:srgbClr val="595959"/>
                      </a:solidFill>
                      <a:prstDash val="solid"/>
                      <a:round/>
                      <a:headEnd type="none" w="sm" len="sm"/>
                      <a:tailEnd type="none" w="sm" len="sm"/>
                    </a:lnR>
                    <a:solidFill>
                      <a:srgbClr val="F3F3F3"/>
                    </a:solidFill>
                  </a:tcPr>
                </a:tc>
                <a:tc>
                  <a:txBody>
                    <a:bodyPr/>
                    <a:lstStyle/>
                    <a:p>
                      <a:pPr marL="0" lvl="0" indent="0" algn="ctr" rtl="0">
                        <a:spcBef>
                          <a:spcPts val="0"/>
                        </a:spcBef>
                        <a:spcAft>
                          <a:spcPts val="0"/>
                        </a:spcAft>
                        <a:buNone/>
                      </a:pPr>
                      <a:r>
                        <a:rPr lang="en"/>
                        <a:t>Y</a:t>
                      </a:r>
                      <a:endParaRPr/>
                    </a:p>
                  </a:txBody>
                  <a:tcPr marL="91425" marR="91425" marT="91425" marB="91425">
                    <a:lnL w="9525" cap="flat" cmpd="sng">
                      <a:solidFill>
                        <a:srgbClr val="595959"/>
                      </a:solidFill>
                      <a:prstDash val="solid"/>
                      <a:round/>
                      <a:headEnd type="none" w="sm" len="sm"/>
                      <a:tailEnd type="none" w="sm" len="sm"/>
                    </a:lnL>
                    <a:lnT w="9525" cap="flat" cmpd="sng">
                      <a:solidFill>
                        <a:srgbClr val="595959"/>
                      </a:solidFill>
                      <a:prstDash val="solid"/>
                      <a:round/>
                      <a:headEnd type="none" w="sm" len="sm"/>
                      <a:tailEnd type="none" w="sm" len="sm"/>
                    </a:lnT>
                    <a:solidFill>
                      <a:srgbClr val="D9EAD3"/>
                    </a:solidFill>
                  </a:tcPr>
                </a:tc>
                <a:tc>
                  <a:txBody>
                    <a:bodyPr/>
                    <a:lstStyle/>
                    <a:p>
                      <a:pPr marL="0" lvl="0" indent="0" algn="ctr" rtl="0">
                        <a:spcBef>
                          <a:spcPts val="0"/>
                        </a:spcBef>
                        <a:spcAft>
                          <a:spcPts val="0"/>
                        </a:spcAft>
                        <a:buNone/>
                      </a:pPr>
                      <a:r>
                        <a:rPr lang="en"/>
                        <a:t>N</a:t>
                      </a:r>
                      <a:endParaRPr/>
                    </a:p>
                  </a:txBody>
                  <a:tcPr marL="91425" marR="91425" marT="91425" marB="91425">
                    <a:lnT w="9525" cap="flat" cmpd="sng">
                      <a:solidFill>
                        <a:srgbClr val="595959"/>
                      </a:solidFill>
                      <a:prstDash val="solid"/>
                      <a:round/>
                      <a:headEnd type="none" w="sm" len="sm"/>
                      <a:tailEnd type="none" w="sm" len="sm"/>
                    </a:lnT>
                    <a:solidFill>
                      <a:srgbClr val="F4CCCC"/>
                    </a:solidFill>
                  </a:tcPr>
                </a:tc>
                <a:tc>
                  <a:txBody>
                    <a:bodyPr/>
                    <a:lstStyle/>
                    <a:p>
                      <a:pPr marL="0" lvl="0" indent="0" algn="ctr" rtl="0">
                        <a:spcBef>
                          <a:spcPts val="0"/>
                        </a:spcBef>
                        <a:spcAft>
                          <a:spcPts val="0"/>
                        </a:spcAft>
                        <a:buNone/>
                      </a:pPr>
                      <a:r>
                        <a:rPr lang="en"/>
                        <a:t>N</a:t>
                      </a:r>
                      <a:endParaRPr/>
                    </a:p>
                  </a:txBody>
                  <a:tcPr marL="91425" marR="91425" marT="91425" marB="91425">
                    <a:lnT w="9525" cap="flat" cmpd="sng">
                      <a:solidFill>
                        <a:srgbClr val="595959"/>
                      </a:solidFill>
                      <a:prstDash val="solid"/>
                      <a:round/>
                      <a:headEnd type="none" w="sm" len="sm"/>
                      <a:tailEnd type="none" w="sm" len="sm"/>
                    </a:lnT>
                    <a:solidFill>
                      <a:srgbClr val="F4CCCC"/>
                    </a:solidFill>
                  </a:tcPr>
                </a:tc>
                <a:tc>
                  <a:txBody>
                    <a:bodyPr/>
                    <a:lstStyle/>
                    <a:p>
                      <a:pPr marL="0" lvl="0" indent="0" algn="ctr" rtl="0">
                        <a:spcBef>
                          <a:spcPts val="0"/>
                        </a:spcBef>
                        <a:spcAft>
                          <a:spcPts val="0"/>
                        </a:spcAft>
                        <a:buNone/>
                      </a:pPr>
                      <a:r>
                        <a:rPr lang="en"/>
                        <a:t>Y</a:t>
                      </a:r>
                      <a:endParaRPr/>
                    </a:p>
                  </a:txBody>
                  <a:tcPr marL="91425" marR="91425" marT="91425" marB="91425">
                    <a:lnT w="9525" cap="flat" cmpd="sng">
                      <a:solidFill>
                        <a:srgbClr val="595959"/>
                      </a:solidFill>
                      <a:prstDash val="solid"/>
                      <a:round/>
                      <a:headEnd type="none" w="sm" len="sm"/>
                      <a:tailEnd type="none" w="sm" len="sm"/>
                    </a:lnT>
                    <a:solidFill>
                      <a:srgbClr val="D9EAD3"/>
                    </a:solidFill>
                  </a:tcPr>
                </a:tc>
                <a:extLst>
                  <a:ext uri="{0D108BD9-81ED-4DB2-BD59-A6C34878D82A}">
                    <a16:rowId xmlns:a16="http://schemas.microsoft.com/office/drawing/2014/main" val="10001"/>
                  </a:ext>
                </a:extLst>
              </a:tr>
              <a:tr h="396225">
                <a:tc>
                  <a:txBody>
                    <a:bodyPr/>
                    <a:lstStyle/>
                    <a:p>
                      <a:pPr marL="0" lvl="0" indent="0" algn="ctr" rtl="0">
                        <a:spcBef>
                          <a:spcPts val="0"/>
                        </a:spcBef>
                        <a:spcAft>
                          <a:spcPts val="0"/>
                        </a:spcAft>
                        <a:buNone/>
                      </a:pPr>
                      <a:r>
                        <a:rPr lang="en" b="1"/>
                        <a:t>2</a:t>
                      </a:r>
                      <a:endParaRPr b="1"/>
                    </a:p>
                  </a:txBody>
                  <a:tcPr marL="91425" marR="91425" marT="91425" marB="91425">
                    <a:lnR w="9525" cap="flat" cmpd="sng">
                      <a:solidFill>
                        <a:srgbClr val="595959"/>
                      </a:solidFill>
                      <a:prstDash val="solid"/>
                      <a:round/>
                      <a:headEnd type="none" w="sm" len="sm"/>
                      <a:tailEnd type="none" w="sm" len="sm"/>
                    </a:lnR>
                    <a:solidFill>
                      <a:srgbClr val="F3F3F3"/>
                    </a:solidFill>
                  </a:tcPr>
                </a:tc>
                <a:tc>
                  <a:txBody>
                    <a:bodyPr/>
                    <a:lstStyle/>
                    <a:p>
                      <a:pPr marL="0" lvl="0" indent="0" algn="ctr" rtl="0">
                        <a:spcBef>
                          <a:spcPts val="0"/>
                        </a:spcBef>
                        <a:spcAft>
                          <a:spcPts val="0"/>
                        </a:spcAft>
                        <a:buNone/>
                      </a:pPr>
                      <a:r>
                        <a:rPr lang="en"/>
                        <a:t>N</a:t>
                      </a:r>
                      <a:endParaRPr/>
                    </a:p>
                  </a:txBody>
                  <a:tcPr marL="91425" marR="91425" marT="91425" marB="91425">
                    <a:lnL w="9525" cap="flat" cmpd="sng">
                      <a:solidFill>
                        <a:srgbClr val="595959"/>
                      </a:solidFill>
                      <a:prstDash val="solid"/>
                      <a:round/>
                      <a:headEnd type="none" w="sm" len="sm"/>
                      <a:tailEnd type="none" w="sm" len="sm"/>
                    </a:lnL>
                    <a:solidFill>
                      <a:srgbClr val="F4CCCC"/>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tc>
                  <a:txBody>
                    <a:bodyPr/>
                    <a:lstStyle/>
                    <a:p>
                      <a:pPr marL="0" lvl="0" indent="0" algn="ctr" rtl="0">
                        <a:spcBef>
                          <a:spcPts val="0"/>
                        </a:spcBef>
                        <a:spcAft>
                          <a:spcPts val="0"/>
                        </a:spcAft>
                        <a:buNone/>
                      </a:pPr>
                      <a:r>
                        <a:rPr lang="en"/>
                        <a:t>N</a:t>
                      </a:r>
                      <a:endParaRPr/>
                    </a:p>
                  </a:txBody>
                  <a:tcPr marL="91425" marR="91425" marT="91425" marB="91425">
                    <a:solidFill>
                      <a:srgbClr val="F4CCCC"/>
                    </a:solidFill>
                  </a:tcPr>
                </a:tc>
                <a:extLst>
                  <a:ext uri="{0D108BD9-81ED-4DB2-BD59-A6C34878D82A}">
                    <a16:rowId xmlns:a16="http://schemas.microsoft.com/office/drawing/2014/main" val="10002"/>
                  </a:ext>
                </a:extLst>
              </a:tr>
              <a:tr h="396225">
                <a:tc>
                  <a:txBody>
                    <a:bodyPr/>
                    <a:lstStyle/>
                    <a:p>
                      <a:pPr marL="0" lvl="0" indent="0" algn="ctr" rtl="0">
                        <a:spcBef>
                          <a:spcPts val="0"/>
                        </a:spcBef>
                        <a:spcAft>
                          <a:spcPts val="0"/>
                        </a:spcAft>
                        <a:buNone/>
                      </a:pPr>
                      <a:r>
                        <a:rPr lang="en" b="1"/>
                        <a:t>3</a:t>
                      </a:r>
                      <a:endParaRPr b="1"/>
                    </a:p>
                  </a:txBody>
                  <a:tcPr marL="91425" marR="91425" marT="91425" marB="91425">
                    <a:lnR w="9525" cap="flat" cmpd="sng">
                      <a:solidFill>
                        <a:srgbClr val="595959"/>
                      </a:solidFill>
                      <a:prstDash val="solid"/>
                      <a:round/>
                      <a:headEnd type="none" w="sm" len="sm"/>
                      <a:tailEnd type="none" w="sm" len="sm"/>
                    </a:lnR>
                    <a:solidFill>
                      <a:srgbClr val="F3F3F3"/>
                    </a:solidFill>
                  </a:tcPr>
                </a:tc>
                <a:tc>
                  <a:txBody>
                    <a:bodyPr/>
                    <a:lstStyle/>
                    <a:p>
                      <a:pPr marL="0" lvl="0" indent="0" algn="ctr" rtl="0">
                        <a:spcBef>
                          <a:spcPts val="0"/>
                        </a:spcBef>
                        <a:spcAft>
                          <a:spcPts val="0"/>
                        </a:spcAft>
                        <a:buNone/>
                      </a:pPr>
                      <a:r>
                        <a:rPr lang="en"/>
                        <a:t>N</a:t>
                      </a:r>
                      <a:endParaRPr/>
                    </a:p>
                  </a:txBody>
                  <a:tcPr marL="91425" marR="91425" marT="91425" marB="91425">
                    <a:lnL w="9525" cap="flat" cmpd="sng">
                      <a:solidFill>
                        <a:srgbClr val="595959"/>
                      </a:solidFill>
                      <a:prstDash val="solid"/>
                      <a:round/>
                      <a:headEnd type="none" w="sm" len="sm"/>
                      <a:tailEnd type="none" w="sm" len="sm"/>
                    </a:lnL>
                    <a:solidFill>
                      <a:srgbClr val="F4CCCC"/>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extLst>
                  <a:ext uri="{0D108BD9-81ED-4DB2-BD59-A6C34878D82A}">
                    <a16:rowId xmlns:a16="http://schemas.microsoft.com/office/drawing/2014/main" val="10003"/>
                  </a:ext>
                </a:extLst>
              </a:tr>
              <a:tr h="396225">
                <a:tc>
                  <a:txBody>
                    <a:bodyPr/>
                    <a:lstStyle/>
                    <a:p>
                      <a:pPr marL="0" lvl="0" indent="0" algn="ctr" rtl="0">
                        <a:spcBef>
                          <a:spcPts val="0"/>
                        </a:spcBef>
                        <a:spcAft>
                          <a:spcPts val="0"/>
                        </a:spcAft>
                        <a:buNone/>
                      </a:pPr>
                      <a:r>
                        <a:rPr lang="en" b="1"/>
                        <a:t>4</a:t>
                      </a:r>
                      <a:endParaRPr b="1"/>
                    </a:p>
                  </a:txBody>
                  <a:tcPr marL="91425" marR="91425" marT="91425" marB="91425">
                    <a:lnR w="9525" cap="flat" cmpd="sng">
                      <a:solidFill>
                        <a:srgbClr val="595959"/>
                      </a:solidFill>
                      <a:prstDash val="solid"/>
                      <a:round/>
                      <a:headEnd type="none" w="sm" len="sm"/>
                      <a:tailEnd type="none" w="sm" len="sm"/>
                    </a:lnR>
                    <a:solidFill>
                      <a:srgbClr val="F3F3F3"/>
                    </a:solidFill>
                  </a:tcPr>
                </a:tc>
                <a:tc>
                  <a:txBody>
                    <a:bodyPr/>
                    <a:lstStyle/>
                    <a:p>
                      <a:pPr marL="0" lvl="0" indent="0" algn="ctr" rtl="0">
                        <a:spcBef>
                          <a:spcPts val="0"/>
                        </a:spcBef>
                        <a:spcAft>
                          <a:spcPts val="0"/>
                        </a:spcAft>
                        <a:buNone/>
                      </a:pPr>
                      <a:r>
                        <a:rPr lang="en"/>
                        <a:t>N</a:t>
                      </a:r>
                      <a:endParaRPr/>
                    </a:p>
                  </a:txBody>
                  <a:tcPr marL="91425" marR="91425" marT="91425" marB="91425">
                    <a:lnL w="9525" cap="flat" cmpd="sng">
                      <a:solidFill>
                        <a:srgbClr val="595959"/>
                      </a:solidFill>
                      <a:prstDash val="solid"/>
                      <a:round/>
                      <a:headEnd type="none" w="sm" len="sm"/>
                      <a:tailEnd type="none" w="sm" len="sm"/>
                    </a:lnL>
                    <a:solidFill>
                      <a:srgbClr val="F4CCCC"/>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tc>
                  <a:txBody>
                    <a:bodyPr/>
                    <a:lstStyle/>
                    <a:p>
                      <a:pPr marL="0" lvl="0" indent="0" algn="ctr" rtl="0">
                        <a:spcBef>
                          <a:spcPts val="0"/>
                        </a:spcBef>
                        <a:spcAft>
                          <a:spcPts val="0"/>
                        </a:spcAft>
                        <a:buNone/>
                      </a:pPr>
                      <a:r>
                        <a:rPr lang="en"/>
                        <a:t>Y</a:t>
                      </a:r>
                      <a:endParaRPr/>
                    </a:p>
                  </a:txBody>
                  <a:tcPr marL="91425" marR="91425" marT="91425" marB="91425">
                    <a:solidFill>
                      <a:srgbClr val="D9EAD3"/>
                    </a:solidFill>
                  </a:tcPr>
                </a:tc>
                <a:tc>
                  <a:txBody>
                    <a:bodyPr/>
                    <a:lstStyle/>
                    <a:p>
                      <a:pPr marL="0" lvl="0" indent="0" algn="ctr" rtl="0">
                        <a:spcBef>
                          <a:spcPts val="0"/>
                        </a:spcBef>
                        <a:spcAft>
                          <a:spcPts val="0"/>
                        </a:spcAft>
                        <a:buNone/>
                      </a:pPr>
                      <a:r>
                        <a:rPr lang="en"/>
                        <a:t>N</a:t>
                      </a:r>
                      <a:endParaRPr/>
                    </a:p>
                  </a:txBody>
                  <a:tcPr marL="91425" marR="91425" marT="91425" marB="91425">
                    <a:solidFill>
                      <a:srgbClr val="F4CCCC"/>
                    </a:solidFill>
                  </a:tcPr>
                </a:tc>
                <a:extLst>
                  <a:ext uri="{0D108BD9-81ED-4DB2-BD59-A6C34878D82A}">
                    <a16:rowId xmlns:a16="http://schemas.microsoft.com/office/drawing/2014/main" val="10004"/>
                  </a:ext>
                </a:extLst>
              </a:tr>
            </a:tbl>
          </a:graphicData>
        </a:graphic>
      </p:graphicFrame>
      <p:sp>
        <p:nvSpPr>
          <p:cNvPr id="259" name="Google Shape;259;p24"/>
          <p:cNvSpPr txBox="1"/>
          <p:nvPr/>
        </p:nvSpPr>
        <p:spPr>
          <a:xfrm>
            <a:off x="198600" y="4479050"/>
            <a:ext cx="2510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6AA4C8"/>
                </a:solidFill>
                <a:latin typeface="Lato"/>
                <a:ea typeface="Lato"/>
                <a:cs typeface="Lato"/>
                <a:sym typeface="Lato"/>
              </a:rPr>
              <a:t>Data in this model is fictitious and is only used to explain the concept</a:t>
            </a:r>
            <a:endParaRPr sz="1100">
              <a:solidFill>
                <a:srgbClr val="6AA4C8"/>
              </a:solidFill>
              <a:latin typeface="Lato"/>
              <a:ea typeface="Lato"/>
              <a:cs typeface="Lato"/>
              <a:sym typeface="Lato"/>
            </a:endParaRPr>
          </a:p>
        </p:txBody>
      </p:sp>
      <p:graphicFrame>
        <p:nvGraphicFramePr>
          <p:cNvPr id="260" name="Google Shape;260;p24"/>
          <p:cNvGraphicFramePr/>
          <p:nvPr/>
        </p:nvGraphicFramePr>
        <p:xfrm>
          <a:off x="6488200" y="3381850"/>
          <a:ext cx="2388425" cy="1462920"/>
        </p:xfrm>
        <a:graphic>
          <a:graphicData uri="http://schemas.openxmlformats.org/drawingml/2006/table">
            <a:tbl>
              <a:tblPr>
                <a:noFill/>
                <a:tableStyleId>{CBCC0BDC-0233-46C1-A2C1-69A84A69F64B}</a:tableStyleId>
              </a:tblPr>
              <a:tblGrid>
                <a:gridCol w="494175">
                  <a:extLst>
                    <a:ext uri="{9D8B030D-6E8A-4147-A177-3AD203B41FA5}">
                      <a16:colId xmlns:a16="http://schemas.microsoft.com/office/drawing/2014/main" val="20000"/>
                    </a:ext>
                  </a:extLst>
                </a:gridCol>
                <a:gridCol w="1894250">
                  <a:extLst>
                    <a:ext uri="{9D8B030D-6E8A-4147-A177-3AD203B41FA5}">
                      <a16:colId xmlns:a16="http://schemas.microsoft.com/office/drawing/2014/main" val="20001"/>
                    </a:ext>
                  </a:extLst>
                </a:gridCol>
              </a:tblGrid>
              <a:tr h="300525">
                <a:tc>
                  <a:txBody>
                    <a:bodyPr/>
                    <a:lstStyle/>
                    <a:p>
                      <a:pPr marL="0" lvl="0" indent="0" algn="r" rtl="0">
                        <a:spcBef>
                          <a:spcPts val="0"/>
                        </a:spcBef>
                        <a:spcAft>
                          <a:spcPts val="0"/>
                        </a:spcAft>
                        <a:buNone/>
                      </a:pPr>
                      <a:r>
                        <a:rPr lang="en" sz="1200" b="1"/>
                        <a:t>HE:</a:t>
                      </a:r>
                      <a:endParaRPr sz="1200" b="1"/>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sz="1200"/>
                        <a:t>Hemp farmer</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0"/>
                  </a:ext>
                </a:extLst>
              </a:tr>
              <a:tr h="330150">
                <a:tc>
                  <a:txBody>
                    <a:bodyPr/>
                    <a:lstStyle/>
                    <a:p>
                      <a:pPr marL="0" lvl="0" indent="0" algn="r" rtl="0">
                        <a:spcBef>
                          <a:spcPts val="0"/>
                        </a:spcBef>
                        <a:spcAft>
                          <a:spcPts val="0"/>
                        </a:spcAft>
                        <a:buNone/>
                      </a:pPr>
                      <a:r>
                        <a:rPr lang="en" sz="1200" b="1"/>
                        <a:t>NH:</a:t>
                      </a:r>
                      <a:endParaRPr sz="1200" b="1"/>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sz="1200"/>
                        <a:t>Non-hemp farmer</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1"/>
                  </a:ext>
                </a:extLst>
              </a:tr>
              <a:tr h="317475">
                <a:tc>
                  <a:txBody>
                    <a:bodyPr/>
                    <a:lstStyle/>
                    <a:p>
                      <a:pPr marL="0" lvl="0" indent="0" algn="r" rtl="0">
                        <a:spcBef>
                          <a:spcPts val="0"/>
                        </a:spcBef>
                        <a:spcAft>
                          <a:spcPts val="0"/>
                        </a:spcAft>
                        <a:buNone/>
                      </a:pPr>
                      <a:r>
                        <a:rPr lang="en" sz="1200" b="1"/>
                        <a:t>LP:</a:t>
                      </a:r>
                      <a:endParaRPr sz="1200" b="1"/>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sz="1200"/>
                        <a:t>&lt; 20K THB per rai</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2"/>
                  </a:ext>
                </a:extLst>
              </a:tr>
              <a:tr h="317475">
                <a:tc>
                  <a:txBody>
                    <a:bodyPr/>
                    <a:lstStyle/>
                    <a:p>
                      <a:pPr marL="0" lvl="0" indent="0" algn="r" rtl="0">
                        <a:spcBef>
                          <a:spcPts val="0"/>
                        </a:spcBef>
                        <a:spcAft>
                          <a:spcPts val="0"/>
                        </a:spcAft>
                        <a:buNone/>
                      </a:pPr>
                      <a:r>
                        <a:rPr lang="en" sz="1200" b="1"/>
                        <a:t>IN:</a:t>
                      </a:r>
                      <a:endParaRPr sz="1200" b="1"/>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sz="1200"/>
                        <a:t>Interested in co-op</a:t>
                      </a:r>
                      <a:endParaRPr sz="1200"/>
                    </a:p>
                  </a:txBody>
                  <a:tcPr marL="91425" marR="91425" marT="91425" marB="91425">
                    <a:lnL w="9525" cap="flat" cmpd="sng">
                      <a:solidFill>
                        <a:srgbClr val="9E9E9E">
                          <a:alpha val="0"/>
                        </a:srgbClr>
                      </a:solidFill>
                      <a:prstDash val="solid"/>
                      <a:round/>
                      <a:headEnd type="none" w="sm" len="sm"/>
                      <a:tailEnd type="none" w="sm" len="sm"/>
                    </a:lnL>
                  </a:tcPr>
                </a:tc>
                <a:extLst>
                  <a:ext uri="{0D108BD9-81ED-4DB2-BD59-A6C34878D82A}">
                    <a16:rowId xmlns:a16="http://schemas.microsoft.com/office/drawing/2014/main" val="10003"/>
                  </a:ext>
                </a:extLst>
              </a:tr>
            </a:tbl>
          </a:graphicData>
        </a:graphic>
      </p:graphicFrame>
      <p:grpSp>
        <p:nvGrpSpPr>
          <p:cNvPr id="261" name="Google Shape;261;p24"/>
          <p:cNvGrpSpPr/>
          <p:nvPr/>
        </p:nvGrpSpPr>
        <p:grpSpPr>
          <a:xfrm>
            <a:off x="705000" y="3435625"/>
            <a:ext cx="4637100" cy="904800"/>
            <a:chOff x="705000" y="3435625"/>
            <a:chExt cx="4637100" cy="904800"/>
          </a:xfrm>
        </p:grpSpPr>
        <p:sp>
          <p:nvSpPr>
            <p:cNvPr id="262" name="Google Shape;262;p24"/>
            <p:cNvSpPr/>
            <p:nvPr/>
          </p:nvSpPr>
          <p:spPr>
            <a:xfrm>
              <a:off x="705000" y="3435625"/>
              <a:ext cx="4637100" cy="904800"/>
            </a:xfrm>
            <a:prstGeom prst="roundRect">
              <a:avLst>
                <a:gd name="adj" fmla="val 16667"/>
              </a:avLst>
            </a:prstGeom>
            <a:solidFill>
              <a:srgbClr val="E9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txBox="1"/>
            <p:nvPr/>
          </p:nvSpPr>
          <p:spPr>
            <a:xfrm>
              <a:off x="825600" y="3472375"/>
              <a:ext cx="4395900" cy="831300"/>
            </a:xfrm>
            <a:prstGeom prst="rect">
              <a:avLst/>
            </a:prstGeom>
            <a:solidFill>
              <a:srgbClr val="E9EDE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Example Result:</a:t>
              </a:r>
              <a:r>
                <a:rPr lang="en">
                  <a:latin typeface="Lato"/>
                  <a:ea typeface="Lato"/>
                  <a:cs typeface="Lato"/>
                  <a:sym typeface="Lato"/>
                </a:rPr>
                <a:t> All interviewed non-hemp farmers make less than 20,000 THB per rai, but only one non-hemp farmer is interested in cooperative farming</a:t>
              </a:r>
              <a:endParaRPr>
                <a:latin typeface="Lato"/>
                <a:ea typeface="Lato"/>
                <a:cs typeface="Lato"/>
                <a:sym typeface="La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7"/>
        <p:cNvGrpSpPr/>
        <p:nvPr/>
      </p:nvGrpSpPr>
      <p:grpSpPr>
        <a:xfrm>
          <a:off x="0" y="0"/>
          <a:ext cx="0" cy="0"/>
          <a:chOff x="0" y="0"/>
          <a:chExt cx="0" cy="0"/>
        </a:xfrm>
      </p:grpSpPr>
      <p:sp>
        <p:nvSpPr>
          <p:cNvPr id="268" name="Google Shape;268;p25"/>
          <p:cNvSpPr txBox="1">
            <a:spLocks noGrp="1"/>
          </p:cNvSpPr>
          <p:nvPr>
            <p:ph type="title"/>
          </p:nvPr>
        </p:nvSpPr>
        <p:spPr>
          <a:xfrm>
            <a:off x="4313550" y="1812450"/>
            <a:ext cx="4386600" cy="151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0">
                <a:solidFill>
                  <a:srgbClr val="1C7C54"/>
                </a:solidFill>
                <a:latin typeface="Lato Black"/>
                <a:ea typeface="Lato Black"/>
                <a:cs typeface="Lato Black"/>
                <a:sym typeface="Lato Black"/>
              </a:rPr>
              <a:t>3</a:t>
            </a:r>
            <a:r>
              <a:rPr lang="en" sz="7200" b="0">
                <a:solidFill>
                  <a:srgbClr val="9DB4C0"/>
                </a:solidFill>
                <a:latin typeface="Lato Black"/>
                <a:ea typeface="Lato Black"/>
                <a:cs typeface="Lato Black"/>
                <a:sym typeface="Lato Black"/>
              </a:rPr>
              <a:t>  </a:t>
            </a:r>
            <a:r>
              <a:rPr lang="en">
                <a:solidFill>
                  <a:srgbClr val="9DB4C0"/>
                </a:solidFill>
              </a:rPr>
              <a:t>Findings &amp; </a:t>
            </a:r>
            <a:br>
              <a:rPr lang="en">
                <a:solidFill>
                  <a:srgbClr val="9DB4C0"/>
                </a:solidFill>
              </a:rPr>
            </a:br>
            <a:r>
              <a:rPr lang="en">
                <a:solidFill>
                  <a:srgbClr val="9DB4C0"/>
                </a:solidFill>
              </a:rPr>
              <a:t>Recommendations </a:t>
            </a:r>
            <a:endParaRPr>
              <a:solidFill>
                <a:srgbClr val="9DB4C0"/>
              </a:solidFill>
            </a:endParaRPr>
          </a:p>
        </p:txBody>
      </p:sp>
      <p:pic>
        <p:nvPicPr>
          <p:cNvPr id="269" name="Google Shape;269;p25"/>
          <p:cNvPicPr preferRelativeResize="0"/>
          <p:nvPr/>
        </p:nvPicPr>
        <p:blipFill rotWithShape="1">
          <a:blip r:embed="rId3">
            <a:alphaModFix/>
          </a:blip>
          <a:srcRect t="12535" b="4006"/>
          <a:stretch/>
        </p:blipFill>
        <p:spPr>
          <a:xfrm>
            <a:off x="0" y="0"/>
            <a:ext cx="1910700" cy="2127000"/>
          </a:xfrm>
          <a:prstGeom prst="rect">
            <a:avLst/>
          </a:prstGeom>
          <a:noFill/>
          <a:ln>
            <a:noFill/>
          </a:ln>
        </p:spPr>
      </p:pic>
      <p:pic>
        <p:nvPicPr>
          <p:cNvPr id="270" name="Google Shape;270;p25"/>
          <p:cNvPicPr preferRelativeResize="0"/>
          <p:nvPr/>
        </p:nvPicPr>
        <p:blipFill rotWithShape="1">
          <a:blip r:embed="rId4">
            <a:alphaModFix/>
          </a:blip>
          <a:srcRect/>
          <a:stretch/>
        </p:blipFill>
        <p:spPr>
          <a:xfrm>
            <a:off x="0" y="2216400"/>
            <a:ext cx="3904500" cy="2927100"/>
          </a:xfrm>
          <a:prstGeom prst="rect">
            <a:avLst/>
          </a:prstGeom>
          <a:noFill/>
          <a:ln>
            <a:noFill/>
          </a:ln>
        </p:spPr>
      </p:pic>
      <p:pic>
        <p:nvPicPr>
          <p:cNvPr id="271" name="Google Shape;271;p25"/>
          <p:cNvPicPr preferRelativeResize="0"/>
          <p:nvPr/>
        </p:nvPicPr>
        <p:blipFill rotWithShape="1">
          <a:blip r:embed="rId5">
            <a:alphaModFix/>
          </a:blip>
          <a:srcRect l="4518" r="28141"/>
          <a:stretch/>
        </p:blipFill>
        <p:spPr>
          <a:xfrm>
            <a:off x="1993800" y="0"/>
            <a:ext cx="1910700" cy="212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6"/>
          <p:cNvSpPr txBox="1">
            <a:spLocks noGrp="1"/>
          </p:cNvSpPr>
          <p:nvPr>
            <p:ph type="title"/>
          </p:nvPr>
        </p:nvSpPr>
        <p:spPr>
          <a:xfrm>
            <a:off x="727650" y="1300500"/>
            <a:ext cx="2132100" cy="254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40"/>
              <a:t>The target demographic of farmers best suited for co-op farming with ESG are tobacco and sugarcane farmers.</a:t>
            </a:r>
            <a:endParaRPr sz="1940"/>
          </a:p>
        </p:txBody>
      </p:sp>
      <p:pic>
        <p:nvPicPr>
          <p:cNvPr id="277" name="Google Shape;277;p26"/>
          <p:cNvPicPr preferRelativeResize="0"/>
          <p:nvPr/>
        </p:nvPicPr>
        <p:blipFill rotWithShape="1">
          <a:blip r:embed="rId3">
            <a:alphaModFix/>
          </a:blip>
          <a:srcRect l="41954" r="18854"/>
          <a:stretch/>
        </p:blipFill>
        <p:spPr>
          <a:xfrm>
            <a:off x="3812950" y="209025"/>
            <a:ext cx="2469248" cy="4725450"/>
          </a:xfrm>
          <a:prstGeom prst="rect">
            <a:avLst/>
          </a:prstGeom>
          <a:noFill/>
          <a:ln>
            <a:noFill/>
          </a:ln>
        </p:spPr>
      </p:pic>
      <p:pic>
        <p:nvPicPr>
          <p:cNvPr id="278" name="Google Shape;278;p26"/>
          <p:cNvPicPr preferRelativeResize="0"/>
          <p:nvPr/>
        </p:nvPicPr>
        <p:blipFill rotWithShape="1">
          <a:blip r:embed="rId4">
            <a:alphaModFix/>
          </a:blip>
          <a:srcRect l="32539" r="23743"/>
          <a:stretch/>
        </p:blipFill>
        <p:spPr>
          <a:xfrm>
            <a:off x="6469475" y="209025"/>
            <a:ext cx="2469250" cy="47254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Mayor of Ban Paeng, </a:t>
            </a:r>
            <a:br>
              <a:rPr lang="en"/>
            </a:br>
            <a:r>
              <a:rPr lang="en"/>
              <a:t>Nakhon Phanom</a:t>
            </a:r>
            <a:endParaRPr/>
          </a:p>
        </p:txBody>
      </p:sp>
      <p:sp>
        <p:nvSpPr>
          <p:cNvPr id="284" name="Google Shape;284;p27"/>
          <p:cNvSpPr txBox="1">
            <a:spLocks noGrp="1"/>
          </p:cNvSpPr>
          <p:nvPr>
            <p:ph type="body" idx="4294967295"/>
          </p:nvPr>
        </p:nvSpPr>
        <p:spPr>
          <a:xfrm>
            <a:off x="729450" y="2391575"/>
            <a:ext cx="4286700" cy="1697100"/>
          </a:xfrm>
          <a:prstGeom prst="rect">
            <a:avLst/>
          </a:prstGeom>
        </p:spPr>
        <p:txBody>
          <a:bodyPr spcFirstLastPara="1" wrap="square" lIns="91425" tIns="91425" rIns="91425" bIns="91425" anchor="t" anchorCtr="0">
            <a:normAutofit lnSpcReduction="10000"/>
          </a:bodyPr>
          <a:lstStyle/>
          <a:p>
            <a:pPr marL="457200" lvl="0" indent="-342900" algn="just" rtl="0">
              <a:spcBef>
                <a:spcPts val="0"/>
              </a:spcBef>
              <a:spcAft>
                <a:spcPts val="0"/>
              </a:spcAft>
              <a:buSzPts val="1800"/>
              <a:buChar char="●"/>
            </a:pPr>
            <a:r>
              <a:rPr lang="en"/>
              <a:t>Grows over 1,000 rai of tobacco</a:t>
            </a:r>
            <a:br>
              <a:rPr lang="en"/>
            </a:br>
            <a:endParaRPr/>
          </a:p>
          <a:p>
            <a:pPr marL="457200" lvl="0" indent="-342900" algn="just" rtl="0">
              <a:spcBef>
                <a:spcPts val="0"/>
              </a:spcBef>
              <a:spcAft>
                <a:spcPts val="0"/>
              </a:spcAft>
              <a:buSzPts val="1800"/>
              <a:buChar char="●"/>
            </a:pPr>
            <a:r>
              <a:rPr lang="en"/>
              <a:t>Has authority over 6,000 rai of land</a:t>
            </a:r>
            <a:br>
              <a:rPr lang="en"/>
            </a:br>
            <a:endParaRPr/>
          </a:p>
          <a:p>
            <a:pPr marL="457200" lvl="0" indent="-342900" algn="just" rtl="0">
              <a:spcBef>
                <a:spcPts val="0"/>
              </a:spcBef>
              <a:spcAft>
                <a:spcPts val="0"/>
              </a:spcAft>
              <a:buSzPts val="1800"/>
              <a:buChar char="●"/>
            </a:pPr>
            <a:r>
              <a:rPr lang="en"/>
              <a:t>Opportunity and build a career</a:t>
            </a:r>
            <a:endParaRPr sz="2100"/>
          </a:p>
        </p:txBody>
      </p:sp>
      <p:pic>
        <p:nvPicPr>
          <p:cNvPr id="285" name="Google Shape;285;p27"/>
          <p:cNvPicPr preferRelativeResize="0"/>
          <p:nvPr/>
        </p:nvPicPr>
        <p:blipFill rotWithShape="1">
          <a:blip r:embed="rId3">
            <a:alphaModFix/>
          </a:blip>
          <a:srcRect l="4517" r="16092" b="20609"/>
          <a:stretch/>
        </p:blipFill>
        <p:spPr>
          <a:xfrm>
            <a:off x="5550602" y="159250"/>
            <a:ext cx="3336323" cy="2321720"/>
          </a:xfrm>
          <a:prstGeom prst="rect">
            <a:avLst/>
          </a:prstGeom>
          <a:noFill/>
          <a:ln>
            <a:noFill/>
          </a:ln>
        </p:spPr>
      </p:pic>
      <p:pic>
        <p:nvPicPr>
          <p:cNvPr id="286" name="Google Shape;286;p27"/>
          <p:cNvPicPr preferRelativeResize="0"/>
          <p:nvPr/>
        </p:nvPicPr>
        <p:blipFill>
          <a:blip r:embed="rId4">
            <a:alphaModFix/>
          </a:blip>
          <a:stretch>
            <a:fillRect/>
          </a:stretch>
        </p:blipFill>
        <p:spPr>
          <a:xfrm>
            <a:off x="5550600" y="2612266"/>
            <a:ext cx="3336323" cy="23216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8" title="Chart"/>
          <p:cNvPicPr preferRelativeResize="0"/>
          <p:nvPr/>
        </p:nvPicPr>
        <p:blipFill>
          <a:blip r:embed="rId3">
            <a:alphaModFix/>
          </a:blip>
          <a:stretch>
            <a:fillRect/>
          </a:stretch>
        </p:blipFill>
        <p:spPr>
          <a:xfrm>
            <a:off x="496250" y="869575"/>
            <a:ext cx="6403866" cy="3959726"/>
          </a:xfrm>
          <a:prstGeom prst="rect">
            <a:avLst/>
          </a:prstGeom>
          <a:noFill/>
          <a:ln>
            <a:noFill/>
          </a:ln>
        </p:spPr>
      </p:pic>
      <p:sp>
        <p:nvSpPr>
          <p:cNvPr id="292" name="Google Shape;292;p28"/>
          <p:cNvSpPr/>
          <p:nvPr/>
        </p:nvSpPr>
        <p:spPr>
          <a:xfrm>
            <a:off x="651450" y="1040725"/>
            <a:ext cx="5838300" cy="5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txBox="1">
            <a:spLocks noGrp="1"/>
          </p:cNvSpPr>
          <p:nvPr>
            <p:ph type="title"/>
          </p:nvPr>
        </p:nvSpPr>
        <p:spPr>
          <a:xfrm>
            <a:off x="727650" y="505775"/>
            <a:ext cx="63738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40"/>
              <a:t>A majority of our interviewees are interested in a cooperative farming model with ESG.</a:t>
            </a:r>
            <a:endParaRPr sz="2240"/>
          </a:p>
        </p:txBody>
      </p:sp>
      <p:pic>
        <p:nvPicPr>
          <p:cNvPr id="294" name="Google Shape;294;p28"/>
          <p:cNvPicPr preferRelativeResize="0"/>
          <p:nvPr/>
        </p:nvPicPr>
        <p:blipFill rotWithShape="1">
          <a:blip r:embed="rId4">
            <a:alphaModFix/>
          </a:blip>
          <a:srcRect l="41948" b="21764"/>
          <a:stretch/>
        </p:blipFill>
        <p:spPr>
          <a:xfrm>
            <a:off x="7384925" y="314200"/>
            <a:ext cx="1401600" cy="1401000"/>
          </a:xfrm>
          <a:prstGeom prst="ellipse">
            <a:avLst/>
          </a:prstGeom>
          <a:noFill/>
          <a:ln>
            <a:noFill/>
          </a:ln>
        </p:spPr>
      </p:pic>
      <p:pic>
        <p:nvPicPr>
          <p:cNvPr id="295" name="Google Shape;295;p28"/>
          <p:cNvPicPr preferRelativeResize="0"/>
          <p:nvPr/>
        </p:nvPicPr>
        <p:blipFill rotWithShape="1">
          <a:blip r:embed="rId5">
            <a:alphaModFix/>
          </a:blip>
          <a:srcRect l="12501" r="12501"/>
          <a:stretch/>
        </p:blipFill>
        <p:spPr>
          <a:xfrm>
            <a:off x="7384925" y="1871251"/>
            <a:ext cx="1401600" cy="1401000"/>
          </a:xfrm>
          <a:prstGeom prst="ellipse">
            <a:avLst/>
          </a:prstGeom>
          <a:noFill/>
          <a:ln>
            <a:noFill/>
          </a:ln>
        </p:spPr>
      </p:pic>
      <p:pic>
        <p:nvPicPr>
          <p:cNvPr id="296" name="Google Shape;296;p28"/>
          <p:cNvPicPr preferRelativeResize="0"/>
          <p:nvPr/>
        </p:nvPicPr>
        <p:blipFill rotWithShape="1">
          <a:blip r:embed="rId6">
            <a:alphaModFix/>
          </a:blip>
          <a:srcRect l="12501" r="12501"/>
          <a:stretch/>
        </p:blipFill>
        <p:spPr>
          <a:xfrm>
            <a:off x="7384926" y="3428288"/>
            <a:ext cx="1401600" cy="14010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9"/>
          <p:cNvPicPr preferRelativeResize="0"/>
          <p:nvPr/>
        </p:nvPicPr>
        <p:blipFill rotWithShape="1">
          <a:blip r:embed="rId3">
            <a:alphaModFix/>
          </a:blip>
          <a:srcRect l="16623" r="35456"/>
          <a:stretch/>
        </p:blipFill>
        <p:spPr>
          <a:xfrm>
            <a:off x="4736399" y="0"/>
            <a:ext cx="4407598" cy="5143501"/>
          </a:xfrm>
          <a:prstGeom prst="rect">
            <a:avLst/>
          </a:prstGeom>
          <a:noFill/>
          <a:ln>
            <a:noFill/>
          </a:ln>
        </p:spPr>
      </p:pic>
      <p:sp>
        <p:nvSpPr>
          <p:cNvPr id="302" name="Google Shape;302;p29"/>
          <p:cNvSpPr txBox="1">
            <a:spLocks noGrp="1"/>
          </p:cNvSpPr>
          <p:nvPr>
            <p:ph type="title"/>
          </p:nvPr>
        </p:nvSpPr>
        <p:spPr>
          <a:xfrm>
            <a:off x="727650" y="615200"/>
            <a:ext cx="3844500" cy="19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73% of non-hemp farmer interviewees reported a negative effect on their farm from natural disasters such as drought. </a:t>
            </a:r>
            <a:endParaRPr sz="2300"/>
          </a:p>
        </p:txBody>
      </p:sp>
      <p:sp>
        <p:nvSpPr>
          <p:cNvPr id="303" name="Google Shape;303;p29"/>
          <p:cNvSpPr txBox="1">
            <a:spLocks noGrp="1"/>
          </p:cNvSpPr>
          <p:nvPr>
            <p:ph type="body" idx="1"/>
          </p:nvPr>
        </p:nvSpPr>
        <p:spPr>
          <a:xfrm>
            <a:off x="727650" y="2673425"/>
            <a:ext cx="3492300" cy="2261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Hemp is more resilient to changes in the environment than traditional crops.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0"/>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Recommendations for ESG</a:t>
            </a:r>
            <a:endParaRPr/>
          </a:p>
        </p:txBody>
      </p:sp>
      <p:cxnSp>
        <p:nvCxnSpPr>
          <p:cNvPr id="309" name="Google Shape;309;p30"/>
          <p:cNvCxnSpPr>
            <a:stCxn id="310" idx="2"/>
            <a:endCxn id="311" idx="1"/>
          </p:cNvCxnSpPr>
          <p:nvPr/>
        </p:nvCxnSpPr>
        <p:spPr>
          <a:xfrm>
            <a:off x="2242650" y="2980900"/>
            <a:ext cx="609600" cy="9237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12" name="Google Shape;312;p30"/>
          <p:cNvCxnSpPr>
            <a:stCxn id="310" idx="2"/>
            <a:endCxn id="313" idx="1"/>
          </p:cNvCxnSpPr>
          <p:nvPr/>
        </p:nvCxnSpPr>
        <p:spPr>
          <a:xfrm rot="10800000" flipH="1">
            <a:off x="2242650" y="2085100"/>
            <a:ext cx="609600" cy="8958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310" name="Google Shape;310;p30"/>
          <p:cNvSpPr/>
          <p:nvPr/>
        </p:nvSpPr>
        <p:spPr>
          <a:xfrm rot="-5400000">
            <a:off x="359400" y="2718250"/>
            <a:ext cx="3241200" cy="525300"/>
          </a:xfrm>
          <a:prstGeom prst="roundRect">
            <a:avLst>
              <a:gd name="adj" fmla="val 16667"/>
            </a:avLst>
          </a:prstGeom>
          <a:solidFill>
            <a:srgbClr val="0E9453"/>
          </a:solidFill>
          <a:ln w="9525" cap="flat" cmpd="sng">
            <a:solidFill>
              <a:srgbClr val="0E94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Lato"/>
                <a:ea typeface="Lato"/>
                <a:cs typeface="Lato"/>
                <a:sym typeface="Lato"/>
              </a:rPr>
              <a:t>Successful Collaboration</a:t>
            </a:r>
            <a:endParaRPr sz="1600" b="1">
              <a:solidFill>
                <a:srgbClr val="FFFFFF"/>
              </a:solidFill>
              <a:latin typeface="Lato"/>
              <a:ea typeface="Lato"/>
              <a:cs typeface="Lato"/>
              <a:sym typeface="Lato"/>
            </a:endParaRPr>
          </a:p>
        </p:txBody>
      </p:sp>
      <p:sp>
        <p:nvSpPr>
          <p:cNvPr id="313" name="Google Shape;313;p30"/>
          <p:cNvSpPr/>
          <p:nvPr/>
        </p:nvSpPr>
        <p:spPr>
          <a:xfrm>
            <a:off x="2852250" y="1822324"/>
            <a:ext cx="2020500" cy="525300"/>
          </a:xfrm>
          <a:prstGeom prst="roundRect">
            <a:avLst>
              <a:gd name="adj" fmla="val 16667"/>
            </a:avLst>
          </a:prstGeom>
          <a:solidFill>
            <a:srgbClr val="B1CF5F"/>
          </a:solidFill>
          <a:ln w="9525" cap="flat" cmpd="sng">
            <a:solidFill>
              <a:srgbClr val="B1CF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Lato"/>
                <a:ea typeface="Lato"/>
                <a:cs typeface="Lato"/>
                <a:sym typeface="Lato"/>
              </a:rPr>
              <a:t>Company Support of Farmers</a:t>
            </a:r>
            <a:endParaRPr sz="1300" b="1">
              <a:latin typeface="Lato"/>
              <a:ea typeface="Lato"/>
              <a:cs typeface="Lato"/>
              <a:sym typeface="Lato"/>
            </a:endParaRPr>
          </a:p>
        </p:txBody>
      </p:sp>
      <p:sp>
        <p:nvSpPr>
          <p:cNvPr id="311" name="Google Shape;311;p30"/>
          <p:cNvSpPr/>
          <p:nvPr/>
        </p:nvSpPr>
        <p:spPr>
          <a:xfrm>
            <a:off x="2852250" y="3641924"/>
            <a:ext cx="2020500" cy="525300"/>
          </a:xfrm>
          <a:prstGeom prst="roundRect">
            <a:avLst>
              <a:gd name="adj" fmla="val 16667"/>
            </a:avLst>
          </a:prstGeom>
          <a:solidFill>
            <a:srgbClr val="B1CF5F"/>
          </a:solidFill>
          <a:ln w="9525" cap="flat" cmpd="sng">
            <a:solidFill>
              <a:srgbClr val="B1CF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1A1A1A"/>
                </a:solidFill>
                <a:latin typeface="Lato"/>
                <a:ea typeface="Lato"/>
                <a:cs typeface="Lato"/>
                <a:sym typeface="Lato"/>
              </a:rPr>
              <a:t>Build Trust</a:t>
            </a:r>
            <a:endParaRPr sz="1300" b="1">
              <a:solidFill>
                <a:srgbClr val="1A1A1A"/>
              </a:solidFill>
              <a:latin typeface="Lato"/>
              <a:ea typeface="Lato"/>
              <a:cs typeface="Lato"/>
              <a:sym typeface="Lato"/>
            </a:endParaRPr>
          </a:p>
        </p:txBody>
      </p:sp>
      <p:sp>
        <p:nvSpPr>
          <p:cNvPr id="314" name="Google Shape;314;p30"/>
          <p:cNvSpPr/>
          <p:nvPr/>
        </p:nvSpPr>
        <p:spPr>
          <a:xfrm>
            <a:off x="5406150" y="1359338"/>
            <a:ext cx="2020500" cy="525300"/>
          </a:xfrm>
          <a:prstGeom prst="roundRect">
            <a:avLst>
              <a:gd name="adj" fmla="val 16667"/>
            </a:avLst>
          </a:prstGeom>
          <a:solidFill>
            <a:srgbClr val="B1CF5F">
              <a:alpha val="24160"/>
            </a:srgbClr>
          </a:solidFill>
          <a:ln w="9525" cap="flat" cmpd="sng">
            <a:solidFill>
              <a:srgbClr val="B1CF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Education in best practices</a:t>
            </a:r>
            <a:endParaRPr sz="1200" b="1">
              <a:latin typeface="Lato"/>
              <a:ea typeface="Lato"/>
              <a:cs typeface="Lato"/>
              <a:sym typeface="Lato"/>
            </a:endParaRPr>
          </a:p>
        </p:txBody>
      </p:sp>
      <p:sp>
        <p:nvSpPr>
          <p:cNvPr id="315" name="Google Shape;315;p30"/>
          <p:cNvSpPr/>
          <p:nvPr/>
        </p:nvSpPr>
        <p:spPr>
          <a:xfrm>
            <a:off x="5406150" y="2265638"/>
            <a:ext cx="2020500" cy="525300"/>
          </a:xfrm>
          <a:prstGeom prst="roundRect">
            <a:avLst>
              <a:gd name="adj" fmla="val 16667"/>
            </a:avLst>
          </a:prstGeom>
          <a:solidFill>
            <a:srgbClr val="B1CF5F">
              <a:alpha val="24160"/>
            </a:srgbClr>
          </a:solidFill>
          <a:ln w="9525" cap="flat" cmpd="sng">
            <a:solidFill>
              <a:srgbClr val="B1CF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Contracts</a:t>
            </a:r>
            <a:endParaRPr sz="1200" b="1">
              <a:latin typeface="Lato"/>
              <a:ea typeface="Lato"/>
              <a:cs typeface="Lato"/>
              <a:sym typeface="Lato"/>
            </a:endParaRPr>
          </a:p>
        </p:txBody>
      </p:sp>
      <p:sp>
        <p:nvSpPr>
          <p:cNvPr id="316" name="Google Shape;316;p30"/>
          <p:cNvSpPr/>
          <p:nvPr/>
        </p:nvSpPr>
        <p:spPr>
          <a:xfrm>
            <a:off x="5406150" y="3170838"/>
            <a:ext cx="2020500" cy="525300"/>
          </a:xfrm>
          <a:prstGeom prst="roundRect">
            <a:avLst>
              <a:gd name="adj" fmla="val 16667"/>
            </a:avLst>
          </a:prstGeom>
          <a:solidFill>
            <a:srgbClr val="B1CF5F">
              <a:alpha val="24160"/>
            </a:srgbClr>
          </a:solidFill>
          <a:ln w="9525" cap="flat" cmpd="sng">
            <a:solidFill>
              <a:srgbClr val="B1CF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Government Support</a:t>
            </a:r>
            <a:endParaRPr sz="1200" b="1">
              <a:latin typeface="Lato"/>
              <a:ea typeface="Lato"/>
              <a:cs typeface="Lato"/>
              <a:sym typeface="Lato"/>
            </a:endParaRPr>
          </a:p>
        </p:txBody>
      </p:sp>
      <p:sp>
        <p:nvSpPr>
          <p:cNvPr id="317" name="Google Shape;317;p30"/>
          <p:cNvSpPr/>
          <p:nvPr/>
        </p:nvSpPr>
        <p:spPr>
          <a:xfrm>
            <a:off x="5406150" y="4077138"/>
            <a:ext cx="2020500" cy="525300"/>
          </a:xfrm>
          <a:prstGeom prst="roundRect">
            <a:avLst>
              <a:gd name="adj" fmla="val 16667"/>
            </a:avLst>
          </a:prstGeom>
          <a:solidFill>
            <a:srgbClr val="B1CF5F">
              <a:alpha val="24160"/>
            </a:srgbClr>
          </a:solidFill>
          <a:ln w="9525" cap="flat" cmpd="sng">
            <a:solidFill>
              <a:srgbClr val="B1CF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Village and Community Leaders</a:t>
            </a:r>
            <a:endParaRPr sz="1200" b="1">
              <a:latin typeface="Lato"/>
              <a:ea typeface="Lato"/>
              <a:cs typeface="Lato"/>
              <a:sym typeface="Lato"/>
            </a:endParaRPr>
          </a:p>
        </p:txBody>
      </p:sp>
      <p:cxnSp>
        <p:nvCxnSpPr>
          <p:cNvPr id="318" name="Google Shape;318;p30"/>
          <p:cNvCxnSpPr>
            <a:stCxn id="313" idx="3"/>
            <a:endCxn id="314" idx="1"/>
          </p:cNvCxnSpPr>
          <p:nvPr/>
        </p:nvCxnSpPr>
        <p:spPr>
          <a:xfrm rot="10800000" flipH="1">
            <a:off x="4872750" y="1622074"/>
            <a:ext cx="533400" cy="4629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19" name="Google Shape;319;p30"/>
          <p:cNvCxnSpPr>
            <a:stCxn id="313" idx="3"/>
            <a:endCxn id="315" idx="1"/>
          </p:cNvCxnSpPr>
          <p:nvPr/>
        </p:nvCxnSpPr>
        <p:spPr>
          <a:xfrm>
            <a:off x="4872750" y="2084974"/>
            <a:ext cx="533400" cy="4434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20" name="Google Shape;320;p30"/>
          <p:cNvCxnSpPr>
            <a:stCxn id="316" idx="1"/>
            <a:endCxn id="311" idx="3"/>
          </p:cNvCxnSpPr>
          <p:nvPr/>
        </p:nvCxnSpPr>
        <p:spPr>
          <a:xfrm flipH="1">
            <a:off x="4872750" y="3433488"/>
            <a:ext cx="533400" cy="4710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21" name="Google Shape;321;p30"/>
          <p:cNvCxnSpPr>
            <a:stCxn id="317" idx="1"/>
            <a:endCxn id="311" idx="3"/>
          </p:cNvCxnSpPr>
          <p:nvPr/>
        </p:nvCxnSpPr>
        <p:spPr>
          <a:xfrm rot="10800000">
            <a:off x="4872750" y="3904488"/>
            <a:ext cx="533400" cy="435300"/>
          </a:xfrm>
          <a:prstGeom prst="bentConnector3">
            <a:avLst>
              <a:gd name="adj1" fmla="val 50000"/>
            </a:avLst>
          </a:prstGeom>
          <a:noFill/>
          <a:ln w="9525" cap="flat" cmpd="sng">
            <a:solidFill>
              <a:srgbClr val="C2C2C2"/>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1"/>
          <p:cNvPicPr preferRelativeResize="0"/>
          <p:nvPr/>
        </p:nvPicPr>
        <p:blipFill rotWithShape="1">
          <a:blip r:embed="rId3">
            <a:alphaModFix amt="80000"/>
          </a:blip>
          <a:srcRect l="43073" r="8626"/>
          <a:stretch/>
        </p:blipFill>
        <p:spPr>
          <a:xfrm>
            <a:off x="0" y="0"/>
            <a:ext cx="3726525" cy="5143500"/>
          </a:xfrm>
          <a:prstGeom prst="rect">
            <a:avLst/>
          </a:prstGeom>
          <a:noFill/>
          <a:ln>
            <a:noFill/>
          </a:ln>
        </p:spPr>
      </p:pic>
      <p:sp>
        <p:nvSpPr>
          <p:cNvPr id="327" name="Google Shape;327;p31"/>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a:t>
            </a:r>
            <a:endParaRPr/>
          </a:p>
        </p:txBody>
      </p:sp>
      <p:sp>
        <p:nvSpPr>
          <p:cNvPr id="328" name="Google Shape;328;p31"/>
          <p:cNvSpPr txBox="1">
            <a:spLocks noGrp="1"/>
          </p:cNvSpPr>
          <p:nvPr>
            <p:ph type="body" idx="1"/>
          </p:nvPr>
        </p:nvSpPr>
        <p:spPr>
          <a:xfrm>
            <a:off x="3925100" y="1126950"/>
            <a:ext cx="4976400" cy="2889600"/>
          </a:xfrm>
          <a:prstGeom prst="rect">
            <a:avLst/>
          </a:prstGeom>
        </p:spPr>
        <p:txBody>
          <a:bodyPr spcFirstLastPara="1" wrap="square" lIns="91425" tIns="91425" rIns="91425" bIns="91425" anchor="ctr" anchorCtr="0">
            <a:noAutofit/>
          </a:bodyPr>
          <a:lstStyle/>
          <a:p>
            <a:pPr marL="457200" lvl="0" indent="-338455" algn="l" rtl="0">
              <a:lnSpc>
                <a:spcPct val="95000"/>
              </a:lnSpc>
              <a:spcBef>
                <a:spcPts val="0"/>
              </a:spcBef>
              <a:spcAft>
                <a:spcPts val="0"/>
              </a:spcAft>
              <a:buSzPts val="1730"/>
              <a:buChar char="●"/>
            </a:pPr>
            <a:r>
              <a:rPr lang="en" sz="1729"/>
              <a:t>Cooperative farming of hemp under ESG presents a stable solution to Thai farmers in poverty</a:t>
            </a:r>
            <a:endParaRPr sz="1729"/>
          </a:p>
          <a:p>
            <a:pPr marL="0" lvl="0" indent="0" algn="l" rtl="0">
              <a:lnSpc>
                <a:spcPct val="95000"/>
              </a:lnSpc>
              <a:spcBef>
                <a:spcPts val="1200"/>
              </a:spcBef>
              <a:spcAft>
                <a:spcPts val="0"/>
              </a:spcAft>
              <a:buSzPts val="935"/>
              <a:buNone/>
            </a:pPr>
            <a:endParaRPr sz="964"/>
          </a:p>
          <a:p>
            <a:pPr marL="457200" lvl="0" indent="-338455" algn="l" rtl="0">
              <a:lnSpc>
                <a:spcPct val="95000"/>
              </a:lnSpc>
              <a:spcBef>
                <a:spcPts val="1200"/>
              </a:spcBef>
              <a:spcAft>
                <a:spcPts val="0"/>
              </a:spcAft>
              <a:buSzPts val="1730"/>
              <a:buChar char="●"/>
            </a:pPr>
            <a:r>
              <a:rPr lang="en" sz="1729"/>
              <a:t>The majority of Thai farmers interviewed that fit ESG’s guidelines are interested in a cooperative farming contract with ESG</a:t>
            </a:r>
            <a:endParaRPr sz="1729"/>
          </a:p>
          <a:p>
            <a:pPr marL="0" lvl="0" indent="0" algn="l" rtl="0">
              <a:lnSpc>
                <a:spcPct val="95000"/>
              </a:lnSpc>
              <a:spcBef>
                <a:spcPts val="1200"/>
              </a:spcBef>
              <a:spcAft>
                <a:spcPts val="0"/>
              </a:spcAft>
              <a:buSzPts val="935"/>
              <a:buNone/>
            </a:pPr>
            <a:endParaRPr sz="1050"/>
          </a:p>
          <a:p>
            <a:pPr marL="457200" lvl="0" indent="-338455" algn="l" rtl="0">
              <a:lnSpc>
                <a:spcPct val="95000"/>
              </a:lnSpc>
              <a:spcBef>
                <a:spcPts val="1200"/>
              </a:spcBef>
              <a:spcAft>
                <a:spcPts val="0"/>
              </a:spcAft>
              <a:buSzPts val="1730"/>
              <a:buChar char="●"/>
            </a:pPr>
            <a:r>
              <a:rPr lang="en" sz="1729"/>
              <a:t>ESG has the opportunity to establish strong relations with farmers if the company provides financial support and builds trust</a:t>
            </a:r>
            <a:endParaRPr sz="1729"/>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pic>
        <p:nvPicPr>
          <p:cNvPr id="333" name="Google Shape;333;p32"/>
          <p:cNvPicPr preferRelativeResize="0"/>
          <p:nvPr/>
        </p:nvPicPr>
        <p:blipFill rotWithShape="1">
          <a:blip r:embed="rId3">
            <a:alphaModFix amt="71000"/>
          </a:blip>
          <a:srcRect b="26002"/>
          <a:stretch/>
        </p:blipFill>
        <p:spPr>
          <a:xfrm>
            <a:off x="4641450" y="1218800"/>
            <a:ext cx="3697800" cy="1750500"/>
          </a:xfrm>
          <a:prstGeom prst="round1Rect">
            <a:avLst>
              <a:gd name="adj" fmla="val 16667"/>
            </a:avLst>
          </a:prstGeom>
          <a:noFill/>
          <a:ln>
            <a:noFill/>
          </a:ln>
        </p:spPr>
      </p:pic>
      <p:sp>
        <p:nvSpPr>
          <p:cNvPr id="334" name="Google Shape;334;p32"/>
          <p:cNvSpPr/>
          <p:nvPr/>
        </p:nvSpPr>
        <p:spPr>
          <a:xfrm flipH="1">
            <a:off x="809475" y="1217600"/>
            <a:ext cx="3696900" cy="1752900"/>
          </a:xfrm>
          <a:prstGeom prst="round1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802200" y="1217600"/>
            <a:ext cx="3696900" cy="1752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txBox="1">
            <a:spLocks noGrp="1"/>
          </p:cNvSpPr>
          <p:nvPr>
            <p:ph type="title"/>
          </p:nvPr>
        </p:nvSpPr>
        <p:spPr>
          <a:xfrm>
            <a:off x="727863" y="61520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 </a:t>
            </a:r>
            <a:endParaRPr/>
          </a:p>
        </p:txBody>
      </p:sp>
      <p:sp>
        <p:nvSpPr>
          <p:cNvPr id="337" name="Google Shape;337;p32"/>
          <p:cNvSpPr/>
          <p:nvPr/>
        </p:nvSpPr>
        <p:spPr>
          <a:xfrm rot="10800000" flipH="1">
            <a:off x="4638900" y="3102000"/>
            <a:ext cx="3702900" cy="1752900"/>
          </a:xfrm>
          <a:prstGeom prst="round1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Lato"/>
              <a:ea typeface="Lato"/>
              <a:cs typeface="Lato"/>
              <a:sym typeface="Lato"/>
            </a:endParaRPr>
          </a:p>
        </p:txBody>
      </p:sp>
      <p:sp>
        <p:nvSpPr>
          <p:cNvPr id="338" name="Google Shape;338;p32"/>
          <p:cNvSpPr/>
          <p:nvPr/>
        </p:nvSpPr>
        <p:spPr>
          <a:xfrm rot="10800000">
            <a:off x="802150" y="3102000"/>
            <a:ext cx="3700800" cy="1752900"/>
          </a:xfrm>
          <a:prstGeom prst="round1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300">
              <a:latin typeface="Lato"/>
              <a:ea typeface="Lato"/>
              <a:cs typeface="Lato"/>
              <a:sym typeface="Lato"/>
            </a:endParaRPr>
          </a:p>
        </p:txBody>
      </p:sp>
      <p:pic>
        <p:nvPicPr>
          <p:cNvPr id="339" name="Google Shape;339;p32"/>
          <p:cNvPicPr preferRelativeResize="0"/>
          <p:nvPr/>
        </p:nvPicPr>
        <p:blipFill rotWithShape="1">
          <a:blip r:embed="rId4">
            <a:alphaModFix/>
          </a:blip>
          <a:srcRect t="24980" b="28258"/>
          <a:stretch/>
        </p:blipFill>
        <p:spPr>
          <a:xfrm>
            <a:off x="1993042" y="3287200"/>
            <a:ext cx="1329756" cy="480351"/>
          </a:xfrm>
          <a:prstGeom prst="rect">
            <a:avLst/>
          </a:prstGeom>
          <a:noFill/>
          <a:ln>
            <a:noFill/>
          </a:ln>
        </p:spPr>
      </p:pic>
      <p:sp>
        <p:nvSpPr>
          <p:cNvPr id="340" name="Google Shape;340;p32"/>
          <p:cNvSpPr txBox="1"/>
          <p:nvPr/>
        </p:nvSpPr>
        <p:spPr>
          <a:xfrm>
            <a:off x="1147800" y="3958238"/>
            <a:ext cx="3005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Professor Stephan Sturm</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Professor Holly Ault</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Professor Esther Boucher</a:t>
            </a:r>
            <a:endParaRPr sz="1200">
              <a:latin typeface="Lato"/>
              <a:ea typeface="Lato"/>
              <a:cs typeface="Lato"/>
              <a:sym typeface="Lato"/>
            </a:endParaRPr>
          </a:p>
        </p:txBody>
      </p:sp>
      <p:pic>
        <p:nvPicPr>
          <p:cNvPr id="341" name="Google Shape;341;p32"/>
          <p:cNvPicPr preferRelativeResize="0"/>
          <p:nvPr/>
        </p:nvPicPr>
        <p:blipFill>
          <a:blip r:embed="rId5">
            <a:alphaModFix/>
          </a:blip>
          <a:stretch>
            <a:fillRect/>
          </a:stretch>
        </p:blipFill>
        <p:spPr>
          <a:xfrm>
            <a:off x="5826850" y="3287200"/>
            <a:ext cx="1327023" cy="480351"/>
          </a:xfrm>
          <a:prstGeom prst="rect">
            <a:avLst/>
          </a:prstGeom>
          <a:noFill/>
          <a:ln>
            <a:noFill/>
          </a:ln>
        </p:spPr>
      </p:pic>
      <p:sp>
        <p:nvSpPr>
          <p:cNvPr id="342" name="Google Shape;342;p32"/>
          <p:cNvSpPr txBox="1"/>
          <p:nvPr/>
        </p:nvSpPr>
        <p:spPr>
          <a:xfrm>
            <a:off x="4987500" y="3958250"/>
            <a:ext cx="3005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Professor Numpon Insin </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Professor Siripastr Jayanta</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Professor Supawan Tantayanon</a:t>
            </a:r>
            <a:endParaRPr sz="1200">
              <a:latin typeface="Lato"/>
              <a:ea typeface="Lato"/>
              <a:cs typeface="Lato"/>
              <a:sym typeface="Lato"/>
            </a:endParaRPr>
          </a:p>
        </p:txBody>
      </p:sp>
      <p:pic>
        <p:nvPicPr>
          <p:cNvPr id="343" name="Google Shape;343;p32"/>
          <p:cNvPicPr preferRelativeResize="0"/>
          <p:nvPr/>
        </p:nvPicPr>
        <p:blipFill>
          <a:blip r:embed="rId6">
            <a:alphaModFix/>
          </a:blip>
          <a:stretch>
            <a:fillRect/>
          </a:stretch>
        </p:blipFill>
        <p:spPr>
          <a:xfrm>
            <a:off x="2070048" y="1557450"/>
            <a:ext cx="1161215" cy="410675"/>
          </a:xfrm>
          <a:prstGeom prst="rect">
            <a:avLst/>
          </a:prstGeom>
          <a:noFill/>
          <a:ln>
            <a:noFill/>
          </a:ln>
        </p:spPr>
      </p:pic>
      <p:sp>
        <p:nvSpPr>
          <p:cNvPr id="344" name="Google Shape;344;p32"/>
          <p:cNvSpPr txBox="1"/>
          <p:nvPr/>
        </p:nvSpPr>
        <p:spPr>
          <a:xfrm>
            <a:off x="1063113" y="2140838"/>
            <a:ext cx="3189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CEO, Thanisorn Bonsoong</a:t>
            </a:r>
            <a:endParaRPr sz="1200">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Director of Innovation, Preet Marwaha</a:t>
            </a:r>
            <a:endParaRPr sz="12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p:nvPr/>
        </p:nvSpPr>
        <p:spPr>
          <a:xfrm>
            <a:off x="280750" y="0"/>
            <a:ext cx="2688300" cy="5143500"/>
          </a:xfrm>
          <a:prstGeom prst="rect">
            <a:avLst/>
          </a:prstGeom>
          <a:solidFill>
            <a:srgbClr val="9DB4C0">
              <a:alpha val="21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txBox="1">
            <a:spLocks noGrp="1"/>
          </p:cNvSpPr>
          <p:nvPr>
            <p:ph type="ctrTitle"/>
          </p:nvPr>
        </p:nvSpPr>
        <p:spPr>
          <a:xfrm>
            <a:off x="544375" y="705225"/>
            <a:ext cx="2241300" cy="4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00"/>
              <a:t>The Team</a:t>
            </a:r>
            <a:endParaRPr sz="2200"/>
          </a:p>
        </p:txBody>
      </p:sp>
      <p:sp>
        <p:nvSpPr>
          <p:cNvPr id="97" name="Google Shape;97;p14"/>
          <p:cNvSpPr txBox="1">
            <a:spLocks noGrp="1"/>
          </p:cNvSpPr>
          <p:nvPr>
            <p:ph type="subTitle" idx="1"/>
          </p:nvPr>
        </p:nvSpPr>
        <p:spPr>
          <a:xfrm>
            <a:off x="544375" y="1319475"/>
            <a:ext cx="2241300" cy="161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project is a joint effort between students at Chulalongkorn University (top) and Worcester Polytechnic Institute (bottom).</a:t>
            </a:r>
            <a:endParaRPr sz="1500"/>
          </a:p>
        </p:txBody>
      </p:sp>
      <p:pic>
        <p:nvPicPr>
          <p:cNvPr id="98" name="Google Shape;98;p14"/>
          <p:cNvPicPr preferRelativeResize="0"/>
          <p:nvPr/>
        </p:nvPicPr>
        <p:blipFill rotWithShape="1">
          <a:blip r:embed="rId3">
            <a:alphaModFix/>
          </a:blip>
          <a:srcRect l="24091" t="16986" r="23259" b="8414"/>
          <a:stretch/>
        </p:blipFill>
        <p:spPr>
          <a:xfrm>
            <a:off x="3273700" y="364425"/>
            <a:ext cx="5539426" cy="44146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Thank You!</a:t>
            </a:r>
            <a:endParaRPr/>
          </a:p>
        </p:txBody>
      </p:sp>
    </p:spTree>
  </p:cSld>
  <p:clrMapOvr>
    <a:masterClrMapping/>
  </p:clrMapOvr>
  <mc:AlternateContent xmlns:mc="http://schemas.openxmlformats.org/markup-compatibility/2006" xmlns:p14="http://schemas.microsoft.com/office/powerpoint/2010/main">
    <mc:Choice Requires="p14">
      <p:transition spd="slow" p14:dur="2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4535325" y="1812450"/>
            <a:ext cx="4043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7200" b="0">
                <a:solidFill>
                  <a:srgbClr val="B1CF5F"/>
                </a:solidFill>
                <a:latin typeface="Lato Black"/>
                <a:ea typeface="Lato Black"/>
                <a:cs typeface="Lato Black"/>
                <a:sym typeface="Lato Black"/>
              </a:rPr>
              <a:t>1 </a:t>
            </a:r>
            <a:r>
              <a:rPr lang="en" sz="7200" b="0">
                <a:solidFill>
                  <a:srgbClr val="9DB4C0"/>
                </a:solidFill>
                <a:latin typeface="Lato Black"/>
                <a:ea typeface="Lato Black"/>
                <a:cs typeface="Lato Black"/>
                <a:sym typeface="Lato Black"/>
              </a:rPr>
              <a:t> </a:t>
            </a:r>
            <a:r>
              <a:rPr lang="en">
                <a:solidFill>
                  <a:srgbClr val="9DB4C0"/>
                </a:solidFill>
              </a:rPr>
              <a:t>Introduction</a:t>
            </a:r>
            <a:endParaRPr>
              <a:solidFill>
                <a:srgbClr val="9DB4C0"/>
              </a:solidFill>
            </a:endParaRPr>
          </a:p>
        </p:txBody>
      </p:sp>
      <p:pic>
        <p:nvPicPr>
          <p:cNvPr id="104" name="Google Shape;104;p15"/>
          <p:cNvPicPr preferRelativeResize="0"/>
          <p:nvPr/>
        </p:nvPicPr>
        <p:blipFill rotWithShape="1">
          <a:blip r:embed="rId3">
            <a:alphaModFix/>
          </a:blip>
          <a:srcRect l="29936" r="11132"/>
          <a:stretch/>
        </p:blipFill>
        <p:spPr>
          <a:xfrm>
            <a:off x="0" y="0"/>
            <a:ext cx="4043276"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p:nvPr/>
        </p:nvSpPr>
        <p:spPr>
          <a:xfrm>
            <a:off x="1791750" y="2946900"/>
            <a:ext cx="5560500" cy="1586100"/>
          </a:xfrm>
          <a:prstGeom prst="roundRect">
            <a:avLst>
              <a:gd name="adj" fmla="val 16667"/>
            </a:avLst>
          </a:prstGeom>
          <a:solidFill>
            <a:srgbClr val="E9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1791750" y="1327725"/>
            <a:ext cx="5560500" cy="1390500"/>
          </a:xfrm>
          <a:prstGeom prst="roundRect">
            <a:avLst>
              <a:gd name="adj" fmla="val 16667"/>
            </a:avLst>
          </a:prstGeom>
          <a:solidFill>
            <a:srgbClr val="E9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Problem</a:t>
            </a:r>
            <a:endParaRPr/>
          </a:p>
        </p:txBody>
      </p:sp>
      <p:sp>
        <p:nvSpPr>
          <p:cNvPr id="112" name="Google Shape;112;p16"/>
          <p:cNvSpPr txBox="1">
            <a:spLocks noGrp="1"/>
          </p:cNvSpPr>
          <p:nvPr>
            <p:ph type="body" idx="1"/>
          </p:nvPr>
        </p:nvSpPr>
        <p:spPr>
          <a:xfrm>
            <a:off x="1959600" y="1459125"/>
            <a:ext cx="5224800" cy="1127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accent3"/>
              </a:buClr>
              <a:buSzPts val="1800"/>
              <a:buChar char="●"/>
            </a:pPr>
            <a:r>
              <a:rPr lang="en"/>
              <a:t>Agriculture accounts for 10% Thai GDP</a:t>
            </a:r>
            <a:endParaRPr/>
          </a:p>
          <a:p>
            <a:pPr marL="457200" lvl="0" indent="-342900" algn="l" rtl="0">
              <a:spcBef>
                <a:spcPts val="0"/>
              </a:spcBef>
              <a:spcAft>
                <a:spcPts val="0"/>
              </a:spcAft>
              <a:buClr>
                <a:schemeClr val="accent3"/>
              </a:buClr>
              <a:buSzPts val="1800"/>
              <a:buChar char="●"/>
            </a:pPr>
            <a:r>
              <a:rPr lang="en"/>
              <a:t>26% of farmers live in poverty</a:t>
            </a:r>
            <a:endParaRPr/>
          </a:p>
          <a:p>
            <a:pPr marL="457200" lvl="0" indent="-342900" algn="l" rtl="0">
              <a:spcBef>
                <a:spcPts val="0"/>
              </a:spcBef>
              <a:spcAft>
                <a:spcPts val="0"/>
              </a:spcAft>
              <a:buClr>
                <a:schemeClr val="accent3"/>
              </a:buClr>
              <a:buSzPts val="1800"/>
              <a:buChar char="●"/>
            </a:pPr>
            <a:r>
              <a:rPr lang="en"/>
              <a:t>Climate change will exacerbate poverty</a:t>
            </a:r>
            <a:endParaRPr/>
          </a:p>
        </p:txBody>
      </p:sp>
      <p:sp>
        <p:nvSpPr>
          <p:cNvPr id="113" name="Google Shape;113;p16"/>
          <p:cNvSpPr txBox="1"/>
          <p:nvPr/>
        </p:nvSpPr>
        <p:spPr>
          <a:xfrm>
            <a:off x="1990175" y="3081900"/>
            <a:ext cx="4599000" cy="1316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B1CF5F"/>
              </a:buClr>
              <a:buSzPts val="1800"/>
              <a:buFont typeface="Lato"/>
              <a:buChar char="●"/>
            </a:pPr>
            <a:r>
              <a:rPr lang="en" sz="1800">
                <a:solidFill>
                  <a:schemeClr val="accent1"/>
                </a:solidFill>
                <a:latin typeface="Lato"/>
                <a:ea typeface="Lato"/>
                <a:cs typeface="Lato"/>
                <a:sym typeface="Lato"/>
              </a:rPr>
              <a:t>Cooperative farming:</a:t>
            </a:r>
            <a:endParaRPr sz="1800">
              <a:solidFill>
                <a:schemeClr val="accent1"/>
              </a:solidFill>
              <a:latin typeface="Lato"/>
              <a:ea typeface="Lato"/>
              <a:cs typeface="Lato"/>
              <a:sym typeface="Lato"/>
            </a:endParaRPr>
          </a:p>
          <a:p>
            <a:pPr marL="914400" lvl="1" indent="-330200" algn="l" rtl="0">
              <a:lnSpc>
                <a:spcPct val="115000"/>
              </a:lnSpc>
              <a:spcBef>
                <a:spcPts val="0"/>
              </a:spcBef>
              <a:spcAft>
                <a:spcPts val="0"/>
              </a:spcAft>
              <a:buClr>
                <a:srgbClr val="B1CF5F"/>
              </a:buClr>
              <a:buSzPts val="1600"/>
              <a:buFont typeface="Lato"/>
              <a:buChar char="○"/>
            </a:pPr>
            <a:r>
              <a:rPr lang="en" sz="1600">
                <a:solidFill>
                  <a:schemeClr val="accent1"/>
                </a:solidFill>
                <a:latin typeface="Lato"/>
                <a:ea typeface="Lato"/>
                <a:cs typeface="Lato"/>
                <a:sym typeface="Lato"/>
              </a:rPr>
              <a:t>increase the potential for profit</a:t>
            </a:r>
            <a:endParaRPr sz="1600">
              <a:solidFill>
                <a:schemeClr val="accent1"/>
              </a:solidFill>
              <a:latin typeface="Lato"/>
              <a:ea typeface="Lato"/>
              <a:cs typeface="Lato"/>
              <a:sym typeface="Lato"/>
            </a:endParaRPr>
          </a:p>
          <a:p>
            <a:pPr marL="914400" lvl="1" indent="-330200" algn="l" rtl="0">
              <a:lnSpc>
                <a:spcPct val="115000"/>
              </a:lnSpc>
              <a:spcBef>
                <a:spcPts val="0"/>
              </a:spcBef>
              <a:spcAft>
                <a:spcPts val="0"/>
              </a:spcAft>
              <a:buClr>
                <a:srgbClr val="B1CF5F"/>
              </a:buClr>
              <a:buSzPts val="1600"/>
              <a:buFont typeface="Lato"/>
              <a:buChar char="○"/>
            </a:pPr>
            <a:r>
              <a:rPr lang="en" sz="1600">
                <a:solidFill>
                  <a:schemeClr val="accent1"/>
                </a:solidFill>
                <a:latin typeface="Lato"/>
                <a:ea typeface="Lato"/>
                <a:cs typeface="Lato"/>
                <a:sym typeface="Lato"/>
              </a:rPr>
              <a:t>build a stronger agricultural economy</a:t>
            </a:r>
            <a:endParaRPr sz="1600">
              <a:solidFill>
                <a:schemeClr val="accent1"/>
              </a:solidFill>
              <a:latin typeface="Lato"/>
              <a:ea typeface="Lato"/>
              <a:cs typeface="Lato"/>
              <a:sym typeface="Lato"/>
            </a:endParaRPr>
          </a:p>
          <a:p>
            <a:pPr marL="914400" lvl="1" indent="-330200" algn="l" rtl="0">
              <a:lnSpc>
                <a:spcPct val="115000"/>
              </a:lnSpc>
              <a:spcBef>
                <a:spcPts val="0"/>
              </a:spcBef>
              <a:spcAft>
                <a:spcPts val="0"/>
              </a:spcAft>
              <a:buClr>
                <a:srgbClr val="B1CF5F"/>
              </a:buClr>
              <a:buSzPts val="1600"/>
              <a:buFont typeface="Lato"/>
              <a:buChar char="○"/>
            </a:pPr>
            <a:r>
              <a:rPr lang="en" sz="1600">
                <a:solidFill>
                  <a:schemeClr val="accent1"/>
                </a:solidFill>
                <a:latin typeface="Lato"/>
                <a:ea typeface="Lato"/>
                <a:cs typeface="Lato"/>
                <a:sym typeface="Lato"/>
              </a:rPr>
              <a:t>social protections</a:t>
            </a:r>
            <a:endParaRPr sz="1600">
              <a:solidFill>
                <a:schemeClr val="accen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565000" y="1041513"/>
            <a:ext cx="2982900" cy="76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Goal</a:t>
            </a:r>
            <a:endParaRPr/>
          </a:p>
        </p:txBody>
      </p:sp>
      <p:sp>
        <p:nvSpPr>
          <p:cNvPr id="119" name="Google Shape;119;p17"/>
          <p:cNvSpPr txBox="1">
            <a:spLocks noGrp="1"/>
          </p:cNvSpPr>
          <p:nvPr>
            <p:ph type="body" idx="1"/>
          </p:nvPr>
        </p:nvSpPr>
        <p:spPr>
          <a:xfrm>
            <a:off x="556225" y="1801588"/>
            <a:ext cx="2982900" cy="2300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t>Create a value proposition for a cooperative farming model for Eastern Spectrum Group to improve current financial issues among Thai farmers by transitioning them to growing hemp.</a:t>
            </a:r>
            <a:endParaRPr/>
          </a:p>
        </p:txBody>
      </p:sp>
      <p:pic>
        <p:nvPicPr>
          <p:cNvPr id="120" name="Google Shape;120;p17"/>
          <p:cNvPicPr preferRelativeResize="0"/>
          <p:nvPr/>
        </p:nvPicPr>
        <p:blipFill rotWithShape="1">
          <a:blip r:embed="rId3">
            <a:alphaModFix/>
          </a:blip>
          <a:srcRect r="23989"/>
          <a:stretch/>
        </p:blipFill>
        <p:spPr>
          <a:xfrm>
            <a:off x="4098325" y="519649"/>
            <a:ext cx="2338708" cy="4104214"/>
          </a:xfrm>
          <a:prstGeom prst="rect">
            <a:avLst/>
          </a:prstGeom>
          <a:noFill/>
          <a:ln>
            <a:noFill/>
          </a:ln>
        </p:spPr>
      </p:pic>
      <p:pic>
        <p:nvPicPr>
          <p:cNvPr id="121" name="Google Shape;121;p17"/>
          <p:cNvPicPr preferRelativeResize="0"/>
          <p:nvPr/>
        </p:nvPicPr>
        <p:blipFill rotWithShape="1">
          <a:blip r:embed="rId4">
            <a:alphaModFix/>
          </a:blip>
          <a:srcRect l="34691" t="3053" r="23895"/>
          <a:stretch/>
        </p:blipFill>
        <p:spPr>
          <a:xfrm>
            <a:off x="6582219" y="519638"/>
            <a:ext cx="2338706" cy="41042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p:nvPr/>
        </p:nvSpPr>
        <p:spPr>
          <a:xfrm>
            <a:off x="727650" y="1653025"/>
            <a:ext cx="4635900" cy="1168800"/>
          </a:xfrm>
          <a:prstGeom prst="roundRect">
            <a:avLst>
              <a:gd name="adj" fmla="val 16667"/>
            </a:avLst>
          </a:prstGeom>
          <a:solidFill>
            <a:srgbClr val="B1CF5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txBox="1">
            <a:spLocks noGrp="1"/>
          </p:cNvSpPr>
          <p:nvPr>
            <p:ph type="title"/>
          </p:nvPr>
        </p:nvSpPr>
        <p:spPr>
          <a:xfrm>
            <a:off x="727650" y="615200"/>
            <a:ext cx="5192700" cy="768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Poverty Relief: </a:t>
            </a:r>
            <a:br>
              <a:rPr lang="en"/>
            </a:br>
            <a:r>
              <a:rPr lang="en"/>
              <a:t>Cooperative Farming</a:t>
            </a:r>
            <a:endParaRPr/>
          </a:p>
        </p:txBody>
      </p:sp>
      <p:sp>
        <p:nvSpPr>
          <p:cNvPr id="128" name="Google Shape;128;p18"/>
          <p:cNvSpPr txBox="1">
            <a:spLocks noGrp="1"/>
          </p:cNvSpPr>
          <p:nvPr>
            <p:ph type="body" idx="1"/>
          </p:nvPr>
        </p:nvSpPr>
        <p:spPr>
          <a:xfrm>
            <a:off x="921750" y="1820125"/>
            <a:ext cx="4247700" cy="847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An agreement between farmers and manufacturers that guarantees a constant stream of a specific commodity to the manufacturer. </a:t>
            </a:r>
            <a:endParaRPr sz="1900"/>
          </a:p>
        </p:txBody>
      </p:sp>
      <p:pic>
        <p:nvPicPr>
          <p:cNvPr id="129" name="Google Shape;129;p18"/>
          <p:cNvPicPr preferRelativeResize="0"/>
          <p:nvPr/>
        </p:nvPicPr>
        <p:blipFill rotWithShape="1">
          <a:blip r:embed="rId3">
            <a:alphaModFix/>
          </a:blip>
          <a:srcRect r="59504"/>
          <a:stretch/>
        </p:blipFill>
        <p:spPr>
          <a:xfrm>
            <a:off x="5995950" y="146075"/>
            <a:ext cx="2967376" cy="4851350"/>
          </a:xfrm>
          <a:prstGeom prst="rect">
            <a:avLst/>
          </a:prstGeom>
          <a:noFill/>
          <a:ln>
            <a:noFill/>
          </a:ln>
        </p:spPr>
      </p:pic>
      <p:sp>
        <p:nvSpPr>
          <p:cNvPr id="130" name="Google Shape;130;p18"/>
          <p:cNvSpPr txBox="1"/>
          <p:nvPr/>
        </p:nvSpPr>
        <p:spPr>
          <a:xfrm>
            <a:off x="921750" y="2992725"/>
            <a:ext cx="4247700" cy="15855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1300" b="1">
                <a:solidFill>
                  <a:schemeClr val="accent1"/>
                </a:solidFill>
                <a:latin typeface="Lato"/>
                <a:ea typeface="Lato"/>
                <a:cs typeface="Lato"/>
                <a:sym typeface="Lato"/>
              </a:rPr>
              <a:t>The farmer secures:</a:t>
            </a:r>
            <a:endParaRPr sz="1300" b="1">
              <a:solidFill>
                <a:schemeClr val="accent1"/>
              </a:solidFill>
              <a:latin typeface="Lato"/>
              <a:ea typeface="Lato"/>
              <a:cs typeface="Lato"/>
              <a:sym typeface="Lato"/>
            </a:endParaRPr>
          </a:p>
          <a:p>
            <a:pPr marL="457200" lvl="0" indent="-311150" algn="just" rtl="0">
              <a:lnSpc>
                <a:spcPct val="150000"/>
              </a:lnSpc>
              <a:spcBef>
                <a:spcPts val="0"/>
              </a:spcBef>
              <a:spcAft>
                <a:spcPts val="0"/>
              </a:spcAft>
              <a:buClr>
                <a:srgbClr val="B1CF5F"/>
              </a:buClr>
              <a:buSzPts val="1300"/>
              <a:buFont typeface="Lato"/>
              <a:buChar char="●"/>
            </a:pPr>
            <a:r>
              <a:rPr lang="en" sz="1300">
                <a:solidFill>
                  <a:schemeClr val="accent1"/>
                </a:solidFill>
                <a:latin typeface="Lato"/>
                <a:ea typeface="Lato"/>
                <a:cs typeface="Lato"/>
                <a:sym typeface="Lato"/>
              </a:rPr>
              <a:t>Infrastructure</a:t>
            </a:r>
            <a:endParaRPr sz="1300">
              <a:solidFill>
                <a:schemeClr val="accent1"/>
              </a:solidFill>
              <a:latin typeface="Lato"/>
              <a:ea typeface="Lato"/>
              <a:cs typeface="Lato"/>
              <a:sym typeface="Lato"/>
            </a:endParaRPr>
          </a:p>
          <a:p>
            <a:pPr marL="457200" lvl="0" indent="-311150" algn="just" rtl="0">
              <a:lnSpc>
                <a:spcPct val="150000"/>
              </a:lnSpc>
              <a:spcBef>
                <a:spcPts val="0"/>
              </a:spcBef>
              <a:spcAft>
                <a:spcPts val="0"/>
              </a:spcAft>
              <a:buClr>
                <a:srgbClr val="B1CF5F"/>
              </a:buClr>
              <a:buSzPts val="1300"/>
              <a:buFont typeface="Lato"/>
              <a:buChar char="●"/>
            </a:pPr>
            <a:r>
              <a:rPr lang="en" sz="1300">
                <a:solidFill>
                  <a:schemeClr val="accent1"/>
                </a:solidFill>
                <a:latin typeface="Lato"/>
                <a:ea typeface="Lato"/>
                <a:cs typeface="Lato"/>
                <a:sym typeface="Lato"/>
              </a:rPr>
              <a:t>Reliable markets</a:t>
            </a:r>
            <a:endParaRPr sz="1300">
              <a:solidFill>
                <a:schemeClr val="accent1"/>
              </a:solidFill>
              <a:latin typeface="Lato"/>
              <a:ea typeface="Lato"/>
              <a:cs typeface="Lato"/>
              <a:sym typeface="Lato"/>
            </a:endParaRPr>
          </a:p>
          <a:p>
            <a:pPr marL="457200" lvl="0" indent="-311150" algn="just" rtl="0">
              <a:lnSpc>
                <a:spcPct val="150000"/>
              </a:lnSpc>
              <a:spcBef>
                <a:spcPts val="0"/>
              </a:spcBef>
              <a:spcAft>
                <a:spcPts val="0"/>
              </a:spcAft>
              <a:buClr>
                <a:srgbClr val="B1CF5F"/>
              </a:buClr>
              <a:buSzPts val="1300"/>
              <a:buFont typeface="Lato"/>
              <a:buChar char="●"/>
            </a:pPr>
            <a:r>
              <a:rPr lang="en" sz="1300">
                <a:solidFill>
                  <a:schemeClr val="accent1"/>
                </a:solidFill>
                <a:latin typeface="Lato"/>
                <a:ea typeface="Lato"/>
                <a:cs typeface="Lato"/>
                <a:sym typeface="Lato"/>
              </a:rPr>
              <a:t>Fixed price structures</a:t>
            </a:r>
            <a:endParaRPr sz="1300">
              <a:solidFill>
                <a:schemeClr val="accent1"/>
              </a:solidFill>
              <a:latin typeface="Lato"/>
              <a:ea typeface="Lato"/>
              <a:cs typeface="Lato"/>
              <a:sym typeface="Lato"/>
            </a:endParaRPr>
          </a:p>
          <a:p>
            <a:pPr marL="457200" lvl="0" indent="-311150" algn="just" rtl="0">
              <a:lnSpc>
                <a:spcPct val="150000"/>
              </a:lnSpc>
              <a:spcBef>
                <a:spcPts val="0"/>
              </a:spcBef>
              <a:spcAft>
                <a:spcPts val="0"/>
              </a:spcAft>
              <a:buClr>
                <a:srgbClr val="B1CF5F"/>
              </a:buClr>
              <a:buSzPts val="1300"/>
              <a:buFont typeface="Lato"/>
              <a:buChar char="●"/>
            </a:pPr>
            <a:r>
              <a:rPr lang="en" sz="1300">
                <a:solidFill>
                  <a:schemeClr val="accent1"/>
                </a:solidFill>
                <a:latin typeface="Lato"/>
                <a:ea typeface="Lato"/>
                <a:cs typeface="Lato"/>
                <a:sym typeface="Lato"/>
              </a:rPr>
              <a:t>Educational knowledge from the manufacturer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100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727650" y="615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Industrial Hemp: An Emerging Crop in Thailand</a:t>
            </a:r>
            <a:endParaRPr/>
          </a:p>
        </p:txBody>
      </p:sp>
      <p:sp>
        <p:nvSpPr>
          <p:cNvPr id="136" name="Google Shape;136;p19"/>
          <p:cNvSpPr txBox="1">
            <a:spLocks noGrp="1"/>
          </p:cNvSpPr>
          <p:nvPr>
            <p:ph type="body" idx="1"/>
          </p:nvPr>
        </p:nvSpPr>
        <p:spPr>
          <a:xfrm>
            <a:off x="4755675" y="1696300"/>
            <a:ext cx="3396000" cy="2196600"/>
          </a:xfrm>
          <a:prstGeom prst="rect">
            <a:avLst/>
          </a:prstGeom>
        </p:spPr>
        <p:txBody>
          <a:bodyPr spcFirstLastPara="1" wrap="square" lIns="91425" tIns="91425" rIns="91425" bIns="91425" anchor="ctr" anchorCtr="0">
            <a:normAutofit/>
          </a:bodyPr>
          <a:lstStyle/>
          <a:p>
            <a:pPr marL="457200" lvl="0" indent="-330200" algn="l" rtl="0">
              <a:spcBef>
                <a:spcPts val="0"/>
              </a:spcBef>
              <a:spcAft>
                <a:spcPts val="0"/>
              </a:spcAft>
              <a:buSzPts val="1600"/>
              <a:buChar char="●"/>
            </a:pPr>
            <a:r>
              <a:rPr lang="en" sz="1600"/>
              <a:t>Hemp was recently deregulated in Thailand</a:t>
            </a:r>
            <a:br>
              <a:rPr lang="en" sz="1600"/>
            </a:br>
            <a:endParaRPr sz="1600"/>
          </a:p>
          <a:p>
            <a:pPr marL="457200" lvl="0" indent="-330200" algn="l" rtl="0">
              <a:spcBef>
                <a:spcPts val="0"/>
              </a:spcBef>
              <a:spcAft>
                <a:spcPts val="0"/>
              </a:spcAft>
              <a:buSzPts val="1600"/>
              <a:buChar char="●"/>
            </a:pPr>
            <a:r>
              <a:rPr lang="en" sz="1600"/>
              <a:t>The Thai government is promoting hemp farming</a:t>
            </a:r>
            <a:br>
              <a:rPr lang="en" sz="1600"/>
            </a:br>
            <a:endParaRPr sz="1600"/>
          </a:p>
          <a:p>
            <a:pPr marL="457200" lvl="0" indent="-330200" algn="l" rtl="0">
              <a:spcBef>
                <a:spcPts val="0"/>
              </a:spcBef>
              <a:spcAft>
                <a:spcPts val="0"/>
              </a:spcAft>
              <a:buSzPts val="1600"/>
              <a:buChar char="●"/>
            </a:pPr>
            <a:r>
              <a:rPr lang="en" sz="1600"/>
              <a:t>New market opportunities</a:t>
            </a:r>
            <a:endParaRPr sz="1600"/>
          </a:p>
        </p:txBody>
      </p:sp>
      <p:pic>
        <p:nvPicPr>
          <p:cNvPr id="137" name="Google Shape;137;p19"/>
          <p:cNvPicPr preferRelativeResize="0"/>
          <p:nvPr/>
        </p:nvPicPr>
        <p:blipFill rotWithShape="1">
          <a:blip r:embed="rId3">
            <a:alphaModFix/>
          </a:blip>
          <a:srcRect l="8961" r="13387"/>
          <a:stretch/>
        </p:blipFill>
        <p:spPr>
          <a:xfrm>
            <a:off x="727650" y="1459700"/>
            <a:ext cx="3681726" cy="2669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0"/>
          <p:cNvPicPr preferRelativeResize="0"/>
          <p:nvPr/>
        </p:nvPicPr>
        <p:blipFill rotWithShape="1">
          <a:blip r:embed="rId3">
            <a:alphaModFix/>
          </a:blip>
          <a:srcRect l="6846"/>
          <a:stretch/>
        </p:blipFill>
        <p:spPr>
          <a:xfrm>
            <a:off x="1053400" y="1370375"/>
            <a:ext cx="3820250" cy="2732301"/>
          </a:xfrm>
          <a:prstGeom prst="rect">
            <a:avLst/>
          </a:prstGeom>
          <a:noFill/>
          <a:ln>
            <a:noFill/>
          </a:ln>
        </p:spPr>
      </p:pic>
      <p:sp>
        <p:nvSpPr>
          <p:cNvPr id="143" name="Google Shape;143;p20"/>
          <p:cNvSpPr txBox="1">
            <a:spLocks noGrp="1"/>
          </p:cNvSpPr>
          <p:nvPr>
            <p:ph type="title"/>
          </p:nvPr>
        </p:nvSpPr>
        <p:spPr>
          <a:xfrm>
            <a:off x="730000" y="615200"/>
            <a:ext cx="4719300" cy="64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t>Eastern Spectrum Group</a:t>
            </a:r>
            <a:endParaRPr sz="2400"/>
          </a:p>
        </p:txBody>
      </p:sp>
      <p:sp>
        <p:nvSpPr>
          <p:cNvPr id="144" name="Google Shape;144;p20"/>
          <p:cNvSpPr txBox="1">
            <a:spLocks noGrp="1"/>
          </p:cNvSpPr>
          <p:nvPr>
            <p:ph type="body" idx="1"/>
          </p:nvPr>
        </p:nvSpPr>
        <p:spPr>
          <a:xfrm>
            <a:off x="5330898" y="2045625"/>
            <a:ext cx="2759700" cy="1381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Thailand’s leading cultivator, manufacturer, and supplier of high-quality medical grade extracts, consumer hemp products, and hemp-derived industrial solution.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02900" y="1834813"/>
            <a:ext cx="41406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7200" b="0">
                <a:solidFill>
                  <a:srgbClr val="0E9453"/>
                </a:solidFill>
                <a:latin typeface="Lato Black"/>
                <a:ea typeface="Lato Black"/>
                <a:cs typeface="Lato Black"/>
                <a:sym typeface="Lato Black"/>
              </a:rPr>
              <a:t>2 </a:t>
            </a:r>
            <a:r>
              <a:rPr lang="en" sz="7200" b="0">
                <a:solidFill>
                  <a:srgbClr val="9DB4C0"/>
                </a:solidFill>
                <a:latin typeface="Lato Black"/>
                <a:ea typeface="Lato Black"/>
                <a:cs typeface="Lato Black"/>
                <a:sym typeface="Lato Black"/>
              </a:rPr>
              <a:t> </a:t>
            </a:r>
            <a:r>
              <a:rPr lang="en">
                <a:solidFill>
                  <a:srgbClr val="9DB4C0"/>
                </a:solidFill>
              </a:rPr>
              <a:t>Methodology</a:t>
            </a:r>
            <a:endParaRPr>
              <a:solidFill>
                <a:srgbClr val="9DB4C0"/>
              </a:solidFill>
            </a:endParaRPr>
          </a:p>
        </p:txBody>
      </p:sp>
      <p:grpSp>
        <p:nvGrpSpPr>
          <p:cNvPr id="150" name="Google Shape;150;p21"/>
          <p:cNvGrpSpPr/>
          <p:nvPr/>
        </p:nvGrpSpPr>
        <p:grpSpPr>
          <a:xfrm>
            <a:off x="830392" y="1191256"/>
            <a:ext cx="745763" cy="45826"/>
            <a:chOff x="4580561" y="2589004"/>
            <a:chExt cx="1064464" cy="25200"/>
          </a:xfrm>
        </p:grpSpPr>
        <p:sp>
          <p:nvSpPr>
            <p:cNvPr id="151" name="Google Shape;151;p2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rgbClr val="0E9453"/>
                </a:solidFill>
              </a:endParaRPr>
            </a:p>
          </p:txBody>
        </p:sp>
        <p:sp>
          <p:nvSpPr>
            <p:cNvPr id="152" name="Google Shape;152;p2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rgbClr val="0E9453"/>
                </a:solidFill>
              </a:endParaRPr>
            </a:p>
          </p:txBody>
        </p:sp>
      </p:grpSp>
      <p:pic>
        <p:nvPicPr>
          <p:cNvPr id="153" name="Google Shape;153;p21"/>
          <p:cNvPicPr preferRelativeResize="0"/>
          <p:nvPr/>
        </p:nvPicPr>
        <p:blipFill rotWithShape="1">
          <a:blip r:embed="rId3">
            <a:alphaModFix/>
          </a:blip>
          <a:srcRect l="1300" r="187" b="16065"/>
          <a:stretch/>
        </p:blipFill>
        <p:spPr>
          <a:xfrm>
            <a:off x="5254475" y="0"/>
            <a:ext cx="4525651" cy="5188223"/>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2880</Words>
  <Application>Microsoft Office PowerPoint</Application>
  <PresentationFormat>On-screen Show (16:9)</PresentationFormat>
  <Paragraphs>266</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Lato</vt:lpstr>
      <vt:lpstr>Lato Black</vt:lpstr>
      <vt:lpstr>Raleway</vt:lpstr>
      <vt:lpstr>Times New Roman</vt:lpstr>
      <vt:lpstr>Streamline</vt:lpstr>
      <vt:lpstr>Assessing the Feasibility of a Cooperative Farming Model in the Thai Hemp Industry  A collaborative project between Worcester Polytechnic Institute and Chulalongkorn University on behalf of Eastern Spectrum Group</vt:lpstr>
      <vt:lpstr>The Team</vt:lpstr>
      <vt:lpstr>1  Introduction</vt:lpstr>
      <vt:lpstr>The Problem</vt:lpstr>
      <vt:lpstr>Project Goal</vt:lpstr>
      <vt:lpstr>Poverty Relief:  Cooperative Farming</vt:lpstr>
      <vt:lpstr>Industrial Hemp: An Emerging Crop in Thailand</vt:lpstr>
      <vt:lpstr>Eastern Spectrum Group</vt:lpstr>
      <vt:lpstr>2  Methodology</vt:lpstr>
      <vt:lpstr>Methods Flowchart</vt:lpstr>
      <vt:lpstr>Content Analysis</vt:lpstr>
      <vt:lpstr>3  Findings &amp;  Recommendations </vt:lpstr>
      <vt:lpstr>The target demographic of farmers best suited for co-op farming with ESG are tobacco and sugarcane farmers.</vt:lpstr>
      <vt:lpstr>Mayor of Ban Paeng,  Nakhon Phanom</vt:lpstr>
      <vt:lpstr>A majority of our interviewees are interested in a cooperative farming model with ESG.</vt:lpstr>
      <vt:lpstr>73% of non-hemp farmer interviewees reported a negative effect on their farm from natural disasters such as drought. </vt:lpstr>
      <vt:lpstr>Recommendations for ESG</vt:lpstr>
      <vt:lpstr>Summary</vt:lpstr>
      <vt:lpstr>Acknowledgements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Feasibility of a Cooperative Farming Model in the Thai Hemp Industry  A collaborative project between Worcester Polytechnic Institute and Chulalongkorn University on behalf of Eastern Spectrum Group</dc:title>
  <cp:lastModifiedBy>Abby Hyde</cp:lastModifiedBy>
  <cp:revision>1</cp:revision>
  <dcterms:modified xsi:type="dcterms:W3CDTF">2022-03-26T17:12:59Z</dcterms:modified>
</cp:coreProperties>
</file>