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Lst>
  <p:sldSz cy="5143500" cx="9144000"/>
  <p:notesSz cx="6858000" cy="9144000"/>
  <p:embeddedFontLst>
    <p:embeddedFont>
      <p:font typeface="Raleway"/>
      <p:regular r:id="rId42"/>
      <p:bold r:id="rId43"/>
      <p:italic r:id="rId44"/>
      <p:boldItalic r:id="rId45"/>
    </p:embeddedFont>
    <p:embeddedFont>
      <p:font typeface="Roboto"/>
      <p:regular r:id="rId46"/>
      <p:bold r:id="rId47"/>
      <p:italic r:id="rId48"/>
      <p:boldItalic r:id="rId49"/>
    </p:embeddedFont>
    <p:embeddedFont>
      <p:font typeface="Lato"/>
      <p:regular r:id="rId50"/>
      <p:bold r:id="rId51"/>
      <p:italic r:id="rId52"/>
      <p:boldItalic r:id="rId53"/>
    </p:embeddedFont>
    <p:embeddedFont>
      <p:font typeface="Spectral"/>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AF98FE09-5C84-4352-B642-94789F647D09}">
  <a:tblStyle styleId="{AF98FE09-5C84-4352-B642-94789F647D0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font" Target="fonts/Raleway-regular.fntdata"/><Relationship Id="rId41" Type="http://schemas.openxmlformats.org/officeDocument/2006/relationships/slide" Target="slides/slide35.xml"/><Relationship Id="rId44" Type="http://schemas.openxmlformats.org/officeDocument/2006/relationships/font" Target="fonts/Raleway-italic.fntdata"/><Relationship Id="rId43" Type="http://schemas.openxmlformats.org/officeDocument/2006/relationships/font" Target="fonts/Raleway-bold.fntdata"/><Relationship Id="rId46" Type="http://schemas.openxmlformats.org/officeDocument/2006/relationships/font" Target="fonts/Roboto-regular.fntdata"/><Relationship Id="rId45" Type="http://schemas.openxmlformats.org/officeDocument/2006/relationships/font" Target="fonts/Raleway-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oboto-italic.fntdata"/><Relationship Id="rId47" Type="http://schemas.openxmlformats.org/officeDocument/2006/relationships/font" Target="fonts/Roboto-bold.fntdata"/><Relationship Id="rId49" Type="http://schemas.openxmlformats.org/officeDocument/2006/relationships/font" Target="fonts/Roboto-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Lato-bold.fntdata"/><Relationship Id="rId50" Type="http://schemas.openxmlformats.org/officeDocument/2006/relationships/font" Target="fonts/Lato-regular.fntdata"/><Relationship Id="rId53" Type="http://schemas.openxmlformats.org/officeDocument/2006/relationships/font" Target="fonts/Lato-boldItalic.fntdata"/><Relationship Id="rId52" Type="http://schemas.openxmlformats.org/officeDocument/2006/relationships/font" Target="fonts/Lato-italic.fntdata"/><Relationship Id="rId11" Type="http://schemas.openxmlformats.org/officeDocument/2006/relationships/slide" Target="slides/slide5.xml"/><Relationship Id="rId55" Type="http://schemas.openxmlformats.org/officeDocument/2006/relationships/font" Target="fonts/Spectral-bold.fntdata"/><Relationship Id="rId10" Type="http://schemas.openxmlformats.org/officeDocument/2006/relationships/slide" Target="slides/slide4.xml"/><Relationship Id="rId54" Type="http://schemas.openxmlformats.org/officeDocument/2006/relationships/font" Target="fonts/Spectral-regular.fntdata"/><Relationship Id="rId13" Type="http://schemas.openxmlformats.org/officeDocument/2006/relationships/slide" Target="slides/slide7.xml"/><Relationship Id="rId57" Type="http://schemas.openxmlformats.org/officeDocument/2006/relationships/font" Target="fonts/Spectral-boldItalic.fntdata"/><Relationship Id="rId12" Type="http://schemas.openxmlformats.org/officeDocument/2006/relationships/slide" Target="slides/slide6.xml"/><Relationship Id="rId56" Type="http://schemas.openxmlformats.org/officeDocument/2006/relationships/font" Target="fonts/Spectral-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gle.com/search?q=water+treatment+plant&amp;source=lnms&amp;tbm=isch&amp;sa=X&amp;ved=0ahUKEwjL8aOqlMjeAhXPxFkKHfJOBPsQ_AUIFCgC&amp;biw=1536&amp;bih=754#imgrc=4VngpJoXreI3CM"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gle.com/search?q=water+treatment+plant&amp;source=lnms&amp;tbm=isch&amp;sa=X&amp;ved=0ahUKEwjL8aOqlMjeAhXPxFkKHfJOBPsQ_AUIFCgC&amp;biw=1536&amp;bih=754#imgrc=4VngpJoXreI3CM"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greasecontrol.com/img31.gif"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444d005291_5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444d005291_5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Chris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444d005291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444d005291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1-</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g444d005291_5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444d005291_5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second segment is where we show our approach to data collection and analysis</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g45db166218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45db166218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45eef472ab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45eef472ab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https://www.google.com/search?q=water+treatment+plant&amp;source=lnms&amp;tbm=isch&amp;sa=X&amp;ved=0ahUKEwjL8aOqlMjeAhXPxFkKHfJOBPsQ_AUIFCgC&amp;biw=1536&amp;bih=754#imgrc=4VngpJoXreI3CM</a:t>
            </a:r>
            <a:r>
              <a:rPr lang="en"/>
              <a:t>:</a:t>
            </a:r>
            <a:endParaRPr/>
          </a:p>
          <a:p>
            <a:pPr indent="0" lvl="0" marL="0" rtl="0" algn="l">
              <a:spcBef>
                <a:spcPts val="0"/>
              </a:spcBef>
              <a:spcAft>
                <a:spcPts val="0"/>
              </a:spcAft>
              <a:buNone/>
            </a:pPr>
            <a:r>
              <a:rPr lang="en"/>
              <a:t>Chris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444e263634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444e263634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https://www.google.com/search?q=water+treatment+plant&amp;source=lnms&amp;tbm=isch&amp;sa=X&amp;ved=0ahUKEwjL8aOqlMjeAhXPxFkKHfJOBPsQ_AUIFCgC&amp;biw=1536&amp;bih=754#imgrc=4VngpJoXreI3CM</a:t>
            </a:r>
            <a:r>
              <a:rPr lang="en"/>
              <a:t>:</a:t>
            </a:r>
            <a:endParaRPr/>
          </a:p>
          <a:p>
            <a:pPr indent="0" lvl="0" marL="0" rtl="0" algn="l">
              <a:spcBef>
                <a:spcPts val="0"/>
              </a:spcBef>
              <a:spcAft>
                <a:spcPts val="0"/>
              </a:spcAft>
              <a:buNone/>
            </a:pPr>
            <a:r>
              <a:rPr lang="en"/>
              <a:t>Chris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g444e26363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444e26363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Eric change to chart? Or like dots on 18?</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Google Shape;319;g45eef472ab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45eef472ab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Eric</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g45eef472a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45eef472a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Eric  dots Like this???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g444d005291_2_10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444d005291_2_10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Robert</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g444d005291_5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444d005291_5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Eric</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Google Shape;382;g45db166218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45db166218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Eric</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g444e263634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444e263634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http://www.greasecontrol.com/img31.gif</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g444d005291_5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444d005291_5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Chris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Google Shape;452;g461833c31b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461833c31b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Edit text down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2" name="Shape 462"/>
        <p:cNvGrpSpPr/>
        <p:nvPr/>
      </p:nvGrpSpPr>
      <p:grpSpPr>
        <a:xfrm>
          <a:off x="0" y="0"/>
          <a:ext cx="0" cy="0"/>
          <a:chOff x="0" y="0"/>
          <a:chExt cx="0" cy="0"/>
        </a:xfrm>
      </p:grpSpPr>
      <p:sp>
        <p:nvSpPr>
          <p:cNvPr id="463" name="Google Shape;463;g45eef472a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45eef472a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Roger slides 7-11, 26-28</a:t>
            </a:r>
            <a:endParaRPr/>
          </a:p>
          <a:p>
            <a:pPr indent="0" lvl="0" marL="0" rtl="0" algn="l">
              <a:spcBef>
                <a:spcPts val="0"/>
              </a:spcBef>
              <a:spcAft>
                <a:spcPts val="0"/>
              </a:spcAft>
              <a:buNone/>
            </a:pPr>
            <a:r>
              <a:rPr lang="en"/>
              <a:t>Chris is 1-6, 22-25</a:t>
            </a:r>
            <a:endParaRPr/>
          </a:p>
          <a:p>
            <a:pPr indent="0" lvl="0" marL="0" rtl="0" algn="l">
              <a:spcBef>
                <a:spcPts val="0"/>
              </a:spcBef>
              <a:spcAft>
                <a:spcPts val="0"/>
              </a:spcAft>
              <a:buNone/>
            </a:pPr>
            <a:r>
              <a:rPr lang="en"/>
              <a:t>Robert 12-19, </a:t>
            </a:r>
            <a:endParaRPr/>
          </a:p>
          <a:p>
            <a:pPr indent="0" lvl="0" marL="0" rtl="0" algn="l">
              <a:spcBef>
                <a:spcPts val="0"/>
              </a:spcBef>
              <a:spcAft>
                <a:spcPts val="0"/>
              </a:spcAft>
              <a:buNone/>
            </a:pPr>
            <a:r>
              <a:rPr lang="en"/>
              <a:t>Eric 19-21,29-31</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3" name="Shape 473"/>
        <p:cNvGrpSpPr/>
        <p:nvPr/>
      </p:nvGrpSpPr>
      <p:grpSpPr>
        <a:xfrm>
          <a:off x="0" y="0"/>
          <a:ext cx="0" cy="0"/>
          <a:chOff x="0" y="0"/>
          <a:chExt cx="0" cy="0"/>
        </a:xfrm>
      </p:grpSpPr>
      <p:sp>
        <p:nvSpPr>
          <p:cNvPr id="474" name="Google Shape;474;g461833c31b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461833c31b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3" name="Shape 483"/>
        <p:cNvGrpSpPr/>
        <p:nvPr/>
      </p:nvGrpSpPr>
      <p:grpSpPr>
        <a:xfrm>
          <a:off x="0" y="0"/>
          <a:ext cx="0" cy="0"/>
          <a:chOff x="0" y="0"/>
          <a:chExt cx="0" cy="0"/>
        </a:xfrm>
      </p:grpSpPr>
      <p:sp>
        <p:nvSpPr>
          <p:cNvPr id="484" name="Google Shape;484;g461833c31b_3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461833c31b_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Mention electricity storage </a:t>
            </a:r>
            <a:endParaRPr/>
          </a:p>
          <a:p>
            <a:pPr indent="0" lvl="0" marL="0" rtl="0" algn="l">
              <a:spcBef>
                <a:spcPts val="0"/>
              </a:spcBef>
              <a:spcAft>
                <a:spcPts val="0"/>
              </a:spcAft>
              <a:buNone/>
            </a:pPr>
            <a:r>
              <a:rPr lang="en"/>
              <a:t>Mention the complicated nature of implementing microgids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3" name="Shape 493"/>
        <p:cNvGrpSpPr/>
        <p:nvPr/>
      </p:nvGrpSpPr>
      <p:grpSpPr>
        <a:xfrm>
          <a:off x="0" y="0"/>
          <a:ext cx="0" cy="0"/>
          <a:chOff x="0" y="0"/>
          <a:chExt cx="0" cy="0"/>
        </a:xfrm>
      </p:grpSpPr>
      <p:sp>
        <p:nvSpPr>
          <p:cNvPr id="494" name="Google Shape;494;g461833c31b_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461833c31b_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1" name="Shape 501"/>
        <p:cNvGrpSpPr/>
        <p:nvPr/>
      </p:nvGrpSpPr>
      <p:grpSpPr>
        <a:xfrm>
          <a:off x="0" y="0"/>
          <a:ext cx="0" cy="0"/>
          <a:chOff x="0" y="0"/>
          <a:chExt cx="0" cy="0"/>
        </a:xfrm>
      </p:grpSpPr>
      <p:sp>
        <p:nvSpPr>
          <p:cNvPr id="502" name="Google Shape;502;g49a323ccd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49a323ccd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9" name="Shape 509"/>
        <p:cNvGrpSpPr/>
        <p:nvPr/>
      </p:nvGrpSpPr>
      <p:grpSpPr>
        <a:xfrm>
          <a:off x="0" y="0"/>
          <a:ext cx="0" cy="0"/>
          <a:chOff x="0" y="0"/>
          <a:chExt cx="0" cy="0"/>
        </a:xfrm>
      </p:grpSpPr>
      <p:sp>
        <p:nvSpPr>
          <p:cNvPr id="510" name="Google Shape;510;g461833c31b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461833c31b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g444d005291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444d005291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Eric</a:t>
            </a:r>
            <a:endParaRPr/>
          </a:p>
          <a:p>
            <a:pPr indent="0" lvl="0" marL="0" rtl="0" algn="l">
              <a:spcBef>
                <a:spcPts val="0"/>
              </a:spcBef>
              <a:spcAft>
                <a:spcPts val="0"/>
              </a:spcAft>
              <a:buNone/>
            </a:pPr>
            <a:r>
              <a:rPr lang="en"/>
              <a:t>Prior to discussing flexible infrastructure we will examine the state of current infrastructure. What is infrastructure? Infrastructure is defined as a public work that enables society to prosper. Infrastructure is built to serve one purpose such as transport or energy. Classic examples of infrastructure include roads, energy supply and water supply. Roads support societal and economic growth by allowing for transport of economic goods but also allowing for people to travel to social events. Infrastructure also has a strong interconnection where the effects of one infrastructure can be seen in another as shown in the graph. Increased amount of pavement in urban areas causes the temperature to increase because more heat is captured increasing the amount of A.C. required which directly increase the demand on energy infrastructure. This interconnection between infrastructure causes problems but can also be used as a benefit as shown later.</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g33af2835b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33af2835b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1" name="Shape 531"/>
        <p:cNvGrpSpPr/>
        <p:nvPr/>
      </p:nvGrpSpPr>
      <p:grpSpPr>
        <a:xfrm>
          <a:off x="0" y="0"/>
          <a:ext cx="0" cy="0"/>
          <a:chOff x="0" y="0"/>
          <a:chExt cx="0" cy="0"/>
        </a:xfrm>
      </p:grpSpPr>
      <p:sp>
        <p:nvSpPr>
          <p:cNvPr id="532" name="Google Shape;532;g49a323ccd8_4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49a323ccd8_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9" name="Shape 539"/>
        <p:cNvGrpSpPr/>
        <p:nvPr/>
      </p:nvGrpSpPr>
      <p:grpSpPr>
        <a:xfrm>
          <a:off x="0" y="0"/>
          <a:ext cx="0" cy="0"/>
          <a:chOff x="0" y="0"/>
          <a:chExt cx="0" cy="0"/>
        </a:xfrm>
      </p:grpSpPr>
      <p:sp>
        <p:nvSpPr>
          <p:cNvPr id="540" name="Google Shape;540;g49b43b4283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49b43b4283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9" name="Shape 549"/>
        <p:cNvGrpSpPr/>
        <p:nvPr/>
      </p:nvGrpSpPr>
      <p:grpSpPr>
        <a:xfrm>
          <a:off x="0" y="0"/>
          <a:ext cx="0" cy="0"/>
          <a:chOff x="0" y="0"/>
          <a:chExt cx="0" cy="0"/>
        </a:xfrm>
      </p:grpSpPr>
      <p:sp>
        <p:nvSpPr>
          <p:cNvPr id="550" name="Google Shape;550;g461833c31b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461833c31b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 information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Evolving technology → hard to pinpoint research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Brainstorm → research → pattern → brainstorm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 much on transportable infra.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Multipurpose vs. adaptable over time (not real time benefits)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Explore ways that transportability can provide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Relationship between GR and Solar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7" name="Shape 557"/>
        <p:cNvGrpSpPr/>
        <p:nvPr/>
      </p:nvGrpSpPr>
      <p:grpSpPr>
        <a:xfrm>
          <a:off x="0" y="0"/>
          <a:ext cx="0" cy="0"/>
          <a:chOff x="0" y="0"/>
          <a:chExt cx="0" cy="0"/>
        </a:xfrm>
      </p:grpSpPr>
      <p:sp>
        <p:nvSpPr>
          <p:cNvPr id="558" name="Google Shape;558;g49b43b4283_5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49b43b4283_5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6" name="Shape 566"/>
        <p:cNvGrpSpPr/>
        <p:nvPr/>
      </p:nvGrpSpPr>
      <p:grpSpPr>
        <a:xfrm>
          <a:off x="0" y="0"/>
          <a:ext cx="0" cy="0"/>
          <a:chOff x="0" y="0"/>
          <a:chExt cx="0" cy="0"/>
        </a:xfrm>
      </p:grpSpPr>
      <p:sp>
        <p:nvSpPr>
          <p:cNvPr id="567" name="Google Shape;567;g49b53f59d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49b53f59d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444d005291_2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444d005291_2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Chris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45d6ccd93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45d6ccd93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Chris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45d6ccd93f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45d6ccd93f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Robert </a:t>
            </a:r>
            <a:endParaRPr/>
          </a:p>
          <a:p>
            <a:pPr indent="0" lvl="0" marL="0" rtl="0" algn="l">
              <a:spcBef>
                <a:spcPts val="0"/>
              </a:spcBef>
              <a:spcAft>
                <a:spcPts val="0"/>
              </a:spcAft>
              <a:buNone/>
            </a:pPr>
            <a:r>
              <a:rPr lang="en"/>
              <a:t>Acts implored doe to explore more flexible and efficient energy infrastructure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444d005291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444d005291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our project we characterize flexibility in different ways which represent how they serve a purpose. The three major definitions of flexibility we researched were: multipurpose, responsive to changing demands over time, and whether they can be transported or adaptable in location.</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444d005291_5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444d005291_5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Dams are an example of multi-purpose infrastructure, since they have the ability to serve a range of purposes. Dams typically stabilize water flow, but may also function by generating hydroelectric power, preventing floods, irrigation for agriculture, or even recreational uses.</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444d005291_5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444d005291_5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Eric</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30.png"/><Relationship Id="rId5"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16.png"/><Relationship Id="rId9" Type="http://schemas.openxmlformats.org/officeDocument/2006/relationships/image" Target="../media/image19.png"/><Relationship Id="rId5" Type="http://schemas.openxmlformats.org/officeDocument/2006/relationships/image" Target="../media/image14.png"/><Relationship Id="rId6" Type="http://schemas.openxmlformats.org/officeDocument/2006/relationships/image" Target="../media/image5.png"/><Relationship Id="rId7" Type="http://schemas.openxmlformats.org/officeDocument/2006/relationships/image" Target="../media/image18.png"/><Relationship Id="rId8"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28.png"/><Relationship Id="rId5"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7.png"/><Relationship Id="rId4" Type="http://schemas.openxmlformats.org/officeDocument/2006/relationships/image" Target="../media/image33.png"/><Relationship Id="rId5" Type="http://schemas.openxmlformats.org/officeDocument/2006/relationships/image" Target="../media/image22.png"/><Relationship Id="rId6"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7.png"/><Relationship Id="rId4" Type="http://schemas.openxmlformats.org/officeDocument/2006/relationships/image" Target="../media/image45.png"/><Relationship Id="rId5"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8.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image" Target="../media/image35.png"/><Relationship Id="rId6"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s://external-preview.redd.it/gOIgwO404lvOtgD5m80XB5FgbVKwK_AUC0ZVPLfqQWY.jpg?auto=webp&amp;s=b58226533b50c07f4fdcdf4fa22bb5d2765ffd08" TargetMode="External"/><Relationship Id="rId4" Type="http://schemas.openxmlformats.org/officeDocument/2006/relationships/hyperlink" Target="http://s15858.pcdn.co/wp-content/uploads/sites/default/files/images/Main.png" TargetMode="External"/><Relationship Id="rId11" Type="http://schemas.openxmlformats.org/officeDocument/2006/relationships/hyperlink" Target="https://jess814.files.wordpress.com/2010/11/cocoes.jpg?w=300&amp;h=300" TargetMode="External"/><Relationship Id="rId10" Type="http://schemas.openxmlformats.org/officeDocument/2006/relationships/hyperlink" Target="https://solarprofessional.com/sites/default/files/styles/article_gallery_active/public/articles/images/1_Microgrid_lead.jpg?itok=8LGLObNB" TargetMode="External"/><Relationship Id="rId12" Type="http://schemas.openxmlformats.org/officeDocument/2006/relationships/hyperlink" Target="https://news.usa.siemens.biz/press-release/siemens-introduces-companys-first-advanced-microgrid-management-software-control-distr" TargetMode="External"/><Relationship Id="rId9" Type="http://schemas.openxmlformats.org/officeDocument/2006/relationships/hyperlink" Target="https://d2v9y0dukr6mq2.cloudfront.net/video/preview/sSSEAGK/storm-sewers-sewage-inside-the-pipe_hedbydf9g__SB_PM.mp4" TargetMode="External"/><Relationship Id="rId5" Type="http://schemas.openxmlformats.org/officeDocument/2006/relationships/hyperlink" Target="https://fullcircle.asu.edu/wp-content/uploads/2017/02/Micro-grid-test-bed1400x700-1280x640.jpg" TargetMode="External"/><Relationship Id="rId6" Type="http://schemas.openxmlformats.org/officeDocument/2006/relationships/hyperlink" Target="http://www.hohbach-lewin.com/sustainability/green-roofs/" TargetMode="External"/><Relationship Id="rId7" Type="http://schemas.openxmlformats.org/officeDocument/2006/relationships/hyperlink" Target="https://www.montgomerycountymd.gov/DGS-OES/Resources/Images/Microgrids/MicrogridRockvilleCommunity.jpg" TargetMode="External"/><Relationship Id="rId8" Type="http://schemas.openxmlformats.org/officeDocument/2006/relationships/hyperlink" Target="https://www.denvergreenroof.org/wp-content/uploads/2016/12/GreenRoof-500x375.jp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png"/><Relationship Id="rId4" Type="http://schemas.openxmlformats.org/officeDocument/2006/relationships/image" Target="../media/image16.png"/><Relationship Id="rId9" Type="http://schemas.openxmlformats.org/officeDocument/2006/relationships/image" Target="../media/image19.png"/><Relationship Id="rId5" Type="http://schemas.openxmlformats.org/officeDocument/2006/relationships/image" Target="../media/image14.png"/><Relationship Id="rId6" Type="http://schemas.openxmlformats.org/officeDocument/2006/relationships/image" Target="../media/image5.png"/><Relationship Id="rId7" Type="http://schemas.openxmlformats.org/officeDocument/2006/relationships/image" Target="../media/image18.png"/><Relationship Id="rId8"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85" name="Shape 85"/>
        <p:cNvGrpSpPr/>
        <p:nvPr/>
      </p:nvGrpSpPr>
      <p:grpSpPr>
        <a:xfrm>
          <a:off x="0" y="0"/>
          <a:ext cx="0" cy="0"/>
          <a:chOff x="0" y="0"/>
          <a:chExt cx="0" cy="0"/>
        </a:xfrm>
      </p:grpSpPr>
      <p:sp>
        <p:nvSpPr>
          <p:cNvPr id="86" name="Google Shape;86;p13"/>
          <p:cNvSpPr txBox="1"/>
          <p:nvPr>
            <p:ph type="title"/>
          </p:nvPr>
        </p:nvSpPr>
        <p:spPr>
          <a:xfrm>
            <a:off x="50150" y="1322450"/>
            <a:ext cx="9054900" cy="151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Exploring Flexible </a:t>
            </a:r>
            <a:endParaRPr/>
          </a:p>
          <a:p>
            <a:pPr indent="0" lvl="0" marL="0" rtl="0" algn="ctr">
              <a:spcBef>
                <a:spcPts val="0"/>
              </a:spcBef>
              <a:spcAft>
                <a:spcPts val="0"/>
              </a:spcAft>
              <a:buNone/>
            </a:pPr>
            <a:r>
              <a:rPr lang="en"/>
              <a:t>Infrastructure Opportunities</a:t>
            </a:r>
            <a:endParaRPr/>
          </a:p>
        </p:txBody>
      </p:sp>
      <p:sp>
        <p:nvSpPr>
          <p:cNvPr id="87" name="Google Shape;87;p13"/>
          <p:cNvSpPr txBox="1"/>
          <p:nvPr>
            <p:ph idx="4294967295" type="subTitle"/>
          </p:nvPr>
        </p:nvSpPr>
        <p:spPr>
          <a:xfrm>
            <a:off x="372025" y="3661650"/>
            <a:ext cx="85206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800">
                <a:solidFill>
                  <a:schemeClr val="lt2"/>
                </a:solidFill>
              </a:rPr>
              <a:t>Eric Arthur, Robert Farrell, Chris Hagerman, Roger Rueda</a:t>
            </a:r>
            <a:endParaRPr sz="1800">
              <a:solidFill>
                <a:schemeClr val="lt2"/>
              </a:solidFill>
            </a:endParaRPr>
          </a:p>
        </p:txBody>
      </p:sp>
      <p:sp>
        <p:nvSpPr>
          <p:cNvPr id="88" name="Google Shape;88;p1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190" name="Shape 190"/>
        <p:cNvGrpSpPr/>
        <p:nvPr/>
      </p:nvGrpSpPr>
      <p:grpSpPr>
        <a:xfrm>
          <a:off x="0" y="0"/>
          <a:ext cx="0" cy="0"/>
          <a:chOff x="0" y="0"/>
          <a:chExt cx="0" cy="0"/>
        </a:xfrm>
      </p:grpSpPr>
      <p:sp>
        <p:nvSpPr>
          <p:cNvPr id="191" name="Google Shape;191;p22"/>
          <p:cNvSpPr/>
          <p:nvPr/>
        </p:nvSpPr>
        <p:spPr>
          <a:xfrm>
            <a:off x="690725" y="1106500"/>
            <a:ext cx="1079700" cy="2883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2" name="Google Shape;192;p22"/>
          <p:cNvPicPr preferRelativeResize="0"/>
          <p:nvPr/>
        </p:nvPicPr>
        <p:blipFill>
          <a:blip r:embed="rId3">
            <a:alphaModFix/>
          </a:blip>
          <a:stretch>
            <a:fillRect/>
          </a:stretch>
        </p:blipFill>
        <p:spPr>
          <a:xfrm>
            <a:off x="4867988" y="2555500"/>
            <a:ext cx="4039001" cy="2235624"/>
          </a:xfrm>
          <a:prstGeom prst="rect">
            <a:avLst/>
          </a:prstGeom>
          <a:noFill/>
          <a:ln cap="flat" cmpd="sng" w="9525">
            <a:solidFill>
              <a:srgbClr val="FFFFFF"/>
            </a:solidFill>
            <a:prstDash val="solid"/>
            <a:round/>
            <a:headEnd len="sm" w="sm" type="none"/>
            <a:tailEnd len="sm" w="sm" type="none"/>
          </a:ln>
        </p:spPr>
      </p:pic>
      <p:pic>
        <p:nvPicPr>
          <p:cNvPr id="193" name="Google Shape;193;p22"/>
          <p:cNvPicPr preferRelativeResize="0"/>
          <p:nvPr/>
        </p:nvPicPr>
        <p:blipFill>
          <a:blip r:embed="rId4">
            <a:alphaModFix/>
          </a:blip>
          <a:stretch>
            <a:fillRect/>
          </a:stretch>
        </p:blipFill>
        <p:spPr>
          <a:xfrm>
            <a:off x="237012" y="821900"/>
            <a:ext cx="4317125" cy="2425675"/>
          </a:xfrm>
          <a:prstGeom prst="rect">
            <a:avLst/>
          </a:prstGeom>
          <a:noFill/>
          <a:ln cap="flat" cmpd="sng" w="9525">
            <a:solidFill>
              <a:srgbClr val="FFFFFF"/>
            </a:solidFill>
            <a:prstDash val="solid"/>
            <a:round/>
            <a:headEnd len="sm" w="sm" type="none"/>
            <a:tailEnd len="sm" w="sm" type="none"/>
          </a:ln>
        </p:spPr>
      </p:pic>
      <p:sp>
        <p:nvSpPr>
          <p:cNvPr id="194" name="Google Shape;194;p22"/>
          <p:cNvSpPr txBox="1"/>
          <p:nvPr>
            <p:ph type="title"/>
          </p:nvPr>
        </p:nvSpPr>
        <p:spPr>
          <a:xfrm>
            <a:off x="230075" y="218600"/>
            <a:ext cx="8438100" cy="603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Transportable microgrids adapt to location of demand</a:t>
            </a:r>
            <a:endParaRPr sz="2400"/>
          </a:p>
        </p:txBody>
      </p:sp>
      <p:cxnSp>
        <p:nvCxnSpPr>
          <p:cNvPr id="195" name="Google Shape;195;p22"/>
          <p:cNvCxnSpPr/>
          <p:nvPr/>
        </p:nvCxnSpPr>
        <p:spPr>
          <a:xfrm>
            <a:off x="2733763" y="1577775"/>
            <a:ext cx="3493200" cy="1454400"/>
          </a:xfrm>
          <a:prstGeom prst="bentConnector3">
            <a:avLst>
              <a:gd fmla="val 56207" name="adj1"/>
            </a:avLst>
          </a:prstGeom>
          <a:noFill/>
          <a:ln cap="flat" cmpd="sng" w="76200">
            <a:solidFill>
              <a:srgbClr val="FFFFFF"/>
            </a:solidFill>
            <a:prstDash val="solid"/>
            <a:round/>
            <a:headEnd len="med" w="med" type="stealth"/>
            <a:tailEnd len="med" w="med" type="stealth"/>
          </a:ln>
          <a:effectLst>
            <a:outerShdw rotWithShape="0" algn="bl" dir="21180000" dist="28575">
              <a:srgbClr val="000000">
                <a:alpha val="20000"/>
              </a:srgbClr>
            </a:outerShdw>
          </a:effectLst>
        </p:spPr>
      </p:cxnSp>
      <p:sp>
        <p:nvSpPr>
          <p:cNvPr id="196" name="Google Shape;196;p2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200" name="Shape 200"/>
        <p:cNvGrpSpPr/>
        <p:nvPr/>
      </p:nvGrpSpPr>
      <p:grpSpPr>
        <a:xfrm>
          <a:off x="0" y="0"/>
          <a:ext cx="0" cy="0"/>
          <a:chOff x="0" y="0"/>
          <a:chExt cx="0" cy="0"/>
        </a:xfrm>
      </p:grpSpPr>
      <p:sp>
        <p:nvSpPr>
          <p:cNvPr id="201" name="Google Shape;201;p23"/>
          <p:cNvSpPr txBox="1"/>
          <p:nvPr>
            <p:ph type="title"/>
          </p:nvPr>
        </p:nvSpPr>
        <p:spPr>
          <a:xfrm>
            <a:off x="485700" y="169850"/>
            <a:ext cx="8172600" cy="49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Objectives to accomplish our goal</a:t>
            </a:r>
            <a:endParaRPr sz="2400"/>
          </a:p>
        </p:txBody>
      </p:sp>
      <p:sp>
        <p:nvSpPr>
          <p:cNvPr id="202" name="Google Shape;202;p23"/>
          <p:cNvSpPr/>
          <p:nvPr/>
        </p:nvSpPr>
        <p:spPr>
          <a:xfrm>
            <a:off x="694525" y="1087563"/>
            <a:ext cx="1054800" cy="3003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3" name="Google Shape;203;p23"/>
          <p:cNvGrpSpPr/>
          <p:nvPr/>
        </p:nvGrpSpPr>
        <p:grpSpPr>
          <a:xfrm>
            <a:off x="83525" y="1848225"/>
            <a:ext cx="2748626" cy="1719366"/>
            <a:chOff x="400726" y="1802606"/>
            <a:chExt cx="2809020" cy="1764900"/>
          </a:xfrm>
        </p:grpSpPr>
        <p:sp>
          <p:nvSpPr>
            <p:cNvPr id="204" name="Google Shape;204;p23"/>
            <p:cNvSpPr txBox="1"/>
            <p:nvPr/>
          </p:nvSpPr>
          <p:spPr>
            <a:xfrm>
              <a:off x="400726" y="1802606"/>
              <a:ext cx="2206200" cy="176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Roboto"/>
                  <a:ea typeface="Roboto"/>
                  <a:cs typeface="Roboto"/>
                  <a:sym typeface="Roboto"/>
                </a:rPr>
                <a:t>Clarify DOE’s interest and role in developing, promoting, and implementing flexible infrastructure</a:t>
              </a:r>
              <a:endParaRPr b="1" sz="800">
                <a:solidFill>
                  <a:srgbClr val="FFFFFF"/>
                </a:solidFill>
                <a:latin typeface="Roboto"/>
                <a:ea typeface="Roboto"/>
                <a:cs typeface="Roboto"/>
                <a:sym typeface="Roboto"/>
              </a:endParaRPr>
            </a:p>
          </p:txBody>
        </p:sp>
        <p:cxnSp>
          <p:nvCxnSpPr>
            <p:cNvPr id="205" name="Google Shape;205;p23"/>
            <p:cNvCxnSpPr/>
            <p:nvPr/>
          </p:nvCxnSpPr>
          <p:spPr>
            <a:xfrm rot="10800000">
              <a:off x="2576146" y="2648258"/>
              <a:ext cx="633600" cy="0"/>
            </a:xfrm>
            <a:prstGeom prst="straightConnector1">
              <a:avLst/>
            </a:prstGeom>
            <a:noFill/>
            <a:ln cap="flat" cmpd="sng" w="9525">
              <a:solidFill>
                <a:srgbClr val="E1165A"/>
              </a:solidFill>
              <a:prstDash val="solid"/>
              <a:round/>
              <a:headEnd len="sm" w="sm" type="none"/>
              <a:tailEnd len="med" w="med" type="oval"/>
            </a:ln>
          </p:spPr>
        </p:cxnSp>
      </p:grpSp>
      <p:grpSp>
        <p:nvGrpSpPr>
          <p:cNvPr id="206" name="Google Shape;206;p23"/>
          <p:cNvGrpSpPr/>
          <p:nvPr/>
        </p:nvGrpSpPr>
        <p:grpSpPr>
          <a:xfrm>
            <a:off x="5878817" y="3678400"/>
            <a:ext cx="2779489" cy="723909"/>
            <a:chOff x="3805816" y="3166164"/>
            <a:chExt cx="4462176" cy="1289700"/>
          </a:xfrm>
        </p:grpSpPr>
        <p:sp>
          <p:nvSpPr>
            <p:cNvPr id="207" name="Google Shape;207;p23"/>
            <p:cNvSpPr txBox="1"/>
            <p:nvPr/>
          </p:nvSpPr>
          <p:spPr>
            <a:xfrm>
              <a:off x="5188192" y="3166164"/>
              <a:ext cx="3079800" cy="128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Roboto"/>
                  <a:ea typeface="Roboto"/>
                  <a:cs typeface="Roboto"/>
                  <a:sym typeface="Roboto"/>
                </a:rPr>
                <a:t>Develop profiles on the implementation of flexible infrastructure</a:t>
              </a:r>
              <a:endParaRPr b="1" sz="800">
                <a:solidFill>
                  <a:srgbClr val="FFFFFF"/>
                </a:solidFill>
                <a:latin typeface="Roboto"/>
                <a:ea typeface="Roboto"/>
                <a:cs typeface="Roboto"/>
                <a:sym typeface="Roboto"/>
              </a:endParaRPr>
            </a:p>
          </p:txBody>
        </p:sp>
        <p:cxnSp>
          <p:nvCxnSpPr>
            <p:cNvPr id="208" name="Google Shape;208;p23"/>
            <p:cNvCxnSpPr/>
            <p:nvPr/>
          </p:nvCxnSpPr>
          <p:spPr>
            <a:xfrm>
              <a:off x="3805816" y="3811026"/>
              <a:ext cx="1286700" cy="0"/>
            </a:xfrm>
            <a:prstGeom prst="straightConnector1">
              <a:avLst/>
            </a:prstGeom>
            <a:noFill/>
            <a:ln cap="flat" cmpd="sng" w="9525">
              <a:solidFill>
                <a:srgbClr val="840D35"/>
              </a:solidFill>
              <a:prstDash val="solid"/>
              <a:round/>
              <a:headEnd len="sm" w="sm" type="none"/>
              <a:tailEnd len="med" w="med" type="oval"/>
            </a:ln>
          </p:spPr>
        </p:cxnSp>
      </p:grpSp>
      <p:grpSp>
        <p:nvGrpSpPr>
          <p:cNvPr id="209" name="Google Shape;209;p23"/>
          <p:cNvGrpSpPr/>
          <p:nvPr/>
        </p:nvGrpSpPr>
        <p:grpSpPr>
          <a:xfrm>
            <a:off x="6043634" y="1114205"/>
            <a:ext cx="2780638" cy="1298400"/>
            <a:chOff x="6043634" y="1114205"/>
            <a:chExt cx="2780638" cy="1298400"/>
          </a:xfrm>
        </p:grpSpPr>
        <p:sp>
          <p:nvSpPr>
            <p:cNvPr id="210" name="Google Shape;210;p23"/>
            <p:cNvSpPr txBox="1"/>
            <p:nvPr/>
          </p:nvSpPr>
          <p:spPr>
            <a:xfrm>
              <a:off x="6905772" y="1114205"/>
              <a:ext cx="1918500" cy="12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Roboto"/>
                  <a:ea typeface="Roboto"/>
                  <a:cs typeface="Roboto"/>
                  <a:sym typeface="Roboto"/>
                </a:rPr>
                <a:t>Conduct a comparative analysis of the advantages and disadvantages of flexible infrastructure types and funding mechanisms</a:t>
              </a:r>
              <a:endParaRPr b="1" sz="1200">
                <a:solidFill>
                  <a:srgbClr val="FFFFFF"/>
                </a:solidFill>
                <a:latin typeface="Roboto"/>
                <a:ea typeface="Roboto"/>
                <a:cs typeface="Roboto"/>
                <a:sym typeface="Roboto"/>
              </a:endParaRPr>
            </a:p>
            <a:p>
              <a:pPr indent="0" lvl="0" marL="0" rtl="0" algn="l">
                <a:spcBef>
                  <a:spcPts val="0"/>
                </a:spcBef>
                <a:spcAft>
                  <a:spcPts val="1600"/>
                </a:spcAft>
                <a:buNone/>
              </a:pPr>
              <a:r>
                <a:t/>
              </a:r>
              <a:endParaRPr b="1" sz="800">
                <a:latin typeface="Roboto"/>
                <a:ea typeface="Roboto"/>
                <a:cs typeface="Roboto"/>
                <a:sym typeface="Roboto"/>
              </a:endParaRPr>
            </a:p>
          </p:txBody>
        </p:sp>
        <p:cxnSp>
          <p:nvCxnSpPr>
            <p:cNvPr id="211" name="Google Shape;211;p23"/>
            <p:cNvCxnSpPr/>
            <p:nvPr/>
          </p:nvCxnSpPr>
          <p:spPr>
            <a:xfrm>
              <a:off x="6043634" y="1654795"/>
              <a:ext cx="831000" cy="0"/>
            </a:xfrm>
            <a:prstGeom prst="straightConnector1">
              <a:avLst/>
            </a:prstGeom>
            <a:noFill/>
            <a:ln cap="flat" cmpd="sng" w="9525">
              <a:solidFill>
                <a:srgbClr val="B61249"/>
              </a:solidFill>
              <a:prstDash val="solid"/>
              <a:round/>
              <a:headEnd len="sm" w="sm" type="none"/>
              <a:tailEnd len="med" w="med" type="oval"/>
            </a:ln>
          </p:spPr>
        </p:cxnSp>
      </p:grpSp>
      <p:grpSp>
        <p:nvGrpSpPr>
          <p:cNvPr id="212" name="Google Shape;212;p23"/>
          <p:cNvGrpSpPr/>
          <p:nvPr/>
        </p:nvGrpSpPr>
        <p:grpSpPr>
          <a:xfrm flipH="1" rot="10800000">
            <a:off x="2098144" y="417975"/>
            <a:ext cx="5112260" cy="4685178"/>
            <a:chOff x="2662213" y="676344"/>
            <a:chExt cx="3814835" cy="3790597"/>
          </a:xfrm>
        </p:grpSpPr>
        <p:sp>
          <p:nvSpPr>
            <p:cNvPr id="213" name="Google Shape;213;p23"/>
            <p:cNvSpPr/>
            <p:nvPr/>
          </p:nvSpPr>
          <p:spPr>
            <a:xfrm rot="3600185">
              <a:off x="3169983" y="1184511"/>
              <a:ext cx="2774659" cy="2774659"/>
            </a:xfrm>
            <a:prstGeom prst="blockArc">
              <a:avLst>
                <a:gd fmla="val 12622480" name="adj1"/>
                <a:gd fmla="val 19781569" name="adj2"/>
                <a:gd fmla="val 20773" name="adj3"/>
              </a:avLst>
            </a:prstGeom>
            <a:solidFill>
              <a:srgbClr val="840D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3"/>
            <p:cNvSpPr/>
            <p:nvPr/>
          </p:nvSpPr>
          <p:spPr>
            <a:xfrm rot="10800000">
              <a:off x="3183490" y="1163229"/>
              <a:ext cx="2774700" cy="2774700"/>
            </a:xfrm>
            <a:prstGeom prst="blockArc">
              <a:avLst>
                <a:gd fmla="val 12622480" name="adj1"/>
                <a:gd fmla="val 19662822" name="adj2"/>
                <a:gd fmla="val 20729" name="adj3"/>
              </a:avLst>
            </a:prstGeom>
            <a:solidFill>
              <a:srgbClr val="B612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3"/>
            <p:cNvSpPr/>
            <p:nvPr/>
          </p:nvSpPr>
          <p:spPr>
            <a:xfrm rot="-3600185">
              <a:off x="3194618" y="1184114"/>
              <a:ext cx="2774659" cy="2774659"/>
            </a:xfrm>
            <a:prstGeom prst="blockArc">
              <a:avLst>
                <a:gd fmla="val 12622480" name="adj1"/>
                <a:gd fmla="val 19703271" name="adj2"/>
                <a:gd fmla="val 20851" name="adj3"/>
              </a:avLst>
            </a:prstGeom>
            <a:solidFill>
              <a:srgbClr val="E116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6" name="Google Shape;216;p23"/>
            <p:cNvGrpSpPr/>
            <p:nvPr/>
          </p:nvGrpSpPr>
          <p:grpSpPr>
            <a:xfrm rot="-7200165">
              <a:off x="3334315" y="2824716"/>
              <a:ext cx="591578" cy="589719"/>
              <a:chOff x="1964349" y="810029"/>
              <a:chExt cx="594600" cy="592200"/>
            </a:xfrm>
          </p:grpSpPr>
          <p:sp>
            <p:nvSpPr>
              <p:cNvPr id="217" name="Google Shape;217;p23"/>
              <p:cNvSpPr/>
              <p:nvPr/>
            </p:nvSpPr>
            <p:spPr>
              <a:xfrm rot="39023">
                <a:off x="1970909" y="815492"/>
                <a:ext cx="581437" cy="581437"/>
              </a:xfrm>
              <a:prstGeom prst="pie">
                <a:avLst>
                  <a:gd fmla="val 6190354" name="adj1"/>
                  <a:gd fmla="val 14996165" name="adj2"/>
                </a:avLst>
              </a:prstGeom>
              <a:solidFill>
                <a:srgbClr val="E1165A"/>
              </a:solidFill>
              <a:ln>
                <a:noFill/>
              </a:ln>
              <a:effectLst>
                <a:outerShdw blurRad="142875" rotWithShape="0" algn="bl">
                  <a:srgbClr val="000000">
                    <a:alpha val="43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3"/>
              <p:cNvSpPr/>
              <p:nvPr/>
            </p:nvSpPr>
            <p:spPr>
              <a:xfrm rot="-10730900">
                <a:off x="1970590" y="815811"/>
                <a:ext cx="582118" cy="580637"/>
              </a:xfrm>
              <a:prstGeom prst="pie">
                <a:avLst>
                  <a:gd fmla="val 4028252" name="adj1"/>
                  <a:gd fmla="val 17183677" name="adj2"/>
                </a:avLst>
              </a:prstGeom>
              <a:solidFill>
                <a:srgbClr val="E116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9" name="Google Shape;219;p23"/>
            <p:cNvGrpSpPr/>
            <p:nvPr/>
          </p:nvGrpSpPr>
          <p:grpSpPr>
            <a:xfrm>
              <a:off x="4264041" y="1180331"/>
              <a:ext cx="585001" cy="585530"/>
              <a:chOff x="1969992" y="811613"/>
              <a:chExt cx="588000" cy="588000"/>
            </a:xfrm>
          </p:grpSpPr>
          <p:sp>
            <p:nvSpPr>
              <p:cNvPr id="220" name="Google Shape;220;p23"/>
              <p:cNvSpPr/>
              <p:nvPr/>
            </p:nvSpPr>
            <p:spPr>
              <a:xfrm rot="39023">
                <a:off x="1973273" y="814894"/>
                <a:ext cx="581437" cy="581437"/>
              </a:xfrm>
              <a:prstGeom prst="pie">
                <a:avLst>
                  <a:gd fmla="val 6190354" name="adj1"/>
                  <a:gd fmla="val 14996165" name="adj2"/>
                </a:avLst>
              </a:prstGeom>
              <a:solidFill>
                <a:srgbClr val="840D35"/>
              </a:solidFill>
              <a:ln>
                <a:noFill/>
              </a:ln>
              <a:effectLst>
                <a:outerShdw blurRad="142875" rotWithShape="0" algn="bl">
                  <a:srgbClr val="000000">
                    <a:alpha val="43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3"/>
              <p:cNvSpPr/>
              <p:nvPr/>
            </p:nvSpPr>
            <p:spPr>
              <a:xfrm rot="10800000">
                <a:off x="1973295" y="814927"/>
                <a:ext cx="581400" cy="581400"/>
              </a:xfrm>
              <a:prstGeom prst="pie">
                <a:avLst>
                  <a:gd fmla="val 4028252" name="adj1"/>
                  <a:gd fmla="val 17183677" name="adj2"/>
                </a:avLst>
              </a:prstGeom>
              <a:solidFill>
                <a:srgbClr val="840D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2" name="Google Shape;222;p23"/>
            <p:cNvGrpSpPr/>
            <p:nvPr/>
          </p:nvGrpSpPr>
          <p:grpSpPr>
            <a:xfrm rot="7200165">
              <a:off x="5212341" y="2789385"/>
              <a:ext cx="613964" cy="620788"/>
              <a:chOff x="1966096" y="795503"/>
              <a:chExt cx="617100" cy="623400"/>
            </a:xfrm>
          </p:grpSpPr>
          <p:sp>
            <p:nvSpPr>
              <p:cNvPr id="223" name="Google Shape;223;p23"/>
              <p:cNvSpPr/>
              <p:nvPr/>
            </p:nvSpPr>
            <p:spPr>
              <a:xfrm rot="265583">
                <a:off x="1988944" y="816585"/>
                <a:ext cx="571404" cy="581236"/>
              </a:xfrm>
              <a:prstGeom prst="pie">
                <a:avLst>
                  <a:gd fmla="val 6190354" name="adj1"/>
                  <a:gd fmla="val 14996165" name="adj2"/>
                </a:avLst>
              </a:prstGeom>
              <a:solidFill>
                <a:srgbClr val="B61249"/>
              </a:solidFill>
              <a:ln>
                <a:noFill/>
              </a:ln>
              <a:effectLst>
                <a:outerShdw blurRad="142875" rotWithShape="0" algn="bl">
                  <a:srgbClr val="000000">
                    <a:alpha val="43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3"/>
              <p:cNvSpPr/>
              <p:nvPr/>
            </p:nvSpPr>
            <p:spPr>
              <a:xfrm rot="10800000">
                <a:off x="1980332" y="814963"/>
                <a:ext cx="581400" cy="581400"/>
              </a:xfrm>
              <a:prstGeom prst="pie">
                <a:avLst>
                  <a:gd fmla="val 4028252" name="adj1"/>
                  <a:gd fmla="val 17183677" name="adj2"/>
                </a:avLst>
              </a:prstGeom>
              <a:solidFill>
                <a:srgbClr val="B612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5" name="Google Shape;225;p23"/>
            <p:cNvSpPr txBox="1"/>
            <p:nvPr/>
          </p:nvSpPr>
          <p:spPr>
            <a:xfrm rot="10800000">
              <a:off x="4301997" y="1391760"/>
              <a:ext cx="509100" cy="26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Roboto"/>
                  <a:ea typeface="Roboto"/>
                  <a:cs typeface="Roboto"/>
                  <a:sym typeface="Roboto"/>
                </a:rPr>
                <a:t>03 </a:t>
              </a:r>
              <a:endParaRPr b="1" sz="1600">
                <a:solidFill>
                  <a:srgbClr val="FFFFFF"/>
                </a:solidFill>
                <a:latin typeface="Roboto"/>
                <a:ea typeface="Roboto"/>
                <a:cs typeface="Roboto"/>
                <a:sym typeface="Roboto"/>
              </a:endParaRPr>
            </a:p>
          </p:txBody>
        </p:sp>
        <p:sp>
          <p:nvSpPr>
            <p:cNvPr id="226" name="Google Shape;226;p23"/>
            <p:cNvSpPr txBox="1"/>
            <p:nvPr/>
          </p:nvSpPr>
          <p:spPr>
            <a:xfrm flipH="1" rot="10800000">
              <a:off x="3375639" y="2986095"/>
              <a:ext cx="509100" cy="26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Roboto"/>
                  <a:ea typeface="Roboto"/>
                  <a:cs typeface="Roboto"/>
                  <a:sym typeface="Roboto"/>
                </a:rPr>
                <a:t>01 </a:t>
              </a:r>
              <a:endParaRPr b="1" sz="1600">
                <a:solidFill>
                  <a:srgbClr val="FFFFFF"/>
                </a:solidFill>
                <a:latin typeface="Roboto"/>
                <a:ea typeface="Roboto"/>
                <a:cs typeface="Roboto"/>
                <a:sym typeface="Roboto"/>
              </a:endParaRPr>
            </a:p>
          </p:txBody>
        </p:sp>
        <p:sp>
          <p:nvSpPr>
            <p:cNvPr id="227" name="Google Shape;227;p23"/>
            <p:cNvSpPr txBox="1"/>
            <p:nvPr/>
          </p:nvSpPr>
          <p:spPr>
            <a:xfrm flipH="1" rot="10800000">
              <a:off x="5267895" y="2963922"/>
              <a:ext cx="509100" cy="26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Roboto"/>
                  <a:ea typeface="Roboto"/>
                  <a:cs typeface="Roboto"/>
                  <a:sym typeface="Roboto"/>
                </a:rPr>
                <a:t>02 </a:t>
              </a:r>
              <a:endParaRPr b="1" sz="1600">
                <a:solidFill>
                  <a:srgbClr val="FFFFFF"/>
                </a:solidFill>
                <a:latin typeface="Roboto"/>
                <a:ea typeface="Roboto"/>
                <a:cs typeface="Roboto"/>
                <a:sym typeface="Roboto"/>
              </a:endParaRPr>
            </a:p>
          </p:txBody>
        </p:sp>
      </p:grpSp>
      <p:sp>
        <p:nvSpPr>
          <p:cNvPr id="228" name="Google Shape;228;p23"/>
          <p:cNvSpPr txBox="1"/>
          <p:nvPr/>
        </p:nvSpPr>
        <p:spPr>
          <a:xfrm>
            <a:off x="3661125" y="2160400"/>
            <a:ext cx="1986300" cy="121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Roboto"/>
                <a:ea typeface="Roboto"/>
                <a:cs typeface="Roboto"/>
                <a:sym typeface="Roboto"/>
              </a:rPr>
              <a:t>Explore opportunities for flexible infrastructure that can equip communities with the tools to adapt to a dynamic world</a:t>
            </a:r>
            <a:endParaRPr b="1" sz="1200">
              <a:solidFill>
                <a:srgbClr val="FFFFFF"/>
              </a:solidFill>
              <a:latin typeface="Roboto"/>
              <a:ea typeface="Roboto"/>
              <a:cs typeface="Roboto"/>
              <a:sym typeface="Roboto"/>
            </a:endParaRPr>
          </a:p>
        </p:txBody>
      </p:sp>
      <p:sp>
        <p:nvSpPr>
          <p:cNvPr id="229" name="Google Shape;229;p2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1000"/>
                                        <p:tgtEl>
                                          <p:spTgt spid="2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000"/>
                                        <p:tgtEl>
                                          <p:spTgt spid="2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233" name="Shape 233"/>
        <p:cNvGrpSpPr/>
        <p:nvPr/>
      </p:nvGrpSpPr>
      <p:grpSpPr>
        <a:xfrm>
          <a:off x="0" y="0"/>
          <a:ext cx="0" cy="0"/>
          <a:chOff x="0" y="0"/>
          <a:chExt cx="0" cy="0"/>
        </a:xfrm>
      </p:grpSpPr>
      <p:grpSp>
        <p:nvGrpSpPr>
          <p:cNvPr id="234" name="Google Shape;234;p24"/>
          <p:cNvGrpSpPr/>
          <p:nvPr/>
        </p:nvGrpSpPr>
        <p:grpSpPr>
          <a:xfrm rot="2700000">
            <a:off x="3376833" y="-202927"/>
            <a:ext cx="3073948" cy="3082233"/>
            <a:chOff x="1297175" y="1261506"/>
            <a:chExt cx="2547000" cy="2547000"/>
          </a:xfrm>
        </p:grpSpPr>
        <p:sp>
          <p:nvSpPr>
            <p:cNvPr id="235" name="Google Shape;235;p24"/>
            <p:cNvSpPr/>
            <p:nvPr/>
          </p:nvSpPr>
          <p:spPr>
            <a:xfrm rot="2700000">
              <a:off x="2289812" y="1014868"/>
              <a:ext cx="561726" cy="3040276"/>
            </a:xfrm>
            <a:prstGeom prst="roundRect">
              <a:avLst>
                <a:gd fmla="val 50000" name="adj"/>
              </a:avLst>
            </a:prstGeom>
            <a:solidFill>
              <a:srgbClr val="AC11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4"/>
            <p:cNvSpPr/>
            <p:nvPr/>
          </p:nvSpPr>
          <p:spPr>
            <a:xfrm rot="-2700000">
              <a:off x="1510775" y="3205276"/>
              <a:ext cx="374201" cy="374201"/>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840D35"/>
                  </a:solidFill>
                  <a:latin typeface="Roboto"/>
                  <a:ea typeface="Roboto"/>
                  <a:cs typeface="Roboto"/>
                  <a:sym typeface="Roboto"/>
                </a:rPr>
                <a:t>1</a:t>
              </a:r>
              <a:endParaRPr b="1" sz="1200">
                <a:solidFill>
                  <a:srgbClr val="840D35"/>
                </a:solidFill>
                <a:latin typeface="Roboto"/>
                <a:ea typeface="Roboto"/>
                <a:cs typeface="Roboto"/>
                <a:sym typeface="Roboto"/>
              </a:endParaRPr>
            </a:p>
          </p:txBody>
        </p:sp>
        <p:sp>
          <p:nvSpPr>
            <p:cNvPr id="237" name="Google Shape;237;p24"/>
            <p:cNvSpPr txBox="1"/>
            <p:nvPr/>
          </p:nvSpPr>
          <p:spPr>
            <a:xfrm rot="-2700000">
              <a:off x="1501398" y="2241353"/>
              <a:ext cx="2332604"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lt1"/>
                  </a:solidFill>
                  <a:latin typeface="Roboto"/>
                  <a:ea typeface="Roboto"/>
                  <a:cs typeface="Roboto"/>
                  <a:sym typeface="Roboto"/>
                </a:rPr>
                <a:t>Problems and Objectives</a:t>
              </a:r>
              <a:endParaRPr b="1" sz="800">
                <a:solidFill>
                  <a:srgbClr val="FFFFFF"/>
                </a:solidFill>
                <a:latin typeface="Roboto"/>
                <a:ea typeface="Roboto"/>
                <a:cs typeface="Roboto"/>
                <a:sym typeface="Roboto"/>
              </a:endParaRPr>
            </a:p>
          </p:txBody>
        </p:sp>
      </p:grpSp>
      <p:sp>
        <p:nvSpPr>
          <p:cNvPr id="238" name="Google Shape;238;p24"/>
          <p:cNvSpPr/>
          <p:nvPr/>
        </p:nvSpPr>
        <p:spPr>
          <a:xfrm>
            <a:off x="694525" y="1087563"/>
            <a:ext cx="1054800" cy="3003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9" name="Google Shape;239;p24"/>
          <p:cNvCxnSpPr/>
          <p:nvPr/>
        </p:nvCxnSpPr>
        <p:spPr>
          <a:xfrm>
            <a:off x="663474" y="2687365"/>
            <a:ext cx="1766400" cy="4800"/>
          </a:xfrm>
          <a:prstGeom prst="straightConnector1">
            <a:avLst/>
          </a:prstGeom>
          <a:noFill/>
          <a:ln cap="flat" cmpd="sng" w="76200">
            <a:solidFill>
              <a:srgbClr val="B61249"/>
            </a:solidFill>
            <a:prstDash val="solid"/>
            <a:round/>
            <a:headEnd len="med" w="med" type="none"/>
            <a:tailEnd len="med" w="med" type="triangle"/>
          </a:ln>
        </p:spPr>
      </p:cxnSp>
      <p:sp>
        <p:nvSpPr>
          <p:cNvPr id="240" name="Google Shape;240;p2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241" name="Google Shape;241;p24"/>
          <p:cNvGrpSpPr/>
          <p:nvPr/>
        </p:nvGrpSpPr>
        <p:grpSpPr>
          <a:xfrm rot="2700000">
            <a:off x="3407345" y="2617393"/>
            <a:ext cx="2771740" cy="2753730"/>
            <a:chOff x="5093621" y="1288605"/>
            <a:chExt cx="2547000" cy="2547000"/>
          </a:xfrm>
        </p:grpSpPr>
        <p:sp>
          <p:nvSpPr>
            <p:cNvPr id="242" name="Google Shape;242;p24"/>
            <p:cNvSpPr/>
            <p:nvPr/>
          </p:nvSpPr>
          <p:spPr>
            <a:xfrm rot="2700000">
              <a:off x="6086258" y="1041966"/>
              <a:ext cx="561726" cy="3040276"/>
            </a:xfrm>
            <a:prstGeom prst="roundRect">
              <a:avLst>
                <a:gd fmla="val 50000" name="adj"/>
              </a:avLst>
            </a:prstGeom>
            <a:solidFill>
              <a:srgbClr val="AC11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4"/>
            <p:cNvSpPr/>
            <p:nvPr/>
          </p:nvSpPr>
          <p:spPr>
            <a:xfrm rot="-2700000">
              <a:off x="5341013" y="3205343"/>
              <a:ext cx="374201" cy="374201"/>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E1165A"/>
                  </a:solidFill>
                  <a:latin typeface="Roboto"/>
                  <a:ea typeface="Roboto"/>
                  <a:cs typeface="Roboto"/>
                  <a:sym typeface="Roboto"/>
                </a:rPr>
                <a:t>3</a:t>
              </a:r>
              <a:endParaRPr b="1" sz="1200">
                <a:solidFill>
                  <a:srgbClr val="E1165A"/>
                </a:solidFill>
                <a:latin typeface="Roboto"/>
                <a:ea typeface="Roboto"/>
                <a:cs typeface="Roboto"/>
                <a:sym typeface="Roboto"/>
              </a:endParaRPr>
            </a:p>
          </p:txBody>
        </p:sp>
        <p:sp>
          <p:nvSpPr>
            <p:cNvPr id="244" name="Google Shape;244;p24"/>
            <p:cNvSpPr txBox="1"/>
            <p:nvPr/>
          </p:nvSpPr>
          <p:spPr>
            <a:xfrm rot="-2700000">
              <a:off x="5323969" y="2238203"/>
              <a:ext cx="2341513"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FFFFFF"/>
                  </a:solidFill>
                  <a:latin typeface="Roboto"/>
                  <a:ea typeface="Roboto"/>
                  <a:cs typeface="Roboto"/>
                  <a:sym typeface="Roboto"/>
                </a:rPr>
                <a:t>Findings and Conclusions </a:t>
              </a:r>
              <a:endParaRPr b="1" sz="800">
                <a:solidFill>
                  <a:srgbClr val="FFFFFF"/>
                </a:solidFill>
                <a:latin typeface="Roboto"/>
                <a:ea typeface="Roboto"/>
                <a:cs typeface="Roboto"/>
                <a:sym typeface="Roboto"/>
              </a:endParaRPr>
            </a:p>
          </p:txBody>
        </p:sp>
      </p:grpSp>
      <p:sp>
        <p:nvSpPr>
          <p:cNvPr id="245" name="Google Shape;245;p24"/>
          <p:cNvSpPr/>
          <p:nvPr/>
        </p:nvSpPr>
        <p:spPr>
          <a:xfrm rot="5400000">
            <a:off x="4533517" y="403774"/>
            <a:ext cx="914400" cy="4572000"/>
          </a:xfrm>
          <a:prstGeom prst="roundRect">
            <a:avLst>
              <a:gd fmla="val 50000" name="adj"/>
            </a:avLst>
          </a:prstGeom>
          <a:solidFill>
            <a:srgbClr val="AC11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4"/>
          <p:cNvSpPr/>
          <p:nvPr/>
        </p:nvSpPr>
        <p:spPr>
          <a:xfrm rot="-56717">
            <a:off x="2843391" y="2435523"/>
            <a:ext cx="509169" cy="508255"/>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840D35"/>
                </a:solidFill>
                <a:latin typeface="Roboto"/>
                <a:ea typeface="Roboto"/>
                <a:cs typeface="Roboto"/>
                <a:sym typeface="Roboto"/>
              </a:rPr>
              <a:t>2</a:t>
            </a:r>
            <a:endParaRPr b="1" sz="1200">
              <a:solidFill>
                <a:srgbClr val="840D35"/>
              </a:solidFill>
              <a:latin typeface="Roboto"/>
              <a:ea typeface="Roboto"/>
              <a:cs typeface="Roboto"/>
              <a:sym typeface="Roboto"/>
            </a:endParaRPr>
          </a:p>
        </p:txBody>
      </p:sp>
      <p:sp>
        <p:nvSpPr>
          <p:cNvPr id="247" name="Google Shape;247;p24"/>
          <p:cNvSpPr txBox="1"/>
          <p:nvPr/>
        </p:nvSpPr>
        <p:spPr>
          <a:xfrm>
            <a:off x="3466625" y="2270875"/>
            <a:ext cx="3216900" cy="816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800">
                <a:solidFill>
                  <a:schemeClr val="lt1"/>
                </a:solidFill>
                <a:latin typeface="Roboto"/>
                <a:ea typeface="Roboto"/>
                <a:cs typeface="Roboto"/>
                <a:sym typeface="Roboto"/>
              </a:rPr>
              <a:t>Approach to Data Collection </a:t>
            </a:r>
            <a:endParaRPr b="1" sz="1800">
              <a:solidFill>
                <a:schemeClr val="lt1"/>
              </a:solidFill>
              <a:latin typeface="Roboto"/>
              <a:ea typeface="Roboto"/>
              <a:cs typeface="Roboto"/>
              <a:sym typeface="Roboto"/>
            </a:endParaRPr>
          </a:p>
          <a:p>
            <a:pPr indent="0" lvl="0" marL="0" rtl="0" algn="ctr">
              <a:lnSpc>
                <a:spcPct val="115000"/>
              </a:lnSpc>
              <a:spcBef>
                <a:spcPts val="0"/>
              </a:spcBef>
              <a:spcAft>
                <a:spcPts val="0"/>
              </a:spcAft>
              <a:buNone/>
            </a:pPr>
            <a:r>
              <a:rPr b="1" lang="en" sz="1800">
                <a:solidFill>
                  <a:schemeClr val="lt1"/>
                </a:solidFill>
                <a:latin typeface="Roboto"/>
                <a:ea typeface="Roboto"/>
                <a:cs typeface="Roboto"/>
                <a:sym typeface="Roboto"/>
              </a:rPr>
              <a:t>and Analysis</a:t>
            </a:r>
            <a:endParaRPr b="1" sz="1800">
              <a:solidFill>
                <a:srgbClr val="FFFFFF"/>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251" name="Shape 251"/>
        <p:cNvGrpSpPr/>
        <p:nvPr/>
      </p:nvGrpSpPr>
      <p:grpSpPr>
        <a:xfrm>
          <a:off x="0" y="0"/>
          <a:ext cx="0" cy="0"/>
          <a:chOff x="0" y="0"/>
          <a:chExt cx="0" cy="0"/>
        </a:xfrm>
      </p:grpSpPr>
      <p:sp>
        <p:nvSpPr>
          <p:cNvPr id="252" name="Google Shape;252;p25"/>
          <p:cNvSpPr txBox="1"/>
          <p:nvPr>
            <p:ph type="title"/>
          </p:nvPr>
        </p:nvSpPr>
        <p:spPr>
          <a:xfrm>
            <a:off x="482825" y="221450"/>
            <a:ext cx="8067600" cy="800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Clarification of DOE’s interest in flexible infrastructure</a:t>
            </a:r>
            <a:endParaRPr sz="2400"/>
          </a:p>
        </p:txBody>
      </p:sp>
      <p:sp>
        <p:nvSpPr>
          <p:cNvPr id="253" name="Google Shape;253;p25"/>
          <p:cNvSpPr/>
          <p:nvPr/>
        </p:nvSpPr>
        <p:spPr>
          <a:xfrm>
            <a:off x="687350" y="1022138"/>
            <a:ext cx="1054800" cy="3003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4" name="Google Shape;254;p25"/>
          <p:cNvGrpSpPr/>
          <p:nvPr/>
        </p:nvGrpSpPr>
        <p:grpSpPr>
          <a:xfrm>
            <a:off x="3196456" y="1454543"/>
            <a:ext cx="2184127" cy="939003"/>
            <a:chOff x="1099775" y="1468625"/>
            <a:chExt cx="2715900" cy="824700"/>
          </a:xfrm>
        </p:grpSpPr>
        <p:sp>
          <p:nvSpPr>
            <p:cNvPr id="255" name="Google Shape;255;p25"/>
            <p:cNvSpPr/>
            <p:nvPr/>
          </p:nvSpPr>
          <p:spPr>
            <a:xfrm>
              <a:off x="1099775" y="1468625"/>
              <a:ext cx="2715900" cy="824700"/>
            </a:xfrm>
            <a:prstGeom prst="roundRect">
              <a:avLst>
                <a:gd fmla="val 16667" name="adj"/>
              </a:avLst>
            </a:prstGeom>
            <a:solidFill>
              <a:srgbClr val="AC114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5"/>
            <p:cNvSpPr txBox="1"/>
            <p:nvPr/>
          </p:nvSpPr>
          <p:spPr>
            <a:xfrm>
              <a:off x="1173584" y="1571531"/>
              <a:ext cx="2568300" cy="618900"/>
            </a:xfrm>
            <a:prstGeom prst="rect">
              <a:avLst/>
            </a:prstGeom>
            <a:solidFill>
              <a:srgbClr val="AC114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rgbClr val="FFFFFF"/>
                  </a:solidFill>
                  <a:latin typeface="Roboto"/>
                  <a:ea typeface="Roboto"/>
                  <a:cs typeface="Roboto"/>
                  <a:sym typeface="Roboto"/>
                </a:rPr>
                <a:t>Brainstorm</a:t>
              </a:r>
              <a:endParaRPr b="1" sz="2200">
                <a:solidFill>
                  <a:srgbClr val="FFFFFF"/>
                </a:solidFill>
                <a:latin typeface="Roboto"/>
                <a:ea typeface="Roboto"/>
                <a:cs typeface="Roboto"/>
                <a:sym typeface="Roboto"/>
              </a:endParaRPr>
            </a:p>
          </p:txBody>
        </p:sp>
      </p:grpSp>
      <p:sp>
        <p:nvSpPr>
          <p:cNvPr id="257" name="Google Shape;257;p25"/>
          <p:cNvSpPr/>
          <p:nvPr/>
        </p:nvSpPr>
        <p:spPr>
          <a:xfrm rot="15961">
            <a:off x="63394" y="4737175"/>
            <a:ext cx="840009" cy="346201"/>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B61249"/>
                </a:solidFill>
                <a:latin typeface="Roboto"/>
                <a:ea typeface="Roboto"/>
                <a:cs typeface="Roboto"/>
                <a:sym typeface="Roboto"/>
              </a:rPr>
              <a:t>Obj. 1</a:t>
            </a:r>
            <a:endParaRPr b="1" sz="1200">
              <a:solidFill>
                <a:srgbClr val="B61249"/>
              </a:solidFill>
              <a:latin typeface="Roboto"/>
              <a:ea typeface="Roboto"/>
              <a:cs typeface="Roboto"/>
              <a:sym typeface="Roboto"/>
            </a:endParaRPr>
          </a:p>
        </p:txBody>
      </p:sp>
      <p:grpSp>
        <p:nvGrpSpPr>
          <p:cNvPr id="258" name="Google Shape;258;p25"/>
          <p:cNvGrpSpPr/>
          <p:nvPr/>
        </p:nvGrpSpPr>
        <p:grpSpPr>
          <a:xfrm>
            <a:off x="482837" y="3263676"/>
            <a:ext cx="2190317" cy="930885"/>
            <a:chOff x="6186743" y="1761539"/>
            <a:chExt cx="2766600" cy="1252200"/>
          </a:xfrm>
        </p:grpSpPr>
        <p:sp>
          <p:nvSpPr>
            <p:cNvPr id="259" name="Google Shape;259;p25"/>
            <p:cNvSpPr/>
            <p:nvPr/>
          </p:nvSpPr>
          <p:spPr>
            <a:xfrm>
              <a:off x="6186743" y="1761539"/>
              <a:ext cx="2766600" cy="1252200"/>
            </a:xfrm>
            <a:prstGeom prst="roundRect">
              <a:avLst>
                <a:gd fmla="val 16667" name="adj"/>
              </a:avLst>
            </a:prstGeom>
            <a:solidFill>
              <a:srgbClr val="AC114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5"/>
            <p:cNvSpPr txBox="1"/>
            <p:nvPr/>
          </p:nvSpPr>
          <p:spPr>
            <a:xfrm>
              <a:off x="6318298" y="1848834"/>
              <a:ext cx="2503500" cy="1077600"/>
            </a:xfrm>
            <a:prstGeom prst="rect">
              <a:avLst/>
            </a:prstGeom>
            <a:solidFill>
              <a:srgbClr val="AC114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rgbClr val="FFFFFF"/>
                  </a:solidFill>
                  <a:latin typeface="Roboto"/>
                  <a:ea typeface="Roboto"/>
                  <a:cs typeface="Roboto"/>
                  <a:sym typeface="Roboto"/>
                </a:rPr>
                <a:t>Literature Review</a:t>
              </a:r>
              <a:endParaRPr b="1" sz="2200">
                <a:solidFill>
                  <a:srgbClr val="FFFFFF"/>
                </a:solidFill>
                <a:latin typeface="Roboto"/>
                <a:ea typeface="Roboto"/>
                <a:cs typeface="Roboto"/>
                <a:sym typeface="Roboto"/>
              </a:endParaRPr>
            </a:p>
          </p:txBody>
        </p:sp>
      </p:grpSp>
      <p:sp>
        <p:nvSpPr>
          <p:cNvPr id="261" name="Google Shape;261;p2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62" name="Google Shape;262;p25"/>
          <p:cNvSpPr/>
          <p:nvPr/>
        </p:nvSpPr>
        <p:spPr>
          <a:xfrm>
            <a:off x="1382350" y="1454550"/>
            <a:ext cx="1690800" cy="1677000"/>
          </a:xfrm>
          <a:prstGeom prst="bentArrow">
            <a:avLst>
              <a:gd fmla="val 25000" name="adj1"/>
              <a:gd fmla="val 25345"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5"/>
          <p:cNvSpPr/>
          <p:nvPr/>
        </p:nvSpPr>
        <p:spPr>
          <a:xfrm>
            <a:off x="5380575" y="2469650"/>
            <a:ext cx="1117500" cy="800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5"/>
          <p:cNvSpPr/>
          <p:nvPr/>
        </p:nvSpPr>
        <p:spPr>
          <a:xfrm rot="10800000">
            <a:off x="2808300" y="2469650"/>
            <a:ext cx="1690800" cy="1677000"/>
          </a:xfrm>
          <a:prstGeom prst="bentArrow">
            <a:avLst>
              <a:gd fmla="val 25000" name="adj1"/>
              <a:gd fmla="val 25345"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5" name="Google Shape;265;p25"/>
          <p:cNvGrpSpPr/>
          <p:nvPr/>
        </p:nvGrpSpPr>
        <p:grpSpPr>
          <a:xfrm>
            <a:off x="6627287" y="2117749"/>
            <a:ext cx="2353599" cy="1504500"/>
            <a:chOff x="1099775" y="1468625"/>
            <a:chExt cx="2715900" cy="824700"/>
          </a:xfrm>
        </p:grpSpPr>
        <p:sp>
          <p:nvSpPr>
            <p:cNvPr id="266" name="Google Shape;266;p25"/>
            <p:cNvSpPr/>
            <p:nvPr/>
          </p:nvSpPr>
          <p:spPr>
            <a:xfrm>
              <a:off x="1099775" y="1468625"/>
              <a:ext cx="2715900" cy="824700"/>
            </a:xfrm>
            <a:prstGeom prst="roundRect">
              <a:avLst>
                <a:gd fmla="val 16667" name="adj"/>
              </a:avLst>
            </a:prstGeom>
            <a:solidFill>
              <a:srgbClr val="AC114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5"/>
            <p:cNvSpPr txBox="1"/>
            <p:nvPr/>
          </p:nvSpPr>
          <p:spPr>
            <a:xfrm>
              <a:off x="1173584" y="1571531"/>
              <a:ext cx="2568300" cy="618900"/>
            </a:xfrm>
            <a:prstGeom prst="rect">
              <a:avLst/>
            </a:prstGeom>
            <a:solidFill>
              <a:srgbClr val="AC114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rgbClr val="FFFFFF"/>
                  </a:solidFill>
                  <a:latin typeface="Roboto"/>
                  <a:ea typeface="Roboto"/>
                  <a:cs typeface="Roboto"/>
                  <a:sym typeface="Roboto"/>
                </a:rPr>
                <a:t>Flexible Infrastructure aspects </a:t>
              </a:r>
              <a:endParaRPr b="1" sz="2200">
                <a:solidFill>
                  <a:srgbClr val="FFFFFF"/>
                </a:solidFill>
                <a:latin typeface="Roboto"/>
                <a:ea typeface="Roboto"/>
                <a:cs typeface="Roboto"/>
                <a:sym typeface="Roboto"/>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271" name="Shape 271"/>
        <p:cNvGrpSpPr/>
        <p:nvPr/>
      </p:nvGrpSpPr>
      <p:grpSpPr>
        <a:xfrm>
          <a:off x="0" y="0"/>
          <a:ext cx="0" cy="0"/>
          <a:chOff x="0" y="0"/>
          <a:chExt cx="0" cy="0"/>
        </a:xfrm>
      </p:grpSpPr>
      <p:sp>
        <p:nvSpPr>
          <p:cNvPr id="272" name="Google Shape;272;p26"/>
          <p:cNvSpPr txBox="1"/>
          <p:nvPr>
            <p:ph type="title"/>
          </p:nvPr>
        </p:nvSpPr>
        <p:spPr>
          <a:xfrm>
            <a:off x="485700" y="162100"/>
            <a:ext cx="8172600" cy="49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Flexible infrastructure assets are grouped by purpose</a:t>
            </a:r>
            <a:endParaRPr sz="2400"/>
          </a:p>
        </p:txBody>
      </p:sp>
      <p:sp>
        <p:nvSpPr>
          <p:cNvPr id="273" name="Google Shape;273;p26"/>
          <p:cNvSpPr/>
          <p:nvPr/>
        </p:nvSpPr>
        <p:spPr>
          <a:xfrm>
            <a:off x="729050" y="1103600"/>
            <a:ext cx="1096800" cy="1404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6"/>
          <p:cNvSpPr txBox="1"/>
          <p:nvPr/>
        </p:nvSpPr>
        <p:spPr>
          <a:xfrm>
            <a:off x="913100" y="1499163"/>
            <a:ext cx="970800" cy="49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Raleway"/>
                <a:ea typeface="Raleway"/>
                <a:cs typeface="Raleway"/>
                <a:sym typeface="Raleway"/>
              </a:rPr>
              <a:t>Water</a:t>
            </a:r>
            <a:endParaRPr b="1" sz="2000">
              <a:solidFill>
                <a:srgbClr val="FFFFFF"/>
              </a:solidFill>
              <a:latin typeface="Raleway"/>
              <a:ea typeface="Raleway"/>
              <a:cs typeface="Raleway"/>
              <a:sym typeface="Raleway"/>
            </a:endParaRPr>
          </a:p>
        </p:txBody>
      </p:sp>
      <p:sp>
        <p:nvSpPr>
          <p:cNvPr id="275" name="Google Shape;275;p26"/>
          <p:cNvSpPr txBox="1"/>
          <p:nvPr/>
        </p:nvSpPr>
        <p:spPr>
          <a:xfrm>
            <a:off x="3818538" y="1499175"/>
            <a:ext cx="1096800" cy="49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Raleway"/>
                <a:ea typeface="Raleway"/>
                <a:cs typeface="Raleway"/>
                <a:sym typeface="Raleway"/>
              </a:rPr>
              <a:t>Energy</a:t>
            </a:r>
            <a:endParaRPr b="1" sz="2000">
              <a:solidFill>
                <a:srgbClr val="FFFFFF"/>
              </a:solidFill>
              <a:latin typeface="Raleway"/>
              <a:ea typeface="Raleway"/>
              <a:cs typeface="Raleway"/>
              <a:sym typeface="Raleway"/>
            </a:endParaRPr>
          </a:p>
        </p:txBody>
      </p:sp>
      <p:sp>
        <p:nvSpPr>
          <p:cNvPr id="276" name="Google Shape;276;p26"/>
          <p:cNvSpPr txBox="1"/>
          <p:nvPr/>
        </p:nvSpPr>
        <p:spPr>
          <a:xfrm>
            <a:off x="6212825" y="1499163"/>
            <a:ext cx="1990800" cy="63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Raleway"/>
                <a:ea typeface="Raleway"/>
                <a:cs typeface="Raleway"/>
                <a:sym typeface="Raleway"/>
              </a:rPr>
              <a:t>Transportation</a:t>
            </a:r>
            <a:endParaRPr b="1" sz="2000">
              <a:solidFill>
                <a:srgbClr val="FFFFFF"/>
              </a:solidFill>
              <a:latin typeface="Raleway"/>
              <a:ea typeface="Raleway"/>
              <a:cs typeface="Raleway"/>
              <a:sym typeface="Raleway"/>
            </a:endParaRPr>
          </a:p>
        </p:txBody>
      </p:sp>
      <p:pic>
        <p:nvPicPr>
          <p:cNvPr id="277" name="Google Shape;277;p26"/>
          <p:cNvPicPr preferRelativeResize="0"/>
          <p:nvPr/>
        </p:nvPicPr>
        <p:blipFill>
          <a:blip r:embed="rId3">
            <a:alphaModFix/>
          </a:blip>
          <a:stretch>
            <a:fillRect/>
          </a:stretch>
        </p:blipFill>
        <p:spPr>
          <a:xfrm>
            <a:off x="159750" y="2390326"/>
            <a:ext cx="2477500" cy="1651674"/>
          </a:xfrm>
          <a:prstGeom prst="rect">
            <a:avLst/>
          </a:prstGeom>
          <a:noFill/>
          <a:ln>
            <a:noFill/>
          </a:ln>
        </p:spPr>
      </p:pic>
      <p:pic>
        <p:nvPicPr>
          <p:cNvPr id="278" name="Google Shape;278;p26"/>
          <p:cNvPicPr preferRelativeResize="0"/>
          <p:nvPr/>
        </p:nvPicPr>
        <p:blipFill rotWithShape="1">
          <a:blip r:embed="rId4">
            <a:alphaModFix/>
          </a:blip>
          <a:srcRect b="0" l="10496" r="9496" t="0"/>
          <a:stretch/>
        </p:blipFill>
        <p:spPr>
          <a:xfrm>
            <a:off x="5773694" y="2396150"/>
            <a:ext cx="3257107" cy="1640025"/>
          </a:xfrm>
          <a:prstGeom prst="rect">
            <a:avLst/>
          </a:prstGeom>
          <a:noFill/>
          <a:ln>
            <a:noFill/>
          </a:ln>
        </p:spPr>
      </p:pic>
      <p:pic>
        <p:nvPicPr>
          <p:cNvPr id="279" name="Google Shape;279;p26"/>
          <p:cNvPicPr preferRelativeResize="0"/>
          <p:nvPr/>
        </p:nvPicPr>
        <p:blipFill>
          <a:blip r:embed="rId5">
            <a:alphaModFix/>
          </a:blip>
          <a:stretch>
            <a:fillRect/>
          </a:stretch>
        </p:blipFill>
        <p:spPr>
          <a:xfrm>
            <a:off x="2966725" y="2396150"/>
            <a:ext cx="2477500" cy="1640025"/>
          </a:xfrm>
          <a:prstGeom prst="rect">
            <a:avLst/>
          </a:prstGeom>
          <a:noFill/>
          <a:ln>
            <a:noFill/>
          </a:ln>
        </p:spPr>
      </p:pic>
      <p:sp>
        <p:nvSpPr>
          <p:cNvPr id="280" name="Google Shape;280;p26"/>
          <p:cNvSpPr/>
          <p:nvPr/>
        </p:nvSpPr>
        <p:spPr>
          <a:xfrm rot="15961">
            <a:off x="63394" y="4737175"/>
            <a:ext cx="840009" cy="346201"/>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B61249"/>
                </a:solidFill>
                <a:latin typeface="Roboto"/>
                <a:ea typeface="Roboto"/>
                <a:cs typeface="Roboto"/>
                <a:sym typeface="Roboto"/>
              </a:rPr>
              <a:t>Obj. 2</a:t>
            </a:r>
            <a:endParaRPr b="1" sz="1200">
              <a:solidFill>
                <a:srgbClr val="B61249"/>
              </a:solidFill>
              <a:latin typeface="Roboto"/>
              <a:ea typeface="Roboto"/>
              <a:cs typeface="Roboto"/>
              <a:sym typeface="Roboto"/>
            </a:endParaRPr>
          </a:p>
        </p:txBody>
      </p:sp>
      <p:sp>
        <p:nvSpPr>
          <p:cNvPr id="281" name="Google Shape;281;p2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285" name="Shape 285"/>
        <p:cNvGrpSpPr/>
        <p:nvPr/>
      </p:nvGrpSpPr>
      <p:grpSpPr>
        <a:xfrm>
          <a:off x="0" y="0"/>
          <a:ext cx="0" cy="0"/>
          <a:chOff x="0" y="0"/>
          <a:chExt cx="0" cy="0"/>
        </a:xfrm>
      </p:grpSpPr>
      <p:sp>
        <p:nvSpPr>
          <p:cNvPr id="286" name="Google Shape;286;p27"/>
          <p:cNvSpPr txBox="1"/>
          <p:nvPr/>
        </p:nvSpPr>
        <p:spPr>
          <a:xfrm>
            <a:off x="2829925" y="1730150"/>
            <a:ext cx="4171500" cy="30198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Char char="●"/>
            </a:pPr>
            <a:r>
              <a:rPr lang="en" sz="2400">
                <a:solidFill>
                  <a:srgbClr val="FFFFFF"/>
                </a:solidFill>
              </a:rPr>
              <a:t>Permanent Microgrid</a:t>
            </a:r>
            <a:endParaRPr sz="2400">
              <a:solidFill>
                <a:srgbClr val="FFFFFF"/>
              </a:solidFill>
            </a:endParaRPr>
          </a:p>
          <a:p>
            <a:pPr indent="-381000" lvl="0" marL="457200" rtl="0" algn="l">
              <a:spcBef>
                <a:spcPts val="0"/>
              </a:spcBef>
              <a:spcAft>
                <a:spcPts val="0"/>
              </a:spcAft>
              <a:buClr>
                <a:srgbClr val="FFFFFF"/>
              </a:buClr>
              <a:buSzPts val="2400"/>
              <a:buChar char="●"/>
            </a:pPr>
            <a:r>
              <a:rPr lang="en" sz="2400">
                <a:solidFill>
                  <a:srgbClr val="FFFFFF"/>
                </a:solidFill>
              </a:rPr>
              <a:t>Transportable Microgrid</a:t>
            </a:r>
            <a:endParaRPr sz="2400">
              <a:solidFill>
                <a:srgbClr val="FFFFFF"/>
              </a:solidFill>
            </a:endParaRPr>
          </a:p>
          <a:p>
            <a:pPr indent="-381000" lvl="0" marL="457200" rtl="0" algn="l">
              <a:spcBef>
                <a:spcPts val="0"/>
              </a:spcBef>
              <a:spcAft>
                <a:spcPts val="0"/>
              </a:spcAft>
              <a:buClr>
                <a:srgbClr val="FFFFFF"/>
              </a:buClr>
              <a:buSzPts val="2400"/>
              <a:buChar char="●"/>
            </a:pPr>
            <a:r>
              <a:rPr lang="en" sz="2400">
                <a:solidFill>
                  <a:srgbClr val="FFFFFF"/>
                </a:solidFill>
              </a:rPr>
              <a:t>Flex Transformer</a:t>
            </a:r>
            <a:endParaRPr sz="2400">
              <a:solidFill>
                <a:srgbClr val="FFFFFF"/>
              </a:solidFill>
            </a:endParaRPr>
          </a:p>
          <a:p>
            <a:pPr indent="-381000" lvl="0" marL="457200" rtl="0" algn="l">
              <a:spcBef>
                <a:spcPts val="0"/>
              </a:spcBef>
              <a:spcAft>
                <a:spcPts val="0"/>
              </a:spcAft>
              <a:buClr>
                <a:srgbClr val="FFFFFF"/>
              </a:buClr>
              <a:buSzPts val="2400"/>
              <a:buChar char="●"/>
            </a:pPr>
            <a:r>
              <a:rPr lang="en" sz="2400">
                <a:solidFill>
                  <a:srgbClr val="FFFFFF"/>
                </a:solidFill>
              </a:rPr>
              <a:t>CHP with District Heating</a:t>
            </a:r>
            <a:endParaRPr sz="2400">
              <a:solidFill>
                <a:srgbClr val="FFFFFF"/>
              </a:solidFill>
            </a:endParaRPr>
          </a:p>
          <a:p>
            <a:pPr indent="0" lvl="0" marL="0" rtl="0" algn="l">
              <a:spcBef>
                <a:spcPts val="0"/>
              </a:spcBef>
              <a:spcAft>
                <a:spcPts val="0"/>
              </a:spcAft>
              <a:buClr>
                <a:srgbClr val="000000"/>
              </a:buClr>
              <a:buSzPts val="1100"/>
              <a:buFont typeface="Arial"/>
              <a:buNone/>
            </a:pPr>
            <a:r>
              <a:t/>
            </a:r>
            <a:endParaRPr sz="2400">
              <a:solidFill>
                <a:srgbClr val="FFFFFF"/>
              </a:solidFill>
            </a:endParaRPr>
          </a:p>
          <a:p>
            <a:pPr indent="0" lvl="0" marL="0" rtl="0" algn="l">
              <a:spcBef>
                <a:spcPts val="0"/>
              </a:spcBef>
              <a:spcAft>
                <a:spcPts val="0"/>
              </a:spcAft>
              <a:buNone/>
            </a:pPr>
            <a:r>
              <a:t/>
            </a:r>
            <a:endParaRPr sz="2400">
              <a:solidFill>
                <a:srgbClr val="FFFFFF"/>
              </a:solidFill>
            </a:endParaRPr>
          </a:p>
        </p:txBody>
      </p:sp>
      <p:sp>
        <p:nvSpPr>
          <p:cNvPr id="287" name="Google Shape;287;p27"/>
          <p:cNvSpPr txBox="1"/>
          <p:nvPr/>
        </p:nvSpPr>
        <p:spPr>
          <a:xfrm>
            <a:off x="2829925" y="2086450"/>
            <a:ext cx="4316100" cy="17853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Char char="●"/>
            </a:pPr>
            <a:r>
              <a:rPr lang="en" sz="2400">
                <a:solidFill>
                  <a:srgbClr val="FFFFFF"/>
                </a:solidFill>
              </a:rPr>
              <a:t>Smart Pavement (Integrated Highways) </a:t>
            </a:r>
            <a:endParaRPr sz="2400">
              <a:solidFill>
                <a:srgbClr val="FFFFFF"/>
              </a:solidFill>
            </a:endParaRPr>
          </a:p>
          <a:p>
            <a:pPr indent="-381000" lvl="0" marL="457200" rtl="0" algn="l">
              <a:spcBef>
                <a:spcPts val="0"/>
              </a:spcBef>
              <a:spcAft>
                <a:spcPts val="0"/>
              </a:spcAft>
              <a:buClr>
                <a:srgbClr val="FFFFFF"/>
              </a:buClr>
              <a:buSzPts val="2400"/>
              <a:buChar char="●"/>
            </a:pPr>
            <a:r>
              <a:rPr lang="en" sz="2400">
                <a:solidFill>
                  <a:srgbClr val="FFFFFF"/>
                </a:solidFill>
              </a:rPr>
              <a:t>Self-Adaptive Traffic Light </a:t>
            </a:r>
            <a:endParaRPr sz="2400">
              <a:solidFill>
                <a:srgbClr val="FFFFFF"/>
              </a:solidFill>
            </a:endParaRPr>
          </a:p>
          <a:p>
            <a:pPr indent="-381000" lvl="0" marL="457200" rtl="0" algn="l">
              <a:spcBef>
                <a:spcPts val="0"/>
              </a:spcBef>
              <a:spcAft>
                <a:spcPts val="0"/>
              </a:spcAft>
              <a:buClr>
                <a:srgbClr val="FFFFFF"/>
              </a:buClr>
              <a:buSzPts val="2400"/>
              <a:buChar char="●"/>
            </a:pPr>
            <a:r>
              <a:rPr lang="en" sz="2400">
                <a:solidFill>
                  <a:srgbClr val="FFFFFF"/>
                </a:solidFill>
              </a:rPr>
              <a:t>Transit Green Building</a:t>
            </a:r>
            <a:r>
              <a:rPr lang="en" sz="1800">
                <a:solidFill>
                  <a:srgbClr val="FFFFFF"/>
                </a:solidFill>
              </a:rPr>
              <a:t> </a:t>
            </a:r>
            <a:endParaRPr sz="1800">
              <a:solidFill>
                <a:srgbClr val="FFFFFF"/>
              </a:solidFill>
            </a:endParaRPr>
          </a:p>
          <a:p>
            <a:pPr indent="0" lvl="0" marL="0" rtl="0" algn="l">
              <a:spcBef>
                <a:spcPts val="0"/>
              </a:spcBef>
              <a:spcAft>
                <a:spcPts val="0"/>
              </a:spcAft>
              <a:buClr>
                <a:srgbClr val="000000"/>
              </a:buClr>
              <a:buSzPts val="1100"/>
              <a:buFont typeface="Arial"/>
              <a:buNone/>
            </a:pPr>
            <a:r>
              <a:t/>
            </a:r>
            <a:endParaRPr/>
          </a:p>
        </p:txBody>
      </p:sp>
      <p:sp>
        <p:nvSpPr>
          <p:cNvPr id="288" name="Google Shape;288;p27"/>
          <p:cNvSpPr txBox="1"/>
          <p:nvPr/>
        </p:nvSpPr>
        <p:spPr>
          <a:xfrm>
            <a:off x="2829925" y="1717500"/>
            <a:ext cx="4316100" cy="23106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Char char="●"/>
            </a:pPr>
            <a:r>
              <a:rPr lang="en" sz="2400">
                <a:solidFill>
                  <a:srgbClr val="FFFFFF"/>
                </a:solidFill>
              </a:rPr>
              <a:t>Hydroelectric Dam</a:t>
            </a:r>
            <a:endParaRPr sz="2400">
              <a:solidFill>
                <a:srgbClr val="FFFFFF"/>
              </a:solidFill>
            </a:endParaRPr>
          </a:p>
          <a:p>
            <a:pPr indent="-381000" lvl="0" marL="457200" rtl="0" algn="l">
              <a:spcBef>
                <a:spcPts val="0"/>
              </a:spcBef>
              <a:spcAft>
                <a:spcPts val="0"/>
              </a:spcAft>
              <a:buClr>
                <a:srgbClr val="FFFFFF"/>
              </a:buClr>
              <a:buSzPts val="2400"/>
              <a:buChar char="●"/>
            </a:pPr>
            <a:r>
              <a:rPr lang="en" sz="2400">
                <a:solidFill>
                  <a:srgbClr val="FFFFFF"/>
                </a:solidFill>
              </a:rPr>
              <a:t>Flexible Water Treatment Plant (Verdygo)</a:t>
            </a:r>
            <a:endParaRPr sz="2400">
              <a:solidFill>
                <a:srgbClr val="FFFFFF"/>
              </a:solidFill>
            </a:endParaRPr>
          </a:p>
          <a:p>
            <a:pPr indent="-381000" lvl="0" marL="457200" rtl="0" algn="l">
              <a:spcBef>
                <a:spcPts val="0"/>
              </a:spcBef>
              <a:spcAft>
                <a:spcPts val="0"/>
              </a:spcAft>
              <a:buClr>
                <a:srgbClr val="FFFFFF"/>
              </a:buClr>
              <a:buSzPts val="2400"/>
              <a:buChar char="●"/>
            </a:pPr>
            <a:r>
              <a:rPr lang="en" sz="2400">
                <a:solidFill>
                  <a:srgbClr val="FFFFFF"/>
                </a:solidFill>
              </a:rPr>
              <a:t>Permeable Surfaces </a:t>
            </a:r>
            <a:endParaRPr sz="2400">
              <a:solidFill>
                <a:srgbClr val="FFFFFF"/>
              </a:solidFill>
            </a:endParaRPr>
          </a:p>
          <a:p>
            <a:pPr indent="-381000" lvl="0" marL="457200" rtl="0" algn="l">
              <a:spcBef>
                <a:spcPts val="0"/>
              </a:spcBef>
              <a:spcAft>
                <a:spcPts val="0"/>
              </a:spcAft>
              <a:buClr>
                <a:srgbClr val="FFFFFF"/>
              </a:buClr>
              <a:buSzPts val="2400"/>
              <a:buChar char="●"/>
            </a:pPr>
            <a:r>
              <a:rPr lang="en" sz="2400">
                <a:solidFill>
                  <a:srgbClr val="FFFFFF"/>
                </a:solidFill>
              </a:rPr>
              <a:t>Green Roofing</a:t>
            </a:r>
            <a:endParaRPr sz="2400">
              <a:solidFill>
                <a:srgbClr val="FFFFFF"/>
              </a:solidFill>
            </a:endParaRPr>
          </a:p>
        </p:txBody>
      </p:sp>
      <p:sp>
        <p:nvSpPr>
          <p:cNvPr id="289" name="Google Shape;289;p27"/>
          <p:cNvSpPr txBox="1"/>
          <p:nvPr>
            <p:ph type="title"/>
          </p:nvPr>
        </p:nvSpPr>
        <p:spPr>
          <a:xfrm>
            <a:off x="485700" y="162100"/>
            <a:ext cx="8172600" cy="49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Flexible infrastructure assets are grouped by purpose</a:t>
            </a:r>
            <a:endParaRPr sz="2400"/>
          </a:p>
        </p:txBody>
      </p:sp>
      <p:sp>
        <p:nvSpPr>
          <p:cNvPr id="290" name="Google Shape;290;p27"/>
          <p:cNvSpPr/>
          <p:nvPr/>
        </p:nvSpPr>
        <p:spPr>
          <a:xfrm>
            <a:off x="729050" y="1103600"/>
            <a:ext cx="1096800" cy="1404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7"/>
          <p:cNvSpPr txBox="1"/>
          <p:nvPr/>
        </p:nvSpPr>
        <p:spPr>
          <a:xfrm>
            <a:off x="3990325" y="939800"/>
            <a:ext cx="1437600" cy="49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Raleway"/>
                <a:ea typeface="Raleway"/>
                <a:cs typeface="Raleway"/>
                <a:sym typeface="Raleway"/>
              </a:rPr>
              <a:t>Water</a:t>
            </a:r>
            <a:endParaRPr b="1" sz="3000">
              <a:solidFill>
                <a:srgbClr val="FFFFFF"/>
              </a:solidFill>
              <a:latin typeface="Raleway"/>
              <a:ea typeface="Raleway"/>
              <a:cs typeface="Raleway"/>
              <a:sym typeface="Raleway"/>
            </a:endParaRPr>
          </a:p>
        </p:txBody>
      </p:sp>
      <p:sp>
        <p:nvSpPr>
          <p:cNvPr id="292" name="Google Shape;292;p27"/>
          <p:cNvSpPr txBox="1"/>
          <p:nvPr/>
        </p:nvSpPr>
        <p:spPr>
          <a:xfrm>
            <a:off x="3916831" y="939800"/>
            <a:ext cx="1584600" cy="49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Raleway"/>
                <a:ea typeface="Raleway"/>
                <a:cs typeface="Raleway"/>
                <a:sym typeface="Raleway"/>
              </a:rPr>
              <a:t>Energy</a:t>
            </a:r>
            <a:endParaRPr b="1" sz="3000">
              <a:solidFill>
                <a:srgbClr val="FFFFFF"/>
              </a:solidFill>
              <a:latin typeface="Raleway"/>
              <a:ea typeface="Raleway"/>
              <a:cs typeface="Raleway"/>
              <a:sym typeface="Raleway"/>
            </a:endParaRPr>
          </a:p>
        </p:txBody>
      </p:sp>
      <p:sp>
        <p:nvSpPr>
          <p:cNvPr id="293" name="Google Shape;293;p27"/>
          <p:cNvSpPr txBox="1"/>
          <p:nvPr/>
        </p:nvSpPr>
        <p:spPr>
          <a:xfrm>
            <a:off x="2954425" y="939800"/>
            <a:ext cx="3318600" cy="63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Raleway"/>
                <a:ea typeface="Raleway"/>
                <a:cs typeface="Raleway"/>
                <a:sym typeface="Raleway"/>
              </a:rPr>
              <a:t>Transportation</a:t>
            </a:r>
            <a:endParaRPr b="1" sz="3000">
              <a:solidFill>
                <a:srgbClr val="FFFFFF"/>
              </a:solidFill>
              <a:latin typeface="Raleway"/>
              <a:ea typeface="Raleway"/>
              <a:cs typeface="Raleway"/>
              <a:sym typeface="Raleway"/>
            </a:endParaRPr>
          </a:p>
        </p:txBody>
      </p:sp>
      <p:sp>
        <p:nvSpPr>
          <p:cNvPr id="294" name="Google Shape;294;p27"/>
          <p:cNvSpPr/>
          <p:nvPr/>
        </p:nvSpPr>
        <p:spPr>
          <a:xfrm rot="15961">
            <a:off x="63394" y="4737175"/>
            <a:ext cx="840009" cy="346201"/>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B61249"/>
                </a:solidFill>
                <a:latin typeface="Roboto"/>
                <a:ea typeface="Roboto"/>
                <a:cs typeface="Roboto"/>
                <a:sym typeface="Roboto"/>
              </a:rPr>
              <a:t>Obj. 2</a:t>
            </a:r>
            <a:endParaRPr b="1" sz="1200">
              <a:solidFill>
                <a:srgbClr val="B61249"/>
              </a:solidFill>
              <a:latin typeface="Roboto"/>
              <a:ea typeface="Roboto"/>
              <a:cs typeface="Roboto"/>
              <a:sym typeface="Roboto"/>
            </a:endParaRPr>
          </a:p>
        </p:txBody>
      </p:sp>
      <p:sp>
        <p:nvSpPr>
          <p:cNvPr id="295" name="Google Shape;295;p2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med" p14:dur="600">
        <p:fade thruBlk="1"/>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
                                        <p:tgtEl>
                                          <p:spTgt spid="292"/>
                                        </p:tgtEl>
                                      </p:cBhvr>
                                    </p:animEffect>
                                    <p:set>
                                      <p:cBhvr>
                                        <p:cTn dur="1" fill="hold">
                                          <p:stCondLst>
                                            <p:cond delay="0"/>
                                          </p:stCondLst>
                                        </p:cTn>
                                        <p:tgtEl>
                                          <p:spTgt spid="29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
                                        <p:tgtEl>
                                          <p:spTgt spid="286"/>
                                        </p:tgtEl>
                                      </p:cBhvr>
                                    </p:animEffect>
                                    <p:set>
                                      <p:cBhvr>
                                        <p:cTn dur="1" fill="hold">
                                          <p:stCondLst>
                                            <p:cond delay="0"/>
                                          </p:stCondLst>
                                        </p:cTn>
                                        <p:tgtEl>
                                          <p:spTgt spid="28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1"/>
                                        <p:tgtEl>
                                          <p:spTgt spid="291"/>
                                        </p:tgtEl>
                                      </p:cBhvr>
                                    </p:animEffect>
                                  </p:childTnLst>
                                </p:cTn>
                              </p:par>
                              <p:par>
                                <p:cTn fill="hold" nodeType="with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1"/>
                                        <p:tgtEl>
                                          <p:spTgt spid="2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
                                        <p:tgtEl>
                                          <p:spTgt spid="288"/>
                                        </p:tgtEl>
                                      </p:cBhvr>
                                    </p:animEffect>
                                    <p:set>
                                      <p:cBhvr>
                                        <p:cTn dur="1" fill="hold">
                                          <p:stCondLst>
                                            <p:cond delay="0"/>
                                          </p:stCondLst>
                                        </p:cTn>
                                        <p:tgtEl>
                                          <p:spTgt spid="28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
                                        <p:tgtEl>
                                          <p:spTgt spid="291"/>
                                        </p:tgtEl>
                                      </p:cBhvr>
                                    </p:animEffect>
                                    <p:set>
                                      <p:cBhvr>
                                        <p:cTn dur="1" fill="hold">
                                          <p:stCondLst>
                                            <p:cond delay="0"/>
                                          </p:stCondLst>
                                        </p:cTn>
                                        <p:tgtEl>
                                          <p:spTgt spid="29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
                                        <p:tgtEl>
                                          <p:spTgt spid="293"/>
                                        </p:tgtEl>
                                      </p:cBhvr>
                                    </p:animEffect>
                                  </p:childTnLst>
                                </p:cTn>
                              </p:par>
                              <p:par>
                                <p:cTn fill="hold" nodeType="with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
                                        <p:tgtEl>
                                          <p:spTgt spid="293"/>
                                        </p:tgtEl>
                                      </p:cBhvr>
                                    </p:animEffect>
                                  </p:childTnLst>
                                </p:cTn>
                              </p:par>
                              <p:par>
                                <p:cTn fill="hold" nodeType="with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299" name="Shape 299"/>
        <p:cNvGrpSpPr/>
        <p:nvPr/>
      </p:nvGrpSpPr>
      <p:grpSpPr>
        <a:xfrm>
          <a:off x="0" y="0"/>
          <a:ext cx="0" cy="0"/>
          <a:chOff x="0" y="0"/>
          <a:chExt cx="0" cy="0"/>
        </a:xfrm>
      </p:grpSpPr>
      <p:sp>
        <p:nvSpPr>
          <p:cNvPr id="300" name="Google Shape;300;p28"/>
          <p:cNvSpPr/>
          <p:nvPr/>
        </p:nvSpPr>
        <p:spPr>
          <a:xfrm>
            <a:off x="2912150" y="1018338"/>
            <a:ext cx="4971600" cy="1578300"/>
          </a:xfrm>
          <a:prstGeom prst="roundRect">
            <a:avLst>
              <a:gd fmla="val 16667"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8"/>
          <p:cNvSpPr/>
          <p:nvPr/>
        </p:nvSpPr>
        <p:spPr>
          <a:xfrm>
            <a:off x="667150" y="1018338"/>
            <a:ext cx="987600" cy="393600"/>
          </a:xfrm>
          <a:prstGeom prst="rect">
            <a:avLst/>
          </a:prstGeom>
          <a:solidFill>
            <a:srgbClr val="1C4587"/>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8"/>
          <p:cNvSpPr txBox="1"/>
          <p:nvPr>
            <p:ph type="title"/>
          </p:nvPr>
        </p:nvSpPr>
        <p:spPr>
          <a:xfrm>
            <a:off x="485700" y="169300"/>
            <a:ext cx="8172600" cy="49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Criteria are universal characteristics of infrastructure</a:t>
            </a:r>
            <a:endParaRPr sz="2400"/>
          </a:p>
        </p:txBody>
      </p:sp>
      <p:sp>
        <p:nvSpPr>
          <p:cNvPr id="303" name="Google Shape;303;p28"/>
          <p:cNvSpPr txBox="1"/>
          <p:nvPr/>
        </p:nvSpPr>
        <p:spPr>
          <a:xfrm>
            <a:off x="3928802" y="584395"/>
            <a:ext cx="2938200" cy="1679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latin typeface="Roboto"/>
                <a:ea typeface="Roboto"/>
                <a:cs typeface="Roboto"/>
                <a:sym typeface="Roboto"/>
              </a:rPr>
              <a:t>Flexibility</a:t>
            </a:r>
            <a:endParaRPr b="1">
              <a:latin typeface="Roboto"/>
              <a:ea typeface="Roboto"/>
              <a:cs typeface="Roboto"/>
              <a:sym typeface="Roboto"/>
            </a:endParaRPr>
          </a:p>
        </p:txBody>
      </p:sp>
      <p:sp>
        <p:nvSpPr>
          <p:cNvPr id="304" name="Google Shape;304;p28"/>
          <p:cNvSpPr txBox="1"/>
          <p:nvPr/>
        </p:nvSpPr>
        <p:spPr>
          <a:xfrm>
            <a:off x="2912150" y="1815910"/>
            <a:ext cx="1657200" cy="780600"/>
          </a:xfrm>
          <a:prstGeom prst="rect">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100">
                <a:latin typeface="Roboto"/>
                <a:ea typeface="Roboto"/>
                <a:cs typeface="Roboto"/>
                <a:sym typeface="Roboto"/>
              </a:rPr>
              <a:t>Multi-Purpose </a:t>
            </a:r>
            <a:endParaRPr b="1" sz="1100">
              <a:latin typeface="Roboto"/>
              <a:ea typeface="Roboto"/>
              <a:cs typeface="Roboto"/>
              <a:sym typeface="Roboto"/>
            </a:endParaRPr>
          </a:p>
        </p:txBody>
      </p:sp>
      <p:sp>
        <p:nvSpPr>
          <p:cNvPr id="305" name="Google Shape;305;p28"/>
          <p:cNvSpPr/>
          <p:nvPr/>
        </p:nvSpPr>
        <p:spPr>
          <a:xfrm rot="15961">
            <a:off x="63394" y="4737175"/>
            <a:ext cx="840009" cy="346201"/>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B61249"/>
                </a:solidFill>
                <a:latin typeface="Roboto"/>
                <a:ea typeface="Roboto"/>
                <a:cs typeface="Roboto"/>
                <a:sym typeface="Roboto"/>
              </a:rPr>
              <a:t>Obj. 2</a:t>
            </a:r>
            <a:endParaRPr b="1" sz="1200">
              <a:solidFill>
                <a:srgbClr val="B61249"/>
              </a:solidFill>
              <a:latin typeface="Roboto"/>
              <a:ea typeface="Roboto"/>
              <a:cs typeface="Roboto"/>
              <a:sym typeface="Roboto"/>
            </a:endParaRPr>
          </a:p>
        </p:txBody>
      </p:sp>
      <p:sp>
        <p:nvSpPr>
          <p:cNvPr id="306" name="Google Shape;306;p2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07" name="Google Shape;307;p28"/>
          <p:cNvSpPr txBox="1"/>
          <p:nvPr/>
        </p:nvSpPr>
        <p:spPr>
          <a:xfrm>
            <a:off x="6226550" y="1815910"/>
            <a:ext cx="1657200" cy="780600"/>
          </a:xfrm>
          <a:prstGeom prst="rect">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000">
                <a:latin typeface="Roboto"/>
                <a:ea typeface="Roboto"/>
                <a:cs typeface="Roboto"/>
                <a:sym typeface="Roboto"/>
              </a:rPr>
              <a:t>Responsive to Changing Demands Over Time</a:t>
            </a:r>
            <a:r>
              <a:rPr b="1" lang="en" sz="1100">
                <a:latin typeface="Roboto"/>
                <a:ea typeface="Roboto"/>
                <a:cs typeface="Roboto"/>
                <a:sym typeface="Roboto"/>
              </a:rPr>
              <a:t> </a:t>
            </a:r>
            <a:endParaRPr b="1" sz="1100">
              <a:latin typeface="Roboto"/>
              <a:ea typeface="Roboto"/>
              <a:cs typeface="Roboto"/>
              <a:sym typeface="Roboto"/>
            </a:endParaRPr>
          </a:p>
        </p:txBody>
      </p:sp>
      <p:sp>
        <p:nvSpPr>
          <p:cNvPr id="308" name="Google Shape;308;p28"/>
          <p:cNvSpPr txBox="1"/>
          <p:nvPr/>
        </p:nvSpPr>
        <p:spPr>
          <a:xfrm>
            <a:off x="4569350" y="1815910"/>
            <a:ext cx="1657200" cy="780600"/>
          </a:xfrm>
          <a:prstGeom prst="rect">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100">
                <a:latin typeface="Roboto"/>
                <a:ea typeface="Roboto"/>
                <a:cs typeface="Roboto"/>
                <a:sym typeface="Roboto"/>
              </a:rPr>
              <a:t>Transportable</a:t>
            </a:r>
            <a:endParaRPr b="1" sz="1100">
              <a:latin typeface="Roboto"/>
              <a:ea typeface="Roboto"/>
              <a:cs typeface="Roboto"/>
              <a:sym typeface="Roboto"/>
            </a:endParaRPr>
          </a:p>
        </p:txBody>
      </p:sp>
      <p:sp>
        <p:nvSpPr>
          <p:cNvPr id="309" name="Google Shape;309;p28"/>
          <p:cNvSpPr/>
          <p:nvPr/>
        </p:nvSpPr>
        <p:spPr>
          <a:xfrm flipH="1">
            <a:off x="1467650" y="2596513"/>
            <a:ext cx="1444500" cy="1962600"/>
          </a:xfrm>
          <a:prstGeom prst="flowChartDelay">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t>Infrastructure Assets</a:t>
            </a:r>
            <a:endParaRPr b="1" sz="1200"/>
          </a:p>
        </p:txBody>
      </p:sp>
      <p:sp>
        <p:nvSpPr>
          <p:cNvPr id="310" name="Google Shape;310;p28"/>
          <p:cNvSpPr txBox="1"/>
          <p:nvPr/>
        </p:nvSpPr>
        <p:spPr>
          <a:xfrm>
            <a:off x="2912150" y="2596513"/>
            <a:ext cx="1657200" cy="981300"/>
          </a:xfrm>
          <a:prstGeom prst="rect">
            <a:avLst/>
          </a:prstGeom>
          <a:solidFill>
            <a:srgbClr val="EFEFE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Roboto"/>
                <a:ea typeface="Roboto"/>
                <a:cs typeface="Roboto"/>
                <a:sym typeface="Roboto"/>
              </a:rPr>
              <a:t>  </a:t>
            </a:r>
            <a:endParaRPr sz="1100">
              <a:solidFill>
                <a:srgbClr val="FFFFFF"/>
              </a:solidFill>
              <a:latin typeface="Roboto"/>
              <a:ea typeface="Roboto"/>
              <a:cs typeface="Roboto"/>
              <a:sym typeface="Roboto"/>
            </a:endParaRPr>
          </a:p>
        </p:txBody>
      </p:sp>
      <p:sp>
        <p:nvSpPr>
          <p:cNvPr id="311" name="Google Shape;311;p28"/>
          <p:cNvSpPr txBox="1"/>
          <p:nvPr/>
        </p:nvSpPr>
        <p:spPr>
          <a:xfrm>
            <a:off x="6226550" y="2596514"/>
            <a:ext cx="1657200" cy="981300"/>
          </a:xfrm>
          <a:prstGeom prst="rect">
            <a:avLst/>
          </a:prstGeom>
          <a:solidFill>
            <a:srgbClr val="EFEFE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Roboto"/>
                <a:ea typeface="Roboto"/>
                <a:cs typeface="Roboto"/>
                <a:sym typeface="Roboto"/>
              </a:rPr>
              <a:t>  </a:t>
            </a:r>
            <a:endParaRPr sz="1100">
              <a:solidFill>
                <a:srgbClr val="FFFFFF"/>
              </a:solidFill>
              <a:latin typeface="Roboto"/>
              <a:ea typeface="Roboto"/>
              <a:cs typeface="Roboto"/>
              <a:sym typeface="Roboto"/>
            </a:endParaRPr>
          </a:p>
        </p:txBody>
      </p:sp>
      <p:sp>
        <p:nvSpPr>
          <p:cNvPr id="312" name="Google Shape;312;p28"/>
          <p:cNvSpPr txBox="1"/>
          <p:nvPr/>
        </p:nvSpPr>
        <p:spPr>
          <a:xfrm>
            <a:off x="4569350" y="2596514"/>
            <a:ext cx="1657200" cy="981300"/>
          </a:xfrm>
          <a:prstGeom prst="rect">
            <a:avLst/>
          </a:prstGeom>
          <a:solidFill>
            <a:srgbClr val="EFEFE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Roboto"/>
                <a:ea typeface="Roboto"/>
                <a:cs typeface="Roboto"/>
                <a:sym typeface="Roboto"/>
              </a:rPr>
              <a:t>  </a:t>
            </a:r>
            <a:endParaRPr sz="1100">
              <a:solidFill>
                <a:srgbClr val="FFFFFF"/>
              </a:solidFill>
              <a:latin typeface="Roboto"/>
              <a:ea typeface="Roboto"/>
              <a:cs typeface="Roboto"/>
              <a:sym typeface="Roboto"/>
            </a:endParaRPr>
          </a:p>
        </p:txBody>
      </p:sp>
      <p:sp>
        <p:nvSpPr>
          <p:cNvPr id="313" name="Google Shape;313;p28"/>
          <p:cNvSpPr/>
          <p:nvPr/>
        </p:nvSpPr>
        <p:spPr>
          <a:xfrm rot="-2700813">
            <a:off x="3363727" y="2807490"/>
            <a:ext cx="897106" cy="393717"/>
          </a:xfrm>
          <a:prstGeom prst="corner">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8"/>
          <p:cNvSpPr txBox="1"/>
          <p:nvPr/>
        </p:nvSpPr>
        <p:spPr>
          <a:xfrm>
            <a:off x="4569350" y="3577814"/>
            <a:ext cx="1657200" cy="981300"/>
          </a:xfrm>
          <a:prstGeom prst="rect">
            <a:avLst/>
          </a:prstGeom>
          <a:solidFill>
            <a:srgbClr val="EFEFE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Roboto"/>
                <a:ea typeface="Roboto"/>
                <a:cs typeface="Roboto"/>
                <a:sym typeface="Roboto"/>
              </a:rPr>
              <a:t>  </a:t>
            </a:r>
            <a:endParaRPr sz="1100">
              <a:solidFill>
                <a:srgbClr val="FFFFFF"/>
              </a:solidFill>
              <a:latin typeface="Roboto"/>
              <a:ea typeface="Roboto"/>
              <a:cs typeface="Roboto"/>
              <a:sym typeface="Roboto"/>
            </a:endParaRPr>
          </a:p>
        </p:txBody>
      </p:sp>
      <p:sp>
        <p:nvSpPr>
          <p:cNvPr id="315" name="Google Shape;315;p28"/>
          <p:cNvSpPr txBox="1"/>
          <p:nvPr/>
        </p:nvSpPr>
        <p:spPr>
          <a:xfrm>
            <a:off x="2912150" y="3577814"/>
            <a:ext cx="1657200" cy="981300"/>
          </a:xfrm>
          <a:prstGeom prst="rect">
            <a:avLst/>
          </a:prstGeom>
          <a:solidFill>
            <a:srgbClr val="EFEFE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Roboto"/>
                <a:ea typeface="Roboto"/>
                <a:cs typeface="Roboto"/>
                <a:sym typeface="Roboto"/>
              </a:rPr>
              <a:t>  </a:t>
            </a:r>
            <a:endParaRPr sz="1100">
              <a:solidFill>
                <a:srgbClr val="FFFFFF"/>
              </a:solidFill>
              <a:latin typeface="Roboto"/>
              <a:ea typeface="Roboto"/>
              <a:cs typeface="Roboto"/>
              <a:sym typeface="Roboto"/>
            </a:endParaRPr>
          </a:p>
        </p:txBody>
      </p:sp>
      <p:sp>
        <p:nvSpPr>
          <p:cNvPr id="316" name="Google Shape;316;p28"/>
          <p:cNvSpPr txBox="1"/>
          <p:nvPr/>
        </p:nvSpPr>
        <p:spPr>
          <a:xfrm>
            <a:off x="6226550" y="3577814"/>
            <a:ext cx="1657200" cy="981300"/>
          </a:xfrm>
          <a:prstGeom prst="rect">
            <a:avLst/>
          </a:prstGeom>
          <a:solidFill>
            <a:srgbClr val="EFEFE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Roboto"/>
                <a:ea typeface="Roboto"/>
                <a:cs typeface="Roboto"/>
                <a:sym typeface="Roboto"/>
              </a:rPr>
              <a:t>  </a:t>
            </a:r>
            <a:endParaRPr sz="1100">
              <a:solidFill>
                <a:srgbClr val="FFFFFF"/>
              </a:solidFill>
              <a:latin typeface="Roboto"/>
              <a:ea typeface="Roboto"/>
              <a:cs typeface="Roboto"/>
              <a:sym typeface="Roboto"/>
            </a:endParaRPr>
          </a:p>
        </p:txBody>
      </p:sp>
      <p:sp>
        <p:nvSpPr>
          <p:cNvPr id="317" name="Google Shape;317;p28"/>
          <p:cNvSpPr/>
          <p:nvPr/>
        </p:nvSpPr>
        <p:spPr>
          <a:xfrm rot="-2700813">
            <a:off x="5003777" y="3796090"/>
            <a:ext cx="897106" cy="393717"/>
          </a:xfrm>
          <a:prstGeom prst="corner">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321" name="Shape 321"/>
        <p:cNvGrpSpPr/>
        <p:nvPr/>
      </p:nvGrpSpPr>
      <p:grpSpPr>
        <a:xfrm>
          <a:off x="0" y="0"/>
          <a:ext cx="0" cy="0"/>
          <a:chOff x="0" y="0"/>
          <a:chExt cx="0" cy="0"/>
        </a:xfrm>
      </p:grpSpPr>
      <p:sp>
        <p:nvSpPr>
          <p:cNvPr id="322" name="Google Shape;322;p2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23" name="Google Shape;323;p29"/>
          <p:cNvSpPr/>
          <p:nvPr/>
        </p:nvSpPr>
        <p:spPr>
          <a:xfrm>
            <a:off x="745425" y="1074675"/>
            <a:ext cx="987600" cy="393600"/>
          </a:xfrm>
          <a:prstGeom prst="rect">
            <a:avLst/>
          </a:prstGeom>
          <a:solidFill>
            <a:srgbClr val="1C4587"/>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9"/>
          <p:cNvSpPr txBox="1"/>
          <p:nvPr>
            <p:ph type="title"/>
          </p:nvPr>
        </p:nvSpPr>
        <p:spPr>
          <a:xfrm>
            <a:off x="485700" y="169300"/>
            <a:ext cx="8172600" cy="49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Criteria are universal characteristics of infrastructure</a:t>
            </a:r>
            <a:endParaRPr sz="2400"/>
          </a:p>
        </p:txBody>
      </p:sp>
      <p:sp>
        <p:nvSpPr>
          <p:cNvPr id="325" name="Google Shape;325;p29"/>
          <p:cNvSpPr/>
          <p:nvPr/>
        </p:nvSpPr>
        <p:spPr>
          <a:xfrm rot="15961">
            <a:off x="63394" y="4737175"/>
            <a:ext cx="840009" cy="346201"/>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B61249"/>
                </a:solidFill>
                <a:latin typeface="Roboto"/>
                <a:ea typeface="Roboto"/>
                <a:cs typeface="Roboto"/>
                <a:sym typeface="Roboto"/>
              </a:rPr>
              <a:t>Obj. 2</a:t>
            </a:r>
            <a:endParaRPr b="1" sz="1200">
              <a:solidFill>
                <a:srgbClr val="B61249"/>
              </a:solidFill>
              <a:latin typeface="Roboto"/>
              <a:ea typeface="Roboto"/>
              <a:cs typeface="Roboto"/>
              <a:sym typeface="Roboto"/>
            </a:endParaRPr>
          </a:p>
        </p:txBody>
      </p:sp>
      <p:sp>
        <p:nvSpPr>
          <p:cNvPr id="326" name="Google Shape;326;p29"/>
          <p:cNvSpPr/>
          <p:nvPr/>
        </p:nvSpPr>
        <p:spPr>
          <a:xfrm>
            <a:off x="1581600" y="1074675"/>
            <a:ext cx="987600" cy="393600"/>
          </a:xfrm>
          <a:prstGeom prst="rect">
            <a:avLst/>
          </a:prstGeom>
          <a:solidFill>
            <a:srgbClr val="1C4587"/>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9"/>
          <p:cNvSpPr txBox="1"/>
          <p:nvPr/>
        </p:nvSpPr>
        <p:spPr>
          <a:xfrm>
            <a:off x="2808450" y="1200150"/>
            <a:ext cx="2518200" cy="780600"/>
          </a:xfrm>
          <a:prstGeom prst="rect">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100">
                <a:latin typeface="Roboto"/>
                <a:ea typeface="Roboto"/>
                <a:cs typeface="Roboto"/>
                <a:sym typeface="Roboto"/>
              </a:rPr>
              <a:t>Stakeholders</a:t>
            </a:r>
            <a:endParaRPr b="1" sz="1100">
              <a:latin typeface="Roboto"/>
              <a:ea typeface="Roboto"/>
              <a:cs typeface="Roboto"/>
              <a:sym typeface="Roboto"/>
            </a:endParaRPr>
          </a:p>
        </p:txBody>
      </p:sp>
      <p:sp>
        <p:nvSpPr>
          <p:cNvPr id="328" name="Google Shape;328;p29"/>
          <p:cNvSpPr txBox="1"/>
          <p:nvPr/>
        </p:nvSpPr>
        <p:spPr>
          <a:xfrm>
            <a:off x="5326550" y="1200150"/>
            <a:ext cx="2453400" cy="780600"/>
          </a:xfrm>
          <a:prstGeom prst="rect">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100">
                <a:latin typeface="Roboto"/>
                <a:ea typeface="Roboto"/>
                <a:cs typeface="Roboto"/>
                <a:sym typeface="Roboto"/>
              </a:rPr>
              <a:t>Benefits</a:t>
            </a:r>
            <a:endParaRPr b="1" sz="1100">
              <a:latin typeface="Roboto"/>
              <a:ea typeface="Roboto"/>
              <a:cs typeface="Roboto"/>
              <a:sym typeface="Roboto"/>
            </a:endParaRPr>
          </a:p>
        </p:txBody>
      </p:sp>
      <p:sp>
        <p:nvSpPr>
          <p:cNvPr id="329" name="Google Shape;329;p29"/>
          <p:cNvSpPr/>
          <p:nvPr/>
        </p:nvSpPr>
        <p:spPr>
          <a:xfrm flipH="1">
            <a:off x="1363950" y="1980750"/>
            <a:ext cx="1444500" cy="1962600"/>
          </a:xfrm>
          <a:prstGeom prst="flowChartDelay">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t>Infrastructure Assets</a:t>
            </a:r>
            <a:endParaRPr b="1" sz="1200"/>
          </a:p>
        </p:txBody>
      </p:sp>
      <p:sp>
        <p:nvSpPr>
          <p:cNvPr id="330" name="Google Shape;330;p29"/>
          <p:cNvSpPr txBox="1"/>
          <p:nvPr/>
        </p:nvSpPr>
        <p:spPr>
          <a:xfrm>
            <a:off x="2808450" y="1980750"/>
            <a:ext cx="2518200" cy="1962600"/>
          </a:xfrm>
          <a:prstGeom prst="rect">
            <a:avLst/>
          </a:prstGeom>
          <a:solidFill>
            <a:srgbClr val="EFEFE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100">
                <a:solidFill>
                  <a:srgbClr val="AC1145"/>
                </a:solidFill>
                <a:latin typeface="Roboto"/>
                <a:ea typeface="Roboto"/>
                <a:cs typeface="Roboto"/>
                <a:sym typeface="Roboto"/>
              </a:rPr>
              <a:t>Property Owners</a:t>
            </a:r>
            <a:endParaRPr b="1" sz="1100">
              <a:solidFill>
                <a:srgbClr val="AC1145"/>
              </a:solidFill>
              <a:latin typeface="Roboto"/>
              <a:ea typeface="Roboto"/>
              <a:cs typeface="Roboto"/>
              <a:sym typeface="Roboto"/>
            </a:endParaRPr>
          </a:p>
          <a:p>
            <a:pPr indent="0" lvl="0" marL="0" rtl="0" algn="ctr">
              <a:lnSpc>
                <a:spcPct val="115000"/>
              </a:lnSpc>
              <a:spcBef>
                <a:spcPts val="0"/>
              </a:spcBef>
              <a:spcAft>
                <a:spcPts val="0"/>
              </a:spcAft>
              <a:buNone/>
            </a:pPr>
            <a:r>
              <a:t/>
            </a:r>
            <a:endParaRPr sz="1100">
              <a:solidFill>
                <a:srgbClr val="FFFFFF"/>
              </a:solidFill>
              <a:latin typeface="Roboto"/>
              <a:ea typeface="Roboto"/>
              <a:cs typeface="Roboto"/>
              <a:sym typeface="Roboto"/>
            </a:endParaRPr>
          </a:p>
          <a:p>
            <a:pPr indent="0" lvl="0" marL="0" rtl="0" algn="ctr">
              <a:lnSpc>
                <a:spcPct val="115000"/>
              </a:lnSpc>
              <a:spcBef>
                <a:spcPts val="0"/>
              </a:spcBef>
              <a:spcAft>
                <a:spcPts val="0"/>
              </a:spcAft>
              <a:buNone/>
            </a:pPr>
            <a:r>
              <a:rPr b="1" lang="en" sz="1100">
                <a:solidFill>
                  <a:srgbClr val="073763"/>
                </a:solidFill>
                <a:latin typeface="Roboto"/>
                <a:ea typeface="Roboto"/>
                <a:cs typeface="Roboto"/>
                <a:sym typeface="Roboto"/>
              </a:rPr>
              <a:t>Public Community</a:t>
            </a:r>
            <a:endParaRPr b="1" sz="1100">
              <a:solidFill>
                <a:srgbClr val="073763"/>
              </a:solidFill>
              <a:latin typeface="Roboto"/>
              <a:ea typeface="Roboto"/>
              <a:cs typeface="Roboto"/>
              <a:sym typeface="Roboto"/>
            </a:endParaRPr>
          </a:p>
          <a:p>
            <a:pPr indent="0" lvl="0" marL="0" rtl="0" algn="ctr">
              <a:lnSpc>
                <a:spcPct val="115000"/>
              </a:lnSpc>
              <a:spcBef>
                <a:spcPts val="0"/>
              </a:spcBef>
              <a:spcAft>
                <a:spcPts val="0"/>
              </a:spcAft>
              <a:buNone/>
            </a:pPr>
            <a:r>
              <a:t/>
            </a:r>
            <a:endParaRPr sz="1100">
              <a:solidFill>
                <a:srgbClr val="FFFFFF"/>
              </a:solidFill>
              <a:latin typeface="Roboto"/>
              <a:ea typeface="Roboto"/>
              <a:cs typeface="Roboto"/>
              <a:sym typeface="Roboto"/>
            </a:endParaRPr>
          </a:p>
          <a:p>
            <a:pPr indent="0" lvl="0" marL="0" rtl="0" algn="ctr">
              <a:lnSpc>
                <a:spcPct val="115000"/>
              </a:lnSpc>
              <a:spcBef>
                <a:spcPts val="0"/>
              </a:spcBef>
              <a:spcAft>
                <a:spcPts val="0"/>
              </a:spcAft>
              <a:buNone/>
            </a:pPr>
            <a:r>
              <a:rPr b="1" lang="en" sz="1100">
                <a:solidFill>
                  <a:schemeClr val="dk1"/>
                </a:solidFill>
                <a:latin typeface="Roboto"/>
                <a:ea typeface="Roboto"/>
                <a:cs typeface="Roboto"/>
                <a:sym typeface="Roboto"/>
              </a:rPr>
              <a:t>Environment</a:t>
            </a:r>
            <a:r>
              <a:rPr lang="en" sz="1100">
                <a:solidFill>
                  <a:srgbClr val="FFFFFF"/>
                </a:solidFill>
                <a:latin typeface="Roboto"/>
                <a:ea typeface="Roboto"/>
                <a:cs typeface="Roboto"/>
                <a:sym typeface="Roboto"/>
              </a:rPr>
              <a:t>  </a:t>
            </a:r>
            <a:endParaRPr sz="1100">
              <a:solidFill>
                <a:srgbClr val="FFFFFF"/>
              </a:solidFill>
              <a:latin typeface="Roboto"/>
              <a:ea typeface="Roboto"/>
              <a:cs typeface="Roboto"/>
              <a:sym typeface="Roboto"/>
            </a:endParaRPr>
          </a:p>
        </p:txBody>
      </p:sp>
      <p:sp>
        <p:nvSpPr>
          <p:cNvPr id="331" name="Google Shape;331;p29"/>
          <p:cNvSpPr txBox="1"/>
          <p:nvPr/>
        </p:nvSpPr>
        <p:spPr>
          <a:xfrm>
            <a:off x="5326650" y="1980750"/>
            <a:ext cx="2453400" cy="1962600"/>
          </a:xfrm>
          <a:prstGeom prst="rect">
            <a:avLst/>
          </a:prstGeom>
          <a:solidFill>
            <a:srgbClr val="EFEFE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100">
                <a:solidFill>
                  <a:srgbClr val="0C343D"/>
                </a:solidFill>
                <a:latin typeface="Roboto"/>
                <a:ea typeface="Roboto"/>
                <a:cs typeface="Roboto"/>
                <a:sym typeface="Roboto"/>
              </a:rPr>
              <a:t>Social</a:t>
            </a:r>
            <a:endParaRPr b="1" sz="1100">
              <a:solidFill>
                <a:srgbClr val="0C343D"/>
              </a:solidFill>
              <a:latin typeface="Roboto"/>
              <a:ea typeface="Roboto"/>
              <a:cs typeface="Roboto"/>
              <a:sym typeface="Roboto"/>
            </a:endParaRPr>
          </a:p>
          <a:p>
            <a:pPr indent="0" lvl="0" marL="0" rtl="0" algn="ctr">
              <a:lnSpc>
                <a:spcPct val="115000"/>
              </a:lnSpc>
              <a:spcBef>
                <a:spcPts val="0"/>
              </a:spcBef>
              <a:spcAft>
                <a:spcPts val="0"/>
              </a:spcAft>
              <a:buNone/>
            </a:pPr>
            <a:r>
              <a:t/>
            </a:r>
            <a:endParaRPr sz="1100">
              <a:solidFill>
                <a:srgbClr val="FFFFFF"/>
              </a:solidFill>
              <a:latin typeface="Roboto"/>
              <a:ea typeface="Roboto"/>
              <a:cs typeface="Roboto"/>
              <a:sym typeface="Roboto"/>
            </a:endParaRPr>
          </a:p>
          <a:p>
            <a:pPr indent="0" lvl="0" marL="0" rtl="0" algn="ctr">
              <a:lnSpc>
                <a:spcPct val="115000"/>
              </a:lnSpc>
              <a:spcBef>
                <a:spcPts val="0"/>
              </a:spcBef>
              <a:spcAft>
                <a:spcPts val="0"/>
              </a:spcAft>
              <a:buNone/>
            </a:pPr>
            <a:r>
              <a:rPr b="1" lang="en" sz="1100">
                <a:solidFill>
                  <a:schemeClr val="dk1"/>
                </a:solidFill>
                <a:latin typeface="Roboto"/>
                <a:ea typeface="Roboto"/>
                <a:cs typeface="Roboto"/>
                <a:sym typeface="Roboto"/>
              </a:rPr>
              <a:t>Environmental </a:t>
            </a:r>
            <a:r>
              <a:rPr lang="en" sz="1100">
                <a:solidFill>
                  <a:srgbClr val="FFFFFF"/>
                </a:solidFill>
                <a:latin typeface="Roboto"/>
                <a:ea typeface="Roboto"/>
                <a:cs typeface="Roboto"/>
                <a:sym typeface="Roboto"/>
              </a:rPr>
              <a:t> </a:t>
            </a:r>
            <a:endParaRPr sz="1100">
              <a:solidFill>
                <a:srgbClr val="FFFFFF"/>
              </a:solidFill>
              <a:latin typeface="Roboto"/>
              <a:ea typeface="Roboto"/>
              <a:cs typeface="Roboto"/>
              <a:sym typeface="Roboto"/>
            </a:endParaRPr>
          </a:p>
          <a:p>
            <a:pPr indent="0" lvl="0" marL="0" rtl="0" algn="ctr">
              <a:lnSpc>
                <a:spcPct val="115000"/>
              </a:lnSpc>
              <a:spcBef>
                <a:spcPts val="0"/>
              </a:spcBef>
              <a:spcAft>
                <a:spcPts val="0"/>
              </a:spcAft>
              <a:buNone/>
            </a:pPr>
            <a:r>
              <a:t/>
            </a:r>
            <a:endParaRPr sz="1100">
              <a:solidFill>
                <a:srgbClr val="FFFFFF"/>
              </a:solidFill>
              <a:latin typeface="Roboto"/>
              <a:ea typeface="Roboto"/>
              <a:cs typeface="Roboto"/>
              <a:sym typeface="Roboto"/>
            </a:endParaRPr>
          </a:p>
          <a:p>
            <a:pPr indent="0" lvl="0" marL="0" rtl="0" algn="ctr">
              <a:lnSpc>
                <a:spcPct val="115000"/>
              </a:lnSpc>
              <a:spcBef>
                <a:spcPts val="0"/>
              </a:spcBef>
              <a:spcAft>
                <a:spcPts val="0"/>
              </a:spcAft>
              <a:buNone/>
            </a:pPr>
            <a:r>
              <a:rPr b="1" lang="en" sz="1100">
                <a:solidFill>
                  <a:srgbClr val="AC1145"/>
                </a:solidFill>
                <a:latin typeface="Roboto"/>
                <a:ea typeface="Roboto"/>
                <a:cs typeface="Roboto"/>
                <a:sym typeface="Roboto"/>
              </a:rPr>
              <a:t>Economic</a:t>
            </a:r>
            <a:endParaRPr b="1" sz="1100">
              <a:solidFill>
                <a:srgbClr val="AC1145"/>
              </a:solidFill>
              <a:latin typeface="Roboto"/>
              <a:ea typeface="Roboto"/>
              <a:cs typeface="Roboto"/>
              <a:sym typeface="Roboto"/>
            </a:endParaRPr>
          </a:p>
        </p:txBody>
      </p:sp>
      <p:cxnSp>
        <p:nvCxnSpPr>
          <p:cNvPr id="332" name="Google Shape;332;p29"/>
          <p:cNvCxnSpPr/>
          <p:nvPr/>
        </p:nvCxnSpPr>
        <p:spPr>
          <a:xfrm>
            <a:off x="4628175" y="2564950"/>
            <a:ext cx="1545900" cy="738900"/>
          </a:xfrm>
          <a:prstGeom prst="straightConnector1">
            <a:avLst/>
          </a:prstGeom>
          <a:noFill/>
          <a:ln cap="flat" cmpd="sng" w="38100">
            <a:solidFill>
              <a:srgbClr val="840D35"/>
            </a:solidFill>
            <a:prstDash val="solid"/>
            <a:round/>
            <a:headEnd len="med" w="med" type="none"/>
            <a:tailEnd len="med" w="med" type="triangle"/>
          </a:ln>
        </p:spPr>
      </p:cxnSp>
      <p:cxnSp>
        <p:nvCxnSpPr>
          <p:cNvPr id="333" name="Google Shape;333;p29"/>
          <p:cNvCxnSpPr/>
          <p:nvPr/>
        </p:nvCxnSpPr>
        <p:spPr>
          <a:xfrm flipH="1" rot="10800000">
            <a:off x="4686525" y="2584400"/>
            <a:ext cx="1614000" cy="379200"/>
          </a:xfrm>
          <a:prstGeom prst="straightConnector1">
            <a:avLst/>
          </a:prstGeom>
          <a:noFill/>
          <a:ln cap="flat" cmpd="sng" w="38100">
            <a:solidFill>
              <a:srgbClr val="0C343D"/>
            </a:solidFill>
            <a:prstDash val="solid"/>
            <a:round/>
            <a:headEnd len="med" w="med" type="none"/>
            <a:tailEnd len="med" w="med" type="triangle"/>
          </a:ln>
        </p:spPr>
      </p:cxnSp>
      <p:cxnSp>
        <p:nvCxnSpPr>
          <p:cNvPr id="334" name="Google Shape;334;p29"/>
          <p:cNvCxnSpPr/>
          <p:nvPr/>
        </p:nvCxnSpPr>
        <p:spPr>
          <a:xfrm flipH="1" rot="10800000">
            <a:off x="4530950" y="2983025"/>
            <a:ext cx="1497300" cy="379200"/>
          </a:xfrm>
          <a:prstGeom prst="straightConnector1">
            <a:avLst/>
          </a:prstGeom>
          <a:noFill/>
          <a:ln cap="flat" cmpd="sng" w="38100">
            <a:solidFill>
              <a:schemeClr val="dk1"/>
            </a:solidFill>
            <a:prstDash val="solid"/>
            <a:round/>
            <a:headEnd len="med" w="med"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338" name="Shape 338"/>
        <p:cNvGrpSpPr/>
        <p:nvPr/>
      </p:nvGrpSpPr>
      <p:grpSpPr>
        <a:xfrm>
          <a:off x="0" y="0"/>
          <a:ext cx="0" cy="0"/>
          <a:chOff x="0" y="0"/>
          <a:chExt cx="0" cy="0"/>
        </a:xfrm>
      </p:grpSpPr>
      <p:sp>
        <p:nvSpPr>
          <p:cNvPr id="339" name="Google Shape;339;p30"/>
          <p:cNvSpPr/>
          <p:nvPr/>
        </p:nvSpPr>
        <p:spPr>
          <a:xfrm>
            <a:off x="755138" y="1029100"/>
            <a:ext cx="987600" cy="393600"/>
          </a:xfrm>
          <a:prstGeom prst="rect">
            <a:avLst/>
          </a:prstGeom>
          <a:solidFill>
            <a:srgbClr val="1C4587"/>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3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41" name="Google Shape;341;p30"/>
          <p:cNvSpPr txBox="1"/>
          <p:nvPr>
            <p:ph type="title"/>
          </p:nvPr>
        </p:nvSpPr>
        <p:spPr>
          <a:xfrm>
            <a:off x="485700" y="169300"/>
            <a:ext cx="8172600" cy="49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Criteria are universal characteristics of infrastructure</a:t>
            </a:r>
            <a:endParaRPr sz="2400"/>
          </a:p>
        </p:txBody>
      </p:sp>
      <p:sp>
        <p:nvSpPr>
          <p:cNvPr id="342" name="Google Shape;342;p30"/>
          <p:cNvSpPr/>
          <p:nvPr/>
        </p:nvSpPr>
        <p:spPr>
          <a:xfrm>
            <a:off x="224850" y="1105200"/>
            <a:ext cx="987600" cy="393600"/>
          </a:xfrm>
          <a:prstGeom prst="rect">
            <a:avLst/>
          </a:prstGeom>
          <a:solidFill>
            <a:srgbClr val="1C4587"/>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30"/>
          <p:cNvSpPr/>
          <p:nvPr/>
        </p:nvSpPr>
        <p:spPr>
          <a:xfrm rot="15961">
            <a:off x="63394" y="4737175"/>
            <a:ext cx="840009" cy="346201"/>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B61249"/>
                </a:solidFill>
                <a:latin typeface="Roboto"/>
                <a:ea typeface="Roboto"/>
                <a:cs typeface="Roboto"/>
                <a:sym typeface="Roboto"/>
              </a:rPr>
              <a:t>Obj. 2</a:t>
            </a:r>
            <a:endParaRPr b="1" sz="1200">
              <a:solidFill>
                <a:srgbClr val="B61249"/>
              </a:solidFill>
              <a:latin typeface="Roboto"/>
              <a:ea typeface="Roboto"/>
              <a:cs typeface="Roboto"/>
              <a:sym typeface="Roboto"/>
            </a:endParaRPr>
          </a:p>
        </p:txBody>
      </p:sp>
      <p:sp>
        <p:nvSpPr>
          <p:cNvPr id="344" name="Google Shape;344;p30"/>
          <p:cNvSpPr/>
          <p:nvPr/>
        </p:nvSpPr>
        <p:spPr>
          <a:xfrm>
            <a:off x="1618275" y="1148150"/>
            <a:ext cx="6822000" cy="1578300"/>
          </a:xfrm>
          <a:prstGeom prst="roundRect">
            <a:avLst>
              <a:gd fmla="val 16667"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30"/>
          <p:cNvSpPr txBox="1"/>
          <p:nvPr/>
        </p:nvSpPr>
        <p:spPr>
          <a:xfrm>
            <a:off x="1618275" y="1165125"/>
            <a:ext cx="6822000" cy="780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latin typeface="Roboto"/>
                <a:ea typeface="Roboto"/>
                <a:cs typeface="Roboto"/>
                <a:sym typeface="Roboto"/>
              </a:rPr>
              <a:t>Market</a:t>
            </a:r>
            <a:endParaRPr b="1">
              <a:latin typeface="Roboto"/>
              <a:ea typeface="Roboto"/>
              <a:cs typeface="Roboto"/>
              <a:sym typeface="Roboto"/>
            </a:endParaRPr>
          </a:p>
        </p:txBody>
      </p:sp>
      <p:sp>
        <p:nvSpPr>
          <p:cNvPr id="346" name="Google Shape;346;p30"/>
          <p:cNvSpPr txBox="1"/>
          <p:nvPr/>
        </p:nvSpPr>
        <p:spPr>
          <a:xfrm>
            <a:off x="4347075" y="1945725"/>
            <a:ext cx="1364400" cy="780600"/>
          </a:xfrm>
          <a:prstGeom prst="rect">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100">
                <a:latin typeface="Roboto"/>
                <a:ea typeface="Roboto"/>
                <a:cs typeface="Roboto"/>
                <a:sym typeface="Roboto"/>
              </a:rPr>
              <a:t>Initial Cost </a:t>
            </a:r>
            <a:endParaRPr b="1" sz="1100">
              <a:latin typeface="Roboto"/>
              <a:ea typeface="Roboto"/>
              <a:cs typeface="Roboto"/>
              <a:sym typeface="Roboto"/>
            </a:endParaRPr>
          </a:p>
        </p:txBody>
      </p:sp>
      <p:sp>
        <p:nvSpPr>
          <p:cNvPr id="347" name="Google Shape;347;p30"/>
          <p:cNvSpPr/>
          <p:nvPr/>
        </p:nvSpPr>
        <p:spPr>
          <a:xfrm flipH="1">
            <a:off x="224775" y="2726325"/>
            <a:ext cx="1393500" cy="1962600"/>
          </a:xfrm>
          <a:prstGeom prst="flowChartDelay">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t>Infrastructure Assets</a:t>
            </a:r>
            <a:endParaRPr b="1" sz="1200"/>
          </a:p>
        </p:txBody>
      </p:sp>
      <p:sp>
        <p:nvSpPr>
          <p:cNvPr id="348" name="Google Shape;348;p30"/>
          <p:cNvSpPr txBox="1"/>
          <p:nvPr/>
        </p:nvSpPr>
        <p:spPr>
          <a:xfrm>
            <a:off x="1618275" y="2726325"/>
            <a:ext cx="1364400" cy="981300"/>
          </a:xfrm>
          <a:prstGeom prst="rect">
            <a:avLst/>
          </a:prstGeom>
          <a:solidFill>
            <a:srgbClr val="EFEFE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latin typeface="Roboto"/>
                <a:ea typeface="Roboto"/>
                <a:cs typeface="Roboto"/>
                <a:sym typeface="Roboto"/>
              </a:rPr>
              <a:t>X amount installed</a:t>
            </a:r>
            <a:endParaRPr sz="1100">
              <a:latin typeface="Roboto"/>
              <a:ea typeface="Roboto"/>
              <a:cs typeface="Roboto"/>
              <a:sym typeface="Roboto"/>
            </a:endParaRPr>
          </a:p>
          <a:p>
            <a:pPr indent="0" lvl="0" marL="0" rtl="0" algn="ctr">
              <a:lnSpc>
                <a:spcPct val="115000"/>
              </a:lnSpc>
              <a:spcBef>
                <a:spcPts val="0"/>
              </a:spcBef>
              <a:spcAft>
                <a:spcPts val="0"/>
              </a:spcAft>
              <a:buNone/>
            </a:pPr>
            <a:r>
              <a:rPr lang="en" sz="1100">
                <a:latin typeface="Roboto"/>
                <a:ea typeface="Roboto"/>
                <a:cs typeface="Roboto"/>
                <a:sym typeface="Roboto"/>
              </a:rPr>
              <a:t>Market valued at $ </a:t>
            </a:r>
            <a:endParaRPr sz="1100">
              <a:latin typeface="Roboto"/>
              <a:ea typeface="Roboto"/>
              <a:cs typeface="Roboto"/>
              <a:sym typeface="Roboto"/>
            </a:endParaRPr>
          </a:p>
        </p:txBody>
      </p:sp>
      <p:sp>
        <p:nvSpPr>
          <p:cNvPr id="349" name="Google Shape;349;p30"/>
          <p:cNvSpPr txBox="1"/>
          <p:nvPr/>
        </p:nvSpPr>
        <p:spPr>
          <a:xfrm>
            <a:off x="5711475" y="1945725"/>
            <a:ext cx="1364400" cy="780600"/>
          </a:xfrm>
          <a:prstGeom prst="rect">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100">
                <a:latin typeface="Roboto"/>
                <a:ea typeface="Roboto"/>
                <a:cs typeface="Roboto"/>
                <a:sym typeface="Roboto"/>
              </a:rPr>
              <a:t>Payback Period</a:t>
            </a:r>
            <a:endParaRPr b="1" sz="1100">
              <a:latin typeface="Roboto"/>
              <a:ea typeface="Roboto"/>
              <a:cs typeface="Roboto"/>
              <a:sym typeface="Roboto"/>
            </a:endParaRPr>
          </a:p>
        </p:txBody>
      </p:sp>
      <p:sp>
        <p:nvSpPr>
          <p:cNvPr id="350" name="Google Shape;350;p30"/>
          <p:cNvSpPr txBox="1"/>
          <p:nvPr/>
        </p:nvSpPr>
        <p:spPr>
          <a:xfrm>
            <a:off x="1618275" y="1945725"/>
            <a:ext cx="1364400" cy="780600"/>
          </a:xfrm>
          <a:prstGeom prst="rect">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100">
                <a:latin typeface="Roboto"/>
                <a:ea typeface="Roboto"/>
                <a:cs typeface="Roboto"/>
                <a:sym typeface="Roboto"/>
              </a:rPr>
              <a:t>Market Size</a:t>
            </a:r>
            <a:endParaRPr b="1" sz="1100">
              <a:latin typeface="Roboto"/>
              <a:ea typeface="Roboto"/>
              <a:cs typeface="Roboto"/>
              <a:sym typeface="Roboto"/>
            </a:endParaRPr>
          </a:p>
        </p:txBody>
      </p:sp>
      <p:sp>
        <p:nvSpPr>
          <p:cNvPr id="351" name="Google Shape;351;p30"/>
          <p:cNvSpPr txBox="1"/>
          <p:nvPr/>
        </p:nvSpPr>
        <p:spPr>
          <a:xfrm>
            <a:off x="2982675" y="1945725"/>
            <a:ext cx="1364400" cy="780600"/>
          </a:xfrm>
          <a:prstGeom prst="rect">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100">
                <a:latin typeface="Roboto"/>
                <a:ea typeface="Roboto"/>
                <a:cs typeface="Roboto"/>
                <a:sym typeface="Roboto"/>
              </a:rPr>
              <a:t>Type of Market</a:t>
            </a:r>
            <a:endParaRPr b="1" sz="1100">
              <a:latin typeface="Roboto"/>
              <a:ea typeface="Roboto"/>
              <a:cs typeface="Roboto"/>
              <a:sym typeface="Roboto"/>
            </a:endParaRPr>
          </a:p>
        </p:txBody>
      </p:sp>
      <p:sp>
        <p:nvSpPr>
          <p:cNvPr id="352" name="Google Shape;352;p30"/>
          <p:cNvSpPr txBox="1"/>
          <p:nvPr/>
        </p:nvSpPr>
        <p:spPr>
          <a:xfrm>
            <a:off x="7075875" y="1945725"/>
            <a:ext cx="1364400" cy="780600"/>
          </a:xfrm>
          <a:prstGeom prst="rect">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100">
                <a:latin typeface="Roboto"/>
                <a:ea typeface="Roboto"/>
                <a:cs typeface="Roboto"/>
                <a:sym typeface="Roboto"/>
              </a:rPr>
              <a:t>Ownership</a:t>
            </a:r>
            <a:endParaRPr b="1" sz="1100">
              <a:latin typeface="Roboto"/>
              <a:ea typeface="Roboto"/>
              <a:cs typeface="Roboto"/>
              <a:sym typeface="Roboto"/>
            </a:endParaRPr>
          </a:p>
        </p:txBody>
      </p:sp>
      <p:sp>
        <p:nvSpPr>
          <p:cNvPr id="353" name="Google Shape;353;p30"/>
          <p:cNvSpPr txBox="1"/>
          <p:nvPr/>
        </p:nvSpPr>
        <p:spPr>
          <a:xfrm>
            <a:off x="1618275" y="3707625"/>
            <a:ext cx="1364400" cy="981300"/>
          </a:xfrm>
          <a:prstGeom prst="rect">
            <a:avLst/>
          </a:prstGeom>
          <a:solidFill>
            <a:srgbClr val="EFEFE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latin typeface="Roboto"/>
                <a:ea typeface="Roboto"/>
                <a:cs typeface="Roboto"/>
                <a:sym typeface="Roboto"/>
              </a:rPr>
              <a:t>No current market</a:t>
            </a:r>
            <a:endParaRPr sz="1100">
              <a:latin typeface="Roboto"/>
              <a:ea typeface="Roboto"/>
              <a:cs typeface="Roboto"/>
              <a:sym typeface="Roboto"/>
            </a:endParaRPr>
          </a:p>
        </p:txBody>
      </p:sp>
      <p:sp>
        <p:nvSpPr>
          <p:cNvPr id="354" name="Google Shape;354;p30"/>
          <p:cNvSpPr txBox="1"/>
          <p:nvPr/>
        </p:nvSpPr>
        <p:spPr>
          <a:xfrm>
            <a:off x="2982675" y="3707625"/>
            <a:ext cx="1364400" cy="981300"/>
          </a:xfrm>
          <a:prstGeom prst="rect">
            <a:avLst/>
          </a:prstGeom>
          <a:solidFill>
            <a:srgbClr val="EFEFE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latin typeface="Roboto"/>
                <a:ea typeface="Roboto"/>
                <a:cs typeface="Roboto"/>
                <a:sym typeface="Roboto"/>
              </a:rPr>
              <a:t>Emerging</a:t>
            </a:r>
            <a:endParaRPr sz="1100">
              <a:latin typeface="Roboto"/>
              <a:ea typeface="Roboto"/>
              <a:cs typeface="Roboto"/>
              <a:sym typeface="Roboto"/>
            </a:endParaRPr>
          </a:p>
        </p:txBody>
      </p:sp>
      <p:sp>
        <p:nvSpPr>
          <p:cNvPr id="355" name="Google Shape;355;p30"/>
          <p:cNvSpPr txBox="1"/>
          <p:nvPr/>
        </p:nvSpPr>
        <p:spPr>
          <a:xfrm>
            <a:off x="4347075" y="3707625"/>
            <a:ext cx="1364400" cy="981300"/>
          </a:xfrm>
          <a:prstGeom prst="rect">
            <a:avLst/>
          </a:prstGeom>
          <a:solidFill>
            <a:srgbClr val="EFEFE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rgbClr val="000000"/>
              </a:buClr>
              <a:buSzPts val="1100"/>
              <a:buFont typeface="Arial"/>
              <a:buNone/>
            </a:pPr>
            <a:r>
              <a:rPr lang="en" sz="1100">
                <a:latin typeface="Roboto"/>
                <a:ea typeface="Roboto"/>
                <a:cs typeface="Roboto"/>
                <a:sym typeface="Roboto"/>
              </a:rPr>
              <a:t>$XXX</a:t>
            </a:r>
            <a:endParaRPr sz="1100">
              <a:latin typeface="Roboto"/>
              <a:ea typeface="Roboto"/>
              <a:cs typeface="Roboto"/>
              <a:sym typeface="Roboto"/>
            </a:endParaRPr>
          </a:p>
        </p:txBody>
      </p:sp>
      <p:sp>
        <p:nvSpPr>
          <p:cNvPr id="356" name="Google Shape;356;p30"/>
          <p:cNvSpPr txBox="1"/>
          <p:nvPr/>
        </p:nvSpPr>
        <p:spPr>
          <a:xfrm>
            <a:off x="5711475" y="3707625"/>
            <a:ext cx="1364400" cy="981300"/>
          </a:xfrm>
          <a:prstGeom prst="rect">
            <a:avLst/>
          </a:prstGeom>
          <a:solidFill>
            <a:srgbClr val="EFEFE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1100">
              <a:latin typeface="Roboto"/>
              <a:ea typeface="Roboto"/>
              <a:cs typeface="Roboto"/>
              <a:sym typeface="Roboto"/>
            </a:endParaRPr>
          </a:p>
        </p:txBody>
      </p:sp>
      <p:sp>
        <p:nvSpPr>
          <p:cNvPr id="357" name="Google Shape;357;p30"/>
          <p:cNvSpPr txBox="1"/>
          <p:nvPr/>
        </p:nvSpPr>
        <p:spPr>
          <a:xfrm>
            <a:off x="2982675" y="2726325"/>
            <a:ext cx="1364400" cy="981300"/>
          </a:xfrm>
          <a:prstGeom prst="rect">
            <a:avLst/>
          </a:prstGeom>
          <a:solidFill>
            <a:srgbClr val="EFEFE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latin typeface="Roboto"/>
                <a:ea typeface="Roboto"/>
                <a:cs typeface="Roboto"/>
                <a:sym typeface="Roboto"/>
              </a:rPr>
              <a:t>Existing</a:t>
            </a:r>
            <a:endParaRPr sz="1100">
              <a:latin typeface="Roboto"/>
              <a:ea typeface="Roboto"/>
              <a:cs typeface="Roboto"/>
              <a:sym typeface="Roboto"/>
            </a:endParaRPr>
          </a:p>
        </p:txBody>
      </p:sp>
      <p:sp>
        <p:nvSpPr>
          <p:cNvPr id="358" name="Google Shape;358;p30"/>
          <p:cNvSpPr txBox="1"/>
          <p:nvPr/>
        </p:nvSpPr>
        <p:spPr>
          <a:xfrm>
            <a:off x="4347075" y="2726325"/>
            <a:ext cx="1364400" cy="981300"/>
          </a:xfrm>
          <a:prstGeom prst="rect">
            <a:avLst/>
          </a:prstGeom>
          <a:solidFill>
            <a:srgbClr val="EFEFE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1100">
              <a:latin typeface="Roboto"/>
              <a:ea typeface="Roboto"/>
              <a:cs typeface="Roboto"/>
              <a:sym typeface="Roboto"/>
            </a:endParaRPr>
          </a:p>
        </p:txBody>
      </p:sp>
      <p:sp>
        <p:nvSpPr>
          <p:cNvPr id="359" name="Google Shape;359;p30"/>
          <p:cNvSpPr txBox="1"/>
          <p:nvPr/>
        </p:nvSpPr>
        <p:spPr>
          <a:xfrm>
            <a:off x="5711475" y="2726325"/>
            <a:ext cx="1364400" cy="981300"/>
          </a:xfrm>
          <a:prstGeom prst="rect">
            <a:avLst/>
          </a:prstGeom>
          <a:solidFill>
            <a:srgbClr val="EFEFE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latin typeface="Roboto"/>
                <a:ea typeface="Roboto"/>
                <a:cs typeface="Roboto"/>
                <a:sym typeface="Roboto"/>
              </a:rPr>
              <a:t>X-Y Years</a:t>
            </a:r>
            <a:endParaRPr sz="1100">
              <a:latin typeface="Roboto"/>
              <a:ea typeface="Roboto"/>
              <a:cs typeface="Roboto"/>
              <a:sym typeface="Roboto"/>
            </a:endParaRPr>
          </a:p>
        </p:txBody>
      </p:sp>
      <p:sp>
        <p:nvSpPr>
          <p:cNvPr id="360" name="Google Shape;360;p30"/>
          <p:cNvSpPr txBox="1"/>
          <p:nvPr/>
        </p:nvSpPr>
        <p:spPr>
          <a:xfrm>
            <a:off x="7075875" y="3707625"/>
            <a:ext cx="1364400" cy="981300"/>
          </a:xfrm>
          <a:prstGeom prst="rect">
            <a:avLst/>
          </a:prstGeom>
          <a:solidFill>
            <a:srgbClr val="EFEFE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latin typeface="Roboto"/>
                <a:ea typeface="Roboto"/>
                <a:cs typeface="Roboto"/>
                <a:sym typeface="Roboto"/>
              </a:rPr>
              <a:t> Indirect</a:t>
            </a:r>
            <a:endParaRPr sz="1100">
              <a:latin typeface="Roboto"/>
              <a:ea typeface="Roboto"/>
              <a:cs typeface="Roboto"/>
              <a:sym typeface="Roboto"/>
            </a:endParaRPr>
          </a:p>
        </p:txBody>
      </p:sp>
      <p:sp>
        <p:nvSpPr>
          <p:cNvPr id="361" name="Google Shape;361;p30"/>
          <p:cNvSpPr txBox="1"/>
          <p:nvPr/>
        </p:nvSpPr>
        <p:spPr>
          <a:xfrm>
            <a:off x="7075875" y="2726325"/>
            <a:ext cx="1364400" cy="981300"/>
          </a:xfrm>
          <a:prstGeom prst="rect">
            <a:avLst/>
          </a:prstGeom>
          <a:solidFill>
            <a:srgbClr val="EFEFE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latin typeface="Roboto"/>
                <a:ea typeface="Roboto"/>
                <a:cs typeface="Roboto"/>
                <a:sym typeface="Roboto"/>
              </a:rPr>
              <a:t>Direct</a:t>
            </a:r>
            <a:endParaRPr sz="1100">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365" name="Shape 365"/>
        <p:cNvGrpSpPr/>
        <p:nvPr/>
      </p:nvGrpSpPr>
      <p:grpSpPr>
        <a:xfrm>
          <a:off x="0" y="0"/>
          <a:ext cx="0" cy="0"/>
          <a:chOff x="0" y="0"/>
          <a:chExt cx="0" cy="0"/>
        </a:xfrm>
      </p:grpSpPr>
      <p:sp>
        <p:nvSpPr>
          <p:cNvPr id="366" name="Google Shape;366;p31"/>
          <p:cNvSpPr txBox="1"/>
          <p:nvPr>
            <p:ph type="title"/>
          </p:nvPr>
        </p:nvSpPr>
        <p:spPr>
          <a:xfrm>
            <a:off x="236400" y="140300"/>
            <a:ext cx="8417400" cy="55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Sources to fill out matrix</a:t>
            </a:r>
            <a:endParaRPr sz="2400"/>
          </a:p>
        </p:txBody>
      </p:sp>
      <p:sp>
        <p:nvSpPr>
          <p:cNvPr id="367" name="Google Shape;367;p31"/>
          <p:cNvSpPr/>
          <p:nvPr/>
        </p:nvSpPr>
        <p:spPr>
          <a:xfrm rot="15961">
            <a:off x="63394" y="4737175"/>
            <a:ext cx="840009" cy="346201"/>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B61249"/>
                </a:solidFill>
                <a:latin typeface="Roboto"/>
                <a:ea typeface="Roboto"/>
                <a:cs typeface="Roboto"/>
                <a:sym typeface="Roboto"/>
              </a:rPr>
              <a:t>Obj. 2</a:t>
            </a:r>
            <a:endParaRPr b="1" sz="1200">
              <a:solidFill>
                <a:srgbClr val="B61249"/>
              </a:solidFill>
              <a:latin typeface="Roboto"/>
              <a:ea typeface="Roboto"/>
              <a:cs typeface="Roboto"/>
              <a:sym typeface="Roboto"/>
            </a:endParaRPr>
          </a:p>
        </p:txBody>
      </p:sp>
      <p:sp>
        <p:nvSpPr>
          <p:cNvPr id="368" name="Google Shape;368;p3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69" name="Google Shape;369;p31"/>
          <p:cNvSpPr/>
          <p:nvPr/>
        </p:nvSpPr>
        <p:spPr>
          <a:xfrm>
            <a:off x="745425" y="1074675"/>
            <a:ext cx="987600" cy="393600"/>
          </a:xfrm>
          <a:prstGeom prst="rect">
            <a:avLst/>
          </a:prstGeom>
          <a:solidFill>
            <a:srgbClr val="1C4587"/>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31"/>
          <p:cNvSpPr/>
          <p:nvPr/>
        </p:nvSpPr>
        <p:spPr>
          <a:xfrm>
            <a:off x="903700" y="1045875"/>
            <a:ext cx="2033400" cy="2500200"/>
          </a:xfrm>
          <a:prstGeom prst="rect">
            <a:avLst/>
          </a:prstGeom>
          <a:solidFill>
            <a:srgbClr val="FFFFFF"/>
          </a:solidFill>
          <a:ln cap="flat" cmpd="sng" w="28575">
            <a:solidFill>
              <a:srgbClr val="6AA84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6AA84F"/>
                </a:solidFill>
                <a:highlight>
                  <a:srgbClr val="FFFFFF"/>
                </a:highlight>
              </a:rPr>
              <a:t>Market</a:t>
            </a:r>
            <a:endParaRPr b="1" sz="1600">
              <a:solidFill>
                <a:srgbClr val="6AA84F"/>
              </a:solidFill>
              <a:highlight>
                <a:srgbClr val="FFFFFF"/>
              </a:highlight>
            </a:endParaRPr>
          </a:p>
        </p:txBody>
      </p:sp>
      <p:pic>
        <p:nvPicPr>
          <p:cNvPr id="371" name="Google Shape;371;p31"/>
          <p:cNvPicPr preferRelativeResize="0"/>
          <p:nvPr/>
        </p:nvPicPr>
        <p:blipFill rotWithShape="1">
          <a:blip r:embed="rId3">
            <a:alphaModFix/>
          </a:blip>
          <a:srcRect b="0" l="0" r="0" t="0"/>
          <a:stretch/>
        </p:blipFill>
        <p:spPr>
          <a:xfrm>
            <a:off x="1030712" y="1762125"/>
            <a:ext cx="1779400" cy="498150"/>
          </a:xfrm>
          <a:prstGeom prst="rect">
            <a:avLst/>
          </a:prstGeom>
          <a:noFill/>
          <a:ln>
            <a:noFill/>
          </a:ln>
        </p:spPr>
      </p:pic>
      <p:pic>
        <p:nvPicPr>
          <p:cNvPr id="372" name="Google Shape;372;p31"/>
          <p:cNvPicPr preferRelativeResize="0"/>
          <p:nvPr/>
        </p:nvPicPr>
        <p:blipFill>
          <a:blip r:embed="rId4">
            <a:alphaModFix/>
          </a:blip>
          <a:stretch>
            <a:fillRect/>
          </a:stretch>
        </p:blipFill>
        <p:spPr>
          <a:xfrm>
            <a:off x="975537" y="2554125"/>
            <a:ext cx="1889730" cy="750725"/>
          </a:xfrm>
          <a:prstGeom prst="rect">
            <a:avLst/>
          </a:prstGeom>
          <a:noFill/>
          <a:ln>
            <a:noFill/>
          </a:ln>
        </p:spPr>
      </p:pic>
      <p:grpSp>
        <p:nvGrpSpPr>
          <p:cNvPr id="373" name="Google Shape;373;p31"/>
          <p:cNvGrpSpPr/>
          <p:nvPr/>
        </p:nvGrpSpPr>
        <p:grpSpPr>
          <a:xfrm>
            <a:off x="3535075" y="1045875"/>
            <a:ext cx="2033400" cy="3466800"/>
            <a:chOff x="3210400" y="1045875"/>
            <a:chExt cx="2033400" cy="3466800"/>
          </a:xfrm>
        </p:grpSpPr>
        <p:sp>
          <p:nvSpPr>
            <p:cNvPr id="374" name="Google Shape;374;p31"/>
            <p:cNvSpPr/>
            <p:nvPr/>
          </p:nvSpPr>
          <p:spPr>
            <a:xfrm>
              <a:off x="3210400" y="1045875"/>
              <a:ext cx="2033400" cy="3466800"/>
            </a:xfrm>
            <a:prstGeom prst="rect">
              <a:avLst/>
            </a:prstGeom>
            <a:solidFill>
              <a:srgbClr val="FFFFFF"/>
            </a:solidFill>
            <a:ln cap="flat" cmpd="sng" w="28575">
              <a:solidFill>
                <a:srgbClr val="6AA84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6AA84F"/>
                  </a:solidFill>
                </a:rPr>
                <a:t>Benefits</a:t>
              </a:r>
              <a:endParaRPr b="1" sz="1600">
                <a:solidFill>
                  <a:srgbClr val="6AA84F"/>
                </a:solidFill>
              </a:endParaRPr>
            </a:p>
          </p:txBody>
        </p:sp>
        <p:pic>
          <p:nvPicPr>
            <p:cNvPr id="375" name="Google Shape;375;p31"/>
            <p:cNvPicPr preferRelativeResize="0"/>
            <p:nvPr/>
          </p:nvPicPr>
          <p:blipFill rotWithShape="1">
            <a:blip r:embed="rId5">
              <a:alphaModFix/>
            </a:blip>
            <a:srcRect b="22534" l="0" r="21978" t="0"/>
            <a:stretch/>
          </p:blipFill>
          <p:spPr>
            <a:xfrm>
              <a:off x="3255075" y="2507125"/>
              <a:ext cx="1889750" cy="863475"/>
            </a:xfrm>
            <a:prstGeom prst="rect">
              <a:avLst/>
            </a:prstGeom>
            <a:noFill/>
            <a:ln cap="flat" cmpd="sng" w="9525">
              <a:solidFill>
                <a:srgbClr val="FFFFFF"/>
              </a:solidFill>
              <a:prstDash val="solid"/>
              <a:round/>
              <a:headEnd len="sm" w="sm" type="none"/>
              <a:tailEnd len="sm" w="sm" type="none"/>
            </a:ln>
          </p:spPr>
        </p:pic>
        <p:pic>
          <p:nvPicPr>
            <p:cNvPr id="376" name="Google Shape;376;p31"/>
            <p:cNvPicPr preferRelativeResize="0"/>
            <p:nvPr/>
          </p:nvPicPr>
          <p:blipFill>
            <a:blip r:embed="rId6">
              <a:alphaModFix/>
            </a:blip>
            <a:stretch>
              <a:fillRect/>
            </a:stretch>
          </p:blipFill>
          <p:spPr>
            <a:xfrm>
              <a:off x="3760600" y="3476450"/>
              <a:ext cx="933000" cy="933000"/>
            </a:xfrm>
            <a:prstGeom prst="rect">
              <a:avLst/>
            </a:prstGeom>
            <a:noFill/>
            <a:ln>
              <a:noFill/>
            </a:ln>
          </p:spPr>
        </p:pic>
        <p:pic>
          <p:nvPicPr>
            <p:cNvPr id="377" name="Google Shape;377;p31"/>
            <p:cNvPicPr preferRelativeResize="0"/>
            <p:nvPr/>
          </p:nvPicPr>
          <p:blipFill>
            <a:blip r:embed="rId7">
              <a:alphaModFix/>
            </a:blip>
            <a:stretch>
              <a:fillRect/>
            </a:stretch>
          </p:blipFill>
          <p:spPr>
            <a:xfrm>
              <a:off x="3760600" y="1510175"/>
              <a:ext cx="933000" cy="933000"/>
            </a:xfrm>
            <a:prstGeom prst="rect">
              <a:avLst/>
            </a:prstGeom>
            <a:noFill/>
            <a:ln>
              <a:noFill/>
            </a:ln>
          </p:spPr>
        </p:pic>
      </p:grpSp>
      <p:sp>
        <p:nvSpPr>
          <p:cNvPr id="378" name="Google Shape;378;p31"/>
          <p:cNvSpPr/>
          <p:nvPr/>
        </p:nvSpPr>
        <p:spPr>
          <a:xfrm>
            <a:off x="6166438" y="1074673"/>
            <a:ext cx="2033400" cy="2886900"/>
          </a:xfrm>
          <a:prstGeom prst="rect">
            <a:avLst/>
          </a:prstGeom>
          <a:solidFill>
            <a:srgbClr val="FFFFFF"/>
          </a:solidFill>
          <a:ln cap="flat" cmpd="sng" w="28575">
            <a:solidFill>
              <a:srgbClr val="6AA84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6AA84F"/>
                </a:solidFill>
              </a:rPr>
              <a:t>Risks</a:t>
            </a:r>
            <a:endParaRPr b="1" sz="1600">
              <a:solidFill>
                <a:srgbClr val="6AA84F"/>
              </a:solidFill>
            </a:endParaRPr>
          </a:p>
          <a:p>
            <a:pPr indent="0" lvl="0" marL="0" rtl="0" algn="ctr">
              <a:spcBef>
                <a:spcPts val="0"/>
              </a:spcBef>
              <a:spcAft>
                <a:spcPts val="0"/>
              </a:spcAft>
              <a:buNone/>
            </a:pPr>
            <a:r>
              <a:t/>
            </a:r>
            <a:endParaRPr b="1" sz="1600">
              <a:solidFill>
                <a:srgbClr val="6AA84F"/>
              </a:solidFill>
            </a:endParaRPr>
          </a:p>
        </p:txBody>
      </p:sp>
      <p:pic>
        <p:nvPicPr>
          <p:cNvPr id="379" name="Google Shape;379;p31"/>
          <p:cNvPicPr preferRelativeResize="0"/>
          <p:nvPr/>
        </p:nvPicPr>
        <p:blipFill>
          <a:blip r:embed="rId8">
            <a:alphaModFix/>
          </a:blip>
          <a:stretch>
            <a:fillRect/>
          </a:stretch>
        </p:blipFill>
        <p:spPr>
          <a:xfrm>
            <a:off x="6246150" y="3103750"/>
            <a:ext cx="1874021" cy="554700"/>
          </a:xfrm>
          <a:prstGeom prst="rect">
            <a:avLst/>
          </a:prstGeom>
          <a:noFill/>
          <a:ln>
            <a:noFill/>
          </a:ln>
        </p:spPr>
      </p:pic>
      <p:pic>
        <p:nvPicPr>
          <p:cNvPr id="380" name="Google Shape;380;p31"/>
          <p:cNvPicPr preferRelativeResize="0"/>
          <p:nvPr/>
        </p:nvPicPr>
        <p:blipFill>
          <a:blip r:embed="rId9">
            <a:alphaModFix/>
          </a:blip>
          <a:stretch>
            <a:fillRect/>
          </a:stretch>
        </p:blipFill>
        <p:spPr>
          <a:xfrm>
            <a:off x="6716639" y="1510177"/>
            <a:ext cx="933000" cy="12344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92" name="Shape 92"/>
        <p:cNvGrpSpPr/>
        <p:nvPr/>
      </p:nvGrpSpPr>
      <p:grpSpPr>
        <a:xfrm>
          <a:off x="0" y="0"/>
          <a:ext cx="0" cy="0"/>
          <a:chOff x="0" y="0"/>
          <a:chExt cx="0" cy="0"/>
        </a:xfrm>
      </p:grpSpPr>
      <p:sp>
        <p:nvSpPr>
          <p:cNvPr id="93" name="Google Shape;93;p14"/>
          <p:cNvSpPr/>
          <p:nvPr/>
        </p:nvSpPr>
        <p:spPr>
          <a:xfrm rot="5400000">
            <a:off x="4507992" y="-686251"/>
            <a:ext cx="914400" cy="4572000"/>
          </a:xfrm>
          <a:prstGeom prst="roundRect">
            <a:avLst>
              <a:gd fmla="val 50000" name="adj"/>
            </a:avLst>
          </a:prstGeom>
          <a:solidFill>
            <a:srgbClr val="AC11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4"/>
          <p:cNvSpPr/>
          <p:nvPr/>
        </p:nvSpPr>
        <p:spPr>
          <a:xfrm rot="5388152">
            <a:off x="4358280" y="2306672"/>
            <a:ext cx="609304" cy="3297918"/>
          </a:xfrm>
          <a:prstGeom prst="roundRect">
            <a:avLst>
              <a:gd fmla="val 50000" name="adj"/>
            </a:avLst>
          </a:prstGeom>
          <a:solidFill>
            <a:srgbClr val="AC11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4"/>
          <p:cNvSpPr/>
          <p:nvPr/>
        </p:nvSpPr>
        <p:spPr>
          <a:xfrm rot="10163">
            <a:off x="3176495" y="3763476"/>
            <a:ext cx="405902" cy="405902"/>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E1165A"/>
                </a:solidFill>
                <a:latin typeface="Roboto"/>
                <a:ea typeface="Roboto"/>
                <a:cs typeface="Roboto"/>
                <a:sym typeface="Roboto"/>
              </a:rPr>
              <a:t>3</a:t>
            </a:r>
            <a:endParaRPr b="1" sz="1200">
              <a:solidFill>
                <a:srgbClr val="E1165A"/>
              </a:solidFill>
              <a:latin typeface="Roboto"/>
              <a:ea typeface="Roboto"/>
              <a:cs typeface="Roboto"/>
              <a:sym typeface="Roboto"/>
            </a:endParaRPr>
          </a:p>
        </p:txBody>
      </p:sp>
      <p:sp>
        <p:nvSpPr>
          <p:cNvPr id="96" name="Google Shape;96;p14"/>
          <p:cNvSpPr txBox="1"/>
          <p:nvPr/>
        </p:nvSpPr>
        <p:spPr>
          <a:xfrm rot="11370">
            <a:off x="3583870" y="3784345"/>
            <a:ext cx="2539814" cy="42660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FFFFFF"/>
                </a:solidFill>
                <a:latin typeface="Roboto"/>
                <a:ea typeface="Roboto"/>
                <a:cs typeface="Roboto"/>
                <a:sym typeface="Roboto"/>
              </a:rPr>
              <a:t>Findings and Conclusions </a:t>
            </a:r>
            <a:endParaRPr b="1" sz="800">
              <a:solidFill>
                <a:srgbClr val="FFFFFF"/>
              </a:solidFill>
              <a:latin typeface="Roboto"/>
              <a:ea typeface="Roboto"/>
              <a:cs typeface="Roboto"/>
              <a:sym typeface="Roboto"/>
            </a:endParaRPr>
          </a:p>
        </p:txBody>
      </p:sp>
      <p:sp>
        <p:nvSpPr>
          <p:cNvPr id="97" name="Google Shape;97;p14"/>
          <p:cNvSpPr/>
          <p:nvPr/>
        </p:nvSpPr>
        <p:spPr>
          <a:xfrm rot="-56717">
            <a:off x="2817866" y="1345498"/>
            <a:ext cx="509169" cy="508255"/>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840D35"/>
                </a:solidFill>
                <a:latin typeface="Roboto"/>
                <a:ea typeface="Roboto"/>
                <a:cs typeface="Roboto"/>
                <a:sym typeface="Roboto"/>
              </a:rPr>
              <a:t>1</a:t>
            </a:r>
            <a:endParaRPr b="1" sz="1200">
              <a:solidFill>
                <a:srgbClr val="840D35"/>
              </a:solidFill>
              <a:latin typeface="Roboto"/>
              <a:ea typeface="Roboto"/>
              <a:cs typeface="Roboto"/>
              <a:sym typeface="Roboto"/>
            </a:endParaRPr>
          </a:p>
        </p:txBody>
      </p:sp>
      <p:sp>
        <p:nvSpPr>
          <p:cNvPr id="98" name="Google Shape;98;p14"/>
          <p:cNvSpPr/>
          <p:nvPr/>
        </p:nvSpPr>
        <p:spPr>
          <a:xfrm>
            <a:off x="694525" y="1087563"/>
            <a:ext cx="1054800" cy="3003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9" name="Google Shape;99;p14"/>
          <p:cNvCxnSpPr/>
          <p:nvPr/>
        </p:nvCxnSpPr>
        <p:spPr>
          <a:xfrm>
            <a:off x="796825" y="1547600"/>
            <a:ext cx="1629600" cy="6600"/>
          </a:xfrm>
          <a:prstGeom prst="straightConnector1">
            <a:avLst/>
          </a:prstGeom>
          <a:noFill/>
          <a:ln cap="flat" cmpd="sng" w="76200">
            <a:solidFill>
              <a:srgbClr val="AC1145"/>
            </a:solidFill>
            <a:prstDash val="solid"/>
            <a:round/>
            <a:headEnd len="med" w="med" type="none"/>
            <a:tailEnd len="med" w="med" type="triangle"/>
          </a:ln>
        </p:spPr>
      </p:cxnSp>
      <p:sp>
        <p:nvSpPr>
          <p:cNvPr id="100" name="Google Shape;100;p14"/>
          <p:cNvSpPr/>
          <p:nvPr/>
        </p:nvSpPr>
        <p:spPr>
          <a:xfrm>
            <a:off x="658675" y="1056675"/>
            <a:ext cx="1126500" cy="3621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2</a:t>
            </a:r>
            <a:endParaRPr/>
          </a:p>
        </p:txBody>
      </p:sp>
      <p:sp>
        <p:nvSpPr>
          <p:cNvPr id="102" name="Google Shape;102;p14"/>
          <p:cNvSpPr/>
          <p:nvPr/>
        </p:nvSpPr>
        <p:spPr>
          <a:xfrm rot="5377996">
            <a:off x="4358260" y="1231074"/>
            <a:ext cx="609312" cy="3297900"/>
          </a:xfrm>
          <a:prstGeom prst="roundRect">
            <a:avLst>
              <a:gd fmla="val 50000" name="adj"/>
            </a:avLst>
          </a:prstGeom>
          <a:solidFill>
            <a:srgbClr val="B612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4"/>
          <p:cNvSpPr/>
          <p:nvPr/>
        </p:nvSpPr>
        <p:spPr>
          <a:xfrm rot="1316">
            <a:off x="3106068" y="2672386"/>
            <a:ext cx="414840" cy="41484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B61249"/>
                </a:solidFill>
                <a:latin typeface="Roboto"/>
                <a:ea typeface="Roboto"/>
                <a:cs typeface="Roboto"/>
                <a:sym typeface="Roboto"/>
              </a:rPr>
              <a:t>2</a:t>
            </a:r>
            <a:endParaRPr b="1" sz="1200">
              <a:solidFill>
                <a:srgbClr val="B61249"/>
              </a:solidFill>
              <a:latin typeface="Roboto"/>
              <a:ea typeface="Roboto"/>
              <a:cs typeface="Roboto"/>
              <a:sym typeface="Roboto"/>
            </a:endParaRPr>
          </a:p>
        </p:txBody>
      </p:sp>
      <p:sp>
        <p:nvSpPr>
          <p:cNvPr id="104" name="Google Shape;104;p14"/>
          <p:cNvSpPr txBox="1"/>
          <p:nvPr/>
        </p:nvSpPr>
        <p:spPr>
          <a:xfrm rot="1196">
            <a:off x="3247994" y="2661984"/>
            <a:ext cx="2587200" cy="435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200">
                <a:solidFill>
                  <a:srgbClr val="FFFFFF"/>
                </a:solidFill>
                <a:latin typeface="Roboto"/>
                <a:ea typeface="Roboto"/>
                <a:cs typeface="Roboto"/>
                <a:sym typeface="Roboto"/>
              </a:rPr>
              <a:t>Approach to Data Collection </a:t>
            </a:r>
            <a:endParaRPr b="1" sz="1200">
              <a:solidFill>
                <a:srgbClr val="FFFFFF"/>
              </a:solidFill>
              <a:latin typeface="Roboto"/>
              <a:ea typeface="Roboto"/>
              <a:cs typeface="Roboto"/>
              <a:sym typeface="Roboto"/>
            </a:endParaRPr>
          </a:p>
          <a:p>
            <a:pPr indent="0" lvl="0" marL="0" rtl="0" algn="ctr">
              <a:lnSpc>
                <a:spcPct val="115000"/>
              </a:lnSpc>
              <a:spcBef>
                <a:spcPts val="0"/>
              </a:spcBef>
              <a:spcAft>
                <a:spcPts val="0"/>
              </a:spcAft>
              <a:buNone/>
            </a:pPr>
            <a:r>
              <a:rPr b="1" lang="en" sz="1200">
                <a:solidFill>
                  <a:srgbClr val="FFFFFF"/>
                </a:solidFill>
                <a:latin typeface="Roboto"/>
                <a:ea typeface="Roboto"/>
                <a:cs typeface="Roboto"/>
                <a:sym typeface="Roboto"/>
              </a:rPr>
              <a:t>and Analysis</a:t>
            </a:r>
            <a:endParaRPr b="1" sz="800">
              <a:solidFill>
                <a:srgbClr val="FFFFFF"/>
              </a:solidFill>
              <a:latin typeface="Roboto"/>
              <a:ea typeface="Roboto"/>
              <a:cs typeface="Roboto"/>
              <a:sym typeface="Roboto"/>
            </a:endParaRPr>
          </a:p>
        </p:txBody>
      </p:sp>
      <p:sp>
        <p:nvSpPr>
          <p:cNvPr id="105" name="Google Shape;105;p14"/>
          <p:cNvSpPr txBox="1"/>
          <p:nvPr/>
        </p:nvSpPr>
        <p:spPr>
          <a:xfrm>
            <a:off x="3441100" y="1387875"/>
            <a:ext cx="2980200" cy="60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Roboto"/>
                <a:ea typeface="Roboto"/>
                <a:cs typeface="Roboto"/>
                <a:sym typeface="Roboto"/>
              </a:rPr>
              <a:t>Problems and Objectives</a:t>
            </a:r>
            <a:endParaRPr b="1" sz="1800">
              <a:solidFill>
                <a:srgbClr val="FFFFFF"/>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384" name="Shape 384"/>
        <p:cNvGrpSpPr/>
        <p:nvPr/>
      </p:nvGrpSpPr>
      <p:grpSpPr>
        <a:xfrm>
          <a:off x="0" y="0"/>
          <a:ext cx="0" cy="0"/>
          <a:chOff x="0" y="0"/>
          <a:chExt cx="0" cy="0"/>
        </a:xfrm>
      </p:grpSpPr>
      <p:sp>
        <p:nvSpPr>
          <p:cNvPr id="385" name="Google Shape;385;p32"/>
          <p:cNvSpPr txBox="1"/>
          <p:nvPr>
            <p:ph type="title"/>
          </p:nvPr>
        </p:nvSpPr>
        <p:spPr>
          <a:xfrm>
            <a:off x="31100" y="47325"/>
            <a:ext cx="9102900" cy="537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Important criteria in choosing profiles</a:t>
            </a:r>
            <a:endParaRPr sz="2400"/>
          </a:p>
        </p:txBody>
      </p:sp>
      <p:sp>
        <p:nvSpPr>
          <p:cNvPr id="386" name="Google Shape;386;p32"/>
          <p:cNvSpPr/>
          <p:nvPr/>
        </p:nvSpPr>
        <p:spPr>
          <a:xfrm>
            <a:off x="729050" y="1051713"/>
            <a:ext cx="1010100" cy="3744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7" name="Google Shape;387;p32"/>
          <p:cNvGrpSpPr/>
          <p:nvPr/>
        </p:nvGrpSpPr>
        <p:grpSpPr>
          <a:xfrm>
            <a:off x="1812763" y="1313750"/>
            <a:ext cx="2387400" cy="476100"/>
            <a:chOff x="1005900" y="791300"/>
            <a:chExt cx="2387400" cy="476100"/>
          </a:xfrm>
        </p:grpSpPr>
        <p:sp>
          <p:nvSpPr>
            <p:cNvPr id="388" name="Google Shape;388;p32"/>
            <p:cNvSpPr/>
            <p:nvPr/>
          </p:nvSpPr>
          <p:spPr>
            <a:xfrm>
              <a:off x="1005900" y="791300"/>
              <a:ext cx="2387400" cy="476100"/>
            </a:xfrm>
            <a:prstGeom prst="roundRect">
              <a:avLst>
                <a:gd fmla="val 16667" name="adj"/>
              </a:avLst>
            </a:prstGeom>
            <a:solidFill>
              <a:srgbClr val="AC11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Roboto"/>
                <a:ea typeface="Roboto"/>
                <a:cs typeface="Roboto"/>
                <a:sym typeface="Roboto"/>
              </a:endParaRPr>
            </a:p>
          </p:txBody>
        </p:sp>
        <p:sp>
          <p:nvSpPr>
            <p:cNvPr id="389" name="Google Shape;389;p32"/>
            <p:cNvSpPr txBox="1"/>
            <p:nvPr/>
          </p:nvSpPr>
          <p:spPr>
            <a:xfrm>
              <a:off x="1086450" y="791300"/>
              <a:ext cx="2226300" cy="476100"/>
            </a:xfrm>
            <a:prstGeom prst="rect">
              <a:avLst/>
            </a:prstGeom>
            <a:solidFill>
              <a:srgbClr val="AC114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Roboto"/>
                  <a:ea typeface="Roboto"/>
                  <a:cs typeface="Roboto"/>
                  <a:sym typeface="Roboto"/>
                </a:rPr>
                <a:t>Size of Market</a:t>
              </a:r>
              <a:endParaRPr b="1" sz="2400">
                <a:solidFill>
                  <a:srgbClr val="FFFFFF"/>
                </a:solidFill>
                <a:latin typeface="Roboto"/>
                <a:ea typeface="Roboto"/>
                <a:cs typeface="Roboto"/>
                <a:sym typeface="Roboto"/>
              </a:endParaRPr>
            </a:p>
          </p:txBody>
        </p:sp>
      </p:grpSp>
      <p:sp>
        <p:nvSpPr>
          <p:cNvPr id="390" name="Google Shape;390;p32"/>
          <p:cNvSpPr/>
          <p:nvPr/>
        </p:nvSpPr>
        <p:spPr>
          <a:xfrm>
            <a:off x="903688" y="2265275"/>
            <a:ext cx="1010100" cy="3744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1" name="Google Shape;391;p32"/>
          <p:cNvGrpSpPr/>
          <p:nvPr/>
        </p:nvGrpSpPr>
        <p:grpSpPr>
          <a:xfrm>
            <a:off x="4922888" y="1313750"/>
            <a:ext cx="2387400" cy="476100"/>
            <a:chOff x="1005900" y="791300"/>
            <a:chExt cx="2387400" cy="476100"/>
          </a:xfrm>
        </p:grpSpPr>
        <p:sp>
          <p:nvSpPr>
            <p:cNvPr id="392" name="Google Shape;392;p32"/>
            <p:cNvSpPr/>
            <p:nvPr/>
          </p:nvSpPr>
          <p:spPr>
            <a:xfrm>
              <a:off x="1005900" y="791300"/>
              <a:ext cx="2387400" cy="476100"/>
            </a:xfrm>
            <a:prstGeom prst="roundRect">
              <a:avLst>
                <a:gd fmla="val 16667" name="adj"/>
              </a:avLst>
            </a:prstGeom>
            <a:solidFill>
              <a:srgbClr val="AC11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Roboto"/>
                <a:ea typeface="Roboto"/>
                <a:cs typeface="Roboto"/>
                <a:sym typeface="Roboto"/>
              </a:endParaRPr>
            </a:p>
          </p:txBody>
        </p:sp>
        <p:sp>
          <p:nvSpPr>
            <p:cNvPr id="393" name="Google Shape;393;p32"/>
            <p:cNvSpPr txBox="1"/>
            <p:nvPr/>
          </p:nvSpPr>
          <p:spPr>
            <a:xfrm>
              <a:off x="1086450" y="791300"/>
              <a:ext cx="2226300" cy="476100"/>
            </a:xfrm>
            <a:prstGeom prst="rect">
              <a:avLst/>
            </a:prstGeom>
            <a:solidFill>
              <a:srgbClr val="AC114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Roboto"/>
                  <a:ea typeface="Roboto"/>
                  <a:cs typeface="Roboto"/>
                  <a:sym typeface="Roboto"/>
                </a:rPr>
                <a:t>Ownership</a:t>
              </a:r>
              <a:endParaRPr b="1" sz="2400">
                <a:solidFill>
                  <a:srgbClr val="FFFFFF"/>
                </a:solidFill>
                <a:latin typeface="Roboto"/>
                <a:ea typeface="Roboto"/>
                <a:cs typeface="Roboto"/>
                <a:sym typeface="Roboto"/>
              </a:endParaRPr>
            </a:p>
          </p:txBody>
        </p:sp>
      </p:grpSp>
      <p:grpSp>
        <p:nvGrpSpPr>
          <p:cNvPr id="394" name="Google Shape;394;p32"/>
          <p:cNvGrpSpPr/>
          <p:nvPr/>
        </p:nvGrpSpPr>
        <p:grpSpPr>
          <a:xfrm>
            <a:off x="1812763" y="3353638"/>
            <a:ext cx="2387400" cy="476100"/>
            <a:chOff x="1005900" y="791300"/>
            <a:chExt cx="2387400" cy="476100"/>
          </a:xfrm>
        </p:grpSpPr>
        <p:sp>
          <p:nvSpPr>
            <p:cNvPr id="395" name="Google Shape;395;p32"/>
            <p:cNvSpPr/>
            <p:nvPr/>
          </p:nvSpPr>
          <p:spPr>
            <a:xfrm>
              <a:off x="1005900" y="791300"/>
              <a:ext cx="2387400" cy="476100"/>
            </a:xfrm>
            <a:prstGeom prst="roundRect">
              <a:avLst>
                <a:gd fmla="val 16667" name="adj"/>
              </a:avLst>
            </a:prstGeom>
            <a:solidFill>
              <a:srgbClr val="AC11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Roboto"/>
                <a:ea typeface="Roboto"/>
                <a:cs typeface="Roboto"/>
                <a:sym typeface="Roboto"/>
              </a:endParaRPr>
            </a:p>
          </p:txBody>
        </p:sp>
        <p:sp>
          <p:nvSpPr>
            <p:cNvPr id="396" name="Google Shape;396;p32"/>
            <p:cNvSpPr txBox="1"/>
            <p:nvPr/>
          </p:nvSpPr>
          <p:spPr>
            <a:xfrm>
              <a:off x="1086450" y="791300"/>
              <a:ext cx="2226300" cy="476100"/>
            </a:xfrm>
            <a:prstGeom prst="rect">
              <a:avLst/>
            </a:prstGeom>
            <a:solidFill>
              <a:srgbClr val="AC114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Roboto"/>
                  <a:ea typeface="Roboto"/>
                  <a:cs typeface="Roboto"/>
                  <a:sym typeface="Roboto"/>
                </a:rPr>
                <a:t>Benefits</a:t>
              </a:r>
              <a:endParaRPr b="1" sz="2400">
                <a:solidFill>
                  <a:srgbClr val="FFFFFF"/>
                </a:solidFill>
                <a:latin typeface="Roboto"/>
                <a:ea typeface="Roboto"/>
                <a:cs typeface="Roboto"/>
                <a:sym typeface="Roboto"/>
              </a:endParaRPr>
            </a:p>
          </p:txBody>
        </p:sp>
      </p:grpSp>
      <p:grpSp>
        <p:nvGrpSpPr>
          <p:cNvPr id="397" name="Google Shape;397;p32"/>
          <p:cNvGrpSpPr/>
          <p:nvPr/>
        </p:nvGrpSpPr>
        <p:grpSpPr>
          <a:xfrm>
            <a:off x="1812763" y="2333688"/>
            <a:ext cx="2387400" cy="476113"/>
            <a:chOff x="1005900" y="791300"/>
            <a:chExt cx="2387400" cy="476113"/>
          </a:xfrm>
        </p:grpSpPr>
        <p:sp>
          <p:nvSpPr>
            <p:cNvPr id="398" name="Google Shape;398;p32"/>
            <p:cNvSpPr/>
            <p:nvPr/>
          </p:nvSpPr>
          <p:spPr>
            <a:xfrm>
              <a:off x="1005900" y="791300"/>
              <a:ext cx="2387400" cy="476100"/>
            </a:xfrm>
            <a:prstGeom prst="roundRect">
              <a:avLst>
                <a:gd fmla="val 16667" name="adj"/>
              </a:avLst>
            </a:prstGeom>
            <a:solidFill>
              <a:srgbClr val="AC11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Roboto"/>
                <a:ea typeface="Roboto"/>
                <a:cs typeface="Roboto"/>
                <a:sym typeface="Roboto"/>
              </a:endParaRPr>
            </a:p>
          </p:txBody>
        </p:sp>
        <p:sp>
          <p:nvSpPr>
            <p:cNvPr id="399" name="Google Shape;399;p32"/>
            <p:cNvSpPr txBox="1"/>
            <p:nvPr/>
          </p:nvSpPr>
          <p:spPr>
            <a:xfrm>
              <a:off x="1005900" y="791313"/>
              <a:ext cx="2387400" cy="476100"/>
            </a:xfrm>
            <a:prstGeom prst="rect">
              <a:avLst/>
            </a:prstGeom>
            <a:solidFill>
              <a:srgbClr val="AC114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Roboto"/>
                  <a:ea typeface="Roboto"/>
                  <a:cs typeface="Roboto"/>
                  <a:sym typeface="Roboto"/>
                </a:rPr>
                <a:t>Degree of Flexibility</a:t>
              </a:r>
              <a:endParaRPr b="1" sz="1800">
                <a:solidFill>
                  <a:srgbClr val="FFFFFF"/>
                </a:solidFill>
                <a:latin typeface="Roboto"/>
                <a:ea typeface="Roboto"/>
                <a:cs typeface="Roboto"/>
                <a:sym typeface="Roboto"/>
              </a:endParaRPr>
            </a:p>
          </p:txBody>
        </p:sp>
      </p:grpSp>
      <p:grpSp>
        <p:nvGrpSpPr>
          <p:cNvPr id="400" name="Google Shape;400;p32"/>
          <p:cNvGrpSpPr/>
          <p:nvPr/>
        </p:nvGrpSpPr>
        <p:grpSpPr>
          <a:xfrm>
            <a:off x="4922888" y="3353638"/>
            <a:ext cx="2387400" cy="476100"/>
            <a:chOff x="1005900" y="791300"/>
            <a:chExt cx="2387400" cy="476100"/>
          </a:xfrm>
        </p:grpSpPr>
        <p:sp>
          <p:nvSpPr>
            <p:cNvPr id="401" name="Google Shape;401;p32"/>
            <p:cNvSpPr/>
            <p:nvPr/>
          </p:nvSpPr>
          <p:spPr>
            <a:xfrm>
              <a:off x="1005900" y="791300"/>
              <a:ext cx="2387400" cy="476100"/>
            </a:xfrm>
            <a:prstGeom prst="roundRect">
              <a:avLst>
                <a:gd fmla="val 16667" name="adj"/>
              </a:avLst>
            </a:prstGeom>
            <a:solidFill>
              <a:srgbClr val="AC11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Roboto"/>
                <a:ea typeface="Roboto"/>
                <a:cs typeface="Roboto"/>
                <a:sym typeface="Roboto"/>
              </a:endParaRPr>
            </a:p>
          </p:txBody>
        </p:sp>
        <p:sp>
          <p:nvSpPr>
            <p:cNvPr id="402" name="Google Shape;402;p32"/>
            <p:cNvSpPr txBox="1"/>
            <p:nvPr/>
          </p:nvSpPr>
          <p:spPr>
            <a:xfrm>
              <a:off x="1086450" y="791300"/>
              <a:ext cx="2226300" cy="476100"/>
            </a:xfrm>
            <a:prstGeom prst="rect">
              <a:avLst/>
            </a:prstGeom>
            <a:solidFill>
              <a:srgbClr val="AC114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Roboto"/>
                  <a:ea typeface="Roboto"/>
                  <a:cs typeface="Roboto"/>
                  <a:sym typeface="Roboto"/>
                </a:rPr>
                <a:t>Stakeholders</a:t>
              </a:r>
              <a:endParaRPr b="1" sz="2400">
                <a:solidFill>
                  <a:srgbClr val="FFFFFF"/>
                </a:solidFill>
                <a:latin typeface="Roboto"/>
                <a:ea typeface="Roboto"/>
                <a:cs typeface="Roboto"/>
                <a:sym typeface="Roboto"/>
              </a:endParaRPr>
            </a:p>
          </p:txBody>
        </p:sp>
      </p:grpSp>
      <p:grpSp>
        <p:nvGrpSpPr>
          <p:cNvPr id="403" name="Google Shape;403;p32"/>
          <p:cNvGrpSpPr/>
          <p:nvPr/>
        </p:nvGrpSpPr>
        <p:grpSpPr>
          <a:xfrm>
            <a:off x="4922813" y="2333688"/>
            <a:ext cx="2387550" cy="476113"/>
            <a:chOff x="1005900" y="791300"/>
            <a:chExt cx="2387550" cy="476113"/>
          </a:xfrm>
        </p:grpSpPr>
        <p:sp>
          <p:nvSpPr>
            <p:cNvPr id="404" name="Google Shape;404;p32"/>
            <p:cNvSpPr/>
            <p:nvPr/>
          </p:nvSpPr>
          <p:spPr>
            <a:xfrm>
              <a:off x="1005900" y="791300"/>
              <a:ext cx="2387400" cy="476100"/>
            </a:xfrm>
            <a:prstGeom prst="roundRect">
              <a:avLst>
                <a:gd fmla="val 16667" name="adj"/>
              </a:avLst>
            </a:prstGeom>
            <a:solidFill>
              <a:srgbClr val="AC11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Roboto"/>
                <a:ea typeface="Roboto"/>
                <a:cs typeface="Roboto"/>
                <a:sym typeface="Roboto"/>
              </a:endParaRPr>
            </a:p>
          </p:txBody>
        </p:sp>
        <p:sp>
          <p:nvSpPr>
            <p:cNvPr id="405" name="Google Shape;405;p32"/>
            <p:cNvSpPr txBox="1"/>
            <p:nvPr/>
          </p:nvSpPr>
          <p:spPr>
            <a:xfrm>
              <a:off x="1006050" y="791313"/>
              <a:ext cx="2387400" cy="476100"/>
            </a:xfrm>
            <a:prstGeom prst="rect">
              <a:avLst/>
            </a:prstGeom>
            <a:solidFill>
              <a:srgbClr val="AC114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Roboto"/>
                  <a:ea typeface="Roboto"/>
                  <a:cs typeface="Roboto"/>
                  <a:sym typeface="Roboto"/>
                </a:rPr>
                <a:t>Incentives</a:t>
              </a:r>
              <a:endParaRPr b="1" sz="2400">
                <a:solidFill>
                  <a:srgbClr val="FFFFFF"/>
                </a:solidFill>
                <a:latin typeface="Roboto"/>
                <a:ea typeface="Roboto"/>
                <a:cs typeface="Roboto"/>
                <a:sym typeface="Roboto"/>
              </a:endParaRPr>
            </a:p>
          </p:txBody>
        </p:sp>
      </p:grpSp>
      <p:sp>
        <p:nvSpPr>
          <p:cNvPr id="406" name="Google Shape;406;p32"/>
          <p:cNvSpPr/>
          <p:nvPr/>
        </p:nvSpPr>
        <p:spPr>
          <a:xfrm rot="15961">
            <a:off x="63394" y="4737175"/>
            <a:ext cx="840009" cy="346201"/>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B61249"/>
                </a:solidFill>
                <a:latin typeface="Roboto"/>
                <a:ea typeface="Roboto"/>
                <a:cs typeface="Roboto"/>
                <a:sym typeface="Roboto"/>
              </a:rPr>
              <a:t>Obj. 3</a:t>
            </a:r>
            <a:endParaRPr b="1" sz="1200">
              <a:solidFill>
                <a:srgbClr val="B61249"/>
              </a:solidFill>
              <a:latin typeface="Roboto"/>
              <a:ea typeface="Roboto"/>
              <a:cs typeface="Roboto"/>
              <a:sym typeface="Roboto"/>
            </a:endParaRPr>
          </a:p>
        </p:txBody>
      </p:sp>
      <p:sp>
        <p:nvSpPr>
          <p:cNvPr id="407" name="Google Shape;407;p3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411" name="Shape 411"/>
        <p:cNvGrpSpPr/>
        <p:nvPr/>
      </p:nvGrpSpPr>
      <p:grpSpPr>
        <a:xfrm>
          <a:off x="0" y="0"/>
          <a:ext cx="0" cy="0"/>
          <a:chOff x="0" y="0"/>
          <a:chExt cx="0" cy="0"/>
        </a:xfrm>
      </p:grpSpPr>
      <p:sp>
        <p:nvSpPr>
          <p:cNvPr id="412" name="Google Shape;412;p33"/>
          <p:cNvSpPr txBox="1"/>
          <p:nvPr>
            <p:ph type="title"/>
          </p:nvPr>
        </p:nvSpPr>
        <p:spPr>
          <a:xfrm>
            <a:off x="543975" y="133825"/>
            <a:ext cx="8172600" cy="49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Profiles reveal importance of criteria</a:t>
            </a:r>
            <a:endParaRPr sz="2400"/>
          </a:p>
        </p:txBody>
      </p:sp>
      <p:grpSp>
        <p:nvGrpSpPr>
          <p:cNvPr id="413" name="Google Shape;413;p33"/>
          <p:cNvGrpSpPr/>
          <p:nvPr/>
        </p:nvGrpSpPr>
        <p:grpSpPr>
          <a:xfrm>
            <a:off x="360996" y="716176"/>
            <a:ext cx="2838026" cy="4059687"/>
            <a:chOff x="1032149" y="283725"/>
            <a:chExt cx="2176901" cy="4076400"/>
          </a:xfrm>
        </p:grpSpPr>
        <p:sp>
          <p:nvSpPr>
            <p:cNvPr id="414" name="Google Shape;414;p33"/>
            <p:cNvSpPr/>
            <p:nvPr/>
          </p:nvSpPr>
          <p:spPr>
            <a:xfrm>
              <a:off x="1178650" y="283725"/>
              <a:ext cx="2030400" cy="4076400"/>
            </a:xfrm>
            <a:prstGeom prst="rect">
              <a:avLst/>
            </a:prstGeom>
            <a:solidFill>
              <a:srgbClr val="AC11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3"/>
            <p:cNvSpPr/>
            <p:nvPr/>
          </p:nvSpPr>
          <p:spPr>
            <a:xfrm>
              <a:off x="1118224" y="341749"/>
              <a:ext cx="2048100" cy="2490600"/>
            </a:xfrm>
            <a:prstGeom prst="rect">
              <a:avLst/>
            </a:prstGeom>
            <a:solidFill>
              <a:srgbClr val="FFFFFF"/>
            </a:solidFill>
            <a:ln cap="flat" cmpd="sng" w="19050">
              <a:solidFill>
                <a:srgbClr val="B6124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3"/>
            <p:cNvSpPr/>
            <p:nvPr/>
          </p:nvSpPr>
          <p:spPr>
            <a:xfrm rot="5400000">
              <a:off x="1938871" y="2785391"/>
              <a:ext cx="389100" cy="278100"/>
            </a:xfrm>
            <a:prstGeom prst="rightArrow">
              <a:avLst>
                <a:gd fmla="val 34239" name="adj1"/>
                <a:gd fmla="val 57035"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3"/>
            <p:cNvSpPr/>
            <p:nvPr/>
          </p:nvSpPr>
          <p:spPr>
            <a:xfrm>
              <a:off x="1032149" y="3119011"/>
              <a:ext cx="2030400" cy="1085400"/>
            </a:xfrm>
            <a:prstGeom prst="rect">
              <a:avLst/>
            </a:prstGeom>
            <a:noFill/>
            <a:ln>
              <a:noFill/>
            </a:ln>
          </p:spPr>
          <p:txBody>
            <a:bodyPr anchorCtr="0" anchor="ctr" bIns="91425" lIns="91425" spcFirstLastPara="1" rIns="91425" wrap="square" tIns="91425">
              <a:noAutofit/>
            </a:bodyPr>
            <a:lstStyle/>
            <a:p>
              <a:pPr indent="0" lvl="0" marL="457200" rtl="0" algn="ctr">
                <a:lnSpc>
                  <a:spcPct val="115000"/>
                </a:lnSpc>
                <a:spcBef>
                  <a:spcPts val="0"/>
                </a:spcBef>
                <a:spcAft>
                  <a:spcPts val="0"/>
                </a:spcAft>
                <a:buNone/>
              </a:pPr>
              <a:r>
                <a:rPr b="1" lang="en" sz="2400">
                  <a:solidFill>
                    <a:srgbClr val="FFFFFF"/>
                  </a:solidFill>
                  <a:latin typeface="Roboto"/>
                  <a:ea typeface="Roboto"/>
                  <a:cs typeface="Roboto"/>
                  <a:sym typeface="Roboto"/>
                </a:rPr>
                <a:t>Green Roofs</a:t>
              </a:r>
              <a:endParaRPr b="1" sz="2400">
                <a:solidFill>
                  <a:srgbClr val="FFFFFF"/>
                </a:solidFill>
                <a:latin typeface="Roboto"/>
                <a:ea typeface="Roboto"/>
                <a:cs typeface="Roboto"/>
                <a:sym typeface="Roboto"/>
              </a:endParaRPr>
            </a:p>
          </p:txBody>
        </p:sp>
      </p:grpSp>
      <p:grpSp>
        <p:nvGrpSpPr>
          <p:cNvPr id="418" name="Google Shape;418;p33"/>
          <p:cNvGrpSpPr/>
          <p:nvPr/>
        </p:nvGrpSpPr>
        <p:grpSpPr>
          <a:xfrm>
            <a:off x="3267368" y="716176"/>
            <a:ext cx="2725810" cy="4059687"/>
            <a:chOff x="1118224" y="283725"/>
            <a:chExt cx="2090826" cy="4076400"/>
          </a:xfrm>
        </p:grpSpPr>
        <p:sp>
          <p:nvSpPr>
            <p:cNvPr id="419" name="Google Shape;419;p33"/>
            <p:cNvSpPr/>
            <p:nvPr/>
          </p:nvSpPr>
          <p:spPr>
            <a:xfrm>
              <a:off x="1178650" y="283725"/>
              <a:ext cx="2030400" cy="4076400"/>
            </a:xfrm>
            <a:prstGeom prst="rect">
              <a:avLst/>
            </a:prstGeom>
            <a:solidFill>
              <a:srgbClr val="AC11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3"/>
            <p:cNvSpPr/>
            <p:nvPr/>
          </p:nvSpPr>
          <p:spPr>
            <a:xfrm>
              <a:off x="1118224" y="341749"/>
              <a:ext cx="2048100" cy="2490600"/>
            </a:xfrm>
            <a:prstGeom prst="rect">
              <a:avLst/>
            </a:prstGeom>
            <a:solidFill>
              <a:srgbClr val="FFFFFF"/>
            </a:solidFill>
            <a:ln cap="flat" cmpd="sng" w="19050">
              <a:solidFill>
                <a:srgbClr val="B6124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3"/>
            <p:cNvSpPr/>
            <p:nvPr/>
          </p:nvSpPr>
          <p:spPr>
            <a:xfrm rot="5400000">
              <a:off x="1938871" y="2785391"/>
              <a:ext cx="389100" cy="278100"/>
            </a:xfrm>
            <a:prstGeom prst="rightArrow">
              <a:avLst>
                <a:gd fmla="val 34239" name="adj1"/>
                <a:gd fmla="val 57035"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3"/>
            <p:cNvSpPr/>
            <p:nvPr/>
          </p:nvSpPr>
          <p:spPr>
            <a:xfrm>
              <a:off x="1118308" y="3172455"/>
              <a:ext cx="2030400" cy="108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700">
                <a:solidFill>
                  <a:srgbClr val="FFFFFF"/>
                </a:solidFill>
                <a:latin typeface="Roboto"/>
                <a:ea typeface="Roboto"/>
                <a:cs typeface="Roboto"/>
                <a:sym typeface="Roboto"/>
              </a:endParaRPr>
            </a:p>
          </p:txBody>
        </p:sp>
      </p:grpSp>
      <p:grpSp>
        <p:nvGrpSpPr>
          <p:cNvPr id="423" name="Google Shape;423;p33"/>
          <p:cNvGrpSpPr/>
          <p:nvPr/>
        </p:nvGrpSpPr>
        <p:grpSpPr>
          <a:xfrm>
            <a:off x="6061525" y="716176"/>
            <a:ext cx="2725810" cy="4059687"/>
            <a:chOff x="1118224" y="283725"/>
            <a:chExt cx="2090826" cy="4076400"/>
          </a:xfrm>
        </p:grpSpPr>
        <p:sp>
          <p:nvSpPr>
            <p:cNvPr id="424" name="Google Shape;424;p33"/>
            <p:cNvSpPr/>
            <p:nvPr/>
          </p:nvSpPr>
          <p:spPr>
            <a:xfrm>
              <a:off x="1178650" y="283725"/>
              <a:ext cx="2030400" cy="4076400"/>
            </a:xfrm>
            <a:prstGeom prst="rect">
              <a:avLst/>
            </a:prstGeom>
            <a:solidFill>
              <a:srgbClr val="AC11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3"/>
            <p:cNvSpPr/>
            <p:nvPr/>
          </p:nvSpPr>
          <p:spPr>
            <a:xfrm>
              <a:off x="1118224" y="341749"/>
              <a:ext cx="2048100" cy="2490600"/>
            </a:xfrm>
            <a:prstGeom prst="rect">
              <a:avLst/>
            </a:prstGeom>
            <a:solidFill>
              <a:srgbClr val="FFFFFF"/>
            </a:solidFill>
            <a:ln cap="flat" cmpd="sng" w="19050">
              <a:solidFill>
                <a:srgbClr val="B6124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3"/>
            <p:cNvSpPr/>
            <p:nvPr/>
          </p:nvSpPr>
          <p:spPr>
            <a:xfrm rot="5400000">
              <a:off x="1938871" y="2785391"/>
              <a:ext cx="389100" cy="278100"/>
            </a:xfrm>
            <a:prstGeom prst="rightArrow">
              <a:avLst>
                <a:gd fmla="val 34239" name="adj1"/>
                <a:gd fmla="val 57035"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3"/>
            <p:cNvSpPr/>
            <p:nvPr/>
          </p:nvSpPr>
          <p:spPr>
            <a:xfrm>
              <a:off x="1118308" y="3172455"/>
              <a:ext cx="2030400" cy="10854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700">
                <a:solidFill>
                  <a:srgbClr val="FFFFFF"/>
                </a:solidFill>
                <a:latin typeface="Roboto"/>
                <a:ea typeface="Roboto"/>
                <a:cs typeface="Roboto"/>
                <a:sym typeface="Roboto"/>
              </a:endParaRPr>
            </a:p>
          </p:txBody>
        </p:sp>
      </p:grpSp>
      <p:pic>
        <p:nvPicPr>
          <p:cNvPr id="428" name="Google Shape;428;p33"/>
          <p:cNvPicPr preferRelativeResize="0"/>
          <p:nvPr/>
        </p:nvPicPr>
        <p:blipFill>
          <a:blip r:embed="rId3">
            <a:alphaModFix/>
          </a:blip>
          <a:stretch>
            <a:fillRect/>
          </a:stretch>
        </p:blipFill>
        <p:spPr>
          <a:xfrm>
            <a:off x="488375" y="791300"/>
            <a:ext cx="2639775" cy="2441925"/>
          </a:xfrm>
          <a:prstGeom prst="rect">
            <a:avLst/>
          </a:prstGeom>
          <a:noFill/>
          <a:ln>
            <a:noFill/>
          </a:ln>
        </p:spPr>
      </p:pic>
      <p:pic>
        <p:nvPicPr>
          <p:cNvPr id="429" name="Google Shape;429;p33"/>
          <p:cNvPicPr preferRelativeResize="0"/>
          <p:nvPr/>
        </p:nvPicPr>
        <p:blipFill rotWithShape="1">
          <a:blip r:embed="rId4">
            <a:alphaModFix/>
          </a:blip>
          <a:srcRect b="3321" l="1728" r="624" t="1774"/>
          <a:stretch/>
        </p:blipFill>
        <p:spPr>
          <a:xfrm>
            <a:off x="3283350" y="831550"/>
            <a:ext cx="2622987" cy="2152625"/>
          </a:xfrm>
          <a:prstGeom prst="rect">
            <a:avLst/>
          </a:prstGeom>
          <a:noFill/>
          <a:ln>
            <a:noFill/>
          </a:ln>
        </p:spPr>
      </p:pic>
      <p:sp>
        <p:nvSpPr>
          <p:cNvPr id="430" name="Google Shape;430;p33"/>
          <p:cNvSpPr/>
          <p:nvPr/>
        </p:nvSpPr>
        <p:spPr>
          <a:xfrm>
            <a:off x="3271396" y="3558137"/>
            <a:ext cx="2646900" cy="1080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FFFFFF"/>
                </a:solidFill>
                <a:latin typeface="Roboto"/>
                <a:ea typeface="Roboto"/>
                <a:cs typeface="Roboto"/>
                <a:sym typeface="Roboto"/>
              </a:rPr>
              <a:t>Microgrids</a:t>
            </a:r>
            <a:endParaRPr b="1" sz="2400">
              <a:solidFill>
                <a:srgbClr val="FFFFFF"/>
              </a:solidFill>
              <a:latin typeface="Roboto"/>
              <a:ea typeface="Roboto"/>
              <a:cs typeface="Roboto"/>
              <a:sym typeface="Roboto"/>
            </a:endParaRPr>
          </a:p>
        </p:txBody>
      </p:sp>
      <p:pic>
        <p:nvPicPr>
          <p:cNvPr id="431" name="Google Shape;431;p33"/>
          <p:cNvPicPr preferRelativeResize="0"/>
          <p:nvPr/>
        </p:nvPicPr>
        <p:blipFill rotWithShape="1">
          <a:blip r:embed="rId5">
            <a:alphaModFix/>
          </a:blip>
          <a:srcRect b="14271" l="31014" r="29690" t="13469"/>
          <a:stretch/>
        </p:blipFill>
        <p:spPr>
          <a:xfrm>
            <a:off x="6061525" y="795375"/>
            <a:ext cx="2646899" cy="2433775"/>
          </a:xfrm>
          <a:prstGeom prst="rect">
            <a:avLst/>
          </a:prstGeom>
          <a:noFill/>
          <a:ln>
            <a:noFill/>
          </a:ln>
        </p:spPr>
      </p:pic>
      <p:sp>
        <p:nvSpPr>
          <p:cNvPr id="432" name="Google Shape;432;p33"/>
          <p:cNvSpPr/>
          <p:nvPr/>
        </p:nvSpPr>
        <p:spPr>
          <a:xfrm>
            <a:off x="6061521" y="3558137"/>
            <a:ext cx="2646900" cy="1080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FFFFFF"/>
                </a:solidFill>
                <a:latin typeface="Roboto"/>
                <a:ea typeface="Roboto"/>
                <a:cs typeface="Roboto"/>
                <a:sym typeface="Roboto"/>
              </a:rPr>
              <a:t>Smart Traffic Systems</a:t>
            </a:r>
            <a:endParaRPr b="1" sz="2400">
              <a:solidFill>
                <a:srgbClr val="FFFFFF"/>
              </a:solidFill>
              <a:latin typeface="Roboto"/>
              <a:ea typeface="Roboto"/>
              <a:cs typeface="Roboto"/>
              <a:sym typeface="Roboto"/>
            </a:endParaRPr>
          </a:p>
        </p:txBody>
      </p:sp>
      <p:sp>
        <p:nvSpPr>
          <p:cNvPr id="433" name="Google Shape;433;p33"/>
          <p:cNvSpPr/>
          <p:nvPr/>
        </p:nvSpPr>
        <p:spPr>
          <a:xfrm rot="15961">
            <a:off x="63394" y="4737175"/>
            <a:ext cx="840009" cy="346201"/>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B61249"/>
                </a:solidFill>
                <a:latin typeface="Roboto"/>
                <a:ea typeface="Roboto"/>
                <a:cs typeface="Roboto"/>
                <a:sym typeface="Roboto"/>
              </a:rPr>
              <a:t>Obj. 3</a:t>
            </a:r>
            <a:endParaRPr b="1" sz="1200">
              <a:solidFill>
                <a:srgbClr val="B61249"/>
              </a:solidFill>
              <a:latin typeface="Roboto"/>
              <a:ea typeface="Roboto"/>
              <a:cs typeface="Roboto"/>
              <a:sym typeface="Roboto"/>
            </a:endParaRPr>
          </a:p>
        </p:txBody>
      </p:sp>
      <p:sp>
        <p:nvSpPr>
          <p:cNvPr id="434" name="Google Shape;434;p3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438" name="Shape 438"/>
        <p:cNvGrpSpPr/>
        <p:nvPr/>
      </p:nvGrpSpPr>
      <p:grpSpPr>
        <a:xfrm>
          <a:off x="0" y="0"/>
          <a:ext cx="0" cy="0"/>
          <a:chOff x="0" y="0"/>
          <a:chExt cx="0" cy="0"/>
        </a:xfrm>
      </p:grpSpPr>
      <p:sp>
        <p:nvSpPr>
          <p:cNvPr id="439" name="Google Shape;439;p34"/>
          <p:cNvSpPr/>
          <p:nvPr/>
        </p:nvSpPr>
        <p:spPr>
          <a:xfrm>
            <a:off x="694525" y="1087563"/>
            <a:ext cx="1054800" cy="300300"/>
          </a:xfrm>
          <a:prstGeom prst="rect">
            <a:avLst/>
          </a:prstGeom>
          <a:solidFill>
            <a:srgbClr val="1C4587"/>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0" name="Google Shape;440;p34"/>
          <p:cNvCxnSpPr/>
          <p:nvPr/>
        </p:nvCxnSpPr>
        <p:spPr>
          <a:xfrm>
            <a:off x="694515" y="3778538"/>
            <a:ext cx="1750200" cy="22200"/>
          </a:xfrm>
          <a:prstGeom prst="straightConnector1">
            <a:avLst/>
          </a:prstGeom>
          <a:noFill/>
          <a:ln cap="flat" cmpd="sng" w="76200">
            <a:solidFill>
              <a:srgbClr val="AC1145"/>
            </a:solidFill>
            <a:prstDash val="solid"/>
            <a:round/>
            <a:headEnd len="med" w="med" type="none"/>
            <a:tailEnd len="med" w="med" type="triangle"/>
          </a:ln>
        </p:spPr>
      </p:cxnSp>
      <p:sp>
        <p:nvSpPr>
          <p:cNvPr id="441" name="Google Shape;441;p3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42" name="Google Shape;442;p34"/>
          <p:cNvSpPr/>
          <p:nvPr/>
        </p:nvSpPr>
        <p:spPr>
          <a:xfrm rot="5404626">
            <a:off x="4481229" y="-415962"/>
            <a:ext cx="678855" cy="3674227"/>
          </a:xfrm>
          <a:prstGeom prst="roundRect">
            <a:avLst>
              <a:gd fmla="val 50000" name="adj"/>
            </a:avLst>
          </a:prstGeom>
          <a:solidFill>
            <a:srgbClr val="AC11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34"/>
          <p:cNvSpPr/>
          <p:nvPr/>
        </p:nvSpPr>
        <p:spPr>
          <a:xfrm rot="-4626">
            <a:off x="3116044" y="1183843"/>
            <a:ext cx="452228" cy="452228"/>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840D35"/>
                </a:solidFill>
                <a:latin typeface="Roboto"/>
                <a:ea typeface="Roboto"/>
                <a:cs typeface="Roboto"/>
                <a:sym typeface="Roboto"/>
              </a:rPr>
              <a:t>1</a:t>
            </a:r>
            <a:endParaRPr b="1" sz="1200">
              <a:solidFill>
                <a:srgbClr val="840D35"/>
              </a:solidFill>
              <a:latin typeface="Roboto"/>
              <a:ea typeface="Roboto"/>
              <a:cs typeface="Roboto"/>
              <a:sym typeface="Roboto"/>
            </a:endParaRPr>
          </a:p>
        </p:txBody>
      </p:sp>
      <p:sp>
        <p:nvSpPr>
          <p:cNvPr id="444" name="Google Shape;444;p34"/>
          <p:cNvSpPr txBox="1"/>
          <p:nvPr/>
        </p:nvSpPr>
        <p:spPr>
          <a:xfrm rot="-4626">
            <a:off x="3576971" y="1183293"/>
            <a:ext cx="2818992" cy="475301"/>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lt1"/>
                </a:solidFill>
                <a:latin typeface="Roboto"/>
                <a:ea typeface="Roboto"/>
                <a:cs typeface="Roboto"/>
                <a:sym typeface="Roboto"/>
              </a:rPr>
              <a:t>Problems and Objectives</a:t>
            </a:r>
            <a:endParaRPr b="1" sz="800">
              <a:solidFill>
                <a:srgbClr val="FFFFFF"/>
              </a:solidFill>
              <a:latin typeface="Roboto"/>
              <a:ea typeface="Roboto"/>
              <a:cs typeface="Roboto"/>
              <a:sym typeface="Roboto"/>
            </a:endParaRPr>
          </a:p>
        </p:txBody>
      </p:sp>
      <p:sp>
        <p:nvSpPr>
          <p:cNvPr id="445" name="Google Shape;445;p34"/>
          <p:cNvSpPr/>
          <p:nvPr/>
        </p:nvSpPr>
        <p:spPr>
          <a:xfrm rot="5400000">
            <a:off x="4662442" y="1537762"/>
            <a:ext cx="914400" cy="4572000"/>
          </a:xfrm>
          <a:prstGeom prst="roundRect">
            <a:avLst>
              <a:gd fmla="val 50000" name="adj"/>
            </a:avLst>
          </a:prstGeom>
          <a:solidFill>
            <a:srgbClr val="AC11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34"/>
          <p:cNvSpPr/>
          <p:nvPr/>
        </p:nvSpPr>
        <p:spPr>
          <a:xfrm rot="5404559">
            <a:off x="4481355" y="728342"/>
            <a:ext cx="678601" cy="3672904"/>
          </a:xfrm>
          <a:prstGeom prst="roundRect">
            <a:avLst>
              <a:gd fmla="val 50000" name="adj"/>
            </a:avLst>
          </a:prstGeom>
          <a:solidFill>
            <a:srgbClr val="AC11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34"/>
          <p:cNvSpPr/>
          <p:nvPr/>
        </p:nvSpPr>
        <p:spPr>
          <a:xfrm rot="-3824">
            <a:off x="2984123" y="3563592"/>
            <a:ext cx="539400" cy="5394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E1165A"/>
                </a:solidFill>
                <a:latin typeface="Roboto"/>
                <a:ea typeface="Roboto"/>
                <a:cs typeface="Roboto"/>
                <a:sym typeface="Roboto"/>
              </a:rPr>
              <a:t>3</a:t>
            </a:r>
            <a:endParaRPr b="1" sz="1200">
              <a:solidFill>
                <a:srgbClr val="E1165A"/>
              </a:solidFill>
              <a:latin typeface="Roboto"/>
              <a:ea typeface="Roboto"/>
              <a:cs typeface="Roboto"/>
              <a:sym typeface="Roboto"/>
            </a:endParaRPr>
          </a:p>
        </p:txBody>
      </p:sp>
      <p:sp>
        <p:nvSpPr>
          <p:cNvPr id="448" name="Google Shape;448;p34"/>
          <p:cNvSpPr txBox="1"/>
          <p:nvPr/>
        </p:nvSpPr>
        <p:spPr>
          <a:xfrm rot="-5104">
            <a:off x="3705307" y="3595697"/>
            <a:ext cx="2828703" cy="475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FFFFFF"/>
                </a:solidFill>
                <a:latin typeface="Roboto"/>
                <a:ea typeface="Roboto"/>
                <a:cs typeface="Roboto"/>
                <a:sym typeface="Roboto"/>
              </a:rPr>
              <a:t>Findings and Conclusions </a:t>
            </a:r>
            <a:endParaRPr b="1" sz="1800">
              <a:solidFill>
                <a:srgbClr val="FFFFFF"/>
              </a:solidFill>
              <a:latin typeface="Roboto"/>
              <a:ea typeface="Roboto"/>
              <a:cs typeface="Roboto"/>
              <a:sym typeface="Roboto"/>
            </a:endParaRPr>
          </a:p>
        </p:txBody>
      </p:sp>
      <p:sp>
        <p:nvSpPr>
          <p:cNvPr id="449" name="Google Shape;449;p34"/>
          <p:cNvSpPr txBox="1"/>
          <p:nvPr/>
        </p:nvSpPr>
        <p:spPr>
          <a:xfrm rot="1196">
            <a:off x="3577432" y="2346859"/>
            <a:ext cx="2587200" cy="435900"/>
          </a:xfrm>
          <a:prstGeom prst="rect">
            <a:avLst/>
          </a:prstGeom>
          <a:solidFill>
            <a:srgbClr val="AC1145"/>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200">
                <a:solidFill>
                  <a:srgbClr val="FFFFFF"/>
                </a:solidFill>
                <a:latin typeface="Roboto"/>
                <a:ea typeface="Roboto"/>
                <a:cs typeface="Roboto"/>
                <a:sym typeface="Roboto"/>
              </a:rPr>
              <a:t>Approach to Data Collection </a:t>
            </a:r>
            <a:endParaRPr b="1" sz="1200">
              <a:solidFill>
                <a:srgbClr val="FFFFFF"/>
              </a:solidFill>
              <a:latin typeface="Roboto"/>
              <a:ea typeface="Roboto"/>
              <a:cs typeface="Roboto"/>
              <a:sym typeface="Roboto"/>
            </a:endParaRPr>
          </a:p>
          <a:p>
            <a:pPr indent="0" lvl="0" marL="0" rtl="0" algn="ctr">
              <a:lnSpc>
                <a:spcPct val="115000"/>
              </a:lnSpc>
              <a:spcBef>
                <a:spcPts val="0"/>
              </a:spcBef>
              <a:spcAft>
                <a:spcPts val="0"/>
              </a:spcAft>
              <a:buNone/>
            </a:pPr>
            <a:r>
              <a:rPr b="1" lang="en" sz="1200">
                <a:solidFill>
                  <a:srgbClr val="FFFFFF"/>
                </a:solidFill>
                <a:latin typeface="Roboto"/>
                <a:ea typeface="Roboto"/>
                <a:cs typeface="Roboto"/>
                <a:sym typeface="Roboto"/>
              </a:rPr>
              <a:t>and Analysis</a:t>
            </a:r>
            <a:endParaRPr b="1" sz="800">
              <a:solidFill>
                <a:srgbClr val="FFFFFF"/>
              </a:solidFill>
              <a:latin typeface="Roboto"/>
              <a:ea typeface="Roboto"/>
              <a:cs typeface="Roboto"/>
              <a:sym typeface="Roboto"/>
            </a:endParaRPr>
          </a:p>
        </p:txBody>
      </p:sp>
      <p:sp>
        <p:nvSpPr>
          <p:cNvPr id="450" name="Google Shape;450;p34"/>
          <p:cNvSpPr/>
          <p:nvPr/>
        </p:nvSpPr>
        <p:spPr>
          <a:xfrm rot="2486">
            <a:off x="3108701" y="2357357"/>
            <a:ext cx="414900" cy="4149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B61249"/>
                </a:solidFill>
                <a:latin typeface="Roboto"/>
                <a:ea typeface="Roboto"/>
                <a:cs typeface="Roboto"/>
                <a:sym typeface="Roboto"/>
              </a:rPr>
              <a:t>2</a:t>
            </a:r>
            <a:endParaRPr b="1" sz="1200">
              <a:solidFill>
                <a:srgbClr val="B61249"/>
              </a:solidFill>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454" name="Shape 454"/>
        <p:cNvGrpSpPr/>
        <p:nvPr/>
      </p:nvGrpSpPr>
      <p:grpSpPr>
        <a:xfrm>
          <a:off x="0" y="0"/>
          <a:ext cx="0" cy="0"/>
          <a:chOff x="0" y="0"/>
          <a:chExt cx="0" cy="0"/>
        </a:xfrm>
      </p:grpSpPr>
      <p:sp>
        <p:nvSpPr>
          <p:cNvPr id="455" name="Google Shape;455;p35"/>
          <p:cNvSpPr/>
          <p:nvPr/>
        </p:nvSpPr>
        <p:spPr>
          <a:xfrm>
            <a:off x="763175" y="1106250"/>
            <a:ext cx="1043100" cy="2871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3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457" name="Google Shape;457;p35"/>
          <p:cNvPicPr preferRelativeResize="0"/>
          <p:nvPr/>
        </p:nvPicPr>
        <p:blipFill>
          <a:blip r:embed="rId3">
            <a:alphaModFix/>
          </a:blip>
          <a:stretch>
            <a:fillRect/>
          </a:stretch>
        </p:blipFill>
        <p:spPr>
          <a:xfrm>
            <a:off x="41979" y="1392050"/>
            <a:ext cx="9060024" cy="2598175"/>
          </a:xfrm>
          <a:prstGeom prst="rect">
            <a:avLst/>
          </a:prstGeom>
          <a:noFill/>
          <a:ln>
            <a:noFill/>
          </a:ln>
        </p:spPr>
      </p:pic>
      <p:pic>
        <p:nvPicPr>
          <p:cNvPr id="458" name="Google Shape;458;p35"/>
          <p:cNvPicPr preferRelativeResize="0"/>
          <p:nvPr/>
        </p:nvPicPr>
        <p:blipFill>
          <a:blip r:embed="rId4">
            <a:alphaModFix/>
          </a:blip>
          <a:stretch>
            <a:fillRect/>
          </a:stretch>
        </p:blipFill>
        <p:spPr>
          <a:xfrm>
            <a:off x="152400" y="2157113"/>
            <a:ext cx="8839200" cy="1301800"/>
          </a:xfrm>
          <a:prstGeom prst="rect">
            <a:avLst/>
          </a:prstGeom>
          <a:noFill/>
          <a:ln>
            <a:noFill/>
          </a:ln>
        </p:spPr>
      </p:pic>
      <p:pic>
        <p:nvPicPr>
          <p:cNvPr id="459" name="Google Shape;459;p35"/>
          <p:cNvPicPr preferRelativeResize="0"/>
          <p:nvPr/>
        </p:nvPicPr>
        <p:blipFill>
          <a:blip r:embed="rId5">
            <a:alphaModFix/>
          </a:blip>
          <a:stretch>
            <a:fillRect/>
          </a:stretch>
        </p:blipFill>
        <p:spPr>
          <a:xfrm>
            <a:off x="152400" y="2157113"/>
            <a:ext cx="8839199" cy="1301800"/>
          </a:xfrm>
          <a:prstGeom prst="rect">
            <a:avLst/>
          </a:prstGeom>
          <a:noFill/>
          <a:ln>
            <a:noFill/>
          </a:ln>
        </p:spPr>
      </p:pic>
      <p:sp>
        <p:nvSpPr>
          <p:cNvPr id="460" name="Google Shape;460;p35"/>
          <p:cNvSpPr txBox="1"/>
          <p:nvPr>
            <p:ph type="title"/>
          </p:nvPr>
        </p:nvSpPr>
        <p:spPr>
          <a:xfrm>
            <a:off x="543975" y="133825"/>
            <a:ext cx="8172600" cy="49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Matrix allows for comparative analysis</a:t>
            </a:r>
            <a:endParaRPr sz="2400"/>
          </a:p>
        </p:txBody>
      </p:sp>
      <p:pic>
        <p:nvPicPr>
          <p:cNvPr id="461" name="Google Shape;461;p35"/>
          <p:cNvPicPr preferRelativeResize="0"/>
          <p:nvPr/>
        </p:nvPicPr>
        <p:blipFill>
          <a:blip r:embed="rId6">
            <a:alphaModFix/>
          </a:blip>
          <a:stretch>
            <a:fillRect/>
          </a:stretch>
        </p:blipFill>
        <p:spPr>
          <a:xfrm>
            <a:off x="152401" y="2138513"/>
            <a:ext cx="8839202" cy="1339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1"/>
                                        </p:tgtEl>
                                        <p:attrNameLst>
                                          <p:attrName>style.visibility</p:attrName>
                                        </p:attrNameLst>
                                      </p:cBhvr>
                                      <p:to>
                                        <p:strVal val="visible"/>
                                      </p:to>
                                    </p:set>
                                    <p:animEffect filter="fade" transition="in">
                                      <p:cBhvr>
                                        <p:cTn dur="1"/>
                                        <p:tgtEl>
                                          <p:spTgt spid="461"/>
                                        </p:tgtEl>
                                      </p:cBhvr>
                                    </p:animEffect>
                                  </p:childTnLst>
                                </p:cTn>
                              </p:par>
                              <p:par>
                                <p:cTn fill="hold" nodeType="withEffect" presetClass="exit" presetID="10" presetSubtype="0">
                                  <p:stCondLst>
                                    <p:cond delay="0"/>
                                  </p:stCondLst>
                                  <p:childTnLst>
                                    <p:animEffect filter="fade" transition="out">
                                      <p:cBhvr>
                                        <p:cTn dur="1"/>
                                        <p:tgtEl>
                                          <p:spTgt spid="457"/>
                                        </p:tgtEl>
                                      </p:cBhvr>
                                    </p:animEffect>
                                    <p:set>
                                      <p:cBhvr>
                                        <p:cTn dur="1" fill="hold">
                                          <p:stCondLst>
                                            <p:cond delay="0"/>
                                          </p:stCondLst>
                                        </p:cTn>
                                        <p:tgtEl>
                                          <p:spTgt spid="45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1000"/>
                                        <p:tgtEl>
                                          <p:spTgt spid="461"/>
                                        </p:tgtEl>
                                        <p:attrNameLst>
                                          <p:attrName>ppt_x</p:attrName>
                                        </p:attrNameLst>
                                      </p:cBhvr>
                                      <p:tavLst>
                                        <p:tav fmla="" tm="0">
                                          <p:val>
                                            <p:strVal val="#ppt_x"/>
                                          </p:val>
                                        </p:tav>
                                        <p:tav fmla="" tm="100000">
                                          <p:val>
                                            <p:strVal val="#ppt_x-1"/>
                                          </p:val>
                                        </p:tav>
                                      </p:tavLst>
                                    </p:anim>
                                    <p:set>
                                      <p:cBhvr>
                                        <p:cTn dur="1" fill="hold">
                                          <p:stCondLst>
                                            <p:cond delay="1000"/>
                                          </p:stCondLst>
                                        </p:cTn>
                                        <p:tgtEl>
                                          <p:spTgt spid="461"/>
                                        </p:tgtEl>
                                        <p:attrNameLst>
                                          <p:attrName>style.visibility</p:attrName>
                                        </p:attrNameLst>
                                      </p:cBhvr>
                                      <p:to>
                                        <p:strVal val="hidden"/>
                                      </p:to>
                                    </p:set>
                                  </p:childTnLst>
                                </p:cTn>
                              </p:par>
                              <p:par>
                                <p:cTn fill="hold" nodeType="withEffect" presetClass="entr" presetID="2" presetSubtype="2">
                                  <p:stCondLst>
                                    <p:cond delay="0"/>
                                  </p:stCondLst>
                                  <p:childTnLst>
                                    <p:set>
                                      <p:cBhvr>
                                        <p:cTn dur="1" fill="hold">
                                          <p:stCondLst>
                                            <p:cond delay="0"/>
                                          </p:stCondLst>
                                        </p:cTn>
                                        <p:tgtEl>
                                          <p:spTgt spid="458"/>
                                        </p:tgtEl>
                                        <p:attrNameLst>
                                          <p:attrName>style.visibility</p:attrName>
                                        </p:attrNameLst>
                                      </p:cBhvr>
                                      <p:to>
                                        <p:strVal val="visible"/>
                                      </p:to>
                                    </p:set>
                                    <p:anim calcmode="lin" valueType="num">
                                      <p:cBhvr additive="base">
                                        <p:cTn dur="700"/>
                                        <p:tgtEl>
                                          <p:spTgt spid="45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1000"/>
                                        <p:tgtEl>
                                          <p:spTgt spid="458"/>
                                        </p:tgtEl>
                                        <p:attrNameLst>
                                          <p:attrName>ppt_x</p:attrName>
                                        </p:attrNameLst>
                                      </p:cBhvr>
                                      <p:tavLst>
                                        <p:tav fmla="" tm="0">
                                          <p:val>
                                            <p:strVal val="#ppt_x"/>
                                          </p:val>
                                        </p:tav>
                                        <p:tav fmla="" tm="100000">
                                          <p:val>
                                            <p:strVal val="#ppt_x-1"/>
                                          </p:val>
                                        </p:tav>
                                      </p:tavLst>
                                    </p:anim>
                                    <p:set>
                                      <p:cBhvr>
                                        <p:cTn dur="1" fill="hold">
                                          <p:stCondLst>
                                            <p:cond delay="1000"/>
                                          </p:stCondLst>
                                        </p:cTn>
                                        <p:tgtEl>
                                          <p:spTgt spid="458"/>
                                        </p:tgtEl>
                                        <p:attrNameLst>
                                          <p:attrName>style.visibility</p:attrName>
                                        </p:attrNameLst>
                                      </p:cBhvr>
                                      <p:to>
                                        <p:strVal val="hidden"/>
                                      </p:to>
                                    </p:set>
                                  </p:childTnLst>
                                </p:cTn>
                              </p:par>
                              <p:par>
                                <p:cTn fill="hold" nodeType="withEffect" presetClass="entr" presetID="2" presetSubtype="2">
                                  <p:stCondLst>
                                    <p:cond delay="0"/>
                                  </p:stCondLst>
                                  <p:childTnLst>
                                    <p:set>
                                      <p:cBhvr>
                                        <p:cTn dur="1" fill="hold">
                                          <p:stCondLst>
                                            <p:cond delay="0"/>
                                          </p:stCondLst>
                                        </p:cTn>
                                        <p:tgtEl>
                                          <p:spTgt spid="459"/>
                                        </p:tgtEl>
                                        <p:attrNameLst>
                                          <p:attrName>style.visibility</p:attrName>
                                        </p:attrNameLst>
                                      </p:cBhvr>
                                      <p:to>
                                        <p:strVal val="visible"/>
                                      </p:to>
                                    </p:set>
                                    <p:anim calcmode="lin" valueType="num">
                                      <p:cBhvr additive="base">
                                        <p:cTn dur="1000"/>
                                        <p:tgtEl>
                                          <p:spTgt spid="45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465" name="Shape 465"/>
        <p:cNvGrpSpPr/>
        <p:nvPr/>
      </p:nvGrpSpPr>
      <p:grpSpPr>
        <a:xfrm>
          <a:off x="0" y="0"/>
          <a:ext cx="0" cy="0"/>
          <a:chOff x="0" y="0"/>
          <a:chExt cx="0" cy="0"/>
        </a:xfrm>
      </p:grpSpPr>
      <p:sp>
        <p:nvSpPr>
          <p:cNvPr id="466" name="Google Shape;466;p36"/>
          <p:cNvSpPr/>
          <p:nvPr/>
        </p:nvSpPr>
        <p:spPr>
          <a:xfrm>
            <a:off x="705575" y="1099875"/>
            <a:ext cx="1041000" cy="1821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3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468" name="Google Shape;468;p36"/>
          <p:cNvGraphicFramePr/>
          <p:nvPr/>
        </p:nvGraphicFramePr>
        <p:xfrm>
          <a:off x="885625" y="810300"/>
          <a:ext cx="3000000" cy="3000000"/>
        </p:xfrm>
        <a:graphic>
          <a:graphicData uri="http://schemas.openxmlformats.org/drawingml/2006/table">
            <a:tbl>
              <a:tblPr>
                <a:noFill/>
                <a:tableStyleId>{AF98FE09-5C84-4352-B642-94789F647D09}</a:tableStyleId>
              </a:tblPr>
              <a:tblGrid>
                <a:gridCol w="1809750"/>
                <a:gridCol w="1809750"/>
                <a:gridCol w="1809750"/>
                <a:gridCol w="1809750"/>
              </a:tblGrid>
              <a:tr h="381000">
                <a:tc>
                  <a:txBody>
                    <a:bodyPr>
                      <a:noAutofit/>
                    </a:bodyPr>
                    <a:lstStyle/>
                    <a:p>
                      <a:pPr indent="0" lvl="0" marL="0" rtl="0" algn="l">
                        <a:spcBef>
                          <a:spcPts val="0"/>
                        </a:spcBef>
                        <a:spcAft>
                          <a:spcPts val="0"/>
                        </a:spcAft>
                        <a:buNone/>
                      </a:pPr>
                      <a:r>
                        <a:t/>
                      </a: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00FF00"/>
                    </a:solidFill>
                  </a:tcPr>
                </a:tc>
                <a:tc>
                  <a:txBody>
                    <a:bodyPr>
                      <a:noAutofit/>
                    </a:bodyPr>
                    <a:lstStyle/>
                    <a:p>
                      <a:pPr indent="0" lvl="0" marL="0" rtl="0" algn="l">
                        <a:spcBef>
                          <a:spcPts val="0"/>
                        </a:spcBef>
                        <a:spcAft>
                          <a:spcPts val="0"/>
                        </a:spcAft>
                        <a:buNone/>
                      </a:pPr>
                      <a:r>
                        <a:t/>
                      </a: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00FF00"/>
                    </a:solidFill>
                  </a:tcPr>
                </a:tc>
                <a:tc>
                  <a:txBody>
                    <a:bodyPr>
                      <a:noAutofit/>
                    </a:bodyPr>
                    <a:lstStyle/>
                    <a:p>
                      <a:pPr indent="0" lvl="0" marL="0" rtl="0" algn="l">
                        <a:spcBef>
                          <a:spcPts val="0"/>
                        </a:spcBef>
                        <a:spcAft>
                          <a:spcPts val="0"/>
                        </a:spcAft>
                        <a:buNone/>
                      </a:pPr>
                      <a:r>
                        <a:t/>
                      </a: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r>
              <a:tr h="381000">
                <a:tc>
                  <a:txBody>
                    <a:bodyPr>
                      <a:noAutofit/>
                    </a:bodyPr>
                    <a:lstStyle/>
                    <a:p>
                      <a:pPr indent="0" lvl="0" marL="0" rtl="0" algn="l">
                        <a:spcBef>
                          <a:spcPts val="0"/>
                        </a:spcBef>
                        <a:spcAft>
                          <a:spcPts val="0"/>
                        </a:spcAft>
                        <a:buNone/>
                      </a:pPr>
                      <a:r>
                        <a:t/>
                      </a: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00FF00"/>
                    </a:solidFill>
                  </a:tcPr>
                </a:tc>
                <a:tc>
                  <a:txBody>
                    <a:bodyPr>
                      <a:noAutofit/>
                    </a:bodyPr>
                    <a:lstStyle/>
                    <a:p>
                      <a:pPr indent="0" lvl="0" marL="0" rtl="0" algn="l">
                        <a:spcBef>
                          <a:spcPts val="0"/>
                        </a:spcBef>
                        <a:spcAft>
                          <a:spcPts val="0"/>
                        </a:spcAft>
                        <a:buNone/>
                      </a:pPr>
                      <a:r>
                        <a:t/>
                      </a: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F0000"/>
                    </a:solidFill>
                  </a:tcPr>
                </a:tc>
                <a:tc>
                  <a:txBody>
                    <a:bodyPr>
                      <a:noAutofit/>
                    </a:bodyPr>
                    <a:lstStyle/>
                    <a:p>
                      <a:pPr indent="0" lvl="0" marL="0" rtl="0" algn="l">
                        <a:spcBef>
                          <a:spcPts val="0"/>
                        </a:spcBef>
                        <a:spcAft>
                          <a:spcPts val="0"/>
                        </a:spcAft>
                        <a:buNone/>
                      </a:pPr>
                      <a:r>
                        <a:t/>
                      </a: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r>
              <a:tr h="381000">
                <a:tc>
                  <a:txBody>
                    <a:bodyPr>
                      <a:noAutofit/>
                    </a:bodyPr>
                    <a:lstStyle/>
                    <a:p>
                      <a:pPr indent="0" lvl="0" marL="0" rtl="0" algn="l">
                        <a:spcBef>
                          <a:spcPts val="0"/>
                        </a:spcBef>
                        <a:spcAft>
                          <a:spcPts val="0"/>
                        </a:spcAft>
                        <a:buNone/>
                      </a:pPr>
                      <a:r>
                        <a:t/>
                      </a: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FFF00"/>
                    </a:solidFill>
                  </a:tcPr>
                </a:tc>
                <a:tc>
                  <a:txBody>
                    <a:bodyPr>
                      <a:noAutofit/>
                    </a:bodyPr>
                    <a:lstStyle/>
                    <a:p>
                      <a:pPr indent="0" lvl="0" marL="0" rtl="0" algn="l">
                        <a:spcBef>
                          <a:spcPts val="0"/>
                        </a:spcBef>
                        <a:spcAft>
                          <a:spcPts val="0"/>
                        </a:spcAft>
                        <a:buNone/>
                      </a:pPr>
                      <a:r>
                        <a:t/>
                      </a: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r>
              <a:tr h="381000">
                <a:tc>
                  <a:txBody>
                    <a:bodyPr>
                      <a:noAutofit/>
                    </a:bodyPr>
                    <a:lstStyle/>
                    <a:p>
                      <a:pPr indent="0" lvl="0" marL="0" rtl="0" algn="l">
                        <a:spcBef>
                          <a:spcPts val="0"/>
                        </a:spcBef>
                        <a:spcAft>
                          <a:spcPts val="0"/>
                        </a:spcAft>
                        <a:buNone/>
                      </a:pPr>
                      <a:r>
                        <a:t/>
                      </a: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00FF00"/>
                    </a:solidFill>
                  </a:tcPr>
                </a:tc>
                <a:tc>
                  <a:txBody>
                    <a:bodyPr>
                      <a:noAutofit/>
                    </a:bodyPr>
                    <a:lstStyle/>
                    <a:p>
                      <a:pPr indent="0" lvl="0" marL="0" rtl="0" algn="l">
                        <a:spcBef>
                          <a:spcPts val="0"/>
                        </a:spcBef>
                        <a:spcAft>
                          <a:spcPts val="0"/>
                        </a:spcAft>
                        <a:buNone/>
                      </a:pPr>
                      <a:r>
                        <a:t/>
                      </a: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00FF00"/>
                    </a:solidFill>
                  </a:tcPr>
                </a:tc>
                <a:tc>
                  <a:txBody>
                    <a:bodyPr>
                      <a:noAutofit/>
                    </a:bodyPr>
                    <a:lstStyle/>
                    <a:p>
                      <a:pPr indent="0" lvl="0" marL="0" rtl="0" algn="l">
                        <a:spcBef>
                          <a:spcPts val="0"/>
                        </a:spcBef>
                        <a:spcAft>
                          <a:spcPts val="0"/>
                        </a:spcAft>
                        <a:buNone/>
                      </a:pPr>
                      <a:r>
                        <a:t/>
                      </a: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FFF00"/>
                    </a:solidFill>
                  </a:tcPr>
                </a:tc>
              </a:tr>
            </a:tbl>
          </a:graphicData>
        </a:graphic>
      </p:graphicFrame>
      <p:cxnSp>
        <p:nvCxnSpPr>
          <p:cNvPr id="469" name="Google Shape;469;p36"/>
          <p:cNvCxnSpPr/>
          <p:nvPr/>
        </p:nvCxnSpPr>
        <p:spPr>
          <a:xfrm flipH="1" rot="10800000">
            <a:off x="2347675" y="1023225"/>
            <a:ext cx="2729100" cy="13500"/>
          </a:xfrm>
          <a:prstGeom prst="straightConnector1">
            <a:avLst/>
          </a:prstGeom>
          <a:noFill/>
          <a:ln cap="flat" cmpd="sng" w="38100">
            <a:solidFill>
              <a:schemeClr val="dk2"/>
            </a:solidFill>
            <a:prstDash val="solid"/>
            <a:round/>
            <a:headEnd len="med" w="med" type="none"/>
            <a:tailEnd len="med" w="med" type="triangle"/>
          </a:ln>
        </p:spPr>
      </p:cxnSp>
      <p:cxnSp>
        <p:nvCxnSpPr>
          <p:cNvPr id="470" name="Google Shape;470;p36"/>
          <p:cNvCxnSpPr/>
          <p:nvPr/>
        </p:nvCxnSpPr>
        <p:spPr>
          <a:xfrm flipH="1" rot="10800000">
            <a:off x="2252625" y="2158850"/>
            <a:ext cx="2729100" cy="13500"/>
          </a:xfrm>
          <a:prstGeom prst="straightConnector1">
            <a:avLst/>
          </a:prstGeom>
          <a:noFill/>
          <a:ln cap="flat" cmpd="sng" w="38100">
            <a:solidFill>
              <a:schemeClr val="dk2"/>
            </a:solidFill>
            <a:prstDash val="solid"/>
            <a:round/>
            <a:headEnd len="med" w="med" type="none"/>
            <a:tailEnd len="med" w="med" type="triangle"/>
          </a:ln>
        </p:spPr>
      </p:cxnSp>
      <p:sp>
        <p:nvSpPr>
          <p:cNvPr id="471" name="Google Shape;471;p36"/>
          <p:cNvSpPr txBox="1"/>
          <p:nvPr>
            <p:ph type="title"/>
          </p:nvPr>
        </p:nvSpPr>
        <p:spPr>
          <a:xfrm>
            <a:off x="543975" y="133825"/>
            <a:ext cx="8172600" cy="49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Patterns from the matrix </a:t>
            </a:r>
            <a:endParaRPr sz="2400"/>
          </a:p>
        </p:txBody>
      </p:sp>
      <p:sp>
        <p:nvSpPr>
          <p:cNvPr id="472" name="Google Shape;472;p36"/>
          <p:cNvSpPr txBox="1"/>
          <p:nvPr/>
        </p:nvSpPr>
        <p:spPr>
          <a:xfrm>
            <a:off x="902950" y="2615225"/>
            <a:ext cx="7239000" cy="21345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Char char="●"/>
            </a:pPr>
            <a:r>
              <a:rPr lang="en" sz="2000">
                <a:solidFill>
                  <a:srgbClr val="FFFFFF"/>
                </a:solidFill>
              </a:rPr>
              <a:t>D</a:t>
            </a:r>
            <a:r>
              <a:rPr lang="en" sz="2000">
                <a:solidFill>
                  <a:srgbClr val="FFFFFF"/>
                </a:solidFill>
              </a:rPr>
              <a:t>irect </a:t>
            </a:r>
            <a:r>
              <a:rPr b="1" lang="en" sz="2000">
                <a:solidFill>
                  <a:srgbClr val="FFFFFF"/>
                </a:solidFill>
              </a:rPr>
              <a:t>ownership</a:t>
            </a:r>
            <a:r>
              <a:rPr lang="en" sz="2000">
                <a:solidFill>
                  <a:srgbClr val="FFFFFF"/>
                </a:solidFill>
              </a:rPr>
              <a:t> has a higher rate of installation compared to indirect ownership</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Multi-purpose </a:t>
            </a:r>
            <a:r>
              <a:rPr b="1" lang="en" sz="2000">
                <a:solidFill>
                  <a:srgbClr val="FFFFFF"/>
                </a:solidFill>
              </a:rPr>
              <a:t>flexibility</a:t>
            </a:r>
            <a:r>
              <a:rPr lang="en" sz="2000">
                <a:solidFill>
                  <a:srgbClr val="FFFFFF"/>
                </a:solidFill>
              </a:rPr>
              <a:t> valued more than adaptability over time</a:t>
            </a:r>
            <a:endParaRPr sz="2000">
              <a:solidFill>
                <a:srgbClr val="FFFFFF"/>
              </a:solidFill>
            </a:endParaRPr>
          </a:p>
          <a:p>
            <a:pPr indent="-355600" lvl="0" marL="457200" rtl="0" algn="l">
              <a:spcBef>
                <a:spcPts val="0"/>
              </a:spcBef>
              <a:spcAft>
                <a:spcPts val="0"/>
              </a:spcAft>
              <a:buClr>
                <a:srgbClr val="FFFFFF"/>
              </a:buClr>
              <a:buSzPts val="2000"/>
              <a:buChar char="●"/>
            </a:pPr>
            <a:r>
              <a:rPr b="1" lang="en" sz="2000">
                <a:solidFill>
                  <a:srgbClr val="FFFFFF"/>
                </a:solidFill>
              </a:rPr>
              <a:t>Incentivised</a:t>
            </a:r>
            <a:r>
              <a:rPr lang="en" sz="2000">
                <a:solidFill>
                  <a:srgbClr val="FFFFFF"/>
                </a:solidFill>
              </a:rPr>
              <a:t> infrastructures see more development</a:t>
            </a:r>
            <a:endParaRPr sz="2000">
              <a:solidFill>
                <a:srgbClr val="FFFF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476" name="Shape 476"/>
        <p:cNvGrpSpPr/>
        <p:nvPr/>
      </p:nvGrpSpPr>
      <p:grpSpPr>
        <a:xfrm>
          <a:off x="0" y="0"/>
          <a:ext cx="0" cy="0"/>
          <a:chOff x="0" y="0"/>
          <a:chExt cx="0" cy="0"/>
        </a:xfrm>
      </p:grpSpPr>
      <p:sp>
        <p:nvSpPr>
          <p:cNvPr id="477" name="Google Shape;477;p37"/>
          <p:cNvSpPr/>
          <p:nvPr/>
        </p:nvSpPr>
        <p:spPr>
          <a:xfrm>
            <a:off x="694525" y="1087563"/>
            <a:ext cx="1054800" cy="300300"/>
          </a:xfrm>
          <a:prstGeom prst="rect">
            <a:avLst/>
          </a:prstGeom>
          <a:solidFill>
            <a:srgbClr val="1C4587"/>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37"/>
          <p:cNvSpPr txBox="1"/>
          <p:nvPr>
            <p:ph type="title"/>
          </p:nvPr>
        </p:nvSpPr>
        <p:spPr>
          <a:xfrm>
            <a:off x="727800" y="132075"/>
            <a:ext cx="7688400" cy="95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I</a:t>
            </a:r>
            <a:r>
              <a:rPr lang="en" sz="2400"/>
              <a:t>ncentives spark widespread implementation of green roofs</a:t>
            </a:r>
            <a:endParaRPr sz="2400"/>
          </a:p>
          <a:p>
            <a:pPr indent="0" lvl="0" marL="0" rtl="0" algn="l">
              <a:spcBef>
                <a:spcPts val="0"/>
              </a:spcBef>
              <a:spcAft>
                <a:spcPts val="0"/>
              </a:spcAft>
              <a:buNone/>
            </a:pPr>
            <a:r>
              <a:t/>
            </a:r>
            <a:endParaRPr/>
          </a:p>
        </p:txBody>
      </p:sp>
      <p:sp>
        <p:nvSpPr>
          <p:cNvPr id="479" name="Google Shape;479;p3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480" name="Google Shape;480;p37"/>
          <p:cNvPicPr preferRelativeResize="0"/>
          <p:nvPr/>
        </p:nvPicPr>
        <p:blipFill>
          <a:blip r:embed="rId3">
            <a:alphaModFix/>
          </a:blip>
          <a:stretch>
            <a:fillRect/>
          </a:stretch>
        </p:blipFill>
        <p:spPr>
          <a:xfrm>
            <a:off x="694525" y="3539336"/>
            <a:ext cx="2324249" cy="1306514"/>
          </a:xfrm>
          <a:prstGeom prst="rect">
            <a:avLst/>
          </a:prstGeom>
          <a:noFill/>
          <a:ln>
            <a:noFill/>
          </a:ln>
        </p:spPr>
      </p:pic>
      <p:pic>
        <p:nvPicPr>
          <p:cNvPr id="481" name="Google Shape;481;p37"/>
          <p:cNvPicPr preferRelativeResize="0"/>
          <p:nvPr/>
        </p:nvPicPr>
        <p:blipFill rotWithShape="1">
          <a:blip r:embed="rId4">
            <a:alphaModFix/>
          </a:blip>
          <a:srcRect b="23070" l="0" r="0" t="16072"/>
          <a:stretch/>
        </p:blipFill>
        <p:spPr>
          <a:xfrm>
            <a:off x="2289913" y="1179000"/>
            <a:ext cx="4564174" cy="2083248"/>
          </a:xfrm>
          <a:prstGeom prst="rect">
            <a:avLst/>
          </a:prstGeom>
          <a:noFill/>
          <a:ln>
            <a:noFill/>
          </a:ln>
        </p:spPr>
      </p:pic>
      <p:pic>
        <p:nvPicPr>
          <p:cNvPr id="482" name="Google Shape;482;p37"/>
          <p:cNvPicPr preferRelativeResize="0"/>
          <p:nvPr/>
        </p:nvPicPr>
        <p:blipFill>
          <a:blip r:embed="rId5">
            <a:alphaModFix/>
          </a:blip>
          <a:stretch>
            <a:fillRect/>
          </a:stretch>
        </p:blipFill>
        <p:spPr>
          <a:xfrm>
            <a:off x="6480700" y="3541800"/>
            <a:ext cx="2324250" cy="13015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486" name="Shape 486"/>
        <p:cNvGrpSpPr/>
        <p:nvPr/>
      </p:nvGrpSpPr>
      <p:grpSpPr>
        <a:xfrm>
          <a:off x="0" y="0"/>
          <a:ext cx="0" cy="0"/>
          <a:chOff x="0" y="0"/>
          <a:chExt cx="0" cy="0"/>
        </a:xfrm>
      </p:grpSpPr>
      <p:sp>
        <p:nvSpPr>
          <p:cNvPr id="487" name="Google Shape;487;p38"/>
          <p:cNvSpPr/>
          <p:nvPr/>
        </p:nvSpPr>
        <p:spPr>
          <a:xfrm>
            <a:off x="694525" y="1087563"/>
            <a:ext cx="1054800" cy="300300"/>
          </a:xfrm>
          <a:prstGeom prst="rect">
            <a:avLst/>
          </a:prstGeom>
          <a:solidFill>
            <a:srgbClr val="1C4587"/>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8"/>
          <p:cNvSpPr txBox="1"/>
          <p:nvPr>
            <p:ph type="title"/>
          </p:nvPr>
        </p:nvSpPr>
        <p:spPr>
          <a:xfrm>
            <a:off x="259050" y="188225"/>
            <a:ext cx="8625900" cy="61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The value of microgrids varies based on location</a:t>
            </a:r>
            <a:endParaRPr sz="2400"/>
          </a:p>
        </p:txBody>
      </p:sp>
      <p:sp>
        <p:nvSpPr>
          <p:cNvPr id="489" name="Google Shape;489;p3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490" name="Google Shape;490;p38"/>
          <p:cNvPicPr preferRelativeResize="0"/>
          <p:nvPr/>
        </p:nvPicPr>
        <p:blipFill rotWithShape="1">
          <a:blip r:embed="rId3">
            <a:alphaModFix/>
          </a:blip>
          <a:srcRect b="7825" l="0" r="0" t="0"/>
          <a:stretch/>
        </p:blipFill>
        <p:spPr>
          <a:xfrm>
            <a:off x="4822175" y="1190275"/>
            <a:ext cx="4126821" cy="2940650"/>
          </a:xfrm>
          <a:prstGeom prst="rect">
            <a:avLst/>
          </a:prstGeom>
          <a:noFill/>
          <a:ln>
            <a:noFill/>
          </a:ln>
        </p:spPr>
      </p:pic>
      <p:sp>
        <p:nvSpPr>
          <p:cNvPr id="491" name="Google Shape;491;p38"/>
          <p:cNvSpPr txBox="1"/>
          <p:nvPr/>
        </p:nvSpPr>
        <p:spPr>
          <a:xfrm>
            <a:off x="820750" y="4233925"/>
            <a:ext cx="3091500" cy="18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600">
              <a:solidFill>
                <a:srgbClr val="FFFFFF"/>
              </a:solidFill>
            </a:endParaRPr>
          </a:p>
        </p:txBody>
      </p:sp>
      <p:pic>
        <p:nvPicPr>
          <p:cNvPr id="492" name="Google Shape;492;p38"/>
          <p:cNvPicPr preferRelativeResize="0"/>
          <p:nvPr/>
        </p:nvPicPr>
        <p:blipFill>
          <a:blip r:embed="rId4">
            <a:alphaModFix/>
          </a:blip>
          <a:stretch>
            <a:fillRect/>
          </a:stretch>
        </p:blipFill>
        <p:spPr>
          <a:xfrm>
            <a:off x="156700" y="1224000"/>
            <a:ext cx="4419600" cy="29069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496" name="Shape 496"/>
        <p:cNvGrpSpPr/>
        <p:nvPr/>
      </p:nvGrpSpPr>
      <p:grpSpPr>
        <a:xfrm>
          <a:off x="0" y="0"/>
          <a:ext cx="0" cy="0"/>
          <a:chOff x="0" y="0"/>
          <a:chExt cx="0" cy="0"/>
        </a:xfrm>
      </p:grpSpPr>
      <p:sp>
        <p:nvSpPr>
          <p:cNvPr id="497" name="Google Shape;497;p39"/>
          <p:cNvSpPr/>
          <p:nvPr/>
        </p:nvSpPr>
        <p:spPr>
          <a:xfrm>
            <a:off x="694525" y="1087563"/>
            <a:ext cx="1054800" cy="300300"/>
          </a:xfrm>
          <a:prstGeom prst="rect">
            <a:avLst/>
          </a:prstGeom>
          <a:solidFill>
            <a:srgbClr val="1C4587"/>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39"/>
          <p:cNvSpPr txBox="1"/>
          <p:nvPr>
            <p:ph type="title"/>
          </p:nvPr>
        </p:nvSpPr>
        <p:spPr>
          <a:xfrm>
            <a:off x="164775" y="233600"/>
            <a:ext cx="8761200" cy="85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Smart traffic systems are adaptive </a:t>
            </a:r>
            <a:endParaRPr sz="2400"/>
          </a:p>
          <a:p>
            <a:pPr indent="0" lvl="0" marL="0" rtl="0" algn="ctr">
              <a:spcBef>
                <a:spcPts val="0"/>
              </a:spcBef>
              <a:spcAft>
                <a:spcPts val="0"/>
              </a:spcAft>
              <a:buNone/>
            </a:pPr>
            <a:r>
              <a:rPr lang="en" sz="2400"/>
              <a:t>to public needs </a:t>
            </a:r>
            <a:endParaRPr sz="2400"/>
          </a:p>
        </p:txBody>
      </p:sp>
      <p:sp>
        <p:nvSpPr>
          <p:cNvPr id="499" name="Google Shape;499;p3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descr="Related image" id="500" name="Google Shape;500;p39"/>
          <p:cNvPicPr preferRelativeResize="0"/>
          <p:nvPr/>
        </p:nvPicPr>
        <p:blipFill>
          <a:blip r:embed="rId3">
            <a:alphaModFix/>
          </a:blip>
          <a:stretch>
            <a:fillRect/>
          </a:stretch>
        </p:blipFill>
        <p:spPr>
          <a:xfrm>
            <a:off x="2158513" y="1169563"/>
            <a:ext cx="4773724" cy="358029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504" name="Shape 504"/>
        <p:cNvGrpSpPr/>
        <p:nvPr/>
      </p:nvGrpSpPr>
      <p:grpSpPr>
        <a:xfrm>
          <a:off x="0" y="0"/>
          <a:ext cx="0" cy="0"/>
          <a:chOff x="0" y="0"/>
          <a:chExt cx="0" cy="0"/>
        </a:xfrm>
      </p:grpSpPr>
      <p:sp>
        <p:nvSpPr>
          <p:cNvPr id="505" name="Google Shape;505;p40"/>
          <p:cNvSpPr/>
          <p:nvPr/>
        </p:nvSpPr>
        <p:spPr>
          <a:xfrm>
            <a:off x="697425" y="871775"/>
            <a:ext cx="1140000" cy="6036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4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
        <p:nvSpPr>
          <p:cNvPr id="507" name="Google Shape;507;p40"/>
          <p:cNvSpPr txBox="1"/>
          <p:nvPr>
            <p:ph type="title"/>
          </p:nvPr>
        </p:nvSpPr>
        <p:spPr>
          <a:xfrm>
            <a:off x="515025" y="55175"/>
            <a:ext cx="8021400" cy="87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t>ICT is connecting infrastructures into a networked system</a:t>
            </a:r>
            <a:endParaRPr sz="2200"/>
          </a:p>
        </p:txBody>
      </p:sp>
      <p:pic>
        <p:nvPicPr>
          <p:cNvPr id="508" name="Google Shape;508;p40"/>
          <p:cNvPicPr preferRelativeResize="0"/>
          <p:nvPr/>
        </p:nvPicPr>
        <p:blipFill>
          <a:blip r:embed="rId3">
            <a:alphaModFix/>
          </a:blip>
          <a:stretch>
            <a:fillRect/>
          </a:stretch>
        </p:blipFill>
        <p:spPr>
          <a:xfrm>
            <a:off x="1090038" y="871775"/>
            <a:ext cx="6963924" cy="3714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512" name="Shape 512"/>
        <p:cNvGrpSpPr/>
        <p:nvPr/>
      </p:nvGrpSpPr>
      <p:grpSpPr>
        <a:xfrm>
          <a:off x="0" y="0"/>
          <a:ext cx="0" cy="0"/>
          <a:chOff x="0" y="0"/>
          <a:chExt cx="0" cy="0"/>
        </a:xfrm>
      </p:grpSpPr>
      <p:sp>
        <p:nvSpPr>
          <p:cNvPr id="513" name="Google Shape;513;p41"/>
          <p:cNvSpPr txBox="1"/>
          <p:nvPr>
            <p:ph type="title"/>
          </p:nvPr>
        </p:nvSpPr>
        <p:spPr>
          <a:xfrm>
            <a:off x="173900" y="68450"/>
            <a:ext cx="8802000" cy="87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Integrated flexible </a:t>
            </a:r>
            <a:r>
              <a:rPr lang="en" sz="2000"/>
              <a:t>infrastructures require more complex cost analysis</a:t>
            </a:r>
            <a:r>
              <a:rPr lang="en" sz="2000"/>
              <a:t> </a:t>
            </a:r>
            <a:endParaRPr sz="2000"/>
          </a:p>
        </p:txBody>
      </p:sp>
      <p:sp>
        <p:nvSpPr>
          <p:cNvPr id="514" name="Google Shape;514;p4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
        <p:nvSpPr>
          <p:cNvPr id="515" name="Google Shape;515;p41"/>
          <p:cNvSpPr/>
          <p:nvPr/>
        </p:nvSpPr>
        <p:spPr>
          <a:xfrm>
            <a:off x="694525" y="1087563"/>
            <a:ext cx="1054800" cy="300300"/>
          </a:xfrm>
          <a:prstGeom prst="rect">
            <a:avLst/>
          </a:prstGeom>
          <a:solidFill>
            <a:srgbClr val="1C4587"/>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41"/>
          <p:cNvSpPr txBox="1"/>
          <p:nvPr/>
        </p:nvSpPr>
        <p:spPr>
          <a:xfrm>
            <a:off x="3157950" y="4095625"/>
            <a:ext cx="3243900" cy="58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400">
              <a:solidFill>
                <a:srgbClr val="FFFFFF"/>
              </a:solidFill>
              <a:latin typeface="Raleway"/>
              <a:ea typeface="Raleway"/>
              <a:cs typeface="Raleway"/>
              <a:sym typeface="Raleway"/>
            </a:endParaRPr>
          </a:p>
        </p:txBody>
      </p:sp>
      <p:pic>
        <p:nvPicPr>
          <p:cNvPr id="517" name="Google Shape;517;p41"/>
          <p:cNvPicPr preferRelativeResize="0"/>
          <p:nvPr/>
        </p:nvPicPr>
        <p:blipFill>
          <a:blip r:embed="rId3">
            <a:alphaModFix/>
          </a:blip>
          <a:stretch>
            <a:fillRect/>
          </a:stretch>
        </p:blipFill>
        <p:spPr>
          <a:xfrm>
            <a:off x="396125" y="3654621"/>
            <a:ext cx="2482300" cy="1352854"/>
          </a:xfrm>
          <a:prstGeom prst="rect">
            <a:avLst/>
          </a:prstGeom>
          <a:noFill/>
          <a:ln>
            <a:noFill/>
          </a:ln>
        </p:spPr>
      </p:pic>
      <p:pic>
        <p:nvPicPr>
          <p:cNvPr id="518" name="Google Shape;518;p41"/>
          <p:cNvPicPr preferRelativeResize="0"/>
          <p:nvPr/>
        </p:nvPicPr>
        <p:blipFill>
          <a:blip r:embed="rId4">
            <a:alphaModFix/>
          </a:blip>
          <a:stretch>
            <a:fillRect/>
          </a:stretch>
        </p:blipFill>
        <p:spPr>
          <a:xfrm>
            <a:off x="6594300" y="3642125"/>
            <a:ext cx="1352850" cy="1352850"/>
          </a:xfrm>
          <a:prstGeom prst="rect">
            <a:avLst/>
          </a:prstGeom>
          <a:noFill/>
          <a:ln>
            <a:noFill/>
          </a:ln>
        </p:spPr>
      </p:pic>
      <p:pic>
        <p:nvPicPr>
          <p:cNvPr id="519" name="Google Shape;519;p41" title="Chart"/>
          <p:cNvPicPr preferRelativeResize="0"/>
          <p:nvPr/>
        </p:nvPicPr>
        <p:blipFill rotWithShape="1">
          <a:blip r:embed="rId5">
            <a:alphaModFix/>
          </a:blip>
          <a:srcRect b="0" l="2442" r="1772" t="0"/>
          <a:stretch/>
        </p:blipFill>
        <p:spPr>
          <a:xfrm>
            <a:off x="201175" y="914163"/>
            <a:ext cx="4158504" cy="2684425"/>
          </a:xfrm>
          <a:prstGeom prst="rect">
            <a:avLst/>
          </a:prstGeom>
          <a:noFill/>
          <a:ln>
            <a:noFill/>
          </a:ln>
        </p:spPr>
      </p:pic>
      <p:pic>
        <p:nvPicPr>
          <p:cNvPr id="520" name="Google Shape;520;p41" title="Chart"/>
          <p:cNvPicPr preferRelativeResize="0"/>
          <p:nvPr/>
        </p:nvPicPr>
        <p:blipFill rotWithShape="1">
          <a:blip r:embed="rId6">
            <a:alphaModFix/>
          </a:blip>
          <a:srcRect b="0" l="7616" r="2253" t="0"/>
          <a:stretch/>
        </p:blipFill>
        <p:spPr>
          <a:xfrm>
            <a:off x="5012134" y="944450"/>
            <a:ext cx="3868741" cy="2654150"/>
          </a:xfrm>
          <a:prstGeom prst="rect">
            <a:avLst/>
          </a:prstGeom>
          <a:noFill/>
          <a:ln>
            <a:noFill/>
          </a:ln>
        </p:spPr>
      </p:pic>
      <p:sp>
        <p:nvSpPr>
          <p:cNvPr id="521" name="Google Shape;521;p41"/>
          <p:cNvSpPr txBox="1"/>
          <p:nvPr/>
        </p:nvSpPr>
        <p:spPr>
          <a:xfrm>
            <a:off x="234725" y="5029500"/>
            <a:ext cx="3000000" cy="1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600">
              <a:solidFill>
                <a:srgbClr val="FFFFFF"/>
              </a:solidFill>
            </a:endParaRPr>
          </a:p>
        </p:txBody>
      </p:sp>
      <p:sp>
        <p:nvSpPr>
          <p:cNvPr id="522" name="Google Shape;522;p41"/>
          <p:cNvSpPr txBox="1"/>
          <p:nvPr/>
        </p:nvSpPr>
        <p:spPr>
          <a:xfrm>
            <a:off x="5691825" y="4992600"/>
            <a:ext cx="3157800" cy="18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60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109" name="Shape 109"/>
        <p:cNvGrpSpPr/>
        <p:nvPr/>
      </p:nvGrpSpPr>
      <p:grpSpPr>
        <a:xfrm>
          <a:off x="0" y="0"/>
          <a:ext cx="0" cy="0"/>
          <a:chOff x="0" y="0"/>
          <a:chExt cx="0" cy="0"/>
        </a:xfrm>
      </p:grpSpPr>
      <p:sp>
        <p:nvSpPr>
          <p:cNvPr id="110" name="Google Shape;110;p15"/>
          <p:cNvSpPr txBox="1"/>
          <p:nvPr>
            <p:ph type="title"/>
          </p:nvPr>
        </p:nvSpPr>
        <p:spPr>
          <a:xfrm>
            <a:off x="150125" y="132475"/>
            <a:ext cx="8747100" cy="82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Infrastructure supports societal and economic growth</a:t>
            </a:r>
            <a:endParaRPr sz="2400"/>
          </a:p>
          <a:p>
            <a:pPr indent="0" lvl="0" marL="0" rtl="0" algn="l">
              <a:spcBef>
                <a:spcPts val="0"/>
              </a:spcBef>
              <a:spcAft>
                <a:spcPts val="0"/>
              </a:spcAft>
              <a:buNone/>
            </a:pPr>
            <a:r>
              <a:t/>
            </a:r>
            <a:endParaRPr/>
          </a:p>
        </p:txBody>
      </p:sp>
      <p:pic>
        <p:nvPicPr>
          <p:cNvPr id="111" name="Google Shape;111;p15"/>
          <p:cNvPicPr preferRelativeResize="0"/>
          <p:nvPr/>
        </p:nvPicPr>
        <p:blipFill>
          <a:blip r:embed="rId3">
            <a:alphaModFix/>
          </a:blip>
          <a:stretch>
            <a:fillRect/>
          </a:stretch>
        </p:blipFill>
        <p:spPr>
          <a:xfrm>
            <a:off x="0" y="1040063"/>
            <a:ext cx="9144000" cy="3429000"/>
          </a:xfrm>
          <a:prstGeom prst="rect">
            <a:avLst/>
          </a:prstGeom>
          <a:noFill/>
          <a:ln>
            <a:noFill/>
          </a:ln>
        </p:spPr>
      </p:pic>
      <p:sp>
        <p:nvSpPr>
          <p:cNvPr id="112" name="Google Shape;112;p1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13" name="Google Shape;113;p15"/>
          <p:cNvSpPr txBox="1"/>
          <p:nvPr/>
        </p:nvSpPr>
        <p:spPr>
          <a:xfrm>
            <a:off x="3084450" y="4866550"/>
            <a:ext cx="2975100" cy="16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600">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526" name="Shape 526"/>
        <p:cNvGrpSpPr/>
        <p:nvPr/>
      </p:nvGrpSpPr>
      <p:grpSpPr>
        <a:xfrm>
          <a:off x="0" y="0"/>
          <a:ext cx="0" cy="0"/>
          <a:chOff x="0" y="0"/>
          <a:chExt cx="0" cy="0"/>
        </a:xfrm>
      </p:grpSpPr>
      <p:sp>
        <p:nvSpPr>
          <p:cNvPr id="527" name="Google Shape;527;p4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
        <p:nvSpPr>
          <p:cNvPr id="528" name="Google Shape;528;p42"/>
          <p:cNvSpPr/>
          <p:nvPr/>
        </p:nvSpPr>
        <p:spPr>
          <a:xfrm>
            <a:off x="704125" y="1052850"/>
            <a:ext cx="1046100" cy="2547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42"/>
          <p:cNvSpPr txBox="1"/>
          <p:nvPr>
            <p:ph type="title"/>
          </p:nvPr>
        </p:nvSpPr>
        <p:spPr>
          <a:xfrm>
            <a:off x="638250" y="55175"/>
            <a:ext cx="7959300" cy="87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Specialized workforce required to maintain and operate integrated flexible infrastructures</a:t>
            </a:r>
            <a:endParaRPr sz="2400"/>
          </a:p>
        </p:txBody>
      </p:sp>
      <p:pic>
        <p:nvPicPr>
          <p:cNvPr id="530" name="Google Shape;530;p42"/>
          <p:cNvPicPr preferRelativeResize="0"/>
          <p:nvPr/>
        </p:nvPicPr>
        <p:blipFill rotWithShape="1">
          <a:blip r:embed="rId3">
            <a:alphaModFix/>
          </a:blip>
          <a:srcRect b="13157" l="0" r="0" t="5369"/>
          <a:stretch/>
        </p:blipFill>
        <p:spPr>
          <a:xfrm>
            <a:off x="985450" y="1186950"/>
            <a:ext cx="7173102" cy="32859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534" name="Shape 534"/>
        <p:cNvGrpSpPr/>
        <p:nvPr/>
      </p:nvGrpSpPr>
      <p:grpSpPr>
        <a:xfrm>
          <a:off x="0" y="0"/>
          <a:ext cx="0" cy="0"/>
          <a:chOff x="0" y="0"/>
          <a:chExt cx="0" cy="0"/>
        </a:xfrm>
      </p:grpSpPr>
      <p:sp>
        <p:nvSpPr>
          <p:cNvPr id="535" name="Google Shape;535;p43"/>
          <p:cNvSpPr txBox="1"/>
          <p:nvPr>
            <p:ph type="title"/>
          </p:nvPr>
        </p:nvSpPr>
        <p:spPr>
          <a:xfrm>
            <a:off x="638250" y="55175"/>
            <a:ext cx="7959300" cy="87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800"/>
              <a:t>Lack of information of assets inhibits development and analysis</a:t>
            </a:r>
            <a:endParaRPr sz="2800"/>
          </a:p>
        </p:txBody>
      </p:sp>
      <p:sp>
        <p:nvSpPr>
          <p:cNvPr id="536" name="Google Shape;536;p4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
        <p:nvSpPr>
          <p:cNvPr id="537" name="Google Shape;537;p43"/>
          <p:cNvSpPr/>
          <p:nvPr/>
        </p:nvSpPr>
        <p:spPr>
          <a:xfrm>
            <a:off x="694525" y="1087563"/>
            <a:ext cx="1054800" cy="300300"/>
          </a:xfrm>
          <a:prstGeom prst="rect">
            <a:avLst/>
          </a:prstGeom>
          <a:solidFill>
            <a:srgbClr val="1C4587"/>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8" name="Google Shape;538;p43"/>
          <p:cNvPicPr preferRelativeResize="0"/>
          <p:nvPr/>
        </p:nvPicPr>
        <p:blipFill rotWithShape="1">
          <a:blip r:embed="rId3">
            <a:alphaModFix/>
          </a:blip>
          <a:srcRect b="11694" l="7258" r="7147" t="14613"/>
          <a:stretch/>
        </p:blipFill>
        <p:spPr>
          <a:xfrm>
            <a:off x="2566463" y="1296350"/>
            <a:ext cx="4011076" cy="345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542" name="Shape 542"/>
        <p:cNvGrpSpPr/>
        <p:nvPr/>
      </p:nvGrpSpPr>
      <p:grpSpPr>
        <a:xfrm>
          <a:off x="0" y="0"/>
          <a:ext cx="0" cy="0"/>
          <a:chOff x="0" y="0"/>
          <a:chExt cx="0" cy="0"/>
        </a:xfrm>
      </p:grpSpPr>
      <p:sp>
        <p:nvSpPr>
          <p:cNvPr id="543" name="Google Shape;543;p44"/>
          <p:cNvSpPr/>
          <p:nvPr/>
        </p:nvSpPr>
        <p:spPr>
          <a:xfrm>
            <a:off x="642100" y="976525"/>
            <a:ext cx="1217400" cy="3477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4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545" name="Google Shape;545;p44"/>
          <p:cNvPicPr preferRelativeResize="0"/>
          <p:nvPr/>
        </p:nvPicPr>
        <p:blipFill>
          <a:blip r:embed="rId3">
            <a:alphaModFix/>
          </a:blip>
          <a:stretch>
            <a:fillRect/>
          </a:stretch>
        </p:blipFill>
        <p:spPr>
          <a:xfrm>
            <a:off x="1124075" y="869400"/>
            <a:ext cx="6587825" cy="3712075"/>
          </a:xfrm>
          <a:prstGeom prst="rect">
            <a:avLst/>
          </a:prstGeom>
          <a:noFill/>
          <a:ln>
            <a:noFill/>
          </a:ln>
        </p:spPr>
      </p:pic>
      <p:sp>
        <p:nvSpPr>
          <p:cNvPr id="546" name="Google Shape;546;p44"/>
          <p:cNvSpPr txBox="1"/>
          <p:nvPr>
            <p:ph type="title"/>
          </p:nvPr>
        </p:nvSpPr>
        <p:spPr>
          <a:xfrm>
            <a:off x="727800" y="55175"/>
            <a:ext cx="7688400" cy="87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800"/>
              <a:t>Recommendations to the DOE</a:t>
            </a:r>
            <a:endParaRPr sz="2800"/>
          </a:p>
        </p:txBody>
      </p:sp>
      <p:sp>
        <p:nvSpPr>
          <p:cNvPr id="547" name="Google Shape;547;p44"/>
          <p:cNvSpPr/>
          <p:nvPr/>
        </p:nvSpPr>
        <p:spPr>
          <a:xfrm>
            <a:off x="2367750" y="2936275"/>
            <a:ext cx="862800" cy="107100"/>
          </a:xfrm>
          <a:prstGeom prst="rect">
            <a:avLst/>
          </a:prstGeom>
          <a:solidFill>
            <a:srgbClr val="FE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Spectral"/>
                <a:ea typeface="Spectral"/>
                <a:cs typeface="Spectral"/>
                <a:sym typeface="Spectral"/>
              </a:rPr>
              <a:t>Microgrid</a:t>
            </a:r>
            <a:endParaRPr sz="1000">
              <a:latin typeface="Spectral"/>
              <a:ea typeface="Spectral"/>
              <a:cs typeface="Spectral"/>
              <a:sym typeface="Spectral"/>
            </a:endParaRPr>
          </a:p>
        </p:txBody>
      </p:sp>
      <p:sp>
        <p:nvSpPr>
          <p:cNvPr id="548" name="Google Shape;548;p44"/>
          <p:cNvSpPr/>
          <p:nvPr/>
        </p:nvSpPr>
        <p:spPr>
          <a:xfrm>
            <a:off x="5462850" y="3043375"/>
            <a:ext cx="409800" cy="393600"/>
          </a:xfrm>
          <a:prstGeom prst="rect">
            <a:avLst/>
          </a:prstGeom>
          <a:solidFill>
            <a:srgbClr val="FE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latin typeface="Spectral"/>
                <a:ea typeface="Spectral"/>
                <a:cs typeface="Spectral"/>
                <a:sym typeface="Spectral"/>
              </a:rPr>
              <a:t>CHP</a:t>
            </a:r>
            <a:endParaRPr sz="800">
              <a:latin typeface="Spectral"/>
              <a:ea typeface="Spectral"/>
              <a:cs typeface="Spectral"/>
              <a:sym typeface="Spectr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552" name="Shape 552"/>
        <p:cNvGrpSpPr/>
        <p:nvPr/>
      </p:nvGrpSpPr>
      <p:grpSpPr>
        <a:xfrm>
          <a:off x="0" y="0"/>
          <a:ext cx="0" cy="0"/>
          <a:chOff x="0" y="0"/>
          <a:chExt cx="0" cy="0"/>
        </a:xfrm>
      </p:grpSpPr>
      <p:sp>
        <p:nvSpPr>
          <p:cNvPr id="553" name="Google Shape;553;p45"/>
          <p:cNvSpPr txBox="1"/>
          <p:nvPr>
            <p:ph type="title"/>
          </p:nvPr>
        </p:nvSpPr>
        <p:spPr>
          <a:xfrm>
            <a:off x="727800" y="181625"/>
            <a:ext cx="7688400" cy="861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800"/>
              <a:t>Thanks!</a:t>
            </a:r>
            <a:endParaRPr sz="2800"/>
          </a:p>
        </p:txBody>
      </p:sp>
      <p:sp>
        <p:nvSpPr>
          <p:cNvPr id="554" name="Google Shape;554;p4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
        <p:nvSpPr>
          <p:cNvPr id="555" name="Google Shape;555;p45"/>
          <p:cNvSpPr/>
          <p:nvPr/>
        </p:nvSpPr>
        <p:spPr>
          <a:xfrm>
            <a:off x="694525" y="1087563"/>
            <a:ext cx="1054800" cy="300300"/>
          </a:xfrm>
          <a:prstGeom prst="rect">
            <a:avLst/>
          </a:prstGeom>
          <a:solidFill>
            <a:srgbClr val="1C4587"/>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6" name="Google Shape;556;p45"/>
          <p:cNvPicPr preferRelativeResize="0"/>
          <p:nvPr/>
        </p:nvPicPr>
        <p:blipFill rotWithShape="1">
          <a:blip r:embed="rId3">
            <a:alphaModFix/>
          </a:blip>
          <a:srcRect b="12910" l="10073" r="10232" t="7592"/>
          <a:stretch/>
        </p:blipFill>
        <p:spPr>
          <a:xfrm>
            <a:off x="1183600" y="776700"/>
            <a:ext cx="6776799" cy="41379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560" name="Shape 560"/>
        <p:cNvGrpSpPr/>
        <p:nvPr/>
      </p:nvGrpSpPr>
      <p:grpSpPr>
        <a:xfrm>
          <a:off x="0" y="0"/>
          <a:ext cx="0" cy="0"/>
          <a:chOff x="0" y="0"/>
          <a:chExt cx="0" cy="0"/>
        </a:xfrm>
      </p:grpSpPr>
      <p:sp>
        <p:nvSpPr>
          <p:cNvPr id="561" name="Google Shape;561;p46"/>
          <p:cNvSpPr/>
          <p:nvPr/>
        </p:nvSpPr>
        <p:spPr>
          <a:xfrm>
            <a:off x="694525" y="1087563"/>
            <a:ext cx="1054800" cy="300300"/>
          </a:xfrm>
          <a:prstGeom prst="rect">
            <a:avLst/>
          </a:prstGeom>
          <a:solidFill>
            <a:srgbClr val="1C4587"/>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46"/>
          <p:cNvSpPr txBox="1"/>
          <p:nvPr>
            <p:ph type="title"/>
          </p:nvPr>
        </p:nvSpPr>
        <p:spPr>
          <a:xfrm>
            <a:off x="727650" y="6966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Photo References </a:t>
            </a:r>
            <a:endParaRPr>
              <a:solidFill>
                <a:srgbClr val="FFFFFF"/>
              </a:solidFill>
            </a:endParaRPr>
          </a:p>
        </p:txBody>
      </p:sp>
      <p:sp>
        <p:nvSpPr>
          <p:cNvPr id="563" name="Google Shape;563;p4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accent1"/>
                </a:solidFill>
              </a:rPr>
              <a:t>‹#›</a:t>
            </a:fld>
            <a:endParaRPr>
              <a:solidFill>
                <a:schemeClr val="accent1"/>
              </a:solidFill>
            </a:endParaRPr>
          </a:p>
        </p:txBody>
      </p:sp>
      <p:sp>
        <p:nvSpPr>
          <p:cNvPr id="564" name="Google Shape;564;p46"/>
          <p:cNvSpPr txBox="1"/>
          <p:nvPr>
            <p:ph idx="1" type="body"/>
          </p:nvPr>
        </p:nvSpPr>
        <p:spPr>
          <a:xfrm>
            <a:off x="205500" y="1387875"/>
            <a:ext cx="4366500" cy="3649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900">
                <a:solidFill>
                  <a:srgbClr val="FFFFFF"/>
                </a:solidFill>
              </a:rPr>
              <a:t>Slide 3: </a:t>
            </a:r>
            <a:endParaRPr sz="900">
              <a:solidFill>
                <a:srgbClr val="FFFFFF"/>
              </a:solidFill>
            </a:endParaRPr>
          </a:p>
          <a:p>
            <a:pPr indent="0" lvl="0" marL="0" rtl="0" algn="l">
              <a:lnSpc>
                <a:spcPct val="100000"/>
              </a:lnSpc>
              <a:spcBef>
                <a:spcPts val="0"/>
              </a:spcBef>
              <a:spcAft>
                <a:spcPts val="0"/>
              </a:spcAft>
              <a:buNone/>
            </a:pPr>
            <a:r>
              <a:rPr lang="en" sz="600">
                <a:solidFill>
                  <a:srgbClr val="FFFFFF"/>
                </a:solidFill>
              </a:rPr>
              <a:t>http://blog.mytmc.com/wp-content/uploads/2018/03/infrastructure-blog.png</a:t>
            </a:r>
            <a:endParaRPr sz="600">
              <a:solidFill>
                <a:srgbClr val="FFFFFF"/>
              </a:solidFill>
            </a:endParaRPr>
          </a:p>
          <a:p>
            <a:pPr indent="0" lvl="0" marL="0" rtl="0" algn="l">
              <a:lnSpc>
                <a:spcPct val="100000"/>
              </a:lnSpc>
              <a:spcBef>
                <a:spcPts val="0"/>
              </a:spcBef>
              <a:spcAft>
                <a:spcPts val="0"/>
              </a:spcAft>
              <a:buNone/>
            </a:pPr>
            <a:r>
              <a:rPr lang="en" sz="900">
                <a:solidFill>
                  <a:srgbClr val="FFFFFF"/>
                </a:solidFill>
              </a:rPr>
              <a:t>Slide 4</a:t>
            </a:r>
            <a:r>
              <a:rPr lang="en" sz="900">
                <a:solidFill>
                  <a:srgbClr val="FFFFFF"/>
                </a:solidFill>
              </a:rPr>
              <a:t>: </a:t>
            </a:r>
            <a:endParaRPr sz="900">
              <a:solidFill>
                <a:srgbClr val="FFFFFF"/>
              </a:solidFill>
            </a:endParaRPr>
          </a:p>
          <a:p>
            <a:pPr indent="0" lvl="0" marL="0" rtl="0" algn="l">
              <a:lnSpc>
                <a:spcPct val="100000"/>
              </a:lnSpc>
              <a:spcBef>
                <a:spcPts val="0"/>
              </a:spcBef>
              <a:spcAft>
                <a:spcPts val="0"/>
              </a:spcAft>
              <a:buNone/>
            </a:pPr>
            <a:r>
              <a:rPr lang="en" sz="600">
                <a:solidFill>
                  <a:schemeClr val="lt1"/>
                </a:solidFill>
              </a:rPr>
              <a:t>https://www.infrastructurereportcard.org/wp-content/uploads/2016/10/Grades-Chart.png</a:t>
            </a:r>
            <a:endParaRPr sz="600">
              <a:solidFill>
                <a:srgbClr val="FFFFFF"/>
              </a:solidFill>
            </a:endParaRPr>
          </a:p>
          <a:p>
            <a:pPr indent="0" lvl="0" marL="0" rtl="0" algn="l">
              <a:lnSpc>
                <a:spcPct val="100000"/>
              </a:lnSpc>
              <a:spcBef>
                <a:spcPts val="0"/>
              </a:spcBef>
              <a:spcAft>
                <a:spcPts val="0"/>
              </a:spcAft>
              <a:buNone/>
            </a:pPr>
            <a:r>
              <a:rPr lang="en" sz="900">
                <a:solidFill>
                  <a:srgbClr val="FFFFFF"/>
                </a:solidFill>
              </a:rPr>
              <a:t>Slide 5</a:t>
            </a:r>
            <a:r>
              <a:rPr lang="en" sz="900">
                <a:solidFill>
                  <a:srgbClr val="FFFFFF"/>
                </a:solidFill>
              </a:rPr>
              <a:t>:</a:t>
            </a:r>
            <a:endParaRPr sz="900">
              <a:solidFill>
                <a:srgbClr val="FFFFFF"/>
              </a:solidFill>
            </a:endParaRPr>
          </a:p>
          <a:p>
            <a:pPr indent="0" lvl="0" marL="0" rtl="0" algn="l">
              <a:lnSpc>
                <a:spcPct val="100000"/>
              </a:lnSpc>
              <a:spcBef>
                <a:spcPts val="0"/>
              </a:spcBef>
              <a:spcAft>
                <a:spcPts val="0"/>
              </a:spcAft>
              <a:buNone/>
            </a:pPr>
            <a:r>
              <a:rPr lang="en" sz="600">
                <a:solidFill>
                  <a:srgbClr val="FFFFFF"/>
                </a:solidFill>
                <a:uFill>
                  <a:noFill/>
                </a:uFill>
                <a:hlinkClick r:id="rId3"/>
              </a:rPr>
              <a:t>https://external-preview.redd.it/gOIgwO404lvOtgD5m80XB5FgbVKwK_AUC0ZVPLfqQWY.jpg?auto=webp&amp;s=b58226533b50c07f4fdcdf4fa22bb5d2765ffd08</a:t>
            </a:r>
            <a:endParaRPr sz="600">
              <a:solidFill>
                <a:srgbClr val="FFFFFF"/>
              </a:solidFill>
            </a:endParaRPr>
          </a:p>
          <a:p>
            <a:pPr indent="0" lvl="0" marL="0" rtl="0" algn="l">
              <a:lnSpc>
                <a:spcPct val="100000"/>
              </a:lnSpc>
              <a:spcBef>
                <a:spcPts val="0"/>
              </a:spcBef>
              <a:spcAft>
                <a:spcPts val="0"/>
              </a:spcAft>
              <a:buNone/>
            </a:pPr>
            <a:r>
              <a:rPr lang="en" sz="600">
                <a:solidFill>
                  <a:srgbClr val="FFFFFF"/>
                </a:solidFill>
                <a:uFill>
                  <a:noFill/>
                </a:uFill>
                <a:hlinkClick r:id="rId4"/>
              </a:rPr>
              <a:t>http://s15858.pcdn.co/wp-content/uploads/sites/default/files/images/Main.png</a:t>
            </a:r>
            <a:endParaRPr sz="600">
              <a:solidFill>
                <a:srgbClr val="FFFFFF"/>
              </a:solidFill>
            </a:endParaRPr>
          </a:p>
          <a:p>
            <a:pPr indent="0" lvl="0" marL="0" rtl="0" algn="l">
              <a:lnSpc>
                <a:spcPct val="100000"/>
              </a:lnSpc>
              <a:spcBef>
                <a:spcPts val="0"/>
              </a:spcBef>
              <a:spcAft>
                <a:spcPts val="0"/>
              </a:spcAft>
              <a:buNone/>
            </a:pPr>
            <a:r>
              <a:rPr lang="en" sz="900">
                <a:solidFill>
                  <a:srgbClr val="FFFFFF"/>
                </a:solidFill>
              </a:rPr>
              <a:t>Slide 6</a:t>
            </a:r>
            <a:r>
              <a:rPr lang="en" sz="900">
                <a:solidFill>
                  <a:srgbClr val="FFFFFF"/>
                </a:solidFill>
              </a:rPr>
              <a:t>: </a:t>
            </a:r>
            <a:r>
              <a:rPr lang="en" sz="600">
                <a:solidFill>
                  <a:schemeClr val="lt1"/>
                </a:solidFill>
              </a:rPr>
              <a:t>webster.house.gov/_cache/files/1/8/18a7050a-67ac-488a-afec-f71b4ddd7536/54A1B9B49344DCF1FA3300CBAA50AF1A.americas-water-infrastructure-act-2-photogallery.png</a:t>
            </a:r>
            <a:endParaRPr sz="600">
              <a:solidFill>
                <a:schemeClr val="lt1"/>
              </a:solidFill>
            </a:endParaRPr>
          </a:p>
          <a:p>
            <a:pPr indent="0" lvl="0" marL="0" rtl="0" algn="l">
              <a:lnSpc>
                <a:spcPct val="100000"/>
              </a:lnSpc>
              <a:spcBef>
                <a:spcPts val="0"/>
              </a:spcBef>
              <a:spcAft>
                <a:spcPts val="0"/>
              </a:spcAft>
              <a:buClr>
                <a:srgbClr val="000000"/>
              </a:buClr>
              <a:buSzPts val="1100"/>
              <a:buFont typeface="Arial"/>
              <a:buNone/>
            </a:pPr>
            <a:r>
              <a:rPr lang="en" sz="600">
                <a:solidFill>
                  <a:schemeClr val="lt1"/>
                </a:solidFill>
              </a:rPr>
              <a:t>bloximages.chicago2.vip.townnews.com/dcmilitary.com/content/tncms/assets/v3/editorial/0/b8/0b8feae5-e83c-55bd-8f41-0b9f711ee61b/57c979783b334.image.jpg</a:t>
            </a:r>
            <a:endParaRPr sz="600">
              <a:solidFill>
                <a:schemeClr val="lt1"/>
              </a:solidFill>
            </a:endParaRPr>
          </a:p>
          <a:p>
            <a:pPr indent="0" lvl="0" marL="0" rtl="0" algn="l">
              <a:lnSpc>
                <a:spcPct val="100000"/>
              </a:lnSpc>
              <a:spcBef>
                <a:spcPts val="0"/>
              </a:spcBef>
              <a:spcAft>
                <a:spcPts val="0"/>
              </a:spcAft>
              <a:buNone/>
            </a:pPr>
            <a:r>
              <a:rPr lang="en" sz="600">
                <a:solidFill>
                  <a:schemeClr val="lt1"/>
                </a:solidFill>
              </a:rPr>
              <a:t>wikimedia.org/wikipedia/commons/thumb/e/e2/Seal_of_the_United_States_Department_of_Energy.svg/600px-Seal_of_the_United_States_Department_of_Energy.svg.png</a:t>
            </a:r>
            <a:endParaRPr sz="600">
              <a:solidFill>
                <a:schemeClr val="lt1"/>
              </a:solidFill>
            </a:endParaRPr>
          </a:p>
          <a:p>
            <a:pPr indent="0" lvl="0" marL="0" rtl="0" algn="l">
              <a:lnSpc>
                <a:spcPct val="100000"/>
              </a:lnSpc>
              <a:spcBef>
                <a:spcPts val="0"/>
              </a:spcBef>
              <a:spcAft>
                <a:spcPts val="0"/>
              </a:spcAft>
              <a:buNone/>
            </a:pPr>
            <a:r>
              <a:rPr lang="en" sz="900">
                <a:solidFill>
                  <a:srgbClr val="FFFFFF"/>
                </a:solidFill>
              </a:rPr>
              <a:t>Slide 8</a:t>
            </a:r>
            <a:r>
              <a:rPr lang="en" sz="900">
                <a:solidFill>
                  <a:srgbClr val="FFFFFF"/>
                </a:solidFill>
              </a:rPr>
              <a:t>: </a:t>
            </a:r>
            <a:endParaRPr sz="900">
              <a:solidFill>
                <a:srgbClr val="FFFFFF"/>
              </a:solidFill>
            </a:endParaRPr>
          </a:p>
          <a:p>
            <a:pPr indent="0" lvl="0" marL="0" rtl="0" algn="l">
              <a:lnSpc>
                <a:spcPct val="100000"/>
              </a:lnSpc>
              <a:spcBef>
                <a:spcPts val="0"/>
              </a:spcBef>
              <a:spcAft>
                <a:spcPts val="0"/>
              </a:spcAft>
              <a:buNone/>
            </a:pPr>
            <a:r>
              <a:rPr lang="en" sz="600">
                <a:solidFill>
                  <a:schemeClr val="lt1"/>
                </a:solidFill>
              </a:rPr>
              <a:t>s3-us-west-1.amazonaws.com/assets.sanatcruzwaves.com/wp-content/uploads/2017/10/LowerRes_Couple-more-photos-by-producer-of-the-film-DamNation-Matt-Stoecker.-The-dam-is-the-San-Celemente-_unnamed-3-800x531.jpg</a:t>
            </a:r>
            <a:endParaRPr sz="900">
              <a:solidFill>
                <a:srgbClr val="FFFFFF"/>
              </a:solidFill>
            </a:endParaRPr>
          </a:p>
          <a:p>
            <a:pPr indent="0" lvl="0" marL="0" rtl="0" algn="l">
              <a:lnSpc>
                <a:spcPct val="100000"/>
              </a:lnSpc>
              <a:spcBef>
                <a:spcPts val="0"/>
              </a:spcBef>
              <a:spcAft>
                <a:spcPts val="0"/>
              </a:spcAft>
              <a:buNone/>
            </a:pPr>
            <a:r>
              <a:rPr lang="en" sz="900">
                <a:solidFill>
                  <a:srgbClr val="FFFFFF"/>
                </a:solidFill>
              </a:rPr>
              <a:t>Slide 9</a:t>
            </a:r>
            <a:r>
              <a:rPr lang="en" sz="900">
                <a:solidFill>
                  <a:srgbClr val="FFFFFF"/>
                </a:solidFill>
              </a:rPr>
              <a:t>: </a:t>
            </a:r>
            <a:endParaRPr sz="900">
              <a:solidFill>
                <a:srgbClr val="FFFFFF"/>
              </a:solidFill>
            </a:endParaRPr>
          </a:p>
          <a:p>
            <a:pPr indent="0" lvl="0" marL="0" rtl="0" algn="l">
              <a:lnSpc>
                <a:spcPct val="100000"/>
              </a:lnSpc>
              <a:spcBef>
                <a:spcPts val="0"/>
              </a:spcBef>
              <a:spcAft>
                <a:spcPts val="0"/>
              </a:spcAft>
              <a:buNone/>
            </a:pPr>
            <a:r>
              <a:rPr lang="en" sz="600">
                <a:solidFill>
                  <a:srgbClr val="FFFFFF"/>
                </a:solidFill>
              </a:rPr>
              <a:t>www.verdygo.com/wp-content/uploads/2016/11/Schema_02.png</a:t>
            </a:r>
            <a:endParaRPr sz="900">
              <a:solidFill>
                <a:srgbClr val="FFFFFF"/>
              </a:solidFill>
            </a:endParaRPr>
          </a:p>
          <a:p>
            <a:pPr indent="0" lvl="0" marL="0" rtl="0" algn="l">
              <a:lnSpc>
                <a:spcPct val="100000"/>
              </a:lnSpc>
              <a:spcBef>
                <a:spcPts val="0"/>
              </a:spcBef>
              <a:spcAft>
                <a:spcPts val="0"/>
              </a:spcAft>
              <a:buNone/>
            </a:pPr>
            <a:r>
              <a:rPr lang="en" sz="900">
                <a:solidFill>
                  <a:srgbClr val="FFFFFF"/>
                </a:solidFill>
              </a:rPr>
              <a:t>Slide 10</a:t>
            </a:r>
            <a:r>
              <a:rPr lang="en" sz="900">
                <a:solidFill>
                  <a:srgbClr val="FFFFFF"/>
                </a:solidFill>
              </a:rPr>
              <a:t>: </a:t>
            </a:r>
            <a:endParaRPr sz="900">
              <a:solidFill>
                <a:srgbClr val="FFFFFF"/>
              </a:solidFill>
            </a:endParaRPr>
          </a:p>
          <a:p>
            <a:pPr indent="0" lvl="0" marL="0" rtl="0" algn="l">
              <a:lnSpc>
                <a:spcPct val="100000"/>
              </a:lnSpc>
              <a:spcBef>
                <a:spcPts val="0"/>
              </a:spcBef>
              <a:spcAft>
                <a:spcPts val="0"/>
              </a:spcAft>
              <a:buClr>
                <a:srgbClr val="000000"/>
              </a:buClr>
              <a:buSzPts val="1100"/>
              <a:buFont typeface="Arial"/>
              <a:buNone/>
            </a:pPr>
            <a:r>
              <a:rPr lang="en" sz="600">
                <a:solidFill>
                  <a:schemeClr val="lt1"/>
                </a:solidFill>
              </a:rPr>
              <a:t>http://faculty.engineering.asu.edu/nathanjohnson/wp-content/uploads/2014/11/container-picked-up-300x169.jpg</a:t>
            </a:r>
            <a:endParaRPr sz="600">
              <a:solidFill>
                <a:schemeClr val="lt1"/>
              </a:solidFill>
            </a:endParaRPr>
          </a:p>
          <a:p>
            <a:pPr indent="0" lvl="0" marL="0" rtl="0" algn="l">
              <a:lnSpc>
                <a:spcPct val="100000"/>
              </a:lnSpc>
              <a:spcBef>
                <a:spcPts val="0"/>
              </a:spcBef>
              <a:spcAft>
                <a:spcPts val="0"/>
              </a:spcAft>
              <a:buNone/>
            </a:pPr>
            <a:r>
              <a:rPr lang="en" sz="600">
                <a:solidFill>
                  <a:srgbClr val="FFFFFF"/>
                </a:solidFill>
                <a:uFill>
                  <a:noFill/>
                </a:uFill>
                <a:hlinkClick r:id="rId5"/>
              </a:rPr>
              <a:t>https://fullcircle.asu.edu/wp-content/uploads/2017/02/Micro-grid-test-bed1400x700-1280x640.jpg</a:t>
            </a:r>
            <a:endParaRPr sz="600">
              <a:solidFill>
                <a:srgbClr val="FFFFFF"/>
              </a:solidFill>
            </a:endParaRPr>
          </a:p>
          <a:p>
            <a:pPr indent="0" lvl="0" marL="0" rtl="0" algn="l">
              <a:lnSpc>
                <a:spcPct val="100000"/>
              </a:lnSpc>
              <a:spcBef>
                <a:spcPts val="0"/>
              </a:spcBef>
              <a:spcAft>
                <a:spcPts val="0"/>
              </a:spcAft>
              <a:buNone/>
            </a:pPr>
            <a:r>
              <a:rPr lang="en" sz="900">
                <a:solidFill>
                  <a:schemeClr val="lt1"/>
                </a:solidFill>
              </a:rPr>
              <a:t>Slide 13: </a:t>
            </a:r>
            <a:r>
              <a:rPr lang="en" sz="600">
                <a:solidFill>
                  <a:schemeClr val="lt1"/>
                </a:solidFill>
              </a:rPr>
              <a:t>d3qdvvkm3r2z1i.cloudfront.net/media/catalog/product/cache/1/image/1800x/6b9ffbf72458f4fd2d3cb995d92e8889/b/r/brainstorm_fullpic_artwork.jpg</a:t>
            </a:r>
            <a:endParaRPr sz="600">
              <a:solidFill>
                <a:schemeClr val="lt1"/>
              </a:solidFill>
            </a:endParaRPr>
          </a:p>
          <a:p>
            <a:pPr indent="0" lvl="0" marL="0" rtl="0" algn="l">
              <a:lnSpc>
                <a:spcPct val="100000"/>
              </a:lnSpc>
              <a:spcBef>
                <a:spcPts val="0"/>
              </a:spcBef>
              <a:spcAft>
                <a:spcPts val="0"/>
              </a:spcAft>
              <a:buNone/>
            </a:pPr>
            <a:r>
              <a:rPr lang="en" sz="900">
                <a:solidFill>
                  <a:schemeClr val="lt1"/>
                </a:solidFill>
              </a:rPr>
              <a:t>Slide 14: </a:t>
            </a:r>
            <a:r>
              <a:rPr lang="en" sz="600">
                <a:solidFill>
                  <a:schemeClr val="lt1"/>
                </a:solidFill>
              </a:rPr>
              <a:t>s.yimg.com/ny/api/res/1.2/0_6rHkbV.TiwPJNg0pw0EA--~A/YXBwaWQ9aGlnaGxhbmRlcjtzbT0xO3c9ODAw/http://media.zenfs.com/en-US/homerun/motleyfool.com/df547eeb2bb253913949a411cf77470b</a:t>
            </a:r>
            <a:endParaRPr sz="600">
              <a:solidFill>
                <a:schemeClr val="lt1"/>
              </a:solidFill>
            </a:endParaRPr>
          </a:p>
          <a:p>
            <a:pPr indent="0" lvl="0" marL="0" rtl="0" algn="l">
              <a:lnSpc>
                <a:spcPct val="100000"/>
              </a:lnSpc>
              <a:spcBef>
                <a:spcPts val="0"/>
              </a:spcBef>
              <a:spcAft>
                <a:spcPts val="0"/>
              </a:spcAft>
              <a:buNone/>
            </a:pPr>
            <a:r>
              <a:rPr lang="en" sz="600">
                <a:solidFill>
                  <a:schemeClr val="lt1"/>
                </a:solidFill>
              </a:rPr>
              <a:t>https://aceee.org/files/image/topics/chp2.jpg</a:t>
            </a:r>
            <a:endParaRPr sz="600">
              <a:solidFill>
                <a:schemeClr val="lt1"/>
              </a:solidFill>
            </a:endParaRPr>
          </a:p>
          <a:p>
            <a:pPr indent="0" lvl="0" marL="0" rtl="0" algn="l">
              <a:lnSpc>
                <a:spcPct val="100000"/>
              </a:lnSpc>
              <a:spcBef>
                <a:spcPts val="0"/>
              </a:spcBef>
              <a:spcAft>
                <a:spcPts val="0"/>
              </a:spcAft>
              <a:buNone/>
            </a:pPr>
            <a:r>
              <a:rPr lang="en" sz="600">
                <a:solidFill>
                  <a:schemeClr val="lt1"/>
                </a:solidFill>
              </a:rPr>
              <a:t>https://lh3.googleusercontent.com/ZMGnUqvuHu5UgTAAVD67RPh3EhNBqTsK4JkIB7ZItT9XE1RaSAKHWrKhLAA1P6J13X2zVg=s170</a:t>
            </a:r>
            <a:endParaRPr sz="600">
              <a:solidFill>
                <a:schemeClr val="lt1"/>
              </a:solidFill>
            </a:endParaRPr>
          </a:p>
          <a:p>
            <a:pPr indent="0" lvl="0" marL="0" rtl="0" algn="l">
              <a:lnSpc>
                <a:spcPct val="100000"/>
              </a:lnSpc>
              <a:spcBef>
                <a:spcPts val="1600"/>
              </a:spcBef>
              <a:spcAft>
                <a:spcPts val="1600"/>
              </a:spcAft>
              <a:buNone/>
            </a:pPr>
            <a:r>
              <a:t/>
            </a:r>
            <a:endParaRPr sz="600">
              <a:solidFill>
                <a:schemeClr val="lt1"/>
              </a:solidFill>
            </a:endParaRPr>
          </a:p>
        </p:txBody>
      </p:sp>
      <p:sp>
        <p:nvSpPr>
          <p:cNvPr id="565" name="Google Shape;565;p46"/>
          <p:cNvSpPr txBox="1"/>
          <p:nvPr>
            <p:ph idx="1" type="body"/>
          </p:nvPr>
        </p:nvSpPr>
        <p:spPr>
          <a:xfrm>
            <a:off x="4691800" y="1387875"/>
            <a:ext cx="4256100" cy="3649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900">
                <a:solidFill>
                  <a:srgbClr val="FFFFFF"/>
                </a:solidFill>
              </a:rPr>
              <a:t>Slide 21: </a:t>
            </a:r>
            <a:endParaRPr sz="900">
              <a:solidFill>
                <a:srgbClr val="FFFFFF"/>
              </a:solidFill>
            </a:endParaRPr>
          </a:p>
          <a:p>
            <a:pPr indent="0" lvl="0" marL="0" rtl="0" algn="l">
              <a:lnSpc>
                <a:spcPct val="100000"/>
              </a:lnSpc>
              <a:spcBef>
                <a:spcPts val="0"/>
              </a:spcBef>
              <a:spcAft>
                <a:spcPts val="0"/>
              </a:spcAft>
              <a:buNone/>
            </a:pPr>
            <a:r>
              <a:rPr lang="en" sz="600">
                <a:solidFill>
                  <a:srgbClr val="FFFFFF"/>
                </a:solidFill>
                <a:uFill>
                  <a:noFill/>
                </a:uFill>
                <a:hlinkClick r:id="rId6"/>
              </a:rPr>
              <a:t>http://www.hohbach-lewin.com/sustainability/green-roofs/</a:t>
            </a:r>
            <a:endParaRPr sz="600">
              <a:solidFill>
                <a:srgbClr val="FFFFFF"/>
              </a:solidFill>
            </a:endParaRPr>
          </a:p>
          <a:p>
            <a:pPr indent="0" lvl="0" marL="0" rtl="0" algn="l">
              <a:lnSpc>
                <a:spcPct val="100000"/>
              </a:lnSpc>
              <a:spcBef>
                <a:spcPts val="0"/>
              </a:spcBef>
              <a:spcAft>
                <a:spcPts val="0"/>
              </a:spcAft>
              <a:buNone/>
            </a:pPr>
            <a:r>
              <a:rPr lang="en" sz="600">
                <a:solidFill>
                  <a:srgbClr val="FFFFFF"/>
                </a:solidFill>
                <a:uFill>
                  <a:noFill/>
                </a:uFill>
                <a:hlinkClick r:id="rId7"/>
              </a:rPr>
              <a:t>https://www.montgomerycountymd.gov/DGS-OES/Resources/Images/Microgrids/MicrogridRockvilleCommunity.jpg</a:t>
            </a:r>
            <a:endParaRPr sz="600">
              <a:solidFill>
                <a:srgbClr val="FFFFFF"/>
              </a:solidFill>
            </a:endParaRPr>
          </a:p>
          <a:p>
            <a:pPr indent="0" lvl="0" marL="0" rtl="0" algn="l">
              <a:lnSpc>
                <a:spcPct val="100000"/>
              </a:lnSpc>
              <a:spcBef>
                <a:spcPts val="0"/>
              </a:spcBef>
              <a:spcAft>
                <a:spcPts val="0"/>
              </a:spcAft>
              <a:buNone/>
            </a:pPr>
            <a:r>
              <a:rPr lang="en" sz="600">
                <a:solidFill>
                  <a:schemeClr val="lt1"/>
                </a:solidFill>
              </a:rPr>
              <a:t>https://i0.wp.com/www.gtt.com/wp-content/uploads/howItWorks_trafficsensing_stopbar1.png</a:t>
            </a:r>
            <a:endParaRPr sz="600">
              <a:solidFill>
                <a:srgbClr val="FFFFFF"/>
              </a:solidFill>
            </a:endParaRPr>
          </a:p>
          <a:p>
            <a:pPr indent="0" lvl="0" marL="0" rtl="0" algn="l">
              <a:lnSpc>
                <a:spcPct val="100000"/>
              </a:lnSpc>
              <a:spcBef>
                <a:spcPts val="0"/>
              </a:spcBef>
              <a:spcAft>
                <a:spcPts val="0"/>
              </a:spcAft>
              <a:buNone/>
            </a:pPr>
            <a:r>
              <a:rPr lang="en" sz="900">
                <a:solidFill>
                  <a:srgbClr val="FFFFFF"/>
                </a:solidFill>
              </a:rPr>
              <a:t>Slide 25: </a:t>
            </a:r>
            <a:endParaRPr sz="600">
              <a:solidFill>
                <a:srgbClr val="FFFFFF"/>
              </a:solidFill>
            </a:endParaRPr>
          </a:p>
          <a:p>
            <a:pPr indent="0" lvl="0" marL="0" rtl="0" algn="l">
              <a:lnSpc>
                <a:spcPct val="100000"/>
              </a:lnSpc>
              <a:spcBef>
                <a:spcPts val="0"/>
              </a:spcBef>
              <a:spcAft>
                <a:spcPts val="0"/>
              </a:spcAft>
              <a:buNone/>
            </a:pPr>
            <a:r>
              <a:rPr lang="en" sz="600">
                <a:solidFill>
                  <a:srgbClr val="FFFFFF"/>
                </a:solidFill>
                <a:uFill>
                  <a:noFill/>
                </a:uFill>
                <a:hlinkClick r:id="rId8"/>
              </a:rPr>
              <a:t>https://www.denvergreenroof.org/wp-content/uploads/2016/12/GreenRoof-500x375.jpg</a:t>
            </a:r>
            <a:endParaRPr sz="600">
              <a:solidFill>
                <a:srgbClr val="FFFFFF"/>
              </a:solidFill>
            </a:endParaRPr>
          </a:p>
          <a:p>
            <a:pPr indent="0" lvl="0" marL="0" rtl="0" algn="l">
              <a:lnSpc>
                <a:spcPct val="100000"/>
              </a:lnSpc>
              <a:spcBef>
                <a:spcPts val="0"/>
              </a:spcBef>
              <a:spcAft>
                <a:spcPts val="0"/>
              </a:spcAft>
              <a:buNone/>
            </a:pPr>
            <a:r>
              <a:rPr lang="en" sz="600">
                <a:solidFill>
                  <a:srgbClr val="FFFFFF"/>
                </a:solidFill>
                <a:uFill>
                  <a:noFill/>
                </a:uFill>
                <a:hlinkClick r:id="rId9"/>
              </a:rPr>
              <a:t>https://d2v9y0dukr6mq2.cloudfront.net/video/preview/sSSEAGK/storm-sewers-sewage-inside-the-pipe_hedbydf9g__SB_PM.mp4</a:t>
            </a:r>
            <a:endParaRPr sz="600">
              <a:solidFill>
                <a:srgbClr val="FFFFFF"/>
              </a:solidFill>
            </a:endParaRPr>
          </a:p>
          <a:p>
            <a:pPr indent="0" lvl="0" marL="0" rtl="0" algn="l">
              <a:lnSpc>
                <a:spcPct val="100000"/>
              </a:lnSpc>
              <a:spcBef>
                <a:spcPts val="0"/>
              </a:spcBef>
              <a:spcAft>
                <a:spcPts val="0"/>
              </a:spcAft>
              <a:buNone/>
            </a:pPr>
            <a:r>
              <a:rPr lang="en" sz="900">
                <a:solidFill>
                  <a:srgbClr val="FFFFFF"/>
                </a:solidFill>
              </a:rPr>
              <a:t>Slide 26: </a:t>
            </a:r>
            <a:endParaRPr sz="900">
              <a:solidFill>
                <a:srgbClr val="FFFFFF"/>
              </a:solidFill>
            </a:endParaRPr>
          </a:p>
          <a:p>
            <a:pPr indent="0" lvl="0" marL="0" rtl="0" algn="l">
              <a:lnSpc>
                <a:spcPct val="100000"/>
              </a:lnSpc>
              <a:spcBef>
                <a:spcPts val="0"/>
              </a:spcBef>
              <a:spcAft>
                <a:spcPts val="0"/>
              </a:spcAft>
              <a:buNone/>
            </a:pPr>
            <a:r>
              <a:rPr lang="en" sz="600">
                <a:solidFill>
                  <a:srgbClr val="FFFFFF"/>
                </a:solidFill>
                <a:uFill>
                  <a:noFill/>
                </a:uFill>
                <a:hlinkClick r:id="rId10"/>
              </a:rPr>
              <a:t>https://solarprofessional.com/sites/default/files/styles/article_gallery_active/public/articles/images/1_Microgrid_lead.jpg?itok=8LGLObNB</a:t>
            </a:r>
            <a:endParaRPr sz="600">
              <a:solidFill>
                <a:srgbClr val="FFFFFF"/>
              </a:solidFill>
            </a:endParaRPr>
          </a:p>
          <a:p>
            <a:pPr indent="0" lvl="0" marL="0" rtl="0" algn="l">
              <a:lnSpc>
                <a:spcPct val="100000"/>
              </a:lnSpc>
              <a:spcBef>
                <a:spcPts val="0"/>
              </a:spcBef>
              <a:spcAft>
                <a:spcPts val="0"/>
              </a:spcAft>
              <a:buNone/>
            </a:pPr>
            <a:r>
              <a:rPr lang="en" sz="600">
                <a:solidFill>
                  <a:schemeClr val="lt1"/>
                </a:solidFill>
              </a:rPr>
              <a:t>http://thermosystems.com/wp-content/uploads/2017/06/RAOTM-Meadowlands-HY-Microgrid_FINAL_5.19.17.pdf</a:t>
            </a:r>
            <a:endParaRPr sz="600">
              <a:solidFill>
                <a:schemeClr val="lt1"/>
              </a:solidFill>
            </a:endParaRPr>
          </a:p>
          <a:p>
            <a:pPr indent="0" lvl="0" marL="0" rtl="0" algn="l">
              <a:lnSpc>
                <a:spcPct val="100000"/>
              </a:lnSpc>
              <a:spcBef>
                <a:spcPts val="0"/>
              </a:spcBef>
              <a:spcAft>
                <a:spcPts val="0"/>
              </a:spcAft>
              <a:buNone/>
            </a:pPr>
            <a:r>
              <a:rPr lang="en" sz="900">
                <a:solidFill>
                  <a:srgbClr val="FFFFFF"/>
                </a:solidFill>
              </a:rPr>
              <a:t>Slide 27: </a:t>
            </a:r>
            <a:endParaRPr sz="900">
              <a:solidFill>
                <a:srgbClr val="FFFFFF"/>
              </a:solidFill>
            </a:endParaRPr>
          </a:p>
          <a:p>
            <a:pPr indent="0" lvl="0" marL="0" rtl="0" algn="l">
              <a:lnSpc>
                <a:spcPct val="100000"/>
              </a:lnSpc>
              <a:spcBef>
                <a:spcPts val="0"/>
              </a:spcBef>
              <a:spcAft>
                <a:spcPts val="0"/>
              </a:spcAft>
              <a:buNone/>
            </a:pPr>
            <a:r>
              <a:rPr lang="en" sz="600">
                <a:solidFill>
                  <a:schemeClr val="lt1"/>
                </a:solidFill>
              </a:rPr>
              <a:t>https://wtop.com/council-of-governments-rideshare/2018/11/visualizing-commute-times-in-the-u-s/slide/8/</a:t>
            </a:r>
            <a:endParaRPr sz="900">
              <a:solidFill>
                <a:srgbClr val="FFFFFF"/>
              </a:solidFill>
            </a:endParaRPr>
          </a:p>
          <a:p>
            <a:pPr indent="0" lvl="0" marL="0" rtl="0" algn="l">
              <a:lnSpc>
                <a:spcPct val="100000"/>
              </a:lnSpc>
              <a:spcBef>
                <a:spcPts val="0"/>
              </a:spcBef>
              <a:spcAft>
                <a:spcPts val="0"/>
              </a:spcAft>
              <a:buNone/>
            </a:pPr>
            <a:r>
              <a:rPr lang="en" sz="900">
                <a:solidFill>
                  <a:srgbClr val="FFFFFF"/>
                </a:solidFill>
              </a:rPr>
              <a:t>Slide 28: </a:t>
            </a:r>
            <a:endParaRPr sz="900">
              <a:solidFill>
                <a:srgbClr val="FFFFFF"/>
              </a:solidFill>
            </a:endParaRPr>
          </a:p>
          <a:p>
            <a:pPr indent="0" lvl="0" marL="0" rtl="0" algn="l">
              <a:lnSpc>
                <a:spcPct val="100000"/>
              </a:lnSpc>
              <a:spcBef>
                <a:spcPts val="0"/>
              </a:spcBef>
              <a:spcAft>
                <a:spcPts val="0"/>
              </a:spcAft>
              <a:buNone/>
            </a:pPr>
            <a:r>
              <a:rPr lang="en" sz="600">
                <a:solidFill>
                  <a:schemeClr val="lt1"/>
                </a:solidFill>
              </a:rPr>
              <a:t>https://www.nextpittsburgh.com/wp-content/uploads/2014/12/Surtrac-750x400.jpg</a:t>
            </a:r>
            <a:endParaRPr sz="900">
              <a:solidFill>
                <a:srgbClr val="FFFFFF"/>
              </a:solidFill>
            </a:endParaRPr>
          </a:p>
          <a:p>
            <a:pPr indent="0" lvl="0" marL="0" rtl="0" algn="l">
              <a:lnSpc>
                <a:spcPct val="100000"/>
              </a:lnSpc>
              <a:spcBef>
                <a:spcPts val="0"/>
              </a:spcBef>
              <a:spcAft>
                <a:spcPts val="0"/>
              </a:spcAft>
              <a:buNone/>
            </a:pPr>
            <a:r>
              <a:rPr lang="en" sz="900">
                <a:solidFill>
                  <a:srgbClr val="FFFFFF"/>
                </a:solidFill>
              </a:rPr>
              <a:t>Slide 29: </a:t>
            </a:r>
            <a:endParaRPr sz="900">
              <a:solidFill>
                <a:srgbClr val="FFFFFF"/>
              </a:solidFill>
            </a:endParaRPr>
          </a:p>
          <a:p>
            <a:pPr indent="0" lvl="0" marL="0" rtl="0" algn="l">
              <a:lnSpc>
                <a:spcPct val="100000"/>
              </a:lnSpc>
              <a:spcBef>
                <a:spcPts val="0"/>
              </a:spcBef>
              <a:spcAft>
                <a:spcPts val="0"/>
              </a:spcAft>
              <a:buNone/>
            </a:pPr>
            <a:r>
              <a:rPr lang="en" sz="600">
                <a:solidFill>
                  <a:schemeClr val="lt1"/>
                </a:solidFill>
              </a:rPr>
              <a:t>https://extremehowto.com/wp-content/uploads/2018/01/GreenRoof-WRT_PDA.jpg</a:t>
            </a:r>
            <a:endParaRPr sz="600">
              <a:solidFill>
                <a:schemeClr val="lt1"/>
              </a:solidFill>
            </a:endParaRPr>
          </a:p>
          <a:p>
            <a:pPr indent="0" lvl="0" marL="0" rtl="0" algn="l">
              <a:lnSpc>
                <a:spcPct val="100000"/>
              </a:lnSpc>
              <a:spcBef>
                <a:spcPts val="0"/>
              </a:spcBef>
              <a:spcAft>
                <a:spcPts val="0"/>
              </a:spcAft>
              <a:buNone/>
            </a:pPr>
            <a:r>
              <a:rPr lang="en" sz="600">
                <a:solidFill>
                  <a:schemeClr val="lt1"/>
                </a:solidFill>
              </a:rPr>
              <a:t>https://cdn0.iconfinder.com/data/icons/essentials-volume-6/128/traffic-light-3-512.png</a:t>
            </a:r>
            <a:endParaRPr sz="900">
              <a:solidFill>
                <a:srgbClr val="FFFFFF"/>
              </a:solidFill>
            </a:endParaRPr>
          </a:p>
          <a:p>
            <a:pPr indent="0" lvl="0" marL="0" rtl="0" algn="l">
              <a:lnSpc>
                <a:spcPct val="100000"/>
              </a:lnSpc>
              <a:spcBef>
                <a:spcPts val="0"/>
              </a:spcBef>
              <a:spcAft>
                <a:spcPts val="0"/>
              </a:spcAft>
              <a:buNone/>
            </a:pPr>
            <a:r>
              <a:rPr lang="en" sz="900">
                <a:solidFill>
                  <a:srgbClr val="FFFFFF"/>
                </a:solidFill>
              </a:rPr>
              <a:t>Slide 30: </a:t>
            </a:r>
            <a:endParaRPr sz="900">
              <a:solidFill>
                <a:srgbClr val="FFFFFF"/>
              </a:solidFill>
            </a:endParaRPr>
          </a:p>
          <a:p>
            <a:pPr indent="0" lvl="0" marL="0" rtl="0" algn="l">
              <a:lnSpc>
                <a:spcPct val="100000"/>
              </a:lnSpc>
              <a:spcBef>
                <a:spcPts val="0"/>
              </a:spcBef>
              <a:spcAft>
                <a:spcPts val="0"/>
              </a:spcAft>
              <a:buNone/>
            </a:pPr>
            <a:r>
              <a:rPr lang="en" sz="600" u="sng">
                <a:solidFill>
                  <a:srgbClr val="FFFFFF"/>
                </a:solidFill>
                <a:hlinkClick r:id="rId11"/>
              </a:rPr>
              <a:t>https://jess814.files.wordpress.com/2010/11/cocoes.jpg?w=300&amp;h=300</a:t>
            </a:r>
            <a:endParaRPr sz="600">
              <a:solidFill>
                <a:srgbClr val="FFFFFF"/>
              </a:solidFill>
            </a:endParaRPr>
          </a:p>
          <a:p>
            <a:pPr indent="0" lvl="0" marL="0" rtl="0" algn="l">
              <a:lnSpc>
                <a:spcPct val="100000"/>
              </a:lnSpc>
              <a:spcBef>
                <a:spcPts val="0"/>
              </a:spcBef>
              <a:spcAft>
                <a:spcPts val="0"/>
              </a:spcAft>
              <a:buNone/>
            </a:pPr>
            <a:r>
              <a:rPr lang="en" sz="900">
                <a:solidFill>
                  <a:srgbClr val="FFFFFF"/>
                </a:solidFill>
              </a:rPr>
              <a:t>Slide 31: </a:t>
            </a:r>
            <a:endParaRPr sz="600">
              <a:solidFill>
                <a:srgbClr val="FFFFFF"/>
              </a:solidFill>
            </a:endParaRPr>
          </a:p>
          <a:p>
            <a:pPr indent="0" lvl="0" marL="0" rtl="0" algn="l">
              <a:lnSpc>
                <a:spcPct val="100000"/>
              </a:lnSpc>
              <a:spcBef>
                <a:spcPts val="0"/>
              </a:spcBef>
              <a:spcAft>
                <a:spcPts val="0"/>
              </a:spcAft>
              <a:buNone/>
            </a:pPr>
            <a:r>
              <a:rPr lang="en" sz="600" u="sng">
                <a:solidFill>
                  <a:srgbClr val="FFFFFF"/>
                </a:solidFill>
                <a:hlinkClick r:id="rId12"/>
              </a:rPr>
              <a:t>https://news.usa.siemens.biz/press-release/siemens-introduces-companys-first-advanced-microgrid-management-software-control-distr</a:t>
            </a:r>
            <a:endParaRPr sz="600">
              <a:solidFill>
                <a:srgbClr val="FFFFFF"/>
              </a:solidFill>
            </a:endParaRPr>
          </a:p>
          <a:p>
            <a:pPr indent="0" lvl="0" marL="0" rtl="0" algn="l">
              <a:lnSpc>
                <a:spcPct val="100000"/>
              </a:lnSpc>
              <a:spcBef>
                <a:spcPts val="0"/>
              </a:spcBef>
              <a:spcAft>
                <a:spcPts val="0"/>
              </a:spcAft>
              <a:buNone/>
            </a:pPr>
            <a:r>
              <a:rPr lang="en" sz="900">
                <a:solidFill>
                  <a:srgbClr val="FFFFFF"/>
                </a:solidFill>
              </a:rPr>
              <a:t>Slide 32: </a:t>
            </a:r>
            <a:endParaRPr sz="900">
              <a:solidFill>
                <a:srgbClr val="FFFFFF"/>
              </a:solidFill>
            </a:endParaRPr>
          </a:p>
          <a:p>
            <a:pPr indent="0" lvl="0" marL="0" rtl="0" algn="l">
              <a:lnSpc>
                <a:spcPct val="100000"/>
              </a:lnSpc>
              <a:spcBef>
                <a:spcPts val="0"/>
              </a:spcBef>
              <a:spcAft>
                <a:spcPts val="0"/>
              </a:spcAft>
              <a:buNone/>
            </a:pPr>
            <a:r>
              <a:rPr lang="en" sz="600">
                <a:solidFill>
                  <a:srgbClr val="FFFFFF"/>
                </a:solidFill>
              </a:rPr>
              <a:t>https://nextcity.org/images/made/build_site_FINAL2_1024_577_80.jpg</a:t>
            </a:r>
            <a:endParaRPr sz="600">
              <a:solidFill>
                <a:srgbClr val="FFFFFF"/>
              </a:solidFill>
            </a:endParaRPr>
          </a:p>
          <a:p>
            <a:pPr indent="0" lvl="0" marL="0" rtl="0" algn="l">
              <a:lnSpc>
                <a:spcPct val="100000"/>
              </a:lnSpc>
              <a:spcBef>
                <a:spcPts val="0"/>
              </a:spcBef>
              <a:spcAft>
                <a:spcPts val="0"/>
              </a:spcAft>
              <a:buNone/>
            </a:pPr>
            <a:r>
              <a:t/>
            </a:r>
            <a:endParaRPr sz="900">
              <a:solidFill>
                <a:srgbClr val="FFFFFF"/>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bg>
      <p:bgPr>
        <a:solidFill>
          <a:srgbClr val="1C4587"/>
        </a:solidFill>
      </p:bgPr>
    </p:bg>
    <p:spTree>
      <p:nvGrpSpPr>
        <p:cNvPr id="569" name="Shape 569"/>
        <p:cNvGrpSpPr/>
        <p:nvPr/>
      </p:nvGrpSpPr>
      <p:grpSpPr>
        <a:xfrm>
          <a:off x="0" y="0"/>
          <a:ext cx="0" cy="0"/>
          <a:chOff x="0" y="0"/>
          <a:chExt cx="0" cy="0"/>
        </a:xfrm>
      </p:grpSpPr>
      <p:sp>
        <p:nvSpPr>
          <p:cNvPr id="570" name="Google Shape;570;p4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
        <p:nvSpPr>
          <p:cNvPr id="571" name="Google Shape;571;p47"/>
          <p:cNvSpPr/>
          <p:nvPr/>
        </p:nvSpPr>
        <p:spPr>
          <a:xfrm>
            <a:off x="791300" y="979075"/>
            <a:ext cx="804600" cy="3936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47"/>
          <p:cNvSpPr txBox="1"/>
          <p:nvPr>
            <p:ph type="title"/>
          </p:nvPr>
        </p:nvSpPr>
        <p:spPr>
          <a:xfrm>
            <a:off x="727800" y="181625"/>
            <a:ext cx="7688400" cy="6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800"/>
              <a:t>Slide 19 Logo Urls</a:t>
            </a:r>
            <a:endParaRPr sz="2800"/>
          </a:p>
        </p:txBody>
      </p:sp>
      <p:sp>
        <p:nvSpPr>
          <p:cNvPr id="573" name="Google Shape;573;p47"/>
          <p:cNvSpPr txBox="1"/>
          <p:nvPr/>
        </p:nvSpPr>
        <p:spPr>
          <a:xfrm>
            <a:off x="333825" y="2649175"/>
            <a:ext cx="2033400" cy="2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upload.wikimedia.org/wikipedia/commons/thumb/8/8e/IHS_Markit_logo.svg/512px-IHS_Markit_logo.svg.png</a:t>
            </a:r>
            <a:endParaRPr sz="600">
              <a:solidFill>
                <a:srgbClr val="FFFFFF"/>
              </a:solidFill>
            </a:endParaRPr>
          </a:p>
        </p:txBody>
      </p:sp>
      <p:sp>
        <p:nvSpPr>
          <p:cNvPr id="574" name="Google Shape;574;p47"/>
          <p:cNvSpPr txBox="1"/>
          <p:nvPr/>
        </p:nvSpPr>
        <p:spPr>
          <a:xfrm>
            <a:off x="1924950" y="4364375"/>
            <a:ext cx="2033400" cy="35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s3-us-west-2.amazonaws.com/lndr-landorcom-assets-prd/app/uploads/2016/05/03201013/SP-masterbrand.png</a:t>
            </a:r>
            <a:endParaRPr sz="600">
              <a:solidFill>
                <a:srgbClr val="FFFFFF"/>
              </a:solidFill>
            </a:endParaRPr>
          </a:p>
        </p:txBody>
      </p:sp>
      <p:pic>
        <p:nvPicPr>
          <p:cNvPr id="575" name="Google Shape;575;p47"/>
          <p:cNvPicPr preferRelativeResize="0"/>
          <p:nvPr/>
        </p:nvPicPr>
        <p:blipFill rotWithShape="1">
          <a:blip r:embed="rId3">
            <a:alphaModFix/>
          </a:blip>
          <a:srcRect b="0" l="0" r="0" t="0"/>
          <a:stretch/>
        </p:blipFill>
        <p:spPr>
          <a:xfrm>
            <a:off x="460837" y="2104150"/>
            <a:ext cx="1779400" cy="498150"/>
          </a:xfrm>
          <a:prstGeom prst="rect">
            <a:avLst/>
          </a:prstGeom>
          <a:noFill/>
          <a:ln>
            <a:noFill/>
          </a:ln>
        </p:spPr>
      </p:pic>
      <p:pic>
        <p:nvPicPr>
          <p:cNvPr id="576" name="Google Shape;576;p47"/>
          <p:cNvPicPr preferRelativeResize="0"/>
          <p:nvPr/>
        </p:nvPicPr>
        <p:blipFill>
          <a:blip r:embed="rId4">
            <a:alphaModFix/>
          </a:blip>
          <a:stretch>
            <a:fillRect/>
          </a:stretch>
        </p:blipFill>
        <p:spPr>
          <a:xfrm>
            <a:off x="1996787" y="3566725"/>
            <a:ext cx="1889730" cy="750725"/>
          </a:xfrm>
          <a:prstGeom prst="rect">
            <a:avLst/>
          </a:prstGeom>
          <a:noFill/>
          <a:ln>
            <a:noFill/>
          </a:ln>
        </p:spPr>
      </p:pic>
      <p:pic>
        <p:nvPicPr>
          <p:cNvPr id="577" name="Google Shape;577;p47"/>
          <p:cNvPicPr preferRelativeResize="0"/>
          <p:nvPr/>
        </p:nvPicPr>
        <p:blipFill rotWithShape="1">
          <a:blip r:embed="rId5">
            <a:alphaModFix/>
          </a:blip>
          <a:srcRect b="22534" l="0" r="21978" t="0"/>
          <a:stretch/>
        </p:blipFill>
        <p:spPr>
          <a:xfrm>
            <a:off x="5417225" y="3663250"/>
            <a:ext cx="1889750" cy="863475"/>
          </a:xfrm>
          <a:prstGeom prst="rect">
            <a:avLst/>
          </a:prstGeom>
          <a:noFill/>
          <a:ln cap="flat" cmpd="sng" w="9525">
            <a:solidFill>
              <a:srgbClr val="FFFFFF"/>
            </a:solidFill>
            <a:prstDash val="solid"/>
            <a:round/>
            <a:headEnd len="sm" w="sm" type="none"/>
            <a:tailEnd len="sm" w="sm" type="none"/>
          </a:ln>
        </p:spPr>
      </p:pic>
      <p:pic>
        <p:nvPicPr>
          <p:cNvPr id="578" name="Google Shape;578;p47"/>
          <p:cNvPicPr preferRelativeResize="0"/>
          <p:nvPr/>
        </p:nvPicPr>
        <p:blipFill>
          <a:blip r:embed="rId6">
            <a:alphaModFix/>
          </a:blip>
          <a:stretch>
            <a:fillRect/>
          </a:stretch>
        </p:blipFill>
        <p:spPr>
          <a:xfrm>
            <a:off x="4205975" y="2186900"/>
            <a:ext cx="933000" cy="933000"/>
          </a:xfrm>
          <a:prstGeom prst="rect">
            <a:avLst/>
          </a:prstGeom>
          <a:noFill/>
          <a:ln>
            <a:noFill/>
          </a:ln>
        </p:spPr>
      </p:pic>
      <p:pic>
        <p:nvPicPr>
          <p:cNvPr id="579" name="Google Shape;579;p47"/>
          <p:cNvPicPr preferRelativeResize="0"/>
          <p:nvPr/>
        </p:nvPicPr>
        <p:blipFill>
          <a:blip r:embed="rId7">
            <a:alphaModFix/>
          </a:blip>
          <a:stretch>
            <a:fillRect/>
          </a:stretch>
        </p:blipFill>
        <p:spPr>
          <a:xfrm>
            <a:off x="2630100" y="1030600"/>
            <a:ext cx="933000" cy="933000"/>
          </a:xfrm>
          <a:prstGeom prst="rect">
            <a:avLst/>
          </a:prstGeom>
          <a:noFill/>
          <a:ln>
            <a:noFill/>
          </a:ln>
        </p:spPr>
      </p:pic>
      <p:pic>
        <p:nvPicPr>
          <p:cNvPr id="580" name="Google Shape;580;p47"/>
          <p:cNvPicPr preferRelativeResize="0"/>
          <p:nvPr/>
        </p:nvPicPr>
        <p:blipFill>
          <a:blip r:embed="rId8">
            <a:alphaModFix/>
          </a:blip>
          <a:stretch>
            <a:fillRect/>
          </a:stretch>
        </p:blipFill>
        <p:spPr>
          <a:xfrm>
            <a:off x="7064275" y="2376050"/>
            <a:ext cx="1874021" cy="554700"/>
          </a:xfrm>
          <a:prstGeom prst="rect">
            <a:avLst/>
          </a:prstGeom>
          <a:noFill/>
          <a:ln>
            <a:noFill/>
          </a:ln>
        </p:spPr>
      </p:pic>
      <p:pic>
        <p:nvPicPr>
          <p:cNvPr id="581" name="Google Shape;581;p47"/>
          <p:cNvPicPr preferRelativeResize="0"/>
          <p:nvPr/>
        </p:nvPicPr>
        <p:blipFill>
          <a:blip r:embed="rId9">
            <a:alphaModFix/>
          </a:blip>
          <a:stretch>
            <a:fillRect/>
          </a:stretch>
        </p:blipFill>
        <p:spPr>
          <a:xfrm>
            <a:off x="5925314" y="979064"/>
            <a:ext cx="933000" cy="1234424"/>
          </a:xfrm>
          <a:prstGeom prst="rect">
            <a:avLst/>
          </a:prstGeom>
          <a:noFill/>
          <a:ln>
            <a:noFill/>
          </a:ln>
        </p:spPr>
      </p:pic>
      <p:sp>
        <p:nvSpPr>
          <p:cNvPr id="582" name="Google Shape;582;p47"/>
          <p:cNvSpPr txBox="1"/>
          <p:nvPr/>
        </p:nvSpPr>
        <p:spPr>
          <a:xfrm>
            <a:off x="2501425" y="2043300"/>
            <a:ext cx="1385100" cy="49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https://upload.wikimedia.org/wikipedia/commons/thumb/1/14/Environmental_Protection_Agency_logo.svg/606px-Environmental_Protection_Agency_logo.svg.png</a:t>
            </a:r>
            <a:endParaRPr sz="600">
              <a:solidFill>
                <a:srgbClr val="FFFFFF"/>
              </a:solidFill>
            </a:endParaRPr>
          </a:p>
        </p:txBody>
      </p:sp>
      <p:sp>
        <p:nvSpPr>
          <p:cNvPr id="583" name="Google Shape;583;p47"/>
          <p:cNvSpPr txBox="1"/>
          <p:nvPr/>
        </p:nvSpPr>
        <p:spPr>
          <a:xfrm>
            <a:off x="3886525" y="3194775"/>
            <a:ext cx="14916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https://upload.wikimedia.org/wikipedia/commons/thumb/a/af/Seal_of_the_United_States_Department_of_Transportation.svg/175px-Seal_of_the_United_States_Department_of_Transportation.svg.png</a:t>
            </a:r>
            <a:endParaRPr sz="600">
              <a:solidFill>
                <a:srgbClr val="FFFFFF"/>
              </a:solidFill>
            </a:endParaRPr>
          </a:p>
        </p:txBody>
      </p:sp>
      <p:sp>
        <p:nvSpPr>
          <p:cNvPr id="584" name="Google Shape;584;p47"/>
          <p:cNvSpPr txBox="1"/>
          <p:nvPr/>
        </p:nvSpPr>
        <p:spPr>
          <a:xfrm>
            <a:off x="5222100" y="4607025"/>
            <a:ext cx="2280000" cy="1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https://s3.amazonaws.com/awsemailuploads/uploads/nrel.gif</a:t>
            </a:r>
            <a:endParaRPr sz="600">
              <a:solidFill>
                <a:srgbClr val="FFFFFF"/>
              </a:solidFill>
            </a:endParaRPr>
          </a:p>
        </p:txBody>
      </p:sp>
      <p:sp>
        <p:nvSpPr>
          <p:cNvPr id="585" name="Google Shape;585;p47"/>
          <p:cNvSpPr txBox="1"/>
          <p:nvPr/>
        </p:nvSpPr>
        <p:spPr>
          <a:xfrm>
            <a:off x="5680975" y="2334150"/>
            <a:ext cx="1421700" cy="1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https://static-content.springer.com/cover/journal/13753/9/3.jpg</a:t>
            </a:r>
            <a:endParaRPr sz="600">
              <a:solidFill>
                <a:srgbClr val="FFFFFF"/>
              </a:solidFill>
            </a:endParaRPr>
          </a:p>
        </p:txBody>
      </p:sp>
      <p:sp>
        <p:nvSpPr>
          <p:cNvPr id="586" name="Google Shape;586;p47"/>
          <p:cNvSpPr txBox="1"/>
          <p:nvPr/>
        </p:nvSpPr>
        <p:spPr>
          <a:xfrm>
            <a:off x="6806575" y="3010975"/>
            <a:ext cx="2172600" cy="4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rPr>
              <a:t>https://upload.wikimedia.org/wikipedia/commons/thumb/2/2b/ASCE_logo.svg/250px-ASCE_logo.svg.png</a:t>
            </a:r>
            <a:endParaRPr sz="60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117" name="Shape 117"/>
        <p:cNvGrpSpPr/>
        <p:nvPr/>
      </p:nvGrpSpPr>
      <p:grpSpPr>
        <a:xfrm>
          <a:off x="0" y="0"/>
          <a:ext cx="0" cy="0"/>
          <a:chOff x="0" y="0"/>
          <a:chExt cx="0" cy="0"/>
        </a:xfrm>
      </p:grpSpPr>
      <p:sp>
        <p:nvSpPr>
          <p:cNvPr id="118" name="Google Shape;118;p16"/>
          <p:cNvSpPr/>
          <p:nvPr/>
        </p:nvSpPr>
        <p:spPr>
          <a:xfrm>
            <a:off x="747450" y="1082750"/>
            <a:ext cx="1054800" cy="3003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6"/>
          <p:cNvSpPr txBox="1"/>
          <p:nvPr>
            <p:ph type="title"/>
          </p:nvPr>
        </p:nvSpPr>
        <p:spPr>
          <a:xfrm>
            <a:off x="683600" y="156850"/>
            <a:ext cx="7688400" cy="66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American infrastructure failing to meet needs</a:t>
            </a:r>
            <a:endParaRPr sz="2400"/>
          </a:p>
        </p:txBody>
      </p:sp>
      <p:sp>
        <p:nvSpPr>
          <p:cNvPr id="120" name="Google Shape;120;p16"/>
          <p:cNvSpPr/>
          <p:nvPr/>
        </p:nvSpPr>
        <p:spPr>
          <a:xfrm>
            <a:off x="711600" y="1051850"/>
            <a:ext cx="1126500" cy="3621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1" name="Google Shape;121;p16"/>
          <p:cNvPicPr preferRelativeResize="0"/>
          <p:nvPr/>
        </p:nvPicPr>
        <p:blipFill>
          <a:blip r:embed="rId3">
            <a:alphaModFix/>
          </a:blip>
          <a:stretch>
            <a:fillRect/>
          </a:stretch>
        </p:blipFill>
        <p:spPr>
          <a:xfrm>
            <a:off x="1038750" y="824651"/>
            <a:ext cx="6978100" cy="3925200"/>
          </a:xfrm>
          <a:prstGeom prst="rect">
            <a:avLst/>
          </a:prstGeom>
          <a:noFill/>
          <a:ln cap="flat" cmpd="sng" w="76200">
            <a:solidFill>
              <a:srgbClr val="FFFFFF"/>
            </a:solidFill>
            <a:prstDash val="solid"/>
            <a:round/>
            <a:headEnd len="sm" w="sm" type="none"/>
            <a:tailEnd len="sm" w="sm" type="none"/>
          </a:ln>
        </p:spPr>
      </p:pic>
      <p:sp>
        <p:nvSpPr>
          <p:cNvPr id="122" name="Google Shape;122;p1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23" name="Google Shape;123;p16"/>
          <p:cNvSpPr txBox="1"/>
          <p:nvPr/>
        </p:nvSpPr>
        <p:spPr>
          <a:xfrm>
            <a:off x="400750" y="4796500"/>
            <a:ext cx="8071800" cy="30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6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127" name="Shape 127"/>
        <p:cNvGrpSpPr/>
        <p:nvPr/>
      </p:nvGrpSpPr>
      <p:grpSpPr>
        <a:xfrm>
          <a:off x="0" y="0"/>
          <a:ext cx="0" cy="0"/>
          <a:chOff x="0" y="0"/>
          <a:chExt cx="0" cy="0"/>
        </a:xfrm>
      </p:grpSpPr>
      <p:sp>
        <p:nvSpPr>
          <p:cNvPr id="128" name="Google Shape;128;p17"/>
          <p:cNvSpPr/>
          <p:nvPr/>
        </p:nvSpPr>
        <p:spPr>
          <a:xfrm>
            <a:off x="687375" y="1098450"/>
            <a:ext cx="1126500" cy="3621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7"/>
          <p:cNvSpPr txBox="1"/>
          <p:nvPr>
            <p:ph type="title"/>
          </p:nvPr>
        </p:nvSpPr>
        <p:spPr>
          <a:xfrm>
            <a:off x="127175" y="132475"/>
            <a:ext cx="9144000" cy="53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Infrastructure can become obsolete due to </a:t>
            </a:r>
            <a:r>
              <a:rPr lang="en" sz="2200"/>
              <a:t>unforeseen</a:t>
            </a:r>
            <a:r>
              <a:rPr lang="en" sz="2200"/>
              <a:t> changes</a:t>
            </a:r>
            <a:endParaRPr sz="2200"/>
          </a:p>
        </p:txBody>
      </p:sp>
      <p:pic>
        <p:nvPicPr>
          <p:cNvPr id="130" name="Google Shape;130;p17"/>
          <p:cNvPicPr preferRelativeResize="0"/>
          <p:nvPr/>
        </p:nvPicPr>
        <p:blipFill>
          <a:blip r:embed="rId3">
            <a:alphaModFix/>
          </a:blip>
          <a:stretch>
            <a:fillRect/>
          </a:stretch>
        </p:blipFill>
        <p:spPr>
          <a:xfrm>
            <a:off x="4404000" y="1394800"/>
            <a:ext cx="4644425" cy="2767300"/>
          </a:xfrm>
          <a:prstGeom prst="rect">
            <a:avLst/>
          </a:prstGeom>
          <a:noFill/>
          <a:ln>
            <a:noFill/>
          </a:ln>
        </p:spPr>
      </p:pic>
      <p:pic>
        <p:nvPicPr>
          <p:cNvPr id="131" name="Google Shape;131;p17"/>
          <p:cNvPicPr preferRelativeResize="0"/>
          <p:nvPr/>
        </p:nvPicPr>
        <p:blipFill rotWithShape="1">
          <a:blip r:embed="rId4">
            <a:alphaModFix/>
          </a:blip>
          <a:srcRect b="3269" l="0" r="14551" t="0"/>
          <a:stretch/>
        </p:blipFill>
        <p:spPr>
          <a:xfrm>
            <a:off x="49000" y="1394800"/>
            <a:ext cx="4306891" cy="2767299"/>
          </a:xfrm>
          <a:prstGeom prst="rect">
            <a:avLst/>
          </a:prstGeom>
          <a:noFill/>
          <a:ln>
            <a:noFill/>
          </a:ln>
        </p:spPr>
      </p:pic>
      <p:sp>
        <p:nvSpPr>
          <p:cNvPr id="132" name="Google Shape;132;p1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33" name="Google Shape;133;p17"/>
          <p:cNvSpPr txBox="1"/>
          <p:nvPr/>
        </p:nvSpPr>
        <p:spPr>
          <a:xfrm>
            <a:off x="74700" y="4749850"/>
            <a:ext cx="4255500" cy="29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600">
              <a:solidFill>
                <a:srgbClr val="FFFFFF"/>
              </a:solidFill>
            </a:endParaRPr>
          </a:p>
        </p:txBody>
      </p:sp>
      <p:sp>
        <p:nvSpPr>
          <p:cNvPr id="134" name="Google Shape;134;p17"/>
          <p:cNvSpPr txBox="1"/>
          <p:nvPr/>
        </p:nvSpPr>
        <p:spPr>
          <a:xfrm>
            <a:off x="4404000" y="4783300"/>
            <a:ext cx="4501500" cy="22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60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138" name="Shape 138"/>
        <p:cNvGrpSpPr/>
        <p:nvPr/>
      </p:nvGrpSpPr>
      <p:grpSpPr>
        <a:xfrm>
          <a:off x="0" y="0"/>
          <a:ext cx="0" cy="0"/>
          <a:chOff x="0" y="0"/>
          <a:chExt cx="0" cy="0"/>
        </a:xfrm>
      </p:grpSpPr>
      <p:sp>
        <p:nvSpPr>
          <p:cNvPr id="139" name="Google Shape;139;p18"/>
          <p:cNvSpPr txBox="1"/>
          <p:nvPr>
            <p:ph type="title"/>
          </p:nvPr>
        </p:nvSpPr>
        <p:spPr>
          <a:xfrm>
            <a:off x="571850" y="272225"/>
            <a:ext cx="7688400" cy="738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Department of Energy exploring efficient solutions</a:t>
            </a:r>
            <a:endParaRPr sz="2400"/>
          </a:p>
        </p:txBody>
      </p:sp>
      <p:sp>
        <p:nvSpPr>
          <p:cNvPr id="140" name="Google Shape;140;p18"/>
          <p:cNvSpPr/>
          <p:nvPr/>
        </p:nvSpPr>
        <p:spPr>
          <a:xfrm>
            <a:off x="687375" y="1010225"/>
            <a:ext cx="1126500" cy="362100"/>
          </a:xfrm>
          <a:prstGeom prst="rect">
            <a:avLst/>
          </a:prstGeom>
          <a:solidFill>
            <a:srgbClr val="1C4587"/>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1" name="Google Shape;141;p18"/>
          <p:cNvPicPr preferRelativeResize="0"/>
          <p:nvPr/>
        </p:nvPicPr>
        <p:blipFill>
          <a:blip r:embed="rId3">
            <a:alphaModFix/>
          </a:blip>
          <a:stretch>
            <a:fillRect/>
          </a:stretch>
        </p:blipFill>
        <p:spPr>
          <a:xfrm>
            <a:off x="6237125" y="1492850"/>
            <a:ext cx="2301865" cy="2301865"/>
          </a:xfrm>
          <a:prstGeom prst="rect">
            <a:avLst/>
          </a:prstGeom>
          <a:noFill/>
          <a:ln>
            <a:noFill/>
          </a:ln>
        </p:spPr>
      </p:pic>
      <p:pic>
        <p:nvPicPr>
          <p:cNvPr id="142" name="Google Shape;142;p18"/>
          <p:cNvPicPr preferRelativeResize="0"/>
          <p:nvPr/>
        </p:nvPicPr>
        <p:blipFill rotWithShape="1">
          <a:blip r:embed="rId4">
            <a:alphaModFix/>
          </a:blip>
          <a:srcRect b="19946" l="0" r="0" t="19663"/>
          <a:stretch/>
        </p:blipFill>
        <p:spPr>
          <a:xfrm>
            <a:off x="605013" y="1192890"/>
            <a:ext cx="2965700" cy="1193900"/>
          </a:xfrm>
          <a:prstGeom prst="rect">
            <a:avLst/>
          </a:prstGeom>
          <a:noFill/>
          <a:ln>
            <a:noFill/>
          </a:ln>
        </p:spPr>
      </p:pic>
      <p:pic>
        <p:nvPicPr>
          <p:cNvPr id="143" name="Google Shape;143;p18"/>
          <p:cNvPicPr preferRelativeResize="0"/>
          <p:nvPr/>
        </p:nvPicPr>
        <p:blipFill rotWithShape="1">
          <a:blip r:embed="rId5">
            <a:alphaModFix/>
          </a:blip>
          <a:srcRect b="0" l="5449" r="4175" t="0"/>
          <a:stretch/>
        </p:blipFill>
        <p:spPr>
          <a:xfrm>
            <a:off x="632250" y="2692287"/>
            <a:ext cx="2911226" cy="1258325"/>
          </a:xfrm>
          <a:prstGeom prst="rect">
            <a:avLst/>
          </a:prstGeom>
          <a:noFill/>
          <a:ln>
            <a:noFill/>
          </a:ln>
        </p:spPr>
      </p:pic>
      <p:cxnSp>
        <p:nvCxnSpPr>
          <p:cNvPr id="144" name="Google Shape;144;p18"/>
          <p:cNvCxnSpPr/>
          <p:nvPr/>
        </p:nvCxnSpPr>
        <p:spPr>
          <a:xfrm>
            <a:off x="3916300" y="2560650"/>
            <a:ext cx="2094900" cy="22200"/>
          </a:xfrm>
          <a:prstGeom prst="straightConnector1">
            <a:avLst/>
          </a:prstGeom>
          <a:noFill/>
          <a:ln cap="flat" cmpd="sng" w="38100">
            <a:solidFill>
              <a:srgbClr val="FFFFFF"/>
            </a:solidFill>
            <a:prstDash val="solid"/>
            <a:round/>
            <a:headEnd len="med" w="med" type="none"/>
            <a:tailEnd len="med" w="med" type="triangle"/>
          </a:ln>
        </p:spPr>
      </p:cxnSp>
      <p:sp>
        <p:nvSpPr>
          <p:cNvPr id="145" name="Google Shape;145;p1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149" name="Shape 149"/>
        <p:cNvGrpSpPr/>
        <p:nvPr/>
      </p:nvGrpSpPr>
      <p:grpSpPr>
        <a:xfrm>
          <a:off x="0" y="0"/>
          <a:ext cx="0" cy="0"/>
          <a:chOff x="0" y="0"/>
          <a:chExt cx="0" cy="0"/>
        </a:xfrm>
      </p:grpSpPr>
      <p:sp>
        <p:nvSpPr>
          <p:cNvPr id="150" name="Google Shape;150;p19"/>
          <p:cNvSpPr/>
          <p:nvPr/>
        </p:nvSpPr>
        <p:spPr>
          <a:xfrm>
            <a:off x="687375" y="1098450"/>
            <a:ext cx="1126500" cy="3621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9"/>
          <p:cNvSpPr txBox="1"/>
          <p:nvPr>
            <p:ph type="title"/>
          </p:nvPr>
        </p:nvSpPr>
        <p:spPr>
          <a:xfrm>
            <a:off x="646500" y="356250"/>
            <a:ext cx="7851000" cy="742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Characteristics of flexibility</a:t>
            </a:r>
            <a:endParaRPr/>
          </a:p>
        </p:txBody>
      </p:sp>
      <p:grpSp>
        <p:nvGrpSpPr>
          <p:cNvPr id="152" name="Google Shape;152;p19"/>
          <p:cNvGrpSpPr/>
          <p:nvPr/>
        </p:nvGrpSpPr>
        <p:grpSpPr>
          <a:xfrm>
            <a:off x="1659300" y="1419638"/>
            <a:ext cx="1942800" cy="1569600"/>
            <a:chOff x="1660800" y="1171213"/>
            <a:chExt cx="1942800" cy="1569600"/>
          </a:xfrm>
        </p:grpSpPr>
        <p:sp>
          <p:nvSpPr>
            <p:cNvPr id="153" name="Google Shape;153;p19"/>
            <p:cNvSpPr/>
            <p:nvPr/>
          </p:nvSpPr>
          <p:spPr>
            <a:xfrm>
              <a:off x="1660800" y="1171213"/>
              <a:ext cx="1942800" cy="1569600"/>
            </a:xfrm>
            <a:prstGeom prst="round1Rect">
              <a:avLst>
                <a:gd fmla="val 17446" name="adj"/>
              </a:avLst>
            </a:prstGeom>
            <a:solidFill>
              <a:srgbClr val="E116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9"/>
            <p:cNvSpPr txBox="1"/>
            <p:nvPr/>
          </p:nvSpPr>
          <p:spPr>
            <a:xfrm>
              <a:off x="1799325" y="1413575"/>
              <a:ext cx="1674600" cy="10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Roboto"/>
                  <a:ea typeface="Roboto"/>
                  <a:cs typeface="Roboto"/>
                  <a:sym typeface="Roboto"/>
                </a:rPr>
                <a:t>Multi-Purpose</a:t>
              </a:r>
              <a:endParaRPr sz="1800">
                <a:solidFill>
                  <a:srgbClr val="FFFFFF"/>
                </a:solidFill>
                <a:latin typeface="Roboto"/>
                <a:ea typeface="Roboto"/>
                <a:cs typeface="Roboto"/>
                <a:sym typeface="Roboto"/>
              </a:endParaRPr>
            </a:p>
          </p:txBody>
        </p:sp>
      </p:grpSp>
      <p:grpSp>
        <p:nvGrpSpPr>
          <p:cNvPr id="155" name="Google Shape;155;p19"/>
          <p:cNvGrpSpPr/>
          <p:nvPr/>
        </p:nvGrpSpPr>
        <p:grpSpPr>
          <a:xfrm>
            <a:off x="3599100" y="1419638"/>
            <a:ext cx="1942800" cy="1569600"/>
            <a:chOff x="3600600" y="1170963"/>
            <a:chExt cx="1942800" cy="1569600"/>
          </a:xfrm>
        </p:grpSpPr>
        <p:sp>
          <p:nvSpPr>
            <p:cNvPr id="156" name="Google Shape;156;p19"/>
            <p:cNvSpPr/>
            <p:nvPr/>
          </p:nvSpPr>
          <p:spPr>
            <a:xfrm>
              <a:off x="3600600" y="1170963"/>
              <a:ext cx="1942800" cy="1569600"/>
            </a:xfrm>
            <a:prstGeom prst="round2SameRect">
              <a:avLst>
                <a:gd fmla="val 18098" name="adj1"/>
                <a:gd fmla="val 0" name="adj2"/>
              </a:avLst>
            </a:prstGeom>
            <a:solidFill>
              <a:srgbClr val="C413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9"/>
            <p:cNvSpPr txBox="1"/>
            <p:nvPr/>
          </p:nvSpPr>
          <p:spPr>
            <a:xfrm>
              <a:off x="3734088" y="1417875"/>
              <a:ext cx="1678800" cy="74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Roboto"/>
                  <a:ea typeface="Roboto"/>
                  <a:cs typeface="Roboto"/>
                  <a:sym typeface="Roboto"/>
                </a:rPr>
                <a:t>Responsive to Changing Demands Over Time</a:t>
              </a:r>
              <a:endParaRPr sz="1800">
                <a:solidFill>
                  <a:srgbClr val="FFFFFF"/>
                </a:solidFill>
                <a:latin typeface="Roboto"/>
                <a:ea typeface="Roboto"/>
                <a:cs typeface="Roboto"/>
                <a:sym typeface="Roboto"/>
              </a:endParaRPr>
            </a:p>
          </p:txBody>
        </p:sp>
      </p:grpSp>
      <p:sp>
        <p:nvSpPr>
          <p:cNvPr id="158" name="Google Shape;158;p19"/>
          <p:cNvSpPr/>
          <p:nvPr/>
        </p:nvSpPr>
        <p:spPr>
          <a:xfrm flipH="1">
            <a:off x="5541909" y="1436589"/>
            <a:ext cx="1942800" cy="1552500"/>
          </a:xfrm>
          <a:prstGeom prst="round1Rect">
            <a:avLst>
              <a:gd fmla="val 17446" name="adj"/>
            </a:avLst>
          </a:prstGeom>
          <a:solidFill>
            <a:srgbClr val="AC11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9" name="Google Shape;159;p19"/>
          <p:cNvGrpSpPr/>
          <p:nvPr/>
        </p:nvGrpSpPr>
        <p:grpSpPr>
          <a:xfrm>
            <a:off x="1659309" y="2989238"/>
            <a:ext cx="5822400" cy="1248600"/>
            <a:chOff x="1660800" y="2723938"/>
            <a:chExt cx="5822400" cy="1248600"/>
          </a:xfrm>
        </p:grpSpPr>
        <p:sp>
          <p:nvSpPr>
            <p:cNvPr id="160" name="Google Shape;160;p19"/>
            <p:cNvSpPr/>
            <p:nvPr/>
          </p:nvSpPr>
          <p:spPr>
            <a:xfrm rot="10800000">
              <a:off x="1660800" y="2723938"/>
              <a:ext cx="5822400" cy="1248600"/>
            </a:xfrm>
            <a:prstGeom prst="round2SameRect">
              <a:avLst>
                <a:gd fmla="val 18098" name="adj1"/>
                <a:gd fmla="val 0" name="adj2"/>
              </a:avLst>
            </a:prstGeom>
            <a:solidFill>
              <a:srgbClr val="840D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9"/>
            <p:cNvSpPr txBox="1"/>
            <p:nvPr/>
          </p:nvSpPr>
          <p:spPr>
            <a:xfrm>
              <a:off x="2583291" y="3010075"/>
              <a:ext cx="3977400" cy="74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Roboto"/>
                  <a:ea typeface="Roboto"/>
                  <a:cs typeface="Roboto"/>
                  <a:sym typeface="Roboto"/>
                </a:rPr>
                <a:t>Flexibility</a:t>
              </a:r>
              <a:endParaRPr sz="3000">
                <a:solidFill>
                  <a:srgbClr val="FFFFFF"/>
                </a:solidFill>
                <a:latin typeface="Roboto"/>
                <a:ea typeface="Roboto"/>
                <a:cs typeface="Roboto"/>
                <a:sym typeface="Roboto"/>
              </a:endParaRPr>
            </a:p>
          </p:txBody>
        </p:sp>
      </p:grpSp>
      <p:sp>
        <p:nvSpPr>
          <p:cNvPr id="162" name="Google Shape;162;p19"/>
          <p:cNvSpPr txBox="1"/>
          <p:nvPr/>
        </p:nvSpPr>
        <p:spPr>
          <a:xfrm>
            <a:off x="5673888" y="1964075"/>
            <a:ext cx="1678800" cy="74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Roboto"/>
                <a:ea typeface="Roboto"/>
                <a:cs typeface="Roboto"/>
                <a:sym typeface="Roboto"/>
              </a:rPr>
              <a:t>Transportable</a:t>
            </a:r>
            <a:endParaRPr sz="1800">
              <a:solidFill>
                <a:srgbClr val="FFFFFF"/>
              </a:solidFill>
              <a:latin typeface="Roboto"/>
              <a:ea typeface="Roboto"/>
              <a:cs typeface="Roboto"/>
              <a:sym typeface="Roboto"/>
            </a:endParaRPr>
          </a:p>
        </p:txBody>
      </p:sp>
      <p:sp>
        <p:nvSpPr>
          <p:cNvPr id="163" name="Google Shape;163;p1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167" name="Shape 167"/>
        <p:cNvGrpSpPr/>
        <p:nvPr/>
      </p:nvGrpSpPr>
      <p:grpSpPr>
        <a:xfrm>
          <a:off x="0" y="0"/>
          <a:ext cx="0" cy="0"/>
          <a:chOff x="0" y="0"/>
          <a:chExt cx="0" cy="0"/>
        </a:xfrm>
      </p:grpSpPr>
      <p:sp>
        <p:nvSpPr>
          <p:cNvPr id="168" name="Google Shape;168;p20"/>
          <p:cNvSpPr/>
          <p:nvPr/>
        </p:nvSpPr>
        <p:spPr>
          <a:xfrm>
            <a:off x="608550" y="1076950"/>
            <a:ext cx="1126500" cy="362100"/>
          </a:xfrm>
          <a:prstGeom prst="rect">
            <a:avLst/>
          </a:prstGeom>
          <a:solidFill>
            <a:srgbClr val="1C4587"/>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9" name="Google Shape;169;p20"/>
          <p:cNvPicPr preferRelativeResize="0"/>
          <p:nvPr/>
        </p:nvPicPr>
        <p:blipFill>
          <a:blip r:embed="rId3">
            <a:alphaModFix/>
          </a:blip>
          <a:stretch>
            <a:fillRect/>
          </a:stretch>
        </p:blipFill>
        <p:spPr>
          <a:xfrm>
            <a:off x="1433926" y="853225"/>
            <a:ext cx="6276136" cy="4165775"/>
          </a:xfrm>
          <a:prstGeom prst="rect">
            <a:avLst/>
          </a:prstGeom>
          <a:noFill/>
          <a:ln>
            <a:noFill/>
          </a:ln>
        </p:spPr>
      </p:pic>
      <p:sp>
        <p:nvSpPr>
          <p:cNvPr id="170" name="Google Shape;170;p20"/>
          <p:cNvSpPr txBox="1"/>
          <p:nvPr>
            <p:ph type="title"/>
          </p:nvPr>
        </p:nvSpPr>
        <p:spPr>
          <a:xfrm>
            <a:off x="302700" y="249925"/>
            <a:ext cx="8538600" cy="603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Dams are an example of multi-purpose infrastructure</a:t>
            </a:r>
            <a:endParaRPr sz="2400"/>
          </a:p>
        </p:txBody>
      </p:sp>
      <p:sp>
        <p:nvSpPr>
          <p:cNvPr id="171" name="Google Shape;171;p2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175" name="Shape 175"/>
        <p:cNvGrpSpPr/>
        <p:nvPr/>
      </p:nvGrpSpPr>
      <p:grpSpPr>
        <a:xfrm>
          <a:off x="0" y="0"/>
          <a:ext cx="0" cy="0"/>
          <a:chOff x="0" y="0"/>
          <a:chExt cx="0" cy="0"/>
        </a:xfrm>
      </p:grpSpPr>
      <p:sp>
        <p:nvSpPr>
          <p:cNvPr id="176" name="Google Shape;176;p21"/>
          <p:cNvSpPr/>
          <p:nvPr/>
        </p:nvSpPr>
        <p:spPr>
          <a:xfrm>
            <a:off x="3205475" y="1805338"/>
            <a:ext cx="838200" cy="181200"/>
          </a:xfrm>
          <a:prstGeom prst="rect">
            <a:avLst/>
          </a:prstGeom>
          <a:solidFill>
            <a:srgbClr val="1C4587"/>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1"/>
          <p:cNvSpPr/>
          <p:nvPr/>
        </p:nvSpPr>
        <p:spPr>
          <a:xfrm>
            <a:off x="702300" y="1055263"/>
            <a:ext cx="1093200" cy="308400"/>
          </a:xfrm>
          <a:prstGeom prst="rect">
            <a:avLst/>
          </a:prstGeom>
          <a:solidFill>
            <a:srgbClr val="1C4587"/>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8" name="Google Shape;178;p21"/>
          <p:cNvPicPr preferRelativeResize="0"/>
          <p:nvPr/>
        </p:nvPicPr>
        <p:blipFill rotWithShape="1">
          <a:blip r:embed="rId3">
            <a:alphaModFix/>
          </a:blip>
          <a:srcRect b="0" l="0" r="34955" t="0"/>
          <a:stretch/>
        </p:blipFill>
        <p:spPr>
          <a:xfrm>
            <a:off x="71625" y="1805338"/>
            <a:ext cx="3782175" cy="1857550"/>
          </a:xfrm>
          <a:prstGeom prst="rect">
            <a:avLst/>
          </a:prstGeom>
          <a:noFill/>
          <a:ln>
            <a:noFill/>
          </a:ln>
        </p:spPr>
      </p:pic>
      <p:pic>
        <p:nvPicPr>
          <p:cNvPr id="179" name="Google Shape;179;p21"/>
          <p:cNvPicPr preferRelativeResize="0"/>
          <p:nvPr/>
        </p:nvPicPr>
        <p:blipFill rotWithShape="1">
          <a:blip r:embed="rId4">
            <a:alphaModFix/>
          </a:blip>
          <a:srcRect b="0" l="0" r="19826" t="0"/>
          <a:stretch/>
        </p:blipFill>
        <p:spPr>
          <a:xfrm>
            <a:off x="5244850" y="1648338"/>
            <a:ext cx="3899150" cy="2104600"/>
          </a:xfrm>
          <a:prstGeom prst="rect">
            <a:avLst/>
          </a:prstGeom>
          <a:noFill/>
          <a:ln>
            <a:noFill/>
          </a:ln>
        </p:spPr>
      </p:pic>
      <p:sp>
        <p:nvSpPr>
          <p:cNvPr id="180" name="Google Shape;180;p21"/>
          <p:cNvSpPr txBox="1"/>
          <p:nvPr>
            <p:ph type="title"/>
          </p:nvPr>
        </p:nvSpPr>
        <p:spPr>
          <a:xfrm>
            <a:off x="134475" y="163075"/>
            <a:ext cx="8777700" cy="742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Flexible water treatment plants can adapt </a:t>
            </a:r>
            <a:endParaRPr sz="2400"/>
          </a:p>
          <a:p>
            <a:pPr indent="0" lvl="0" marL="0" rtl="0" algn="ctr">
              <a:spcBef>
                <a:spcPts val="0"/>
              </a:spcBef>
              <a:spcAft>
                <a:spcPts val="0"/>
              </a:spcAft>
              <a:buNone/>
            </a:pPr>
            <a:r>
              <a:rPr lang="en" sz="2400"/>
              <a:t>to changing demands over time</a:t>
            </a:r>
            <a:endParaRPr/>
          </a:p>
        </p:txBody>
      </p:sp>
      <p:sp>
        <p:nvSpPr>
          <p:cNvPr id="181" name="Google Shape;181;p21"/>
          <p:cNvSpPr/>
          <p:nvPr/>
        </p:nvSpPr>
        <p:spPr>
          <a:xfrm>
            <a:off x="3205463" y="1604088"/>
            <a:ext cx="864900" cy="308400"/>
          </a:xfrm>
          <a:prstGeom prst="rect">
            <a:avLst/>
          </a:prstGeom>
          <a:solidFill>
            <a:srgbClr val="1C4587"/>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1"/>
          <p:cNvSpPr/>
          <p:nvPr/>
        </p:nvSpPr>
        <p:spPr>
          <a:xfrm>
            <a:off x="5074775" y="1912488"/>
            <a:ext cx="1280700" cy="5499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1"/>
          <p:cNvSpPr/>
          <p:nvPr/>
        </p:nvSpPr>
        <p:spPr>
          <a:xfrm>
            <a:off x="7815550" y="1684738"/>
            <a:ext cx="1328400" cy="4224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1"/>
          <p:cNvSpPr/>
          <p:nvPr/>
        </p:nvSpPr>
        <p:spPr>
          <a:xfrm>
            <a:off x="7876050" y="3341013"/>
            <a:ext cx="1267800" cy="241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5" name="Google Shape;185;p21"/>
          <p:cNvPicPr preferRelativeResize="0"/>
          <p:nvPr/>
        </p:nvPicPr>
        <p:blipFill>
          <a:blip r:embed="rId5">
            <a:alphaModFix/>
          </a:blip>
          <a:stretch>
            <a:fillRect/>
          </a:stretch>
        </p:blipFill>
        <p:spPr>
          <a:xfrm flipH="1">
            <a:off x="4025400" y="2381862"/>
            <a:ext cx="1093200" cy="1093200"/>
          </a:xfrm>
          <a:prstGeom prst="rect">
            <a:avLst/>
          </a:prstGeom>
          <a:noFill/>
          <a:ln>
            <a:noFill/>
          </a:ln>
        </p:spPr>
      </p:pic>
      <p:sp>
        <p:nvSpPr>
          <p:cNvPr id="186" name="Google Shape;186;p2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