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34"/>
  </p:notesMasterIdLst>
  <p:sldIdLst>
    <p:sldId id="256" r:id="rId2"/>
    <p:sldId id="257" r:id="rId3"/>
    <p:sldId id="258" r:id="rId4"/>
    <p:sldId id="271" r:id="rId5"/>
    <p:sldId id="275" r:id="rId6"/>
    <p:sldId id="272" r:id="rId7"/>
    <p:sldId id="276" r:id="rId8"/>
    <p:sldId id="277" r:id="rId9"/>
    <p:sldId id="274" r:id="rId10"/>
    <p:sldId id="278" r:id="rId11"/>
    <p:sldId id="279" r:id="rId12"/>
    <p:sldId id="280" r:id="rId13"/>
    <p:sldId id="281" r:id="rId14"/>
    <p:sldId id="273" r:id="rId15"/>
    <p:sldId id="282" r:id="rId16"/>
    <p:sldId id="283" r:id="rId17"/>
    <p:sldId id="284" r:id="rId18"/>
    <p:sldId id="285" r:id="rId19"/>
    <p:sldId id="290" r:id="rId20"/>
    <p:sldId id="291" r:id="rId21"/>
    <p:sldId id="292" r:id="rId22"/>
    <p:sldId id="293" r:id="rId23"/>
    <p:sldId id="294" r:id="rId24"/>
    <p:sldId id="286" r:id="rId25"/>
    <p:sldId id="295" r:id="rId26"/>
    <p:sldId id="296" r:id="rId27"/>
    <p:sldId id="297" r:id="rId28"/>
    <p:sldId id="298" r:id="rId29"/>
    <p:sldId id="302" r:id="rId30"/>
    <p:sldId id="288" r:id="rId31"/>
    <p:sldId id="289" r:id="rId32"/>
    <p:sldId id="270" r:id="rId33"/>
  </p:sldIdLst>
  <p:sldSz cx="9144000" cy="5143500" type="screen16x9"/>
  <p:notesSz cx="6858000" cy="9144000"/>
  <p:embeddedFontLst>
    <p:embeddedFont>
      <p:font typeface="Amatic SC" panose="020B0604020202020204" charset="-79"/>
      <p:regular r:id="rId35"/>
      <p:bold r:id="rId36"/>
    </p:embeddedFont>
    <p:embeddedFont>
      <p:font typeface="Impact" panose="020B0806030902050204" pitchFamily="34" charset="0"/>
      <p:regular r:id="rId37"/>
    </p:embeddedFont>
    <p:embeddedFont>
      <p:font typeface="MV Boli" panose="02000500030200090000" pitchFamily="2" charset="0"/>
      <p:regular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  <p:embeddedFont>
      <p:font typeface="Yellowtail" panose="020B0604020202020204" charset="0"/>
      <p:regular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8BE"/>
    <a:srgbClr val="00B5C8"/>
    <a:srgbClr val="89F4FF"/>
    <a:srgbClr val="00A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a611cd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13a611cd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25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71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51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625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445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46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72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905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30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71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819238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819238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07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452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455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49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565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350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076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49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748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27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108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574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3a611cd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3a611cd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0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27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47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5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49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2"/>
            <a:ext cx="9144000" cy="514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ZrMltpK6iAw" TargetMode="External"/><Relationship Id="rId1" Type="http://schemas.openxmlformats.org/officeDocument/2006/relationships/video" Target="https://www.youtube.com/embed/g-wjP1otQWI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ppt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ile000.flaticon.com/packs/111693-superheroes-and-villains.zi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"/>
          <p:cNvGrpSpPr/>
          <p:nvPr/>
        </p:nvGrpSpPr>
        <p:grpSpPr>
          <a:xfrm>
            <a:off x="2642232" y="1316647"/>
            <a:ext cx="1846039" cy="1889610"/>
            <a:chOff x="3648982" y="652897"/>
            <a:chExt cx="1846039" cy="1889610"/>
          </a:xfrm>
        </p:grpSpPr>
        <p:sp>
          <p:nvSpPr>
            <p:cNvPr id="18" name="Google Shape;18;p5"/>
            <p:cNvSpPr/>
            <p:nvPr/>
          </p:nvSpPr>
          <p:spPr>
            <a:xfrm>
              <a:off x="3676222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3648982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</p:sp>
      </p:grpSp>
      <p:grpSp>
        <p:nvGrpSpPr>
          <p:cNvPr id="20" name="Google Shape;20;p5"/>
          <p:cNvGrpSpPr/>
          <p:nvPr/>
        </p:nvGrpSpPr>
        <p:grpSpPr>
          <a:xfrm>
            <a:off x="2822750" y="1556813"/>
            <a:ext cx="3415137" cy="2151983"/>
            <a:chOff x="4595125" y="492825"/>
            <a:chExt cx="3415137" cy="2151983"/>
          </a:xfrm>
        </p:grpSpPr>
        <p:sp>
          <p:nvSpPr>
            <p:cNvPr id="21" name="Google Shape;21;p5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2" name="Google Shape;22;p5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3" name="Google Shape;23;p5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4" name="Google Shape;24;p5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5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5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5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5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5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5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5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5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Google Shape;33;p5"/>
          <p:cNvGrpSpPr/>
          <p:nvPr/>
        </p:nvGrpSpPr>
        <p:grpSpPr>
          <a:xfrm>
            <a:off x="2822758" y="1434710"/>
            <a:ext cx="362484" cy="321303"/>
            <a:chOff x="3745952" y="1193989"/>
            <a:chExt cx="436150" cy="386600"/>
          </a:xfrm>
        </p:grpSpPr>
        <p:sp>
          <p:nvSpPr>
            <p:cNvPr id="34" name="Google Shape;34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5"/>
          <p:cNvGrpSpPr/>
          <p:nvPr/>
        </p:nvGrpSpPr>
        <p:grpSpPr>
          <a:xfrm>
            <a:off x="5958758" y="1589410"/>
            <a:ext cx="362484" cy="321303"/>
            <a:chOff x="3745952" y="1193989"/>
            <a:chExt cx="436150" cy="386600"/>
          </a:xfrm>
        </p:grpSpPr>
        <p:sp>
          <p:nvSpPr>
            <p:cNvPr id="40" name="Google Shape;40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2855158" y="3387485"/>
            <a:ext cx="362484" cy="321303"/>
            <a:chOff x="3745952" y="1193989"/>
            <a:chExt cx="436150" cy="386600"/>
          </a:xfrm>
        </p:grpSpPr>
        <p:sp>
          <p:nvSpPr>
            <p:cNvPr id="46" name="Google Shape;46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5958758" y="3387485"/>
            <a:ext cx="362484" cy="321303"/>
            <a:chOff x="3745952" y="1193989"/>
            <a:chExt cx="436150" cy="386600"/>
          </a:xfrm>
        </p:grpSpPr>
        <p:sp>
          <p:nvSpPr>
            <p:cNvPr id="52" name="Google Shape;52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 txBox="1"/>
          <p:nvPr/>
        </p:nvSpPr>
        <p:spPr>
          <a:xfrm rot="-189633">
            <a:off x="2604667" y="1901090"/>
            <a:ext cx="3857868" cy="57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Batteries and Capacitors</a:t>
            </a:r>
            <a:endParaRPr sz="36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58" name="Google Shape;58;p5"/>
          <p:cNvSpPr txBox="1"/>
          <p:nvPr/>
        </p:nvSpPr>
        <p:spPr>
          <a:xfrm rot="-189640">
            <a:off x="2971767" y="3020315"/>
            <a:ext cx="3134067" cy="46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34343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A</a:t>
            </a:r>
            <a:r>
              <a:rPr lang="es" sz="1600" dirty="0">
                <a:solidFill>
                  <a:srgbClr val="434343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nd How They Work!</a:t>
            </a:r>
            <a:endParaRPr sz="1600" dirty="0">
              <a:solidFill>
                <a:srgbClr val="434343"/>
              </a:solidFill>
              <a:latin typeface="Segoe UI" panose="020B0502040204020203" pitchFamily="34" charset="0"/>
              <a:ea typeface="Yellowtail"/>
              <a:cs typeface="Segoe UI" panose="020B0502040204020203" pitchFamily="34" charset="0"/>
              <a:sym typeface="Yellowtail"/>
            </a:endParaRPr>
          </a:p>
        </p:txBody>
      </p:sp>
      <p:sp>
        <p:nvSpPr>
          <p:cNvPr id="138" name="Google Shape;537;p9"/>
          <p:cNvSpPr/>
          <p:nvPr/>
        </p:nvSpPr>
        <p:spPr>
          <a:xfrm>
            <a:off x="333722" y="337419"/>
            <a:ext cx="3600969" cy="908962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22" y="276864"/>
            <a:ext cx="1749995" cy="947914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387926" y="568036"/>
            <a:ext cx="173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Brought to you by:</a:t>
            </a:r>
          </a:p>
        </p:txBody>
      </p:sp>
      <p:pic>
        <p:nvPicPr>
          <p:cNvPr id="59" name="Picture 5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73DAFB7-20EF-4A8F-896F-AF9B164F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804" y="342745"/>
            <a:ext cx="1371791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60">
            <a:off x="4837929" y="1684015"/>
            <a:ext cx="3715490" cy="2472490"/>
          </a:xfrm>
          <a:prstGeom prst="rect">
            <a:avLst/>
          </a:prstGeom>
        </p:spPr>
      </p:pic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Capacitor Basics 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Capacitors are another way we store energy.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Capacitors store energy </a:t>
            </a:r>
            <a:r>
              <a:rPr lang="en-US" sz="20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electrically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instead of chemically.</a:t>
            </a:r>
          </a:p>
        </p:txBody>
      </p:sp>
    </p:spTree>
    <p:extLst>
      <p:ext uri="{BB962C8B-B14F-4D97-AF65-F5344CB8AC3E}">
        <p14:creationId xmlns:p14="http://schemas.microsoft.com/office/powerpoint/2010/main" val="168859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Capacitor Basics 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They are created by </a:t>
            </a:r>
            <a:r>
              <a:rPr lang="en-US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2 metal plates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separated by an insulation called a </a:t>
            </a:r>
            <a:r>
              <a:rPr lang="en-US" sz="20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dielectric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219">
            <a:off x="4850035" y="1773929"/>
            <a:ext cx="3655037" cy="23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0496" y="419325"/>
            <a:ext cx="4814680" cy="4352699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00562" y="934770"/>
            <a:ext cx="4189973" cy="3617064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412630" y="335676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13845" y="3993679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881721" y="37589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25655" y="4374124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34430" y="781075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43536" y="1005881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273802" y="425070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682363" y="565063"/>
            <a:ext cx="4254747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spc="-150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How Capacitors Work</a:t>
            </a:r>
            <a:endParaRPr sz="3200" b="1" spc="-150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086" y="1160245"/>
            <a:ext cx="39567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plate on the capacitor that attaches to the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terminal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 the battery accepts electrons the battery produces.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charges get “stuck” on the plate because they can’t travel through the dielectric, giving that plate </a:t>
            </a:r>
            <a:r>
              <a:rPr lang="en-US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 strong negative charge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plate on the capacitor attached to the </a:t>
            </a:r>
            <a:r>
              <a:rPr lang="en-US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 terminal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loses electrons to the battery, causing </a:t>
            </a:r>
            <a:r>
              <a:rPr lang="en-US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 strong positive charge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30622">
            <a:off x="5075536" y="3632209"/>
            <a:ext cx="310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it’s charged, the capacitor has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u="sng" dirty="0"/>
              <a:t>voltage</a:t>
            </a:r>
            <a:r>
              <a:rPr lang="en-US" dirty="0"/>
              <a:t> as the battery.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>
          <a:xfrm rot="194617">
            <a:off x="4885581" y="1306088"/>
            <a:ext cx="3541209" cy="21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0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Capacitor Uses 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To store charge for high-speed use, like the flash in a camera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Touch Screens – a built-in electrode pattern charges the screen so when touched, a current is drawn to the finger and creates a voltage drop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4"/>
          <a:stretch/>
        </p:blipFill>
        <p:spPr>
          <a:xfrm rot="1068435">
            <a:off x="6187899" y="2406228"/>
            <a:ext cx="2239596" cy="1732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531">
            <a:off x="5004711" y="16461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49427" y="1469227"/>
            <a:ext cx="4507719" cy="3045125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" name="g-wjP1otQW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3303" y="1845061"/>
            <a:ext cx="3995998" cy="2247749"/>
          </a:xfrm>
          <a:prstGeom prst="rect">
            <a:avLst/>
          </a:prstGeom>
        </p:spPr>
      </p:pic>
      <p:grpSp>
        <p:nvGrpSpPr>
          <p:cNvPr id="291" name="Google Shape;291;p7"/>
          <p:cNvGrpSpPr/>
          <p:nvPr/>
        </p:nvGrpSpPr>
        <p:grpSpPr>
          <a:xfrm rot="218097">
            <a:off x="4478387" y="1365511"/>
            <a:ext cx="4243365" cy="325760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460810" y="1412517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651769" y="1250677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33190" y="4111876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506421" y="4070903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41596" y="1466899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15247" y="4273716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647;p10"/>
          <p:cNvSpPr/>
          <p:nvPr/>
        </p:nvSpPr>
        <p:spPr>
          <a:xfrm>
            <a:off x="2529201" y="289689"/>
            <a:ext cx="3825057" cy="848194"/>
          </a:xfrm>
          <a:custGeom>
            <a:avLst/>
            <a:gdLst/>
            <a:ahLst/>
            <a:cxnLst/>
            <a:rect l="l" t="t" r="r" b="b"/>
            <a:pathLst>
              <a:path w="143823" h="38871" extrusionOk="0">
                <a:moveTo>
                  <a:pt x="0" y="3054"/>
                </a:moveTo>
                <a:lnTo>
                  <a:pt x="555" y="38871"/>
                </a:lnTo>
                <a:lnTo>
                  <a:pt x="143823" y="38038"/>
                </a:lnTo>
                <a:lnTo>
                  <a:pt x="1391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3046653" y="391765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-1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Resources</a:t>
            </a:r>
          </a:p>
        </p:txBody>
      </p:sp>
      <p:pic>
        <p:nvPicPr>
          <p:cNvPr id="4" name="ZrMltpK6iAw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35282" y="1831374"/>
            <a:ext cx="3792462" cy="21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3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37;p9"/>
          <p:cNvSpPr/>
          <p:nvPr/>
        </p:nvSpPr>
        <p:spPr>
          <a:xfrm>
            <a:off x="942202" y="1081635"/>
            <a:ext cx="7083709" cy="2470631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03683" y="1144230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964082" y="2764598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649053" y="1016792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772174" y="31901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400;p7"/>
          <p:cNvSpPr txBox="1"/>
          <p:nvPr/>
        </p:nvSpPr>
        <p:spPr>
          <a:xfrm>
            <a:off x="1658595" y="1740720"/>
            <a:ext cx="5802749" cy="102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spc="-300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Lab Procedure</a:t>
            </a:r>
            <a:endParaRPr sz="6600" b="1" spc="-300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</p:spTree>
    <p:extLst>
      <p:ext uri="{BB962C8B-B14F-4D97-AF65-F5344CB8AC3E}">
        <p14:creationId xmlns:p14="http://schemas.microsoft.com/office/powerpoint/2010/main" val="411040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1713093" y="1257716"/>
            <a:ext cx="5365573" cy="2723591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1815499" y="1187685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814031" y="3647422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6792279" y="1232552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6742353" y="3617220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21021" y="1495329"/>
            <a:ext cx="4976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2 parts to this lab:</a:t>
            </a:r>
          </a:p>
          <a:p>
            <a:endParaRPr lang="en-US" sz="16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Simple Electric Circuit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Electric Circuit with Battery Components and Light Bulb</a:t>
            </a:r>
          </a:p>
          <a:p>
            <a:pPr marL="342900" indent="-342900">
              <a:buAutoNum type="arabicPeriod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b="1" spc="-1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lab will get more advanced with the introduction of each new topic</a:t>
            </a:r>
          </a:p>
        </p:txBody>
      </p:sp>
    </p:spTree>
    <p:extLst>
      <p:ext uri="{BB962C8B-B14F-4D97-AF65-F5344CB8AC3E}">
        <p14:creationId xmlns:p14="http://schemas.microsoft.com/office/powerpoint/2010/main" val="333863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78;p7"/>
          <p:cNvGrpSpPr/>
          <p:nvPr/>
        </p:nvGrpSpPr>
        <p:grpSpPr>
          <a:xfrm rot="21225798">
            <a:off x="503931" y="2173920"/>
            <a:ext cx="3815362" cy="2394195"/>
            <a:chOff x="4595125" y="492825"/>
            <a:chExt cx="3415137" cy="2151983"/>
          </a:xfrm>
        </p:grpSpPr>
        <p:sp>
          <p:nvSpPr>
            <p:cNvPr id="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78" name="Google Shape;278;p7"/>
          <p:cNvGrpSpPr/>
          <p:nvPr/>
        </p:nvGrpSpPr>
        <p:grpSpPr>
          <a:xfrm>
            <a:off x="441073" y="509109"/>
            <a:ext cx="3575536" cy="1282382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455661" y="748743"/>
            <a:ext cx="4132421" cy="351126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418513" y="2328679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134798" y="403553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624358" y="59953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50406" y="39459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912581" y="1964767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419176" y="3769319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76857" y="80718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66427" y="4003200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960531" y="922125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Materials</a:t>
            </a:r>
            <a:endParaRPr sz="44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Each group needs: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1 object (such as a pencil, eraser, or ball) for each participant (preferably the same) with 6 extras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Space to form a group circle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2 baskets or containers to hold the extra objects</a:t>
            </a:r>
          </a:p>
        </p:txBody>
      </p:sp>
      <p:grpSp>
        <p:nvGrpSpPr>
          <p:cNvPr id="91" name="Google Shape;394;p7"/>
          <p:cNvGrpSpPr/>
          <p:nvPr/>
        </p:nvGrpSpPr>
        <p:grpSpPr>
          <a:xfrm>
            <a:off x="704299" y="4384920"/>
            <a:ext cx="362484" cy="321303"/>
            <a:chOff x="3745952" y="1193989"/>
            <a:chExt cx="436150" cy="386600"/>
          </a:xfrm>
        </p:grpSpPr>
        <p:sp>
          <p:nvSpPr>
            <p:cNvPr id="92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401;p7"/>
          <p:cNvSpPr txBox="1"/>
          <p:nvPr/>
        </p:nvSpPr>
        <p:spPr>
          <a:xfrm rot="21171890">
            <a:off x="828699" y="2172051"/>
            <a:ext cx="3368612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Optional Materials: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accent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Labeled signs worn by participants: “Battery,” “Negative Electrode,” “Positive Electrode,” “Electrolyte,” “Light Bulb,” and “Capacitor”</a:t>
            </a:r>
          </a:p>
        </p:txBody>
      </p:sp>
    </p:spTree>
    <p:extLst>
      <p:ext uri="{BB962C8B-B14F-4D97-AF65-F5344CB8AC3E}">
        <p14:creationId xmlns:p14="http://schemas.microsoft.com/office/powerpoint/2010/main" val="367119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78;p7"/>
          <p:cNvGrpSpPr/>
          <p:nvPr/>
        </p:nvGrpSpPr>
        <p:grpSpPr>
          <a:xfrm rot="21225798">
            <a:off x="503931" y="2173920"/>
            <a:ext cx="3815362" cy="2394195"/>
            <a:chOff x="4595125" y="492825"/>
            <a:chExt cx="3415137" cy="2151983"/>
          </a:xfrm>
        </p:grpSpPr>
        <p:sp>
          <p:nvSpPr>
            <p:cNvPr id="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455661" y="748743"/>
            <a:ext cx="4132421" cy="351126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418513" y="2328679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134798" y="403553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442;p8"/>
          <p:cNvGrpSpPr/>
          <p:nvPr/>
        </p:nvGrpSpPr>
        <p:grpSpPr>
          <a:xfrm>
            <a:off x="746749" y="3023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4358" y="59953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745345" y="299292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912581" y="1964767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419176" y="3769319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76857" y="80718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66427" y="4003200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980320" y="1163461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Part 1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Simple Electric Circuit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Act out a simple series primary cell electric circuit, as described in the next steps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Make sure to have all materials prepared and to read the steps carefully!</a:t>
            </a: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91" name="Google Shape;394;p7"/>
          <p:cNvGrpSpPr/>
          <p:nvPr/>
        </p:nvGrpSpPr>
        <p:grpSpPr>
          <a:xfrm>
            <a:off x="704299" y="4384920"/>
            <a:ext cx="362484" cy="321303"/>
            <a:chOff x="3745952" y="1193989"/>
            <a:chExt cx="436150" cy="386600"/>
          </a:xfrm>
        </p:grpSpPr>
        <p:sp>
          <p:nvSpPr>
            <p:cNvPr id="92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401;p7"/>
          <p:cNvSpPr txBox="1"/>
          <p:nvPr/>
        </p:nvSpPr>
        <p:spPr>
          <a:xfrm rot="21171890">
            <a:off x="579725" y="2219352"/>
            <a:ext cx="3784778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Guiding Questions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Why do electrons repel each other?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Objects of the same charge always repel each other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What components are we missing in our circuit?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An object to receive the power (ex. A light bulb) and potentially a switch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What do the hands of the “battery” represent?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left hand is the positive electrode and the right hand is the negative electrode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420287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140094" y="1514952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410886" y="2368707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1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Ask participants to form a circle. One person will represent a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battery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(the teacher is recommended)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rest of the participants will represent a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wire conductor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circle represents a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circuit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Distribute an object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(ball, pencil, eraser)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to each person in the circle.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Ideally, everyone has the same object.</a:t>
            </a:r>
          </a:p>
        </p:txBody>
      </p:sp>
    </p:spTree>
    <p:extLst>
      <p:ext uri="{BB962C8B-B14F-4D97-AF65-F5344CB8AC3E}">
        <p14:creationId xmlns:p14="http://schemas.microsoft.com/office/powerpoint/2010/main" val="37021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527550" y="362923"/>
            <a:ext cx="3203467" cy="4586227"/>
            <a:chOff x="694125" y="460098"/>
            <a:chExt cx="3203467" cy="4586227"/>
          </a:xfrm>
        </p:grpSpPr>
        <p:sp>
          <p:nvSpPr>
            <p:cNvPr id="142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44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145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16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171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77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83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" name="Google Shape;189;p6"/>
          <p:cNvSpPr txBox="1"/>
          <p:nvPr/>
        </p:nvSpPr>
        <p:spPr>
          <a:xfrm>
            <a:off x="733359" y="1141101"/>
            <a:ext cx="2904617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34343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In this lesson, students begin to develop an understanding of how batteries and capacitors work by acting out the components of electrical circuits with a disposable battery. The concept is difficult to grasp by simply looking at diagrams, and the kinesthetic process of acting out the parts of the circuit will strengthen students’ understanding.</a:t>
            </a:r>
            <a:endParaRPr dirty="0">
              <a:solidFill>
                <a:srgbClr val="434343"/>
              </a:solidFill>
              <a:latin typeface="Segoe UI" panose="020B0502040204020203" pitchFamily="34" charset="0"/>
              <a:ea typeface="Open Sans"/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763850" y="626125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Overview</a:t>
            </a:r>
            <a:endParaRPr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035972" y="2107970"/>
            <a:ext cx="1239175" cy="1748025"/>
          </a:xfrm>
          <a:custGeom>
            <a:avLst/>
            <a:gdLst/>
            <a:ahLst/>
            <a:cxnLst/>
            <a:rect l="l" t="t" r="r" b="b"/>
            <a:pathLst>
              <a:path w="49567" h="69921" extrusionOk="0">
                <a:moveTo>
                  <a:pt x="0" y="0"/>
                </a:moveTo>
                <a:lnTo>
                  <a:pt x="1525" y="69921"/>
                </a:lnTo>
                <a:lnTo>
                  <a:pt x="49567" y="64092"/>
                </a:lnTo>
                <a:close/>
              </a:path>
            </a:pathLst>
          </a:custGeom>
          <a:solidFill>
            <a:srgbClr val="000000">
              <a:alpha val="28459"/>
            </a:srgbClr>
          </a:solidFill>
          <a:ln>
            <a:noFill/>
          </a:ln>
        </p:spPr>
      </p:sp>
      <p:sp>
        <p:nvSpPr>
          <p:cNvPr id="192" name="Google Shape;192;p6"/>
          <p:cNvSpPr/>
          <p:nvPr/>
        </p:nvSpPr>
        <p:spPr>
          <a:xfrm>
            <a:off x="4035973" y="1449199"/>
            <a:ext cx="1934092" cy="2312925"/>
          </a:xfrm>
          <a:custGeom>
            <a:avLst/>
            <a:gdLst/>
            <a:ahLst/>
            <a:cxnLst/>
            <a:rect l="l" t="t" r="r" b="b"/>
            <a:pathLst>
              <a:path w="88848" h="88062" extrusionOk="0">
                <a:moveTo>
                  <a:pt x="85179" y="0"/>
                </a:moveTo>
                <a:lnTo>
                  <a:pt x="0" y="3931"/>
                </a:lnTo>
                <a:lnTo>
                  <a:pt x="4980" y="88062"/>
                </a:lnTo>
                <a:lnTo>
                  <a:pt x="88848" y="836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Google Shape;193;p6"/>
          <p:cNvSpPr/>
          <p:nvPr/>
        </p:nvSpPr>
        <p:spPr>
          <a:xfrm rot="-183045">
            <a:off x="4181988" y="1602970"/>
            <a:ext cx="1669920" cy="15813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 txBox="1"/>
          <p:nvPr/>
        </p:nvSpPr>
        <p:spPr>
          <a:xfrm rot="-297827">
            <a:off x="4405336" y="3239560"/>
            <a:ext cx="1248181" cy="31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Capacitors</a:t>
            </a:r>
            <a:endParaRPr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195" name="Google Shape;195;p6"/>
          <p:cNvSpPr/>
          <p:nvPr/>
        </p:nvSpPr>
        <p:spPr>
          <a:xfrm rot="294983">
            <a:off x="6293762" y="2111554"/>
            <a:ext cx="1239149" cy="1747988"/>
          </a:xfrm>
          <a:custGeom>
            <a:avLst/>
            <a:gdLst/>
            <a:ahLst/>
            <a:cxnLst/>
            <a:rect l="l" t="t" r="r" b="b"/>
            <a:pathLst>
              <a:path w="49567" h="69921" extrusionOk="0">
                <a:moveTo>
                  <a:pt x="0" y="0"/>
                </a:moveTo>
                <a:lnTo>
                  <a:pt x="1525" y="69921"/>
                </a:lnTo>
                <a:lnTo>
                  <a:pt x="49567" y="64092"/>
                </a:lnTo>
                <a:close/>
              </a:path>
            </a:pathLst>
          </a:custGeom>
          <a:solidFill>
            <a:srgbClr val="000000">
              <a:alpha val="28459"/>
            </a:srgbClr>
          </a:solidFill>
          <a:ln>
            <a:noFill/>
          </a:ln>
        </p:spPr>
      </p:sp>
      <p:sp>
        <p:nvSpPr>
          <p:cNvPr id="196" name="Google Shape;196;p6"/>
          <p:cNvSpPr/>
          <p:nvPr/>
        </p:nvSpPr>
        <p:spPr>
          <a:xfrm rot="295056">
            <a:off x="6293199" y="1404998"/>
            <a:ext cx="2115411" cy="2402643"/>
          </a:xfrm>
          <a:custGeom>
            <a:avLst/>
            <a:gdLst/>
            <a:ahLst/>
            <a:cxnLst/>
            <a:rect l="l" t="t" r="r" b="b"/>
            <a:pathLst>
              <a:path w="88848" h="88062" extrusionOk="0">
                <a:moveTo>
                  <a:pt x="85179" y="0"/>
                </a:moveTo>
                <a:lnTo>
                  <a:pt x="0" y="3931"/>
                </a:lnTo>
                <a:lnTo>
                  <a:pt x="4980" y="88062"/>
                </a:lnTo>
                <a:lnTo>
                  <a:pt x="88848" y="836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 rot="112357">
            <a:off x="6477547" y="1601446"/>
            <a:ext cx="1798742" cy="16558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 txBox="1"/>
          <p:nvPr/>
        </p:nvSpPr>
        <p:spPr>
          <a:xfrm rot="-2479">
            <a:off x="6705786" y="3290279"/>
            <a:ext cx="1248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Battery</a:t>
            </a:r>
            <a:endParaRPr b="1" dirty="0">
              <a:latin typeface="Yellowtail"/>
              <a:ea typeface="Yellowtail"/>
              <a:cs typeface="Yellowtail"/>
              <a:sym typeface="Yellowtail"/>
            </a:endParaRPr>
          </a:p>
        </p:txBody>
      </p:sp>
      <p:grpSp>
        <p:nvGrpSpPr>
          <p:cNvPr id="256" name="Google Shape;256;p6"/>
          <p:cNvGrpSpPr/>
          <p:nvPr/>
        </p:nvGrpSpPr>
        <p:grpSpPr>
          <a:xfrm>
            <a:off x="7335802" y="1305728"/>
            <a:ext cx="362484" cy="321303"/>
            <a:chOff x="3745952" y="1193989"/>
            <a:chExt cx="436150" cy="386600"/>
          </a:xfrm>
        </p:grpSpPr>
        <p:sp>
          <p:nvSpPr>
            <p:cNvPr id="257" name="Google Shape;257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6"/>
          <p:cNvGrpSpPr/>
          <p:nvPr/>
        </p:nvGrpSpPr>
        <p:grpSpPr>
          <a:xfrm>
            <a:off x="4821776" y="1320851"/>
            <a:ext cx="362484" cy="321303"/>
            <a:chOff x="3745952" y="1193989"/>
            <a:chExt cx="436150" cy="386600"/>
          </a:xfrm>
        </p:grpSpPr>
        <p:sp>
          <p:nvSpPr>
            <p:cNvPr id="269" name="Google Shape;269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01" y="1734625"/>
            <a:ext cx="1458634" cy="141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5945"/>
          <a:stretch/>
        </p:blipFill>
        <p:spPr>
          <a:xfrm rot="21396846">
            <a:off x="4197379" y="1825696"/>
            <a:ext cx="1644422" cy="12690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7"/>
          <p:cNvSpPr txBox="1"/>
          <p:nvPr/>
        </p:nvSpPr>
        <p:spPr>
          <a:xfrm rot="192356">
            <a:off x="4720087" y="721797"/>
            <a:ext cx="3752976" cy="383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Explain that the objects represent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electrons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inside a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wire conductor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 Explain that wire conductors are full of electrons, although they are too small to see even under a microscope!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Remind participants of who is playing the part of the battery, which has a </a:t>
            </a:r>
            <a:r>
              <a:rPr lang="en-US" sz="1700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end 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or </a:t>
            </a:r>
            <a:r>
              <a:rPr lang="en-US" sz="1700" i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electrode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(represented by the “battery’s” left hand) and a </a:t>
            </a:r>
            <a:r>
              <a:rPr lang="en-US" sz="17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end 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or </a:t>
            </a:r>
            <a:r>
              <a:rPr lang="en-US" sz="1700" i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electrode </a:t>
            </a:r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(represented by the “battery’s” right hand)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357">
            <a:off x="701716" y="834262"/>
            <a:ext cx="3267724" cy="3694479"/>
          </a:xfrm>
          <a:prstGeom prst="rect">
            <a:avLst/>
          </a:prstGeom>
        </p:spPr>
      </p:pic>
      <p:grpSp>
        <p:nvGrpSpPr>
          <p:cNvPr id="370" name="Google Shape;370;p7"/>
          <p:cNvGrpSpPr/>
          <p:nvPr/>
        </p:nvGrpSpPr>
        <p:grpSpPr>
          <a:xfrm>
            <a:off x="454652" y="1063810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382;p7"/>
          <p:cNvGrpSpPr/>
          <p:nvPr/>
        </p:nvGrpSpPr>
        <p:grpSpPr>
          <a:xfrm>
            <a:off x="3367035" y="609466"/>
            <a:ext cx="362484" cy="321303"/>
            <a:chOff x="3745952" y="1193989"/>
            <a:chExt cx="436150" cy="386600"/>
          </a:xfrm>
        </p:grpSpPr>
        <p:sp>
          <p:nvSpPr>
            <p:cNvPr id="52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34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439056" y="388475"/>
            <a:ext cx="1834499" cy="1703757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203056" y="315526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506682" y="939295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2</a:t>
            </a:r>
            <a:endParaRPr sz="36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“battery” passes their “electron” to the participant on their right.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Explain that because electrons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share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the same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charge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they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repel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one another, which keeps them moving along in the same direction.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941">
            <a:off x="1243449" y="2190532"/>
            <a:ext cx="2472212" cy="2377788"/>
          </a:xfrm>
          <a:prstGeom prst="rect">
            <a:avLst/>
          </a:prstGeom>
        </p:spPr>
      </p:pic>
      <p:grpSp>
        <p:nvGrpSpPr>
          <p:cNvPr id="51" name="Google Shape;382;p7"/>
          <p:cNvGrpSpPr/>
          <p:nvPr/>
        </p:nvGrpSpPr>
        <p:grpSpPr>
          <a:xfrm>
            <a:off x="1109875" y="2376742"/>
            <a:ext cx="362484" cy="321303"/>
            <a:chOff x="3745952" y="1193989"/>
            <a:chExt cx="436150" cy="386600"/>
          </a:xfrm>
        </p:grpSpPr>
        <p:sp>
          <p:nvSpPr>
            <p:cNvPr id="52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571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150105" y="15527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410886" y="2368707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3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participant receiving the “electron” should in turn pass the one he or she is holding to the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right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 Have participants continue passing on electrons to the person on their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right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State that the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flow of electrons through a conductor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is called an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electrical current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82683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150105" y="15527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410886" y="2368707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4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To illustrate what happens when a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circuit breaks,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or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opens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: create a gap in the circle of participants that is too wide across to pass “electrons” –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current will stop as a result</a:t>
            </a: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As long as the circle remains intact and the electrons continue to flow, their </a:t>
            </a:r>
            <a:r>
              <a:rPr lang="en-US" sz="1800" b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circuit is closed</a:t>
            </a:r>
            <a:endParaRPr lang="en-US" sz="1800" dirty="0">
              <a:solidFill>
                <a:srgbClr val="00B050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71277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78;p7"/>
          <p:cNvGrpSpPr/>
          <p:nvPr/>
        </p:nvGrpSpPr>
        <p:grpSpPr>
          <a:xfrm rot="21225798">
            <a:off x="503931" y="2173920"/>
            <a:ext cx="3815362" cy="2394195"/>
            <a:chOff x="4595125" y="492825"/>
            <a:chExt cx="3415137" cy="2151983"/>
          </a:xfrm>
        </p:grpSpPr>
        <p:sp>
          <p:nvSpPr>
            <p:cNvPr id="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455661" y="748743"/>
            <a:ext cx="4132421" cy="351126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418513" y="2328679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134798" y="403553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442;p8"/>
          <p:cNvGrpSpPr/>
          <p:nvPr/>
        </p:nvGrpSpPr>
        <p:grpSpPr>
          <a:xfrm>
            <a:off x="746749" y="3023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4358" y="59953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745345" y="299292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912581" y="1964767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419176" y="3769319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76857" y="80718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66427" y="4003200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980320" y="1163461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Part 2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Electric Circuit with Battery Components and Light Bulb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Act out an electric circuit with parts of a battery as described in the next steps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Make sure to have all materials prepared and to read the steps carefully!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91" name="Google Shape;394;p7"/>
          <p:cNvGrpSpPr/>
          <p:nvPr/>
        </p:nvGrpSpPr>
        <p:grpSpPr>
          <a:xfrm>
            <a:off x="704299" y="4384920"/>
            <a:ext cx="362484" cy="321303"/>
            <a:chOff x="3745952" y="1193989"/>
            <a:chExt cx="436150" cy="386600"/>
          </a:xfrm>
        </p:grpSpPr>
        <p:sp>
          <p:nvSpPr>
            <p:cNvPr id="92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401;p7"/>
          <p:cNvSpPr txBox="1"/>
          <p:nvPr/>
        </p:nvSpPr>
        <p:spPr>
          <a:xfrm rot="21171890">
            <a:off x="591456" y="2362418"/>
            <a:ext cx="3784778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Guiding Questions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What causes the battery to release electrons?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Chemical reactions that begin once the circuit is closed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lvl="0"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What does it mean that the battery is exhausted?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battery has exhausted the chemicals necessary to produce electricity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27179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150105" y="15527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410886" y="2368707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1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Let one participant represent a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light bulb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or a different object that requires electricity (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anywhere in the circle.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Additionally, three people will represent the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battery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59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150105" y="15527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132220" y="2368282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2.1</a:t>
            </a:r>
            <a:endParaRPr sz="44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27775" y="1451026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 battery has three main parts: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electrode,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electrode,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And a liquid or solid separating them called the </a:t>
            </a:r>
            <a:r>
              <a:rPr lang="en-US" sz="1800" b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electrolyte</a:t>
            </a:r>
          </a:p>
        </p:txBody>
      </p:sp>
    </p:spTree>
    <p:extLst>
      <p:ext uri="{BB962C8B-B14F-4D97-AF65-F5344CB8AC3E}">
        <p14:creationId xmlns:p14="http://schemas.microsoft.com/office/powerpoint/2010/main" val="53633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788">
            <a:off x="1431470" y="986591"/>
            <a:ext cx="3317225" cy="3575232"/>
          </a:xfrm>
          <a:prstGeom prst="rect">
            <a:avLst/>
          </a:prstGeom>
        </p:spPr>
      </p:pic>
      <p:grpSp>
        <p:nvGrpSpPr>
          <p:cNvPr id="291" name="Google Shape;291;p7"/>
          <p:cNvGrpSpPr/>
          <p:nvPr/>
        </p:nvGrpSpPr>
        <p:grpSpPr>
          <a:xfrm rot="218097">
            <a:off x="4835876" y="522712"/>
            <a:ext cx="3819716" cy="1289114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401392" y="446342"/>
            <a:ext cx="1752866" cy="1538322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938156" y="362817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172720" y="487245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91;p7"/>
          <p:cNvGrpSpPr/>
          <p:nvPr/>
        </p:nvGrpSpPr>
        <p:grpSpPr>
          <a:xfrm rot="218097">
            <a:off x="4844002" y="3289670"/>
            <a:ext cx="3819716" cy="1305529"/>
            <a:chOff x="4595125" y="492825"/>
            <a:chExt cx="3415137" cy="2151983"/>
          </a:xfrm>
        </p:grpSpPr>
        <p:sp>
          <p:nvSpPr>
            <p:cNvPr id="64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65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66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67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8" name="Google Shape;388;p7"/>
          <p:cNvGrpSpPr/>
          <p:nvPr/>
        </p:nvGrpSpPr>
        <p:grpSpPr>
          <a:xfrm>
            <a:off x="8367181" y="58004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91;p7"/>
          <p:cNvGrpSpPr/>
          <p:nvPr/>
        </p:nvGrpSpPr>
        <p:grpSpPr>
          <a:xfrm rot="218097">
            <a:off x="4827070" y="1922776"/>
            <a:ext cx="3819716" cy="1304307"/>
            <a:chOff x="4595125" y="492825"/>
            <a:chExt cx="3415137" cy="2151983"/>
          </a:xfrm>
        </p:grpSpPr>
        <p:sp>
          <p:nvSpPr>
            <p:cNvPr id="51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52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3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54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94" name="Google Shape;394;p7"/>
          <p:cNvGrpSpPr/>
          <p:nvPr/>
        </p:nvGrpSpPr>
        <p:grpSpPr>
          <a:xfrm>
            <a:off x="8419753" y="2017732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497738" y="885453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2.2</a:t>
            </a:r>
            <a:endParaRPr sz="28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5246377" y="838676"/>
            <a:ext cx="3417117" cy="82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“battery” from Part 1 will now represent the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electrolyte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</p:txBody>
      </p:sp>
      <p:grpSp>
        <p:nvGrpSpPr>
          <p:cNvPr id="382" name="Google Shape;382;p7"/>
          <p:cNvGrpSpPr/>
          <p:nvPr/>
        </p:nvGrpSpPr>
        <p:grpSpPr>
          <a:xfrm>
            <a:off x="4894238" y="1756411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94;p7"/>
          <p:cNvGrpSpPr/>
          <p:nvPr/>
        </p:nvGrpSpPr>
        <p:grpSpPr>
          <a:xfrm>
            <a:off x="4943997" y="3073769"/>
            <a:ext cx="362484" cy="321303"/>
            <a:chOff x="3745952" y="1193989"/>
            <a:chExt cx="436150" cy="386600"/>
          </a:xfrm>
        </p:grpSpPr>
        <p:sp>
          <p:nvSpPr>
            <p:cNvPr id="77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364;p7"/>
          <p:cNvGrpSpPr/>
          <p:nvPr/>
        </p:nvGrpSpPr>
        <p:grpSpPr>
          <a:xfrm>
            <a:off x="8415108" y="3372057"/>
            <a:ext cx="362484" cy="321303"/>
            <a:chOff x="3745952" y="1193989"/>
            <a:chExt cx="436150" cy="386600"/>
          </a:xfrm>
        </p:grpSpPr>
        <p:sp>
          <p:nvSpPr>
            <p:cNvPr id="83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401;p7"/>
          <p:cNvSpPr txBox="1"/>
          <p:nvPr/>
        </p:nvSpPr>
        <p:spPr>
          <a:xfrm rot="192356">
            <a:off x="5188474" y="2194820"/>
            <a:ext cx="3417117" cy="82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participant to the </a:t>
            </a: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right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of the “battery” will represent the </a:t>
            </a: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electrode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</p:txBody>
      </p:sp>
      <p:sp>
        <p:nvSpPr>
          <p:cNvPr id="89" name="Google Shape;401;p7"/>
          <p:cNvSpPr txBox="1"/>
          <p:nvPr/>
        </p:nvSpPr>
        <p:spPr>
          <a:xfrm rot="192356">
            <a:off x="5072438" y="3573501"/>
            <a:ext cx="3417117" cy="82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participant to the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left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of the “battery” will represent the </a:t>
            </a:r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electrode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62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1203993" y="1552769"/>
            <a:ext cx="2359677" cy="2143388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2138690" y="15573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410886" y="2368707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2.3</a:t>
            </a:r>
            <a:endParaRPr sz="36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732159" y="950578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Explain that when a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circuit is closed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chemical reactions start happening within the battery, which generate </a:t>
            </a:r>
            <a:r>
              <a:rPr lang="en-US" sz="1800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ions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and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electrons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</a:t>
            </a:r>
            <a:r>
              <a:rPr lang="en-US" sz="1800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ions</a:t>
            </a:r>
            <a:r>
              <a:rPr lang="en-US" sz="1800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flow through the electrolyte to the </a:t>
            </a:r>
            <a:r>
              <a:rPr lang="en-US" sz="1800" b="1" dirty="0">
                <a:solidFill>
                  <a:srgbClr val="7030A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electrode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while the electrons flow around the outside circuit to the </a:t>
            </a:r>
            <a:r>
              <a:rPr lang="en-US" sz="1800" b="1" dirty="0">
                <a:solidFill>
                  <a:srgbClr val="7030A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electrode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releasing energy.</a:t>
            </a: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94871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291;p7"/>
          <p:cNvGrpSpPr/>
          <p:nvPr/>
        </p:nvGrpSpPr>
        <p:grpSpPr>
          <a:xfrm rot="21437962">
            <a:off x="511636" y="1914007"/>
            <a:ext cx="4132421" cy="2849561"/>
            <a:chOff x="4595125" y="492825"/>
            <a:chExt cx="3415137" cy="2151983"/>
          </a:xfrm>
        </p:grpSpPr>
        <p:sp>
          <p:nvSpPr>
            <p:cNvPr id="51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52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3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54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422437" y="582767"/>
            <a:ext cx="4132421" cy="411733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8" name="Google Shape;442;p8"/>
          <p:cNvGrpSpPr/>
          <p:nvPr/>
        </p:nvGrpSpPr>
        <p:grpSpPr>
          <a:xfrm>
            <a:off x="328672" y="459935"/>
            <a:ext cx="2096992" cy="1722156"/>
            <a:chOff x="6242478" y="652897"/>
            <a:chExt cx="1846039" cy="1889610"/>
          </a:xfrm>
        </p:grpSpPr>
        <p:sp>
          <p:nvSpPr>
            <p:cNvPr id="99" name="Google Shape;443;p8"/>
            <p:cNvSpPr/>
            <p:nvPr/>
          </p:nvSpPr>
          <p:spPr>
            <a:xfrm>
              <a:off x="6269718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00" name="Google Shape;444;p8"/>
            <p:cNvSpPr/>
            <p:nvPr/>
          </p:nvSpPr>
          <p:spPr>
            <a:xfrm>
              <a:off x="6242478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88B8BE"/>
            </a:solidFill>
            <a:ln>
              <a:noFill/>
            </a:ln>
          </p:spPr>
        </p:sp>
      </p:grpSp>
      <p:grpSp>
        <p:nvGrpSpPr>
          <p:cNvPr id="364" name="Google Shape;364;p7"/>
          <p:cNvGrpSpPr/>
          <p:nvPr/>
        </p:nvGrpSpPr>
        <p:grpSpPr>
          <a:xfrm>
            <a:off x="4626685" y="506379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195926" y="47617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99198" y="4147880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66436" y="76728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38155" y="44703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586229" y="1029958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spc="-150" dirty="0">
                <a:solidFill>
                  <a:schemeClr val="bg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Step 3</a:t>
            </a:r>
            <a:endParaRPr sz="3600" b="1" spc="-150" dirty="0">
              <a:solidFill>
                <a:schemeClr val="bg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546787" y="949477"/>
            <a:ext cx="4110251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This time, the </a:t>
            </a:r>
            <a:r>
              <a:rPr lang="en-US" sz="1800" b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“negative electrode”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to the </a:t>
            </a:r>
            <a:r>
              <a:rPr lang="en-US" sz="1800" b="1" i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right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of the </a:t>
            </a:r>
            <a:r>
              <a:rPr lang="en-US" sz="1800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“electrolyte”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will release an electron to the student to their right.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In the meantime, the </a:t>
            </a:r>
            <a:r>
              <a:rPr lang="en-US" sz="1800" b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“electrolyte”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will pass a different object (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representing ions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) towards the </a:t>
            </a:r>
            <a:r>
              <a:rPr lang="en-US" sz="1800" b="1" dirty="0">
                <a:solidFill>
                  <a:srgbClr val="7030A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“positive electrode”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on their </a:t>
            </a:r>
            <a:r>
              <a:rPr lang="en-US" sz="1800" b="1" i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left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Ask the “light bulb” to make a beeping noise every time they receive an electron to signify they are receiving electricity.</a:t>
            </a:r>
          </a:p>
        </p:txBody>
      </p:sp>
      <p:grpSp>
        <p:nvGrpSpPr>
          <p:cNvPr id="63" name="Google Shape;394;p7"/>
          <p:cNvGrpSpPr/>
          <p:nvPr/>
        </p:nvGrpSpPr>
        <p:grpSpPr>
          <a:xfrm>
            <a:off x="2584550" y="1817085"/>
            <a:ext cx="362484" cy="321303"/>
            <a:chOff x="3745952" y="1193989"/>
            <a:chExt cx="436150" cy="386600"/>
          </a:xfrm>
        </p:grpSpPr>
        <p:sp>
          <p:nvSpPr>
            <p:cNvPr id="64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401;p7"/>
          <p:cNvSpPr txBox="1"/>
          <p:nvPr/>
        </p:nvSpPr>
        <p:spPr>
          <a:xfrm rot="21440459">
            <a:off x="1082140" y="2186781"/>
            <a:ext cx="3088268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When all of the “electrons” are passed around to the </a:t>
            </a:r>
            <a:r>
              <a:rPr lang="en-US" sz="1800" b="1" dirty="0">
                <a:solidFill>
                  <a:srgbClr val="7030A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“positive electrode,”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battery has </a:t>
            </a:r>
            <a:r>
              <a:rPr lang="en-US" sz="18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exhausted the chemicals necessary to produce electricity 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and it is exhausted.</a:t>
            </a:r>
          </a:p>
        </p:txBody>
      </p:sp>
    </p:spTree>
    <p:extLst>
      <p:ext uri="{BB962C8B-B14F-4D97-AF65-F5344CB8AC3E}">
        <p14:creationId xmlns:p14="http://schemas.microsoft.com/office/powerpoint/2010/main" val="107793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708000" y="1082825"/>
            <a:ext cx="3415137" cy="2151983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338811" y="1129901"/>
            <a:ext cx="4132421" cy="266255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784308" y="108282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60633" y="2945573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509677" y="959870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738708" y="294557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829583" y="1012423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40968" y="3300489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331554" y="1218258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185589" y="3573284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1073729" y="1849938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Objectives</a:t>
            </a:r>
            <a:endParaRPr sz="44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192356">
            <a:off x="4651294" y="1222731"/>
            <a:ext cx="3778803" cy="24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Students should be able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Understand the main components of batteries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Explain the difference between a battery and a capacitor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37;p9"/>
          <p:cNvSpPr/>
          <p:nvPr/>
        </p:nvSpPr>
        <p:spPr>
          <a:xfrm>
            <a:off x="1031767" y="376643"/>
            <a:ext cx="6720342" cy="1431376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" name="Google Shape;400;p7"/>
          <p:cNvSpPr txBox="1"/>
          <p:nvPr/>
        </p:nvSpPr>
        <p:spPr>
          <a:xfrm>
            <a:off x="954948" y="578836"/>
            <a:ext cx="6664523" cy="102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1" spc="-300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Activity Wrap Up</a:t>
            </a:r>
            <a:endParaRPr sz="6000" b="1" spc="-300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03683" y="1144230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090726" y="464274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289461" y="340925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469235" y="1449615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78;p7"/>
          <p:cNvGrpSpPr/>
          <p:nvPr/>
        </p:nvGrpSpPr>
        <p:grpSpPr>
          <a:xfrm>
            <a:off x="1479686" y="2330693"/>
            <a:ext cx="6030618" cy="1597071"/>
            <a:chOff x="4595125" y="492825"/>
            <a:chExt cx="3415137" cy="2151983"/>
          </a:xfrm>
        </p:grpSpPr>
        <p:sp>
          <p:nvSpPr>
            <p:cNvPr id="42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3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44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45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641204" y="2600630"/>
            <a:ext cx="58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Afterwards, use the following discussion questions to debrief the activity.</a:t>
            </a:r>
          </a:p>
        </p:txBody>
      </p:sp>
    </p:spTree>
    <p:extLst>
      <p:ext uri="{BB962C8B-B14F-4D97-AF65-F5344CB8AC3E}">
        <p14:creationId xmlns:p14="http://schemas.microsoft.com/office/powerpoint/2010/main" val="346168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09146" y="414461"/>
            <a:ext cx="4507719" cy="4098716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340501" y="580498"/>
            <a:ext cx="4345062" cy="4105306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6892" y="383126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606844" y="458038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33190" y="4111876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348980" y="4015913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463688" y="707111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15247" y="4273716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3612" y="1279771"/>
            <a:ext cx="3927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Where was the electrical current in the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What makes a battery go “bad”?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Why do devices require different amounts/different sizes of batteries?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What happens inside the batteries to produce electrons and 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What does it mean to have a closed circuit vs. an open circuit?</a:t>
            </a:r>
          </a:p>
        </p:txBody>
      </p:sp>
      <p:sp>
        <p:nvSpPr>
          <p:cNvPr id="67" name="TextBox 66"/>
          <p:cNvSpPr txBox="1"/>
          <p:nvPr/>
        </p:nvSpPr>
        <p:spPr>
          <a:xfrm rot="198164">
            <a:off x="4618620" y="1674810"/>
            <a:ext cx="392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How does a capacitor differ from a battery? What are some applications of a capacitor?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What do you think will be next in terms of energy storage technology?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" b="92713" l="4902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3459">
            <a:off x="6655349" y="2981139"/>
            <a:ext cx="1528818" cy="18510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6889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525">
            <a:off x="1599710" y="-34119"/>
            <a:ext cx="1749785" cy="1749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14C94-8059-4433-914B-5D4545284BE6}"/>
              </a:ext>
            </a:extLst>
          </p:cNvPr>
          <p:cNvSpPr txBox="1"/>
          <p:nvPr/>
        </p:nvSpPr>
        <p:spPr>
          <a:xfrm rot="280168">
            <a:off x="5075782" y="950744"/>
            <a:ext cx="316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214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19"/>
          <p:cNvSpPr/>
          <p:nvPr/>
        </p:nvSpPr>
        <p:spPr>
          <a:xfrm>
            <a:off x="638600" y="458125"/>
            <a:ext cx="1853325" cy="846850"/>
          </a:xfrm>
          <a:custGeom>
            <a:avLst/>
            <a:gdLst/>
            <a:ahLst/>
            <a:cxnLst/>
            <a:rect l="l" t="t" r="r" b="b"/>
            <a:pathLst>
              <a:path w="74133" h="33874" extrusionOk="0">
                <a:moveTo>
                  <a:pt x="1388" y="10551"/>
                </a:moveTo>
                <a:lnTo>
                  <a:pt x="0" y="33874"/>
                </a:lnTo>
                <a:lnTo>
                  <a:pt x="74133" y="26377"/>
                </a:lnTo>
                <a:lnTo>
                  <a:pt x="67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1677" name="Google Shape;1677;p19"/>
          <p:cNvGrpSpPr/>
          <p:nvPr/>
        </p:nvGrpSpPr>
        <p:grpSpPr>
          <a:xfrm>
            <a:off x="847111" y="1341922"/>
            <a:ext cx="1846039" cy="1889610"/>
            <a:chOff x="1055486" y="652897"/>
            <a:chExt cx="1846039" cy="1889610"/>
          </a:xfrm>
        </p:grpSpPr>
        <p:sp>
          <p:nvSpPr>
            <p:cNvPr id="1678" name="Google Shape;1678;p19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79" name="Google Shape;1679;p19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</p:sp>
      </p:grpSp>
      <p:sp>
        <p:nvSpPr>
          <p:cNvPr id="1680" name="Google Shape;1680;p19"/>
          <p:cNvSpPr txBox="1"/>
          <p:nvPr/>
        </p:nvSpPr>
        <p:spPr>
          <a:xfrm rot="-509635">
            <a:off x="395885" y="511313"/>
            <a:ext cx="2144825" cy="5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i="1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Credits</a:t>
            </a:r>
            <a:endParaRPr sz="4000" b="1" i="1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81" name="Google Shape;1681;p19"/>
          <p:cNvGrpSpPr/>
          <p:nvPr/>
        </p:nvGrpSpPr>
        <p:grpSpPr>
          <a:xfrm>
            <a:off x="3607332" y="919081"/>
            <a:ext cx="1846039" cy="1889610"/>
            <a:chOff x="3648982" y="2709931"/>
            <a:chExt cx="1846039" cy="1889610"/>
          </a:xfrm>
        </p:grpSpPr>
        <p:sp>
          <p:nvSpPr>
            <p:cNvPr id="1682" name="Google Shape;1682;p19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83" name="Google Shape;1683;p19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</p:sp>
      </p:grpSp>
      <p:sp>
        <p:nvSpPr>
          <p:cNvPr id="1684" name="Google Shape;1684;p19"/>
          <p:cNvSpPr txBox="1"/>
          <p:nvPr/>
        </p:nvSpPr>
        <p:spPr>
          <a:xfrm rot="-277273">
            <a:off x="815639" y="1516854"/>
            <a:ext cx="2144772" cy="40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solidFill>
                  <a:srgbClr val="000000"/>
                </a:solidFill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Shapes &amp; Icons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85" name="Google Shape;1685;p19"/>
          <p:cNvGrpSpPr/>
          <p:nvPr/>
        </p:nvGrpSpPr>
        <p:grpSpPr>
          <a:xfrm>
            <a:off x="5851354" y="798256"/>
            <a:ext cx="2462668" cy="2655213"/>
            <a:chOff x="6242478" y="2709931"/>
            <a:chExt cx="1846039" cy="1889610"/>
          </a:xfrm>
        </p:grpSpPr>
        <p:sp>
          <p:nvSpPr>
            <p:cNvPr id="1686" name="Google Shape;1686;p19"/>
            <p:cNvSpPr/>
            <p:nvPr/>
          </p:nvSpPr>
          <p:spPr>
            <a:xfrm>
              <a:off x="6269718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87" name="Google Shape;1687;p19"/>
            <p:cNvSpPr/>
            <p:nvPr/>
          </p:nvSpPr>
          <p:spPr>
            <a:xfrm>
              <a:off x="6242478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</p:grpSp>
      <p:sp>
        <p:nvSpPr>
          <p:cNvPr id="1688" name="Google Shape;1688;p19"/>
          <p:cNvSpPr txBox="1"/>
          <p:nvPr/>
        </p:nvSpPr>
        <p:spPr>
          <a:xfrm rot="-208484">
            <a:off x="931130" y="1927653"/>
            <a:ext cx="1677985" cy="87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Vectorial Shapes in this Template were created by </a:t>
            </a:r>
            <a:r>
              <a:rPr lang="es" sz="1000" u="sng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3"/>
              </a:rPr>
              <a:t>SlidesPPT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4"/>
              </a:rPr>
              <a:t>Icons on this template have been downloaded  from Flaticon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690" name="Google Shape;1690;p19"/>
          <p:cNvSpPr txBox="1"/>
          <p:nvPr/>
        </p:nvSpPr>
        <p:spPr>
          <a:xfrm rot="-278231">
            <a:off x="3654951" y="983490"/>
            <a:ext cx="2144821" cy="40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Lab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1" name="Google Shape;1691;p19"/>
          <p:cNvSpPr txBox="1"/>
          <p:nvPr/>
        </p:nvSpPr>
        <p:spPr>
          <a:xfrm rot="-253039">
            <a:off x="3712447" y="1483500"/>
            <a:ext cx="1664407" cy="87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Lab Procedure File and </a:t>
            </a:r>
            <a:r>
              <a:rPr lang="en-US" sz="1000" dirty="0" err="1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powerpoint</a:t>
            </a:r>
            <a:r>
              <a:rPr lang="en-U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: https://smile.oregonstate.edu/lesson/understanding-batteries-and-capacitors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692" name="Google Shape;1692;p19"/>
          <p:cNvSpPr txBox="1"/>
          <p:nvPr/>
        </p:nvSpPr>
        <p:spPr>
          <a:xfrm rot="-140935">
            <a:off x="5988349" y="997538"/>
            <a:ext cx="2144702" cy="4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Photo Credits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48" name="Google Shape;1748;p19"/>
          <p:cNvGrpSpPr/>
          <p:nvPr/>
        </p:nvGrpSpPr>
        <p:grpSpPr>
          <a:xfrm>
            <a:off x="1567124" y="1304141"/>
            <a:ext cx="362484" cy="321303"/>
            <a:chOff x="3745952" y="1193989"/>
            <a:chExt cx="436150" cy="386600"/>
          </a:xfrm>
        </p:grpSpPr>
        <p:sp>
          <p:nvSpPr>
            <p:cNvPr id="1749" name="Google Shape;1749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19"/>
          <p:cNvGrpSpPr/>
          <p:nvPr/>
        </p:nvGrpSpPr>
        <p:grpSpPr>
          <a:xfrm>
            <a:off x="6838525" y="790458"/>
            <a:ext cx="362484" cy="321303"/>
            <a:chOff x="3745952" y="1193989"/>
            <a:chExt cx="436150" cy="386600"/>
          </a:xfrm>
        </p:grpSpPr>
        <p:sp>
          <p:nvSpPr>
            <p:cNvPr id="1755" name="Google Shape;1755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19"/>
          <p:cNvGrpSpPr/>
          <p:nvPr/>
        </p:nvGrpSpPr>
        <p:grpSpPr>
          <a:xfrm>
            <a:off x="4364877" y="904612"/>
            <a:ext cx="362484" cy="321303"/>
            <a:chOff x="3745952" y="1193989"/>
            <a:chExt cx="436150" cy="386600"/>
          </a:xfrm>
        </p:grpSpPr>
        <p:sp>
          <p:nvSpPr>
            <p:cNvPr id="1761" name="Google Shape;1761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19"/>
          <p:cNvGrpSpPr/>
          <p:nvPr/>
        </p:nvGrpSpPr>
        <p:grpSpPr>
          <a:xfrm>
            <a:off x="2015996" y="356060"/>
            <a:ext cx="362484" cy="321303"/>
            <a:chOff x="3745952" y="1193989"/>
            <a:chExt cx="436150" cy="386600"/>
          </a:xfrm>
        </p:grpSpPr>
        <p:sp>
          <p:nvSpPr>
            <p:cNvPr id="1785" name="Google Shape;1785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37;p9"/>
          <p:cNvSpPr/>
          <p:nvPr/>
        </p:nvSpPr>
        <p:spPr>
          <a:xfrm>
            <a:off x="942202" y="1081635"/>
            <a:ext cx="7083709" cy="2470631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03683" y="1144230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964082" y="2764598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649053" y="1016792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772174" y="31901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400;p7"/>
          <p:cNvSpPr txBox="1"/>
          <p:nvPr/>
        </p:nvSpPr>
        <p:spPr>
          <a:xfrm>
            <a:off x="1849095" y="1791193"/>
            <a:ext cx="5269921" cy="9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Batteries</a:t>
            </a:r>
            <a:endParaRPr sz="66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</p:spTree>
    <p:extLst>
      <p:ext uri="{BB962C8B-B14F-4D97-AF65-F5344CB8AC3E}">
        <p14:creationId xmlns:p14="http://schemas.microsoft.com/office/powerpoint/2010/main" val="149521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37;p9"/>
          <p:cNvSpPr/>
          <p:nvPr/>
        </p:nvSpPr>
        <p:spPr>
          <a:xfrm>
            <a:off x="942202" y="1081635"/>
            <a:ext cx="7083709" cy="2880765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03683" y="1144230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988784" y="296462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649053" y="1016792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753597" y="3630239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400;p7"/>
          <p:cNvSpPr txBox="1"/>
          <p:nvPr/>
        </p:nvSpPr>
        <p:spPr>
          <a:xfrm>
            <a:off x="868296" y="1437433"/>
            <a:ext cx="7189664" cy="184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Warm-up Q</a:t>
            </a:r>
            <a:r>
              <a:rPr lang="en-US" sz="54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u</a:t>
            </a:r>
            <a:r>
              <a:rPr lang="es" sz="54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estion: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What are some objects that require batteries that you use?</a:t>
            </a:r>
            <a:endParaRPr sz="2800" b="1" dirty="0">
              <a:solidFill>
                <a:schemeClr val="accent1"/>
              </a:solidFill>
              <a:latin typeface="Segoe UI" panose="020B0502040204020203" pitchFamily="34" charset="0"/>
              <a:ea typeface="Yellowtail"/>
              <a:cs typeface="Segoe UI" panose="020B0502040204020203" pitchFamily="34" charset="0"/>
              <a:sym typeface="Yellowtail"/>
            </a:endParaRPr>
          </a:p>
        </p:txBody>
      </p:sp>
    </p:spTree>
    <p:extLst>
      <p:ext uri="{BB962C8B-B14F-4D97-AF65-F5344CB8AC3E}">
        <p14:creationId xmlns:p14="http://schemas.microsoft.com/office/powerpoint/2010/main" val="241707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Battery Basics 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 battery uses </a:t>
            </a:r>
            <a:r>
              <a:rPr lang="en-US" sz="20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chemistry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, not mechanical movement, to create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continuous flow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electricity.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889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64" y="18640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7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3 Key Components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 electrode/terminal</a:t>
            </a:r>
          </a:p>
          <a:p>
            <a:pPr lvl="1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- accepts electrons from circuit</a:t>
            </a:r>
          </a:p>
          <a:p>
            <a:pPr marL="457200" indent="-457200">
              <a:buAutoNum type="arabicPeriod"/>
            </a:pP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electrode/terminal</a:t>
            </a:r>
          </a:p>
          <a:p>
            <a:pPr lvl="1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- releases electrons into circuit</a:t>
            </a:r>
          </a:p>
          <a:p>
            <a:pPr marL="457200" indent="-457200"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Electrolyte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- separates positive and negative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   electrodes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889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64" y="1864069"/>
            <a:ext cx="2143125" cy="21431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670964" y="2369127"/>
            <a:ext cx="446809" cy="3806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79091" y="274943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 Electrode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02449" y="3702512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Electrode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04847" y="1738523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Electrolyte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2779" y="2075656"/>
            <a:ext cx="292108" cy="241471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7599189" y="2357995"/>
            <a:ext cx="185615" cy="34866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6030041" y="3917666"/>
            <a:ext cx="602485" cy="3587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0223" y="1663741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45546" y="3646034"/>
            <a:ext cx="35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15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339129" y="983000"/>
            <a:ext cx="4759350" cy="3155800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14871" y="1466944"/>
            <a:ext cx="4189973" cy="298476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393064" y="956648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4560025" y="3984655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85483" y="948523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414098" y="3783607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4713465" y="1276890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15192" y="1557096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387675" y="4177457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709545" y="1182743"/>
            <a:ext cx="407035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solidFill>
                  <a:schemeClr val="accent1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The Electric Circuit</a:t>
            </a:r>
            <a:endParaRPr sz="3200" b="1" dirty="0">
              <a:solidFill>
                <a:schemeClr val="accent1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57" y="1703245"/>
            <a:ext cx="3796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When the </a:t>
            </a:r>
            <a:r>
              <a:rPr lang="en-US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circuit is closed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chemical reactions begin within the battery to produce </a:t>
            </a:r>
            <a:r>
              <a:rPr lang="en-US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travel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around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the outer circuit from positive to negative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travel 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within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the battery towards the positive electrode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889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14" y="1866492"/>
            <a:ext cx="2143125" cy="2143125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>
            <a:off x="6670964" y="2369127"/>
            <a:ext cx="446809" cy="3806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79091" y="274943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 Electrode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02449" y="3702512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Electrode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7599189" y="2357995"/>
            <a:ext cx="185615" cy="34866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030041" y="3917666"/>
            <a:ext cx="602485" cy="3587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420223" y="1663741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201268" y="1909091"/>
            <a:ext cx="421582" cy="33313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916565" y="1692186"/>
            <a:ext cx="1506481" cy="14760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4820711" y="3511443"/>
            <a:ext cx="185615" cy="34866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568673" y="1551440"/>
            <a:ext cx="496302" cy="18167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5229038" y="2498587"/>
            <a:ext cx="382371" cy="3617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7" name="Oval 96"/>
          <p:cNvSpPr/>
          <p:nvPr/>
        </p:nvSpPr>
        <p:spPr>
          <a:xfrm>
            <a:off x="5682714" y="2033139"/>
            <a:ext cx="382371" cy="3617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431142" y="1658014"/>
            <a:ext cx="710853" cy="3703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220078" y="1599361"/>
            <a:ext cx="382371" cy="3617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90305" y="3630094"/>
            <a:ext cx="279529" cy="2550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06643" y="3197797"/>
            <a:ext cx="570315" cy="67219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27217" y="3389329"/>
            <a:ext cx="382371" cy="3617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9" name="Oval 98"/>
          <p:cNvSpPr/>
          <p:nvPr/>
        </p:nvSpPr>
        <p:spPr>
          <a:xfrm>
            <a:off x="4780439" y="2926394"/>
            <a:ext cx="382371" cy="3617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6065085" y="2976217"/>
            <a:ext cx="421582" cy="33313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6529215" y="2506613"/>
            <a:ext cx="392419" cy="396359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7" name="Isosceles Triangle 116"/>
          <p:cNvSpPr/>
          <p:nvPr/>
        </p:nvSpPr>
        <p:spPr>
          <a:xfrm>
            <a:off x="6576390" y="2034779"/>
            <a:ext cx="392419" cy="396359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8" name="Isosceles Triangle 117"/>
          <p:cNvSpPr/>
          <p:nvPr/>
        </p:nvSpPr>
        <p:spPr>
          <a:xfrm rot="1516557">
            <a:off x="6942758" y="2301663"/>
            <a:ext cx="392419" cy="396359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91389" y="3254909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Ions</a:t>
            </a:r>
          </a:p>
        </p:txBody>
      </p:sp>
      <p:sp>
        <p:nvSpPr>
          <p:cNvPr id="120" name="TextBox 119"/>
          <p:cNvSpPr txBox="1"/>
          <p:nvPr/>
        </p:nvSpPr>
        <p:spPr>
          <a:xfrm rot="19303266">
            <a:off x="4746343" y="1764037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320297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537;p9"/>
          <p:cNvSpPr/>
          <p:nvPr/>
        </p:nvSpPr>
        <p:spPr>
          <a:xfrm>
            <a:off x="942202" y="1081635"/>
            <a:ext cx="7083709" cy="2470631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4" name="Google Shape;304;p7"/>
          <p:cNvGrpSpPr/>
          <p:nvPr/>
        </p:nvGrpSpPr>
        <p:grpSpPr>
          <a:xfrm>
            <a:off x="1003683" y="1144230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964082" y="2764598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649053" y="1016792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772174" y="3190171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400;p7"/>
          <p:cNvSpPr txBox="1"/>
          <p:nvPr/>
        </p:nvSpPr>
        <p:spPr>
          <a:xfrm>
            <a:off x="1849095" y="1791193"/>
            <a:ext cx="5269921" cy="9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Capacitors</a:t>
            </a:r>
            <a:endParaRPr sz="66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</p:spTree>
    <p:extLst>
      <p:ext uri="{BB962C8B-B14F-4D97-AF65-F5344CB8AC3E}">
        <p14:creationId xmlns:p14="http://schemas.microsoft.com/office/powerpoint/2010/main" val="3491228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atteries and Capacitors"/>
  <p:tag name="ISPRING_FIRST_PUBLI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1431</Words>
  <Application>Microsoft Office PowerPoint</Application>
  <PresentationFormat>On-screen Show (16:9)</PresentationFormat>
  <Paragraphs>206</Paragraphs>
  <Slides>32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Segoe UI</vt:lpstr>
      <vt:lpstr>Open Sans</vt:lpstr>
      <vt:lpstr>Impact</vt:lpstr>
      <vt:lpstr>Yellowtail</vt:lpstr>
      <vt:lpstr>MV Boli</vt:lpstr>
      <vt:lpstr>Arial</vt:lpstr>
      <vt:lpstr>Amatic SC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Batteries and Capacitors</dc:title>
  <dc:creator>Matt Jankowski</dc:creator>
  <cp:lastModifiedBy>Christopher Tillotson</cp:lastModifiedBy>
  <cp:revision>29</cp:revision>
  <dcterms:modified xsi:type="dcterms:W3CDTF">2018-10-09T15:48:59Z</dcterms:modified>
</cp:coreProperties>
</file>