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5143500" type="screen16x9"/>
  <p:notesSz cx="6858000" cy="9144000"/>
  <p:embeddedFontLst>
    <p:embeddedFont>
      <p:font typeface="Roboto" panose="020B060402020202020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334EC9-BC78-48A5-9DA4-53A9FCBACA2D}">
  <a:tblStyle styleId="{84334EC9-BC78-48A5-9DA4-53A9FCBACA2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B0EE7C0-473A-45B7-AD8A-2CD8ACE782D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44e639a86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44e639a86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379e764e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379e764e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76f268e13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76f268e13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e01d79ed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e01d79ed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379e764e8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8379e764e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e09932b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6e09932b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e09932b23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e09932b2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6b86cd3ed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6b86cd3ed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6d69f0bf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6d69f0bf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6d69f0bf8e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6d69f0bf8e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6b86cd3ed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6b86cd3ed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6d69f0bf8e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6d69f0bf8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d69f0bf8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d69f0bf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d69f0bf8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d69f0bf8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d69f0bf8e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d69f0bf8e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6d69f0bf8e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6d69f0bf8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6d69f0bf8e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6d69f0bf8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6d69f0bf8e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6d69f0bf8e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d69f0bf8e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d69f0bf8e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f18dca28a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f18dca2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6c88a22c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6c88a22c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6aea806a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6aea806a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6c88a22ce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6c88a22ce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7d4b054c0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7d4b054c0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7105e1d382_3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7105e1d382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6f18dca28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6f18dca2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6f18dca28a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6f18dca28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6b86cd3edd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6b86cd3edd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76a32e35d7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76a32e35d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Font typeface="Roboto"/>
              <a:buChar char="●"/>
            </a:pPr>
            <a:r>
              <a:rPr lang="en">
                <a:latin typeface="Roboto"/>
                <a:ea typeface="Roboto"/>
                <a:cs typeface="Roboto"/>
                <a:sym typeface="Roboto"/>
              </a:rPr>
              <a:t>It’s regulated by several entities such as the NAIC and IRS.</a:t>
            </a:r>
            <a:endParaRPr>
              <a:latin typeface="Roboto"/>
              <a:ea typeface="Roboto"/>
              <a:cs typeface="Roboto"/>
              <a:sym typeface="Roboto"/>
            </a:endParaRPr>
          </a:p>
          <a:p>
            <a:pPr marL="457200" lvl="0" indent="-298450" algn="l" rtl="0">
              <a:spcBef>
                <a:spcPts val="1000"/>
              </a:spcBef>
              <a:spcAft>
                <a:spcPts val="0"/>
              </a:spcAft>
              <a:buSzPts val="1100"/>
              <a:buFont typeface="Roboto"/>
              <a:buChar char="●"/>
            </a:pPr>
            <a:r>
              <a:rPr lang="en">
                <a:latin typeface="Roboto"/>
                <a:ea typeface="Roboto"/>
                <a:cs typeface="Roboto"/>
                <a:sym typeface="Roboto"/>
              </a:rPr>
              <a:t>Reserving its done to ensure that the premiums collected don't exceed cost of benefits and services.</a:t>
            </a:r>
            <a:endParaRPr>
              <a:latin typeface="Roboto"/>
              <a:ea typeface="Roboto"/>
              <a:cs typeface="Roboto"/>
              <a:sym typeface="Roboto"/>
            </a:endParaRPr>
          </a:p>
          <a:p>
            <a:pPr marL="0" lvl="0" indent="0" algn="l" rtl="0">
              <a:spcBef>
                <a:spcPts val="100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76a32e35d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76a32e35d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76a32e35d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76a32e35d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76a32e35d7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76a32e35d7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6aea806a1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6aea806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76a32e35d7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76a32e35d7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6b04b8bdb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6b04b8bd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1 = Section 3.B.5</a:t>
            </a:r>
            <a:endParaRPr/>
          </a:p>
          <a:p>
            <a:pPr marL="0" lvl="0" indent="0" algn="l" rtl="0">
              <a:spcBef>
                <a:spcPts val="0"/>
              </a:spcBef>
              <a:spcAft>
                <a:spcPts val="0"/>
              </a:spcAft>
              <a:buNone/>
            </a:pPr>
            <a:r>
              <a:rPr lang="en"/>
              <a:t>Method 2 = Section 3.B.6</a:t>
            </a:r>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76b04b8bd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76b04b8bd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6b04b8bdb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5" name="Google Shape;465;g76b04b8bdb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76b04b8bdb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76b04b8bd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76b04b8bdb_0_1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76b04b8bdb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76b04b8bdb_0_2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5" name="Google Shape;545;g76b04b8bdb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Method 1 = Section 3.B.5</a:t>
            </a:r>
            <a:endParaRPr/>
          </a:p>
          <a:p>
            <a:pPr marL="0" lvl="0" indent="0" algn="l" rtl="0">
              <a:spcBef>
                <a:spcPts val="0"/>
              </a:spcBef>
              <a:spcAft>
                <a:spcPts val="0"/>
              </a:spcAft>
              <a:buNone/>
            </a:pPr>
            <a:r>
              <a:rPr lang="en"/>
              <a:t>Method 2 = Section 3.B.6</a:t>
            </a:r>
            <a:endParaRPr/>
          </a:p>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76b04b8bdb_0_2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76b04b8bdb_0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76b04b8bdb_0_2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76b04b8bdb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Roboto"/>
              <a:ea typeface="Roboto"/>
              <a:cs typeface="Roboto"/>
              <a:sym typeface="Roboto"/>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6b04b8bdb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6b04b8bdb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6aea806a1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6aea806a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42900" algn="l" rtl="0">
              <a:lnSpc>
                <a:spcPct val="200000"/>
              </a:lnSpc>
              <a:spcBef>
                <a:spcPts val="0"/>
              </a:spcBef>
              <a:spcAft>
                <a:spcPts val="0"/>
              </a:spcAft>
              <a:buClr>
                <a:schemeClr val="lt2"/>
              </a:buClr>
              <a:buSzPts val="1800"/>
              <a:buFont typeface="Roboto"/>
              <a:buChar char="❖"/>
            </a:pPr>
            <a:endParaRPr>
              <a:latin typeface="Roboto"/>
              <a:ea typeface="Roboto"/>
              <a:cs typeface="Roboto"/>
              <a:sym typeface="Roboto"/>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76b04b8bdb_0_2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76b04b8bdb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76b04b8bdb_0_3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76b04b8bdb_0_3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76a32e35d7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76a32e35d7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76aea806a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76aea806a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latin typeface="Roboto"/>
                <a:ea typeface="Roboto"/>
                <a:cs typeface="Roboto"/>
                <a:sym typeface="Roboto"/>
              </a:rPr>
              <a:t>using moderately adverse economic conditions.(NAIC)</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819210a9c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819210a9c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76a32e35d7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76a32e35d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6e2233a75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6e2233a75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81a1e1c58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81a1e1c5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81a1e1c7d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 name="Google Shape;694;g81a1e1c7d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g8379e764e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1" name="Google Shape;701;g8379e764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76aea806a1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76aea806a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g7dfff4b96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9" name="Google Shape;719;g7dfff4b96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76aea806a1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76aea806a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endParaRPr sz="1300">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b86cd3edd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6b86cd3edd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dec0906f8_3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6dec0906f8_3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lvl1pPr lvl="0">
              <a:lnSpc>
                <a:spcPct val="200000"/>
              </a:lnSpc>
              <a:spcBef>
                <a:spcPts val="1600"/>
              </a:spcBef>
              <a:spcAft>
                <a:spcPts val="0"/>
              </a:spcAft>
              <a:buSzPts val="1800"/>
              <a:buNone/>
              <a:defRPr sz="3000"/>
            </a:lvl1pPr>
            <a:lvl2pPr lvl="1">
              <a:spcBef>
                <a:spcPts val="40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1600"/>
              </a:spcBef>
              <a:spcAft>
                <a:spcPts val="0"/>
              </a:spcAft>
              <a:buClr>
                <a:schemeClr val="lt1"/>
              </a:buClr>
              <a:buSzPts val="1200"/>
              <a:buChar char="○"/>
              <a:defRPr sz="1200">
                <a:solidFill>
                  <a:schemeClr val="lt1"/>
                </a:solidFill>
              </a:defRPr>
            </a:lvl2pPr>
            <a:lvl3pPr marL="1371600" lvl="2" indent="-304800">
              <a:spcBef>
                <a:spcPts val="1600"/>
              </a:spcBef>
              <a:spcAft>
                <a:spcPts val="0"/>
              </a:spcAft>
              <a:buClr>
                <a:schemeClr val="lt1"/>
              </a:buClr>
              <a:buSzPts val="1200"/>
              <a:buChar char="■"/>
              <a:defRPr sz="1200">
                <a:solidFill>
                  <a:schemeClr val="lt1"/>
                </a:solidFill>
              </a:defRPr>
            </a:lvl3pPr>
            <a:lvl4pPr marL="1828800" lvl="3" indent="-304800">
              <a:spcBef>
                <a:spcPts val="1600"/>
              </a:spcBef>
              <a:spcAft>
                <a:spcPts val="0"/>
              </a:spcAft>
              <a:buClr>
                <a:schemeClr val="lt1"/>
              </a:buClr>
              <a:buSzPts val="1200"/>
              <a:buChar char="●"/>
              <a:defRPr sz="1200">
                <a:solidFill>
                  <a:schemeClr val="lt1"/>
                </a:solidFill>
              </a:defRPr>
            </a:lvl4pPr>
            <a:lvl5pPr marL="2286000" lvl="4" indent="-304800">
              <a:spcBef>
                <a:spcPts val="1600"/>
              </a:spcBef>
              <a:spcAft>
                <a:spcPts val="0"/>
              </a:spcAft>
              <a:buClr>
                <a:schemeClr val="lt1"/>
              </a:buClr>
              <a:buSzPts val="1200"/>
              <a:buChar char="○"/>
              <a:defRPr sz="1200">
                <a:solidFill>
                  <a:schemeClr val="lt1"/>
                </a:solidFill>
              </a:defRPr>
            </a:lvl5pPr>
            <a:lvl6pPr marL="2743200" lvl="5" indent="-304800">
              <a:spcBef>
                <a:spcPts val="1600"/>
              </a:spcBef>
              <a:spcAft>
                <a:spcPts val="0"/>
              </a:spcAft>
              <a:buClr>
                <a:schemeClr val="lt1"/>
              </a:buClr>
              <a:buSzPts val="1200"/>
              <a:buChar char="■"/>
              <a:defRPr sz="1200">
                <a:solidFill>
                  <a:schemeClr val="lt1"/>
                </a:solidFill>
              </a:defRPr>
            </a:lvl6pPr>
            <a:lvl7pPr marL="3200400" lvl="6" indent="-304800">
              <a:spcBef>
                <a:spcPts val="1600"/>
              </a:spcBef>
              <a:spcAft>
                <a:spcPts val="0"/>
              </a:spcAft>
              <a:buClr>
                <a:schemeClr val="lt1"/>
              </a:buClr>
              <a:buSzPts val="1200"/>
              <a:buChar char="●"/>
              <a:defRPr sz="1200">
                <a:solidFill>
                  <a:schemeClr val="lt1"/>
                </a:solidFill>
              </a:defRPr>
            </a:lvl7pPr>
            <a:lvl8pPr marL="3657600" lvl="7" indent="-304800">
              <a:spcBef>
                <a:spcPts val="1600"/>
              </a:spcBef>
              <a:spcAft>
                <a:spcPts val="0"/>
              </a:spcAft>
              <a:buClr>
                <a:schemeClr val="lt1"/>
              </a:buClr>
              <a:buSzPts val="1200"/>
              <a:buChar char="○"/>
              <a:defRPr sz="1200">
                <a:solidFill>
                  <a:schemeClr val="lt1"/>
                </a:solidFill>
              </a:defRPr>
            </a:lvl8pPr>
            <a:lvl9pPr marL="4114800" lvl="8" indent="-30480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Universal Life Insurance</a:t>
            </a:r>
            <a:endParaRPr/>
          </a:p>
        </p:txBody>
      </p:sp>
      <p:sp>
        <p:nvSpPr>
          <p:cNvPr id="68" name="Google Shape;68;p13"/>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Andrea Avendano, Natalie Green, and Christine Hovermale</a:t>
            </a:r>
            <a:endParaRPr/>
          </a:p>
        </p:txBody>
      </p:sp>
      <p:sp>
        <p:nvSpPr>
          <p:cNvPr id="69" name="Google Shape;69;p1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Loan Example</a:t>
            </a:r>
            <a:endParaRPr sz="3000"/>
          </a:p>
        </p:txBody>
      </p:sp>
      <p:sp>
        <p:nvSpPr>
          <p:cNvPr id="133" name="Google Shape;133;p2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pic>
        <p:nvPicPr>
          <p:cNvPr id="134" name="Google Shape;134;p22"/>
          <p:cNvPicPr preferRelativeResize="0"/>
          <p:nvPr/>
        </p:nvPicPr>
        <p:blipFill>
          <a:blip r:embed="rId3">
            <a:alphaModFix/>
          </a:blip>
          <a:stretch>
            <a:fillRect/>
          </a:stretch>
        </p:blipFill>
        <p:spPr>
          <a:xfrm>
            <a:off x="4052000" y="743500"/>
            <a:ext cx="3796087" cy="4219651"/>
          </a:xfrm>
          <a:prstGeom prst="rect">
            <a:avLst/>
          </a:prstGeom>
          <a:noFill/>
          <a:ln>
            <a:noFill/>
          </a:ln>
        </p:spPr>
      </p:pic>
      <p:sp>
        <p:nvSpPr>
          <p:cNvPr id="135" name="Google Shape;135;p22"/>
          <p:cNvSpPr txBox="1"/>
          <p:nvPr/>
        </p:nvSpPr>
        <p:spPr>
          <a:xfrm>
            <a:off x="503175" y="1104175"/>
            <a:ext cx="3075000" cy="27813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sz="1800">
                <a:latin typeface="Roboto"/>
                <a:ea typeface="Roboto"/>
                <a:cs typeface="Roboto"/>
                <a:sym typeface="Roboto"/>
              </a:rPr>
              <a:t>16 year period before you can take out loan</a:t>
            </a:r>
            <a:endParaRPr sz="1800">
              <a:latin typeface="Roboto"/>
              <a:ea typeface="Roboto"/>
              <a:cs typeface="Roboto"/>
              <a:sym typeface="Roboto"/>
            </a:endParaRPr>
          </a:p>
          <a:p>
            <a:pPr marL="457200" lvl="0" indent="0" algn="l" rtl="0">
              <a:spcBef>
                <a:spcPts val="0"/>
              </a:spcBef>
              <a:spcAft>
                <a:spcPts val="0"/>
              </a:spcAft>
              <a:buNone/>
            </a:pP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Amount available for loan at year t is equal to cash value at year t</a:t>
            </a:r>
            <a:endParaRPr sz="1800">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Loan Example</a:t>
            </a:r>
            <a:endParaRPr sz="3000"/>
          </a:p>
        </p:txBody>
      </p:sp>
      <p:sp>
        <p:nvSpPr>
          <p:cNvPr id="141" name="Google Shape;141;p2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42" name="Google Shape;142;p23"/>
          <p:cNvSpPr txBox="1"/>
          <p:nvPr/>
        </p:nvSpPr>
        <p:spPr>
          <a:xfrm>
            <a:off x="3174150" y="980413"/>
            <a:ext cx="26748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Before taking out a loan</a:t>
            </a:r>
            <a:endParaRPr sz="1800">
              <a:latin typeface="Roboto"/>
              <a:ea typeface="Roboto"/>
              <a:cs typeface="Roboto"/>
              <a:sym typeface="Roboto"/>
            </a:endParaRPr>
          </a:p>
        </p:txBody>
      </p:sp>
      <p:pic>
        <p:nvPicPr>
          <p:cNvPr id="143" name="Google Shape;143;p23"/>
          <p:cNvPicPr preferRelativeResize="0"/>
          <p:nvPr/>
        </p:nvPicPr>
        <p:blipFill>
          <a:blip r:embed="rId3">
            <a:alphaModFix/>
          </a:blip>
          <a:stretch>
            <a:fillRect/>
          </a:stretch>
        </p:blipFill>
        <p:spPr>
          <a:xfrm>
            <a:off x="613813" y="1566513"/>
            <a:ext cx="7795472" cy="30727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Loan Example Cont.</a:t>
            </a:r>
            <a:endParaRPr sz="3000"/>
          </a:p>
        </p:txBody>
      </p:sp>
      <p:sp>
        <p:nvSpPr>
          <p:cNvPr id="149" name="Google Shape;149;p2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150" name="Google Shape;150;p24"/>
          <p:cNvSpPr txBox="1"/>
          <p:nvPr/>
        </p:nvSpPr>
        <p:spPr>
          <a:xfrm>
            <a:off x="3288600" y="1034300"/>
            <a:ext cx="2445900" cy="4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After taking out a loan</a:t>
            </a:r>
            <a:endParaRPr sz="1800">
              <a:latin typeface="Roboto"/>
              <a:ea typeface="Roboto"/>
              <a:cs typeface="Roboto"/>
              <a:sym typeface="Roboto"/>
            </a:endParaRPr>
          </a:p>
        </p:txBody>
      </p:sp>
      <p:pic>
        <p:nvPicPr>
          <p:cNvPr id="151" name="Google Shape;151;p24"/>
          <p:cNvPicPr preferRelativeResize="0"/>
          <p:nvPr/>
        </p:nvPicPr>
        <p:blipFill>
          <a:blip r:embed="rId3">
            <a:alphaModFix/>
          </a:blip>
          <a:stretch>
            <a:fillRect/>
          </a:stretch>
        </p:blipFill>
        <p:spPr>
          <a:xfrm>
            <a:off x="522562" y="1509500"/>
            <a:ext cx="7977974" cy="3147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Withdrawal Example</a:t>
            </a:r>
            <a:r>
              <a:rPr lang="en" sz="3600"/>
              <a:t> </a:t>
            </a:r>
            <a:endParaRPr sz="3600"/>
          </a:p>
        </p:txBody>
      </p:sp>
      <p:sp>
        <p:nvSpPr>
          <p:cNvPr id="157" name="Google Shape;157;p2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158" name="Google Shape;158;p25"/>
          <p:cNvSpPr txBox="1"/>
          <p:nvPr/>
        </p:nvSpPr>
        <p:spPr>
          <a:xfrm>
            <a:off x="405325" y="1146100"/>
            <a:ext cx="2921100" cy="8220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Roboto"/>
              <a:buChar char="●"/>
            </a:pPr>
            <a:r>
              <a:rPr lang="en" sz="1800">
                <a:latin typeface="Roboto"/>
                <a:ea typeface="Roboto"/>
                <a:cs typeface="Roboto"/>
                <a:sym typeface="Roboto"/>
              </a:rPr>
              <a:t>10 year period before you can withdraw</a:t>
            </a:r>
            <a:endParaRPr sz="1800">
              <a:latin typeface="Roboto"/>
              <a:ea typeface="Roboto"/>
              <a:cs typeface="Roboto"/>
              <a:sym typeface="Roboto"/>
            </a:endParaRPr>
          </a:p>
          <a:p>
            <a:pPr marL="457200" lvl="0" indent="0" algn="l" rtl="0">
              <a:lnSpc>
                <a:spcPct val="100000"/>
              </a:lnSpc>
              <a:spcBef>
                <a:spcPts val="0"/>
              </a:spcBef>
              <a:spcAft>
                <a:spcPts val="0"/>
              </a:spcAft>
              <a:buNone/>
            </a:pPr>
            <a:endParaRPr sz="1800">
              <a:latin typeface="Roboto"/>
              <a:ea typeface="Roboto"/>
              <a:cs typeface="Roboto"/>
              <a:sym typeface="Roboto"/>
            </a:endParaRPr>
          </a:p>
        </p:txBody>
      </p:sp>
      <p:sp>
        <p:nvSpPr>
          <p:cNvPr id="159" name="Google Shape;159;p25"/>
          <p:cNvSpPr txBox="1"/>
          <p:nvPr/>
        </p:nvSpPr>
        <p:spPr>
          <a:xfrm>
            <a:off x="405325" y="1968100"/>
            <a:ext cx="2921100" cy="2155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sz="1800">
                <a:latin typeface="Roboto"/>
                <a:ea typeface="Roboto"/>
                <a:cs typeface="Roboto"/>
                <a:sym typeface="Roboto"/>
              </a:rPr>
              <a:t>Sum of all premiums at time t is equal to amount available to withdraw at time t</a:t>
            </a:r>
            <a:endParaRPr>
              <a:latin typeface="Roboto"/>
              <a:ea typeface="Roboto"/>
              <a:cs typeface="Roboto"/>
              <a:sym typeface="Roboto"/>
            </a:endParaRPr>
          </a:p>
        </p:txBody>
      </p:sp>
      <p:pic>
        <p:nvPicPr>
          <p:cNvPr id="160" name="Google Shape;160;p25"/>
          <p:cNvPicPr preferRelativeResize="0"/>
          <p:nvPr/>
        </p:nvPicPr>
        <p:blipFill>
          <a:blip r:embed="rId3">
            <a:alphaModFix/>
          </a:blip>
          <a:stretch>
            <a:fillRect/>
          </a:stretch>
        </p:blipFill>
        <p:spPr>
          <a:xfrm>
            <a:off x="3522100" y="843466"/>
            <a:ext cx="5197126" cy="385215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Withdrawal Example cont.</a:t>
            </a:r>
            <a:endParaRPr sz="3000"/>
          </a:p>
        </p:txBody>
      </p:sp>
      <p:sp>
        <p:nvSpPr>
          <p:cNvPr id="166" name="Google Shape;166;p2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167" name="Google Shape;167;p26"/>
          <p:cNvSpPr txBox="1"/>
          <p:nvPr/>
        </p:nvSpPr>
        <p:spPr>
          <a:xfrm>
            <a:off x="3384000" y="917888"/>
            <a:ext cx="23760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Before a withdrawal</a:t>
            </a:r>
            <a:endParaRPr sz="1800">
              <a:latin typeface="Roboto"/>
              <a:ea typeface="Roboto"/>
              <a:cs typeface="Roboto"/>
              <a:sym typeface="Roboto"/>
            </a:endParaRPr>
          </a:p>
        </p:txBody>
      </p:sp>
      <p:sp>
        <p:nvSpPr>
          <p:cNvPr id="168" name="Google Shape;168;p26"/>
          <p:cNvSpPr txBox="1"/>
          <p:nvPr/>
        </p:nvSpPr>
        <p:spPr>
          <a:xfrm>
            <a:off x="3443099" y="2970163"/>
            <a:ext cx="21369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After a withdrawal</a:t>
            </a:r>
            <a:endParaRPr sz="1800">
              <a:latin typeface="Roboto"/>
              <a:ea typeface="Roboto"/>
              <a:cs typeface="Roboto"/>
              <a:sym typeface="Roboto"/>
            </a:endParaRPr>
          </a:p>
        </p:txBody>
      </p:sp>
      <p:pic>
        <p:nvPicPr>
          <p:cNvPr id="169" name="Google Shape;169;p26"/>
          <p:cNvPicPr preferRelativeResize="0"/>
          <p:nvPr/>
        </p:nvPicPr>
        <p:blipFill rotWithShape="1">
          <a:blip r:embed="rId3">
            <a:alphaModFix/>
          </a:blip>
          <a:srcRect b="61919"/>
          <a:stretch/>
        </p:blipFill>
        <p:spPr>
          <a:xfrm>
            <a:off x="35875" y="1380249"/>
            <a:ext cx="9072250" cy="1261375"/>
          </a:xfrm>
          <a:prstGeom prst="rect">
            <a:avLst/>
          </a:prstGeom>
          <a:noFill/>
          <a:ln>
            <a:noFill/>
          </a:ln>
        </p:spPr>
      </p:pic>
      <p:pic>
        <p:nvPicPr>
          <p:cNvPr id="170" name="Google Shape;170;p26"/>
          <p:cNvPicPr preferRelativeResize="0"/>
          <p:nvPr/>
        </p:nvPicPr>
        <p:blipFill rotWithShape="1">
          <a:blip r:embed="rId4">
            <a:alphaModFix/>
          </a:blip>
          <a:srcRect b="63472"/>
          <a:stretch/>
        </p:blipFill>
        <p:spPr>
          <a:xfrm>
            <a:off x="49125" y="3402825"/>
            <a:ext cx="9045748" cy="1261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7"/>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Secondary Guarantee</a:t>
            </a:r>
            <a:endParaRPr sz="3000"/>
          </a:p>
        </p:txBody>
      </p:sp>
      <p:sp>
        <p:nvSpPr>
          <p:cNvPr id="176" name="Google Shape;176;p27"/>
          <p:cNvSpPr txBox="1"/>
          <p:nvPr/>
        </p:nvSpPr>
        <p:spPr>
          <a:xfrm>
            <a:off x="405325" y="908500"/>
            <a:ext cx="7547400" cy="95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Roboto"/>
                <a:ea typeface="Roboto"/>
                <a:cs typeface="Roboto"/>
                <a:sym typeface="Roboto"/>
              </a:rPr>
              <a:t>What is it?</a:t>
            </a:r>
            <a:endParaRPr sz="2200" b="1">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A secondary guarantee allows policy to stay in effect, even if account value below zero</a:t>
            </a:r>
            <a:endParaRPr sz="2000">
              <a:latin typeface="Roboto"/>
              <a:ea typeface="Roboto"/>
              <a:cs typeface="Roboto"/>
              <a:sym typeface="Roboto"/>
            </a:endParaRPr>
          </a:p>
        </p:txBody>
      </p:sp>
      <p:sp>
        <p:nvSpPr>
          <p:cNvPr id="177" name="Google Shape;177;p27"/>
          <p:cNvSpPr txBox="1"/>
          <p:nvPr/>
        </p:nvSpPr>
        <p:spPr>
          <a:xfrm>
            <a:off x="405325" y="2148350"/>
            <a:ext cx="7189800" cy="2130300"/>
          </a:xfrm>
          <a:prstGeom prst="rect">
            <a:avLst/>
          </a:prstGeom>
          <a:noFill/>
          <a:ln>
            <a:noFill/>
          </a:ln>
        </p:spPr>
        <p:txBody>
          <a:bodyPr spcFirstLastPara="1" wrap="square" lIns="91425" tIns="91425" rIns="91425" bIns="91425" anchor="t" anchorCtr="0">
            <a:noAutofit/>
          </a:bodyPr>
          <a:lstStyle/>
          <a:p>
            <a:pPr marL="457200" lvl="0" indent="-368300" algn="l" rtl="0">
              <a:lnSpc>
                <a:spcPct val="115000"/>
              </a:lnSpc>
              <a:spcBef>
                <a:spcPts val="0"/>
              </a:spcBef>
              <a:spcAft>
                <a:spcPts val="0"/>
              </a:spcAft>
              <a:buSzPts val="2200"/>
              <a:buFont typeface="Roboto"/>
              <a:buChar char="●"/>
            </a:pPr>
            <a:r>
              <a:rPr lang="en" sz="2200">
                <a:latin typeface="Roboto"/>
                <a:ea typeface="Roboto"/>
                <a:cs typeface="Roboto"/>
                <a:sym typeface="Roboto"/>
              </a:rPr>
              <a:t>Traditional UL policy</a:t>
            </a:r>
            <a:endParaRPr sz="2200">
              <a:latin typeface="Roboto"/>
              <a:ea typeface="Roboto"/>
              <a:cs typeface="Roboto"/>
              <a:sym typeface="Roboto"/>
            </a:endParaRPr>
          </a:p>
          <a:p>
            <a:pPr marL="914400" lvl="1" indent="-368300" algn="l" rtl="0">
              <a:lnSpc>
                <a:spcPct val="115000"/>
              </a:lnSpc>
              <a:spcBef>
                <a:spcPts val="0"/>
              </a:spcBef>
              <a:spcAft>
                <a:spcPts val="0"/>
              </a:spcAft>
              <a:buSzPts val="2200"/>
              <a:buFont typeface="Roboto"/>
              <a:buChar char="○"/>
            </a:pPr>
            <a:r>
              <a:rPr lang="en" sz="2200">
                <a:latin typeface="Roboto"/>
                <a:ea typeface="Roboto"/>
                <a:cs typeface="Roboto"/>
                <a:sym typeface="Roboto"/>
              </a:rPr>
              <a:t>Account Value ≤ 0        </a:t>
            </a:r>
            <a:r>
              <a:rPr lang="en" sz="2200">
                <a:solidFill>
                  <a:srgbClr val="FF0000"/>
                </a:solidFill>
                <a:latin typeface="Roboto"/>
                <a:ea typeface="Roboto"/>
                <a:cs typeface="Roboto"/>
                <a:sym typeface="Roboto"/>
              </a:rPr>
              <a:t>Policy lapses</a:t>
            </a:r>
            <a:endParaRPr sz="2200">
              <a:latin typeface="Roboto"/>
              <a:ea typeface="Roboto"/>
              <a:cs typeface="Roboto"/>
              <a:sym typeface="Roboto"/>
            </a:endParaRPr>
          </a:p>
          <a:p>
            <a:pPr marL="457200" lvl="0" indent="-368300" algn="l" rtl="0">
              <a:lnSpc>
                <a:spcPct val="115000"/>
              </a:lnSpc>
              <a:spcBef>
                <a:spcPts val="0"/>
              </a:spcBef>
              <a:spcAft>
                <a:spcPts val="0"/>
              </a:spcAft>
              <a:buSzPts val="2200"/>
              <a:buFont typeface="Roboto"/>
              <a:buChar char="●"/>
            </a:pPr>
            <a:r>
              <a:rPr lang="en" sz="2200">
                <a:latin typeface="Roboto"/>
                <a:ea typeface="Roboto"/>
                <a:cs typeface="Roboto"/>
                <a:sym typeface="Roboto"/>
              </a:rPr>
              <a:t>Secondary guarantee Policy</a:t>
            </a:r>
            <a:endParaRPr sz="2200">
              <a:latin typeface="Roboto"/>
              <a:ea typeface="Roboto"/>
              <a:cs typeface="Roboto"/>
              <a:sym typeface="Roboto"/>
            </a:endParaRPr>
          </a:p>
          <a:p>
            <a:pPr marL="914400" lvl="1" indent="-368300" algn="l" rtl="0">
              <a:lnSpc>
                <a:spcPct val="115000"/>
              </a:lnSpc>
              <a:spcBef>
                <a:spcPts val="0"/>
              </a:spcBef>
              <a:spcAft>
                <a:spcPts val="0"/>
              </a:spcAft>
              <a:buSzPts val="2200"/>
              <a:buFont typeface="Roboto"/>
              <a:buChar char="○"/>
            </a:pPr>
            <a:r>
              <a:rPr lang="en" sz="2200">
                <a:latin typeface="Roboto"/>
                <a:ea typeface="Roboto"/>
                <a:cs typeface="Roboto"/>
                <a:sym typeface="Roboto"/>
              </a:rPr>
              <a:t>Account Value &lt; 0         </a:t>
            </a:r>
            <a:r>
              <a:rPr lang="en" sz="2200">
                <a:solidFill>
                  <a:srgbClr val="6AA84F"/>
                </a:solidFill>
                <a:latin typeface="Roboto"/>
                <a:ea typeface="Roboto"/>
                <a:cs typeface="Roboto"/>
                <a:sym typeface="Roboto"/>
              </a:rPr>
              <a:t>Policy still in effect</a:t>
            </a:r>
            <a:endParaRPr sz="2200">
              <a:solidFill>
                <a:srgbClr val="6AA84F"/>
              </a:solidFill>
              <a:latin typeface="Roboto"/>
              <a:ea typeface="Roboto"/>
              <a:cs typeface="Roboto"/>
              <a:sym typeface="Roboto"/>
            </a:endParaRPr>
          </a:p>
          <a:p>
            <a:pPr marL="914400" lvl="1" indent="-368300" algn="l" rtl="0">
              <a:lnSpc>
                <a:spcPct val="115000"/>
              </a:lnSpc>
              <a:spcBef>
                <a:spcPts val="0"/>
              </a:spcBef>
              <a:spcAft>
                <a:spcPts val="0"/>
              </a:spcAft>
              <a:buSzPts val="2200"/>
              <a:buFont typeface="Roboto"/>
              <a:buChar char="○"/>
            </a:pPr>
            <a:r>
              <a:rPr lang="en" sz="2200">
                <a:latin typeface="Roboto"/>
                <a:ea typeface="Roboto"/>
                <a:cs typeface="Roboto"/>
                <a:sym typeface="Roboto"/>
              </a:rPr>
              <a:t>Must meet certain requirements in order to have this policy</a:t>
            </a:r>
            <a:endParaRPr sz="2200">
              <a:latin typeface="Roboto"/>
              <a:ea typeface="Roboto"/>
              <a:cs typeface="Roboto"/>
              <a:sym typeface="Roboto"/>
            </a:endParaRPr>
          </a:p>
        </p:txBody>
      </p:sp>
      <p:cxnSp>
        <p:nvCxnSpPr>
          <p:cNvPr id="178" name="Google Shape;178;p27"/>
          <p:cNvCxnSpPr/>
          <p:nvPr/>
        </p:nvCxnSpPr>
        <p:spPr>
          <a:xfrm>
            <a:off x="3677950" y="2809125"/>
            <a:ext cx="420300" cy="300"/>
          </a:xfrm>
          <a:prstGeom prst="straightConnector1">
            <a:avLst/>
          </a:prstGeom>
          <a:noFill/>
          <a:ln w="19050" cap="flat" cmpd="sng">
            <a:solidFill>
              <a:schemeClr val="dk2"/>
            </a:solidFill>
            <a:prstDash val="solid"/>
            <a:round/>
            <a:headEnd type="none" w="med" len="med"/>
            <a:tailEnd type="triangle" w="med" len="med"/>
          </a:ln>
        </p:spPr>
      </p:cxnSp>
      <p:cxnSp>
        <p:nvCxnSpPr>
          <p:cNvPr id="179" name="Google Shape;179;p27"/>
          <p:cNvCxnSpPr/>
          <p:nvPr/>
        </p:nvCxnSpPr>
        <p:spPr>
          <a:xfrm>
            <a:off x="3677950" y="3550150"/>
            <a:ext cx="420300" cy="300"/>
          </a:xfrm>
          <a:prstGeom prst="straightConnector1">
            <a:avLst/>
          </a:prstGeom>
          <a:noFill/>
          <a:ln w="19050" cap="flat" cmpd="sng">
            <a:solidFill>
              <a:schemeClr val="dk2"/>
            </a:solidFill>
            <a:prstDash val="solid"/>
            <a:round/>
            <a:headEnd type="none" w="med" len="med"/>
            <a:tailEnd type="triangle" w="med" len="med"/>
          </a:ln>
        </p:spPr>
      </p:cxnSp>
      <p:sp>
        <p:nvSpPr>
          <p:cNvPr id="180" name="Google Shape;180;p2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Requirements of Secondary Guarantee</a:t>
            </a:r>
            <a:endParaRPr sz="3000"/>
          </a:p>
        </p:txBody>
      </p:sp>
      <p:sp>
        <p:nvSpPr>
          <p:cNvPr id="186" name="Google Shape;186;p28"/>
          <p:cNvSpPr txBox="1"/>
          <p:nvPr/>
        </p:nvSpPr>
        <p:spPr>
          <a:xfrm>
            <a:off x="252000" y="763850"/>
            <a:ext cx="8086500" cy="198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Must have a shadow account in order to have an SGUL</a:t>
            </a:r>
            <a:endParaRPr sz="2200">
              <a:latin typeface="Roboto"/>
              <a:ea typeface="Roboto"/>
              <a:cs typeface="Roboto"/>
              <a:sym typeface="Roboto"/>
            </a:endParaRPr>
          </a:p>
          <a:p>
            <a:pPr marL="0" lvl="0" indent="0" algn="l" rtl="0">
              <a:spcBef>
                <a:spcPts val="0"/>
              </a:spcBef>
              <a:spcAft>
                <a:spcPts val="0"/>
              </a:spcAft>
              <a:buNone/>
            </a:pPr>
            <a:endParaRPr sz="2200">
              <a:latin typeface="Roboto"/>
              <a:ea typeface="Roboto"/>
              <a:cs typeface="Roboto"/>
              <a:sym typeface="Roboto"/>
            </a:endParaRPr>
          </a:p>
          <a:p>
            <a:pPr marL="0" lvl="0" indent="0" algn="l" rtl="0">
              <a:spcBef>
                <a:spcPts val="0"/>
              </a:spcBef>
              <a:spcAft>
                <a:spcPts val="0"/>
              </a:spcAft>
              <a:buNone/>
            </a:pPr>
            <a:r>
              <a:rPr lang="en" sz="2200" b="1">
                <a:latin typeface="Roboto"/>
                <a:ea typeface="Roboto"/>
                <a:cs typeface="Roboto"/>
                <a:sym typeface="Roboto"/>
              </a:rPr>
              <a:t>What is a shadow account?</a:t>
            </a:r>
            <a:endParaRPr sz="2200" b="1">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Another account calculated the same was as as account value, but interest rates and mortality rates are different</a:t>
            </a:r>
            <a:endParaRPr sz="1800">
              <a:latin typeface="Roboto"/>
              <a:ea typeface="Roboto"/>
              <a:cs typeface="Roboto"/>
              <a:sym typeface="Roboto"/>
            </a:endParaRPr>
          </a:p>
        </p:txBody>
      </p:sp>
      <p:sp>
        <p:nvSpPr>
          <p:cNvPr id="187" name="Google Shape;187;p28"/>
          <p:cNvSpPr txBox="1"/>
          <p:nvPr/>
        </p:nvSpPr>
        <p:spPr>
          <a:xfrm>
            <a:off x="154175" y="2404500"/>
            <a:ext cx="3536100" cy="602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sz="1800">
                <a:latin typeface="Roboto"/>
                <a:ea typeface="Roboto"/>
                <a:cs typeface="Roboto"/>
                <a:sym typeface="Roboto"/>
              </a:rPr>
              <a:t>Lower interest rates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Higher mortality rates</a:t>
            </a:r>
            <a:endParaRPr sz="1800">
              <a:latin typeface="Roboto"/>
              <a:ea typeface="Roboto"/>
              <a:cs typeface="Roboto"/>
              <a:sym typeface="Roboto"/>
            </a:endParaRPr>
          </a:p>
        </p:txBody>
      </p:sp>
      <p:graphicFrame>
        <p:nvGraphicFramePr>
          <p:cNvPr id="188" name="Google Shape;188;p28"/>
          <p:cNvGraphicFramePr/>
          <p:nvPr/>
        </p:nvGraphicFramePr>
        <p:xfrm>
          <a:off x="4700275" y="2571750"/>
          <a:ext cx="4146000" cy="2346540"/>
        </p:xfrm>
        <a:graphic>
          <a:graphicData uri="http://schemas.openxmlformats.org/drawingml/2006/table">
            <a:tbl>
              <a:tblPr>
                <a:noFill/>
                <a:tableStyleId>{6B0EE7C0-473A-45B7-AD8A-2CD8ACE782DF}</a:tableStyleId>
              </a:tblPr>
              <a:tblGrid>
                <a:gridCol w="1382000">
                  <a:extLst>
                    <a:ext uri="{9D8B030D-6E8A-4147-A177-3AD203B41FA5}">
                      <a16:colId xmlns:a16="http://schemas.microsoft.com/office/drawing/2014/main" val="20000"/>
                    </a:ext>
                  </a:extLst>
                </a:gridCol>
                <a:gridCol w="1382000">
                  <a:extLst>
                    <a:ext uri="{9D8B030D-6E8A-4147-A177-3AD203B41FA5}">
                      <a16:colId xmlns:a16="http://schemas.microsoft.com/office/drawing/2014/main" val="20001"/>
                    </a:ext>
                  </a:extLst>
                </a:gridCol>
                <a:gridCol w="1382000">
                  <a:extLst>
                    <a:ext uri="{9D8B030D-6E8A-4147-A177-3AD203B41FA5}">
                      <a16:colId xmlns:a16="http://schemas.microsoft.com/office/drawing/2014/main" val="20002"/>
                    </a:ext>
                  </a:extLst>
                </a:gridCol>
              </a:tblGrid>
              <a:tr h="863275">
                <a:tc>
                  <a:txBody>
                    <a:bodyPr/>
                    <a:lstStyle/>
                    <a:p>
                      <a:pPr marL="0" lvl="0" indent="0" algn="l" rtl="0">
                        <a:spcBef>
                          <a:spcPts val="0"/>
                        </a:spcBef>
                        <a:spcAft>
                          <a:spcPts val="0"/>
                        </a:spcAft>
                        <a:buNone/>
                      </a:pPr>
                      <a:r>
                        <a:rPr lang="en" sz="1800">
                          <a:latin typeface="Roboto"/>
                          <a:ea typeface="Roboto"/>
                          <a:cs typeface="Roboto"/>
                          <a:sym typeface="Roboto"/>
                        </a:rPr>
                        <a:t>Example</a:t>
                      </a:r>
                      <a:endParaRPr sz="1800">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Roboto"/>
                          <a:ea typeface="Roboto"/>
                          <a:cs typeface="Roboto"/>
                          <a:sym typeface="Roboto"/>
                        </a:rPr>
                        <a:t>Traditional</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3C78D8"/>
                    </a:solidFill>
                  </a:tcPr>
                </a:tc>
                <a:tc>
                  <a:txBody>
                    <a:bodyPr/>
                    <a:lstStyle/>
                    <a:p>
                      <a:pPr marL="0" lvl="0" indent="0" algn="l" rtl="0">
                        <a:spcBef>
                          <a:spcPts val="0"/>
                        </a:spcBef>
                        <a:spcAft>
                          <a:spcPts val="0"/>
                        </a:spcAft>
                        <a:buNone/>
                      </a:pPr>
                      <a:r>
                        <a:rPr lang="en" sz="1800">
                          <a:latin typeface="Roboto"/>
                          <a:ea typeface="Roboto"/>
                          <a:cs typeface="Roboto"/>
                          <a:sym typeface="Roboto"/>
                        </a:rPr>
                        <a:t>Secondary Guarantee</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6B26B"/>
                    </a:solidFill>
                  </a:tcPr>
                </a:tc>
                <a:extLst>
                  <a:ext uri="{0D108BD9-81ED-4DB2-BD59-A6C34878D82A}">
                    <a16:rowId xmlns:a16="http://schemas.microsoft.com/office/drawing/2014/main" val="10000"/>
                  </a:ext>
                </a:extLst>
              </a:tr>
              <a:tr h="722850">
                <a:tc>
                  <a:txBody>
                    <a:bodyPr/>
                    <a:lstStyle/>
                    <a:p>
                      <a:pPr marL="0" lvl="0" indent="0" algn="l" rtl="0">
                        <a:spcBef>
                          <a:spcPts val="0"/>
                        </a:spcBef>
                        <a:spcAft>
                          <a:spcPts val="0"/>
                        </a:spcAft>
                        <a:buNone/>
                      </a:pPr>
                      <a:r>
                        <a:rPr lang="en" sz="1800">
                          <a:latin typeface="Roboto"/>
                          <a:ea typeface="Roboto"/>
                          <a:cs typeface="Roboto"/>
                          <a:sym typeface="Roboto"/>
                        </a:rPr>
                        <a:t>Interest Rate</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Roboto"/>
                          <a:ea typeface="Roboto"/>
                          <a:cs typeface="Roboto"/>
                          <a:sym typeface="Roboto"/>
                        </a:rPr>
                        <a:t>5%</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Roboto"/>
                          <a:ea typeface="Roboto"/>
                          <a:cs typeface="Roboto"/>
                          <a:sym typeface="Roboto"/>
                        </a:rPr>
                        <a:t>2%</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51775">
                <a:tc>
                  <a:txBody>
                    <a:bodyPr/>
                    <a:lstStyle/>
                    <a:p>
                      <a:pPr marL="0" lvl="0" indent="0" algn="l" rtl="0">
                        <a:spcBef>
                          <a:spcPts val="0"/>
                        </a:spcBef>
                        <a:spcAft>
                          <a:spcPts val="0"/>
                        </a:spcAft>
                        <a:buNone/>
                      </a:pPr>
                      <a:r>
                        <a:rPr lang="en" sz="1800">
                          <a:latin typeface="Roboto"/>
                          <a:ea typeface="Roboto"/>
                          <a:cs typeface="Roboto"/>
                          <a:sym typeface="Roboto"/>
                        </a:rPr>
                        <a:t>Mortality Rates</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Roboto"/>
                          <a:ea typeface="Roboto"/>
                          <a:cs typeface="Roboto"/>
                          <a:sym typeface="Roboto"/>
                        </a:rPr>
                        <a:t>CSO Rates</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 sz="1800">
                          <a:latin typeface="Roboto"/>
                          <a:ea typeface="Roboto"/>
                          <a:cs typeface="Roboto"/>
                          <a:sym typeface="Roboto"/>
                        </a:rPr>
                        <a:t>2*CSO Rates</a:t>
                      </a:r>
                      <a:endParaRPr sz="1800">
                        <a:latin typeface="Roboto"/>
                        <a:ea typeface="Roboto"/>
                        <a:cs typeface="Roboto"/>
                        <a:sym typeface="Roboto"/>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9" name="Google Shape;189;p28"/>
          <p:cNvSpPr txBox="1"/>
          <p:nvPr/>
        </p:nvSpPr>
        <p:spPr>
          <a:xfrm>
            <a:off x="252000" y="3239625"/>
            <a:ext cx="4417800" cy="148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Shadow account value &gt; 0      </a:t>
            </a:r>
            <a:r>
              <a:rPr lang="en" sz="1800">
                <a:solidFill>
                  <a:srgbClr val="6AA84F"/>
                </a:solidFill>
                <a:latin typeface="Roboto"/>
                <a:ea typeface="Roboto"/>
                <a:cs typeface="Roboto"/>
                <a:sym typeface="Roboto"/>
              </a:rPr>
              <a:t> policy still in effect</a:t>
            </a:r>
            <a:r>
              <a:rPr lang="en" sz="1800">
                <a:latin typeface="Roboto"/>
                <a:ea typeface="Roboto"/>
                <a:cs typeface="Roboto"/>
                <a:sym typeface="Roboto"/>
              </a:rPr>
              <a:t>  </a:t>
            </a:r>
            <a:endParaRPr sz="1800">
              <a:latin typeface="Roboto"/>
              <a:ea typeface="Roboto"/>
              <a:cs typeface="Roboto"/>
              <a:sym typeface="Roboto"/>
            </a:endParaRPr>
          </a:p>
          <a:p>
            <a:pPr marL="0" lvl="0" indent="0" algn="l" rtl="0">
              <a:spcBef>
                <a:spcPts val="0"/>
              </a:spcBef>
              <a:spcAft>
                <a:spcPts val="0"/>
              </a:spcAft>
              <a:buNone/>
            </a:pPr>
            <a:endParaRPr sz="20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Shadow account value &lt; 0       </a:t>
            </a:r>
            <a:r>
              <a:rPr lang="en" sz="1800">
                <a:solidFill>
                  <a:srgbClr val="FF0000"/>
                </a:solidFill>
                <a:latin typeface="Roboto"/>
                <a:ea typeface="Roboto"/>
                <a:cs typeface="Roboto"/>
                <a:sym typeface="Roboto"/>
              </a:rPr>
              <a:t>policy lapses</a:t>
            </a:r>
            <a:endParaRPr sz="1800">
              <a:latin typeface="Roboto"/>
              <a:ea typeface="Roboto"/>
              <a:cs typeface="Roboto"/>
              <a:sym typeface="Roboto"/>
            </a:endParaRPr>
          </a:p>
        </p:txBody>
      </p:sp>
      <p:cxnSp>
        <p:nvCxnSpPr>
          <p:cNvPr id="190" name="Google Shape;190;p28"/>
          <p:cNvCxnSpPr/>
          <p:nvPr/>
        </p:nvCxnSpPr>
        <p:spPr>
          <a:xfrm>
            <a:off x="3061675" y="3490800"/>
            <a:ext cx="265500" cy="0"/>
          </a:xfrm>
          <a:prstGeom prst="straightConnector1">
            <a:avLst/>
          </a:prstGeom>
          <a:noFill/>
          <a:ln w="9525" cap="flat" cmpd="sng">
            <a:solidFill>
              <a:schemeClr val="dk2"/>
            </a:solidFill>
            <a:prstDash val="solid"/>
            <a:round/>
            <a:headEnd type="none" w="med" len="med"/>
            <a:tailEnd type="triangle" w="med" len="med"/>
          </a:ln>
        </p:spPr>
      </p:cxnSp>
      <p:cxnSp>
        <p:nvCxnSpPr>
          <p:cNvPr id="191" name="Google Shape;191;p28"/>
          <p:cNvCxnSpPr/>
          <p:nvPr/>
        </p:nvCxnSpPr>
        <p:spPr>
          <a:xfrm>
            <a:off x="3061675" y="4326225"/>
            <a:ext cx="265500" cy="0"/>
          </a:xfrm>
          <a:prstGeom prst="straightConnector1">
            <a:avLst/>
          </a:prstGeom>
          <a:noFill/>
          <a:ln w="9525" cap="flat" cmpd="sng">
            <a:solidFill>
              <a:schemeClr val="dk2"/>
            </a:solidFill>
            <a:prstDash val="solid"/>
            <a:round/>
            <a:headEnd type="none" w="med" len="med"/>
            <a:tailEnd type="triangle" w="med" len="med"/>
          </a:ln>
        </p:spPr>
      </p:cxnSp>
      <p:sp>
        <p:nvSpPr>
          <p:cNvPr id="192" name="Google Shape;192;p2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Building Account Value</a:t>
            </a:r>
            <a:endParaRPr/>
          </a:p>
        </p:txBody>
      </p:sp>
      <p:sp>
        <p:nvSpPr>
          <p:cNvPr id="198" name="Google Shape;198;p2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0"/>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How Universal Life Works</a:t>
            </a:r>
            <a:endParaRPr sz="3000"/>
          </a:p>
        </p:txBody>
      </p:sp>
      <p:sp>
        <p:nvSpPr>
          <p:cNvPr id="204" name="Google Shape;204;p30"/>
          <p:cNvSpPr/>
          <p:nvPr/>
        </p:nvSpPr>
        <p:spPr>
          <a:xfrm>
            <a:off x="2898450" y="1117688"/>
            <a:ext cx="2565900" cy="2349300"/>
          </a:xfrm>
          <a:prstGeom prst="roundRect">
            <a:avLst>
              <a:gd name="adj" fmla="val 8896"/>
            </a:avLst>
          </a:prstGeom>
          <a:solidFill>
            <a:srgbClr val="FFE5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a:ea typeface="Roboto"/>
                <a:cs typeface="Roboto"/>
                <a:sym typeface="Roboto"/>
              </a:rPr>
              <a:t>Account Value</a:t>
            </a:r>
            <a:endParaRPr sz="2600">
              <a:latin typeface="Roboto"/>
              <a:ea typeface="Roboto"/>
              <a:cs typeface="Roboto"/>
              <a:sym typeface="Roboto"/>
            </a:endParaRPr>
          </a:p>
        </p:txBody>
      </p:sp>
      <p:sp>
        <p:nvSpPr>
          <p:cNvPr id="205" name="Google Shape;205;p30"/>
          <p:cNvSpPr/>
          <p:nvPr/>
        </p:nvSpPr>
        <p:spPr>
          <a:xfrm>
            <a:off x="1113750" y="1616113"/>
            <a:ext cx="1784700" cy="671400"/>
          </a:xfrm>
          <a:prstGeom prst="right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Premiums</a:t>
            </a:r>
            <a:endParaRPr sz="1800">
              <a:latin typeface="Roboto"/>
              <a:ea typeface="Roboto"/>
              <a:cs typeface="Roboto"/>
              <a:sym typeface="Roboto"/>
            </a:endParaRPr>
          </a:p>
        </p:txBody>
      </p:sp>
      <p:sp>
        <p:nvSpPr>
          <p:cNvPr id="206" name="Google Shape;206;p30"/>
          <p:cNvSpPr/>
          <p:nvPr/>
        </p:nvSpPr>
        <p:spPr>
          <a:xfrm>
            <a:off x="1113750" y="2497788"/>
            <a:ext cx="1784700" cy="671400"/>
          </a:xfrm>
          <a:prstGeom prst="rightArrow">
            <a:avLst>
              <a:gd name="adj1" fmla="val 50000"/>
              <a:gd name="adj2" fmla="val 50000"/>
            </a:avLst>
          </a:prstGeom>
          <a:solidFill>
            <a:srgbClr val="93C47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Interest</a:t>
            </a:r>
            <a:endParaRPr sz="1800">
              <a:latin typeface="Roboto"/>
              <a:ea typeface="Roboto"/>
              <a:cs typeface="Roboto"/>
              <a:sym typeface="Roboto"/>
            </a:endParaRPr>
          </a:p>
        </p:txBody>
      </p:sp>
      <p:sp>
        <p:nvSpPr>
          <p:cNvPr id="207" name="Google Shape;207;p30"/>
          <p:cNvSpPr/>
          <p:nvPr/>
        </p:nvSpPr>
        <p:spPr>
          <a:xfrm>
            <a:off x="5464350" y="1131538"/>
            <a:ext cx="2565900" cy="6714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Commission Expense</a:t>
            </a:r>
            <a:endParaRPr sz="1800">
              <a:latin typeface="Roboto"/>
              <a:ea typeface="Roboto"/>
              <a:cs typeface="Roboto"/>
              <a:sym typeface="Roboto"/>
            </a:endParaRPr>
          </a:p>
        </p:txBody>
      </p:sp>
      <p:sp>
        <p:nvSpPr>
          <p:cNvPr id="208" name="Google Shape;208;p30"/>
          <p:cNvSpPr/>
          <p:nvPr/>
        </p:nvSpPr>
        <p:spPr>
          <a:xfrm>
            <a:off x="5464350" y="1897738"/>
            <a:ext cx="2565900" cy="6714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Policy Expenses</a:t>
            </a:r>
            <a:endParaRPr sz="1800">
              <a:latin typeface="Roboto"/>
              <a:ea typeface="Roboto"/>
              <a:cs typeface="Roboto"/>
              <a:sym typeface="Roboto"/>
            </a:endParaRPr>
          </a:p>
        </p:txBody>
      </p:sp>
      <p:sp>
        <p:nvSpPr>
          <p:cNvPr id="209" name="Google Shape;209;p30"/>
          <p:cNvSpPr/>
          <p:nvPr/>
        </p:nvSpPr>
        <p:spPr>
          <a:xfrm>
            <a:off x="5464350" y="2663938"/>
            <a:ext cx="2565900" cy="671400"/>
          </a:xfrm>
          <a:prstGeom prst="rightArrow">
            <a:avLst>
              <a:gd name="adj1" fmla="val 50000"/>
              <a:gd name="adj2" fmla="val 50000"/>
            </a:avLst>
          </a:prstGeom>
          <a:solidFill>
            <a:srgbClr val="E0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Cost of Insurance</a:t>
            </a:r>
            <a:endParaRPr sz="1800">
              <a:latin typeface="Roboto"/>
              <a:ea typeface="Roboto"/>
              <a:cs typeface="Roboto"/>
              <a:sym typeface="Roboto"/>
            </a:endParaRPr>
          </a:p>
        </p:txBody>
      </p:sp>
      <p:sp>
        <p:nvSpPr>
          <p:cNvPr id="210" name="Google Shape;210;p3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211" name="Google Shape;211;p30"/>
          <p:cNvSpPr txBox="1"/>
          <p:nvPr/>
        </p:nvSpPr>
        <p:spPr>
          <a:xfrm>
            <a:off x="1002600" y="3965625"/>
            <a:ext cx="7138800" cy="393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2600">
                <a:latin typeface="Roboto"/>
                <a:ea typeface="Roboto"/>
                <a:cs typeface="Roboto"/>
                <a:sym typeface="Roboto"/>
              </a:rPr>
              <a:t>Account Value = Premiums + Interest - Expenses</a:t>
            </a:r>
            <a:endParaRPr sz="2600">
              <a:latin typeface="Roboto"/>
              <a:ea typeface="Roboto"/>
              <a:cs typeface="Roboto"/>
              <a:sym typeface="Roboto"/>
            </a:endParaRPr>
          </a:p>
        </p:txBody>
      </p:sp>
      <p:sp>
        <p:nvSpPr>
          <p:cNvPr id="212" name="Google Shape;212;p30"/>
          <p:cNvSpPr/>
          <p:nvPr/>
        </p:nvSpPr>
        <p:spPr>
          <a:xfrm>
            <a:off x="896850" y="3950775"/>
            <a:ext cx="2288400" cy="423300"/>
          </a:xfrm>
          <a:prstGeom prst="roundRect">
            <a:avLst>
              <a:gd name="adj" fmla="val 16667"/>
            </a:avLst>
          </a:prstGeom>
          <a:noFill/>
          <a:ln w="38100"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0"/>
          <p:cNvSpPr/>
          <p:nvPr/>
        </p:nvSpPr>
        <p:spPr>
          <a:xfrm>
            <a:off x="3427800" y="3950775"/>
            <a:ext cx="3044400" cy="423300"/>
          </a:xfrm>
          <a:prstGeom prst="roundRect">
            <a:avLst>
              <a:gd name="adj" fmla="val 16667"/>
            </a:avLst>
          </a:prstGeom>
          <a:no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0"/>
          <p:cNvSpPr/>
          <p:nvPr/>
        </p:nvSpPr>
        <p:spPr>
          <a:xfrm>
            <a:off x="6655575" y="3950775"/>
            <a:ext cx="1508400" cy="423300"/>
          </a:xfrm>
          <a:prstGeom prst="roundRect">
            <a:avLst>
              <a:gd name="adj" fmla="val 16667"/>
            </a:avLst>
          </a:prstGeom>
          <a:no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1"/>
          <p:cNvSpPr txBox="1">
            <a:spLocks noGrp="1"/>
          </p:cNvSpPr>
          <p:nvPr>
            <p:ph type="title"/>
          </p:nvPr>
        </p:nvSpPr>
        <p:spPr>
          <a:xfrm>
            <a:off x="263278" y="2095050"/>
            <a:ext cx="2808000" cy="95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Example Policyholder Profile</a:t>
            </a:r>
            <a:endParaRPr sz="3000"/>
          </a:p>
        </p:txBody>
      </p:sp>
      <p:sp>
        <p:nvSpPr>
          <p:cNvPr id="220" name="Google Shape;220;p31"/>
          <p:cNvSpPr/>
          <p:nvPr/>
        </p:nvSpPr>
        <p:spPr>
          <a:xfrm>
            <a:off x="3917425" y="781550"/>
            <a:ext cx="4721100" cy="681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50 year old non-smoking male</a:t>
            </a:r>
            <a:endParaRPr sz="2200">
              <a:latin typeface="Roboto"/>
              <a:ea typeface="Roboto"/>
              <a:cs typeface="Roboto"/>
              <a:sym typeface="Roboto"/>
            </a:endParaRPr>
          </a:p>
        </p:txBody>
      </p:sp>
      <p:sp>
        <p:nvSpPr>
          <p:cNvPr id="221" name="Google Shape;221;p31"/>
          <p:cNvSpPr/>
          <p:nvPr/>
        </p:nvSpPr>
        <p:spPr>
          <a:xfrm>
            <a:off x="3917425" y="1747817"/>
            <a:ext cx="4721100" cy="681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$100,000 death benefit</a:t>
            </a:r>
            <a:endParaRPr sz="2200">
              <a:latin typeface="Roboto"/>
              <a:ea typeface="Roboto"/>
              <a:cs typeface="Roboto"/>
              <a:sym typeface="Roboto"/>
            </a:endParaRPr>
          </a:p>
        </p:txBody>
      </p:sp>
      <p:sp>
        <p:nvSpPr>
          <p:cNvPr id="222" name="Google Shape;222;p31"/>
          <p:cNvSpPr/>
          <p:nvPr/>
        </p:nvSpPr>
        <p:spPr>
          <a:xfrm>
            <a:off x="3917425" y="2714083"/>
            <a:ext cx="4721100" cy="681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Interest credited at 5%</a:t>
            </a:r>
            <a:endParaRPr sz="2200">
              <a:latin typeface="Roboto"/>
              <a:ea typeface="Roboto"/>
              <a:cs typeface="Roboto"/>
              <a:sym typeface="Roboto"/>
            </a:endParaRPr>
          </a:p>
        </p:txBody>
      </p:sp>
      <p:sp>
        <p:nvSpPr>
          <p:cNvPr id="223" name="Google Shape;223;p31"/>
          <p:cNvSpPr/>
          <p:nvPr/>
        </p:nvSpPr>
        <p:spPr>
          <a:xfrm>
            <a:off x="3917425" y="3680350"/>
            <a:ext cx="4721100" cy="681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Premiums paid annually</a:t>
            </a:r>
            <a:endParaRPr sz="2200">
              <a:latin typeface="Roboto"/>
              <a:ea typeface="Roboto"/>
              <a:cs typeface="Roboto"/>
              <a:sym typeface="Roboto"/>
            </a:endParaRPr>
          </a:p>
        </p:txBody>
      </p:sp>
      <p:sp>
        <p:nvSpPr>
          <p:cNvPr id="224" name="Google Shape;224;p3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Background</a:t>
            </a:r>
            <a:endParaRPr/>
          </a:p>
        </p:txBody>
      </p:sp>
      <p:sp>
        <p:nvSpPr>
          <p:cNvPr id="75" name="Google Shape;75;p1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2"/>
          <p:cNvPicPr preferRelativeResize="0"/>
          <p:nvPr/>
        </p:nvPicPr>
        <p:blipFill>
          <a:blip r:embed="rId3">
            <a:alphaModFix/>
          </a:blip>
          <a:stretch>
            <a:fillRect/>
          </a:stretch>
        </p:blipFill>
        <p:spPr>
          <a:xfrm>
            <a:off x="456475" y="1835682"/>
            <a:ext cx="8396499" cy="2438786"/>
          </a:xfrm>
          <a:prstGeom prst="rect">
            <a:avLst/>
          </a:prstGeom>
          <a:noFill/>
          <a:ln>
            <a:noFill/>
          </a:ln>
        </p:spPr>
      </p:pic>
      <p:sp>
        <p:nvSpPr>
          <p:cNvPr id="230" name="Google Shape;230;p32"/>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Premium</a:t>
            </a:r>
            <a:endParaRPr sz="3000"/>
          </a:p>
        </p:txBody>
      </p:sp>
      <p:sp>
        <p:nvSpPr>
          <p:cNvPr id="231" name="Google Shape;231;p32"/>
          <p:cNvSpPr/>
          <p:nvPr/>
        </p:nvSpPr>
        <p:spPr>
          <a:xfrm>
            <a:off x="2115200" y="1722775"/>
            <a:ext cx="6877200" cy="2664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2"/>
          <p:cNvSpPr/>
          <p:nvPr/>
        </p:nvSpPr>
        <p:spPr>
          <a:xfrm>
            <a:off x="1346900" y="1835675"/>
            <a:ext cx="768300" cy="243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p:nvPr/>
        </p:nvSpPr>
        <p:spPr>
          <a:xfrm>
            <a:off x="3378225" y="2550025"/>
            <a:ext cx="4298400" cy="1010100"/>
          </a:xfrm>
          <a:prstGeom prst="roundRect">
            <a:avLst>
              <a:gd name="adj" fmla="val 16667"/>
            </a:avLst>
          </a:prstGeom>
          <a:solidFill>
            <a:srgbClr val="B7B7B7"/>
          </a:solidFill>
          <a:ln w="38100"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Roboto"/>
                <a:ea typeface="Roboto"/>
                <a:cs typeface="Roboto"/>
                <a:sym typeface="Roboto"/>
              </a:rPr>
              <a:t>Chosen by policy holder</a:t>
            </a:r>
            <a:endParaRPr sz="2400">
              <a:latin typeface="Roboto"/>
              <a:ea typeface="Roboto"/>
              <a:cs typeface="Roboto"/>
              <a:sym typeface="Roboto"/>
            </a:endParaRPr>
          </a:p>
        </p:txBody>
      </p:sp>
      <p:sp>
        <p:nvSpPr>
          <p:cNvPr id="234" name="Google Shape;234;p3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3"/>
          <p:cNvPicPr preferRelativeResize="0"/>
          <p:nvPr/>
        </p:nvPicPr>
        <p:blipFill>
          <a:blip r:embed="rId3">
            <a:alphaModFix/>
          </a:blip>
          <a:stretch>
            <a:fillRect/>
          </a:stretch>
        </p:blipFill>
        <p:spPr>
          <a:xfrm>
            <a:off x="456475" y="1835057"/>
            <a:ext cx="8396499" cy="2438786"/>
          </a:xfrm>
          <a:prstGeom prst="rect">
            <a:avLst/>
          </a:prstGeom>
          <a:noFill/>
          <a:ln>
            <a:noFill/>
          </a:ln>
        </p:spPr>
      </p:pic>
      <p:sp>
        <p:nvSpPr>
          <p:cNvPr id="240" name="Google Shape;240;p33"/>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Commission Charges</a:t>
            </a:r>
            <a:endParaRPr sz="3000"/>
          </a:p>
        </p:txBody>
      </p:sp>
      <p:sp>
        <p:nvSpPr>
          <p:cNvPr id="241" name="Google Shape;241;p33"/>
          <p:cNvSpPr/>
          <p:nvPr/>
        </p:nvSpPr>
        <p:spPr>
          <a:xfrm>
            <a:off x="3738800" y="1832850"/>
            <a:ext cx="5114100" cy="2443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3"/>
          <p:cNvSpPr/>
          <p:nvPr/>
        </p:nvSpPr>
        <p:spPr>
          <a:xfrm>
            <a:off x="2090550" y="1832850"/>
            <a:ext cx="1648200" cy="2443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3"/>
          <p:cNvSpPr/>
          <p:nvPr/>
        </p:nvSpPr>
        <p:spPr>
          <a:xfrm>
            <a:off x="3980525" y="3321099"/>
            <a:ext cx="4735800" cy="11637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a:latin typeface="Roboto"/>
                <a:ea typeface="Roboto"/>
                <a:cs typeface="Roboto"/>
                <a:sym typeface="Roboto"/>
              </a:rPr>
              <a:t>Example:</a:t>
            </a:r>
            <a:r>
              <a:rPr lang="en" sz="2400">
                <a:latin typeface="Roboto"/>
                <a:ea typeface="Roboto"/>
                <a:cs typeface="Roboto"/>
                <a:sym typeface="Roboto"/>
              </a:rPr>
              <a:t> 5% of the Death Benefit spread over 5 years</a:t>
            </a:r>
            <a:endParaRPr sz="2400">
              <a:latin typeface="Roboto"/>
              <a:ea typeface="Roboto"/>
              <a:cs typeface="Roboto"/>
              <a:sym typeface="Roboto"/>
            </a:endParaRPr>
          </a:p>
        </p:txBody>
      </p:sp>
      <p:sp>
        <p:nvSpPr>
          <p:cNvPr id="244" name="Google Shape;244;p3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245" name="Google Shape;245;p33"/>
          <p:cNvSpPr/>
          <p:nvPr/>
        </p:nvSpPr>
        <p:spPr>
          <a:xfrm>
            <a:off x="3980525" y="1003900"/>
            <a:ext cx="4735800" cy="21063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u="sng">
                <a:latin typeface="Roboto"/>
                <a:ea typeface="Roboto"/>
                <a:cs typeface="Roboto"/>
                <a:sym typeface="Roboto"/>
              </a:rPr>
              <a:t>Def</a:t>
            </a:r>
            <a:r>
              <a:rPr lang="en" sz="2400">
                <a:latin typeface="Roboto"/>
                <a:ea typeface="Roboto"/>
                <a:cs typeface="Roboto"/>
                <a:sym typeface="Roboto"/>
              </a:rPr>
              <a:t>: a charge that allows the insurance company to regain the commission paid to the agent who sold the policy</a:t>
            </a:r>
            <a:endParaRPr sz="2400">
              <a:latin typeface="Roboto"/>
              <a:ea typeface="Roboto"/>
              <a:cs typeface="Roboto"/>
              <a:sym typeface="Roboto"/>
            </a:endParaRPr>
          </a:p>
          <a:p>
            <a:pPr marL="0" lvl="0" indent="0" algn="l" rtl="0">
              <a:spcBef>
                <a:spcPts val="1000"/>
              </a:spcBef>
              <a:spcAft>
                <a:spcPts val="1000"/>
              </a:spcAft>
              <a:buNone/>
            </a:pPr>
            <a:r>
              <a:rPr lang="en" sz="2400">
                <a:latin typeface="Roboto"/>
                <a:ea typeface="Roboto"/>
                <a:cs typeface="Roboto"/>
                <a:sym typeface="Roboto"/>
              </a:rPr>
              <a:t>Deducted at beginning of year</a:t>
            </a:r>
            <a:endParaRPr sz="24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4"/>
          <p:cNvPicPr preferRelativeResize="0"/>
          <p:nvPr/>
        </p:nvPicPr>
        <p:blipFill>
          <a:blip r:embed="rId3">
            <a:alphaModFix/>
          </a:blip>
          <a:stretch>
            <a:fillRect/>
          </a:stretch>
        </p:blipFill>
        <p:spPr>
          <a:xfrm>
            <a:off x="458538" y="1816982"/>
            <a:ext cx="8396499" cy="2438786"/>
          </a:xfrm>
          <a:prstGeom prst="rect">
            <a:avLst/>
          </a:prstGeom>
          <a:noFill/>
          <a:ln>
            <a:noFill/>
          </a:ln>
        </p:spPr>
      </p:pic>
      <p:sp>
        <p:nvSpPr>
          <p:cNvPr id="251" name="Google Shape;251;p34"/>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Policy Charges (EC) </a:t>
            </a:r>
            <a:endParaRPr sz="3000"/>
          </a:p>
        </p:txBody>
      </p:sp>
      <p:sp>
        <p:nvSpPr>
          <p:cNvPr id="252" name="Google Shape;252;p34"/>
          <p:cNvSpPr/>
          <p:nvPr/>
        </p:nvSpPr>
        <p:spPr>
          <a:xfrm>
            <a:off x="4967825" y="1744575"/>
            <a:ext cx="3972000" cy="2583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4"/>
          <p:cNvSpPr/>
          <p:nvPr/>
        </p:nvSpPr>
        <p:spPr>
          <a:xfrm>
            <a:off x="3753413" y="1816975"/>
            <a:ext cx="1214400" cy="243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4"/>
          <p:cNvSpPr/>
          <p:nvPr/>
        </p:nvSpPr>
        <p:spPr>
          <a:xfrm>
            <a:off x="5384250" y="3737547"/>
            <a:ext cx="3337500" cy="11025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u="sng">
                <a:latin typeface="Roboto"/>
                <a:ea typeface="Roboto"/>
                <a:cs typeface="Roboto"/>
                <a:sym typeface="Roboto"/>
              </a:rPr>
              <a:t>Example</a:t>
            </a:r>
            <a:r>
              <a:rPr lang="en" sz="2400">
                <a:latin typeface="Roboto"/>
                <a:ea typeface="Roboto"/>
                <a:cs typeface="Roboto"/>
                <a:sym typeface="Roboto"/>
              </a:rPr>
              <a:t>: $50 + (1% of the Premium)</a:t>
            </a:r>
            <a:endParaRPr/>
          </a:p>
        </p:txBody>
      </p:sp>
      <p:sp>
        <p:nvSpPr>
          <p:cNvPr id="255" name="Google Shape;255;p3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256" name="Google Shape;256;p34"/>
          <p:cNvSpPr/>
          <p:nvPr/>
        </p:nvSpPr>
        <p:spPr>
          <a:xfrm>
            <a:off x="5384250" y="827988"/>
            <a:ext cx="3337500" cy="2727900"/>
          </a:xfrm>
          <a:prstGeom prst="roundRect">
            <a:avLst>
              <a:gd name="adj" fmla="val 8910"/>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u="sng">
                <a:latin typeface="Roboto"/>
                <a:ea typeface="Roboto"/>
                <a:cs typeface="Roboto"/>
                <a:sym typeface="Roboto"/>
              </a:rPr>
              <a:t>Def</a:t>
            </a:r>
            <a:r>
              <a:rPr lang="en" sz="2200">
                <a:latin typeface="Roboto"/>
                <a:ea typeface="Roboto"/>
                <a:cs typeface="Roboto"/>
                <a:sym typeface="Roboto"/>
              </a:rPr>
              <a:t>: to pay expenses at the insurance company</a:t>
            </a:r>
            <a:endParaRPr sz="2200">
              <a:latin typeface="Roboto"/>
              <a:ea typeface="Roboto"/>
              <a:cs typeface="Roboto"/>
              <a:sym typeface="Roboto"/>
            </a:endParaRPr>
          </a:p>
          <a:p>
            <a:pPr marL="0" lvl="0" indent="0" algn="l" rtl="0">
              <a:spcBef>
                <a:spcPts val="1000"/>
              </a:spcBef>
              <a:spcAft>
                <a:spcPts val="0"/>
              </a:spcAft>
              <a:buNone/>
            </a:pPr>
            <a:r>
              <a:rPr lang="en" sz="2200">
                <a:latin typeface="Roboto"/>
                <a:ea typeface="Roboto"/>
                <a:cs typeface="Roboto"/>
                <a:sym typeface="Roboto"/>
              </a:rPr>
              <a:t>Often a flat fee plus a percentage of the premium</a:t>
            </a:r>
            <a:endParaRPr sz="2200">
              <a:latin typeface="Roboto"/>
              <a:ea typeface="Roboto"/>
              <a:cs typeface="Roboto"/>
              <a:sym typeface="Roboto"/>
            </a:endParaRPr>
          </a:p>
          <a:p>
            <a:pPr marL="0" lvl="0" indent="0" algn="l" rtl="0">
              <a:spcBef>
                <a:spcPts val="1000"/>
              </a:spcBef>
              <a:spcAft>
                <a:spcPts val="1000"/>
              </a:spcAft>
              <a:buNone/>
            </a:pPr>
            <a:r>
              <a:rPr lang="en" sz="2200">
                <a:latin typeface="Roboto"/>
                <a:ea typeface="Roboto"/>
                <a:cs typeface="Roboto"/>
                <a:sym typeface="Roboto"/>
              </a:rPr>
              <a:t>Deducted beginning of policy year</a:t>
            </a:r>
            <a:endParaRPr sz="2200">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5"/>
          <p:cNvPicPr preferRelativeResize="0"/>
          <p:nvPr/>
        </p:nvPicPr>
        <p:blipFill>
          <a:blip r:embed="rId3">
            <a:alphaModFix/>
          </a:blip>
          <a:stretch>
            <a:fillRect/>
          </a:stretch>
        </p:blipFill>
        <p:spPr>
          <a:xfrm>
            <a:off x="456475" y="1831907"/>
            <a:ext cx="8396499" cy="2438786"/>
          </a:xfrm>
          <a:prstGeom prst="rect">
            <a:avLst/>
          </a:prstGeom>
          <a:noFill/>
          <a:ln>
            <a:noFill/>
          </a:ln>
        </p:spPr>
      </p:pic>
      <p:sp>
        <p:nvSpPr>
          <p:cNvPr id="262" name="Google Shape;262;p3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Cost of Insurance (CoI)</a:t>
            </a:r>
            <a:endParaRPr sz="3000"/>
          </a:p>
        </p:txBody>
      </p:sp>
      <p:sp>
        <p:nvSpPr>
          <p:cNvPr id="263" name="Google Shape;263;p35"/>
          <p:cNvSpPr/>
          <p:nvPr/>
        </p:nvSpPr>
        <p:spPr>
          <a:xfrm>
            <a:off x="6354150" y="1755850"/>
            <a:ext cx="2648100" cy="2554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4978350" y="1831900"/>
            <a:ext cx="1375800" cy="240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txBox="1"/>
          <p:nvPr/>
        </p:nvSpPr>
        <p:spPr>
          <a:xfrm>
            <a:off x="513175" y="4348800"/>
            <a:ext cx="8396400" cy="79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Recall: Net Amount of Risk = Total Death Benefit - Account Value</a:t>
            </a:r>
            <a:endParaRPr sz="1800">
              <a:latin typeface="Roboto"/>
              <a:ea typeface="Roboto"/>
              <a:cs typeface="Roboto"/>
              <a:sym typeface="Roboto"/>
            </a:endParaRPr>
          </a:p>
        </p:txBody>
      </p:sp>
      <p:sp>
        <p:nvSpPr>
          <p:cNvPr id="266" name="Google Shape;266;p35"/>
          <p:cNvSpPr/>
          <p:nvPr/>
        </p:nvSpPr>
        <p:spPr>
          <a:xfrm>
            <a:off x="6556950" y="2063800"/>
            <a:ext cx="2242500" cy="19386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a:latin typeface="Roboto"/>
                <a:ea typeface="Roboto"/>
                <a:cs typeface="Roboto"/>
                <a:sym typeface="Roboto"/>
              </a:rPr>
              <a:t>Example</a:t>
            </a:r>
            <a:r>
              <a:rPr lang="en" sz="2400">
                <a:latin typeface="Roboto"/>
                <a:ea typeface="Roboto"/>
                <a:cs typeface="Roboto"/>
                <a:sym typeface="Roboto"/>
              </a:rPr>
              <a:t>: </a:t>
            </a:r>
            <a:endParaRPr sz="2400">
              <a:latin typeface="Roboto"/>
              <a:ea typeface="Roboto"/>
              <a:cs typeface="Roboto"/>
              <a:sym typeface="Roboto"/>
            </a:endParaRPr>
          </a:p>
          <a:p>
            <a:pPr marL="0" lvl="0" indent="0" algn="ctr" rtl="0">
              <a:spcBef>
                <a:spcPts val="0"/>
              </a:spcBef>
              <a:spcAft>
                <a:spcPts val="0"/>
              </a:spcAft>
              <a:buNone/>
            </a:pPr>
            <a:r>
              <a:rPr lang="en" sz="2400">
                <a:latin typeface="Roboto"/>
                <a:ea typeface="Roboto"/>
                <a:cs typeface="Roboto"/>
                <a:sym typeface="Roboto"/>
              </a:rPr>
              <a:t>Net Amount at Risk * Mortality Rate</a:t>
            </a:r>
            <a:endParaRPr sz="2400">
              <a:latin typeface="Roboto"/>
              <a:ea typeface="Roboto"/>
              <a:cs typeface="Roboto"/>
              <a:sym typeface="Roboto"/>
            </a:endParaRPr>
          </a:p>
        </p:txBody>
      </p:sp>
      <p:sp>
        <p:nvSpPr>
          <p:cNvPr id="267" name="Google Shape;267;p3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23</a:t>
            </a:fld>
            <a:endParaRPr/>
          </a:p>
        </p:txBody>
      </p:sp>
      <p:sp>
        <p:nvSpPr>
          <p:cNvPr id="268" name="Google Shape;268;p35"/>
          <p:cNvSpPr/>
          <p:nvPr/>
        </p:nvSpPr>
        <p:spPr>
          <a:xfrm>
            <a:off x="456475" y="933775"/>
            <a:ext cx="8343000" cy="7947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u="sng">
                <a:latin typeface="Roboto"/>
                <a:ea typeface="Roboto"/>
                <a:cs typeface="Roboto"/>
                <a:sym typeface="Roboto"/>
              </a:rPr>
              <a:t>Def</a:t>
            </a:r>
            <a:r>
              <a:rPr lang="en" sz="2400">
                <a:latin typeface="Roboto"/>
                <a:ea typeface="Roboto"/>
                <a:cs typeface="Roboto"/>
                <a:sym typeface="Roboto"/>
              </a:rPr>
              <a:t>: charge to cover the cost of the death benefit </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Deducted beginning of the year</a:t>
            </a:r>
            <a:endParaRPr sz="2400">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6"/>
          <p:cNvPicPr preferRelativeResize="0"/>
          <p:nvPr/>
        </p:nvPicPr>
        <p:blipFill>
          <a:blip r:embed="rId3">
            <a:alphaModFix/>
          </a:blip>
          <a:stretch>
            <a:fillRect/>
          </a:stretch>
        </p:blipFill>
        <p:spPr>
          <a:xfrm>
            <a:off x="439075" y="1739382"/>
            <a:ext cx="8396499" cy="2438786"/>
          </a:xfrm>
          <a:prstGeom prst="rect">
            <a:avLst/>
          </a:prstGeom>
          <a:noFill/>
          <a:ln>
            <a:noFill/>
          </a:ln>
        </p:spPr>
      </p:pic>
      <p:sp>
        <p:nvSpPr>
          <p:cNvPr id="274" name="Google Shape;274;p3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Credited Interest </a:t>
            </a:r>
            <a:endParaRPr sz="3000"/>
          </a:p>
        </p:txBody>
      </p:sp>
      <p:sp>
        <p:nvSpPr>
          <p:cNvPr id="275" name="Google Shape;275;p36"/>
          <p:cNvSpPr/>
          <p:nvPr/>
        </p:nvSpPr>
        <p:spPr>
          <a:xfrm>
            <a:off x="7676025" y="1601150"/>
            <a:ext cx="1302000" cy="2590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6"/>
          <p:cNvSpPr/>
          <p:nvPr/>
        </p:nvSpPr>
        <p:spPr>
          <a:xfrm>
            <a:off x="6320925" y="1737525"/>
            <a:ext cx="1355100" cy="243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6"/>
          <p:cNvSpPr/>
          <p:nvPr/>
        </p:nvSpPr>
        <p:spPr>
          <a:xfrm>
            <a:off x="439075" y="4337900"/>
            <a:ext cx="7183800" cy="667200"/>
          </a:xfrm>
          <a:prstGeom prst="roundRect">
            <a:avLst>
              <a:gd name="adj" fmla="val 16667"/>
            </a:avLst>
          </a:prstGeom>
          <a:solidFill>
            <a:srgbClr val="B7B7B7"/>
          </a:solid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latin typeface="Roboto"/>
                <a:ea typeface="Roboto"/>
                <a:cs typeface="Roboto"/>
                <a:sym typeface="Roboto"/>
              </a:rPr>
              <a:t>0.05*(Past Account Value + </a:t>
            </a:r>
            <a:r>
              <a:rPr lang="en" sz="2400">
                <a:solidFill>
                  <a:srgbClr val="BF9000"/>
                </a:solidFill>
                <a:latin typeface="Roboto"/>
                <a:ea typeface="Roboto"/>
                <a:cs typeface="Roboto"/>
                <a:sym typeface="Roboto"/>
              </a:rPr>
              <a:t>Premium </a:t>
            </a:r>
            <a:r>
              <a:rPr lang="en" sz="2400">
                <a:latin typeface="Roboto"/>
                <a:ea typeface="Roboto"/>
                <a:cs typeface="Roboto"/>
                <a:sym typeface="Roboto"/>
              </a:rPr>
              <a:t>- </a:t>
            </a:r>
            <a:r>
              <a:rPr lang="en" sz="2400">
                <a:solidFill>
                  <a:srgbClr val="CC0000"/>
                </a:solidFill>
                <a:latin typeface="Roboto"/>
                <a:ea typeface="Roboto"/>
                <a:cs typeface="Roboto"/>
                <a:sym typeface="Roboto"/>
              </a:rPr>
              <a:t>Expenses</a:t>
            </a:r>
            <a:r>
              <a:rPr lang="en" sz="2400">
                <a:latin typeface="Roboto"/>
                <a:ea typeface="Roboto"/>
                <a:cs typeface="Roboto"/>
                <a:sym typeface="Roboto"/>
              </a:rPr>
              <a:t>)</a:t>
            </a:r>
            <a:endParaRPr sz="2400">
              <a:latin typeface="Roboto"/>
              <a:ea typeface="Roboto"/>
              <a:cs typeface="Roboto"/>
              <a:sym typeface="Roboto"/>
            </a:endParaRPr>
          </a:p>
        </p:txBody>
      </p:sp>
      <p:sp>
        <p:nvSpPr>
          <p:cNvPr id="278" name="Google Shape;278;p3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279" name="Google Shape;279;p36"/>
          <p:cNvSpPr/>
          <p:nvPr/>
        </p:nvSpPr>
        <p:spPr>
          <a:xfrm>
            <a:off x="439075" y="758925"/>
            <a:ext cx="7183800" cy="883500"/>
          </a:xfrm>
          <a:prstGeom prst="roundRect">
            <a:avLst>
              <a:gd name="adj" fmla="val 16667"/>
            </a:avLst>
          </a:prstGeom>
          <a:solidFill>
            <a:srgbClr val="B7B7B7"/>
          </a:solid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000" u="sng">
                <a:latin typeface="Roboto"/>
                <a:ea typeface="Roboto"/>
                <a:cs typeface="Roboto"/>
                <a:sym typeface="Roboto"/>
              </a:rPr>
              <a:t>Def</a:t>
            </a:r>
            <a:r>
              <a:rPr lang="en" sz="2000">
                <a:latin typeface="Roboto"/>
                <a:ea typeface="Roboto"/>
                <a:cs typeface="Roboto"/>
                <a:sym typeface="Roboto"/>
              </a:rPr>
              <a:t>: amount of interest credited to the account</a:t>
            </a:r>
            <a:endParaRPr sz="2000">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Can change period to period at the discretion of the insurer</a:t>
            </a:r>
            <a:endParaRPr sz="2000">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Determined at end of the period</a:t>
            </a:r>
            <a:endParaRPr sz="2000">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7"/>
          <p:cNvPicPr preferRelativeResize="0"/>
          <p:nvPr/>
        </p:nvPicPr>
        <p:blipFill>
          <a:blip r:embed="rId3">
            <a:alphaModFix/>
          </a:blip>
          <a:stretch>
            <a:fillRect/>
          </a:stretch>
        </p:blipFill>
        <p:spPr>
          <a:xfrm>
            <a:off x="373750" y="1422557"/>
            <a:ext cx="8396499" cy="2438786"/>
          </a:xfrm>
          <a:prstGeom prst="rect">
            <a:avLst/>
          </a:prstGeom>
          <a:noFill/>
          <a:ln>
            <a:noFill/>
          </a:ln>
        </p:spPr>
      </p:pic>
      <p:sp>
        <p:nvSpPr>
          <p:cNvPr id="285" name="Google Shape;285;p37"/>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Account Value (AV)</a:t>
            </a:r>
            <a:endParaRPr sz="3000"/>
          </a:p>
        </p:txBody>
      </p:sp>
      <p:sp>
        <p:nvSpPr>
          <p:cNvPr id="286" name="Google Shape;286;p37"/>
          <p:cNvSpPr/>
          <p:nvPr/>
        </p:nvSpPr>
        <p:spPr>
          <a:xfrm>
            <a:off x="7572725" y="1422550"/>
            <a:ext cx="1197600" cy="24192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7"/>
          <p:cNvSpPr/>
          <p:nvPr/>
        </p:nvSpPr>
        <p:spPr>
          <a:xfrm>
            <a:off x="352700" y="4052825"/>
            <a:ext cx="8484300" cy="929700"/>
          </a:xfrm>
          <a:prstGeom prst="roundRect">
            <a:avLst>
              <a:gd name="adj" fmla="val 16667"/>
            </a:avLst>
          </a:prstGeom>
          <a:solidFill>
            <a:srgbClr val="B7B7B7"/>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latin typeface="Roboto"/>
                <a:ea typeface="Roboto"/>
                <a:cs typeface="Roboto"/>
                <a:sym typeface="Roboto"/>
              </a:rPr>
              <a:t>Past Account Value + </a:t>
            </a:r>
            <a:r>
              <a:rPr lang="en" sz="2400">
                <a:solidFill>
                  <a:srgbClr val="F1C232"/>
                </a:solidFill>
                <a:latin typeface="Roboto"/>
                <a:ea typeface="Roboto"/>
                <a:cs typeface="Roboto"/>
                <a:sym typeface="Roboto"/>
              </a:rPr>
              <a:t>Premium </a:t>
            </a:r>
            <a:r>
              <a:rPr lang="en" sz="2400">
                <a:latin typeface="Roboto"/>
                <a:ea typeface="Roboto"/>
                <a:cs typeface="Roboto"/>
                <a:sym typeface="Roboto"/>
              </a:rPr>
              <a:t>- </a:t>
            </a:r>
            <a:r>
              <a:rPr lang="en" sz="2400">
                <a:solidFill>
                  <a:srgbClr val="CC0000"/>
                </a:solidFill>
                <a:latin typeface="Roboto"/>
                <a:ea typeface="Roboto"/>
                <a:cs typeface="Roboto"/>
                <a:sym typeface="Roboto"/>
              </a:rPr>
              <a:t>Expenses</a:t>
            </a:r>
            <a:r>
              <a:rPr lang="en" sz="2400">
                <a:latin typeface="Roboto"/>
                <a:ea typeface="Roboto"/>
                <a:cs typeface="Roboto"/>
                <a:sym typeface="Roboto"/>
              </a:rPr>
              <a:t> + </a:t>
            </a:r>
            <a:r>
              <a:rPr lang="en" sz="2400">
                <a:solidFill>
                  <a:srgbClr val="38761D"/>
                </a:solidFill>
                <a:latin typeface="Roboto"/>
                <a:ea typeface="Roboto"/>
                <a:cs typeface="Roboto"/>
                <a:sym typeface="Roboto"/>
              </a:rPr>
              <a:t>Credited Interest</a:t>
            </a:r>
            <a:r>
              <a:rPr lang="en" sz="2400">
                <a:solidFill>
                  <a:schemeClr val="dk1"/>
                </a:solidFill>
                <a:latin typeface="Roboto"/>
                <a:ea typeface="Roboto"/>
                <a:cs typeface="Roboto"/>
                <a:sym typeface="Roboto"/>
              </a:rPr>
              <a:t> </a:t>
            </a:r>
            <a:endParaRPr sz="2400">
              <a:latin typeface="Roboto"/>
              <a:ea typeface="Roboto"/>
              <a:cs typeface="Roboto"/>
              <a:sym typeface="Roboto"/>
            </a:endParaRPr>
          </a:p>
        </p:txBody>
      </p:sp>
      <p:sp>
        <p:nvSpPr>
          <p:cNvPr id="288" name="Google Shape;288;p3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Account Value Overview</a:t>
            </a:r>
            <a:endParaRPr sz="3000"/>
          </a:p>
        </p:txBody>
      </p:sp>
      <p:sp>
        <p:nvSpPr>
          <p:cNvPr id="294" name="Google Shape;294;p38"/>
          <p:cNvSpPr/>
          <p:nvPr/>
        </p:nvSpPr>
        <p:spPr>
          <a:xfrm>
            <a:off x="3115600" y="2027875"/>
            <a:ext cx="107400" cy="402000"/>
          </a:xfrm>
          <a:prstGeom prst="downArrow">
            <a:avLst>
              <a:gd name="adj1" fmla="val 50000"/>
              <a:gd name="adj2" fmla="val 500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8"/>
          <p:cNvSpPr/>
          <p:nvPr/>
        </p:nvSpPr>
        <p:spPr>
          <a:xfrm>
            <a:off x="1548575" y="2027800"/>
            <a:ext cx="107400" cy="402000"/>
          </a:xfrm>
          <a:prstGeom prst="downArrow">
            <a:avLst>
              <a:gd name="adj1" fmla="val 50000"/>
              <a:gd name="adj2" fmla="val 500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8"/>
          <p:cNvSpPr/>
          <p:nvPr/>
        </p:nvSpPr>
        <p:spPr>
          <a:xfrm>
            <a:off x="4471925" y="2027875"/>
            <a:ext cx="107400" cy="402000"/>
          </a:xfrm>
          <a:prstGeom prst="downArrow">
            <a:avLst>
              <a:gd name="adj1" fmla="val 50000"/>
              <a:gd name="adj2" fmla="val 500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8"/>
          <p:cNvSpPr/>
          <p:nvPr/>
        </p:nvSpPr>
        <p:spPr>
          <a:xfrm>
            <a:off x="5854850" y="2027825"/>
            <a:ext cx="107400" cy="402000"/>
          </a:xfrm>
          <a:prstGeom prst="downArrow">
            <a:avLst>
              <a:gd name="adj1" fmla="val 50000"/>
              <a:gd name="adj2" fmla="val 500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7015025" y="2027825"/>
            <a:ext cx="107400" cy="402000"/>
          </a:xfrm>
          <a:prstGeom prst="downArrow">
            <a:avLst>
              <a:gd name="adj1" fmla="val 50000"/>
              <a:gd name="adj2" fmla="val 50000"/>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38"/>
          <p:cNvPicPr preferRelativeResize="0"/>
          <p:nvPr/>
        </p:nvPicPr>
        <p:blipFill>
          <a:blip r:embed="rId3">
            <a:alphaModFix/>
          </a:blip>
          <a:stretch>
            <a:fillRect/>
          </a:stretch>
        </p:blipFill>
        <p:spPr>
          <a:xfrm>
            <a:off x="373750" y="2430082"/>
            <a:ext cx="8396499" cy="2438786"/>
          </a:xfrm>
          <a:prstGeom prst="rect">
            <a:avLst/>
          </a:prstGeom>
          <a:noFill/>
          <a:ln>
            <a:noFill/>
          </a:ln>
        </p:spPr>
      </p:pic>
      <p:sp>
        <p:nvSpPr>
          <p:cNvPr id="300" name="Google Shape;300;p38"/>
          <p:cNvSpPr/>
          <p:nvPr/>
        </p:nvSpPr>
        <p:spPr>
          <a:xfrm>
            <a:off x="910175" y="866225"/>
            <a:ext cx="1384200" cy="1161300"/>
          </a:xfrm>
          <a:prstGeom prst="roundRect">
            <a:avLst>
              <a:gd name="adj" fmla="val 16667"/>
            </a:avLst>
          </a:prstGeom>
          <a:solidFill>
            <a:srgbClr val="B7B7B7"/>
          </a:solidFill>
          <a:ln w="38100" cap="flat" cmpd="sng">
            <a:solidFill>
              <a:srgbClr val="F1C23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Roboto"/>
                <a:ea typeface="Roboto"/>
                <a:cs typeface="Roboto"/>
                <a:sym typeface="Roboto"/>
              </a:rPr>
              <a:t>Determined by policy holder</a:t>
            </a:r>
            <a:endParaRPr sz="1800">
              <a:latin typeface="Roboto"/>
              <a:ea typeface="Roboto"/>
              <a:cs typeface="Roboto"/>
              <a:sym typeface="Roboto"/>
            </a:endParaRPr>
          </a:p>
        </p:txBody>
      </p:sp>
      <p:sp>
        <p:nvSpPr>
          <p:cNvPr id="301" name="Google Shape;301;p38"/>
          <p:cNvSpPr/>
          <p:nvPr/>
        </p:nvSpPr>
        <p:spPr>
          <a:xfrm>
            <a:off x="2393625" y="866375"/>
            <a:ext cx="1576200" cy="11613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Roboto"/>
                <a:ea typeface="Roboto"/>
                <a:cs typeface="Roboto"/>
                <a:sym typeface="Roboto"/>
              </a:rPr>
              <a:t>5% of the Death Benefit spread over 5 years</a:t>
            </a:r>
            <a:endParaRPr sz="1800">
              <a:latin typeface="Roboto"/>
              <a:ea typeface="Roboto"/>
              <a:cs typeface="Roboto"/>
              <a:sym typeface="Roboto"/>
            </a:endParaRPr>
          </a:p>
        </p:txBody>
      </p:sp>
      <p:sp>
        <p:nvSpPr>
          <p:cNvPr id="302" name="Google Shape;302;p38"/>
          <p:cNvSpPr/>
          <p:nvPr/>
        </p:nvSpPr>
        <p:spPr>
          <a:xfrm>
            <a:off x="4075813" y="866375"/>
            <a:ext cx="1181700" cy="11613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Roboto"/>
                <a:ea typeface="Roboto"/>
                <a:cs typeface="Roboto"/>
                <a:sym typeface="Roboto"/>
              </a:rPr>
              <a:t>$50 + </a:t>
            </a: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(1% of the Premium)</a:t>
            </a:r>
            <a:endParaRPr sz="1800"/>
          </a:p>
        </p:txBody>
      </p:sp>
      <p:sp>
        <p:nvSpPr>
          <p:cNvPr id="303" name="Google Shape;303;p38"/>
          <p:cNvSpPr/>
          <p:nvPr/>
        </p:nvSpPr>
        <p:spPr>
          <a:xfrm>
            <a:off x="5363513" y="866875"/>
            <a:ext cx="1384200" cy="1161300"/>
          </a:xfrm>
          <a:prstGeom prst="roundRect">
            <a:avLst>
              <a:gd name="adj" fmla="val 16667"/>
            </a:avLst>
          </a:prstGeom>
          <a:solidFill>
            <a:srgbClr val="B7B7B7"/>
          </a:solidFill>
          <a:ln w="38100" cap="flat" cmpd="sng">
            <a:solidFill>
              <a:srgbClr val="E06666"/>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Roboto"/>
                <a:ea typeface="Roboto"/>
                <a:cs typeface="Roboto"/>
                <a:sym typeface="Roboto"/>
              </a:rPr>
              <a:t>Net Amount at Risk * Mortality Rate</a:t>
            </a:r>
            <a:endParaRPr sz="1800">
              <a:latin typeface="Roboto"/>
              <a:ea typeface="Roboto"/>
              <a:cs typeface="Roboto"/>
              <a:sym typeface="Roboto"/>
            </a:endParaRPr>
          </a:p>
        </p:txBody>
      </p:sp>
      <p:sp>
        <p:nvSpPr>
          <p:cNvPr id="304" name="Google Shape;304;p38"/>
          <p:cNvSpPr/>
          <p:nvPr/>
        </p:nvSpPr>
        <p:spPr>
          <a:xfrm>
            <a:off x="6853725" y="866275"/>
            <a:ext cx="2121300" cy="1161300"/>
          </a:xfrm>
          <a:prstGeom prst="roundRect">
            <a:avLst>
              <a:gd name="adj" fmla="val 16667"/>
            </a:avLst>
          </a:prstGeom>
          <a:solidFill>
            <a:srgbClr val="B7B7B7"/>
          </a:solidFill>
          <a:ln w="38100" cap="flat" cmpd="sng">
            <a:solidFill>
              <a:srgbClr val="93C47D"/>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1800">
                <a:latin typeface="Roboto"/>
                <a:ea typeface="Roboto"/>
                <a:cs typeface="Roboto"/>
                <a:sym typeface="Roboto"/>
              </a:rPr>
              <a:t>0.05*(Past Account Value + Premium - Expenses)</a:t>
            </a:r>
            <a:endParaRPr sz="1800">
              <a:latin typeface="Roboto"/>
              <a:ea typeface="Roboto"/>
              <a:cs typeface="Roboto"/>
              <a:sym typeface="Roboto"/>
            </a:endParaRPr>
          </a:p>
        </p:txBody>
      </p:sp>
      <p:sp>
        <p:nvSpPr>
          <p:cNvPr id="305" name="Google Shape;305;p3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0" y="72400"/>
            <a:ext cx="8913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Rules Account Value has to follow</a:t>
            </a:r>
            <a:endParaRPr sz="3000"/>
          </a:p>
        </p:txBody>
      </p:sp>
      <p:pic>
        <p:nvPicPr>
          <p:cNvPr id="311" name="Google Shape;311;p39"/>
          <p:cNvPicPr preferRelativeResize="0"/>
          <p:nvPr/>
        </p:nvPicPr>
        <p:blipFill>
          <a:blip r:embed="rId3">
            <a:alphaModFix/>
          </a:blip>
          <a:stretch>
            <a:fillRect/>
          </a:stretch>
        </p:blipFill>
        <p:spPr>
          <a:xfrm>
            <a:off x="345475" y="1134212"/>
            <a:ext cx="8453101" cy="1813039"/>
          </a:xfrm>
          <a:prstGeom prst="rect">
            <a:avLst/>
          </a:prstGeom>
          <a:noFill/>
          <a:ln>
            <a:noFill/>
          </a:ln>
        </p:spPr>
      </p:pic>
      <p:sp>
        <p:nvSpPr>
          <p:cNvPr id="312" name="Google Shape;312;p39"/>
          <p:cNvSpPr/>
          <p:nvPr/>
        </p:nvSpPr>
        <p:spPr>
          <a:xfrm>
            <a:off x="345450" y="3264100"/>
            <a:ext cx="8453100" cy="1598700"/>
          </a:xfrm>
          <a:prstGeom prst="roundRect">
            <a:avLst>
              <a:gd name="adj" fmla="val 16667"/>
            </a:avLst>
          </a:prstGeom>
          <a:solidFill>
            <a:srgbClr val="B7B7B7"/>
          </a:solidFill>
          <a:ln w="381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u="sng">
                <a:latin typeface="Roboto"/>
                <a:ea typeface="Roboto"/>
                <a:cs typeface="Roboto"/>
                <a:sym typeface="Roboto"/>
              </a:rPr>
              <a:t>Death Benefit</a:t>
            </a:r>
            <a:r>
              <a:rPr lang="en" sz="2400">
                <a:latin typeface="Roboto"/>
                <a:ea typeface="Roboto"/>
                <a:cs typeface="Roboto"/>
                <a:sym typeface="Roboto"/>
              </a:rPr>
              <a:t>  ≥ Corridor Factor</a:t>
            </a:r>
            <a:endParaRPr sz="2400">
              <a:latin typeface="Roboto"/>
              <a:ea typeface="Roboto"/>
              <a:cs typeface="Roboto"/>
              <a:sym typeface="Roboto"/>
            </a:endParaRPr>
          </a:p>
          <a:p>
            <a:pPr marL="0" lvl="0" indent="0" algn="l" rtl="0">
              <a:spcBef>
                <a:spcPts val="0"/>
              </a:spcBef>
              <a:spcAft>
                <a:spcPts val="0"/>
              </a:spcAft>
              <a:buNone/>
            </a:pPr>
            <a:r>
              <a:rPr lang="en" sz="2400">
                <a:latin typeface="Roboto"/>
                <a:ea typeface="Roboto"/>
                <a:cs typeface="Roboto"/>
                <a:sym typeface="Roboto"/>
              </a:rPr>
              <a:t>                          Account Value</a:t>
            </a:r>
            <a:endParaRPr sz="24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 </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If the ratio is smaller than the corridor factor then the DB has to be modified</a:t>
            </a:r>
            <a:endParaRPr>
              <a:latin typeface="Roboto"/>
              <a:ea typeface="Roboto"/>
              <a:cs typeface="Roboto"/>
              <a:sym typeface="Roboto"/>
            </a:endParaRPr>
          </a:p>
        </p:txBody>
      </p:sp>
      <p:sp>
        <p:nvSpPr>
          <p:cNvPr id="313" name="Google Shape;313;p3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0"/>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Formula Summary</a:t>
            </a:r>
            <a:endParaRPr sz="3000"/>
          </a:p>
        </p:txBody>
      </p:sp>
      <p:sp>
        <p:nvSpPr>
          <p:cNvPr id="319" name="Google Shape;319;p4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320" name="Google Shape;320;p40"/>
          <p:cNvSpPr txBox="1"/>
          <p:nvPr/>
        </p:nvSpPr>
        <p:spPr>
          <a:xfrm>
            <a:off x="285075" y="917150"/>
            <a:ext cx="48459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Recursive Formula for Account Value</a:t>
            </a:r>
            <a:endParaRPr sz="2200">
              <a:latin typeface="Roboto"/>
              <a:ea typeface="Roboto"/>
              <a:cs typeface="Roboto"/>
              <a:sym typeface="Roboto"/>
            </a:endParaRPr>
          </a:p>
        </p:txBody>
      </p:sp>
      <p:sp>
        <p:nvSpPr>
          <p:cNvPr id="321" name="Google Shape;321;p40"/>
          <p:cNvSpPr txBox="1"/>
          <p:nvPr/>
        </p:nvSpPr>
        <p:spPr>
          <a:xfrm>
            <a:off x="421563" y="2367250"/>
            <a:ext cx="818100" cy="17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AV</a:t>
            </a:r>
            <a:r>
              <a:rPr lang="en" sz="2200" baseline="-25000">
                <a:latin typeface="Roboto"/>
                <a:ea typeface="Roboto"/>
                <a:cs typeface="Roboto"/>
                <a:sym typeface="Roboto"/>
              </a:rPr>
              <a:t>t-1</a:t>
            </a:r>
            <a:r>
              <a:rPr lang="en" sz="2200">
                <a:latin typeface="Roboto"/>
                <a:ea typeface="Roboto"/>
                <a:cs typeface="Roboto"/>
                <a:sym typeface="Roboto"/>
              </a:rPr>
              <a:t> </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P</a:t>
            </a:r>
            <a:r>
              <a:rPr lang="en" sz="2200" baseline="-25000">
                <a:latin typeface="Roboto"/>
                <a:ea typeface="Roboto"/>
                <a:cs typeface="Roboto"/>
                <a:sym typeface="Roboto"/>
              </a:rPr>
              <a:t>t</a:t>
            </a:r>
            <a:r>
              <a:rPr lang="en" sz="2200">
                <a:latin typeface="Roboto"/>
                <a:ea typeface="Roboto"/>
                <a:cs typeface="Roboto"/>
                <a:sym typeface="Roboto"/>
              </a:rPr>
              <a:t>    </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EC</a:t>
            </a:r>
            <a:r>
              <a:rPr lang="en" sz="2200" baseline="-25000">
                <a:latin typeface="Roboto"/>
                <a:ea typeface="Roboto"/>
                <a:cs typeface="Roboto"/>
                <a:sym typeface="Roboto"/>
              </a:rPr>
              <a:t>t</a:t>
            </a:r>
            <a:r>
              <a:rPr lang="en" sz="2200">
                <a:latin typeface="Roboto"/>
                <a:ea typeface="Roboto"/>
                <a:cs typeface="Roboto"/>
                <a:sym typeface="Roboto"/>
              </a:rPr>
              <a:t>  </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C</a:t>
            </a:r>
            <a:r>
              <a:rPr lang="en" sz="2200" baseline="-25000">
                <a:latin typeface="Roboto"/>
                <a:ea typeface="Roboto"/>
                <a:cs typeface="Roboto"/>
                <a:sym typeface="Roboto"/>
              </a:rPr>
              <a:t>t</a:t>
            </a:r>
            <a:endParaRPr sz="2200" baseline="-250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CoI</a:t>
            </a:r>
            <a:r>
              <a:rPr lang="en" sz="2200" baseline="-25000">
                <a:latin typeface="Roboto"/>
                <a:ea typeface="Roboto"/>
                <a:cs typeface="Roboto"/>
                <a:sym typeface="Roboto"/>
              </a:rPr>
              <a:t>t</a:t>
            </a:r>
            <a:endParaRPr sz="2200" baseline="-250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i</a:t>
            </a:r>
            <a:r>
              <a:rPr lang="en" sz="2200" baseline="-25000">
                <a:latin typeface="Roboto"/>
                <a:ea typeface="Roboto"/>
                <a:cs typeface="Roboto"/>
                <a:sym typeface="Roboto"/>
              </a:rPr>
              <a:t>c</a:t>
            </a:r>
            <a:endParaRPr sz="2200" baseline="-25000">
              <a:latin typeface="Roboto"/>
              <a:ea typeface="Roboto"/>
              <a:cs typeface="Roboto"/>
              <a:sym typeface="Roboto"/>
            </a:endParaRPr>
          </a:p>
        </p:txBody>
      </p:sp>
      <p:sp>
        <p:nvSpPr>
          <p:cNvPr id="322" name="Google Shape;322;p40"/>
          <p:cNvSpPr txBox="1"/>
          <p:nvPr/>
        </p:nvSpPr>
        <p:spPr>
          <a:xfrm>
            <a:off x="1078438" y="2367250"/>
            <a:ext cx="7523100" cy="174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 Account Value at the end of year t-1</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 Premium paid at the beginning of year t</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 Policy charges at the beginning of year t</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 Commision charges at the beginning of year t</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 Cost of insurance charge at the beginning of year t</a:t>
            </a:r>
            <a:endParaRPr sz="2200">
              <a:latin typeface="Roboto"/>
              <a:ea typeface="Roboto"/>
              <a:cs typeface="Roboto"/>
              <a:sym typeface="Roboto"/>
            </a:endParaRPr>
          </a:p>
          <a:p>
            <a:pPr marL="0" lvl="0" indent="0" algn="l" rtl="0">
              <a:spcBef>
                <a:spcPts val="0"/>
              </a:spcBef>
              <a:spcAft>
                <a:spcPts val="0"/>
              </a:spcAft>
              <a:buNone/>
            </a:pPr>
            <a:r>
              <a:rPr lang="en" sz="2200">
                <a:latin typeface="Roboto"/>
                <a:ea typeface="Roboto"/>
                <a:cs typeface="Roboto"/>
                <a:sym typeface="Roboto"/>
              </a:rPr>
              <a:t>= Credited interest rate</a:t>
            </a:r>
            <a:endParaRPr sz="2200">
              <a:latin typeface="Roboto"/>
              <a:ea typeface="Roboto"/>
              <a:cs typeface="Roboto"/>
              <a:sym typeface="Roboto"/>
            </a:endParaRPr>
          </a:p>
        </p:txBody>
      </p:sp>
      <p:pic>
        <p:nvPicPr>
          <p:cNvPr id="323" name="Google Shape;323;p40"/>
          <p:cNvPicPr preferRelativeResize="0"/>
          <p:nvPr/>
        </p:nvPicPr>
        <p:blipFill>
          <a:blip r:embed="rId3">
            <a:alphaModFix/>
          </a:blip>
          <a:stretch>
            <a:fillRect/>
          </a:stretch>
        </p:blipFill>
        <p:spPr>
          <a:xfrm>
            <a:off x="363100" y="1501975"/>
            <a:ext cx="8019600" cy="602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Example (MLC May 2013 #14)</a:t>
            </a:r>
            <a:endParaRPr sz="3000"/>
          </a:p>
        </p:txBody>
      </p:sp>
      <p:sp>
        <p:nvSpPr>
          <p:cNvPr id="329" name="Google Shape;329;p4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29</a:t>
            </a:fld>
            <a:endParaRPr/>
          </a:p>
        </p:txBody>
      </p:sp>
      <p:pic>
        <p:nvPicPr>
          <p:cNvPr id="330" name="Google Shape;330;p41"/>
          <p:cNvPicPr preferRelativeResize="0"/>
          <p:nvPr/>
        </p:nvPicPr>
        <p:blipFill rotWithShape="1">
          <a:blip r:embed="rId3">
            <a:alphaModFix/>
          </a:blip>
          <a:srcRect b="41701"/>
          <a:stretch/>
        </p:blipFill>
        <p:spPr>
          <a:xfrm>
            <a:off x="1048900" y="1127075"/>
            <a:ext cx="6781000" cy="32108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 sz="3000"/>
              <a:t>Introduction to Life Insurance</a:t>
            </a:r>
            <a:endParaRPr sz="3000"/>
          </a:p>
        </p:txBody>
      </p:sp>
      <p:sp>
        <p:nvSpPr>
          <p:cNvPr id="81" name="Google Shape;81;p15"/>
          <p:cNvSpPr txBox="1">
            <a:spLocks noGrp="1"/>
          </p:cNvSpPr>
          <p:nvPr>
            <p:ph type="body" idx="4294967295"/>
          </p:nvPr>
        </p:nvSpPr>
        <p:spPr>
          <a:xfrm>
            <a:off x="460950" y="816000"/>
            <a:ext cx="8222100" cy="42105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000000"/>
                </a:solidFill>
              </a:rPr>
              <a:t>Main goal: protect financial security of the policyholder’s family</a:t>
            </a:r>
            <a:endParaRPr>
              <a:solidFill>
                <a:srgbClr val="000000"/>
              </a:solidFill>
            </a:endParaRPr>
          </a:p>
          <a:p>
            <a:pPr marL="0" lvl="0" indent="0" algn="l" rtl="0">
              <a:lnSpc>
                <a:spcPct val="150000"/>
              </a:lnSpc>
              <a:spcBef>
                <a:spcPts val="0"/>
              </a:spcBef>
              <a:spcAft>
                <a:spcPts val="0"/>
              </a:spcAft>
              <a:buNone/>
            </a:pPr>
            <a:r>
              <a:rPr lang="en">
                <a:solidFill>
                  <a:srgbClr val="000000"/>
                </a:solidFill>
              </a:rPr>
              <a:t>Where: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Policyholder pays premiums into a life insurance policy</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Death benefit collected at time of policyholder’s death</a:t>
            </a:r>
            <a:endParaRPr>
              <a:solidFill>
                <a:srgbClr val="000000"/>
              </a:solidFill>
            </a:endParaRPr>
          </a:p>
          <a:p>
            <a:pPr marL="0" lvl="0" indent="0" algn="l" rtl="0">
              <a:lnSpc>
                <a:spcPct val="150000"/>
              </a:lnSpc>
              <a:spcBef>
                <a:spcPts val="0"/>
              </a:spcBef>
              <a:spcAft>
                <a:spcPts val="0"/>
              </a:spcAft>
              <a:buNone/>
            </a:pPr>
            <a:endParaRPr>
              <a:solidFill>
                <a:srgbClr val="000000"/>
              </a:solidFill>
            </a:endParaRPr>
          </a:p>
          <a:p>
            <a:pPr marL="0" lvl="0" indent="0" algn="l" rtl="0">
              <a:lnSpc>
                <a:spcPct val="150000"/>
              </a:lnSpc>
              <a:spcBef>
                <a:spcPts val="0"/>
              </a:spcBef>
              <a:spcAft>
                <a:spcPts val="0"/>
              </a:spcAft>
              <a:buClr>
                <a:schemeClr val="dk1"/>
              </a:buClr>
              <a:buSzPts val="1100"/>
              <a:buFont typeface="Arial"/>
              <a:buNone/>
            </a:pPr>
            <a:r>
              <a:rPr lang="en">
                <a:solidFill>
                  <a:srgbClr val="000000"/>
                </a:solidFill>
              </a:rPr>
              <a:t>Can have other purposes, such as: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A source of income in retirement</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A source of funding for large purchases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Paying off debts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Paying estate taxes </a:t>
            </a:r>
            <a:endParaRPr>
              <a:solidFill>
                <a:srgbClr val="000000"/>
              </a:solidFill>
            </a:endParaRPr>
          </a:p>
          <a:p>
            <a:pPr marL="0" lvl="0" indent="457200" algn="l" rtl="0">
              <a:lnSpc>
                <a:spcPct val="200000"/>
              </a:lnSpc>
              <a:spcBef>
                <a:spcPts val="0"/>
              </a:spcBef>
              <a:spcAft>
                <a:spcPts val="0"/>
              </a:spcAft>
              <a:buClr>
                <a:schemeClr val="dk1"/>
              </a:buClr>
              <a:buSzPts val="1100"/>
              <a:buFont typeface="Arial"/>
              <a:buNone/>
            </a:pPr>
            <a:endParaRPr sz="11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2"/>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Solution</a:t>
            </a:r>
            <a:endParaRPr sz="3000"/>
          </a:p>
        </p:txBody>
      </p:sp>
      <p:sp>
        <p:nvSpPr>
          <p:cNvPr id="336" name="Google Shape;336;p4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30</a:t>
            </a:fld>
            <a:endParaRPr/>
          </a:p>
        </p:txBody>
      </p:sp>
      <p:pic>
        <p:nvPicPr>
          <p:cNvPr id="337" name="Google Shape;337;p42"/>
          <p:cNvPicPr preferRelativeResize="0"/>
          <p:nvPr/>
        </p:nvPicPr>
        <p:blipFill>
          <a:blip r:embed="rId3">
            <a:alphaModFix/>
          </a:blip>
          <a:stretch>
            <a:fillRect/>
          </a:stretch>
        </p:blipFill>
        <p:spPr>
          <a:xfrm>
            <a:off x="1441500" y="946604"/>
            <a:ext cx="6260998" cy="37490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3"/>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MLC 2016 Exam Question #14</a:t>
            </a:r>
            <a:endParaRPr sz="3000"/>
          </a:p>
        </p:txBody>
      </p:sp>
      <p:sp>
        <p:nvSpPr>
          <p:cNvPr id="343" name="Google Shape;343;p4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31</a:t>
            </a:fld>
            <a:endParaRPr/>
          </a:p>
        </p:txBody>
      </p:sp>
      <p:sp>
        <p:nvSpPr>
          <p:cNvPr id="344" name="Google Shape;344;p43"/>
          <p:cNvSpPr txBox="1"/>
          <p:nvPr/>
        </p:nvSpPr>
        <p:spPr>
          <a:xfrm>
            <a:off x="461250" y="964400"/>
            <a:ext cx="8344200" cy="72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latin typeface="Roboto"/>
              <a:ea typeface="Roboto"/>
              <a:cs typeface="Roboto"/>
              <a:sym typeface="Roboto"/>
            </a:endParaRPr>
          </a:p>
        </p:txBody>
      </p:sp>
      <p:pic>
        <p:nvPicPr>
          <p:cNvPr id="345" name="Google Shape;345;p43"/>
          <p:cNvPicPr preferRelativeResize="0"/>
          <p:nvPr/>
        </p:nvPicPr>
        <p:blipFill>
          <a:blip r:embed="rId3">
            <a:alphaModFix/>
          </a:blip>
          <a:stretch>
            <a:fillRect/>
          </a:stretch>
        </p:blipFill>
        <p:spPr>
          <a:xfrm>
            <a:off x="461250" y="1139112"/>
            <a:ext cx="7982450" cy="28652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4"/>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MLC 2016 Exam Solution #14</a:t>
            </a:r>
            <a:endParaRPr sz="3000"/>
          </a:p>
        </p:txBody>
      </p:sp>
      <p:sp>
        <p:nvSpPr>
          <p:cNvPr id="351" name="Google Shape;351;p4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32</a:t>
            </a:fld>
            <a:endParaRPr/>
          </a:p>
        </p:txBody>
      </p:sp>
      <p:pic>
        <p:nvPicPr>
          <p:cNvPr id="352" name="Google Shape;352;p44"/>
          <p:cNvPicPr preferRelativeResize="0"/>
          <p:nvPr/>
        </p:nvPicPr>
        <p:blipFill>
          <a:blip r:embed="rId3">
            <a:alphaModFix/>
          </a:blip>
          <a:stretch>
            <a:fillRect/>
          </a:stretch>
        </p:blipFill>
        <p:spPr>
          <a:xfrm>
            <a:off x="794988" y="1243925"/>
            <a:ext cx="7433126" cy="25012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Example 3 - MLC Spring 2018 #13</a:t>
            </a:r>
            <a:endParaRPr sz="3000"/>
          </a:p>
        </p:txBody>
      </p:sp>
      <p:sp>
        <p:nvSpPr>
          <p:cNvPr id="358" name="Google Shape;358;p4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59" name="Google Shape;359;p45"/>
          <p:cNvSpPr txBox="1"/>
          <p:nvPr/>
        </p:nvSpPr>
        <p:spPr>
          <a:xfrm>
            <a:off x="457200" y="750625"/>
            <a:ext cx="8229600" cy="3996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latin typeface="Roboto"/>
                <a:ea typeface="Roboto"/>
                <a:cs typeface="Roboto"/>
                <a:sym typeface="Roboto"/>
              </a:rPr>
              <a:t>For a Type A UL policy on (55), with  a death benefit of 500,000, you are given</a:t>
            </a:r>
            <a:endParaRPr sz="2000">
              <a:latin typeface="Roboto"/>
              <a:ea typeface="Roboto"/>
              <a:cs typeface="Roboto"/>
              <a:sym typeface="Roboto"/>
            </a:endParaRPr>
          </a:p>
          <a:p>
            <a:pPr marL="457200" lvl="0" indent="0" algn="l" rtl="0">
              <a:lnSpc>
                <a:spcPct val="115000"/>
              </a:lnSpc>
              <a:spcBef>
                <a:spcPts val="0"/>
              </a:spcBef>
              <a:spcAft>
                <a:spcPts val="0"/>
              </a:spcAft>
              <a:buNone/>
            </a:pPr>
            <a:r>
              <a:rPr lang="en" sz="2000">
                <a:latin typeface="Roboto"/>
                <a:ea typeface="Roboto"/>
                <a:cs typeface="Roboto"/>
                <a:sym typeface="Roboto"/>
              </a:rPr>
              <a:t>(i)  The account value at time 10 is AV</a:t>
            </a:r>
            <a:r>
              <a:rPr lang="en" sz="2000" baseline="-25000">
                <a:latin typeface="Roboto"/>
                <a:ea typeface="Roboto"/>
                <a:cs typeface="Roboto"/>
                <a:sym typeface="Roboto"/>
              </a:rPr>
              <a:t>10</a:t>
            </a:r>
            <a:r>
              <a:rPr lang="en" sz="2000">
                <a:latin typeface="Roboto"/>
                <a:ea typeface="Roboto"/>
                <a:cs typeface="Roboto"/>
                <a:sym typeface="Roboto"/>
              </a:rPr>
              <a:t> = 66,600</a:t>
            </a:r>
            <a:endParaRPr sz="2000">
              <a:latin typeface="Roboto"/>
              <a:ea typeface="Roboto"/>
              <a:cs typeface="Roboto"/>
              <a:sym typeface="Roboto"/>
            </a:endParaRPr>
          </a:p>
          <a:p>
            <a:pPr marL="457200" lvl="0" indent="0" algn="l" rtl="0">
              <a:lnSpc>
                <a:spcPct val="115000"/>
              </a:lnSpc>
              <a:spcBef>
                <a:spcPts val="0"/>
              </a:spcBef>
              <a:spcAft>
                <a:spcPts val="0"/>
              </a:spcAft>
              <a:buNone/>
            </a:pPr>
            <a:r>
              <a:rPr lang="en" sz="2000">
                <a:latin typeface="Roboto"/>
                <a:ea typeface="Roboto"/>
                <a:cs typeface="Roboto"/>
                <a:sym typeface="Roboto"/>
              </a:rPr>
              <a:t>(ii) Annual premiums of 10,000 are paid at the beginning of each  policy year</a:t>
            </a:r>
            <a:endParaRPr sz="2000">
              <a:latin typeface="Roboto"/>
              <a:ea typeface="Roboto"/>
              <a:cs typeface="Roboto"/>
              <a:sym typeface="Roboto"/>
            </a:endParaRPr>
          </a:p>
          <a:p>
            <a:pPr marL="457200" lvl="0" indent="0" algn="l" rtl="0">
              <a:lnSpc>
                <a:spcPct val="115000"/>
              </a:lnSpc>
              <a:spcBef>
                <a:spcPts val="0"/>
              </a:spcBef>
              <a:spcAft>
                <a:spcPts val="0"/>
              </a:spcAft>
              <a:buNone/>
            </a:pPr>
            <a:r>
              <a:rPr lang="en" sz="2000">
                <a:latin typeface="Roboto"/>
                <a:ea typeface="Roboto"/>
                <a:cs typeface="Roboto"/>
                <a:sym typeface="Roboto"/>
              </a:rPr>
              <a:t>(iii) Expense charges, payable at the beginning of each year, are 120   plus 5% of premium.</a:t>
            </a:r>
            <a:endParaRPr sz="2000">
              <a:latin typeface="Roboto"/>
              <a:ea typeface="Roboto"/>
              <a:cs typeface="Roboto"/>
              <a:sym typeface="Roboto"/>
            </a:endParaRPr>
          </a:p>
          <a:p>
            <a:pPr marL="457200" lvl="0" indent="0" algn="l" rtl="0">
              <a:lnSpc>
                <a:spcPct val="115000"/>
              </a:lnSpc>
              <a:spcBef>
                <a:spcPts val="0"/>
              </a:spcBef>
              <a:spcAft>
                <a:spcPts val="0"/>
              </a:spcAft>
              <a:buNone/>
            </a:pPr>
            <a:r>
              <a:rPr lang="en" sz="2000">
                <a:latin typeface="Roboto"/>
                <a:ea typeface="Roboto"/>
                <a:cs typeface="Roboto"/>
                <a:sym typeface="Roboto"/>
              </a:rPr>
              <a:t>(iv) The cost of insurance rate in year 11 is 15 per 1000</a:t>
            </a:r>
            <a:endParaRPr sz="2000">
              <a:latin typeface="Roboto"/>
              <a:ea typeface="Roboto"/>
              <a:cs typeface="Roboto"/>
              <a:sym typeface="Roboto"/>
            </a:endParaRPr>
          </a:p>
          <a:p>
            <a:pPr marL="457200" lvl="0" indent="0" algn="l" rtl="0">
              <a:lnSpc>
                <a:spcPct val="115000"/>
              </a:lnSpc>
              <a:spcBef>
                <a:spcPts val="0"/>
              </a:spcBef>
              <a:spcAft>
                <a:spcPts val="0"/>
              </a:spcAft>
              <a:buNone/>
            </a:pPr>
            <a:r>
              <a:rPr lang="en" sz="2000">
                <a:latin typeface="Roboto"/>
                <a:ea typeface="Roboto"/>
                <a:cs typeface="Roboto"/>
                <a:sym typeface="Roboto"/>
              </a:rPr>
              <a:t>(v) i</a:t>
            </a:r>
            <a:r>
              <a:rPr lang="en" sz="2000" baseline="30000">
                <a:latin typeface="Roboto"/>
                <a:ea typeface="Roboto"/>
                <a:cs typeface="Roboto"/>
                <a:sym typeface="Roboto"/>
              </a:rPr>
              <a:t>c</a:t>
            </a:r>
            <a:r>
              <a:rPr lang="en" sz="2000">
                <a:latin typeface="Roboto"/>
                <a:ea typeface="Roboto"/>
                <a:cs typeface="Roboto"/>
                <a:sym typeface="Roboto"/>
              </a:rPr>
              <a:t> = i</a:t>
            </a:r>
            <a:r>
              <a:rPr lang="en" sz="2000" baseline="30000">
                <a:latin typeface="Roboto"/>
                <a:ea typeface="Roboto"/>
                <a:cs typeface="Roboto"/>
                <a:sym typeface="Roboto"/>
              </a:rPr>
              <a:t>q</a:t>
            </a:r>
            <a:r>
              <a:rPr lang="en" sz="2000">
                <a:latin typeface="Roboto"/>
                <a:ea typeface="Roboto"/>
                <a:cs typeface="Roboto"/>
                <a:sym typeface="Roboto"/>
              </a:rPr>
              <a:t> = 0.04</a:t>
            </a:r>
            <a:endParaRPr sz="2000">
              <a:latin typeface="Roboto"/>
              <a:ea typeface="Roboto"/>
              <a:cs typeface="Roboto"/>
              <a:sym typeface="Roboto"/>
            </a:endParaRPr>
          </a:p>
          <a:p>
            <a:pPr marL="0" lvl="0" indent="0" algn="l" rtl="0">
              <a:lnSpc>
                <a:spcPct val="115000"/>
              </a:lnSpc>
              <a:spcBef>
                <a:spcPts val="0"/>
              </a:spcBef>
              <a:spcAft>
                <a:spcPts val="0"/>
              </a:spcAft>
              <a:buNone/>
            </a:pPr>
            <a:r>
              <a:rPr lang="en" sz="2000">
                <a:latin typeface="Roboto"/>
                <a:ea typeface="Roboto"/>
                <a:cs typeface="Roboto"/>
                <a:sym typeface="Roboto"/>
              </a:rPr>
              <a:t>Calculate the Additional Death Benefit for this policy at the end of policy year 11. </a:t>
            </a:r>
            <a:endParaRPr sz="2000">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4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Solution</a:t>
            </a:r>
            <a:endParaRPr sz="3000"/>
          </a:p>
        </p:txBody>
      </p:sp>
      <p:sp>
        <p:nvSpPr>
          <p:cNvPr id="365" name="Google Shape;365;p4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34</a:t>
            </a:fld>
            <a:endParaRPr/>
          </a:p>
        </p:txBody>
      </p:sp>
      <p:sp>
        <p:nvSpPr>
          <p:cNvPr id="366" name="Google Shape;366;p46"/>
          <p:cNvSpPr txBox="1"/>
          <p:nvPr/>
        </p:nvSpPr>
        <p:spPr>
          <a:xfrm>
            <a:off x="463350" y="936550"/>
            <a:ext cx="8217300" cy="8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Option A =&gt; Level Death Benefit and variable Additional Death Benefit (ADB)</a:t>
            </a:r>
            <a:endParaRPr sz="1800">
              <a:latin typeface="Roboto"/>
              <a:ea typeface="Roboto"/>
              <a:cs typeface="Roboto"/>
              <a:sym typeface="Roboto"/>
            </a:endParaRPr>
          </a:p>
          <a:p>
            <a:pPr marL="0" lvl="0" indent="0" algn="l" rtl="0">
              <a:lnSpc>
                <a:spcPct val="115000"/>
              </a:lnSpc>
              <a:spcBef>
                <a:spcPts val="0"/>
              </a:spcBef>
              <a:spcAft>
                <a:spcPts val="0"/>
              </a:spcAft>
              <a:buNone/>
            </a:pPr>
            <a:r>
              <a:rPr lang="en" sz="1800" b="1">
                <a:latin typeface="Roboto"/>
                <a:ea typeface="Roboto"/>
                <a:cs typeface="Roboto"/>
                <a:sym typeface="Roboto"/>
              </a:rPr>
              <a:t>Need to find ADB = 500,000 - AV</a:t>
            </a:r>
            <a:r>
              <a:rPr lang="en" sz="1800" b="1" baseline="-25000">
                <a:latin typeface="Roboto"/>
                <a:ea typeface="Roboto"/>
                <a:cs typeface="Roboto"/>
                <a:sym typeface="Roboto"/>
              </a:rPr>
              <a:t>11</a:t>
            </a:r>
            <a:endParaRPr sz="1800" baseline="-25000">
              <a:latin typeface="Roboto"/>
              <a:ea typeface="Roboto"/>
              <a:cs typeface="Roboto"/>
              <a:sym typeface="Roboto"/>
            </a:endParaRPr>
          </a:p>
        </p:txBody>
      </p:sp>
      <p:sp>
        <p:nvSpPr>
          <p:cNvPr id="367" name="Google Shape;367;p46"/>
          <p:cNvSpPr txBox="1"/>
          <p:nvPr/>
        </p:nvSpPr>
        <p:spPr>
          <a:xfrm>
            <a:off x="463350" y="1832575"/>
            <a:ext cx="8217300" cy="8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First need to calculate AV</a:t>
            </a:r>
            <a:r>
              <a:rPr lang="en" sz="1800" baseline="-25000">
                <a:latin typeface="Roboto"/>
                <a:ea typeface="Roboto"/>
                <a:cs typeface="Roboto"/>
                <a:sym typeface="Roboto"/>
              </a:rPr>
              <a:t>11</a:t>
            </a:r>
            <a:endParaRPr sz="1800">
              <a:latin typeface="Roboto"/>
              <a:ea typeface="Roboto"/>
              <a:cs typeface="Roboto"/>
              <a:sym typeface="Roboto"/>
            </a:endParaRPr>
          </a:p>
          <a:p>
            <a:pPr marL="0" lvl="0" indent="0" algn="l" rtl="0">
              <a:lnSpc>
                <a:spcPct val="115000"/>
              </a:lnSpc>
              <a:spcBef>
                <a:spcPts val="0"/>
              </a:spcBef>
              <a:spcAft>
                <a:spcPts val="0"/>
              </a:spcAft>
              <a:buNone/>
            </a:pPr>
            <a:r>
              <a:rPr lang="en" sz="1800">
                <a:latin typeface="Roboto"/>
                <a:ea typeface="Roboto"/>
                <a:cs typeface="Roboto"/>
                <a:sym typeface="Roboto"/>
              </a:rPr>
              <a:t>AV</a:t>
            </a:r>
            <a:r>
              <a:rPr lang="en" sz="1800" baseline="-25000">
                <a:latin typeface="Roboto"/>
                <a:ea typeface="Roboto"/>
                <a:cs typeface="Roboto"/>
                <a:sym typeface="Roboto"/>
              </a:rPr>
              <a:t>11</a:t>
            </a:r>
            <a:r>
              <a:rPr lang="en" sz="1800">
                <a:latin typeface="Roboto"/>
                <a:ea typeface="Roboto"/>
                <a:cs typeface="Roboto"/>
                <a:sym typeface="Roboto"/>
              </a:rPr>
              <a:t> = [66,600 + 10,000 - (120 + 0.05*10,000)]*1.04 + </a:t>
            </a:r>
            <a:r>
              <a:rPr lang="en" sz="1800" u="sng">
                <a:latin typeface="Roboto"/>
                <a:ea typeface="Roboto"/>
                <a:cs typeface="Roboto"/>
                <a:sym typeface="Roboto"/>
              </a:rPr>
              <a:t>  15   </a:t>
            </a:r>
            <a:r>
              <a:rPr lang="en" sz="1800">
                <a:latin typeface="Roboto"/>
                <a:ea typeface="Roboto"/>
                <a:cs typeface="Roboto"/>
                <a:sym typeface="Roboto"/>
              </a:rPr>
              <a:t>* [500,000 - AV</a:t>
            </a:r>
            <a:r>
              <a:rPr lang="en" sz="1800" baseline="-25000">
                <a:latin typeface="Roboto"/>
                <a:ea typeface="Roboto"/>
                <a:cs typeface="Roboto"/>
                <a:sym typeface="Roboto"/>
              </a:rPr>
              <a:t>11</a:t>
            </a:r>
            <a:r>
              <a:rPr lang="en" sz="1800">
                <a:latin typeface="Roboto"/>
                <a:ea typeface="Roboto"/>
                <a:cs typeface="Roboto"/>
                <a:sym typeface="Roboto"/>
              </a:rPr>
              <a:t>]</a:t>
            </a:r>
            <a:endParaRPr sz="1800">
              <a:latin typeface="Roboto"/>
              <a:ea typeface="Roboto"/>
              <a:cs typeface="Roboto"/>
              <a:sym typeface="Roboto"/>
            </a:endParaRPr>
          </a:p>
          <a:p>
            <a:pPr marL="0" lvl="0" indent="0" algn="l" rtl="0">
              <a:lnSpc>
                <a:spcPct val="115000"/>
              </a:lnSpc>
              <a:spcBef>
                <a:spcPts val="0"/>
              </a:spcBef>
              <a:spcAft>
                <a:spcPts val="0"/>
              </a:spcAft>
              <a:buNone/>
            </a:pPr>
            <a:endParaRPr sz="1800">
              <a:latin typeface="Roboto"/>
              <a:ea typeface="Roboto"/>
              <a:cs typeface="Roboto"/>
              <a:sym typeface="Roboto"/>
            </a:endParaRPr>
          </a:p>
        </p:txBody>
      </p:sp>
      <p:sp>
        <p:nvSpPr>
          <p:cNvPr id="368" name="Google Shape;368;p46"/>
          <p:cNvSpPr txBox="1"/>
          <p:nvPr/>
        </p:nvSpPr>
        <p:spPr>
          <a:xfrm>
            <a:off x="5928000" y="2470100"/>
            <a:ext cx="615900" cy="2511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1,000</a:t>
            </a:r>
            <a:endParaRPr/>
          </a:p>
        </p:txBody>
      </p:sp>
      <p:sp>
        <p:nvSpPr>
          <p:cNvPr id="369" name="Google Shape;369;p46"/>
          <p:cNvSpPr/>
          <p:nvPr/>
        </p:nvSpPr>
        <p:spPr>
          <a:xfrm rot="5400000">
            <a:off x="3060900" y="843775"/>
            <a:ext cx="261000" cy="3904200"/>
          </a:xfrm>
          <a:prstGeom prst="rightBrace">
            <a:avLst>
              <a:gd name="adj1" fmla="val 50000"/>
              <a:gd name="adj2" fmla="val 50000"/>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6"/>
          <p:cNvSpPr txBox="1"/>
          <p:nvPr/>
        </p:nvSpPr>
        <p:spPr>
          <a:xfrm>
            <a:off x="1239300" y="2926375"/>
            <a:ext cx="3904200" cy="55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Evaluated at beginning of year 11, so accumulate to end of year 11</a:t>
            </a:r>
            <a:endParaRPr sz="1800">
              <a:latin typeface="Roboto"/>
              <a:ea typeface="Roboto"/>
              <a:cs typeface="Roboto"/>
              <a:sym typeface="Roboto"/>
            </a:endParaRPr>
          </a:p>
        </p:txBody>
      </p:sp>
      <p:sp>
        <p:nvSpPr>
          <p:cNvPr id="371" name="Google Shape;371;p46"/>
          <p:cNvSpPr/>
          <p:nvPr/>
        </p:nvSpPr>
        <p:spPr>
          <a:xfrm rot="5400000">
            <a:off x="6935950" y="1657525"/>
            <a:ext cx="261000" cy="2276700"/>
          </a:xfrm>
          <a:prstGeom prst="rightBrace">
            <a:avLst>
              <a:gd name="adj1" fmla="val 50000"/>
              <a:gd name="adj2" fmla="val 50000"/>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6"/>
          <p:cNvSpPr txBox="1"/>
          <p:nvPr/>
        </p:nvSpPr>
        <p:spPr>
          <a:xfrm>
            <a:off x="5504200" y="2926375"/>
            <a:ext cx="3124500" cy="550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CoI evaluated at the end of year 11, so do not accumulate</a:t>
            </a:r>
            <a:endParaRPr sz="1800">
              <a:latin typeface="Roboto"/>
              <a:ea typeface="Roboto"/>
              <a:cs typeface="Roboto"/>
              <a:sym typeface="Roboto"/>
            </a:endParaRPr>
          </a:p>
        </p:txBody>
      </p:sp>
      <p:sp>
        <p:nvSpPr>
          <p:cNvPr id="373" name="Google Shape;373;p46"/>
          <p:cNvSpPr txBox="1"/>
          <p:nvPr/>
        </p:nvSpPr>
        <p:spPr>
          <a:xfrm>
            <a:off x="463350" y="3669850"/>
            <a:ext cx="8217300" cy="83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0.985*AV</a:t>
            </a:r>
            <a:r>
              <a:rPr lang="en" sz="1800" baseline="-25000">
                <a:latin typeface="Roboto"/>
                <a:ea typeface="Roboto"/>
                <a:cs typeface="Roboto"/>
                <a:sym typeface="Roboto"/>
              </a:rPr>
              <a:t>11</a:t>
            </a:r>
            <a:r>
              <a:rPr lang="en" sz="1800">
                <a:latin typeface="Roboto"/>
                <a:ea typeface="Roboto"/>
                <a:cs typeface="Roboto"/>
                <a:sym typeface="Roboto"/>
              </a:rPr>
              <a:t> = 71,519.20</a:t>
            </a:r>
            <a:endParaRPr sz="1800">
              <a:latin typeface="Roboto"/>
              <a:ea typeface="Roboto"/>
              <a:cs typeface="Roboto"/>
              <a:sym typeface="Roboto"/>
            </a:endParaRPr>
          </a:p>
          <a:p>
            <a:pPr marL="0" lvl="0" indent="0" algn="l" rtl="0">
              <a:lnSpc>
                <a:spcPct val="115000"/>
              </a:lnSpc>
              <a:spcBef>
                <a:spcPts val="0"/>
              </a:spcBef>
              <a:spcAft>
                <a:spcPts val="0"/>
              </a:spcAft>
              <a:buNone/>
            </a:pPr>
            <a:r>
              <a:rPr lang="en" sz="1800">
                <a:latin typeface="Roboto"/>
                <a:ea typeface="Roboto"/>
                <a:cs typeface="Roboto"/>
                <a:sym typeface="Roboto"/>
              </a:rPr>
              <a:t>            AV</a:t>
            </a:r>
            <a:r>
              <a:rPr lang="en" sz="1800" baseline="-25000">
                <a:latin typeface="Roboto"/>
                <a:ea typeface="Roboto"/>
                <a:cs typeface="Roboto"/>
                <a:sym typeface="Roboto"/>
              </a:rPr>
              <a:t>11</a:t>
            </a:r>
            <a:r>
              <a:rPr lang="en" sz="1800">
                <a:latin typeface="Roboto"/>
                <a:ea typeface="Roboto"/>
                <a:cs typeface="Roboto"/>
                <a:sym typeface="Roboto"/>
              </a:rPr>
              <a:t> = 72,608.32</a:t>
            </a:r>
            <a:endParaRPr sz="1800">
              <a:latin typeface="Roboto"/>
              <a:ea typeface="Roboto"/>
              <a:cs typeface="Roboto"/>
              <a:sym typeface="Roboto"/>
            </a:endParaRPr>
          </a:p>
          <a:p>
            <a:pPr marL="0" lvl="0" indent="0" algn="l" rtl="0">
              <a:lnSpc>
                <a:spcPct val="115000"/>
              </a:lnSpc>
              <a:spcBef>
                <a:spcPts val="0"/>
              </a:spcBef>
              <a:spcAft>
                <a:spcPts val="0"/>
              </a:spcAft>
              <a:buNone/>
            </a:pPr>
            <a:endParaRPr sz="1800">
              <a:latin typeface="Roboto"/>
              <a:ea typeface="Roboto"/>
              <a:cs typeface="Roboto"/>
              <a:sym typeface="Roboto"/>
            </a:endParaRPr>
          </a:p>
        </p:txBody>
      </p:sp>
      <p:sp>
        <p:nvSpPr>
          <p:cNvPr id="374" name="Google Shape;374;p46"/>
          <p:cNvSpPr txBox="1"/>
          <p:nvPr/>
        </p:nvSpPr>
        <p:spPr>
          <a:xfrm>
            <a:off x="463350" y="4484150"/>
            <a:ext cx="8217300" cy="6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latin typeface="Roboto"/>
                <a:ea typeface="Roboto"/>
                <a:cs typeface="Roboto"/>
                <a:sym typeface="Roboto"/>
              </a:rPr>
              <a:t>ADB = 500,000 - 72,608.32 = </a:t>
            </a:r>
            <a:r>
              <a:rPr lang="en" sz="1800" b="1">
                <a:latin typeface="Roboto"/>
                <a:ea typeface="Roboto"/>
                <a:cs typeface="Roboto"/>
                <a:sym typeface="Roboto"/>
              </a:rPr>
              <a:t>427,391</a:t>
            </a:r>
            <a:endParaRPr b="1">
              <a:latin typeface="Roboto"/>
              <a:ea typeface="Roboto"/>
              <a:cs typeface="Roboto"/>
              <a:sym typeface="Roboto"/>
            </a:endParaRPr>
          </a:p>
        </p:txBody>
      </p:sp>
      <p:sp>
        <p:nvSpPr>
          <p:cNvPr id="375" name="Google Shape;375;p46"/>
          <p:cNvSpPr/>
          <p:nvPr/>
        </p:nvSpPr>
        <p:spPr>
          <a:xfrm>
            <a:off x="3445525" y="4503100"/>
            <a:ext cx="853800" cy="3936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Reserving</a:t>
            </a:r>
            <a:endParaRPr/>
          </a:p>
        </p:txBody>
      </p:sp>
      <p:sp>
        <p:nvSpPr>
          <p:cNvPr id="381" name="Google Shape;381;p4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PBR Overview </a:t>
            </a:r>
            <a:endParaRPr sz="3000"/>
          </a:p>
        </p:txBody>
      </p:sp>
      <p:sp>
        <p:nvSpPr>
          <p:cNvPr id="387" name="Google Shape;387;p48"/>
          <p:cNvSpPr/>
          <p:nvPr/>
        </p:nvSpPr>
        <p:spPr>
          <a:xfrm>
            <a:off x="415350" y="1060450"/>
            <a:ext cx="8192400" cy="8925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Reserving is the process of calculating the money that is set aside to pay policyholders at the time of their death</a:t>
            </a:r>
            <a:endParaRPr sz="2200"/>
          </a:p>
        </p:txBody>
      </p:sp>
      <p:sp>
        <p:nvSpPr>
          <p:cNvPr id="388" name="Google Shape;388;p48"/>
          <p:cNvSpPr/>
          <p:nvPr/>
        </p:nvSpPr>
        <p:spPr>
          <a:xfrm>
            <a:off x="415350" y="3509725"/>
            <a:ext cx="8192400" cy="1029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Due to the flexibility/versatility of UL, there is not a straightforward method of reserving</a:t>
            </a:r>
            <a:endParaRPr sz="2200">
              <a:latin typeface="Roboto"/>
              <a:ea typeface="Roboto"/>
              <a:cs typeface="Roboto"/>
              <a:sym typeface="Roboto"/>
            </a:endParaRPr>
          </a:p>
        </p:txBody>
      </p:sp>
      <p:sp>
        <p:nvSpPr>
          <p:cNvPr id="389" name="Google Shape;389;p48"/>
          <p:cNvSpPr/>
          <p:nvPr/>
        </p:nvSpPr>
        <p:spPr>
          <a:xfrm>
            <a:off x="415350" y="2216538"/>
            <a:ext cx="8192400" cy="10296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Regulated by several entities such as the National Association of Insurance Commissioners (NAIC) and IRS.</a:t>
            </a:r>
            <a:endParaRPr sz="2200">
              <a:latin typeface="Roboto"/>
              <a:ea typeface="Roboto"/>
              <a:cs typeface="Roboto"/>
              <a:sym typeface="Roboto"/>
            </a:endParaRPr>
          </a:p>
        </p:txBody>
      </p:sp>
      <p:sp>
        <p:nvSpPr>
          <p:cNvPr id="390" name="Google Shape;390;p4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9"/>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Why can’t traditional reserving be used for UL?</a:t>
            </a:r>
            <a:endParaRPr sz="3000"/>
          </a:p>
        </p:txBody>
      </p:sp>
      <p:sp>
        <p:nvSpPr>
          <p:cNvPr id="396" name="Google Shape;396;p49"/>
          <p:cNvSpPr/>
          <p:nvPr/>
        </p:nvSpPr>
        <p:spPr>
          <a:xfrm>
            <a:off x="415350" y="1065875"/>
            <a:ext cx="8192400" cy="11967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2600">
                <a:latin typeface="Roboto"/>
                <a:ea typeface="Roboto"/>
                <a:cs typeface="Roboto"/>
                <a:sym typeface="Roboto"/>
              </a:rPr>
              <a:t>Typical Reserving Equation:</a:t>
            </a:r>
            <a:endParaRPr sz="2600">
              <a:latin typeface="Roboto"/>
              <a:ea typeface="Roboto"/>
              <a:cs typeface="Roboto"/>
              <a:sym typeface="Roboto"/>
            </a:endParaRPr>
          </a:p>
          <a:p>
            <a:pPr marL="0" lvl="0" indent="0" algn="ctr" rtl="0">
              <a:lnSpc>
                <a:spcPct val="150000"/>
              </a:lnSpc>
              <a:spcBef>
                <a:spcPts val="0"/>
              </a:spcBef>
              <a:spcAft>
                <a:spcPts val="0"/>
              </a:spcAft>
              <a:buNone/>
            </a:pPr>
            <a:r>
              <a:rPr lang="en" sz="2200">
                <a:latin typeface="Roboto"/>
                <a:ea typeface="Roboto"/>
                <a:cs typeface="Roboto"/>
                <a:sym typeface="Roboto"/>
              </a:rPr>
              <a:t>PV(future benefits) - PV(future premiums)</a:t>
            </a:r>
            <a:endParaRPr sz="2200">
              <a:latin typeface="Roboto"/>
              <a:ea typeface="Roboto"/>
              <a:cs typeface="Roboto"/>
              <a:sym typeface="Roboto"/>
            </a:endParaRPr>
          </a:p>
        </p:txBody>
      </p:sp>
      <p:sp>
        <p:nvSpPr>
          <p:cNvPr id="397" name="Google Shape;397;p49"/>
          <p:cNvSpPr/>
          <p:nvPr/>
        </p:nvSpPr>
        <p:spPr>
          <a:xfrm>
            <a:off x="3073700" y="2088676"/>
            <a:ext cx="223200" cy="3936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9"/>
          <p:cNvSpPr/>
          <p:nvPr/>
        </p:nvSpPr>
        <p:spPr>
          <a:xfrm>
            <a:off x="4660350" y="2515500"/>
            <a:ext cx="3947400" cy="1438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Future premiums are unknown since how much and how often premiums are paid are determined by the policyholder</a:t>
            </a:r>
            <a:endParaRPr sz="1800">
              <a:latin typeface="Roboto"/>
              <a:ea typeface="Roboto"/>
              <a:cs typeface="Roboto"/>
              <a:sym typeface="Roboto"/>
            </a:endParaRPr>
          </a:p>
        </p:txBody>
      </p:sp>
      <p:sp>
        <p:nvSpPr>
          <p:cNvPr id="399" name="Google Shape;399;p49"/>
          <p:cNvSpPr/>
          <p:nvPr/>
        </p:nvSpPr>
        <p:spPr>
          <a:xfrm>
            <a:off x="415350" y="2515500"/>
            <a:ext cx="3947400" cy="1438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Unknown since the death benefit can change due to </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Corridor Factor requirements</a:t>
            </a:r>
            <a:endParaRPr sz="1800">
              <a:latin typeface="Roboto"/>
              <a:ea typeface="Roboto"/>
              <a:cs typeface="Roboto"/>
              <a:sym typeface="Roboto"/>
            </a:endParaRPr>
          </a:p>
          <a:p>
            <a:pPr marL="457200" lvl="0" indent="-342900" algn="l" rtl="0">
              <a:spcBef>
                <a:spcPts val="0"/>
              </a:spcBef>
              <a:spcAft>
                <a:spcPts val="0"/>
              </a:spcAft>
              <a:buSzPts val="1800"/>
              <a:buFont typeface="Roboto"/>
              <a:buChar char="●"/>
            </a:pPr>
            <a:r>
              <a:rPr lang="en" sz="1800">
                <a:latin typeface="Roboto"/>
                <a:ea typeface="Roboto"/>
                <a:cs typeface="Roboto"/>
                <a:sym typeface="Roboto"/>
              </a:rPr>
              <a:t>Policyholder wanting to change death benefit amount</a:t>
            </a:r>
            <a:endParaRPr sz="1800">
              <a:latin typeface="Roboto"/>
              <a:ea typeface="Roboto"/>
              <a:cs typeface="Roboto"/>
              <a:sym typeface="Roboto"/>
            </a:endParaRPr>
          </a:p>
        </p:txBody>
      </p:sp>
      <p:sp>
        <p:nvSpPr>
          <p:cNvPr id="400" name="Google Shape;400;p49"/>
          <p:cNvSpPr/>
          <p:nvPr/>
        </p:nvSpPr>
        <p:spPr>
          <a:xfrm>
            <a:off x="415350" y="4098450"/>
            <a:ext cx="8192400" cy="894300"/>
          </a:xfrm>
          <a:prstGeom prst="roundRect">
            <a:avLst>
              <a:gd name="adj" fmla="val 16667"/>
            </a:avLst>
          </a:prstGeom>
          <a:solidFill>
            <a:srgbClr val="B7B7B7"/>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2200">
                <a:latin typeface="Roboto"/>
                <a:ea typeface="Roboto"/>
                <a:cs typeface="Roboto"/>
                <a:sym typeface="Roboto"/>
              </a:rPr>
              <a:t>Therefore traditional reserving methods can’t be used for UL</a:t>
            </a:r>
            <a:endParaRPr sz="2200">
              <a:latin typeface="Roboto"/>
              <a:ea typeface="Roboto"/>
              <a:cs typeface="Roboto"/>
              <a:sym typeface="Roboto"/>
            </a:endParaRPr>
          </a:p>
        </p:txBody>
      </p:sp>
      <p:sp>
        <p:nvSpPr>
          <p:cNvPr id="401" name="Google Shape;401;p4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402" name="Google Shape;402;p49"/>
          <p:cNvSpPr/>
          <p:nvPr/>
        </p:nvSpPr>
        <p:spPr>
          <a:xfrm>
            <a:off x="5840725" y="2137970"/>
            <a:ext cx="223200" cy="393600"/>
          </a:xfrm>
          <a:prstGeom prst="upArrow">
            <a:avLst>
              <a:gd name="adj1" fmla="val 50000"/>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Reserving Part I</a:t>
            </a:r>
            <a:endParaRPr sz="3000"/>
          </a:p>
          <a:p>
            <a:pPr marL="0" lvl="0" indent="0" algn="l" rtl="0">
              <a:spcBef>
                <a:spcPts val="0"/>
              </a:spcBef>
              <a:spcAft>
                <a:spcPts val="0"/>
              </a:spcAft>
              <a:buNone/>
            </a:pPr>
            <a:r>
              <a:rPr lang="en" sz="3000"/>
              <a:t>Principle-Based Reserving</a:t>
            </a:r>
            <a:endParaRPr sz="3000"/>
          </a:p>
        </p:txBody>
      </p:sp>
      <p:sp>
        <p:nvSpPr>
          <p:cNvPr id="408" name="Google Shape;408;p5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1"/>
          <p:cNvSpPr txBox="1">
            <a:spLocks noGrp="1"/>
          </p:cNvSpPr>
          <p:nvPr>
            <p:ph type="title"/>
          </p:nvPr>
        </p:nvSpPr>
        <p:spPr>
          <a:xfrm>
            <a:off x="290275" y="18306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Principle Based Reserving</a:t>
            </a:r>
            <a:endParaRPr/>
          </a:p>
        </p:txBody>
      </p:sp>
      <p:sp>
        <p:nvSpPr>
          <p:cNvPr id="414" name="Google Shape;414;p5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Net Premium Reserves</a:t>
            </a:r>
            <a:endParaRPr sz="3600"/>
          </a:p>
        </p:txBody>
      </p:sp>
      <p:sp>
        <p:nvSpPr>
          <p:cNvPr id="415" name="Google Shape;415;p5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56075" y="0"/>
            <a:ext cx="8826600" cy="602700"/>
          </a:xfrm>
          <a:prstGeom prst="rect">
            <a:avLst/>
          </a:prstGeom>
        </p:spPr>
        <p:txBody>
          <a:bodyPr spcFirstLastPara="1" wrap="square" lIns="91425" tIns="91425" rIns="91425" bIns="91425" anchor="ctr" anchorCtr="0">
            <a:noAutofit/>
          </a:bodyPr>
          <a:lstStyle/>
          <a:p>
            <a:pPr marL="0" lvl="0" indent="0" algn="l" rtl="0">
              <a:lnSpc>
                <a:spcPct val="200000"/>
              </a:lnSpc>
              <a:spcBef>
                <a:spcPts val="1600"/>
              </a:spcBef>
              <a:spcAft>
                <a:spcPts val="400"/>
              </a:spcAft>
              <a:buClr>
                <a:schemeClr val="dk1"/>
              </a:buClr>
              <a:buSzPts val="1100"/>
              <a:buFont typeface="Arial"/>
              <a:buNone/>
            </a:pPr>
            <a:r>
              <a:rPr lang="en" sz="3000"/>
              <a:t>Term Life</a:t>
            </a:r>
            <a:endParaRPr sz="3000"/>
          </a:p>
        </p:txBody>
      </p:sp>
      <p:sp>
        <p:nvSpPr>
          <p:cNvPr id="87" name="Google Shape;87;p16"/>
          <p:cNvSpPr txBox="1">
            <a:spLocks noGrp="1"/>
          </p:cNvSpPr>
          <p:nvPr>
            <p:ph type="body" idx="4294967295"/>
          </p:nvPr>
        </p:nvSpPr>
        <p:spPr>
          <a:xfrm>
            <a:off x="358325" y="839925"/>
            <a:ext cx="8222100" cy="39891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2000">
                <a:solidFill>
                  <a:srgbClr val="000000"/>
                </a:solidFill>
              </a:rPr>
              <a:t>Type of life insurance that is not permanent, typically offered for 10 to 30 yrs. </a:t>
            </a:r>
            <a:endParaRPr sz="20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If policyholder dies, then beneficiaries receive a DB</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Policy lapses at the end of term if policyholder has not died</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Premiums are determined and fixed</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Usually less expensive than permanent insurance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DB is only paid if policyholder dies within term of the policy</a:t>
            </a:r>
            <a:endParaRPr>
              <a:solidFill>
                <a:srgbClr val="000000"/>
              </a:solidFill>
            </a:endParaRPr>
          </a:p>
          <a:p>
            <a:pPr marL="0" lvl="0" indent="0" algn="l" rtl="0">
              <a:lnSpc>
                <a:spcPct val="200000"/>
              </a:lnSpc>
              <a:spcBef>
                <a:spcPts val="0"/>
              </a:spcBef>
              <a:spcAft>
                <a:spcPts val="0"/>
              </a:spcAft>
              <a:buClr>
                <a:schemeClr val="dk1"/>
              </a:buClr>
              <a:buSzPts val="1100"/>
              <a:buFont typeface="Arial"/>
              <a:buNone/>
            </a:pPr>
            <a:endParaRPr sz="1100">
              <a:solidFill>
                <a:srgbClr val="000000"/>
              </a:solidFill>
            </a:endParaRPr>
          </a:p>
          <a:p>
            <a:pPr marL="0" lvl="0" indent="0" algn="l" rtl="0">
              <a:spcBef>
                <a:spcPts val="0"/>
              </a:spcBef>
              <a:spcAft>
                <a:spcPts val="1600"/>
              </a:spcAft>
              <a:buNone/>
            </a:pPr>
            <a:endParaRPr/>
          </a:p>
        </p:txBody>
      </p:sp>
      <p:sp>
        <p:nvSpPr>
          <p:cNvPr id="88" name="Google Shape;88;p1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2"/>
          <p:cNvSpPr txBox="1">
            <a:spLocks noGrp="1"/>
          </p:cNvSpPr>
          <p:nvPr>
            <p:ph type="title"/>
          </p:nvPr>
        </p:nvSpPr>
        <p:spPr>
          <a:xfrm>
            <a:off x="164125" y="1609800"/>
            <a:ext cx="2808000" cy="1923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PBR Flow Chart from VM-20 Practice Note (2019)</a:t>
            </a:r>
            <a:endParaRPr sz="3000"/>
          </a:p>
        </p:txBody>
      </p:sp>
      <p:sp>
        <p:nvSpPr>
          <p:cNvPr id="421" name="Google Shape;421;p5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40</a:t>
            </a:fld>
            <a:endParaRPr/>
          </a:p>
        </p:txBody>
      </p:sp>
      <p:sp>
        <p:nvSpPr>
          <p:cNvPr id="422" name="Google Shape;422;p52"/>
          <p:cNvSpPr txBox="1"/>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sz="1000">
                <a:solidFill>
                  <a:srgbClr val="737373"/>
                </a:solidFill>
                <a:latin typeface="Roboto"/>
                <a:ea typeface="Roboto"/>
                <a:cs typeface="Roboto"/>
                <a:sym typeface="Roboto"/>
              </a:rPr>
              <a:t>40</a:t>
            </a:fld>
            <a:endParaRPr sz="1000">
              <a:solidFill>
                <a:srgbClr val="737373"/>
              </a:solidFill>
              <a:latin typeface="Roboto"/>
              <a:ea typeface="Roboto"/>
              <a:cs typeface="Roboto"/>
              <a:sym typeface="Roboto"/>
            </a:endParaRPr>
          </a:p>
        </p:txBody>
      </p:sp>
      <p:pic>
        <p:nvPicPr>
          <p:cNvPr id="423" name="Google Shape;423;p52"/>
          <p:cNvPicPr preferRelativeResize="0"/>
          <p:nvPr/>
        </p:nvPicPr>
        <p:blipFill>
          <a:blip r:embed="rId3">
            <a:alphaModFix/>
          </a:blip>
          <a:stretch>
            <a:fillRect/>
          </a:stretch>
        </p:blipFill>
        <p:spPr>
          <a:xfrm>
            <a:off x="3654313" y="290513"/>
            <a:ext cx="5057775" cy="4562475"/>
          </a:xfrm>
          <a:prstGeom prst="rect">
            <a:avLst/>
          </a:prstGeom>
          <a:noFill/>
          <a:ln>
            <a:noFill/>
          </a:ln>
        </p:spPr>
      </p:pic>
      <p:sp>
        <p:nvSpPr>
          <p:cNvPr id="424" name="Google Shape;424;p52"/>
          <p:cNvSpPr/>
          <p:nvPr/>
        </p:nvSpPr>
        <p:spPr>
          <a:xfrm>
            <a:off x="4090000" y="371825"/>
            <a:ext cx="1450200" cy="5577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52"/>
          <p:cNvSpPr/>
          <p:nvPr/>
        </p:nvSpPr>
        <p:spPr>
          <a:xfrm>
            <a:off x="5060425" y="1379400"/>
            <a:ext cx="1867800" cy="2193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52"/>
          <p:cNvSpPr/>
          <p:nvPr/>
        </p:nvSpPr>
        <p:spPr>
          <a:xfrm>
            <a:off x="7009925" y="2994300"/>
            <a:ext cx="1232100" cy="3396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2"/>
          <p:cNvSpPr/>
          <p:nvPr/>
        </p:nvSpPr>
        <p:spPr>
          <a:xfrm>
            <a:off x="7009925" y="3566888"/>
            <a:ext cx="1232100" cy="3396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52"/>
          <p:cNvSpPr/>
          <p:nvPr/>
        </p:nvSpPr>
        <p:spPr>
          <a:xfrm>
            <a:off x="6843750" y="4241050"/>
            <a:ext cx="1795200" cy="5577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29" name="Google Shape;429;p52"/>
          <p:cNvCxnSpPr/>
          <p:nvPr/>
        </p:nvCxnSpPr>
        <p:spPr>
          <a:xfrm>
            <a:off x="5081525" y="954325"/>
            <a:ext cx="384300" cy="408900"/>
          </a:xfrm>
          <a:prstGeom prst="straightConnector1">
            <a:avLst/>
          </a:prstGeom>
          <a:noFill/>
          <a:ln w="19050" cap="flat" cmpd="sng">
            <a:solidFill>
              <a:srgbClr val="BF9000"/>
            </a:solidFill>
            <a:prstDash val="solid"/>
            <a:round/>
            <a:headEnd type="none" w="med" len="med"/>
            <a:tailEnd type="triangle" w="med" len="med"/>
          </a:ln>
        </p:spPr>
      </p:cxnSp>
      <p:cxnSp>
        <p:nvCxnSpPr>
          <p:cNvPr id="430" name="Google Shape;430;p52"/>
          <p:cNvCxnSpPr>
            <a:stCxn id="426" idx="2"/>
            <a:endCxn id="427" idx="0"/>
          </p:cNvCxnSpPr>
          <p:nvPr/>
        </p:nvCxnSpPr>
        <p:spPr>
          <a:xfrm>
            <a:off x="7625975" y="3333900"/>
            <a:ext cx="0" cy="233100"/>
          </a:xfrm>
          <a:prstGeom prst="straightConnector1">
            <a:avLst/>
          </a:prstGeom>
          <a:noFill/>
          <a:ln w="19050" cap="flat" cmpd="sng">
            <a:solidFill>
              <a:srgbClr val="BF9000"/>
            </a:solidFill>
            <a:prstDash val="solid"/>
            <a:round/>
            <a:headEnd type="none" w="med" len="med"/>
            <a:tailEnd type="triangle" w="med" len="med"/>
          </a:ln>
        </p:spPr>
      </p:cxnSp>
      <p:cxnSp>
        <p:nvCxnSpPr>
          <p:cNvPr id="431" name="Google Shape;431;p52"/>
          <p:cNvCxnSpPr/>
          <p:nvPr/>
        </p:nvCxnSpPr>
        <p:spPr>
          <a:xfrm>
            <a:off x="7625975" y="3932475"/>
            <a:ext cx="210300" cy="308700"/>
          </a:xfrm>
          <a:prstGeom prst="straightConnector1">
            <a:avLst/>
          </a:prstGeom>
          <a:noFill/>
          <a:ln w="19050" cap="flat" cmpd="sng">
            <a:solidFill>
              <a:srgbClr val="BF9000"/>
            </a:solidFill>
            <a:prstDash val="solid"/>
            <a:round/>
            <a:headEnd type="none" w="med" len="med"/>
            <a:tailEnd type="triangle" w="med" len="med"/>
          </a:ln>
        </p:spPr>
      </p:cxnSp>
      <p:cxnSp>
        <p:nvCxnSpPr>
          <p:cNvPr id="432" name="Google Shape;432;p52"/>
          <p:cNvCxnSpPr/>
          <p:nvPr/>
        </p:nvCxnSpPr>
        <p:spPr>
          <a:xfrm flipH="1">
            <a:off x="5217725" y="1598825"/>
            <a:ext cx="495900" cy="297600"/>
          </a:xfrm>
          <a:prstGeom prst="straightConnector1">
            <a:avLst/>
          </a:prstGeom>
          <a:noFill/>
          <a:ln w="19050" cap="flat" cmpd="sng">
            <a:solidFill>
              <a:srgbClr val="BF9000"/>
            </a:solidFill>
            <a:prstDash val="solid"/>
            <a:round/>
            <a:headEnd type="none" w="med" len="med"/>
            <a:tailEnd type="triangle" w="med" len="med"/>
          </a:ln>
        </p:spPr>
      </p:cxnSp>
      <p:cxnSp>
        <p:nvCxnSpPr>
          <p:cNvPr id="433" name="Google Shape;433;p52"/>
          <p:cNvCxnSpPr/>
          <p:nvPr/>
        </p:nvCxnSpPr>
        <p:spPr>
          <a:xfrm>
            <a:off x="5787975" y="2094575"/>
            <a:ext cx="1487400" cy="892500"/>
          </a:xfrm>
          <a:prstGeom prst="straightConnector1">
            <a:avLst/>
          </a:prstGeom>
          <a:noFill/>
          <a:ln w="19050" cap="flat" cmpd="sng">
            <a:solidFill>
              <a:srgbClr val="BF9000"/>
            </a:solidFill>
            <a:prstDash val="solid"/>
            <a:round/>
            <a:headEnd type="none" w="med" len="med"/>
            <a:tailEnd type="triangle" w="med" len="med"/>
          </a:ln>
        </p:spPr>
      </p:cxnSp>
      <p:sp>
        <p:nvSpPr>
          <p:cNvPr id="434" name="Google Shape;434;p52"/>
          <p:cNvSpPr/>
          <p:nvPr/>
        </p:nvSpPr>
        <p:spPr>
          <a:xfrm>
            <a:off x="3881200" y="1896550"/>
            <a:ext cx="1893900" cy="258900"/>
          </a:xfrm>
          <a:prstGeom prst="rect">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3"/>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1 - When should it be used?</a:t>
            </a:r>
            <a:endParaRPr sz="3000"/>
          </a:p>
        </p:txBody>
      </p:sp>
      <p:sp>
        <p:nvSpPr>
          <p:cNvPr id="440" name="Google Shape;440;p5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
        <p:nvSpPr>
          <p:cNvPr id="441" name="Google Shape;441;p53"/>
          <p:cNvSpPr/>
          <p:nvPr/>
        </p:nvSpPr>
        <p:spPr>
          <a:xfrm>
            <a:off x="1623900" y="2762650"/>
            <a:ext cx="7272600" cy="138000"/>
          </a:xfrm>
          <a:prstGeom prst="leftRightArrow">
            <a:avLst>
              <a:gd name="adj1" fmla="val 50000"/>
              <a:gd name="adj2" fmla="val 625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53"/>
          <p:cNvSpPr txBox="1"/>
          <p:nvPr/>
        </p:nvSpPr>
        <p:spPr>
          <a:xfrm>
            <a:off x="1923288" y="2900650"/>
            <a:ext cx="2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0</a:t>
            </a:r>
            <a:endParaRPr sz="1800">
              <a:latin typeface="Roboto"/>
              <a:ea typeface="Roboto"/>
              <a:cs typeface="Roboto"/>
              <a:sym typeface="Roboto"/>
            </a:endParaRPr>
          </a:p>
        </p:txBody>
      </p:sp>
      <p:sp>
        <p:nvSpPr>
          <p:cNvPr id="443" name="Google Shape;443;p53"/>
          <p:cNvSpPr txBox="1"/>
          <p:nvPr/>
        </p:nvSpPr>
        <p:spPr>
          <a:xfrm>
            <a:off x="3978375" y="2900650"/>
            <a:ext cx="2373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1800">
                <a:latin typeface="Roboto"/>
                <a:ea typeface="Roboto"/>
                <a:cs typeface="Roboto"/>
                <a:sym typeface="Roboto"/>
              </a:rPr>
              <a:t>m</a:t>
            </a:r>
            <a:endParaRPr sz="1800">
              <a:latin typeface="Roboto"/>
              <a:ea typeface="Roboto"/>
              <a:cs typeface="Roboto"/>
              <a:sym typeface="Roboto"/>
            </a:endParaRPr>
          </a:p>
        </p:txBody>
      </p:sp>
      <p:sp>
        <p:nvSpPr>
          <p:cNvPr id="444" name="Google Shape;444;p53"/>
          <p:cNvSpPr txBox="1"/>
          <p:nvPr/>
        </p:nvSpPr>
        <p:spPr>
          <a:xfrm>
            <a:off x="269400" y="2634850"/>
            <a:ext cx="1354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Roboto"/>
                <a:ea typeface="Roboto"/>
                <a:cs typeface="Roboto"/>
                <a:sym typeface="Roboto"/>
              </a:rPr>
              <a:t>Policy Year</a:t>
            </a:r>
            <a:endParaRPr sz="1600">
              <a:latin typeface="Roboto"/>
              <a:ea typeface="Roboto"/>
              <a:cs typeface="Roboto"/>
              <a:sym typeface="Roboto"/>
            </a:endParaRPr>
          </a:p>
        </p:txBody>
      </p:sp>
      <p:sp>
        <p:nvSpPr>
          <p:cNvPr id="445" name="Google Shape;445;p53"/>
          <p:cNvSpPr txBox="1"/>
          <p:nvPr/>
        </p:nvSpPr>
        <p:spPr>
          <a:xfrm>
            <a:off x="7200575" y="2900650"/>
            <a:ext cx="2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s</a:t>
            </a:r>
            <a:endParaRPr sz="1800">
              <a:latin typeface="Roboto"/>
              <a:ea typeface="Roboto"/>
              <a:cs typeface="Roboto"/>
              <a:sym typeface="Roboto"/>
            </a:endParaRPr>
          </a:p>
        </p:txBody>
      </p:sp>
      <p:sp>
        <p:nvSpPr>
          <p:cNvPr id="446" name="Google Shape;446;p53"/>
          <p:cNvSpPr/>
          <p:nvPr/>
        </p:nvSpPr>
        <p:spPr>
          <a:xfrm rot="5400000">
            <a:off x="5556825" y="1868800"/>
            <a:ext cx="374400" cy="3225300"/>
          </a:xfrm>
          <a:prstGeom prst="rightBrace">
            <a:avLst>
              <a:gd name="adj1" fmla="val 8333"/>
              <a:gd name="adj2" fmla="val 50000"/>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53"/>
          <p:cNvSpPr txBox="1"/>
          <p:nvPr/>
        </p:nvSpPr>
        <p:spPr>
          <a:xfrm>
            <a:off x="4215675" y="3697600"/>
            <a:ext cx="3225300" cy="98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If valuation date is here, use Method 1</a:t>
            </a:r>
            <a:endParaRPr sz="2200">
              <a:latin typeface="Roboto"/>
              <a:ea typeface="Roboto"/>
              <a:cs typeface="Roboto"/>
              <a:sym typeface="Roboto"/>
            </a:endParaRPr>
          </a:p>
        </p:txBody>
      </p:sp>
      <p:sp>
        <p:nvSpPr>
          <p:cNvPr id="448" name="Google Shape;448;p53"/>
          <p:cNvSpPr/>
          <p:nvPr/>
        </p:nvSpPr>
        <p:spPr>
          <a:xfrm>
            <a:off x="2036550"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53"/>
          <p:cNvSpPr/>
          <p:nvPr/>
        </p:nvSpPr>
        <p:spPr>
          <a:xfrm>
            <a:off x="4062675"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53"/>
          <p:cNvSpPr/>
          <p:nvPr/>
        </p:nvSpPr>
        <p:spPr>
          <a:xfrm>
            <a:off x="7313825"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53"/>
          <p:cNvSpPr txBox="1"/>
          <p:nvPr/>
        </p:nvSpPr>
        <p:spPr>
          <a:xfrm>
            <a:off x="3068175" y="2064037"/>
            <a:ext cx="20577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End of Secondary Guarantee Period</a:t>
            </a:r>
            <a:endParaRPr sz="1800">
              <a:latin typeface="Roboto"/>
              <a:ea typeface="Roboto"/>
              <a:cs typeface="Roboto"/>
              <a:sym typeface="Roboto"/>
            </a:endParaRPr>
          </a:p>
        </p:txBody>
      </p:sp>
      <p:sp>
        <p:nvSpPr>
          <p:cNvPr id="452" name="Google Shape;452;p53"/>
          <p:cNvSpPr txBox="1"/>
          <p:nvPr/>
        </p:nvSpPr>
        <p:spPr>
          <a:xfrm>
            <a:off x="6242300" y="2064013"/>
            <a:ext cx="22119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Last Possible Premium Payment </a:t>
            </a:r>
            <a:endParaRPr sz="1800">
              <a:latin typeface="Roboto"/>
              <a:ea typeface="Roboto"/>
              <a:cs typeface="Roboto"/>
              <a:sym typeface="Roboto"/>
            </a:endParaRPr>
          </a:p>
        </p:txBody>
      </p:sp>
      <p:sp>
        <p:nvSpPr>
          <p:cNvPr id="453" name="Google Shape;453;p53"/>
          <p:cNvSpPr txBox="1"/>
          <p:nvPr/>
        </p:nvSpPr>
        <p:spPr>
          <a:xfrm>
            <a:off x="1556875" y="2064038"/>
            <a:ext cx="10281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Policy Issued</a:t>
            </a:r>
            <a:endParaRPr sz="1800">
              <a:latin typeface="Roboto"/>
              <a:ea typeface="Roboto"/>
              <a:cs typeface="Roboto"/>
              <a:sym typeface="Robo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4"/>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1 -  Calculate Level Gross Premium</a:t>
            </a:r>
            <a:endParaRPr sz="3000"/>
          </a:p>
        </p:txBody>
      </p:sp>
      <p:sp>
        <p:nvSpPr>
          <p:cNvPr id="459" name="Google Shape;459;p5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graphicFrame>
        <p:nvGraphicFramePr>
          <p:cNvPr id="460" name="Google Shape;460;p54"/>
          <p:cNvGraphicFramePr/>
          <p:nvPr/>
        </p:nvGraphicFramePr>
        <p:xfrm>
          <a:off x="4645900" y="1600450"/>
          <a:ext cx="4165275" cy="3046015"/>
        </p:xfrm>
        <a:graphic>
          <a:graphicData uri="http://schemas.openxmlformats.org/drawingml/2006/table">
            <a:tbl>
              <a:tblPr>
                <a:noFill/>
                <a:tableStyleId>{6B0EE7C0-473A-45B7-AD8A-2CD8ACE782DF}</a:tableStyleId>
              </a:tblPr>
              <a:tblGrid>
                <a:gridCol w="1388425">
                  <a:extLst>
                    <a:ext uri="{9D8B030D-6E8A-4147-A177-3AD203B41FA5}">
                      <a16:colId xmlns:a16="http://schemas.microsoft.com/office/drawing/2014/main" val="20000"/>
                    </a:ext>
                  </a:extLst>
                </a:gridCol>
                <a:gridCol w="1388425">
                  <a:extLst>
                    <a:ext uri="{9D8B030D-6E8A-4147-A177-3AD203B41FA5}">
                      <a16:colId xmlns:a16="http://schemas.microsoft.com/office/drawing/2014/main" val="20001"/>
                    </a:ext>
                  </a:extLst>
                </a:gridCol>
                <a:gridCol w="1388425">
                  <a:extLst>
                    <a:ext uri="{9D8B030D-6E8A-4147-A177-3AD203B41FA5}">
                      <a16:colId xmlns:a16="http://schemas.microsoft.com/office/drawing/2014/main" val="20002"/>
                    </a:ext>
                  </a:extLst>
                </a:gridCol>
              </a:tblGrid>
              <a:tr h="701750">
                <a:tc>
                  <a:txBody>
                    <a:bodyPr/>
                    <a:lstStyle/>
                    <a:p>
                      <a:pPr marL="0" lvl="0" indent="0" algn="ctr" rtl="0">
                        <a:spcBef>
                          <a:spcPts val="0"/>
                        </a:spcBef>
                        <a:spcAft>
                          <a:spcPts val="0"/>
                        </a:spcAft>
                        <a:buNone/>
                      </a:pPr>
                      <a:r>
                        <a:rPr lang="en" sz="1800">
                          <a:latin typeface="Roboto"/>
                          <a:ea typeface="Roboto"/>
                          <a:cs typeface="Roboto"/>
                          <a:sym typeface="Roboto"/>
                        </a:rPr>
                        <a:t>Policy Year</a:t>
                      </a:r>
                      <a:endParaRPr sz="1800">
                        <a:latin typeface="Roboto"/>
                        <a:ea typeface="Roboto"/>
                        <a:cs typeface="Roboto"/>
                        <a:sym typeface="Roboto"/>
                      </a:endParaRPr>
                    </a:p>
                  </a:txBody>
                  <a:tcPr marL="91425" marR="91425" marT="91425" marB="91425" anchor="ctr">
                    <a:solidFill>
                      <a:srgbClr val="D9D9D9"/>
                    </a:solidFill>
                  </a:tcPr>
                </a:tc>
                <a:tc>
                  <a:txBody>
                    <a:bodyPr/>
                    <a:lstStyle/>
                    <a:p>
                      <a:pPr marL="0" lvl="0" indent="0" algn="ctr" rtl="0">
                        <a:spcBef>
                          <a:spcPts val="0"/>
                        </a:spcBef>
                        <a:spcAft>
                          <a:spcPts val="0"/>
                        </a:spcAft>
                        <a:buNone/>
                      </a:pPr>
                      <a:r>
                        <a:rPr lang="en" sz="1800">
                          <a:latin typeface="Roboto"/>
                          <a:ea typeface="Roboto"/>
                          <a:cs typeface="Roboto"/>
                          <a:sym typeface="Roboto"/>
                        </a:rPr>
                        <a:t>Level Gross Premium</a:t>
                      </a:r>
                      <a:endParaRPr sz="1800">
                        <a:latin typeface="Roboto"/>
                        <a:ea typeface="Roboto"/>
                        <a:cs typeface="Roboto"/>
                        <a:sym typeface="Roboto"/>
                      </a:endParaRPr>
                    </a:p>
                  </a:txBody>
                  <a:tcPr marL="91425" marR="91425" marT="91425" marB="91425" anchor="ctr">
                    <a:solidFill>
                      <a:srgbClr val="D9D9D9"/>
                    </a:solidFill>
                  </a:tcPr>
                </a:tc>
                <a:tc>
                  <a:txBody>
                    <a:bodyPr/>
                    <a:lstStyle/>
                    <a:p>
                      <a:pPr marL="0" lvl="0" indent="0" algn="ctr" rtl="0">
                        <a:spcBef>
                          <a:spcPts val="0"/>
                        </a:spcBef>
                        <a:spcAft>
                          <a:spcPts val="0"/>
                        </a:spcAft>
                        <a:buNone/>
                      </a:pPr>
                      <a:r>
                        <a:rPr lang="en" sz="1800">
                          <a:latin typeface="Roboto"/>
                          <a:ea typeface="Roboto"/>
                          <a:cs typeface="Roboto"/>
                          <a:sym typeface="Roboto"/>
                        </a:rPr>
                        <a:t>Account Value</a:t>
                      </a:r>
                      <a:endParaRPr sz="1800">
                        <a:latin typeface="Roboto"/>
                        <a:ea typeface="Roboto"/>
                        <a:cs typeface="Roboto"/>
                        <a:sym typeface="Roboto"/>
                      </a:endParaRPr>
                    </a:p>
                  </a:txBody>
                  <a:tcPr marL="91425" marR="91425" marT="91425" marB="91425" anchor="ctr">
                    <a:solidFill>
                      <a:srgbClr val="D9D9D9"/>
                    </a:solidFill>
                  </a:tcPr>
                </a:tc>
                <a:extLst>
                  <a:ext uri="{0D108BD9-81ED-4DB2-BD59-A6C34878D82A}">
                    <a16:rowId xmlns:a16="http://schemas.microsoft.com/office/drawing/2014/main" val="10000"/>
                  </a:ext>
                </a:extLst>
              </a:tr>
              <a:tr h="464075">
                <a:tc>
                  <a:txBody>
                    <a:bodyPr/>
                    <a:lstStyle/>
                    <a:p>
                      <a:pPr marL="0" lvl="0" indent="0" algn="ctr" rtl="0">
                        <a:spcBef>
                          <a:spcPts val="0"/>
                        </a:spcBef>
                        <a:spcAft>
                          <a:spcPts val="0"/>
                        </a:spcAft>
                        <a:buNone/>
                      </a:pPr>
                      <a:r>
                        <a:rPr lang="en" sz="1800">
                          <a:latin typeface="Roboto"/>
                          <a:ea typeface="Roboto"/>
                          <a:cs typeface="Roboto"/>
                          <a:sym typeface="Roboto"/>
                        </a:rPr>
                        <a:t>1</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$2,893</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$1,770</a:t>
                      </a:r>
                      <a:endParaRPr sz="1800">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1"/>
                  </a:ext>
                </a:extLst>
              </a:tr>
              <a:tr h="464075">
                <a:tc>
                  <a:txBody>
                    <a:bodyPr/>
                    <a:lstStyle/>
                    <a:p>
                      <a:pPr marL="0" lvl="0" indent="0" algn="ctr" rtl="0">
                        <a:spcBef>
                          <a:spcPts val="0"/>
                        </a:spcBef>
                        <a:spcAft>
                          <a:spcPts val="0"/>
                        </a:spcAft>
                        <a:buNone/>
                      </a:pPr>
                      <a:r>
                        <a:rPr lang="en" sz="1800">
                          <a:latin typeface="Roboto"/>
                          <a:ea typeface="Roboto"/>
                          <a:cs typeface="Roboto"/>
                          <a:sym typeface="Roboto"/>
                        </a:rPr>
                        <a:t>2</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2,893</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3,440</a:t>
                      </a:r>
                      <a:endParaRPr sz="1800">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2"/>
                  </a:ext>
                </a:extLst>
              </a:tr>
              <a:tr h="462125">
                <a:tc>
                  <a:txBody>
                    <a:bodyPr/>
                    <a:lstStyle/>
                    <a:p>
                      <a:pPr marL="0" lvl="0" indent="0" algn="ctr" rtl="0">
                        <a:spcBef>
                          <a:spcPts val="0"/>
                        </a:spcBef>
                        <a:spcAft>
                          <a:spcPts val="0"/>
                        </a:spcAft>
                        <a:buNone/>
                      </a:pPr>
                      <a:r>
                        <a:rPr lang="en" sz="1800">
                          <a:latin typeface="Roboto"/>
                          <a:ea typeface="Roboto"/>
                          <a:cs typeface="Roboto"/>
                          <a:sym typeface="Roboto"/>
                        </a:rPr>
                        <a:t>:</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a:t>
                      </a:r>
                      <a:endParaRPr sz="1800">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3"/>
                  </a:ext>
                </a:extLst>
              </a:tr>
              <a:tr h="462125">
                <a:tc>
                  <a:txBody>
                    <a:bodyPr/>
                    <a:lstStyle/>
                    <a:p>
                      <a:pPr marL="0" lvl="0" indent="0" algn="ctr" rtl="0">
                        <a:spcBef>
                          <a:spcPts val="0"/>
                        </a:spcBef>
                        <a:spcAft>
                          <a:spcPts val="0"/>
                        </a:spcAft>
                        <a:buNone/>
                      </a:pPr>
                      <a:r>
                        <a:rPr lang="en" sz="1800">
                          <a:latin typeface="Roboto"/>
                          <a:ea typeface="Roboto"/>
                          <a:cs typeface="Roboto"/>
                          <a:sym typeface="Roboto"/>
                        </a:rPr>
                        <a:t>70</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0</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50,035</a:t>
                      </a:r>
                      <a:endParaRPr sz="1800">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4"/>
                  </a:ext>
                </a:extLst>
              </a:tr>
              <a:tr h="462125">
                <a:tc>
                  <a:txBody>
                    <a:bodyPr/>
                    <a:lstStyle/>
                    <a:p>
                      <a:pPr marL="0" lvl="0" indent="0" algn="ctr" rtl="0">
                        <a:spcBef>
                          <a:spcPts val="0"/>
                        </a:spcBef>
                        <a:spcAft>
                          <a:spcPts val="0"/>
                        </a:spcAft>
                        <a:buNone/>
                      </a:pPr>
                      <a:r>
                        <a:rPr lang="en" sz="1800">
                          <a:latin typeface="Roboto"/>
                          <a:ea typeface="Roboto"/>
                          <a:cs typeface="Roboto"/>
                          <a:sym typeface="Roboto"/>
                        </a:rPr>
                        <a:t>71</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0</a:t>
                      </a:r>
                      <a:endParaRPr sz="1800">
                        <a:latin typeface="Roboto"/>
                        <a:ea typeface="Roboto"/>
                        <a:cs typeface="Roboto"/>
                        <a:sym typeface="Roboto"/>
                      </a:endParaRPr>
                    </a:p>
                  </a:txBody>
                  <a:tcPr marL="91425" marR="91425" marT="91425" marB="91425" anchor="ctr"/>
                </a:tc>
                <a:tc>
                  <a:txBody>
                    <a:bodyPr/>
                    <a:lstStyle/>
                    <a:p>
                      <a:pPr marL="0" lvl="0" indent="0" algn="ctr" rtl="0">
                        <a:spcBef>
                          <a:spcPts val="0"/>
                        </a:spcBef>
                        <a:spcAft>
                          <a:spcPts val="0"/>
                        </a:spcAft>
                        <a:buNone/>
                      </a:pPr>
                      <a:r>
                        <a:rPr lang="en" sz="1800">
                          <a:latin typeface="Roboto"/>
                          <a:ea typeface="Roboto"/>
                          <a:cs typeface="Roboto"/>
                          <a:sym typeface="Roboto"/>
                        </a:rPr>
                        <a:t>0</a:t>
                      </a:r>
                      <a:endParaRPr sz="1800">
                        <a:latin typeface="Roboto"/>
                        <a:ea typeface="Roboto"/>
                        <a:cs typeface="Roboto"/>
                        <a:sym typeface="Roboto"/>
                      </a:endParaRPr>
                    </a:p>
                  </a:txBody>
                  <a:tcPr marL="91425" marR="91425" marT="91425" marB="91425" anchor="ctr"/>
                </a:tc>
                <a:extLst>
                  <a:ext uri="{0D108BD9-81ED-4DB2-BD59-A6C34878D82A}">
                    <a16:rowId xmlns:a16="http://schemas.microsoft.com/office/drawing/2014/main" val="10005"/>
                  </a:ext>
                </a:extLst>
              </a:tr>
            </a:tbl>
          </a:graphicData>
        </a:graphic>
      </p:graphicFrame>
      <p:sp>
        <p:nvSpPr>
          <p:cNvPr id="461" name="Google Shape;461;p54"/>
          <p:cNvSpPr/>
          <p:nvPr/>
        </p:nvSpPr>
        <p:spPr>
          <a:xfrm>
            <a:off x="447225" y="1561650"/>
            <a:ext cx="3927900" cy="11646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u="sng">
                <a:latin typeface="Roboto"/>
                <a:ea typeface="Roboto"/>
                <a:cs typeface="Roboto"/>
                <a:sym typeface="Roboto"/>
              </a:rPr>
              <a:t>Step 1</a:t>
            </a:r>
            <a:r>
              <a:rPr lang="en" sz="2200">
                <a:latin typeface="Roboto"/>
                <a:ea typeface="Roboto"/>
                <a:cs typeface="Roboto"/>
                <a:sym typeface="Roboto"/>
              </a:rPr>
              <a:t>: Calculate </a:t>
            </a:r>
            <a:r>
              <a:rPr lang="en" sz="2200" b="1">
                <a:latin typeface="Roboto"/>
                <a:ea typeface="Roboto"/>
                <a:cs typeface="Roboto"/>
                <a:sym typeface="Roboto"/>
              </a:rPr>
              <a:t>level gross premium</a:t>
            </a:r>
            <a:r>
              <a:rPr lang="en" sz="2200">
                <a:latin typeface="Roboto"/>
                <a:ea typeface="Roboto"/>
                <a:cs typeface="Roboto"/>
                <a:sym typeface="Roboto"/>
              </a:rPr>
              <a:t> at issue</a:t>
            </a:r>
            <a:endParaRPr sz="2200">
              <a:latin typeface="Roboto"/>
              <a:ea typeface="Roboto"/>
              <a:cs typeface="Roboto"/>
              <a:sym typeface="Roboto"/>
            </a:endParaRPr>
          </a:p>
        </p:txBody>
      </p:sp>
      <p:sp>
        <p:nvSpPr>
          <p:cNvPr id="462" name="Google Shape;462;p54"/>
          <p:cNvSpPr/>
          <p:nvPr/>
        </p:nvSpPr>
        <p:spPr>
          <a:xfrm>
            <a:off x="447225" y="2999350"/>
            <a:ext cx="3927900" cy="15990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a:latin typeface="Roboto"/>
                <a:ea typeface="Roboto"/>
                <a:cs typeface="Roboto"/>
                <a:sym typeface="Roboto"/>
              </a:rPr>
              <a:t>Premium s.t. the policy will not lapse assuming the premium is paid every year</a:t>
            </a:r>
            <a:endParaRPr sz="2200">
              <a:latin typeface="Roboto"/>
              <a:ea typeface="Roboto"/>
              <a:cs typeface="Roboto"/>
              <a:sym typeface="Robo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5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1 - Calculate Expense Allowance</a:t>
            </a:r>
            <a:endParaRPr sz="3000"/>
          </a:p>
        </p:txBody>
      </p:sp>
      <p:sp>
        <p:nvSpPr>
          <p:cNvPr id="468" name="Google Shape;468;p5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43</a:t>
            </a:fld>
            <a:endParaRPr/>
          </a:p>
        </p:txBody>
      </p:sp>
      <p:sp>
        <p:nvSpPr>
          <p:cNvPr id="469" name="Google Shape;469;p55"/>
          <p:cNvSpPr txBox="1"/>
          <p:nvPr/>
        </p:nvSpPr>
        <p:spPr>
          <a:xfrm>
            <a:off x="856213" y="2904975"/>
            <a:ext cx="9969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a:latin typeface="Roboto"/>
                <a:ea typeface="Roboto"/>
                <a:cs typeface="Roboto"/>
                <a:sym typeface="Roboto"/>
              </a:rPr>
              <a:t>E</a:t>
            </a:r>
            <a:r>
              <a:rPr lang="en" sz="2800" baseline="-25000">
                <a:latin typeface="Roboto"/>
                <a:ea typeface="Roboto"/>
                <a:cs typeface="Roboto"/>
                <a:sym typeface="Roboto"/>
              </a:rPr>
              <a:t>x+t</a:t>
            </a:r>
            <a:r>
              <a:rPr lang="en" sz="2800">
                <a:latin typeface="Roboto"/>
                <a:ea typeface="Roboto"/>
                <a:cs typeface="Roboto"/>
                <a:sym typeface="Roboto"/>
              </a:rPr>
              <a:t> =</a:t>
            </a:r>
            <a:endParaRPr sz="2800">
              <a:latin typeface="Roboto"/>
              <a:ea typeface="Roboto"/>
              <a:cs typeface="Roboto"/>
              <a:sym typeface="Roboto"/>
            </a:endParaRPr>
          </a:p>
        </p:txBody>
      </p:sp>
      <p:sp>
        <p:nvSpPr>
          <p:cNvPr id="470" name="Google Shape;470;p55"/>
          <p:cNvSpPr txBox="1"/>
          <p:nvPr/>
        </p:nvSpPr>
        <p:spPr>
          <a:xfrm>
            <a:off x="1853113" y="2904975"/>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a:latin typeface="Roboto"/>
                <a:ea typeface="Roboto"/>
                <a:cs typeface="Roboto"/>
                <a:sym typeface="Roboto"/>
              </a:rPr>
              <a:t>VNPR</a:t>
            </a:r>
            <a:endParaRPr sz="2800">
              <a:latin typeface="Roboto"/>
              <a:ea typeface="Roboto"/>
              <a:cs typeface="Roboto"/>
              <a:sym typeface="Roboto"/>
            </a:endParaRPr>
          </a:p>
        </p:txBody>
      </p:sp>
      <p:sp>
        <p:nvSpPr>
          <p:cNvPr id="471" name="Google Shape;471;p55"/>
          <p:cNvSpPr txBox="1"/>
          <p:nvPr/>
        </p:nvSpPr>
        <p:spPr>
          <a:xfrm>
            <a:off x="3021813" y="2904975"/>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800">
              <a:latin typeface="Roboto"/>
              <a:ea typeface="Roboto"/>
              <a:cs typeface="Roboto"/>
              <a:sym typeface="Roboto"/>
            </a:endParaRPr>
          </a:p>
        </p:txBody>
      </p:sp>
      <p:sp>
        <p:nvSpPr>
          <p:cNvPr id="472" name="Google Shape;472;p55"/>
          <p:cNvSpPr txBox="1"/>
          <p:nvPr/>
        </p:nvSpPr>
        <p:spPr>
          <a:xfrm>
            <a:off x="2893682" y="2995662"/>
            <a:ext cx="12732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dirty="0">
                <a:latin typeface="Roboto"/>
                <a:ea typeface="Roboto"/>
                <a:cs typeface="Roboto"/>
                <a:sym typeface="Roboto"/>
              </a:rPr>
              <a:t>* a</a:t>
            </a:r>
            <a:r>
              <a:rPr lang="en" sz="2800" baseline="-25000" dirty="0">
                <a:latin typeface="Roboto"/>
                <a:ea typeface="Roboto"/>
                <a:cs typeface="Roboto"/>
                <a:sym typeface="Roboto"/>
              </a:rPr>
              <a:t>x+t:s-t</a:t>
            </a:r>
            <a:endParaRPr sz="2800" dirty="0">
              <a:latin typeface="Roboto"/>
              <a:ea typeface="Roboto"/>
              <a:cs typeface="Roboto"/>
              <a:sym typeface="Roboto"/>
            </a:endParaRPr>
          </a:p>
        </p:txBody>
      </p:sp>
      <p:sp>
        <p:nvSpPr>
          <p:cNvPr id="473" name="Google Shape;473;p55"/>
          <p:cNvSpPr txBox="1"/>
          <p:nvPr/>
        </p:nvSpPr>
        <p:spPr>
          <a:xfrm>
            <a:off x="4230376" y="2962400"/>
            <a:ext cx="3985800" cy="533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800" dirty="0">
                <a:latin typeface="Roboto"/>
                <a:ea typeface="Roboto"/>
                <a:cs typeface="Roboto"/>
                <a:sym typeface="Roboto"/>
              </a:rPr>
              <a:t>(x</a:t>
            </a:r>
            <a:r>
              <a:rPr lang="en" sz="2800" baseline="-25000" dirty="0">
                <a:latin typeface="Roboto"/>
                <a:ea typeface="Roboto"/>
                <a:cs typeface="Roboto"/>
                <a:sym typeface="Roboto"/>
              </a:rPr>
              <a:t>1</a:t>
            </a:r>
            <a:r>
              <a:rPr lang="en" sz="2800" dirty="0">
                <a:latin typeface="Roboto"/>
                <a:ea typeface="Roboto"/>
                <a:cs typeface="Roboto"/>
                <a:sym typeface="Roboto"/>
              </a:rPr>
              <a:t> + z</a:t>
            </a:r>
            <a:r>
              <a:rPr lang="en" sz="2800" baseline="-25000" dirty="0">
                <a:latin typeface="Roboto"/>
                <a:ea typeface="Roboto"/>
                <a:cs typeface="Roboto"/>
                <a:sym typeface="Roboto"/>
              </a:rPr>
              <a:t>1</a:t>
            </a:r>
            <a:r>
              <a:rPr lang="en" sz="2800" dirty="0">
                <a:latin typeface="Roboto"/>
                <a:ea typeface="Roboto"/>
                <a:cs typeface="Roboto"/>
                <a:sym typeface="Roboto"/>
              </a:rPr>
              <a:t>)/a</a:t>
            </a:r>
            <a:r>
              <a:rPr lang="en" sz="2800" baseline="-25000" dirty="0">
                <a:latin typeface="Roboto"/>
                <a:ea typeface="Roboto"/>
                <a:cs typeface="Roboto"/>
                <a:sym typeface="Roboto"/>
              </a:rPr>
              <a:t>x:s</a:t>
            </a:r>
            <a:r>
              <a:rPr lang="en" sz="2800" dirty="0">
                <a:latin typeface="Roboto"/>
                <a:ea typeface="Roboto"/>
                <a:cs typeface="Roboto"/>
                <a:sym typeface="Roboto"/>
              </a:rPr>
              <a:t>  +  y</a:t>
            </a:r>
            <a:r>
              <a:rPr lang="en" sz="2800" baseline="-25000" dirty="0">
                <a:latin typeface="Roboto"/>
                <a:ea typeface="Roboto"/>
                <a:cs typeface="Roboto"/>
                <a:sym typeface="Roboto"/>
              </a:rPr>
              <a:t>2-5</a:t>
            </a:r>
            <a:r>
              <a:rPr lang="en" sz="2800" dirty="0">
                <a:latin typeface="Roboto"/>
                <a:ea typeface="Roboto"/>
                <a:cs typeface="Roboto"/>
                <a:sym typeface="Roboto"/>
              </a:rPr>
              <a:t>* C</a:t>
            </a:r>
            <a:r>
              <a:rPr lang="en" sz="2800" baseline="-25000" dirty="0">
                <a:latin typeface="Roboto"/>
                <a:ea typeface="Roboto"/>
                <a:cs typeface="Roboto"/>
                <a:sym typeface="Roboto"/>
              </a:rPr>
              <a:t>x+t</a:t>
            </a:r>
            <a:endParaRPr sz="2800" baseline="-25000" dirty="0">
              <a:latin typeface="Roboto"/>
              <a:ea typeface="Roboto"/>
              <a:cs typeface="Roboto"/>
              <a:sym typeface="Roboto"/>
            </a:endParaRPr>
          </a:p>
        </p:txBody>
      </p:sp>
      <p:sp>
        <p:nvSpPr>
          <p:cNvPr id="474" name="Google Shape;474;p55"/>
          <p:cNvSpPr/>
          <p:nvPr/>
        </p:nvSpPr>
        <p:spPr>
          <a:xfrm>
            <a:off x="4190513" y="2803307"/>
            <a:ext cx="116700" cy="8334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5" name="Google Shape;475;p55"/>
          <p:cNvSpPr/>
          <p:nvPr/>
        </p:nvSpPr>
        <p:spPr>
          <a:xfrm flipH="1">
            <a:off x="8144263" y="2760775"/>
            <a:ext cx="116700" cy="8334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6" name="Google Shape;476;p55"/>
          <p:cNvSpPr/>
          <p:nvPr/>
        </p:nvSpPr>
        <p:spPr>
          <a:xfrm rot="10800000">
            <a:off x="3300839" y="3017050"/>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55"/>
          <p:cNvSpPr/>
          <p:nvPr/>
        </p:nvSpPr>
        <p:spPr>
          <a:xfrm rot="10800000">
            <a:off x="3388438" y="3017050"/>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55"/>
          <p:cNvSpPr/>
          <p:nvPr/>
        </p:nvSpPr>
        <p:spPr>
          <a:xfrm rot="10800000">
            <a:off x="5678739" y="3017050"/>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55"/>
          <p:cNvSpPr/>
          <p:nvPr/>
        </p:nvSpPr>
        <p:spPr>
          <a:xfrm rot="10800000">
            <a:off x="5766338" y="3017050"/>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55"/>
          <p:cNvSpPr/>
          <p:nvPr/>
        </p:nvSpPr>
        <p:spPr>
          <a:xfrm rot="-5400000">
            <a:off x="5060600" y="2736475"/>
            <a:ext cx="430200" cy="19050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55"/>
          <p:cNvSpPr txBox="1"/>
          <p:nvPr/>
        </p:nvSpPr>
        <p:spPr>
          <a:xfrm>
            <a:off x="4038187" y="3927925"/>
            <a:ext cx="26841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a:ea typeface="Roboto"/>
                <a:cs typeface="Roboto"/>
                <a:sym typeface="Roboto"/>
              </a:rPr>
              <a:t>Amortize 1st Year Expenses over ALL premiums</a:t>
            </a:r>
            <a:endParaRPr sz="1600">
              <a:latin typeface="Roboto"/>
              <a:ea typeface="Roboto"/>
              <a:cs typeface="Roboto"/>
              <a:sym typeface="Roboto"/>
            </a:endParaRPr>
          </a:p>
        </p:txBody>
      </p:sp>
      <p:sp>
        <p:nvSpPr>
          <p:cNvPr id="482" name="Google Shape;482;p55"/>
          <p:cNvSpPr txBox="1"/>
          <p:nvPr/>
        </p:nvSpPr>
        <p:spPr>
          <a:xfrm>
            <a:off x="6594313" y="3927925"/>
            <a:ext cx="18366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a:ea typeface="Roboto"/>
                <a:cs typeface="Roboto"/>
                <a:sym typeface="Roboto"/>
              </a:rPr>
              <a:t>Amortize 2nd - 5th Year Expenses</a:t>
            </a:r>
            <a:endParaRPr sz="1600">
              <a:latin typeface="Roboto"/>
              <a:ea typeface="Roboto"/>
              <a:cs typeface="Roboto"/>
              <a:sym typeface="Roboto"/>
            </a:endParaRPr>
          </a:p>
        </p:txBody>
      </p:sp>
      <p:sp>
        <p:nvSpPr>
          <p:cNvPr id="483" name="Google Shape;483;p55"/>
          <p:cNvSpPr/>
          <p:nvPr/>
        </p:nvSpPr>
        <p:spPr>
          <a:xfrm rot="-5400000">
            <a:off x="7139363" y="2947125"/>
            <a:ext cx="371700" cy="14253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55"/>
          <p:cNvSpPr/>
          <p:nvPr/>
        </p:nvSpPr>
        <p:spPr>
          <a:xfrm rot="-5400000">
            <a:off x="3512875" y="3290900"/>
            <a:ext cx="399600" cy="7842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55"/>
          <p:cNvSpPr txBox="1"/>
          <p:nvPr/>
        </p:nvSpPr>
        <p:spPr>
          <a:xfrm>
            <a:off x="2807478" y="3927925"/>
            <a:ext cx="16254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a:ea typeface="Roboto"/>
                <a:cs typeface="Roboto"/>
                <a:sym typeface="Roboto"/>
              </a:rPr>
              <a:t>Amortize over remaining premiums</a:t>
            </a:r>
            <a:endParaRPr sz="1600">
              <a:latin typeface="Roboto"/>
              <a:ea typeface="Roboto"/>
              <a:cs typeface="Roboto"/>
              <a:sym typeface="Roboto"/>
            </a:endParaRPr>
          </a:p>
        </p:txBody>
      </p:sp>
      <p:sp>
        <p:nvSpPr>
          <p:cNvPr id="486" name="Google Shape;486;p55"/>
          <p:cNvSpPr/>
          <p:nvPr/>
        </p:nvSpPr>
        <p:spPr>
          <a:xfrm rot="-5400000">
            <a:off x="2182150" y="3194900"/>
            <a:ext cx="399600" cy="9762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55"/>
          <p:cNvSpPr txBox="1"/>
          <p:nvPr/>
        </p:nvSpPr>
        <p:spPr>
          <a:xfrm>
            <a:off x="1476753" y="3927925"/>
            <a:ext cx="16254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a:ea typeface="Roboto"/>
                <a:cs typeface="Roboto"/>
                <a:sym typeface="Roboto"/>
              </a:rPr>
              <a:t>Ratio of PV(benefits) to PV(premiums)</a:t>
            </a:r>
            <a:endParaRPr sz="1600">
              <a:latin typeface="Roboto"/>
              <a:ea typeface="Roboto"/>
              <a:cs typeface="Roboto"/>
              <a:sym typeface="Roboto"/>
            </a:endParaRPr>
          </a:p>
        </p:txBody>
      </p:sp>
      <p:cxnSp>
        <p:nvCxnSpPr>
          <p:cNvPr id="488" name="Google Shape;488;p55"/>
          <p:cNvCxnSpPr/>
          <p:nvPr/>
        </p:nvCxnSpPr>
        <p:spPr>
          <a:xfrm>
            <a:off x="3822625" y="3274875"/>
            <a:ext cx="279600" cy="163200"/>
          </a:xfrm>
          <a:prstGeom prst="bentConnector3">
            <a:avLst>
              <a:gd name="adj1" fmla="val 99812"/>
            </a:avLst>
          </a:prstGeom>
          <a:noFill/>
          <a:ln w="9525" cap="flat" cmpd="sng">
            <a:solidFill>
              <a:srgbClr val="000000"/>
            </a:solidFill>
            <a:prstDash val="solid"/>
            <a:round/>
            <a:headEnd type="none" w="med" len="med"/>
            <a:tailEnd type="none" w="med" len="med"/>
          </a:ln>
        </p:spPr>
      </p:cxnSp>
      <p:cxnSp>
        <p:nvCxnSpPr>
          <p:cNvPr id="489" name="Google Shape;489;p55"/>
          <p:cNvCxnSpPr/>
          <p:nvPr/>
        </p:nvCxnSpPr>
        <p:spPr>
          <a:xfrm rot="-5400000" flipH="1">
            <a:off x="5979325" y="3312225"/>
            <a:ext cx="175200" cy="100500"/>
          </a:xfrm>
          <a:prstGeom prst="bentConnector3">
            <a:avLst>
              <a:gd name="adj1" fmla="val 0"/>
            </a:avLst>
          </a:prstGeom>
          <a:noFill/>
          <a:ln w="9525" cap="flat" cmpd="sng">
            <a:solidFill>
              <a:srgbClr val="000000"/>
            </a:solidFill>
            <a:prstDash val="solid"/>
            <a:round/>
            <a:headEnd type="none" w="med" len="med"/>
            <a:tailEnd type="none" w="med" len="med"/>
          </a:ln>
        </p:spPr>
      </p:cxnSp>
      <p:sp>
        <p:nvSpPr>
          <p:cNvPr id="490" name="Google Shape;490;p55"/>
          <p:cNvSpPr/>
          <p:nvPr/>
        </p:nvSpPr>
        <p:spPr>
          <a:xfrm>
            <a:off x="488625" y="1230900"/>
            <a:ext cx="3927900" cy="13656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u="sng">
                <a:latin typeface="Roboto"/>
                <a:ea typeface="Roboto"/>
                <a:cs typeface="Roboto"/>
                <a:sym typeface="Roboto"/>
              </a:rPr>
              <a:t>Step 2</a:t>
            </a:r>
            <a:r>
              <a:rPr lang="en" sz="2200">
                <a:latin typeface="Roboto"/>
                <a:ea typeface="Roboto"/>
                <a:cs typeface="Roboto"/>
                <a:sym typeface="Roboto"/>
              </a:rPr>
              <a:t>: Calculate expense allowance assuming expenses are front loaded into the first 5 years</a:t>
            </a:r>
            <a:endParaRPr sz="2200">
              <a:latin typeface="Roboto"/>
              <a:ea typeface="Roboto"/>
              <a:cs typeface="Roboto"/>
              <a:sym typeface="Roboto"/>
            </a:endParaRPr>
          </a:p>
        </p:txBody>
      </p:sp>
      <p:sp>
        <p:nvSpPr>
          <p:cNvPr id="491" name="Google Shape;491;p55"/>
          <p:cNvSpPr/>
          <p:nvPr/>
        </p:nvSpPr>
        <p:spPr>
          <a:xfrm>
            <a:off x="4727475" y="1230900"/>
            <a:ext cx="3927900" cy="13656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Roboto"/>
                <a:ea typeface="Roboto"/>
                <a:cs typeface="Roboto"/>
                <a:sym typeface="Roboto"/>
              </a:rPr>
              <a:t>x = issue age</a:t>
            </a:r>
            <a:endParaRPr sz="2000">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s = # of premium payments allowed</a:t>
            </a:r>
            <a:endParaRPr sz="2000">
              <a:latin typeface="Roboto"/>
              <a:ea typeface="Roboto"/>
              <a:cs typeface="Roboto"/>
              <a:sym typeface="Roboto"/>
            </a:endParaRPr>
          </a:p>
          <a:p>
            <a:pPr marL="0" lvl="0" indent="0" algn="l" rtl="0">
              <a:spcBef>
                <a:spcPts val="0"/>
              </a:spcBef>
              <a:spcAft>
                <a:spcPts val="0"/>
              </a:spcAft>
              <a:buNone/>
            </a:pPr>
            <a:r>
              <a:rPr lang="en" sz="2000">
                <a:latin typeface="Roboto"/>
                <a:ea typeface="Roboto"/>
                <a:cs typeface="Roboto"/>
                <a:sym typeface="Roboto"/>
              </a:rPr>
              <a:t>t = policy year</a:t>
            </a:r>
            <a:endParaRPr sz="2000">
              <a:latin typeface="Roboto"/>
              <a:ea typeface="Roboto"/>
              <a:cs typeface="Roboto"/>
              <a:sym typeface="Robo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5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1 - Expense Allowance Example</a:t>
            </a:r>
            <a:endParaRPr sz="3000"/>
          </a:p>
        </p:txBody>
      </p:sp>
      <p:sp>
        <p:nvSpPr>
          <p:cNvPr id="497" name="Google Shape;497;p5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44</a:t>
            </a:fld>
            <a:endParaRPr/>
          </a:p>
        </p:txBody>
      </p:sp>
      <p:sp>
        <p:nvSpPr>
          <p:cNvPr id="498" name="Google Shape;498;p56"/>
          <p:cNvSpPr txBox="1"/>
          <p:nvPr/>
        </p:nvSpPr>
        <p:spPr>
          <a:xfrm>
            <a:off x="503475" y="3092888"/>
            <a:ext cx="9969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latin typeface="Roboto"/>
                <a:ea typeface="Roboto"/>
                <a:cs typeface="Roboto"/>
                <a:sym typeface="Roboto"/>
              </a:rPr>
              <a:t>E</a:t>
            </a:r>
            <a:r>
              <a:rPr lang="en" sz="2400" baseline="-25000">
                <a:latin typeface="Roboto"/>
                <a:ea typeface="Roboto"/>
                <a:cs typeface="Roboto"/>
                <a:sym typeface="Roboto"/>
              </a:rPr>
              <a:t>53</a:t>
            </a:r>
            <a:r>
              <a:rPr lang="en" sz="2400">
                <a:latin typeface="Roboto"/>
                <a:ea typeface="Roboto"/>
                <a:cs typeface="Roboto"/>
                <a:sym typeface="Roboto"/>
              </a:rPr>
              <a:t> =</a:t>
            </a:r>
            <a:endParaRPr sz="2400">
              <a:latin typeface="Roboto"/>
              <a:ea typeface="Roboto"/>
              <a:cs typeface="Roboto"/>
              <a:sym typeface="Roboto"/>
            </a:endParaRPr>
          </a:p>
        </p:txBody>
      </p:sp>
      <p:sp>
        <p:nvSpPr>
          <p:cNvPr id="499" name="Google Shape;499;p56"/>
          <p:cNvSpPr txBox="1"/>
          <p:nvPr/>
        </p:nvSpPr>
        <p:spPr>
          <a:xfrm>
            <a:off x="1292675" y="3092888"/>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latin typeface="Roboto"/>
                <a:ea typeface="Roboto"/>
                <a:cs typeface="Roboto"/>
                <a:sym typeface="Roboto"/>
              </a:rPr>
              <a:t>0.34</a:t>
            </a:r>
            <a:endParaRPr sz="2400">
              <a:latin typeface="Roboto"/>
              <a:ea typeface="Roboto"/>
              <a:cs typeface="Roboto"/>
              <a:sym typeface="Roboto"/>
            </a:endParaRPr>
          </a:p>
        </p:txBody>
      </p:sp>
      <p:sp>
        <p:nvSpPr>
          <p:cNvPr id="500" name="Google Shape;500;p56"/>
          <p:cNvSpPr txBox="1"/>
          <p:nvPr/>
        </p:nvSpPr>
        <p:spPr>
          <a:xfrm>
            <a:off x="2197775" y="3082238"/>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800">
              <a:latin typeface="Roboto"/>
              <a:ea typeface="Roboto"/>
              <a:cs typeface="Roboto"/>
              <a:sym typeface="Roboto"/>
            </a:endParaRPr>
          </a:p>
        </p:txBody>
      </p:sp>
      <p:sp>
        <p:nvSpPr>
          <p:cNvPr id="501" name="Google Shape;501;p56"/>
          <p:cNvSpPr txBox="1"/>
          <p:nvPr/>
        </p:nvSpPr>
        <p:spPr>
          <a:xfrm>
            <a:off x="2058175" y="3082238"/>
            <a:ext cx="12732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a:latin typeface="Roboto"/>
                <a:ea typeface="Roboto"/>
                <a:cs typeface="Roboto"/>
                <a:sym typeface="Roboto"/>
              </a:rPr>
              <a:t>* a</a:t>
            </a:r>
            <a:r>
              <a:rPr lang="en" sz="2800" baseline="-25000">
                <a:latin typeface="Roboto"/>
                <a:ea typeface="Roboto"/>
                <a:cs typeface="Roboto"/>
                <a:sym typeface="Roboto"/>
              </a:rPr>
              <a:t>53:48</a:t>
            </a:r>
            <a:endParaRPr sz="2800">
              <a:latin typeface="Roboto"/>
              <a:ea typeface="Roboto"/>
              <a:cs typeface="Roboto"/>
              <a:sym typeface="Roboto"/>
            </a:endParaRPr>
          </a:p>
        </p:txBody>
      </p:sp>
      <p:sp>
        <p:nvSpPr>
          <p:cNvPr id="502" name="Google Shape;502;p56"/>
          <p:cNvSpPr txBox="1"/>
          <p:nvPr/>
        </p:nvSpPr>
        <p:spPr>
          <a:xfrm>
            <a:off x="3407375" y="3092888"/>
            <a:ext cx="5110500" cy="5331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2400">
                <a:latin typeface="Roboto"/>
                <a:ea typeface="Roboto"/>
                <a:cs typeface="Roboto"/>
                <a:sym typeface="Roboto"/>
              </a:rPr>
              <a:t>(2,893+250)  +  289.3       1    +    1</a:t>
            </a:r>
            <a:endParaRPr sz="2400" baseline="-25000">
              <a:latin typeface="Roboto"/>
              <a:ea typeface="Roboto"/>
              <a:cs typeface="Roboto"/>
              <a:sym typeface="Roboto"/>
            </a:endParaRPr>
          </a:p>
        </p:txBody>
      </p:sp>
      <p:sp>
        <p:nvSpPr>
          <p:cNvPr id="503" name="Google Shape;503;p56"/>
          <p:cNvSpPr/>
          <p:nvPr/>
        </p:nvSpPr>
        <p:spPr>
          <a:xfrm>
            <a:off x="3357149" y="2915738"/>
            <a:ext cx="116700" cy="13335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504" name="Google Shape;504;p56"/>
          <p:cNvSpPr/>
          <p:nvPr/>
        </p:nvSpPr>
        <p:spPr>
          <a:xfrm flipH="1">
            <a:off x="8593875" y="2915738"/>
            <a:ext cx="116700" cy="13938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505" name="Google Shape;505;p56"/>
          <p:cNvSpPr/>
          <p:nvPr/>
        </p:nvSpPr>
        <p:spPr>
          <a:xfrm rot="10800000">
            <a:off x="2476801" y="3194313"/>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56"/>
          <p:cNvSpPr/>
          <p:nvPr/>
        </p:nvSpPr>
        <p:spPr>
          <a:xfrm rot="10800000">
            <a:off x="2564400" y="3194313"/>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56"/>
          <p:cNvSpPr txBox="1"/>
          <p:nvPr/>
        </p:nvSpPr>
        <p:spPr>
          <a:xfrm>
            <a:off x="3632375" y="3625988"/>
            <a:ext cx="12732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a:latin typeface="Roboto"/>
                <a:ea typeface="Roboto"/>
                <a:cs typeface="Roboto"/>
                <a:sym typeface="Roboto"/>
              </a:rPr>
              <a:t>   a</a:t>
            </a:r>
            <a:r>
              <a:rPr lang="en" sz="2800" baseline="-25000">
                <a:latin typeface="Roboto"/>
                <a:ea typeface="Roboto"/>
                <a:cs typeface="Roboto"/>
                <a:sym typeface="Roboto"/>
              </a:rPr>
              <a:t>50:51</a:t>
            </a:r>
            <a:endParaRPr sz="2800">
              <a:latin typeface="Roboto"/>
              <a:ea typeface="Roboto"/>
              <a:cs typeface="Roboto"/>
              <a:sym typeface="Roboto"/>
            </a:endParaRPr>
          </a:p>
        </p:txBody>
      </p:sp>
      <p:sp>
        <p:nvSpPr>
          <p:cNvPr id="508" name="Google Shape;508;p56"/>
          <p:cNvSpPr/>
          <p:nvPr/>
        </p:nvSpPr>
        <p:spPr>
          <a:xfrm rot="10800000">
            <a:off x="4046201" y="3736488"/>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56"/>
          <p:cNvSpPr/>
          <p:nvPr/>
        </p:nvSpPr>
        <p:spPr>
          <a:xfrm rot="10800000">
            <a:off x="4133800" y="3736488"/>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0" name="Google Shape;510;p56"/>
          <p:cNvCxnSpPr/>
          <p:nvPr/>
        </p:nvCxnSpPr>
        <p:spPr>
          <a:xfrm>
            <a:off x="3448375" y="3625988"/>
            <a:ext cx="1746600" cy="5400"/>
          </a:xfrm>
          <a:prstGeom prst="straightConnector1">
            <a:avLst/>
          </a:prstGeom>
          <a:noFill/>
          <a:ln w="19050" cap="flat" cmpd="sng">
            <a:solidFill>
              <a:srgbClr val="000000"/>
            </a:solidFill>
            <a:prstDash val="solid"/>
            <a:round/>
            <a:headEnd type="none" w="med" len="med"/>
            <a:tailEnd type="none" w="med" len="med"/>
          </a:ln>
        </p:spPr>
      </p:cxnSp>
      <p:sp>
        <p:nvSpPr>
          <p:cNvPr id="511" name="Google Shape;511;p56"/>
          <p:cNvSpPr txBox="1"/>
          <p:nvPr/>
        </p:nvSpPr>
        <p:spPr>
          <a:xfrm>
            <a:off x="6116807" y="3666696"/>
            <a:ext cx="12732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a:latin typeface="Roboto"/>
                <a:ea typeface="Roboto"/>
                <a:cs typeface="Roboto"/>
                <a:sym typeface="Roboto"/>
              </a:rPr>
              <a:t>   a</a:t>
            </a:r>
            <a:r>
              <a:rPr lang="en" sz="2800" baseline="-25000">
                <a:latin typeface="Roboto"/>
                <a:ea typeface="Roboto"/>
                <a:cs typeface="Roboto"/>
                <a:sym typeface="Roboto"/>
              </a:rPr>
              <a:t>51:50</a:t>
            </a:r>
            <a:endParaRPr sz="2800">
              <a:latin typeface="Roboto"/>
              <a:ea typeface="Roboto"/>
              <a:cs typeface="Roboto"/>
              <a:sym typeface="Roboto"/>
            </a:endParaRPr>
          </a:p>
        </p:txBody>
      </p:sp>
      <p:sp>
        <p:nvSpPr>
          <p:cNvPr id="512" name="Google Shape;512;p56"/>
          <p:cNvSpPr/>
          <p:nvPr/>
        </p:nvSpPr>
        <p:spPr>
          <a:xfrm rot="10800000">
            <a:off x="6526951" y="3716138"/>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56"/>
          <p:cNvSpPr/>
          <p:nvPr/>
        </p:nvSpPr>
        <p:spPr>
          <a:xfrm rot="10800000">
            <a:off x="6614550" y="3716138"/>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14" name="Google Shape;514;p56"/>
          <p:cNvCxnSpPr/>
          <p:nvPr/>
        </p:nvCxnSpPr>
        <p:spPr>
          <a:xfrm>
            <a:off x="6523838" y="3627788"/>
            <a:ext cx="685800" cy="1800"/>
          </a:xfrm>
          <a:prstGeom prst="straightConnector1">
            <a:avLst/>
          </a:prstGeom>
          <a:noFill/>
          <a:ln w="19050" cap="flat" cmpd="sng">
            <a:solidFill>
              <a:srgbClr val="000000"/>
            </a:solidFill>
            <a:prstDash val="solid"/>
            <a:round/>
            <a:headEnd type="none" w="med" len="med"/>
            <a:tailEnd type="none" w="med" len="med"/>
          </a:ln>
        </p:spPr>
      </p:cxnSp>
      <p:cxnSp>
        <p:nvCxnSpPr>
          <p:cNvPr id="515" name="Google Shape;515;p56"/>
          <p:cNvCxnSpPr/>
          <p:nvPr/>
        </p:nvCxnSpPr>
        <p:spPr>
          <a:xfrm>
            <a:off x="6980525" y="3941588"/>
            <a:ext cx="305400" cy="217500"/>
          </a:xfrm>
          <a:prstGeom prst="bentConnector3">
            <a:avLst>
              <a:gd name="adj1" fmla="val 104011"/>
            </a:avLst>
          </a:prstGeom>
          <a:noFill/>
          <a:ln w="9525" cap="flat" cmpd="sng">
            <a:solidFill>
              <a:srgbClr val="000000"/>
            </a:solidFill>
            <a:prstDash val="solid"/>
            <a:round/>
            <a:headEnd type="none" w="med" len="med"/>
            <a:tailEnd type="none" w="med" len="med"/>
          </a:ln>
        </p:spPr>
      </p:cxnSp>
      <p:cxnSp>
        <p:nvCxnSpPr>
          <p:cNvPr id="516" name="Google Shape;516;p56"/>
          <p:cNvCxnSpPr/>
          <p:nvPr/>
        </p:nvCxnSpPr>
        <p:spPr>
          <a:xfrm>
            <a:off x="4500375" y="3885388"/>
            <a:ext cx="305400" cy="217500"/>
          </a:xfrm>
          <a:prstGeom prst="bentConnector3">
            <a:avLst>
              <a:gd name="adj1" fmla="val 104011"/>
            </a:avLst>
          </a:prstGeom>
          <a:noFill/>
          <a:ln w="9525" cap="flat" cmpd="sng">
            <a:solidFill>
              <a:srgbClr val="000000"/>
            </a:solidFill>
            <a:prstDash val="solid"/>
            <a:round/>
            <a:headEnd type="none" w="med" len="med"/>
            <a:tailEnd type="none" w="med" len="med"/>
          </a:ln>
        </p:spPr>
      </p:cxnSp>
      <p:cxnSp>
        <p:nvCxnSpPr>
          <p:cNvPr id="517" name="Google Shape;517;p56"/>
          <p:cNvCxnSpPr/>
          <p:nvPr/>
        </p:nvCxnSpPr>
        <p:spPr>
          <a:xfrm>
            <a:off x="2893223" y="3348788"/>
            <a:ext cx="305400" cy="217500"/>
          </a:xfrm>
          <a:prstGeom prst="bentConnector3">
            <a:avLst>
              <a:gd name="adj1" fmla="val 104011"/>
            </a:avLst>
          </a:prstGeom>
          <a:noFill/>
          <a:ln w="9525" cap="flat" cmpd="sng">
            <a:solidFill>
              <a:srgbClr val="000000"/>
            </a:solidFill>
            <a:prstDash val="solid"/>
            <a:round/>
            <a:headEnd type="none" w="med" len="med"/>
            <a:tailEnd type="none" w="med" len="med"/>
          </a:ln>
        </p:spPr>
      </p:cxnSp>
      <p:sp>
        <p:nvSpPr>
          <p:cNvPr id="518" name="Google Shape;518;p56"/>
          <p:cNvSpPr txBox="1"/>
          <p:nvPr/>
        </p:nvSpPr>
        <p:spPr>
          <a:xfrm>
            <a:off x="7237917" y="3680588"/>
            <a:ext cx="12732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800" dirty="0">
                <a:latin typeface="Roboto"/>
                <a:ea typeface="Roboto"/>
                <a:cs typeface="Roboto"/>
                <a:sym typeface="Roboto"/>
              </a:rPr>
              <a:t>   a</a:t>
            </a:r>
            <a:r>
              <a:rPr lang="en" sz="2800" baseline="-25000" dirty="0">
                <a:latin typeface="Roboto"/>
                <a:ea typeface="Roboto"/>
                <a:cs typeface="Roboto"/>
                <a:sym typeface="Roboto"/>
              </a:rPr>
              <a:t>52:49</a:t>
            </a:r>
            <a:endParaRPr sz="2800" dirty="0">
              <a:latin typeface="Roboto"/>
              <a:ea typeface="Roboto"/>
              <a:cs typeface="Roboto"/>
              <a:sym typeface="Roboto"/>
            </a:endParaRPr>
          </a:p>
        </p:txBody>
      </p:sp>
      <p:sp>
        <p:nvSpPr>
          <p:cNvPr id="519" name="Google Shape;519;p56"/>
          <p:cNvSpPr/>
          <p:nvPr/>
        </p:nvSpPr>
        <p:spPr>
          <a:xfrm rot="10800000">
            <a:off x="7651289" y="3726313"/>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56"/>
          <p:cNvSpPr/>
          <p:nvPr/>
        </p:nvSpPr>
        <p:spPr>
          <a:xfrm rot="10800000">
            <a:off x="7738888" y="3726313"/>
            <a:ext cx="45600" cy="456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1" name="Google Shape;521;p56"/>
          <p:cNvCxnSpPr/>
          <p:nvPr/>
        </p:nvCxnSpPr>
        <p:spPr>
          <a:xfrm>
            <a:off x="7571413" y="3627788"/>
            <a:ext cx="685800" cy="1800"/>
          </a:xfrm>
          <a:prstGeom prst="straightConnector1">
            <a:avLst/>
          </a:prstGeom>
          <a:noFill/>
          <a:ln w="19050" cap="flat" cmpd="sng">
            <a:solidFill>
              <a:srgbClr val="000000"/>
            </a:solidFill>
            <a:prstDash val="solid"/>
            <a:round/>
            <a:headEnd type="none" w="med" len="med"/>
            <a:tailEnd type="none" w="med" len="med"/>
          </a:ln>
        </p:spPr>
      </p:cxnSp>
      <p:cxnSp>
        <p:nvCxnSpPr>
          <p:cNvPr id="522" name="Google Shape;522;p56"/>
          <p:cNvCxnSpPr/>
          <p:nvPr/>
        </p:nvCxnSpPr>
        <p:spPr>
          <a:xfrm>
            <a:off x="8104863" y="3951763"/>
            <a:ext cx="305400" cy="217500"/>
          </a:xfrm>
          <a:prstGeom prst="bentConnector3">
            <a:avLst>
              <a:gd name="adj1" fmla="val 104011"/>
            </a:avLst>
          </a:prstGeom>
          <a:noFill/>
          <a:ln w="9525" cap="flat" cmpd="sng">
            <a:solidFill>
              <a:srgbClr val="000000"/>
            </a:solidFill>
            <a:prstDash val="solid"/>
            <a:round/>
            <a:headEnd type="none" w="med" len="med"/>
            <a:tailEnd type="none" w="med" len="med"/>
          </a:ln>
        </p:spPr>
      </p:cxnSp>
      <p:sp>
        <p:nvSpPr>
          <p:cNvPr id="523" name="Google Shape;523;p56"/>
          <p:cNvSpPr/>
          <p:nvPr/>
        </p:nvSpPr>
        <p:spPr>
          <a:xfrm>
            <a:off x="6364788" y="3068288"/>
            <a:ext cx="116700" cy="1120800"/>
          </a:xfrm>
          <a:prstGeom prst="leftBracket">
            <a:avLst>
              <a:gd name="adj" fmla="val 8333"/>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56"/>
          <p:cNvSpPr/>
          <p:nvPr/>
        </p:nvSpPr>
        <p:spPr>
          <a:xfrm flipH="1">
            <a:off x="8448463" y="3068288"/>
            <a:ext cx="116700" cy="1120800"/>
          </a:xfrm>
          <a:prstGeom prst="leftBracket">
            <a:avLst>
              <a:gd name="adj" fmla="val 8333"/>
            </a:avLst>
          </a:prstGeom>
          <a:noFill/>
          <a:ln w="19050" cap="flat" cmpd="sng">
            <a:solidFill>
              <a:srgbClr val="66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56"/>
          <p:cNvSpPr/>
          <p:nvPr/>
        </p:nvSpPr>
        <p:spPr>
          <a:xfrm>
            <a:off x="433425" y="1005125"/>
            <a:ext cx="8222100" cy="15219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457200" lvl="0" indent="-368300" algn="l" rtl="0">
              <a:spcBef>
                <a:spcPts val="0"/>
              </a:spcBef>
              <a:spcAft>
                <a:spcPts val="0"/>
              </a:spcAft>
              <a:buClr>
                <a:srgbClr val="000000"/>
              </a:buClr>
              <a:buSzPts val="2200"/>
              <a:buFont typeface="Roboto"/>
              <a:buChar char="●"/>
            </a:pPr>
            <a:r>
              <a:rPr lang="en" sz="2200">
                <a:latin typeface="Roboto"/>
                <a:ea typeface="Roboto"/>
                <a:cs typeface="Roboto"/>
                <a:sym typeface="Roboto"/>
              </a:rPr>
              <a:t>50 year old, $100,000 DB</a:t>
            </a:r>
            <a:endParaRPr sz="2200">
              <a:latin typeface="Roboto"/>
              <a:ea typeface="Roboto"/>
              <a:cs typeface="Roboto"/>
              <a:sym typeface="Roboto"/>
            </a:endParaRPr>
          </a:p>
          <a:p>
            <a:pPr marL="457200" lvl="0" indent="-368300" algn="l" rtl="0">
              <a:spcBef>
                <a:spcPts val="0"/>
              </a:spcBef>
              <a:spcAft>
                <a:spcPts val="0"/>
              </a:spcAft>
              <a:buClr>
                <a:srgbClr val="000000"/>
              </a:buClr>
              <a:buSzPts val="2200"/>
              <a:buFont typeface="Roboto"/>
              <a:buChar char="●"/>
            </a:pPr>
            <a:r>
              <a:rPr lang="en" sz="2200">
                <a:latin typeface="Roboto"/>
                <a:ea typeface="Roboto"/>
                <a:cs typeface="Roboto"/>
                <a:sym typeface="Roboto"/>
              </a:rPr>
              <a:t>Can pay premiums until age 100 (51 premiums)</a:t>
            </a:r>
            <a:endParaRPr sz="2200">
              <a:latin typeface="Roboto"/>
              <a:ea typeface="Roboto"/>
              <a:cs typeface="Roboto"/>
              <a:sym typeface="Roboto"/>
            </a:endParaRPr>
          </a:p>
          <a:p>
            <a:pPr marL="457200" lvl="0" indent="-368300" algn="l" rtl="0">
              <a:spcBef>
                <a:spcPts val="0"/>
              </a:spcBef>
              <a:spcAft>
                <a:spcPts val="0"/>
              </a:spcAft>
              <a:buClr>
                <a:srgbClr val="000000"/>
              </a:buClr>
              <a:buSzPts val="2200"/>
              <a:buFont typeface="Roboto"/>
              <a:buChar char="●"/>
            </a:pPr>
            <a:r>
              <a:rPr lang="en" sz="2200">
                <a:latin typeface="Roboto"/>
                <a:ea typeface="Roboto"/>
                <a:cs typeface="Roboto"/>
                <a:sym typeface="Roboto"/>
              </a:rPr>
              <a:t>Valuation date is policy year 3</a:t>
            </a:r>
            <a:endParaRPr sz="2200">
              <a:latin typeface="Roboto"/>
              <a:ea typeface="Roboto"/>
              <a:cs typeface="Roboto"/>
              <a:sym typeface="Roboto"/>
            </a:endParaRPr>
          </a:p>
          <a:p>
            <a:pPr marL="457200" lvl="0" indent="-368300" algn="l" rtl="0">
              <a:spcBef>
                <a:spcPts val="0"/>
              </a:spcBef>
              <a:spcAft>
                <a:spcPts val="0"/>
              </a:spcAft>
              <a:buClr>
                <a:srgbClr val="000000"/>
              </a:buClr>
              <a:buSzPts val="2200"/>
              <a:buFont typeface="Roboto"/>
              <a:buChar char="●"/>
            </a:pPr>
            <a:r>
              <a:rPr lang="en" sz="2200">
                <a:latin typeface="Roboto"/>
                <a:ea typeface="Roboto"/>
                <a:cs typeface="Roboto"/>
                <a:sym typeface="Roboto"/>
              </a:rPr>
              <a:t>Level Gross Premium = $2,893</a:t>
            </a:r>
            <a:endParaRPr sz="2200">
              <a:latin typeface="Roboto"/>
              <a:ea typeface="Roboto"/>
              <a:cs typeface="Roboto"/>
              <a:sym typeface="Robo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57"/>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1 - Calculate NPR</a:t>
            </a:r>
            <a:endParaRPr sz="3000"/>
          </a:p>
        </p:txBody>
      </p:sp>
      <p:sp>
        <p:nvSpPr>
          <p:cNvPr id="531" name="Google Shape;531;p5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45</a:t>
            </a:fld>
            <a:endParaRPr/>
          </a:p>
        </p:txBody>
      </p:sp>
      <p:sp>
        <p:nvSpPr>
          <p:cNvPr id="532" name="Google Shape;532;p57"/>
          <p:cNvSpPr txBox="1"/>
          <p:nvPr/>
        </p:nvSpPr>
        <p:spPr>
          <a:xfrm>
            <a:off x="318375" y="2532475"/>
            <a:ext cx="5930100" cy="519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NPR </a:t>
            </a:r>
            <a:r>
              <a:rPr lang="en" sz="1800">
                <a:latin typeface="Roboto"/>
                <a:ea typeface="Roboto"/>
                <a:cs typeface="Roboto"/>
                <a:sym typeface="Roboto"/>
              </a:rPr>
              <a:t>=  PV(benefits) - PV(valuation net premiums) - E</a:t>
            </a:r>
            <a:r>
              <a:rPr lang="en" sz="1800" baseline="-25000">
                <a:latin typeface="Roboto"/>
                <a:ea typeface="Roboto"/>
                <a:cs typeface="Roboto"/>
                <a:sym typeface="Roboto"/>
              </a:rPr>
              <a:t>x+t</a:t>
            </a:r>
            <a:endParaRPr sz="1800">
              <a:latin typeface="Roboto"/>
              <a:ea typeface="Roboto"/>
              <a:cs typeface="Roboto"/>
              <a:sym typeface="Roboto"/>
            </a:endParaRPr>
          </a:p>
        </p:txBody>
      </p:sp>
      <p:sp>
        <p:nvSpPr>
          <p:cNvPr id="533" name="Google Shape;533;p57"/>
          <p:cNvSpPr txBox="1"/>
          <p:nvPr/>
        </p:nvSpPr>
        <p:spPr>
          <a:xfrm>
            <a:off x="6248475" y="2306425"/>
            <a:ext cx="2529000" cy="45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Actual Account Value</a:t>
            </a:r>
            <a:endParaRPr sz="1800">
              <a:latin typeface="Roboto"/>
              <a:ea typeface="Roboto"/>
              <a:cs typeface="Roboto"/>
              <a:sym typeface="Roboto"/>
            </a:endParaRPr>
          </a:p>
        </p:txBody>
      </p:sp>
      <p:sp>
        <p:nvSpPr>
          <p:cNvPr id="534" name="Google Shape;534;p57"/>
          <p:cNvSpPr txBox="1"/>
          <p:nvPr/>
        </p:nvSpPr>
        <p:spPr>
          <a:xfrm>
            <a:off x="6248475" y="2819625"/>
            <a:ext cx="2529000" cy="959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Account Value needed to prevent policy from lapsing</a:t>
            </a:r>
            <a:endParaRPr sz="1800">
              <a:latin typeface="Roboto"/>
              <a:ea typeface="Roboto"/>
              <a:cs typeface="Roboto"/>
              <a:sym typeface="Roboto"/>
            </a:endParaRPr>
          </a:p>
        </p:txBody>
      </p:sp>
      <p:sp>
        <p:nvSpPr>
          <p:cNvPr id="535" name="Google Shape;535;p57"/>
          <p:cNvSpPr/>
          <p:nvPr/>
        </p:nvSpPr>
        <p:spPr>
          <a:xfrm>
            <a:off x="1263750" y="2456125"/>
            <a:ext cx="158700" cy="6720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57"/>
          <p:cNvSpPr/>
          <p:nvPr/>
        </p:nvSpPr>
        <p:spPr>
          <a:xfrm flipH="1">
            <a:off x="5992050" y="2456125"/>
            <a:ext cx="158700" cy="6720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7" name="Google Shape;537;p57"/>
          <p:cNvCxnSpPr/>
          <p:nvPr/>
        </p:nvCxnSpPr>
        <p:spPr>
          <a:xfrm rot="10800000" flipH="1">
            <a:off x="6365475" y="2782925"/>
            <a:ext cx="2295000" cy="12300"/>
          </a:xfrm>
          <a:prstGeom prst="straightConnector1">
            <a:avLst/>
          </a:prstGeom>
          <a:noFill/>
          <a:ln w="19050" cap="flat" cmpd="sng">
            <a:solidFill>
              <a:srgbClr val="000000"/>
            </a:solidFill>
            <a:prstDash val="solid"/>
            <a:round/>
            <a:headEnd type="none" w="med" len="med"/>
            <a:tailEnd type="none" w="med" len="med"/>
          </a:ln>
        </p:spPr>
      </p:cxnSp>
      <p:sp>
        <p:nvSpPr>
          <p:cNvPr id="538" name="Google Shape;538;p57"/>
          <p:cNvSpPr/>
          <p:nvPr/>
        </p:nvSpPr>
        <p:spPr>
          <a:xfrm>
            <a:off x="6309550" y="2154525"/>
            <a:ext cx="232200" cy="16248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57"/>
          <p:cNvSpPr/>
          <p:nvPr/>
        </p:nvSpPr>
        <p:spPr>
          <a:xfrm flipH="1">
            <a:off x="8545275" y="2154525"/>
            <a:ext cx="232200" cy="16248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7"/>
          <p:cNvSpPr/>
          <p:nvPr/>
        </p:nvSpPr>
        <p:spPr>
          <a:xfrm rot="-5400000">
            <a:off x="7316775" y="3116575"/>
            <a:ext cx="488700" cy="18630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7"/>
          <p:cNvSpPr txBox="1"/>
          <p:nvPr/>
        </p:nvSpPr>
        <p:spPr>
          <a:xfrm>
            <a:off x="6296625" y="4243525"/>
            <a:ext cx="2529000" cy="45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a:latin typeface="Roboto"/>
                <a:ea typeface="Roboto"/>
                <a:cs typeface="Roboto"/>
                <a:sym typeface="Roboto"/>
              </a:rPr>
              <a:t>Capped at 1</a:t>
            </a:r>
            <a:endParaRPr sz="1600">
              <a:latin typeface="Roboto"/>
              <a:ea typeface="Roboto"/>
              <a:cs typeface="Roboto"/>
              <a:sym typeface="Roboto"/>
            </a:endParaRPr>
          </a:p>
        </p:txBody>
      </p:sp>
      <p:sp>
        <p:nvSpPr>
          <p:cNvPr id="542" name="Google Shape;542;p57"/>
          <p:cNvSpPr/>
          <p:nvPr/>
        </p:nvSpPr>
        <p:spPr>
          <a:xfrm>
            <a:off x="485775" y="1181150"/>
            <a:ext cx="8222100" cy="6720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u="sng">
                <a:latin typeface="Roboto"/>
                <a:ea typeface="Roboto"/>
                <a:cs typeface="Roboto"/>
                <a:sym typeface="Roboto"/>
              </a:rPr>
              <a:t>Step 3</a:t>
            </a:r>
            <a:r>
              <a:rPr lang="en" sz="2200" b="1">
                <a:latin typeface="Roboto"/>
                <a:ea typeface="Roboto"/>
                <a:cs typeface="Roboto"/>
                <a:sym typeface="Roboto"/>
              </a:rPr>
              <a:t>:</a:t>
            </a:r>
            <a:r>
              <a:rPr lang="en" sz="2200">
                <a:latin typeface="Roboto"/>
                <a:ea typeface="Roboto"/>
                <a:cs typeface="Roboto"/>
                <a:sym typeface="Roboto"/>
              </a:rPr>
              <a:t> Calculate NPR</a:t>
            </a:r>
            <a:endParaRPr sz="2200">
              <a:latin typeface="Roboto"/>
              <a:ea typeface="Roboto"/>
              <a:cs typeface="Roboto"/>
              <a:sym typeface="Robo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When should it be used?</a:t>
            </a:r>
            <a:endParaRPr sz="3000"/>
          </a:p>
        </p:txBody>
      </p:sp>
      <p:sp>
        <p:nvSpPr>
          <p:cNvPr id="548" name="Google Shape;548;p5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46</a:t>
            </a:fld>
            <a:endParaRPr/>
          </a:p>
        </p:txBody>
      </p:sp>
      <p:sp>
        <p:nvSpPr>
          <p:cNvPr id="549" name="Google Shape;549;p58"/>
          <p:cNvSpPr/>
          <p:nvPr/>
        </p:nvSpPr>
        <p:spPr>
          <a:xfrm>
            <a:off x="1623900" y="2762650"/>
            <a:ext cx="7272600" cy="138000"/>
          </a:xfrm>
          <a:prstGeom prst="leftRightArrow">
            <a:avLst>
              <a:gd name="adj1" fmla="val 50000"/>
              <a:gd name="adj2" fmla="val 6251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8"/>
          <p:cNvSpPr txBox="1"/>
          <p:nvPr/>
        </p:nvSpPr>
        <p:spPr>
          <a:xfrm>
            <a:off x="1923288" y="2900650"/>
            <a:ext cx="2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0</a:t>
            </a:r>
            <a:endParaRPr sz="1800">
              <a:latin typeface="Roboto"/>
              <a:ea typeface="Roboto"/>
              <a:cs typeface="Roboto"/>
              <a:sym typeface="Roboto"/>
            </a:endParaRPr>
          </a:p>
        </p:txBody>
      </p:sp>
      <p:sp>
        <p:nvSpPr>
          <p:cNvPr id="551" name="Google Shape;551;p58"/>
          <p:cNvSpPr txBox="1"/>
          <p:nvPr/>
        </p:nvSpPr>
        <p:spPr>
          <a:xfrm>
            <a:off x="3978375" y="2900650"/>
            <a:ext cx="237300" cy="393600"/>
          </a:xfrm>
          <a:prstGeom prst="rect">
            <a:avLst/>
          </a:prstGeom>
          <a:noFill/>
          <a:ln>
            <a:noFill/>
          </a:ln>
        </p:spPr>
        <p:txBody>
          <a:bodyPr spcFirstLastPara="1" wrap="square" lIns="0" tIns="91425" rIns="0" bIns="91425" anchor="t" anchorCtr="0">
            <a:noAutofit/>
          </a:bodyPr>
          <a:lstStyle/>
          <a:p>
            <a:pPr marL="0" lvl="0" indent="0" algn="l" rtl="0">
              <a:spcBef>
                <a:spcPts val="0"/>
              </a:spcBef>
              <a:spcAft>
                <a:spcPts val="0"/>
              </a:spcAft>
              <a:buNone/>
            </a:pPr>
            <a:r>
              <a:rPr lang="en" sz="1800">
                <a:latin typeface="Roboto"/>
                <a:ea typeface="Roboto"/>
                <a:cs typeface="Roboto"/>
                <a:sym typeface="Roboto"/>
              </a:rPr>
              <a:t>m</a:t>
            </a:r>
            <a:endParaRPr sz="1800">
              <a:latin typeface="Roboto"/>
              <a:ea typeface="Roboto"/>
              <a:cs typeface="Roboto"/>
              <a:sym typeface="Roboto"/>
            </a:endParaRPr>
          </a:p>
        </p:txBody>
      </p:sp>
      <p:sp>
        <p:nvSpPr>
          <p:cNvPr id="552" name="Google Shape;552;p58"/>
          <p:cNvSpPr txBox="1"/>
          <p:nvPr/>
        </p:nvSpPr>
        <p:spPr>
          <a:xfrm>
            <a:off x="269400" y="2634850"/>
            <a:ext cx="1354500" cy="39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a:latin typeface="Roboto"/>
                <a:ea typeface="Roboto"/>
                <a:cs typeface="Roboto"/>
                <a:sym typeface="Roboto"/>
              </a:rPr>
              <a:t>Policy Year</a:t>
            </a:r>
            <a:endParaRPr sz="1600">
              <a:latin typeface="Roboto"/>
              <a:ea typeface="Roboto"/>
              <a:cs typeface="Roboto"/>
              <a:sym typeface="Roboto"/>
            </a:endParaRPr>
          </a:p>
        </p:txBody>
      </p:sp>
      <p:sp>
        <p:nvSpPr>
          <p:cNvPr id="553" name="Google Shape;553;p58"/>
          <p:cNvSpPr txBox="1"/>
          <p:nvPr/>
        </p:nvSpPr>
        <p:spPr>
          <a:xfrm>
            <a:off x="7200575" y="2900650"/>
            <a:ext cx="2952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s</a:t>
            </a:r>
            <a:endParaRPr sz="1800">
              <a:latin typeface="Roboto"/>
              <a:ea typeface="Roboto"/>
              <a:cs typeface="Roboto"/>
              <a:sym typeface="Roboto"/>
            </a:endParaRPr>
          </a:p>
        </p:txBody>
      </p:sp>
      <p:sp>
        <p:nvSpPr>
          <p:cNvPr id="554" name="Google Shape;554;p58"/>
          <p:cNvSpPr txBox="1"/>
          <p:nvPr/>
        </p:nvSpPr>
        <p:spPr>
          <a:xfrm>
            <a:off x="892400" y="3833900"/>
            <a:ext cx="7561800" cy="989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If valuation date is here, calculate using both methods.</a:t>
            </a:r>
            <a:endParaRPr sz="2200">
              <a:latin typeface="Roboto"/>
              <a:ea typeface="Roboto"/>
              <a:cs typeface="Roboto"/>
              <a:sym typeface="Roboto"/>
            </a:endParaRPr>
          </a:p>
          <a:p>
            <a:pPr marL="0" lvl="0" indent="0" algn="ctr" rtl="0">
              <a:spcBef>
                <a:spcPts val="1000"/>
              </a:spcBef>
              <a:spcAft>
                <a:spcPts val="1000"/>
              </a:spcAft>
              <a:buNone/>
            </a:pPr>
            <a:r>
              <a:rPr lang="en" sz="2200">
                <a:latin typeface="Roboto"/>
                <a:ea typeface="Roboto"/>
                <a:cs typeface="Roboto"/>
                <a:sym typeface="Roboto"/>
              </a:rPr>
              <a:t>Choose the larger one as the NPR.</a:t>
            </a:r>
            <a:endParaRPr sz="2200">
              <a:latin typeface="Roboto"/>
              <a:ea typeface="Roboto"/>
              <a:cs typeface="Roboto"/>
              <a:sym typeface="Roboto"/>
            </a:endParaRPr>
          </a:p>
        </p:txBody>
      </p:sp>
      <p:sp>
        <p:nvSpPr>
          <p:cNvPr id="555" name="Google Shape;555;p58"/>
          <p:cNvSpPr/>
          <p:nvPr/>
        </p:nvSpPr>
        <p:spPr>
          <a:xfrm>
            <a:off x="2036550"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58"/>
          <p:cNvSpPr/>
          <p:nvPr/>
        </p:nvSpPr>
        <p:spPr>
          <a:xfrm>
            <a:off x="4062675"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8"/>
          <p:cNvSpPr/>
          <p:nvPr/>
        </p:nvSpPr>
        <p:spPr>
          <a:xfrm>
            <a:off x="7313825" y="2684050"/>
            <a:ext cx="68700" cy="295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8"/>
          <p:cNvSpPr txBox="1"/>
          <p:nvPr/>
        </p:nvSpPr>
        <p:spPr>
          <a:xfrm>
            <a:off x="3068175" y="2064037"/>
            <a:ext cx="20577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End of Secondary Guarantee Period</a:t>
            </a:r>
            <a:endParaRPr sz="1800">
              <a:latin typeface="Roboto"/>
              <a:ea typeface="Roboto"/>
              <a:cs typeface="Roboto"/>
              <a:sym typeface="Roboto"/>
            </a:endParaRPr>
          </a:p>
        </p:txBody>
      </p:sp>
      <p:sp>
        <p:nvSpPr>
          <p:cNvPr id="559" name="Google Shape;559;p58"/>
          <p:cNvSpPr txBox="1"/>
          <p:nvPr/>
        </p:nvSpPr>
        <p:spPr>
          <a:xfrm>
            <a:off x="6242300" y="2064013"/>
            <a:ext cx="22119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Last Possible Premium Payment </a:t>
            </a:r>
            <a:endParaRPr sz="1800">
              <a:latin typeface="Roboto"/>
              <a:ea typeface="Roboto"/>
              <a:cs typeface="Roboto"/>
              <a:sym typeface="Roboto"/>
            </a:endParaRPr>
          </a:p>
        </p:txBody>
      </p:sp>
      <p:sp>
        <p:nvSpPr>
          <p:cNvPr id="560" name="Google Shape;560;p58"/>
          <p:cNvSpPr txBox="1"/>
          <p:nvPr/>
        </p:nvSpPr>
        <p:spPr>
          <a:xfrm>
            <a:off x="1556875" y="2064038"/>
            <a:ext cx="1028100" cy="61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Policy Issued</a:t>
            </a:r>
            <a:endParaRPr sz="1800">
              <a:latin typeface="Roboto"/>
              <a:ea typeface="Roboto"/>
              <a:cs typeface="Roboto"/>
              <a:sym typeface="Roboto"/>
            </a:endParaRPr>
          </a:p>
        </p:txBody>
      </p:sp>
      <p:sp>
        <p:nvSpPr>
          <p:cNvPr id="561" name="Google Shape;561;p58"/>
          <p:cNvSpPr/>
          <p:nvPr/>
        </p:nvSpPr>
        <p:spPr>
          <a:xfrm rot="5400000">
            <a:off x="2879700" y="2519800"/>
            <a:ext cx="374400" cy="1923300"/>
          </a:xfrm>
          <a:prstGeom prst="rightBrace">
            <a:avLst>
              <a:gd name="adj1" fmla="val 8333"/>
              <a:gd name="adj2" fmla="val 50000"/>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5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47</a:t>
            </a:fld>
            <a:endParaRPr/>
          </a:p>
        </p:txBody>
      </p:sp>
      <p:sp>
        <p:nvSpPr>
          <p:cNvPr id="567" name="Google Shape;567;p59"/>
          <p:cNvSpPr/>
          <p:nvPr/>
        </p:nvSpPr>
        <p:spPr>
          <a:xfrm>
            <a:off x="457525" y="1512175"/>
            <a:ext cx="8222100" cy="8304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u="sng">
                <a:latin typeface="Roboto"/>
                <a:ea typeface="Roboto"/>
                <a:cs typeface="Roboto"/>
                <a:sym typeface="Roboto"/>
              </a:rPr>
              <a:t>Step 1</a:t>
            </a:r>
            <a:r>
              <a:rPr lang="en" sz="2200">
                <a:latin typeface="Roboto"/>
                <a:ea typeface="Roboto"/>
                <a:cs typeface="Roboto"/>
                <a:sym typeface="Roboto"/>
              </a:rPr>
              <a:t>: Calculate </a:t>
            </a:r>
            <a:r>
              <a:rPr lang="en" sz="2200" b="1">
                <a:latin typeface="Roboto"/>
                <a:ea typeface="Roboto"/>
                <a:cs typeface="Roboto"/>
                <a:sym typeface="Roboto"/>
              </a:rPr>
              <a:t>level gross premium</a:t>
            </a:r>
            <a:r>
              <a:rPr lang="en" sz="2200">
                <a:latin typeface="Roboto"/>
                <a:ea typeface="Roboto"/>
                <a:cs typeface="Roboto"/>
                <a:sym typeface="Roboto"/>
              </a:rPr>
              <a:t> at issue</a:t>
            </a:r>
            <a:endParaRPr sz="2200">
              <a:latin typeface="Roboto"/>
              <a:ea typeface="Roboto"/>
              <a:cs typeface="Roboto"/>
              <a:sym typeface="Roboto"/>
            </a:endParaRPr>
          </a:p>
        </p:txBody>
      </p:sp>
      <p:sp>
        <p:nvSpPr>
          <p:cNvPr id="568" name="Google Shape;568;p59"/>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Level Gross Premium</a:t>
            </a:r>
            <a:endParaRPr sz="3000"/>
          </a:p>
        </p:txBody>
      </p:sp>
      <p:sp>
        <p:nvSpPr>
          <p:cNvPr id="569" name="Google Shape;569;p59"/>
          <p:cNvSpPr/>
          <p:nvPr/>
        </p:nvSpPr>
        <p:spPr>
          <a:xfrm>
            <a:off x="464375" y="2842200"/>
            <a:ext cx="8222100" cy="9603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200">
                <a:latin typeface="Roboto"/>
                <a:ea typeface="Roboto"/>
                <a:cs typeface="Roboto"/>
                <a:sym typeface="Roboto"/>
              </a:rPr>
              <a:t>This is the same level gross premium as the one in Method 1</a:t>
            </a:r>
            <a:endParaRPr sz="2200">
              <a:latin typeface="Roboto"/>
              <a:ea typeface="Roboto"/>
              <a:cs typeface="Roboto"/>
              <a:sym typeface="Robo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60"/>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Calculate Expense Allowance</a:t>
            </a:r>
            <a:endParaRPr sz="3000"/>
          </a:p>
        </p:txBody>
      </p:sp>
      <p:sp>
        <p:nvSpPr>
          <p:cNvPr id="575" name="Google Shape;575;p6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
        <p:nvSpPr>
          <p:cNvPr id="576" name="Google Shape;576;p60"/>
          <p:cNvSpPr/>
          <p:nvPr/>
        </p:nvSpPr>
        <p:spPr>
          <a:xfrm>
            <a:off x="460950" y="1225375"/>
            <a:ext cx="8222100" cy="10101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u="sng">
                <a:latin typeface="Roboto"/>
                <a:ea typeface="Roboto"/>
                <a:cs typeface="Roboto"/>
                <a:sym typeface="Roboto"/>
              </a:rPr>
              <a:t>Step 2:</a:t>
            </a:r>
            <a:r>
              <a:rPr lang="en" sz="2200">
                <a:latin typeface="Roboto"/>
                <a:ea typeface="Roboto"/>
                <a:cs typeface="Roboto"/>
                <a:sym typeface="Roboto"/>
              </a:rPr>
              <a:t> Determine the value of the expense allowance components for the policy at issue</a:t>
            </a:r>
            <a:endParaRPr sz="2200" b="1" u="sng">
              <a:latin typeface="Roboto"/>
              <a:ea typeface="Roboto"/>
              <a:cs typeface="Roboto"/>
              <a:sym typeface="Roboto"/>
            </a:endParaRPr>
          </a:p>
        </p:txBody>
      </p:sp>
      <p:sp>
        <p:nvSpPr>
          <p:cNvPr id="577" name="Google Shape;577;p60"/>
          <p:cNvSpPr txBox="1"/>
          <p:nvPr/>
        </p:nvSpPr>
        <p:spPr>
          <a:xfrm>
            <a:off x="784638" y="2516000"/>
            <a:ext cx="9969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800">
              <a:latin typeface="Roboto"/>
              <a:ea typeface="Roboto"/>
              <a:cs typeface="Roboto"/>
              <a:sym typeface="Roboto"/>
            </a:endParaRPr>
          </a:p>
        </p:txBody>
      </p:sp>
      <p:sp>
        <p:nvSpPr>
          <p:cNvPr id="578" name="Google Shape;578;p60"/>
          <p:cNvSpPr txBox="1"/>
          <p:nvPr/>
        </p:nvSpPr>
        <p:spPr>
          <a:xfrm>
            <a:off x="1781538" y="2516000"/>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800">
              <a:latin typeface="Roboto"/>
              <a:ea typeface="Roboto"/>
              <a:cs typeface="Roboto"/>
              <a:sym typeface="Roboto"/>
            </a:endParaRPr>
          </a:p>
        </p:txBody>
      </p:sp>
      <p:sp>
        <p:nvSpPr>
          <p:cNvPr id="579" name="Google Shape;579;p60"/>
          <p:cNvSpPr txBox="1"/>
          <p:nvPr/>
        </p:nvSpPr>
        <p:spPr>
          <a:xfrm>
            <a:off x="2950238" y="2516000"/>
            <a:ext cx="1092600" cy="53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800">
              <a:latin typeface="Roboto"/>
              <a:ea typeface="Roboto"/>
              <a:cs typeface="Roboto"/>
              <a:sym typeface="Roboto"/>
            </a:endParaRPr>
          </a:p>
        </p:txBody>
      </p:sp>
      <p:sp>
        <p:nvSpPr>
          <p:cNvPr id="580" name="Google Shape;580;p60"/>
          <p:cNvSpPr/>
          <p:nvPr/>
        </p:nvSpPr>
        <p:spPr>
          <a:xfrm rot="-5400000">
            <a:off x="5221975" y="2987400"/>
            <a:ext cx="430200" cy="10824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60"/>
          <p:cNvSpPr txBox="1"/>
          <p:nvPr/>
        </p:nvSpPr>
        <p:spPr>
          <a:xfrm>
            <a:off x="4347612" y="3691350"/>
            <a:ext cx="26841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oboto"/>
                <a:ea typeface="Roboto"/>
                <a:cs typeface="Roboto"/>
                <a:sym typeface="Roboto"/>
              </a:rPr>
              <a:t>Amortize 1st Year </a:t>
            </a:r>
            <a:endParaRPr sz="1500">
              <a:latin typeface="Roboto"/>
              <a:ea typeface="Roboto"/>
              <a:cs typeface="Roboto"/>
              <a:sym typeface="Roboto"/>
            </a:endParaRPr>
          </a:p>
          <a:p>
            <a:pPr marL="0" lvl="0" indent="0" algn="ctr" rtl="0">
              <a:spcBef>
                <a:spcPts val="0"/>
              </a:spcBef>
              <a:spcAft>
                <a:spcPts val="0"/>
              </a:spcAft>
              <a:buNone/>
            </a:pPr>
            <a:r>
              <a:rPr lang="en" sz="1500">
                <a:latin typeface="Roboto"/>
                <a:ea typeface="Roboto"/>
                <a:cs typeface="Roboto"/>
                <a:sym typeface="Roboto"/>
              </a:rPr>
              <a:t>Expenses over ALL premiums</a:t>
            </a:r>
            <a:endParaRPr sz="1500">
              <a:latin typeface="Roboto"/>
              <a:ea typeface="Roboto"/>
              <a:cs typeface="Roboto"/>
              <a:sym typeface="Roboto"/>
            </a:endParaRPr>
          </a:p>
        </p:txBody>
      </p:sp>
      <p:sp>
        <p:nvSpPr>
          <p:cNvPr id="582" name="Google Shape;582;p60"/>
          <p:cNvSpPr txBox="1"/>
          <p:nvPr/>
        </p:nvSpPr>
        <p:spPr>
          <a:xfrm>
            <a:off x="6446538" y="3538950"/>
            <a:ext cx="18366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oboto"/>
                <a:ea typeface="Roboto"/>
                <a:cs typeface="Roboto"/>
                <a:sym typeface="Roboto"/>
              </a:rPr>
              <a:t>Amortize 2nd - 5th Year Expenses</a:t>
            </a:r>
            <a:endParaRPr sz="1500">
              <a:latin typeface="Roboto"/>
              <a:ea typeface="Roboto"/>
              <a:cs typeface="Roboto"/>
              <a:sym typeface="Roboto"/>
            </a:endParaRPr>
          </a:p>
        </p:txBody>
      </p:sp>
      <p:sp>
        <p:nvSpPr>
          <p:cNvPr id="583" name="Google Shape;583;p60"/>
          <p:cNvSpPr/>
          <p:nvPr/>
        </p:nvSpPr>
        <p:spPr>
          <a:xfrm rot="-5400000">
            <a:off x="7067788" y="2786750"/>
            <a:ext cx="371700" cy="14253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60"/>
          <p:cNvSpPr/>
          <p:nvPr/>
        </p:nvSpPr>
        <p:spPr>
          <a:xfrm rot="-5400000">
            <a:off x="3794050" y="2875225"/>
            <a:ext cx="399600" cy="12948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60"/>
          <p:cNvSpPr txBox="1"/>
          <p:nvPr/>
        </p:nvSpPr>
        <p:spPr>
          <a:xfrm>
            <a:off x="3005375" y="3677125"/>
            <a:ext cx="1905000" cy="1094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oboto"/>
                <a:ea typeface="Roboto"/>
                <a:cs typeface="Roboto"/>
                <a:sym typeface="Roboto"/>
              </a:rPr>
              <a:t>Find the PV of the expenses, spread over the secondary guarantee period</a:t>
            </a:r>
            <a:endParaRPr sz="1500">
              <a:latin typeface="Roboto"/>
              <a:ea typeface="Roboto"/>
              <a:cs typeface="Roboto"/>
              <a:sym typeface="Roboto"/>
            </a:endParaRPr>
          </a:p>
        </p:txBody>
      </p:sp>
      <p:sp>
        <p:nvSpPr>
          <p:cNvPr id="586" name="Google Shape;586;p60"/>
          <p:cNvSpPr/>
          <p:nvPr/>
        </p:nvSpPr>
        <p:spPr>
          <a:xfrm rot="-5400000">
            <a:off x="2491575" y="3034525"/>
            <a:ext cx="399600" cy="976200"/>
          </a:xfrm>
          <a:prstGeom prst="leftBrace">
            <a:avLst>
              <a:gd name="adj1" fmla="val 8333"/>
              <a:gd name="adj2" fmla="val 50000"/>
            </a:avLst>
          </a:prstGeom>
          <a:noFill/>
          <a:ln w="19050"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60"/>
          <p:cNvSpPr txBox="1"/>
          <p:nvPr/>
        </p:nvSpPr>
        <p:spPr>
          <a:xfrm>
            <a:off x="1643903" y="3691350"/>
            <a:ext cx="1625400" cy="76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latin typeface="Roboto"/>
                <a:ea typeface="Roboto"/>
                <a:cs typeface="Roboto"/>
                <a:sym typeface="Roboto"/>
              </a:rPr>
              <a:t>Ratio of PV(benefits) to PV(premiums)</a:t>
            </a:r>
            <a:endParaRPr sz="1500">
              <a:latin typeface="Roboto"/>
              <a:ea typeface="Roboto"/>
              <a:cs typeface="Roboto"/>
              <a:sym typeface="Roboto"/>
            </a:endParaRPr>
          </a:p>
        </p:txBody>
      </p:sp>
      <p:pic>
        <p:nvPicPr>
          <p:cNvPr id="588" name="Google Shape;588;p60"/>
          <p:cNvPicPr preferRelativeResize="0"/>
          <p:nvPr/>
        </p:nvPicPr>
        <p:blipFill rotWithShape="1">
          <a:blip r:embed="rId3">
            <a:alphaModFix/>
          </a:blip>
          <a:srcRect r="2238" b="7732"/>
          <a:stretch/>
        </p:blipFill>
        <p:spPr>
          <a:xfrm>
            <a:off x="809625" y="2281250"/>
            <a:ext cx="7380850" cy="9320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1"/>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Calculate NPR</a:t>
            </a:r>
            <a:endParaRPr sz="3000"/>
          </a:p>
        </p:txBody>
      </p:sp>
      <p:sp>
        <p:nvSpPr>
          <p:cNvPr id="594" name="Google Shape;594;p6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
        <p:nvSpPr>
          <p:cNvPr id="595" name="Google Shape;595;p61"/>
          <p:cNvSpPr/>
          <p:nvPr/>
        </p:nvSpPr>
        <p:spPr>
          <a:xfrm>
            <a:off x="460950" y="1099725"/>
            <a:ext cx="8222100" cy="6516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200" b="1" u="sng">
                <a:latin typeface="Roboto"/>
                <a:ea typeface="Roboto"/>
                <a:cs typeface="Roboto"/>
                <a:sym typeface="Roboto"/>
              </a:rPr>
              <a:t>Step 3:</a:t>
            </a:r>
            <a:r>
              <a:rPr lang="en" sz="2200">
                <a:latin typeface="Roboto"/>
                <a:ea typeface="Roboto"/>
                <a:cs typeface="Roboto"/>
                <a:sym typeface="Roboto"/>
              </a:rPr>
              <a:t> Determine NPR</a:t>
            </a:r>
            <a:endParaRPr sz="2200" b="1" u="sng">
              <a:latin typeface="Roboto"/>
              <a:ea typeface="Roboto"/>
              <a:cs typeface="Roboto"/>
              <a:sym typeface="Roboto"/>
            </a:endParaRPr>
          </a:p>
        </p:txBody>
      </p:sp>
      <p:sp>
        <p:nvSpPr>
          <p:cNvPr id="596" name="Google Shape;596;p61"/>
          <p:cNvSpPr txBox="1"/>
          <p:nvPr/>
        </p:nvSpPr>
        <p:spPr>
          <a:xfrm>
            <a:off x="1504175" y="3147825"/>
            <a:ext cx="13791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NPR = </a:t>
            </a:r>
            <a:endParaRPr sz="2600">
              <a:latin typeface="Roboto"/>
              <a:ea typeface="Roboto"/>
              <a:cs typeface="Roboto"/>
              <a:sym typeface="Roboto"/>
            </a:endParaRPr>
          </a:p>
        </p:txBody>
      </p:sp>
      <p:sp>
        <p:nvSpPr>
          <p:cNvPr id="597" name="Google Shape;597;p61"/>
          <p:cNvSpPr txBox="1"/>
          <p:nvPr/>
        </p:nvSpPr>
        <p:spPr>
          <a:xfrm>
            <a:off x="2604500" y="3140275"/>
            <a:ext cx="8649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max</a:t>
            </a:r>
            <a:endParaRPr sz="2600">
              <a:latin typeface="Roboto"/>
              <a:ea typeface="Roboto"/>
              <a:cs typeface="Roboto"/>
              <a:sym typeface="Roboto"/>
            </a:endParaRPr>
          </a:p>
        </p:txBody>
      </p:sp>
      <p:sp>
        <p:nvSpPr>
          <p:cNvPr id="598" name="Google Shape;598;p61"/>
          <p:cNvSpPr/>
          <p:nvPr/>
        </p:nvSpPr>
        <p:spPr>
          <a:xfrm>
            <a:off x="3368400" y="2815025"/>
            <a:ext cx="173400" cy="12081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61"/>
          <p:cNvSpPr txBox="1"/>
          <p:nvPr/>
        </p:nvSpPr>
        <p:spPr>
          <a:xfrm>
            <a:off x="3459775" y="2821950"/>
            <a:ext cx="10536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ASG</a:t>
            </a:r>
            <a:r>
              <a:rPr lang="en" sz="2200" baseline="-25000">
                <a:latin typeface="Roboto"/>
                <a:ea typeface="Roboto"/>
                <a:cs typeface="Roboto"/>
                <a:sym typeface="Roboto"/>
              </a:rPr>
              <a:t>x+t</a:t>
            </a:r>
            <a:endParaRPr sz="2200" baseline="-25000">
              <a:latin typeface="Roboto"/>
              <a:ea typeface="Roboto"/>
              <a:cs typeface="Roboto"/>
              <a:sym typeface="Roboto"/>
            </a:endParaRPr>
          </a:p>
        </p:txBody>
      </p:sp>
      <p:sp>
        <p:nvSpPr>
          <p:cNvPr id="600" name="Google Shape;600;p61"/>
          <p:cNvSpPr txBox="1"/>
          <p:nvPr/>
        </p:nvSpPr>
        <p:spPr>
          <a:xfrm>
            <a:off x="3459775" y="3444175"/>
            <a:ext cx="11274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FFSG</a:t>
            </a:r>
            <a:r>
              <a:rPr lang="en" sz="2200" baseline="-25000">
                <a:latin typeface="Roboto"/>
                <a:ea typeface="Roboto"/>
                <a:cs typeface="Roboto"/>
                <a:sym typeface="Roboto"/>
              </a:rPr>
              <a:t>x+t</a:t>
            </a:r>
            <a:endParaRPr sz="2200" baseline="-25000">
              <a:latin typeface="Roboto"/>
              <a:ea typeface="Roboto"/>
              <a:cs typeface="Roboto"/>
              <a:sym typeface="Roboto"/>
            </a:endParaRPr>
          </a:p>
        </p:txBody>
      </p:sp>
      <p:sp>
        <p:nvSpPr>
          <p:cNvPr id="601" name="Google Shape;601;p61"/>
          <p:cNvSpPr/>
          <p:nvPr/>
        </p:nvSpPr>
        <p:spPr>
          <a:xfrm flipH="1">
            <a:off x="4859663" y="2799925"/>
            <a:ext cx="173400" cy="12081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2" name="Google Shape;602;p61"/>
          <p:cNvCxnSpPr/>
          <p:nvPr/>
        </p:nvCxnSpPr>
        <p:spPr>
          <a:xfrm>
            <a:off x="3469388" y="3402913"/>
            <a:ext cx="994200" cy="2100"/>
          </a:xfrm>
          <a:prstGeom prst="straightConnector1">
            <a:avLst/>
          </a:prstGeom>
          <a:noFill/>
          <a:ln w="19050" cap="flat" cmpd="sng">
            <a:solidFill>
              <a:srgbClr val="000000"/>
            </a:solidFill>
            <a:prstDash val="solid"/>
            <a:round/>
            <a:headEnd type="none" w="med" len="med"/>
            <a:tailEnd type="none" w="med" len="med"/>
          </a:ln>
        </p:spPr>
      </p:cxnSp>
      <p:sp>
        <p:nvSpPr>
          <p:cNvPr id="603" name="Google Shape;603;p61"/>
          <p:cNvSpPr txBox="1"/>
          <p:nvPr/>
        </p:nvSpPr>
        <p:spPr>
          <a:xfrm>
            <a:off x="4463600" y="3070525"/>
            <a:ext cx="2598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a:t>
            </a:r>
            <a:endParaRPr sz="2200">
              <a:latin typeface="Roboto"/>
              <a:ea typeface="Roboto"/>
              <a:cs typeface="Roboto"/>
              <a:sym typeface="Roboto"/>
            </a:endParaRPr>
          </a:p>
        </p:txBody>
      </p:sp>
      <p:sp>
        <p:nvSpPr>
          <p:cNvPr id="604" name="Google Shape;604;p61"/>
          <p:cNvSpPr txBox="1"/>
          <p:nvPr/>
        </p:nvSpPr>
        <p:spPr>
          <a:xfrm>
            <a:off x="4631563" y="2999400"/>
            <a:ext cx="2598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1</a:t>
            </a:r>
            <a:endParaRPr sz="3000">
              <a:latin typeface="Roboto"/>
              <a:ea typeface="Roboto"/>
              <a:cs typeface="Roboto"/>
              <a:sym typeface="Roboto"/>
            </a:endParaRPr>
          </a:p>
        </p:txBody>
      </p:sp>
      <p:sp>
        <p:nvSpPr>
          <p:cNvPr id="605" name="Google Shape;605;p61"/>
          <p:cNvSpPr txBox="1"/>
          <p:nvPr/>
        </p:nvSpPr>
        <p:spPr>
          <a:xfrm>
            <a:off x="5059352" y="3083138"/>
            <a:ext cx="15552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 NSP</a:t>
            </a:r>
            <a:r>
              <a:rPr lang="en" sz="2600" baseline="-25000">
                <a:latin typeface="Roboto"/>
                <a:ea typeface="Roboto"/>
                <a:cs typeface="Roboto"/>
                <a:sym typeface="Roboto"/>
              </a:rPr>
              <a:t>x+t</a:t>
            </a:r>
            <a:endParaRPr sz="2600" baseline="-25000">
              <a:latin typeface="Roboto"/>
              <a:ea typeface="Roboto"/>
              <a:cs typeface="Roboto"/>
              <a:sym typeface="Roboto"/>
            </a:endParaRPr>
          </a:p>
        </p:txBody>
      </p:sp>
      <p:sp>
        <p:nvSpPr>
          <p:cNvPr id="606" name="Google Shape;606;p61"/>
          <p:cNvSpPr txBox="1"/>
          <p:nvPr/>
        </p:nvSpPr>
        <p:spPr>
          <a:xfrm>
            <a:off x="6255725" y="3083135"/>
            <a:ext cx="10536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 E</a:t>
            </a:r>
            <a:r>
              <a:rPr lang="en" sz="2600" baseline="-25000">
                <a:latin typeface="Roboto"/>
                <a:ea typeface="Roboto"/>
                <a:cs typeface="Roboto"/>
                <a:sym typeface="Roboto"/>
              </a:rPr>
              <a:t>x+t</a:t>
            </a:r>
            <a:endParaRPr sz="2600" baseline="-25000">
              <a:latin typeface="Roboto"/>
              <a:ea typeface="Roboto"/>
              <a:cs typeface="Roboto"/>
              <a:sym typeface="Roboto"/>
            </a:endParaRPr>
          </a:p>
        </p:txBody>
      </p:sp>
      <p:sp>
        <p:nvSpPr>
          <p:cNvPr id="607" name="Google Shape;607;p61"/>
          <p:cNvSpPr txBox="1"/>
          <p:nvPr/>
        </p:nvSpPr>
        <p:spPr>
          <a:xfrm>
            <a:off x="2868050" y="1955975"/>
            <a:ext cx="21969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Actual Secondary Guarantee</a:t>
            </a:r>
            <a:endParaRPr sz="1800">
              <a:latin typeface="Roboto"/>
              <a:ea typeface="Roboto"/>
              <a:cs typeface="Roboto"/>
              <a:sym typeface="Roboto"/>
            </a:endParaRPr>
          </a:p>
        </p:txBody>
      </p:sp>
      <p:sp>
        <p:nvSpPr>
          <p:cNvPr id="608" name="Google Shape;608;p61"/>
          <p:cNvSpPr txBox="1"/>
          <p:nvPr/>
        </p:nvSpPr>
        <p:spPr>
          <a:xfrm>
            <a:off x="2652375" y="4318875"/>
            <a:ext cx="2478900" cy="651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Fully Funded </a:t>
            </a:r>
            <a:endParaRPr sz="1800">
              <a:latin typeface="Roboto"/>
              <a:ea typeface="Roboto"/>
              <a:cs typeface="Roboto"/>
              <a:sym typeface="Roboto"/>
            </a:endParaRPr>
          </a:p>
          <a:p>
            <a:pPr marL="0" lvl="0" indent="0" algn="ctr" rtl="0">
              <a:spcBef>
                <a:spcPts val="0"/>
              </a:spcBef>
              <a:spcAft>
                <a:spcPts val="0"/>
              </a:spcAft>
              <a:buNone/>
            </a:pPr>
            <a:r>
              <a:rPr lang="en" sz="1800">
                <a:latin typeface="Roboto"/>
                <a:ea typeface="Roboto"/>
                <a:cs typeface="Roboto"/>
                <a:sym typeface="Roboto"/>
              </a:rPr>
              <a:t>Secondary Guarantee</a:t>
            </a:r>
            <a:endParaRPr sz="1800">
              <a:latin typeface="Roboto"/>
              <a:ea typeface="Roboto"/>
              <a:cs typeface="Roboto"/>
              <a:sym typeface="Roboto"/>
            </a:endParaRPr>
          </a:p>
        </p:txBody>
      </p:sp>
      <p:sp>
        <p:nvSpPr>
          <p:cNvPr id="609" name="Google Shape;609;p61"/>
          <p:cNvSpPr txBox="1"/>
          <p:nvPr/>
        </p:nvSpPr>
        <p:spPr>
          <a:xfrm>
            <a:off x="5059350" y="4050938"/>
            <a:ext cx="1282500" cy="527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Net Single Premium </a:t>
            </a:r>
            <a:endParaRPr sz="1800">
              <a:latin typeface="Roboto"/>
              <a:ea typeface="Roboto"/>
              <a:cs typeface="Roboto"/>
              <a:sym typeface="Roboto"/>
            </a:endParaRPr>
          </a:p>
        </p:txBody>
      </p:sp>
      <p:sp>
        <p:nvSpPr>
          <p:cNvPr id="610" name="Google Shape;610;p61"/>
          <p:cNvSpPr txBox="1"/>
          <p:nvPr/>
        </p:nvSpPr>
        <p:spPr>
          <a:xfrm>
            <a:off x="5803025" y="2259800"/>
            <a:ext cx="1959000" cy="393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Expense Allowance </a:t>
            </a:r>
            <a:endParaRPr sz="1800">
              <a:latin typeface="Roboto"/>
              <a:ea typeface="Roboto"/>
              <a:cs typeface="Roboto"/>
              <a:sym typeface="Roboto"/>
            </a:endParaRPr>
          </a:p>
        </p:txBody>
      </p:sp>
      <p:sp>
        <p:nvSpPr>
          <p:cNvPr id="611" name="Google Shape;611;p61"/>
          <p:cNvSpPr/>
          <p:nvPr/>
        </p:nvSpPr>
        <p:spPr>
          <a:xfrm>
            <a:off x="3842125" y="2441625"/>
            <a:ext cx="99300" cy="393600"/>
          </a:xfrm>
          <a:prstGeom prst="downArrow">
            <a:avLst>
              <a:gd name="adj1" fmla="val 50000"/>
              <a:gd name="adj2" fmla="val 50000"/>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61"/>
          <p:cNvSpPr/>
          <p:nvPr/>
        </p:nvSpPr>
        <p:spPr>
          <a:xfrm>
            <a:off x="6732875" y="2770038"/>
            <a:ext cx="99300" cy="393600"/>
          </a:xfrm>
          <a:prstGeom prst="downArrow">
            <a:avLst>
              <a:gd name="adj1" fmla="val 50000"/>
              <a:gd name="adj2" fmla="val 50000"/>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1"/>
          <p:cNvSpPr/>
          <p:nvPr/>
        </p:nvSpPr>
        <p:spPr>
          <a:xfrm rot="10800000">
            <a:off x="3842125" y="3923150"/>
            <a:ext cx="99300" cy="309300"/>
          </a:xfrm>
          <a:prstGeom prst="downArrow">
            <a:avLst>
              <a:gd name="adj1" fmla="val 50000"/>
              <a:gd name="adj2" fmla="val 50000"/>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61"/>
          <p:cNvSpPr/>
          <p:nvPr/>
        </p:nvSpPr>
        <p:spPr>
          <a:xfrm rot="10800000">
            <a:off x="5645200" y="3597913"/>
            <a:ext cx="99300" cy="393600"/>
          </a:xfrm>
          <a:prstGeom prst="downArrow">
            <a:avLst>
              <a:gd name="adj1" fmla="val 50000"/>
              <a:gd name="adj2" fmla="val 50000"/>
            </a:avLst>
          </a:prstGeom>
          <a:solidFill>
            <a:srgbClr val="B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Clr>
                <a:schemeClr val="dk1"/>
              </a:buClr>
              <a:buSzPts val="1100"/>
              <a:buFont typeface="Arial"/>
              <a:buNone/>
            </a:pPr>
            <a:r>
              <a:rPr lang="en"/>
              <a:t>Whole Life</a:t>
            </a:r>
            <a:endParaRPr/>
          </a:p>
        </p:txBody>
      </p:sp>
      <p:sp>
        <p:nvSpPr>
          <p:cNvPr id="94" name="Google Shape;94;p17"/>
          <p:cNvSpPr txBox="1">
            <a:spLocks noGrp="1"/>
          </p:cNvSpPr>
          <p:nvPr>
            <p:ph type="body" idx="4294967295"/>
          </p:nvPr>
        </p:nvSpPr>
        <p:spPr>
          <a:xfrm>
            <a:off x="460950" y="1039075"/>
            <a:ext cx="8222100" cy="3790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a:solidFill>
                  <a:srgbClr val="000000"/>
                </a:solidFill>
              </a:rPr>
              <a:t>Is a type of permanent insurance, where: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The beneficiaries receive death benefit whenever policyholder dies</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The death benefit, premium and payment schedule are fixed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Premiums are typically paid monthly or annually. </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Whole life policies build cash value</a:t>
            </a:r>
            <a:endParaRPr>
              <a:solidFill>
                <a:srgbClr val="000000"/>
              </a:solidFill>
            </a:endParaRPr>
          </a:p>
          <a:p>
            <a:pPr marL="457200" lvl="0" indent="-342900" algn="l" rtl="0">
              <a:lnSpc>
                <a:spcPct val="150000"/>
              </a:lnSpc>
              <a:spcBef>
                <a:spcPts val="0"/>
              </a:spcBef>
              <a:spcAft>
                <a:spcPts val="0"/>
              </a:spcAft>
              <a:buClr>
                <a:srgbClr val="000000"/>
              </a:buClr>
              <a:buSzPts val="1800"/>
              <a:buChar char="●"/>
            </a:pPr>
            <a:r>
              <a:rPr lang="en">
                <a:solidFill>
                  <a:srgbClr val="000000"/>
                </a:solidFill>
              </a:rPr>
              <a:t>Policy can be surrendered</a:t>
            </a:r>
            <a:endParaRPr>
              <a:solidFill>
                <a:srgbClr val="000000"/>
              </a:solidFill>
            </a:endParaRPr>
          </a:p>
          <a:p>
            <a:pPr marL="914400" lvl="1" indent="-342900" algn="l" rtl="0">
              <a:lnSpc>
                <a:spcPct val="150000"/>
              </a:lnSpc>
              <a:spcBef>
                <a:spcPts val="0"/>
              </a:spcBef>
              <a:spcAft>
                <a:spcPts val="0"/>
              </a:spcAft>
              <a:buClr>
                <a:srgbClr val="000000"/>
              </a:buClr>
              <a:buSzPts val="1800"/>
              <a:buChar char="○"/>
            </a:pPr>
            <a:r>
              <a:rPr lang="en" sz="1800">
                <a:solidFill>
                  <a:srgbClr val="000000"/>
                </a:solidFill>
              </a:rPr>
              <a:t>Policyholder receives policy’s cash value minus surrender charges. </a:t>
            </a:r>
            <a:endParaRPr sz="1800">
              <a:solidFill>
                <a:srgbClr val="000000"/>
              </a:solidFill>
            </a:endParaRPr>
          </a:p>
          <a:p>
            <a:pPr marL="0" lvl="0" indent="0" algn="l" rtl="0">
              <a:spcBef>
                <a:spcPts val="0"/>
              </a:spcBef>
              <a:spcAft>
                <a:spcPts val="1600"/>
              </a:spcAft>
              <a:buNone/>
            </a:pPr>
            <a:endParaRPr/>
          </a:p>
        </p:txBody>
      </p:sp>
      <p:sp>
        <p:nvSpPr>
          <p:cNvPr id="95" name="Google Shape;95;p1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62"/>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Terms</a:t>
            </a:r>
            <a:endParaRPr sz="3000"/>
          </a:p>
        </p:txBody>
      </p:sp>
      <p:sp>
        <p:nvSpPr>
          <p:cNvPr id="620" name="Google Shape;620;p6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50</a:t>
            </a:fld>
            <a:endParaRPr/>
          </a:p>
        </p:txBody>
      </p:sp>
      <p:sp>
        <p:nvSpPr>
          <p:cNvPr id="621" name="Google Shape;621;p62"/>
          <p:cNvSpPr/>
          <p:nvPr/>
        </p:nvSpPr>
        <p:spPr>
          <a:xfrm>
            <a:off x="460950" y="1322000"/>
            <a:ext cx="3097500" cy="8898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Actual Secondary Guarantee</a:t>
            </a:r>
            <a:endParaRPr sz="2200">
              <a:latin typeface="Roboto"/>
              <a:ea typeface="Roboto"/>
              <a:cs typeface="Roboto"/>
              <a:sym typeface="Roboto"/>
            </a:endParaRPr>
          </a:p>
        </p:txBody>
      </p:sp>
      <p:sp>
        <p:nvSpPr>
          <p:cNvPr id="622" name="Google Shape;622;p62"/>
          <p:cNvSpPr/>
          <p:nvPr/>
        </p:nvSpPr>
        <p:spPr>
          <a:xfrm>
            <a:off x="460950" y="2563912"/>
            <a:ext cx="3097500" cy="8898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Fully Funded Secondary Guarantee</a:t>
            </a:r>
            <a:endParaRPr sz="2200">
              <a:latin typeface="Roboto"/>
              <a:ea typeface="Roboto"/>
              <a:cs typeface="Roboto"/>
              <a:sym typeface="Roboto"/>
            </a:endParaRPr>
          </a:p>
        </p:txBody>
      </p:sp>
      <p:sp>
        <p:nvSpPr>
          <p:cNvPr id="623" name="Google Shape;623;p62"/>
          <p:cNvSpPr/>
          <p:nvPr/>
        </p:nvSpPr>
        <p:spPr>
          <a:xfrm>
            <a:off x="460950" y="3805825"/>
            <a:ext cx="3097500" cy="889800"/>
          </a:xfrm>
          <a:prstGeom prst="roundRect">
            <a:avLst>
              <a:gd name="adj" fmla="val 16667"/>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Roboto"/>
                <a:ea typeface="Roboto"/>
                <a:cs typeface="Roboto"/>
                <a:sym typeface="Roboto"/>
              </a:rPr>
              <a:t>Net Single Premium</a:t>
            </a:r>
            <a:endParaRPr sz="2200">
              <a:latin typeface="Roboto"/>
              <a:ea typeface="Roboto"/>
              <a:cs typeface="Roboto"/>
              <a:sym typeface="Roboto"/>
            </a:endParaRPr>
          </a:p>
        </p:txBody>
      </p:sp>
      <p:sp>
        <p:nvSpPr>
          <p:cNvPr id="624" name="Google Shape;624;p62"/>
          <p:cNvSpPr/>
          <p:nvPr/>
        </p:nvSpPr>
        <p:spPr>
          <a:xfrm>
            <a:off x="3897750" y="1322000"/>
            <a:ext cx="4785300" cy="8898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The value of the Shadow Account based on the amount of premium the policyholder has </a:t>
            </a:r>
            <a:r>
              <a:rPr lang="en" sz="1800" i="1">
                <a:latin typeface="Roboto"/>
                <a:ea typeface="Roboto"/>
                <a:cs typeface="Roboto"/>
                <a:sym typeface="Roboto"/>
              </a:rPr>
              <a:t>actually paid</a:t>
            </a:r>
            <a:endParaRPr sz="1800" i="1">
              <a:latin typeface="Roboto"/>
              <a:ea typeface="Roboto"/>
              <a:cs typeface="Roboto"/>
              <a:sym typeface="Roboto"/>
            </a:endParaRPr>
          </a:p>
        </p:txBody>
      </p:sp>
      <p:sp>
        <p:nvSpPr>
          <p:cNvPr id="625" name="Google Shape;625;p62"/>
          <p:cNvSpPr/>
          <p:nvPr/>
        </p:nvSpPr>
        <p:spPr>
          <a:xfrm>
            <a:off x="3897750" y="2563903"/>
            <a:ext cx="4785300" cy="8898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The value of the Shadow Account that </a:t>
            </a:r>
            <a:r>
              <a:rPr lang="en" sz="1800" i="1">
                <a:latin typeface="Roboto"/>
                <a:ea typeface="Roboto"/>
                <a:cs typeface="Roboto"/>
                <a:sym typeface="Roboto"/>
              </a:rPr>
              <a:t>in theory</a:t>
            </a:r>
            <a:r>
              <a:rPr lang="en" sz="1800">
                <a:latin typeface="Roboto"/>
                <a:ea typeface="Roboto"/>
                <a:cs typeface="Roboto"/>
                <a:sym typeface="Roboto"/>
              </a:rPr>
              <a:t> would ensure the policy won’t lapse under the secondary guarantee </a:t>
            </a:r>
            <a:endParaRPr sz="1800">
              <a:latin typeface="Roboto"/>
              <a:ea typeface="Roboto"/>
              <a:cs typeface="Roboto"/>
              <a:sym typeface="Roboto"/>
            </a:endParaRPr>
          </a:p>
        </p:txBody>
      </p:sp>
      <p:sp>
        <p:nvSpPr>
          <p:cNvPr id="626" name="Google Shape;626;p62"/>
          <p:cNvSpPr/>
          <p:nvPr/>
        </p:nvSpPr>
        <p:spPr>
          <a:xfrm>
            <a:off x="3897750" y="3805807"/>
            <a:ext cx="4785300" cy="8898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Present value of the Death Benefit</a:t>
            </a:r>
            <a:endParaRPr sz="1800">
              <a:latin typeface="Roboto"/>
              <a:ea typeface="Roboto"/>
              <a:cs typeface="Roboto"/>
              <a:sym typeface="Robo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63"/>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Method 2 - NPR Calculation Interpretation </a:t>
            </a:r>
            <a:endParaRPr sz="3000"/>
          </a:p>
        </p:txBody>
      </p:sp>
      <p:sp>
        <p:nvSpPr>
          <p:cNvPr id="632" name="Google Shape;632;p6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51</a:t>
            </a:fld>
            <a:endParaRPr/>
          </a:p>
        </p:txBody>
      </p:sp>
      <p:sp>
        <p:nvSpPr>
          <p:cNvPr id="633" name="Google Shape;633;p63"/>
          <p:cNvSpPr txBox="1"/>
          <p:nvPr/>
        </p:nvSpPr>
        <p:spPr>
          <a:xfrm>
            <a:off x="1669425" y="1371650"/>
            <a:ext cx="13791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NPR = </a:t>
            </a:r>
            <a:endParaRPr sz="2600">
              <a:latin typeface="Roboto"/>
              <a:ea typeface="Roboto"/>
              <a:cs typeface="Roboto"/>
              <a:sym typeface="Roboto"/>
            </a:endParaRPr>
          </a:p>
        </p:txBody>
      </p:sp>
      <p:sp>
        <p:nvSpPr>
          <p:cNvPr id="634" name="Google Shape;634;p63"/>
          <p:cNvSpPr txBox="1"/>
          <p:nvPr/>
        </p:nvSpPr>
        <p:spPr>
          <a:xfrm>
            <a:off x="2769750" y="1364100"/>
            <a:ext cx="8649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max</a:t>
            </a:r>
            <a:endParaRPr sz="2600">
              <a:latin typeface="Roboto"/>
              <a:ea typeface="Roboto"/>
              <a:cs typeface="Roboto"/>
              <a:sym typeface="Roboto"/>
            </a:endParaRPr>
          </a:p>
        </p:txBody>
      </p:sp>
      <p:sp>
        <p:nvSpPr>
          <p:cNvPr id="635" name="Google Shape;635;p63"/>
          <p:cNvSpPr/>
          <p:nvPr/>
        </p:nvSpPr>
        <p:spPr>
          <a:xfrm>
            <a:off x="3533650" y="1038850"/>
            <a:ext cx="173400" cy="12081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63"/>
          <p:cNvSpPr txBox="1"/>
          <p:nvPr/>
        </p:nvSpPr>
        <p:spPr>
          <a:xfrm>
            <a:off x="3625025" y="1045775"/>
            <a:ext cx="10536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ASG</a:t>
            </a:r>
            <a:r>
              <a:rPr lang="en" sz="2200" baseline="-25000">
                <a:latin typeface="Roboto"/>
                <a:ea typeface="Roboto"/>
                <a:cs typeface="Roboto"/>
                <a:sym typeface="Roboto"/>
              </a:rPr>
              <a:t>x+t</a:t>
            </a:r>
            <a:endParaRPr sz="2200" baseline="-25000">
              <a:latin typeface="Roboto"/>
              <a:ea typeface="Roboto"/>
              <a:cs typeface="Roboto"/>
              <a:sym typeface="Roboto"/>
            </a:endParaRPr>
          </a:p>
        </p:txBody>
      </p:sp>
      <p:sp>
        <p:nvSpPr>
          <p:cNvPr id="637" name="Google Shape;637;p63"/>
          <p:cNvSpPr txBox="1"/>
          <p:nvPr/>
        </p:nvSpPr>
        <p:spPr>
          <a:xfrm>
            <a:off x="3625025" y="1668000"/>
            <a:ext cx="11274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FFSG</a:t>
            </a:r>
            <a:r>
              <a:rPr lang="en" sz="2200" baseline="-25000">
                <a:latin typeface="Roboto"/>
                <a:ea typeface="Roboto"/>
                <a:cs typeface="Roboto"/>
                <a:sym typeface="Roboto"/>
              </a:rPr>
              <a:t>x+t</a:t>
            </a:r>
            <a:endParaRPr sz="2200" baseline="-25000">
              <a:latin typeface="Roboto"/>
              <a:ea typeface="Roboto"/>
              <a:cs typeface="Roboto"/>
              <a:sym typeface="Roboto"/>
            </a:endParaRPr>
          </a:p>
        </p:txBody>
      </p:sp>
      <p:sp>
        <p:nvSpPr>
          <p:cNvPr id="638" name="Google Shape;638;p63"/>
          <p:cNvSpPr/>
          <p:nvPr/>
        </p:nvSpPr>
        <p:spPr>
          <a:xfrm flipH="1">
            <a:off x="5024913" y="1023750"/>
            <a:ext cx="173400" cy="1208100"/>
          </a:xfrm>
          <a:prstGeom prst="leftBracket">
            <a:avLst>
              <a:gd name="adj" fmla="val 8333"/>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9" name="Google Shape;639;p63"/>
          <p:cNvCxnSpPr/>
          <p:nvPr/>
        </p:nvCxnSpPr>
        <p:spPr>
          <a:xfrm>
            <a:off x="3634638" y="1626738"/>
            <a:ext cx="994200" cy="2100"/>
          </a:xfrm>
          <a:prstGeom prst="straightConnector1">
            <a:avLst/>
          </a:prstGeom>
          <a:noFill/>
          <a:ln w="19050" cap="flat" cmpd="sng">
            <a:solidFill>
              <a:srgbClr val="000000"/>
            </a:solidFill>
            <a:prstDash val="solid"/>
            <a:round/>
            <a:headEnd type="none" w="med" len="med"/>
            <a:tailEnd type="none" w="med" len="med"/>
          </a:ln>
        </p:spPr>
      </p:cxnSp>
      <p:sp>
        <p:nvSpPr>
          <p:cNvPr id="640" name="Google Shape;640;p63"/>
          <p:cNvSpPr txBox="1"/>
          <p:nvPr/>
        </p:nvSpPr>
        <p:spPr>
          <a:xfrm>
            <a:off x="4628850" y="1294350"/>
            <a:ext cx="2598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Roboto"/>
                <a:ea typeface="Roboto"/>
                <a:cs typeface="Roboto"/>
                <a:sym typeface="Roboto"/>
              </a:rPr>
              <a:t>,</a:t>
            </a:r>
            <a:endParaRPr sz="2200">
              <a:latin typeface="Roboto"/>
              <a:ea typeface="Roboto"/>
              <a:cs typeface="Roboto"/>
              <a:sym typeface="Roboto"/>
            </a:endParaRPr>
          </a:p>
        </p:txBody>
      </p:sp>
      <p:sp>
        <p:nvSpPr>
          <p:cNvPr id="641" name="Google Shape;641;p63"/>
          <p:cNvSpPr txBox="1"/>
          <p:nvPr/>
        </p:nvSpPr>
        <p:spPr>
          <a:xfrm>
            <a:off x="4796813" y="1223225"/>
            <a:ext cx="259800" cy="52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Roboto"/>
                <a:ea typeface="Roboto"/>
                <a:cs typeface="Roboto"/>
                <a:sym typeface="Roboto"/>
              </a:rPr>
              <a:t>1</a:t>
            </a:r>
            <a:endParaRPr sz="3000">
              <a:latin typeface="Roboto"/>
              <a:ea typeface="Roboto"/>
              <a:cs typeface="Roboto"/>
              <a:sym typeface="Roboto"/>
            </a:endParaRPr>
          </a:p>
        </p:txBody>
      </p:sp>
      <p:sp>
        <p:nvSpPr>
          <p:cNvPr id="642" name="Google Shape;642;p63"/>
          <p:cNvSpPr txBox="1"/>
          <p:nvPr/>
        </p:nvSpPr>
        <p:spPr>
          <a:xfrm>
            <a:off x="5224602" y="1279150"/>
            <a:ext cx="15552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 NSP</a:t>
            </a:r>
            <a:r>
              <a:rPr lang="en" sz="2600" baseline="-25000">
                <a:latin typeface="Roboto"/>
                <a:ea typeface="Roboto"/>
                <a:cs typeface="Roboto"/>
                <a:sym typeface="Roboto"/>
              </a:rPr>
              <a:t>x+t</a:t>
            </a:r>
            <a:endParaRPr sz="2600" baseline="-25000">
              <a:latin typeface="Roboto"/>
              <a:ea typeface="Roboto"/>
              <a:cs typeface="Roboto"/>
              <a:sym typeface="Roboto"/>
            </a:endParaRPr>
          </a:p>
        </p:txBody>
      </p:sp>
      <p:sp>
        <p:nvSpPr>
          <p:cNvPr id="643" name="Google Shape;643;p63"/>
          <p:cNvSpPr txBox="1"/>
          <p:nvPr/>
        </p:nvSpPr>
        <p:spPr>
          <a:xfrm>
            <a:off x="6420975" y="1279147"/>
            <a:ext cx="1053600" cy="72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600">
                <a:latin typeface="Roboto"/>
                <a:ea typeface="Roboto"/>
                <a:cs typeface="Roboto"/>
                <a:sym typeface="Roboto"/>
              </a:rPr>
              <a:t>- E</a:t>
            </a:r>
            <a:r>
              <a:rPr lang="en" sz="2600" baseline="-25000">
                <a:latin typeface="Roboto"/>
                <a:ea typeface="Roboto"/>
                <a:cs typeface="Roboto"/>
                <a:sym typeface="Roboto"/>
              </a:rPr>
              <a:t>x+t</a:t>
            </a:r>
            <a:endParaRPr sz="2600" baseline="-25000">
              <a:latin typeface="Roboto"/>
              <a:ea typeface="Roboto"/>
              <a:cs typeface="Roboto"/>
              <a:sym typeface="Roboto"/>
            </a:endParaRPr>
          </a:p>
        </p:txBody>
      </p:sp>
      <p:sp>
        <p:nvSpPr>
          <p:cNvPr id="644" name="Google Shape;644;p63"/>
          <p:cNvSpPr/>
          <p:nvPr/>
        </p:nvSpPr>
        <p:spPr>
          <a:xfrm>
            <a:off x="1122450" y="3254025"/>
            <a:ext cx="5298600" cy="1674300"/>
          </a:xfrm>
          <a:prstGeom prst="roundRect">
            <a:avLst>
              <a:gd name="adj" fmla="val 12522"/>
            </a:avLst>
          </a:prstGeom>
          <a:solidFill>
            <a:srgbClr val="CCCCCC"/>
          </a:solidFill>
          <a:ln>
            <a:noFill/>
          </a:ln>
        </p:spPr>
        <p:txBody>
          <a:bodyPr spcFirstLastPara="1" wrap="square" lIns="0" tIns="0" rIns="0" bIns="0" anchor="ctr" anchorCtr="0">
            <a:noAutofit/>
          </a:bodyPr>
          <a:lstStyle/>
          <a:p>
            <a:pPr marL="0" lvl="0" indent="0" algn="l" rtl="0">
              <a:spcBef>
                <a:spcPts val="0"/>
              </a:spcBef>
              <a:spcAft>
                <a:spcPts val="0"/>
              </a:spcAft>
              <a:buNone/>
            </a:pPr>
            <a:r>
              <a:rPr lang="en" sz="1800">
                <a:latin typeface="Roboto"/>
                <a:ea typeface="Roboto"/>
                <a:cs typeface="Roboto"/>
                <a:sym typeface="Roboto"/>
              </a:rPr>
              <a:t>If the amount actually in the Shadow Account is more than needed, then the insurance company needs to put more aside in reserves since the DB will end up being higher, since the PH paid more into the policy than they needed to</a:t>
            </a:r>
            <a:endParaRPr sz="1800">
              <a:latin typeface="Roboto"/>
              <a:ea typeface="Roboto"/>
              <a:cs typeface="Roboto"/>
              <a:sym typeface="Roboto"/>
            </a:endParaRPr>
          </a:p>
        </p:txBody>
      </p:sp>
      <p:sp>
        <p:nvSpPr>
          <p:cNvPr id="645" name="Google Shape;645;p63"/>
          <p:cNvSpPr/>
          <p:nvPr/>
        </p:nvSpPr>
        <p:spPr>
          <a:xfrm>
            <a:off x="1157850" y="2531075"/>
            <a:ext cx="5298600" cy="6027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Roboto"/>
                <a:ea typeface="Roboto"/>
                <a:cs typeface="Roboto"/>
                <a:sym typeface="Roboto"/>
              </a:rPr>
              <a:t>A ratio applied to the present value of the Death Benefit</a:t>
            </a:r>
            <a:endParaRPr sz="1800">
              <a:latin typeface="Roboto"/>
              <a:ea typeface="Roboto"/>
              <a:cs typeface="Roboto"/>
              <a:sym typeface="Roboto"/>
            </a:endParaRPr>
          </a:p>
        </p:txBody>
      </p:sp>
      <p:sp>
        <p:nvSpPr>
          <p:cNvPr id="646" name="Google Shape;646;p63"/>
          <p:cNvSpPr/>
          <p:nvPr/>
        </p:nvSpPr>
        <p:spPr>
          <a:xfrm>
            <a:off x="2762925" y="858025"/>
            <a:ext cx="3725100" cy="1552800"/>
          </a:xfrm>
          <a:prstGeom prst="roundRect">
            <a:avLst>
              <a:gd name="adj" fmla="val 16667"/>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63"/>
          <p:cNvSpPr/>
          <p:nvPr/>
        </p:nvSpPr>
        <p:spPr>
          <a:xfrm>
            <a:off x="6672975" y="1339075"/>
            <a:ext cx="548700" cy="602700"/>
          </a:xfrm>
          <a:prstGeom prst="roundRect">
            <a:avLst>
              <a:gd name="adj" fmla="val 16667"/>
            </a:avLst>
          </a:prstGeom>
          <a:noFill/>
          <a:ln w="28575" cap="flat" cmpd="sng">
            <a:solidFill>
              <a:srgbClr val="BF9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63"/>
          <p:cNvSpPr/>
          <p:nvPr/>
        </p:nvSpPr>
        <p:spPr>
          <a:xfrm>
            <a:off x="6672975" y="2067650"/>
            <a:ext cx="1467900" cy="1066200"/>
          </a:xfrm>
          <a:prstGeom prst="roundRect">
            <a:avLst>
              <a:gd name="adj" fmla="val 16667"/>
            </a:avLst>
          </a:pr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Roboto"/>
                <a:ea typeface="Roboto"/>
                <a:cs typeface="Roboto"/>
                <a:sym typeface="Roboto"/>
              </a:rPr>
              <a:t>Expense allowance</a:t>
            </a:r>
            <a:endParaRPr sz="1800">
              <a:latin typeface="Roboto"/>
              <a:ea typeface="Roboto"/>
              <a:cs typeface="Roboto"/>
              <a:sym typeface="Robo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64"/>
          <p:cNvSpPr txBox="1">
            <a:spLocks noGrp="1"/>
          </p:cNvSpPr>
          <p:nvPr>
            <p:ph type="title"/>
          </p:nvPr>
        </p:nvSpPr>
        <p:spPr>
          <a:xfrm>
            <a:off x="277900" y="18306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Principle Based Reserving</a:t>
            </a:r>
            <a:endParaRPr/>
          </a:p>
        </p:txBody>
      </p:sp>
      <p:sp>
        <p:nvSpPr>
          <p:cNvPr id="654" name="Google Shape;654;p6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Deterministic Reserves</a:t>
            </a:r>
            <a:endParaRPr sz="3600"/>
          </a:p>
        </p:txBody>
      </p:sp>
      <p:sp>
        <p:nvSpPr>
          <p:cNvPr id="655" name="Google Shape;655;p6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5"/>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Deterministic Reserve</a:t>
            </a:r>
            <a:endParaRPr sz="3000"/>
          </a:p>
        </p:txBody>
      </p:sp>
      <p:sp>
        <p:nvSpPr>
          <p:cNvPr id="661" name="Google Shape;661;p65"/>
          <p:cNvSpPr txBox="1">
            <a:spLocks noGrp="1"/>
          </p:cNvSpPr>
          <p:nvPr>
            <p:ph type="body" idx="4294967295"/>
          </p:nvPr>
        </p:nvSpPr>
        <p:spPr>
          <a:xfrm>
            <a:off x="400500" y="871000"/>
            <a:ext cx="8222100" cy="4124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rgbClr val="000000"/>
                </a:solidFill>
              </a:rPr>
              <a:t>Deterministic exclusion test ---&gt; Failed. Then,</a:t>
            </a:r>
            <a:endParaRPr>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a:solidFill>
                <a:srgbClr val="000000"/>
              </a:solidFill>
            </a:endParaRPr>
          </a:p>
          <a:p>
            <a:pPr marL="457200" lvl="0" indent="-342900" algn="l" rtl="0">
              <a:lnSpc>
                <a:spcPct val="100000"/>
              </a:lnSpc>
              <a:spcBef>
                <a:spcPts val="0"/>
              </a:spcBef>
              <a:spcAft>
                <a:spcPts val="0"/>
              </a:spcAft>
              <a:buClr>
                <a:srgbClr val="000000"/>
              </a:buClr>
              <a:buSzPts val="1800"/>
              <a:buChar char="●"/>
            </a:pPr>
            <a:r>
              <a:rPr lang="en">
                <a:solidFill>
                  <a:srgbClr val="000000"/>
                </a:solidFill>
              </a:rPr>
              <a:t>Measured according to:</a:t>
            </a:r>
            <a:endParaRPr>
              <a:solidFill>
                <a:srgbClr val="000000"/>
              </a:solidFill>
            </a:endParaRPr>
          </a:p>
          <a:p>
            <a:pPr marL="914400" lvl="1" indent="-342900" algn="l" rtl="0">
              <a:lnSpc>
                <a:spcPct val="150000"/>
              </a:lnSpc>
              <a:spcBef>
                <a:spcPts val="0"/>
              </a:spcBef>
              <a:spcAft>
                <a:spcPts val="0"/>
              </a:spcAft>
              <a:buClr>
                <a:srgbClr val="000000"/>
              </a:buClr>
              <a:buSzPts val="1800"/>
              <a:buChar char="○"/>
            </a:pPr>
            <a:r>
              <a:rPr lang="en" sz="1800">
                <a:solidFill>
                  <a:srgbClr val="000000"/>
                </a:solidFill>
              </a:rPr>
              <a:t>Projections of the insurance company obligations for a policy</a:t>
            </a:r>
            <a:endParaRPr sz="1800">
              <a:solidFill>
                <a:srgbClr val="000000"/>
              </a:solidFill>
            </a:endParaRPr>
          </a:p>
          <a:p>
            <a:pPr marL="914400" lvl="1" indent="-342900" algn="l" rtl="0">
              <a:lnSpc>
                <a:spcPct val="150000"/>
              </a:lnSpc>
              <a:spcBef>
                <a:spcPts val="0"/>
              </a:spcBef>
              <a:spcAft>
                <a:spcPts val="0"/>
              </a:spcAft>
              <a:buClr>
                <a:srgbClr val="000000"/>
              </a:buClr>
              <a:buSzPts val="1800"/>
              <a:buChar char="○"/>
            </a:pPr>
            <a:r>
              <a:rPr lang="en" sz="1800">
                <a:solidFill>
                  <a:srgbClr val="000000"/>
                </a:solidFill>
              </a:rPr>
              <a:t>Gross Premium Valuation Method or Direct Iterative Method</a:t>
            </a:r>
            <a:endParaRPr sz="1800">
              <a:solidFill>
                <a:srgbClr val="000000"/>
              </a:solidFill>
            </a:endParaRPr>
          </a:p>
          <a:p>
            <a:pPr marL="1371600" lvl="2" indent="-342900" algn="l" rtl="0">
              <a:lnSpc>
                <a:spcPct val="150000"/>
              </a:lnSpc>
              <a:spcBef>
                <a:spcPts val="0"/>
              </a:spcBef>
              <a:spcAft>
                <a:spcPts val="0"/>
              </a:spcAft>
              <a:buClr>
                <a:srgbClr val="000000"/>
              </a:buClr>
              <a:buSzPts val="1800"/>
              <a:buChar char="■"/>
            </a:pPr>
            <a:r>
              <a:rPr lang="en" sz="1800">
                <a:solidFill>
                  <a:srgbClr val="000000"/>
                </a:solidFill>
              </a:rPr>
              <a:t>Select after depending the conditions </a:t>
            </a:r>
            <a:endParaRPr sz="1800">
              <a:solidFill>
                <a:srgbClr val="000000"/>
              </a:solidFill>
            </a:endParaRPr>
          </a:p>
          <a:p>
            <a:pPr marL="1828800" lvl="3" indent="-342900" algn="l" rtl="0">
              <a:lnSpc>
                <a:spcPct val="150000"/>
              </a:lnSpc>
              <a:spcBef>
                <a:spcPts val="0"/>
              </a:spcBef>
              <a:spcAft>
                <a:spcPts val="0"/>
              </a:spcAft>
              <a:buClr>
                <a:srgbClr val="000000"/>
              </a:buClr>
              <a:buSzPts val="1800"/>
              <a:buChar char="●"/>
            </a:pPr>
            <a:r>
              <a:rPr lang="en" sz="1800">
                <a:solidFill>
                  <a:srgbClr val="000000"/>
                </a:solidFill>
              </a:rPr>
              <a:t>Steps outlined in VM-20</a:t>
            </a:r>
            <a:endParaRPr sz="1800">
              <a:solidFill>
                <a:srgbClr val="000000"/>
              </a:solidFill>
            </a:endParaRPr>
          </a:p>
          <a:p>
            <a:pPr marL="1371600" lvl="2" indent="-342900" algn="l" rtl="0">
              <a:lnSpc>
                <a:spcPct val="150000"/>
              </a:lnSpc>
              <a:spcBef>
                <a:spcPts val="0"/>
              </a:spcBef>
              <a:spcAft>
                <a:spcPts val="0"/>
              </a:spcAft>
              <a:buClr>
                <a:srgbClr val="000000"/>
              </a:buClr>
              <a:buSzPts val="1800"/>
              <a:buChar char="■"/>
            </a:pPr>
            <a:r>
              <a:rPr lang="en" sz="1800">
                <a:solidFill>
                  <a:srgbClr val="000000"/>
                </a:solidFill>
              </a:rPr>
              <a:t>Both methods give the same DR reserve</a:t>
            </a:r>
            <a:endParaRPr sz="1800">
              <a:solidFill>
                <a:srgbClr val="000000"/>
              </a:solidFill>
            </a:endParaRPr>
          </a:p>
          <a:p>
            <a:pPr marL="914400" lvl="1" indent="-342900" algn="l" rtl="0">
              <a:lnSpc>
                <a:spcPct val="150000"/>
              </a:lnSpc>
              <a:spcBef>
                <a:spcPts val="0"/>
              </a:spcBef>
              <a:spcAft>
                <a:spcPts val="0"/>
              </a:spcAft>
              <a:buClr>
                <a:srgbClr val="000000"/>
              </a:buClr>
              <a:buSzPts val="1800"/>
              <a:buChar char="○"/>
            </a:pPr>
            <a:r>
              <a:rPr lang="en" sz="1800">
                <a:solidFill>
                  <a:srgbClr val="000000"/>
                </a:solidFill>
              </a:rPr>
              <a:t>Value of the assets placed to satisfy them based on a single scenario</a:t>
            </a:r>
            <a:endParaRPr sz="1800">
              <a:solidFill>
                <a:srgbClr val="000000"/>
              </a:solidFill>
            </a:endParaRPr>
          </a:p>
          <a:p>
            <a:pPr marL="914400" lvl="0" indent="0" algn="l" rtl="0">
              <a:lnSpc>
                <a:spcPct val="150000"/>
              </a:lnSpc>
              <a:spcBef>
                <a:spcPts val="0"/>
              </a:spcBef>
              <a:spcAft>
                <a:spcPts val="0"/>
              </a:spcAft>
              <a:buNone/>
            </a:pPr>
            <a:endParaRPr>
              <a:solidFill>
                <a:srgbClr val="000000"/>
              </a:solidFill>
            </a:endParaRPr>
          </a:p>
          <a:p>
            <a:pPr marL="914400" lvl="0" indent="0" algn="l" rtl="0">
              <a:lnSpc>
                <a:spcPct val="100000"/>
              </a:lnSpc>
              <a:spcBef>
                <a:spcPts val="0"/>
              </a:spcBef>
              <a:spcAft>
                <a:spcPts val="0"/>
              </a:spcAft>
              <a:buNone/>
            </a:pPr>
            <a:endParaRPr>
              <a:solidFill>
                <a:srgbClr val="000000"/>
              </a:solidFill>
            </a:endParaRPr>
          </a:p>
          <a:p>
            <a:pPr marL="0" lvl="0" indent="0" algn="ctr" rtl="0">
              <a:lnSpc>
                <a:spcPct val="100000"/>
              </a:lnSpc>
              <a:spcBef>
                <a:spcPts val="0"/>
              </a:spcBef>
              <a:spcAft>
                <a:spcPts val="0"/>
              </a:spcAft>
              <a:buNone/>
            </a:pPr>
            <a:endParaRPr/>
          </a:p>
        </p:txBody>
      </p:sp>
      <p:sp>
        <p:nvSpPr>
          <p:cNvPr id="662" name="Google Shape;662;p6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66"/>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a:t>Deterministic Reserve</a:t>
            </a:r>
            <a:endParaRPr/>
          </a:p>
        </p:txBody>
      </p:sp>
      <p:sp>
        <p:nvSpPr>
          <p:cNvPr id="668" name="Google Shape;668;p6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54</a:t>
            </a:fld>
            <a:endParaRPr/>
          </a:p>
        </p:txBody>
      </p:sp>
      <p:sp>
        <p:nvSpPr>
          <p:cNvPr id="669" name="Google Shape;669;p66"/>
          <p:cNvSpPr txBox="1"/>
          <p:nvPr/>
        </p:nvSpPr>
        <p:spPr>
          <a:xfrm>
            <a:off x="382050" y="1008625"/>
            <a:ext cx="8249400" cy="356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Formula for calculating the DR:</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The amount calculated under will equal the actuarial present value of benefits, expenses and related amounts, less the actuarial present value of premiums and related amounts. </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DR = Actuarial PV (benefits,expenses, etc) - Actuarial PV (premiums, etc) + Balance (separate account) + Policy loan balance </a:t>
            </a:r>
            <a:endParaRPr sz="1800">
              <a:solidFill>
                <a:schemeClr val="lt2"/>
              </a:solidFill>
              <a:latin typeface="Roboto"/>
              <a:ea typeface="Roboto"/>
              <a:cs typeface="Roboto"/>
              <a:sym typeface="Roboto"/>
            </a:endParaRPr>
          </a:p>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67"/>
          <p:cNvSpPr txBox="1">
            <a:spLocks noGrp="1"/>
          </p:cNvSpPr>
          <p:nvPr>
            <p:ph type="title"/>
          </p:nvPr>
        </p:nvSpPr>
        <p:spPr>
          <a:xfrm>
            <a:off x="265500" y="1830600"/>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Principle-Based Reserving</a:t>
            </a:r>
            <a:endParaRPr/>
          </a:p>
        </p:txBody>
      </p:sp>
      <p:sp>
        <p:nvSpPr>
          <p:cNvPr id="675" name="Google Shape;675;p6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Stochastic Reserving</a:t>
            </a:r>
            <a:endParaRPr sz="3600"/>
          </a:p>
        </p:txBody>
      </p:sp>
      <p:sp>
        <p:nvSpPr>
          <p:cNvPr id="676" name="Google Shape;676;p6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Stochastic Reserve </a:t>
            </a:r>
            <a:endParaRPr sz="3000"/>
          </a:p>
        </p:txBody>
      </p:sp>
      <p:sp>
        <p:nvSpPr>
          <p:cNvPr id="682" name="Google Shape;682;p6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chemeClr val="lt2"/>
                </a:solidFill>
              </a:rPr>
              <a:t>56</a:t>
            </a:fld>
            <a:endParaRPr>
              <a:solidFill>
                <a:schemeClr val="lt2"/>
              </a:solidFill>
            </a:endParaRPr>
          </a:p>
        </p:txBody>
      </p:sp>
      <p:sp>
        <p:nvSpPr>
          <p:cNvPr id="683" name="Google Shape;683;p68"/>
          <p:cNvSpPr txBox="1"/>
          <p:nvPr/>
        </p:nvSpPr>
        <p:spPr>
          <a:xfrm>
            <a:off x="419300" y="978375"/>
            <a:ext cx="8104200" cy="69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Char char="●"/>
            </a:pPr>
            <a:r>
              <a:rPr lang="en" sz="1800">
                <a:latin typeface="Roboto"/>
                <a:ea typeface="Roboto"/>
                <a:cs typeface="Roboto"/>
                <a:sym typeface="Roboto"/>
              </a:rPr>
              <a:t>Reserving for a company that has thousands of UL policies</a:t>
            </a:r>
            <a:endParaRPr sz="1800">
              <a:latin typeface="Roboto"/>
              <a:ea typeface="Roboto"/>
              <a:cs typeface="Roboto"/>
              <a:sym typeface="Roboto"/>
            </a:endParaRPr>
          </a:p>
        </p:txBody>
      </p:sp>
      <p:sp>
        <p:nvSpPr>
          <p:cNvPr id="684" name="Google Shape;684;p68"/>
          <p:cNvSpPr txBox="1"/>
          <p:nvPr/>
        </p:nvSpPr>
        <p:spPr>
          <a:xfrm>
            <a:off x="611550" y="1519775"/>
            <a:ext cx="7920900" cy="250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Roboto"/>
                <a:ea typeface="Roboto"/>
                <a:cs typeface="Roboto"/>
                <a:sym typeface="Roboto"/>
              </a:rPr>
              <a:t>General outline of how to reserve:</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Determine the number of product groups that will be calculated using this method</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Determine margins and Prudent Estimation Assumptions for all Risk Factors </a:t>
            </a:r>
            <a:endParaRPr sz="1800">
              <a:latin typeface="Roboto"/>
              <a:ea typeface="Roboto"/>
              <a:cs typeface="Roboto"/>
              <a:sym typeface="Roboto"/>
            </a:endParaRPr>
          </a:p>
          <a:p>
            <a:pPr marL="914400" lvl="1" indent="-342900" algn="l" rtl="0">
              <a:spcBef>
                <a:spcPts val="0"/>
              </a:spcBef>
              <a:spcAft>
                <a:spcPts val="0"/>
              </a:spcAft>
              <a:buSzPts val="1800"/>
              <a:buFont typeface="Roboto"/>
              <a:buAutoNum type="alphaLcPeriod"/>
            </a:pPr>
            <a:r>
              <a:rPr lang="en" sz="1800">
                <a:latin typeface="Roboto"/>
                <a:ea typeface="Roboto"/>
                <a:cs typeface="Roboto"/>
                <a:sym typeface="Roboto"/>
              </a:rPr>
              <a:t>Have to be the same as assumptions for deterministic </a:t>
            </a:r>
            <a:endParaRPr sz="1800">
              <a:latin typeface="Roboto"/>
              <a:ea typeface="Roboto"/>
              <a:cs typeface="Roboto"/>
              <a:sym typeface="Roboto"/>
            </a:endParaRPr>
          </a:p>
          <a:p>
            <a:pPr marL="914400" lvl="1" indent="-342900" algn="l" rtl="0">
              <a:spcBef>
                <a:spcPts val="0"/>
              </a:spcBef>
              <a:spcAft>
                <a:spcPts val="0"/>
              </a:spcAft>
              <a:buSzPts val="1800"/>
              <a:buFont typeface="Roboto"/>
              <a:buAutoNum type="alphaLcPeriod"/>
            </a:pPr>
            <a:r>
              <a:rPr lang="en" sz="1800">
                <a:latin typeface="Roboto"/>
                <a:ea typeface="Roboto"/>
                <a:cs typeface="Roboto"/>
                <a:sym typeface="Roboto"/>
              </a:rPr>
              <a:t>Only exception is for assumptions dependent on economic scenarios</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Generate stochastic economic scenarios</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Determine number of stochastic economic scenarios used in calculation</a:t>
            </a:r>
            <a:endParaRPr sz="1800">
              <a:latin typeface="Roboto"/>
              <a:ea typeface="Roboto"/>
              <a:cs typeface="Roboto"/>
              <a:sym typeface="Roboto"/>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69"/>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Stochastic Reserve cont.</a:t>
            </a:r>
            <a:endParaRPr sz="3000"/>
          </a:p>
        </p:txBody>
      </p:sp>
      <p:sp>
        <p:nvSpPr>
          <p:cNvPr id="690" name="Google Shape;690;p6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57</a:t>
            </a:fld>
            <a:endParaRPr/>
          </a:p>
        </p:txBody>
      </p:sp>
      <p:sp>
        <p:nvSpPr>
          <p:cNvPr id="691" name="Google Shape;691;p69"/>
          <p:cNvSpPr txBox="1"/>
          <p:nvPr/>
        </p:nvSpPr>
        <p:spPr>
          <a:xfrm>
            <a:off x="420450" y="1107175"/>
            <a:ext cx="8103000" cy="3588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AutoNum type="arabicPeriod" startAt="5"/>
            </a:pPr>
            <a:r>
              <a:rPr lang="en" sz="1800">
                <a:latin typeface="Roboto"/>
                <a:ea typeface="Roboto"/>
                <a:cs typeface="Roboto"/>
                <a:sym typeface="Roboto"/>
              </a:rPr>
              <a:t>Then calculate stochastic reserve as followed</a:t>
            </a:r>
            <a:endParaRPr sz="1800">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	a. Project CFs for each model segment under each generated scenario</a:t>
            </a:r>
            <a:endParaRPr sz="1800">
              <a:latin typeface="Roboto"/>
              <a:ea typeface="Roboto"/>
              <a:cs typeface="Roboto"/>
              <a:sym typeface="Roboto"/>
            </a:endParaRPr>
          </a:p>
          <a:p>
            <a:pPr marL="0" lvl="0" indent="457200" algn="l" rtl="0">
              <a:spcBef>
                <a:spcPts val="0"/>
              </a:spcBef>
              <a:spcAft>
                <a:spcPts val="0"/>
              </a:spcAft>
              <a:buNone/>
            </a:pPr>
            <a:r>
              <a:rPr lang="en" sz="1800">
                <a:latin typeface="Roboto"/>
                <a:ea typeface="Roboto"/>
                <a:cs typeface="Roboto"/>
                <a:sym typeface="Roboto"/>
              </a:rPr>
              <a:t>b. Calculate Scenario Reserve for each generated scenario</a:t>
            </a:r>
            <a:endParaRPr sz="1800">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ctr" rtl="0">
              <a:spcBef>
                <a:spcPts val="0"/>
              </a:spcBef>
              <a:spcAft>
                <a:spcPts val="0"/>
              </a:spcAft>
              <a:buNone/>
            </a:pPr>
            <a:r>
              <a:rPr lang="en" sz="1800" b="1">
                <a:latin typeface="Roboto"/>
                <a:ea typeface="Roboto"/>
                <a:cs typeface="Roboto"/>
                <a:sym typeface="Roboto"/>
              </a:rPr>
              <a:t>* * *   What is a Scenario Reserve?  * * *</a:t>
            </a:r>
            <a:endParaRPr sz="1800" b="1">
              <a:latin typeface="Roboto"/>
              <a:ea typeface="Roboto"/>
              <a:cs typeface="Roboto"/>
              <a:sym typeface="Roboto"/>
            </a:endParaRPr>
          </a:p>
          <a:p>
            <a:pPr marL="0" lvl="0" indent="0" algn="l" rtl="0">
              <a:spcBef>
                <a:spcPts val="0"/>
              </a:spcBef>
              <a:spcAft>
                <a:spcPts val="0"/>
              </a:spcAft>
              <a:buNone/>
            </a:pPr>
            <a:endParaRPr sz="1800">
              <a:latin typeface="Roboto"/>
              <a:ea typeface="Roboto"/>
              <a:cs typeface="Roboto"/>
              <a:sym typeface="Roboto"/>
            </a:endParaRPr>
          </a:p>
          <a:p>
            <a:pPr marL="0" lvl="0" indent="0" algn="l" rtl="0">
              <a:spcBef>
                <a:spcPts val="0"/>
              </a:spcBef>
              <a:spcAft>
                <a:spcPts val="0"/>
              </a:spcAft>
              <a:buNone/>
            </a:pPr>
            <a:r>
              <a:rPr lang="en" sz="1800" b="1">
                <a:latin typeface="Roboto"/>
                <a:ea typeface="Roboto"/>
                <a:cs typeface="Roboto"/>
                <a:sym typeface="Roboto"/>
              </a:rPr>
              <a:t>Scenario Reserve: </a:t>
            </a:r>
            <a:r>
              <a:rPr lang="en" sz="1800">
                <a:latin typeface="Roboto"/>
                <a:ea typeface="Roboto"/>
                <a:cs typeface="Roboto"/>
                <a:sym typeface="Roboto"/>
              </a:rPr>
              <a:t>the negative PV of the accumulated net cash flows at either the beginning or end of the year when the PV of the accumulated deficiencies is the most negative during the projection period</a:t>
            </a:r>
            <a:endParaRPr sz="1800">
              <a:latin typeface="Roboto"/>
              <a:ea typeface="Roboto"/>
              <a:cs typeface="Roboto"/>
              <a:sym typeface="Robo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70"/>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Calculating the Scenario Reserve</a:t>
            </a:r>
            <a:endParaRPr sz="3000"/>
          </a:p>
        </p:txBody>
      </p:sp>
      <p:sp>
        <p:nvSpPr>
          <p:cNvPr id="697" name="Google Shape;697;p7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58</a:t>
            </a:fld>
            <a:endParaRPr/>
          </a:p>
        </p:txBody>
      </p:sp>
      <p:sp>
        <p:nvSpPr>
          <p:cNvPr id="698" name="Google Shape;698;p70"/>
          <p:cNvSpPr txBox="1"/>
          <p:nvPr/>
        </p:nvSpPr>
        <p:spPr>
          <a:xfrm>
            <a:off x="462750" y="1146100"/>
            <a:ext cx="8218500" cy="21804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At the valuation date and end of each projection year, calculate the discount value of the negative of the projected statement value of assets*</a:t>
            </a:r>
            <a:endParaRPr sz="1800">
              <a:latin typeface="Roboto"/>
              <a:ea typeface="Roboto"/>
              <a:cs typeface="Roboto"/>
              <a:sym typeface="Roboto"/>
            </a:endParaRPr>
          </a:p>
          <a:p>
            <a:pPr marL="914400" lvl="0" indent="0" algn="l" rtl="0">
              <a:spcBef>
                <a:spcPts val="0"/>
              </a:spcBef>
              <a:spcAft>
                <a:spcPts val="0"/>
              </a:spcAft>
              <a:buNone/>
            </a:pPr>
            <a:r>
              <a:rPr lang="en" sz="1800">
                <a:latin typeface="Roboto"/>
                <a:ea typeface="Roboto"/>
                <a:cs typeface="Roboto"/>
                <a:sym typeface="Roboto"/>
              </a:rPr>
              <a:t>*The negative of the projected statement values is called the Negative Accumulated Deficiency</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 Discount the negative accumulated deficiencies at the end of each projection year to valuation date</a:t>
            </a:r>
            <a:endParaRPr sz="1800">
              <a:latin typeface="Roboto"/>
              <a:ea typeface="Roboto"/>
              <a:cs typeface="Roboto"/>
              <a:sym typeface="Roboto"/>
            </a:endParaRPr>
          </a:p>
          <a:p>
            <a:pPr marL="914400" lvl="1" indent="-342900" algn="l" rtl="0">
              <a:spcBef>
                <a:spcPts val="0"/>
              </a:spcBef>
              <a:spcAft>
                <a:spcPts val="0"/>
              </a:spcAft>
              <a:buSzPts val="1800"/>
              <a:buFont typeface="Roboto"/>
              <a:buAutoNum type="alphaLcPeriod"/>
            </a:pPr>
            <a:r>
              <a:rPr lang="en" sz="1800">
                <a:latin typeface="Roboto"/>
                <a:ea typeface="Roboto"/>
                <a:cs typeface="Roboto"/>
                <a:sym typeface="Roboto"/>
              </a:rPr>
              <a:t>Discount rate = 105% of US treasury rate</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Add all the model segments of discounted negative accumulates deficiencies </a:t>
            </a:r>
            <a:endParaRPr sz="1800">
              <a:latin typeface="Roboto"/>
              <a:ea typeface="Roboto"/>
              <a:cs typeface="Roboto"/>
              <a:sym typeface="Roboto"/>
            </a:endParaRPr>
          </a:p>
          <a:p>
            <a:pPr marL="457200" lvl="0" indent="-342900" algn="l" rtl="0">
              <a:spcBef>
                <a:spcPts val="0"/>
              </a:spcBef>
              <a:spcAft>
                <a:spcPts val="0"/>
              </a:spcAft>
              <a:buSzPts val="1800"/>
              <a:buFont typeface="Roboto"/>
              <a:buAutoNum type="arabicPeriod"/>
            </a:pPr>
            <a:r>
              <a:rPr lang="en" sz="1800">
                <a:latin typeface="Roboto"/>
                <a:ea typeface="Roboto"/>
                <a:cs typeface="Roboto"/>
                <a:sym typeface="Roboto"/>
              </a:rPr>
              <a:t>Scenario reserve = largest of discounted values + starting asset amount</a:t>
            </a:r>
            <a:endParaRPr sz="1800">
              <a:latin typeface="Roboto"/>
              <a:ea typeface="Roboto"/>
              <a:cs typeface="Roboto"/>
              <a:sym typeface="Roboto"/>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71"/>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Stochastic Reserve Cont.</a:t>
            </a:r>
            <a:endParaRPr sz="3000"/>
          </a:p>
        </p:txBody>
      </p:sp>
      <p:sp>
        <p:nvSpPr>
          <p:cNvPr id="704" name="Google Shape;704;p7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59</a:t>
            </a:fld>
            <a:endParaRPr/>
          </a:p>
        </p:txBody>
      </p:sp>
      <p:sp>
        <p:nvSpPr>
          <p:cNvPr id="705" name="Google Shape;705;p71"/>
          <p:cNvSpPr txBox="1"/>
          <p:nvPr/>
        </p:nvSpPr>
        <p:spPr>
          <a:xfrm>
            <a:off x="348350" y="1190175"/>
            <a:ext cx="8175300" cy="1116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Roboto"/>
              <a:buAutoNum type="arabicPeriod" startAt="6"/>
            </a:pPr>
            <a:r>
              <a:rPr lang="en">
                <a:latin typeface="Roboto"/>
                <a:ea typeface="Roboto"/>
                <a:cs typeface="Roboto"/>
                <a:sym typeface="Roboto"/>
              </a:rPr>
              <a:t>Rank the scenario reserves from lowest to highest</a:t>
            </a:r>
            <a:endParaRPr>
              <a:latin typeface="Roboto"/>
              <a:ea typeface="Roboto"/>
              <a:cs typeface="Roboto"/>
              <a:sym typeface="Roboto"/>
            </a:endParaRPr>
          </a:p>
          <a:p>
            <a:pPr marL="457200" lvl="0" indent="-342900" algn="l" rtl="0">
              <a:spcBef>
                <a:spcPts val="0"/>
              </a:spcBef>
              <a:spcAft>
                <a:spcPts val="0"/>
              </a:spcAft>
              <a:buSzPts val="1800"/>
              <a:buFont typeface="Roboto"/>
              <a:buAutoNum type="arabicPeriod" startAt="6"/>
            </a:pPr>
            <a:r>
              <a:rPr lang="en">
                <a:latin typeface="Roboto"/>
                <a:ea typeface="Roboto"/>
                <a:cs typeface="Roboto"/>
                <a:sym typeface="Roboto"/>
              </a:rPr>
              <a:t>Average the highests 30% of the scenario reserves </a:t>
            </a:r>
            <a:endParaRPr>
              <a:latin typeface="Roboto"/>
              <a:ea typeface="Roboto"/>
              <a:cs typeface="Roboto"/>
              <a:sym typeface="Roboto"/>
            </a:endParaRPr>
          </a:p>
        </p:txBody>
      </p:sp>
      <p:pic>
        <p:nvPicPr>
          <p:cNvPr id="706" name="Google Shape;706;p71"/>
          <p:cNvPicPr preferRelativeResize="0"/>
          <p:nvPr/>
        </p:nvPicPr>
        <p:blipFill>
          <a:blip r:embed="rId3">
            <a:alphaModFix/>
          </a:blip>
          <a:stretch>
            <a:fillRect/>
          </a:stretch>
        </p:blipFill>
        <p:spPr>
          <a:xfrm>
            <a:off x="1031850" y="1985825"/>
            <a:ext cx="6808301" cy="2821600"/>
          </a:xfrm>
          <a:prstGeom prst="rect">
            <a:avLst/>
          </a:prstGeom>
          <a:noFill/>
          <a:ln>
            <a:noFill/>
          </a:ln>
        </p:spPr>
      </p:pic>
      <p:sp>
        <p:nvSpPr>
          <p:cNvPr id="707" name="Google Shape;707;p71"/>
          <p:cNvSpPr/>
          <p:nvPr/>
        </p:nvSpPr>
        <p:spPr>
          <a:xfrm>
            <a:off x="1146100" y="1985825"/>
            <a:ext cx="1565400" cy="1578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71"/>
          <p:cNvSpPr/>
          <p:nvPr/>
        </p:nvSpPr>
        <p:spPr>
          <a:xfrm>
            <a:off x="3200700" y="4318875"/>
            <a:ext cx="4514700" cy="153600"/>
          </a:xfrm>
          <a:prstGeom prst="rect">
            <a:avLst/>
          </a:prstGeom>
          <a:no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71"/>
          <p:cNvSpPr/>
          <p:nvPr/>
        </p:nvSpPr>
        <p:spPr>
          <a:xfrm rot="-1560701">
            <a:off x="7735357" y="4227842"/>
            <a:ext cx="361187" cy="174287"/>
          </a:xfrm>
          <a:prstGeom prst="leftArrow">
            <a:avLst>
              <a:gd name="adj1" fmla="val 49148"/>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71"/>
          <p:cNvSpPr/>
          <p:nvPr/>
        </p:nvSpPr>
        <p:spPr>
          <a:xfrm>
            <a:off x="7980800" y="3763875"/>
            <a:ext cx="1009500" cy="393600"/>
          </a:xfrm>
          <a:prstGeom prst="rect">
            <a:avLst/>
          </a:prstGeom>
          <a:solidFill>
            <a:srgbClr val="9E9E9E"/>
          </a:solidFill>
          <a:ln w="9525"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Scenario reserves</a:t>
            </a:r>
            <a:endParaRPr/>
          </a:p>
        </p:txBody>
      </p:sp>
      <p:sp>
        <p:nvSpPr>
          <p:cNvPr id="711" name="Google Shape;711;p71"/>
          <p:cNvSpPr txBox="1"/>
          <p:nvPr/>
        </p:nvSpPr>
        <p:spPr>
          <a:xfrm>
            <a:off x="835625" y="1969050"/>
            <a:ext cx="1939200" cy="12054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Roboto"/>
              <a:buChar char="●"/>
            </a:pPr>
            <a:r>
              <a:rPr lang="en" sz="1800">
                <a:latin typeface="Roboto"/>
                <a:ea typeface="Roboto"/>
                <a:cs typeface="Roboto"/>
                <a:sym typeface="Roboto"/>
              </a:rPr>
              <a:t>100 scenario reserves</a:t>
            </a:r>
            <a:endParaRPr sz="180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 sz="1800">
                <a:latin typeface="Roboto"/>
                <a:ea typeface="Roboto"/>
                <a:cs typeface="Roboto"/>
                <a:sym typeface="Roboto"/>
              </a:rPr>
              <a:t>Highest 30%</a:t>
            </a:r>
            <a:endParaRPr sz="1800">
              <a:latin typeface="Roboto"/>
              <a:ea typeface="Roboto"/>
              <a:cs typeface="Roboto"/>
              <a:sym typeface="Roboto"/>
            </a:endParaRPr>
          </a:p>
        </p:txBody>
      </p:sp>
      <p:sp>
        <p:nvSpPr>
          <p:cNvPr id="712" name="Google Shape;712;p71"/>
          <p:cNvSpPr/>
          <p:nvPr/>
        </p:nvSpPr>
        <p:spPr>
          <a:xfrm>
            <a:off x="3228675" y="3452300"/>
            <a:ext cx="4514700" cy="837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71"/>
          <p:cNvSpPr/>
          <p:nvPr/>
        </p:nvSpPr>
        <p:spPr>
          <a:xfrm rot="824298">
            <a:off x="7128227" y="3033021"/>
            <a:ext cx="181904" cy="363154"/>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71"/>
          <p:cNvSpPr/>
          <p:nvPr/>
        </p:nvSpPr>
        <p:spPr>
          <a:xfrm>
            <a:off x="7221900" y="2374200"/>
            <a:ext cx="1565400" cy="602700"/>
          </a:xfrm>
          <a:prstGeom prst="rect">
            <a:avLst/>
          </a:prstGeom>
          <a:solidFill>
            <a:srgbClr val="9E9E9E"/>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Avg. of highest 30% = reserve</a:t>
            </a:r>
            <a:endParaRPr/>
          </a:p>
        </p:txBody>
      </p:sp>
      <p:sp>
        <p:nvSpPr>
          <p:cNvPr id="715" name="Google Shape;715;p71"/>
          <p:cNvSpPr txBox="1"/>
          <p:nvPr/>
        </p:nvSpPr>
        <p:spPr>
          <a:xfrm>
            <a:off x="2085450" y="3763875"/>
            <a:ext cx="262800" cy="153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716" name="Google Shape;716;p71"/>
          <p:cNvSpPr txBox="1"/>
          <p:nvPr/>
        </p:nvSpPr>
        <p:spPr>
          <a:xfrm>
            <a:off x="3019000" y="2278225"/>
            <a:ext cx="111900" cy="20406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8"/>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Clr>
                <a:schemeClr val="dk1"/>
              </a:buClr>
              <a:buSzPts val="1100"/>
              <a:buFont typeface="Arial"/>
              <a:buNone/>
            </a:pPr>
            <a:r>
              <a:rPr lang="en"/>
              <a:t>Types of Life Insurance Summary</a:t>
            </a:r>
            <a:endParaRPr/>
          </a:p>
        </p:txBody>
      </p:sp>
      <p:graphicFrame>
        <p:nvGraphicFramePr>
          <p:cNvPr id="101" name="Google Shape;101;p18"/>
          <p:cNvGraphicFramePr/>
          <p:nvPr/>
        </p:nvGraphicFramePr>
        <p:xfrm>
          <a:off x="1531225" y="1859550"/>
          <a:ext cx="6081550" cy="2336800"/>
        </p:xfrm>
        <a:graphic>
          <a:graphicData uri="http://schemas.openxmlformats.org/drawingml/2006/table">
            <a:tbl>
              <a:tblPr>
                <a:noFill/>
                <a:tableStyleId>{84334EC9-BC78-48A5-9DA4-53A9FCBACA2D}</a:tableStyleId>
              </a:tblPr>
              <a:tblGrid>
                <a:gridCol w="1695825">
                  <a:extLst>
                    <a:ext uri="{9D8B030D-6E8A-4147-A177-3AD203B41FA5}">
                      <a16:colId xmlns:a16="http://schemas.microsoft.com/office/drawing/2014/main" val="20000"/>
                    </a:ext>
                  </a:extLst>
                </a:gridCol>
                <a:gridCol w="1481400">
                  <a:extLst>
                    <a:ext uri="{9D8B030D-6E8A-4147-A177-3AD203B41FA5}">
                      <a16:colId xmlns:a16="http://schemas.microsoft.com/office/drawing/2014/main" val="20001"/>
                    </a:ext>
                  </a:extLst>
                </a:gridCol>
                <a:gridCol w="1403425">
                  <a:extLst>
                    <a:ext uri="{9D8B030D-6E8A-4147-A177-3AD203B41FA5}">
                      <a16:colId xmlns:a16="http://schemas.microsoft.com/office/drawing/2014/main" val="20002"/>
                    </a:ext>
                  </a:extLst>
                </a:gridCol>
                <a:gridCol w="1500900">
                  <a:extLst>
                    <a:ext uri="{9D8B030D-6E8A-4147-A177-3AD203B41FA5}">
                      <a16:colId xmlns:a16="http://schemas.microsoft.com/office/drawing/2014/main" val="20003"/>
                    </a:ext>
                  </a:extLst>
                </a:gridCol>
              </a:tblGrid>
              <a:tr h="388000">
                <a:tc>
                  <a:txBody>
                    <a:bodyPr/>
                    <a:lstStyle/>
                    <a:p>
                      <a:pPr marL="0" lvl="0" indent="0" algn="l" rtl="0">
                        <a:spcBef>
                          <a:spcPts val="0"/>
                        </a:spcBef>
                        <a:spcAft>
                          <a:spcPts val="0"/>
                        </a:spcAft>
                        <a:buNone/>
                      </a:pPr>
                      <a:endParaRPr sz="2000">
                        <a:latin typeface="Roboto"/>
                        <a:ea typeface="Roboto"/>
                        <a:cs typeface="Roboto"/>
                        <a:sym typeface="Roboto"/>
                      </a:endParaRPr>
                    </a:p>
                  </a:txBody>
                  <a:tcPr marL="63500" marR="63500" marT="63500" marB="63500" anchor="ctr">
                    <a:lnL w="12700" cap="flat" cmpd="sng">
                      <a:solidFill>
                        <a:srgbClr val="FFFFFF"/>
                      </a:solidFill>
                      <a:prstDash val="solid"/>
                      <a:round/>
                      <a:headEnd type="none" w="sm" len="sm"/>
                      <a:tailEnd type="none" w="sm" len="sm"/>
                    </a:lnL>
                    <a:lnT w="12700" cap="flat" cmpd="sng">
                      <a:solidFill>
                        <a:srgbClr val="FFFFFF"/>
                      </a:solidFill>
                      <a:prstDash val="solid"/>
                      <a:round/>
                      <a:headEnd type="none" w="sm" len="sm"/>
                      <a:tailEnd type="none" w="sm" len="sm"/>
                    </a:lnT>
                  </a:tcPr>
                </a:tc>
                <a:tc>
                  <a:txBody>
                    <a:bodyPr/>
                    <a:lstStyle/>
                    <a:p>
                      <a:pPr marL="0" lvl="0" indent="0" algn="ctr" rtl="0">
                        <a:spcBef>
                          <a:spcPts val="0"/>
                        </a:spcBef>
                        <a:spcAft>
                          <a:spcPts val="0"/>
                        </a:spcAft>
                        <a:buNone/>
                      </a:pPr>
                      <a:r>
                        <a:rPr lang="en" sz="2000">
                          <a:latin typeface="Roboto"/>
                          <a:ea typeface="Roboto"/>
                          <a:cs typeface="Roboto"/>
                          <a:sym typeface="Roboto"/>
                        </a:rPr>
                        <a:t>Term Life</a:t>
                      </a:r>
                      <a:endParaRPr sz="2000">
                        <a:latin typeface="Roboto"/>
                        <a:ea typeface="Roboto"/>
                        <a:cs typeface="Roboto"/>
                        <a:sym typeface="Roboto"/>
                      </a:endParaRPr>
                    </a:p>
                  </a:txBody>
                  <a:tcPr marL="63500" marR="63500" marT="63500" marB="63500" anchor="ctr">
                    <a:solidFill>
                      <a:srgbClr val="6FA8DC"/>
                    </a:solidFill>
                  </a:tcPr>
                </a:tc>
                <a:tc>
                  <a:txBody>
                    <a:bodyPr/>
                    <a:lstStyle/>
                    <a:p>
                      <a:pPr marL="0" lvl="0" indent="0" algn="ctr" rtl="0">
                        <a:spcBef>
                          <a:spcPts val="0"/>
                        </a:spcBef>
                        <a:spcAft>
                          <a:spcPts val="0"/>
                        </a:spcAft>
                        <a:buNone/>
                      </a:pPr>
                      <a:r>
                        <a:rPr lang="en" sz="2000">
                          <a:latin typeface="Roboto"/>
                          <a:ea typeface="Roboto"/>
                          <a:cs typeface="Roboto"/>
                          <a:sym typeface="Roboto"/>
                        </a:rPr>
                        <a:t>Whole Life</a:t>
                      </a:r>
                      <a:endParaRPr sz="2000">
                        <a:latin typeface="Roboto"/>
                        <a:ea typeface="Roboto"/>
                        <a:cs typeface="Roboto"/>
                        <a:sym typeface="Roboto"/>
                      </a:endParaRPr>
                    </a:p>
                  </a:txBody>
                  <a:tcPr marL="63500" marR="63500" marT="63500" marB="63500" anchor="ctr">
                    <a:solidFill>
                      <a:srgbClr val="C27BA0"/>
                    </a:solidFill>
                  </a:tcPr>
                </a:tc>
                <a:tc>
                  <a:txBody>
                    <a:bodyPr/>
                    <a:lstStyle/>
                    <a:p>
                      <a:pPr marL="0" lvl="0" indent="0" algn="ctr" rtl="0">
                        <a:spcBef>
                          <a:spcPts val="0"/>
                        </a:spcBef>
                        <a:spcAft>
                          <a:spcPts val="0"/>
                        </a:spcAft>
                        <a:buNone/>
                      </a:pPr>
                      <a:r>
                        <a:rPr lang="en" sz="2000">
                          <a:latin typeface="Roboto"/>
                          <a:ea typeface="Roboto"/>
                          <a:cs typeface="Roboto"/>
                          <a:sym typeface="Roboto"/>
                        </a:rPr>
                        <a:t>Universal Life</a:t>
                      </a:r>
                      <a:endParaRPr sz="2000">
                        <a:latin typeface="Roboto"/>
                        <a:ea typeface="Roboto"/>
                        <a:cs typeface="Roboto"/>
                        <a:sym typeface="Roboto"/>
                      </a:endParaRPr>
                    </a:p>
                  </a:txBody>
                  <a:tcPr marL="63500" marR="63500" marT="63500" marB="63500" anchor="ctr">
                    <a:solidFill>
                      <a:srgbClr val="FFE599"/>
                    </a:solidFill>
                  </a:tcPr>
                </a:tc>
                <a:extLst>
                  <a:ext uri="{0D108BD9-81ED-4DB2-BD59-A6C34878D82A}">
                    <a16:rowId xmlns:a16="http://schemas.microsoft.com/office/drawing/2014/main" val="10000"/>
                  </a:ext>
                </a:extLst>
              </a:tr>
              <a:tr h="388000">
                <a:tc>
                  <a:txBody>
                    <a:bodyPr/>
                    <a:lstStyle/>
                    <a:p>
                      <a:pPr marL="0" lvl="0" indent="0" algn="l" rtl="0">
                        <a:spcBef>
                          <a:spcPts val="0"/>
                        </a:spcBef>
                        <a:spcAft>
                          <a:spcPts val="0"/>
                        </a:spcAft>
                        <a:buNone/>
                      </a:pPr>
                      <a:r>
                        <a:rPr lang="en" sz="2000">
                          <a:latin typeface="Roboto"/>
                          <a:ea typeface="Roboto"/>
                          <a:cs typeface="Roboto"/>
                          <a:sym typeface="Roboto"/>
                        </a:rPr>
                        <a:t>Premiums</a:t>
                      </a:r>
                      <a:endParaRPr sz="2000">
                        <a:latin typeface="Roboto"/>
                        <a:ea typeface="Roboto"/>
                        <a:cs typeface="Roboto"/>
                        <a:sym typeface="Roboto"/>
                      </a:endParaRPr>
                    </a:p>
                  </a:txBody>
                  <a:tcPr marL="63500" marR="63500" marT="63500" marB="63500" anchor="ctr">
                    <a:solidFill>
                      <a:srgbClr val="B7B7B7"/>
                    </a:solidFill>
                  </a:tcPr>
                </a:tc>
                <a:tc>
                  <a:txBody>
                    <a:bodyPr/>
                    <a:lstStyle/>
                    <a:p>
                      <a:pPr marL="0" lvl="0" indent="0" algn="ctr" rtl="0">
                        <a:spcBef>
                          <a:spcPts val="0"/>
                        </a:spcBef>
                        <a:spcAft>
                          <a:spcPts val="0"/>
                        </a:spcAft>
                        <a:buNone/>
                      </a:pPr>
                      <a:r>
                        <a:rPr lang="en" sz="2000">
                          <a:latin typeface="Roboto"/>
                          <a:ea typeface="Roboto"/>
                          <a:cs typeface="Roboto"/>
                          <a:sym typeface="Roboto"/>
                        </a:rPr>
                        <a:t>Fixed</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Fixed</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Flexible</a:t>
                      </a:r>
                      <a:endParaRPr sz="2000">
                        <a:latin typeface="Roboto"/>
                        <a:ea typeface="Roboto"/>
                        <a:cs typeface="Roboto"/>
                        <a:sym typeface="Roboto"/>
                      </a:endParaRPr>
                    </a:p>
                  </a:txBody>
                  <a:tcPr marL="63500" marR="63500" marT="63500" marB="63500" anchor="ctr"/>
                </a:tc>
                <a:extLst>
                  <a:ext uri="{0D108BD9-81ED-4DB2-BD59-A6C34878D82A}">
                    <a16:rowId xmlns:a16="http://schemas.microsoft.com/office/drawing/2014/main" val="10001"/>
                  </a:ext>
                </a:extLst>
              </a:tr>
              <a:tr h="388000">
                <a:tc>
                  <a:txBody>
                    <a:bodyPr/>
                    <a:lstStyle/>
                    <a:p>
                      <a:pPr marL="0" lvl="0" indent="0" algn="l" rtl="0">
                        <a:spcBef>
                          <a:spcPts val="0"/>
                        </a:spcBef>
                        <a:spcAft>
                          <a:spcPts val="0"/>
                        </a:spcAft>
                        <a:buNone/>
                      </a:pPr>
                      <a:r>
                        <a:rPr lang="en" sz="2000">
                          <a:latin typeface="Roboto"/>
                          <a:ea typeface="Roboto"/>
                          <a:cs typeface="Roboto"/>
                          <a:sym typeface="Roboto"/>
                        </a:rPr>
                        <a:t>Death Benefit</a:t>
                      </a:r>
                      <a:endParaRPr sz="2000">
                        <a:latin typeface="Roboto"/>
                        <a:ea typeface="Roboto"/>
                        <a:cs typeface="Roboto"/>
                        <a:sym typeface="Roboto"/>
                      </a:endParaRPr>
                    </a:p>
                  </a:txBody>
                  <a:tcPr marL="63500" marR="63500" marT="63500" marB="63500" anchor="ctr">
                    <a:solidFill>
                      <a:srgbClr val="B7B7B7"/>
                    </a:solidFill>
                  </a:tcPr>
                </a:tc>
                <a:tc>
                  <a:txBody>
                    <a:bodyPr/>
                    <a:lstStyle/>
                    <a:p>
                      <a:pPr marL="0" lvl="0" indent="0" algn="ctr" rtl="0">
                        <a:spcBef>
                          <a:spcPts val="0"/>
                        </a:spcBef>
                        <a:spcAft>
                          <a:spcPts val="0"/>
                        </a:spcAft>
                        <a:buNone/>
                      </a:pPr>
                      <a:r>
                        <a:rPr lang="en" sz="2000">
                          <a:latin typeface="Roboto"/>
                          <a:ea typeface="Roboto"/>
                          <a:cs typeface="Roboto"/>
                          <a:sym typeface="Roboto"/>
                        </a:rPr>
                        <a:t>Fixed</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Fixed</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Flexible</a:t>
                      </a:r>
                      <a:endParaRPr sz="2000">
                        <a:latin typeface="Roboto"/>
                        <a:ea typeface="Roboto"/>
                        <a:cs typeface="Roboto"/>
                        <a:sym typeface="Roboto"/>
                      </a:endParaRPr>
                    </a:p>
                  </a:txBody>
                  <a:tcPr marL="63500" marR="63500" marT="63500" marB="63500" anchor="ctr"/>
                </a:tc>
                <a:extLst>
                  <a:ext uri="{0D108BD9-81ED-4DB2-BD59-A6C34878D82A}">
                    <a16:rowId xmlns:a16="http://schemas.microsoft.com/office/drawing/2014/main" val="10002"/>
                  </a:ext>
                </a:extLst>
              </a:tr>
              <a:tr h="409950">
                <a:tc>
                  <a:txBody>
                    <a:bodyPr/>
                    <a:lstStyle/>
                    <a:p>
                      <a:pPr marL="0" lvl="0" indent="0" algn="l" rtl="0">
                        <a:spcBef>
                          <a:spcPts val="0"/>
                        </a:spcBef>
                        <a:spcAft>
                          <a:spcPts val="0"/>
                        </a:spcAft>
                        <a:buNone/>
                      </a:pPr>
                      <a:r>
                        <a:rPr lang="en" sz="2000">
                          <a:latin typeface="Roboto"/>
                          <a:ea typeface="Roboto"/>
                          <a:cs typeface="Roboto"/>
                          <a:sym typeface="Roboto"/>
                        </a:rPr>
                        <a:t>Surrender Option?</a:t>
                      </a:r>
                      <a:endParaRPr sz="2000">
                        <a:latin typeface="Roboto"/>
                        <a:ea typeface="Roboto"/>
                        <a:cs typeface="Roboto"/>
                        <a:sym typeface="Roboto"/>
                      </a:endParaRPr>
                    </a:p>
                  </a:txBody>
                  <a:tcPr marL="63500" marR="63500" marT="63500" marB="63500" anchor="ctr">
                    <a:solidFill>
                      <a:srgbClr val="B7B7B7"/>
                    </a:solidFill>
                  </a:tcPr>
                </a:tc>
                <a:tc>
                  <a:txBody>
                    <a:bodyPr/>
                    <a:lstStyle/>
                    <a:p>
                      <a:pPr marL="0" lvl="0" indent="0" algn="ctr" rtl="0">
                        <a:spcBef>
                          <a:spcPts val="0"/>
                        </a:spcBef>
                        <a:spcAft>
                          <a:spcPts val="0"/>
                        </a:spcAft>
                        <a:buNone/>
                      </a:pPr>
                      <a:r>
                        <a:rPr lang="en" sz="2000">
                          <a:latin typeface="Roboto"/>
                          <a:ea typeface="Roboto"/>
                          <a:cs typeface="Roboto"/>
                          <a:sym typeface="Roboto"/>
                        </a:rPr>
                        <a:t>No</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Yes</a:t>
                      </a:r>
                      <a:endParaRPr sz="2000">
                        <a:latin typeface="Roboto"/>
                        <a:ea typeface="Roboto"/>
                        <a:cs typeface="Roboto"/>
                        <a:sym typeface="Roboto"/>
                      </a:endParaRPr>
                    </a:p>
                  </a:txBody>
                  <a:tcPr marL="63500" marR="63500" marT="63500" marB="63500" anchor="ctr"/>
                </a:tc>
                <a:tc>
                  <a:txBody>
                    <a:bodyPr/>
                    <a:lstStyle/>
                    <a:p>
                      <a:pPr marL="0" lvl="0" indent="0" algn="ctr" rtl="0">
                        <a:spcBef>
                          <a:spcPts val="0"/>
                        </a:spcBef>
                        <a:spcAft>
                          <a:spcPts val="0"/>
                        </a:spcAft>
                        <a:buNone/>
                      </a:pPr>
                      <a:r>
                        <a:rPr lang="en" sz="2000">
                          <a:latin typeface="Roboto"/>
                          <a:ea typeface="Roboto"/>
                          <a:cs typeface="Roboto"/>
                          <a:sym typeface="Roboto"/>
                        </a:rPr>
                        <a:t>Yes</a:t>
                      </a:r>
                      <a:endParaRPr sz="2000">
                        <a:latin typeface="Roboto"/>
                        <a:ea typeface="Roboto"/>
                        <a:cs typeface="Roboto"/>
                        <a:sym typeface="Roboto"/>
                      </a:endParaRPr>
                    </a:p>
                  </a:txBody>
                  <a:tcPr marL="63500" marR="63500" marT="63500" marB="6350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20"/>
        <p:cNvGrpSpPr/>
        <p:nvPr/>
      </p:nvGrpSpPr>
      <p:grpSpPr>
        <a:xfrm>
          <a:off x="0" y="0"/>
          <a:ext cx="0" cy="0"/>
          <a:chOff x="0" y="0"/>
          <a:chExt cx="0" cy="0"/>
        </a:xfrm>
      </p:grpSpPr>
      <p:sp>
        <p:nvSpPr>
          <p:cNvPr id="721" name="Google Shape;721;p7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60</a:t>
            </a:fld>
            <a:endParaRPr/>
          </a:p>
        </p:txBody>
      </p:sp>
      <p:pic>
        <p:nvPicPr>
          <p:cNvPr id="722" name="Google Shape;722;p72"/>
          <p:cNvPicPr preferRelativeResize="0"/>
          <p:nvPr/>
        </p:nvPicPr>
        <p:blipFill>
          <a:blip r:embed="rId3">
            <a:alphaModFix/>
          </a:blip>
          <a:stretch>
            <a:fillRect/>
          </a:stretch>
        </p:blipFill>
        <p:spPr>
          <a:xfrm>
            <a:off x="1371600" y="113125"/>
            <a:ext cx="5624651" cy="4725574"/>
          </a:xfrm>
          <a:prstGeom prst="rect">
            <a:avLst/>
          </a:prstGeom>
          <a:noFill/>
          <a:ln>
            <a:noFill/>
          </a:ln>
        </p:spPr>
      </p:pic>
      <p:pic>
        <p:nvPicPr>
          <p:cNvPr id="723" name="Google Shape;723;p72"/>
          <p:cNvPicPr preferRelativeResize="0"/>
          <p:nvPr/>
        </p:nvPicPr>
        <p:blipFill>
          <a:blip r:embed="rId4">
            <a:alphaModFix/>
          </a:blip>
          <a:stretch>
            <a:fillRect/>
          </a:stretch>
        </p:blipFill>
        <p:spPr>
          <a:xfrm>
            <a:off x="1507438" y="2869000"/>
            <a:ext cx="5218976" cy="1730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lnSpc>
                <a:spcPct val="200000"/>
              </a:lnSpc>
              <a:spcBef>
                <a:spcPts val="1600"/>
              </a:spcBef>
              <a:spcAft>
                <a:spcPts val="400"/>
              </a:spcAft>
              <a:buClr>
                <a:schemeClr val="dk1"/>
              </a:buClr>
              <a:buSzPts val="1100"/>
              <a:buFont typeface="Arial"/>
              <a:buNone/>
            </a:pPr>
            <a:r>
              <a:rPr lang="en" sz="3000"/>
              <a:t>Universal Life</a:t>
            </a:r>
            <a:endParaRPr sz="3000"/>
          </a:p>
        </p:txBody>
      </p:sp>
      <p:sp>
        <p:nvSpPr>
          <p:cNvPr id="107" name="Google Shape;107;p19"/>
          <p:cNvSpPr txBox="1">
            <a:spLocks noGrp="1"/>
          </p:cNvSpPr>
          <p:nvPr>
            <p:ph type="body" idx="4294967295"/>
          </p:nvPr>
        </p:nvSpPr>
        <p:spPr>
          <a:xfrm>
            <a:off x="460950" y="982625"/>
            <a:ext cx="8222100" cy="2710200"/>
          </a:xfrm>
          <a:prstGeom prst="rect">
            <a:avLst/>
          </a:prstGeom>
          <a:noFill/>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Clr>
                <a:srgbClr val="000000"/>
              </a:buClr>
              <a:buSzPts val="2000"/>
              <a:buChar char="●"/>
            </a:pPr>
            <a:r>
              <a:rPr lang="en" sz="2000">
                <a:solidFill>
                  <a:srgbClr val="000000"/>
                </a:solidFill>
              </a:rPr>
              <a:t>Type of permanent life insurance that has savings component</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Allows for flexible premiums and death benefit </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Build cash value that policyholder can take out a loan against </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Option to fully or partially withdraw some of policy’s cash value </a:t>
            </a:r>
            <a:endParaRPr sz="2000">
              <a:solidFill>
                <a:srgbClr val="000000"/>
              </a:solidFill>
            </a:endParaRPr>
          </a:p>
          <a:p>
            <a:pPr marL="457200" lvl="0" indent="-355600" algn="l" rtl="0">
              <a:lnSpc>
                <a:spcPct val="150000"/>
              </a:lnSpc>
              <a:spcBef>
                <a:spcPts val="0"/>
              </a:spcBef>
              <a:spcAft>
                <a:spcPts val="0"/>
              </a:spcAft>
              <a:buClr>
                <a:srgbClr val="000000"/>
              </a:buClr>
              <a:buSzPts val="2000"/>
              <a:buChar char="●"/>
            </a:pPr>
            <a:r>
              <a:rPr lang="en" sz="2000">
                <a:solidFill>
                  <a:srgbClr val="000000"/>
                </a:solidFill>
              </a:rPr>
              <a:t>Also have a surrender option</a:t>
            </a:r>
            <a:endParaRPr sz="2000">
              <a:solidFill>
                <a:srgbClr val="000000"/>
              </a:solidFill>
            </a:endParaRPr>
          </a:p>
          <a:p>
            <a:pPr marL="457200" lvl="0" indent="-342900" algn="l" rtl="0">
              <a:lnSpc>
                <a:spcPct val="150000"/>
              </a:lnSpc>
              <a:spcBef>
                <a:spcPts val="0"/>
              </a:spcBef>
              <a:spcAft>
                <a:spcPts val="0"/>
              </a:spcAft>
              <a:buClr>
                <a:srgbClr val="000000"/>
              </a:buClr>
              <a:buSzPts val="1800"/>
              <a:buChar char="●"/>
            </a:pPr>
            <a:r>
              <a:rPr lang="en" sz="2000">
                <a:solidFill>
                  <a:srgbClr val="000000"/>
                </a:solidFill>
              </a:rPr>
              <a:t>If the cash value is below a certain amount, the policy will lapse</a:t>
            </a:r>
            <a:endParaRPr sz="1400"/>
          </a:p>
        </p:txBody>
      </p:sp>
      <p:sp>
        <p:nvSpPr>
          <p:cNvPr id="108" name="Google Shape;108;p1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Components of UL </a:t>
            </a:r>
            <a:endParaRPr/>
          </a:p>
        </p:txBody>
      </p:sp>
      <p:sp>
        <p:nvSpPr>
          <p:cNvPr id="114" name="Google Shape;114;p2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158700" y="0"/>
            <a:ext cx="8826600" cy="602700"/>
          </a:xfrm>
          <a:prstGeom prst="rect">
            <a:avLst/>
          </a:prstGeom>
        </p:spPr>
        <p:txBody>
          <a:bodyPr spcFirstLastPara="1" wrap="square" lIns="91425" tIns="91425" rIns="91425" bIns="91425" anchor="ctr" anchorCtr="0">
            <a:noAutofit/>
          </a:bodyPr>
          <a:lstStyle/>
          <a:p>
            <a:pPr marL="0" lvl="0" indent="0" algn="l" rtl="0">
              <a:spcBef>
                <a:spcPts val="1600"/>
              </a:spcBef>
              <a:spcAft>
                <a:spcPts val="400"/>
              </a:spcAft>
              <a:buNone/>
            </a:pPr>
            <a:r>
              <a:rPr lang="en" sz="3000"/>
              <a:t>       Loans                                         Withdrawals</a:t>
            </a:r>
            <a:endParaRPr sz="3000"/>
          </a:p>
        </p:txBody>
      </p:sp>
      <p:sp>
        <p:nvSpPr>
          <p:cNvPr id="120" name="Google Shape;120;p21"/>
          <p:cNvSpPr txBox="1">
            <a:spLocks noGrp="1"/>
          </p:cNvSpPr>
          <p:nvPr>
            <p:ph type="body" idx="4294967295"/>
          </p:nvPr>
        </p:nvSpPr>
        <p:spPr>
          <a:xfrm>
            <a:off x="381375" y="800625"/>
            <a:ext cx="3343500" cy="10011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200" b="1">
                <a:solidFill>
                  <a:srgbClr val="000000"/>
                </a:solidFill>
              </a:rPr>
              <a:t>Amount Available to Borrow </a:t>
            </a:r>
            <a:endParaRPr sz="2200" b="1">
              <a:solidFill>
                <a:srgbClr val="000000"/>
              </a:solidFill>
            </a:endParaRPr>
          </a:p>
          <a:p>
            <a:pPr marL="0" lvl="0" indent="0" algn="l" rtl="0">
              <a:lnSpc>
                <a:spcPct val="100000"/>
              </a:lnSpc>
              <a:spcBef>
                <a:spcPts val="0"/>
              </a:spcBef>
              <a:spcAft>
                <a:spcPts val="0"/>
              </a:spcAft>
              <a:buNone/>
            </a:pPr>
            <a:r>
              <a:rPr lang="en" sz="1800">
                <a:solidFill>
                  <a:srgbClr val="000000"/>
                </a:solidFill>
              </a:rPr>
              <a:t>Cash Surrender Value</a:t>
            </a:r>
            <a:endParaRPr sz="1800">
              <a:solidFill>
                <a:srgbClr val="000000"/>
              </a:solidFill>
            </a:endParaRPr>
          </a:p>
          <a:p>
            <a:pPr marL="0" lvl="0" indent="0" algn="l" rtl="0">
              <a:spcBef>
                <a:spcPts val="0"/>
              </a:spcBef>
              <a:spcAft>
                <a:spcPts val="1600"/>
              </a:spcAft>
              <a:buNone/>
            </a:pPr>
            <a:endParaRPr sz="1800">
              <a:solidFill>
                <a:srgbClr val="000000"/>
              </a:solidFill>
            </a:endParaRPr>
          </a:p>
        </p:txBody>
      </p:sp>
      <p:sp>
        <p:nvSpPr>
          <p:cNvPr id="121" name="Google Shape;121;p21"/>
          <p:cNvSpPr txBox="1">
            <a:spLocks noGrp="1"/>
          </p:cNvSpPr>
          <p:nvPr>
            <p:ph type="body" idx="4294967295"/>
          </p:nvPr>
        </p:nvSpPr>
        <p:spPr>
          <a:xfrm>
            <a:off x="381375" y="3302125"/>
            <a:ext cx="3343500" cy="139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000000"/>
                </a:solidFill>
              </a:rPr>
              <a:t>Impact on Death Benefit</a:t>
            </a:r>
            <a:endParaRPr sz="2200" b="1">
              <a:solidFill>
                <a:srgbClr val="000000"/>
              </a:solidFill>
            </a:endParaRPr>
          </a:p>
          <a:p>
            <a:pPr marL="0" lvl="0" indent="0" algn="l" rtl="0">
              <a:spcBef>
                <a:spcPts val="0"/>
              </a:spcBef>
              <a:spcAft>
                <a:spcPts val="1600"/>
              </a:spcAft>
              <a:buNone/>
            </a:pPr>
            <a:r>
              <a:rPr lang="en" sz="1800">
                <a:solidFill>
                  <a:srgbClr val="000000"/>
                </a:solidFill>
              </a:rPr>
              <a:t>If policyholder dies before paying back the loan, then DB is reduced by the amount of loan</a:t>
            </a:r>
            <a:endParaRPr/>
          </a:p>
        </p:txBody>
      </p:sp>
      <p:sp>
        <p:nvSpPr>
          <p:cNvPr id="122" name="Google Shape;122;p21"/>
          <p:cNvSpPr txBox="1"/>
          <p:nvPr/>
        </p:nvSpPr>
        <p:spPr>
          <a:xfrm>
            <a:off x="381375" y="1875000"/>
            <a:ext cx="3343500" cy="139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b="1">
                <a:latin typeface="Roboto"/>
                <a:ea typeface="Roboto"/>
                <a:cs typeface="Roboto"/>
                <a:sym typeface="Roboto"/>
              </a:rPr>
              <a:t>Interest</a:t>
            </a:r>
            <a:endParaRPr sz="2200" b="1">
              <a:latin typeface="Roboto"/>
              <a:ea typeface="Roboto"/>
              <a:cs typeface="Roboto"/>
              <a:sym typeface="Roboto"/>
            </a:endParaRPr>
          </a:p>
          <a:p>
            <a:pPr marL="0" lvl="0" indent="0" algn="l" rtl="0">
              <a:spcBef>
                <a:spcPts val="0"/>
              </a:spcBef>
              <a:spcAft>
                <a:spcPts val="0"/>
              </a:spcAft>
              <a:buNone/>
            </a:pPr>
            <a:r>
              <a:rPr lang="en" sz="1800">
                <a:latin typeface="Roboto"/>
                <a:ea typeface="Roboto"/>
                <a:cs typeface="Roboto"/>
                <a:sym typeface="Roboto"/>
              </a:rPr>
              <a:t>Interest on the outstanding loan balance is deducted from the account value every period </a:t>
            </a:r>
            <a:endParaRPr>
              <a:latin typeface="Roboto"/>
              <a:ea typeface="Roboto"/>
              <a:cs typeface="Roboto"/>
              <a:sym typeface="Roboto"/>
            </a:endParaRPr>
          </a:p>
        </p:txBody>
      </p:sp>
      <p:sp>
        <p:nvSpPr>
          <p:cNvPr id="123" name="Google Shape;123;p2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24" name="Google Shape;124;p21"/>
          <p:cNvSpPr txBox="1"/>
          <p:nvPr/>
        </p:nvSpPr>
        <p:spPr>
          <a:xfrm>
            <a:off x="5409050" y="709838"/>
            <a:ext cx="2991000" cy="1090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latin typeface="Roboto"/>
                <a:ea typeface="Roboto"/>
                <a:cs typeface="Roboto"/>
                <a:sym typeface="Roboto"/>
              </a:rPr>
              <a:t>Amount Available to Withdraw </a:t>
            </a:r>
            <a:endParaRPr sz="2200" b="1">
              <a:latin typeface="Roboto"/>
              <a:ea typeface="Roboto"/>
              <a:cs typeface="Roboto"/>
              <a:sym typeface="Roboto"/>
            </a:endParaRPr>
          </a:p>
          <a:p>
            <a:pPr marL="0" lvl="0" indent="0" algn="l" rtl="0">
              <a:lnSpc>
                <a:spcPct val="115000"/>
              </a:lnSpc>
              <a:spcBef>
                <a:spcPts val="0"/>
              </a:spcBef>
              <a:spcAft>
                <a:spcPts val="0"/>
              </a:spcAft>
              <a:buNone/>
            </a:pPr>
            <a:r>
              <a:rPr lang="en" sz="1800">
                <a:latin typeface="Roboto"/>
                <a:ea typeface="Roboto"/>
                <a:cs typeface="Roboto"/>
                <a:sym typeface="Roboto"/>
              </a:rPr>
              <a:t>Sum of all premiums paid</a:t>
            </a:r>
            <a:endParaRPr>
              <a:latin typeface="Roboto"/>
              <a:ea typeface="Roboto"/>
              <a:cs typeface="Roboto"/>
              <a:sym typeface="Roboto"/>
            </a:endParaRPr>
          </a:p>
        </p:txBody>
      </p:sp>
      <p:sp>
        <p:nvSpPr>
          <p:cNvPr id="125" name="Google Shape;125;p21"/>
          <p:cNvSpPr txBox="1"/>
          <p:nvPr/>
        </p:nvSpPr>
        <p:spPr>
          <a:xfrm>
            <a:off x="5409050" y="3387800"/>
            <a:ext cx="3480300" cy="138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latin typeface="Roboto"/>
                <a:ea typeface="Roboto"/>
                <a:cs typeface="Roboto"/>
                <a:sym typeface="Roboto"/>
              </a:rPr>
              <a:t>Impact on Death Benefit </a:t>
            </a:r>
            <a:endParaRPr sz="2200" b="1">
              <a:latin typeface="Roboto"/>
              <a:ea typeface="Roboto"/>
              <a:cs typeface="Roboto"/>
              <a:sym typeface="Roboto"/>
            </a:endParaRPr>
          </a:p>
          <a:p>
            <a:pPr marL="0" lvl="0" indent="0" algn="l" rtl="0">
              <a:lnSpc>
                <a:spcPct val="115000"/>
              </a:lnSpc>
              <a:spcBef>
                <a:spcPts val="0"/>
              </a:spcBef>
              <a:spcAft>
                <a:spcPts val="1600"/>
              </a:spcAft>
              <a:buNone/>
            </a:pPr>
            <a:r>
              <a:rPr lang="en" sz="1800">
                <a:latin typeface="Roboto"/>
                <a:ea typeface="Roboto"/>
                <a:cs typeface="Roboto"/>
                <a:sym typeface="Roboto"/>
              </a:rPr>
              <a:t>Death benefit is immediately decreased by the amount of withdrawal</a:t>
            </a:r>
            <a:endParaRPr>
              <a:latin typeface="Roboto"/>
              <a:ea typeface="Roboto"/>
              <a:cs typeface="Roboto"/>
              <a:sym typeface="Roboto"/>
            </a:endParaRPr>
          </a:p>
        </p:txBody>
      </p:sp>
      <p:sp>
        <p:nvSpPr>
          <p:cNvPr id="126" name="Google Shape;126;p21"/>
          <p:cNvSpPr txBox="1"/>
          <p:nvPr/>
        </p:nvSpPr>
        <p:spPr>
          <a:xfrm>
            <a:off x="5409050" y="1887425"/>
            <a:ext cx="3480300" cy="14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200" b="1">
                <a:latin typeface="Roboto"/>
                <a:ea typeface="Roboto"/>
                <a:cs typeface="Roboto"/>
                <a:sym typeface="Roboto"/>
              </a:rPr>
              <a:t>Income Taxes</a:t>
            </a:r>
            <a:endParaRPr sz="2200" b="1">
              <a:latin typeface="Roboto"/>
              <a:ea typeface="Roboto"/>
              <a:cs typeface="Roboto"/>
              <a:sym typeface="Roboto"/>
            </a:endParaRPr>
          </a:p>
          <a:p>
            <a:pPr marL="0" lvl="0" indent="0" algn="l" rtl="0">
              <a:lnSpc>
                <a:spcPct val="115000"/>
              </a:lnSpc>
              <a:spcBef>
                <a:spcPts val="0"/>
              </a:spcBef>
              <a:spcAft>
                <a:spcPts val="0"/>
              </a:spcAft>
              <a:buNone/>
            </a:pPr>
            <a:r>
              <a:rPr lang="en" sz="1800">
                <a:latin typeface="Roboto"/>
                <a:ea typeface="Roboto"/>
                <a:cs typeface="Roboto"/>
                <a:sym typeface="Roboto"/>
              </a:rPr>
              <a:t>Policyholder can withdraw as much as the face value of premiums paid into the policy</a:t>
            </a:r>
            <a:endParaRPr>
              <a:latin typeface="Roboto"/>
              <a:ea typeface="Roboto"/>
              <a:cs typeface="Roboto"/>
              <a:sym typeface="Roboto"/>
            </a:endParaRPr>
          </a:p>
        </p:txBody>
      </p:sp>
      <p:cxnSp>
        <p:nvCxnSpPr>
          <p:cNvPr id="127" name="Google Shape;127;p21"/>
          <p:cNvCxnSpPr/>
          <p:nvPr/>
        </p:nvCxnSpPr>
        <p:spPr>
          <a:xfrm flipH="1">
            <a:off x="4220900" y="880600"/>
            <a:ext cx="14100" cy="4095300"/>
          </a:xfrm>
          <a:prstGeom prst="straightConnector1">
            <a:avLst/>
          </a:prstGeom>
          <a:noFill/>
          <a:ln w="28575" cap="flat" cmpd="sng">
            <a:solidFill>
              <a:schemeClr val="dk2"/>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2460</Words>
  <Application>Microsoft Office PowerPoint</Application>
  <PresentationFormat>On-screen Show (16:9)</PresentationFormat>
  <Paragraphs>445</Paragraphs>
  <Slides>60</Slides>
  <Notes>60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Roboto</vt:lpstr>
      <vt:lpstr>Material</vt:lpstr>
      <vt:lpstr>Universal Life Insurance</vt:lpstr>
      <vt:lpstr>Background</vt:lpstr>
      <vt:lpstr>Introduction to Life Insurance</vt:lpstr>
      <vt:lpstr>Term Life</vt:lpstr>
      <vt:lpstr>Whole Life</vt:lpstr>
      <vt:lpstr>Types of Life Insurance Summary</vt:lpstr>
      <vt:lpstr>Universal Life</vt:lpstr>
      <vt:lpstr>Components of UL </vt:lpstr>
      <vt:lpstr>       Loans                                         Withdrawals</vt:lpstr>
      <vt:lpstr>Loan Example</vt:lpstr>
      <vt:lpstr>Loan Example</vt:lpstr>
      <vt:lpstr>Loan Example Cont.</vt:lpstr>
      <vt:lpstr>Withdrawal Example </vt:lpstr>
      <vt:lpstr>Withdrawal Example cont.</vt:lpstr>
      <vt:lpstr>Secondary Guarantee</vt:lpstr>
      <vt:lpstr>Requirements of Secondary Guarantee</vt:lpstr>
      <vt:lpstr>Building Account Value</vt:lpstr>
      <vt:lpstr>How Universal Life Works</vt:lpstr>
      <vt:lpstr>Example Policyholder Profile</vt:lpstr>
      <vt:lpstr>Premium</vt:lpstr>
      <vt:lpstr>Commission Charges</vt:lpstr>
      <vt:lpstr>Policy Charges (EC) </vt:lpstr>
      <vt:lpstr>Cost of Insurance (CoI)</vt:lpstr>
      <vt:lpstr>Credited Interest </vt:lpstr>
      <vt:lpstr>Account Value (AV)</vt:lpstr>
      <vt:lpstr>Account Value Overview</vt:lpstr>
      <vt:lpstr>Rules Account Value has to follow</vt:lpstr>
      <vt:lpstr>Formula Summary</vt:lpstr>
      <vt:lpstr>Example (MLC May 2013 #14)</vt:lpstr>
      <vt:lpstr>Solution</vt:lpstr>
      <vt:lpstr>MLC 2016 Exam Question #14</vt:lpstr>
      <vt:lpstr>MLC 2016 Exam Solution #14</vt:lpstr>
      <vt:lpstr>Example 3 - MLC Spring 2018 #13</vt:lpstr>
      <vt:lpstr>Solution</vt:lpstr>
      <vt:lpstr>Reserving</vt:lpstr>
      <vt:lpstr>PBR Overview </vt:lpstr>
      <vt:lpstr>Why can’t traditional reserving be used for UL?</vt:lpstr>
      <vt:lpstr>Reserving Part I Principle-Based Reserving</vt:lpstr>
      <vt:lpstr>Principle Based Reserving</vt:lpstr>
      <vt:lpstr>PBR Flow Chart from VM-20 Practice Note (2019)</vt:lpstr>
      <vt:lpstr>Method 1 - When should it be used?</vt:lpstr>
      <vt:lpstr>Method 1 -  Calculate Level Gross Premium</vt:lpstr>
      <vt:lpstr>Method 1 - Calculate Expense Allowance</vt:lpstr>
      <vt:lpstr>Method 1 - Expense Allowance Example</vt:lpstr>
      <vt:lpstr>Method 1 - Calculate NPR</vt:lpstr>
      <vt:lpstr>Method 2 - When should it be used?</vt:lpstr>
      <vt:lpstr>Method 2 - Level Gross Premium</vt:lpstr>
      <vt:lpstr>Method 2 - Calculate Expense Allowance</vt:lpstr>
      <vt:lpstr>Method 2 - Calculate NPR</vt:lpstr>
      <vt:lpstr>Method 2 - Terms</vt:lpstr>
      <vt:lpstr>Method 2 - NPR Calculation Interpretation </vt:lpstr>
      <vt:lpstr>Principle Based Reserving</vt:lpstr>
      <vt:lpstr>Deterministic Reserve</vt:lpstr>
      <vt:lpstr>Deterministic Reserve</vt:lpstr>
      <vt:lpstr>Principle-Based Reserving</vt:lpstr>
      <vt:lpstr>Stochastic Reserve </vt:lpstr>
      <vt:lpstr>Stochastic Reserve cont.</vt:lpstr>
      <vt:lpstr>Calculating the Scenario Reserve</vt:lpstr>
      <vt:lpstr>Stochastic Reserve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Life Insurance</dc:title>
  <dc:creator>Natalie Green</dc:creator>
  <cp:lastModifiedBy>Natalie Green</cp:lastModifiedBy>
  <cp:revision>1</cp:revision>
  <dcterms:modified xsi:type="dcterms:W3CDTF">2020-05-04T17:55:47Z</dcterms:modified>
</cp:coreProperties>
</file>