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  <p:sldMasterId id="2147483681" r:id="rId3"/>
  </p:sldMasterIdLst>
  <p:notesMasterIdLst>
    <p:notesMasterId r:id="rId3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F355789-B97E-48E3-A01F-CABA758A84B2}">
  <a:tblStyle styleId="{0F355789-B97E-48E3-A01F-CABA758A84B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F0"/>
          </a:solidFill>
        </a:fill>
      </a:tcStyle>
    </a:wholeTbl>
    <a:band1H>
      <a:tcTxStyle b="off" i="off"/>
      <a:tcStyle>
        <a:tcBdr/>
        <a:fill>
          <a:solidFill>
            <a:srgbClr val="CBCFE0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BCFE0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B1F7E71-12A1-4863-9619-2B94AD2019E2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F0"/>
          </a:solidFill>
        </a:fill>
      </a:tcStyle>
    </a:wholeTbl>
    <a:band1H>
      <a:tcTxStyle b="off" i="off"/>
      <a:tcStyle>
        <a:tcBdr/>
        <a:fill>
          <a:solidFill>
            <a:srgbClr val="CBCFE0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BCFE0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1954A6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1954A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1954A6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1954A6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DA2B403-15A4-47BC-9D7D-1935FEC894A6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510" autoAdjust="0"/>
  </p:normalViewPr>
  <p:slideViewPr>
    <p:cSldViewPr>
      <p:cViewPr>
        <p:scale>
          <a:sx n="118" d="100"/>
          <a:sy n="118" d="100"/>
        </p:scale>
        <p:origin x="-111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4537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Gabriel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Timing belt driven system → Input power from a motor (not selected yet, probably we will have to include a gearbox in order to get the desired speeds)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Shaft will be 3 times stepped (3 different diameters)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1 Support bearing on left side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Loading system performed by floating bearing in the middle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Non-contact friction torque sensor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Test bearing with a load cell beneath, this will measure the reaction force due to loading system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Two cap-screws to fix the test bearing housing to the ground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Voltage source in a closed circuit bt end of the shaft and upper part of the bearing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Shape 5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Shape 5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Timing belt driven system → Input power from a motor (not selected yet, probably we will have to include a gearbox in order to get the desired speeds)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Shaft will be 3 times stepped (3 different diameters)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1 Support bearing on left side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Loading system performed by floating bearing in the middle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Non-contact friction torque sensor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Test bearing with a load cell beneath, this will measure the reaction force due to loading system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Two cap-screws to fix the test bearing housing to the ground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Voltage source in a closed circuit bt end of the shaft and upper part of the bearing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5" name="Shape 5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Timing belt driven system → Input power from a motor (not selected yet, probably we will have to include a gearbox in order to get the desired speeds)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Shaft will be 3 times stepped (3 different diameters)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1 Support bearing on left side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Loading system performed by floating bearing in the middle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Non-contact friction torque sensor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Test bearing with a load cell beneath, this will measure the reaction force due to loading system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Two cap-screws to fix the test bearing housing to the ground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Voltage source in a closed circuit bt end of the shaft and upper part of the bearing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Shape 6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Timing belt driven system → Input power from a motor (not selected yet, probably we will have to include a gearbox in order to get the desired speeds)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Shaft will be 3 times stepped (3 different diameters)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1 Support bearing on left side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Loading system performed by floating bearing in the middle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Non-contact friction torque sensor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Test bearing with a load cell beneath, this will measure the reaction force due to loading system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Two cap-screws to fix the test bearing housing to the ground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Voltage source in a closed circuit bt end of the shaft and upper part of the bearing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Shape 6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Timing belt driven system → Input power from a motor (not selected yet, probably we will have to include a gearbox in order to get the desired speeds)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Shaft will be 3 times stepped (3 different diameters)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1 Support bearing on left side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Loading system performed by floating bearing in the middle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Non-contact friction torque sensor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Test bearing with a load cell beneath, this will measure the reaction force due to loading system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Two cap-screws to fix the test bearing housing to the ground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Voltage source in a closed circuit bt end of the shaft and upper part of the bearing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2" name="Shape 6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Shape 7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9" name="Shape 7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7" name="Shape 7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4" name="Shape 7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4" name="Shape 7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Timing belt driven system → Input power from a motor (not selected yet, probably we will have to include a gearbox in order to get the desired speeds)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Shaft will be 3 times stepped (3 different diameters)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1 Support bearing on left side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Loading system performed by floating bearing in the middle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Non-contact friction torque sensor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Test bearing with a load cell beneath, this will measure the reaction force due to loading system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Two cap-screws to fix the test bearing housing to the ground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· Voltage source in a closed circuit bt end of the shaft and upper part of the bearing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Shape 7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Shape 8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4" name="Shape 8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last decades, the demand for sustainable systems has led to the increase in use of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electric machinery instead of machines driven by combustion of fossil fuels. Nowadays, the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developments in the technology of electrical applications represents a growing business, 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presents challenges for making the new designs appear more efficient. As in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conventional machinery, the electrical applications also have rotating components that need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bearings for allowing the rotation with minimal friction.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conditions of the bearings in electrical applications such as hybrid or electric cars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different than those of regular cars. The main difference among them is the electrical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potential generated by electric components or by the motion of the elements. The generated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potential has negative influence on bearing performance. This project covers the design 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construction of an equipment that can simulate these conditions and is able to test and provide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useful information for the analysis of different grease-bearing combinations.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following document explains the requirement specification and planning for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executing the project and is based on the “Practical Guide of Project Management” by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Christine Petersen and the “PM-BOK Guide” by the PMI Project Management Institute.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Additionally, the book “The Mechanical Design Process” is used as reference for some parts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user requirements specification.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_eng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1588" y="1588"/>
            <a:ext cx="1200" cy="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0" y="3613150"/>
            <a:ext cx="9144000" cy="3244800"/>
          </a:xfrm>
          <a:prstGeom prst="rect">
            <a:avLst/>
          </a:prstGeom>
          <a:solidFill>
            <a:srgbClr val="24A0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68185" y="1161181"/>
            <a:ext cx="69843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67963" y="2276872"/>
            <a:ext cx="69870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" name="Shape 18" descr="http://intra.kth.se/polopoly_fs/1.383275!/image/KTH_pngs.png"/>
          <p:cNvPicPr preferRelativeResize="0"/>
          <p:nvPr/>
        </p:nvPicPr>
        <p:blipFill rotWithShape="1">
          <a:blip r:embed="rId2">
            <a:alphaModFix/>
          </a:blip>
          <a:srcRect r="36468" b="7206"/>
          <a:stretch/>
        </p:blipFill>
        <p:spPr>
          <a:xfrm>
            <a:off x="347663" y="344488"/>
            <a:ext cx="803938" cy="803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hape 19"/>
          <p:cNvCxnSpPr/>
          <p:nvPr/>
        </p:nvCxnSpPr>
        <p:spPr>
          <a:xfrm>
            <a:off x="-1375645" y="5596697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Shape 20"/>
          <p:cNvSpPr/>
          <p:nvPr/>
        </p:nvSpPr>
        <p:spPr>
          <a:xfrm>
            <a:off x="-3236" y="4049403"/>
            <a:ext cx="9150900" cy="1215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67308"/>
                </a:moveTo>
                <a:lnTo>
                  <a:pt x="5223" y="67284"/>
                </a:lnTo>
                <a:cubicBezTo>
                  <a:pt x="5714" y="67284"/>
                  <a:pt x="6157" y="69984"/>
                  <a:pt x="6157" y="73572"/>
                </a:cubicBezTo>
                <a:lnTo>
                  <a:pt x="6157" y="113724"/>
                </a:lnTo>
                <a:cubicBezTo>
                  <a:pt x="6157" y="117084"/>
                  <a:pt x="6564" y="120000"/>
                  <a:pt x="7044" y="120000"/>
                </a:cubicBezTo>
                <a:lnTo>
                  <a:pt x="14387" y="120000"/>
                </a:lnTo>
                <a:cubicBezTo>
                  <a:pt x="14794" y="120000"/>
                  <a:pt x="15202" y="117084"/>
                  <a:pt x="15202" y="113724"/>
                </a:cubicBezTo>
                <a:lnTo>
                  <a:pt x="15202" y="86136"/>
                </a:lnTo>
                <a:cubicBezTo>
                  <a:pt x="15202" y="82764"/>
                  <a:pt x="15537" y="79848"/>
                  <a:pt x="15980" y="79848"/>
                </a:cubicBezTo>
                <a:lnTo>
                  <a:pt x="25061" y="79848"/>
                </a:lnTo>
                <a:cubicBezTo>
                  <a:pt x="25540" y="79848"/>
                  <a:pt x="25923" y="82764"/>
                  <a:pt x="25923" y="86136"/>
                </a:cubicBezTo>
                <a:lnTo>
                  <a:pt x="25923" y="100932"/>
                </a:lnTo>
                <a:cubicBezTo>
                  <a:pt x="25923" y="104520"/>
                  <a:pt x="26271" y="107220"/>
                  <a:pt x="26726" y="107220"/>
                </a:cubicBezTo>
                <a:lnTo>
                  <a:pt x="89344" y="107220"/>
                </a:lnTo>
                <a:cubicBezTo>
                  <a:pt x="89799" y="107220"/>
                  <a:pt x="90158" y="104520"/>
                  <a:pt x="90158" y="100932"/>
                </a:cubicBezTo>
                <a:lnTo>
                  <a:pt x="90158" y="6276"/>
                </a:lnTo>
                <a:cubicBezTo>
                  <a:pt x="90158" y="2688"/>
                  <a:pt x="90530" y="0"/>
                  <a:pt x="90973" y="0"/>
                </a:cubicBezTo>
                <a:lnTo>
                  <a:pt x="111590" y="0"/>
                </a:lnTo>
                <a:cubicBezTo>
                  <a:pt x="112081" y="0"/>
                  <a:pt x="112452" y="2688"/>
                  <a:pt x="112452" y="6276"/>
                </a:cubicBezTo>
                <a:lnTo>
                  <a:pt x="112452" y="85908"/>
                </a:lnTo>
                <a:cubicBezTo>
                  <a:pt x="112452" y="89268"/>
                  <a:pt x="112800" y="92184"/>
                  <a:pt x="113267" y="92184"/>
                </a:cubicBezTo>
                <a:lnTo>
                  <a:pt x="119999" y="92184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-7917" y="4480919"/>
            <a:ext cx="9161700" cy="1893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94284"/>
                </a:moveTo>
                <a:cubicBezTo>
                  <a:pt x="407" y="94236"/>
                  <a:pt x="4313" y="94260"/>
                  <a:pt x="8698" y="94260"/>
                </a:cubicBezTo>
                <a:cubicBezTo>
                  <a:pt x="9178" y="94260"/>
                  <a:pt x="9429" y="92556"/>
                  <a:pt x="9429" y="90396"/>
                </a:cubicBezTo>
                <a:lnTo>
                  <a:pt x="9429" y="21552"/>
                </a:lnTo>
                <a:cubicBezTo>
                  <a:pt x="9429" y="19260"/>
                  <a:pt x="9765" y="17532"/>
                  <a:pt x="10244" y="17532"/>
                </a:cubicBezTo>
                <a:lnTo>
                  <a:pt x="48083" y="17532"/>
                </a:lnTo>
                <a:cubicBezTo>
                  <a:pt x="48515" y="17532"/>
                  <a:pt x="48898" y="19260"/>
                  <a:pt x="48898" y="21552"/>
                </a:cubicBezTo>
                <a:lnTo>
                  <a:pt x="48898" y="115980"/>
                </a:lnTo>
                <a:cubicBezTo>
                  <a:pt x="48898" y="118128"/>
                  <a:pt x="49270" y="120000"/>
                  <a:pt x="49749" y="120000"/>
                </a:cubicBezTo>
                <a:lnTo>
                  <a:pt x="75858" y="120000"/>
                </a:lnTo>
                <a:cubicBezTo>
                  <a:pt x="76337" y="120000"/>
                  <a:pt x="76684" y="118128"/>
                  <a:pt x="76684" y="115980"/>
                </a:cubicBezTo>
                <a:lnTo>
                  <a:pt x="76684" y="4020"/>
                </a:lnTo>
                <a:cubicBezTo>
                  <a:pt x="76684" y="1872"/>
                  <a:pt x="77068" y="0"/>
                  <a:pt x="77523" y="0"/>
                </a:cubicBezTo>
                <a:lnTo>
                  <a:pt x="96251" y="0"/>
                </a:lnTo>
                <a:cubicBezTo>
                  <a:pt x="96754" y="0"/>
                  <a:pt x="97126" y="1872"/>
                  <a:pt x="97126" y="4020"/>
                </a:cubicBezTo>
                <a:lnTo>
                  <a:pt x="97126" y="102900"/>
                </a:lnTo>
                <a:cubicBezTo>
                  <a:pt x="97126" y="105048"/>
                  <a:pt x="97509" y="107220"/>
                  <a:pt x="97965" y="107220"/>
                </a:cubicBezTo>
                <a:cubicBezTo>
                  <a:pt x="99163" y="107244"/>
                  <a:pt x="112690" y="107268"/>
                  <a:pt x="120000" y="107292"/>
                </a:cubicBez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3" y="4482313"/>
            <a:ext cx="9144000" cy="1084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"/>
                </a:moveTo>
                <a:lnTo>
                  <a:pt x="10672" y="0"/>
                </a:lnTo>
                <a:cubicBezTo>
                  <a:pt x="11092" y="0"/>
                  <a:pt x="11500" y="3264"/>
                  <a:pt x="11500" y="7032"/>
                </a:cubicBezTo>
                <a:lnTo>
                  <a:pt x="11500" y="112968"/>
                </a:lnTo>
                <a:cubicBezTo>
                  <a:pt x="11500" y="117000"/>
                  <a:pt x="11872" y="120000"/>
                  <a:pt x="12364" y="120000"/>
                </a:cubicBezTo>
                <a:lnTo>
                  <a:pt x="57370" y="120000"/>
                </a:lnTo>
                <a:cubicBezTo>
                  <a:pt x="57839" y="120000"/>
                  <a:pt x="58223" y="117000"/>
                  <a:pt x="58223" y="112968"/>
                </a:cubicBezTo>
                <a:lnTo>
                  <a:pt x="58223" y="51732"/>
                </a:lnTo>
                <a:cubicBezTo>
                  <a:pt x="58223" y="47952"/>
                  <a:pt x="58619" y="44676"/>
                  <a:pt x="59075" y="44676"/>
                </a:cubicBezTo>
                <a:lnTo>
                  <a:pt x="106758" y="44676"/>
                </a:lnTo>
                <a:cubicBezTo>
                  <a:pt x="107226" y="44676"/>
                  <a:pt x="107599" y="47952"/>
                  <a:pt x="107599" y="51732"/>
                </a:cubicBezTo>
                <a:lnTo>
                  <a:pt x="107599" y="75564"/>
                </a:lnTo>
                <a:cubicBezTo>
                  <a:pt x="107599" y="79596"/>
                  <a:pt x="107875" y="83652"/>
                  <a:pt x="108307" y="83652"/>
                </a:cubicBezTo>
                <a:cubicBezTo>
                  <a:pt x="116074" y="83508"/>
                  <a:pt x="116278" y="83616"/>
                  <a:pt x="119999" y="83736"/>
                </a:cubicBez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-4979" y="4336985"/>
            <a:ext cx="9147300" cy="1757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41215" y="119904"/>
                </a:lnTo>
                <a:cubicBezTo>
                  <a:pt x="41658" y="119904"/>
                  <a:pt x="42030" y="117888"/>
                  <a:pt x="42030" y="115548"/>
                </a:cubicBezTo>
                <a:lnTo>
                  <a:pt x="42030" y="4344"/>
                </a:lnTo>
                <a:cubicBezTo>
                  <a:pt x="42030" y="2016"/>
                  <a:pt x="42402" y="0"/>
                  <a:pt x="42881" y="0"/>
                </a:cubicBezTo>
                <a:lnTo>
                  <a:pt x="81650" y="0"/>
                </a:lnTo>
                <a:cubicBezTo>
                  <a:pt x="82082" y="0"/>
                  <a:pt x="82466" y="2016"/>
                  <a:pt x="82466" y="4344"/>
                </a:cubicBezTo>
                <a:lnTo>
                  <a:pt x="82466" y="80052"/>
                </a:lnTo>
                <a:cubicBezTo>
                  <a:pt x="82466" y="82380"/>
                  <a:pt x="82814" y="84384"/>
                  <a:pt x="83293" y="84384"/>
                </a:cubicBezTo>
                <a:lnTo>
                  <a:pt x="94038" y="84384"/>
                </a:lnTo>
                <a:cubicBezTo>
                  <a:pt x="94529" y="84384"/>
                  <a:pt x="94913" y="82380"/>
                  <a:pt x="94913" y="80052"/>
                </a:cubicBezTo>
                <a:lnTo>
                  <a:pt x="94913" y="31788"/>
                </a:lnTo>
                <a:cubicBezTo>
                  <a:pt x="94913" y="29316"/>
                  <a:pt x="95249" y="27456"/>
                  <a:pt x="95740" y="27456"/>
                </a:cubicBezTo>
                <a:lnTo>
                  <a:pt x="120000" y="27552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-10278" y="5966252"/>
            <a:ext cx="9157500" cy="323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6252" y="120000"/>
                  <a:pt x="15164" y="119712"/>
                  <a:pt x="15583" y="119712"/>
                </a:cubicBezTo>
                <a:cubicBezTo>
                  <a:pt x="16099" y="119712"/>
                  <a:pt x="16614" y="110467"/>
                  <a:pt x="16614" y="96970"/>
                </a:cubicBezTo>
                <a:lnTo>
                  <a:pt x="16614" y="24431"/>
                </a:lnTo>
                <a:cubicBezTo>
                  <a:pt x="16614" y="10934"/>
                  <a:pt x="17057" y="826"/>
                  <a:pt x="17548" y="826"/>
                </a:cubicBezTo>
                <a:lnTo>
                  <a:pt x="120000" y="0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 txBox="1"/>
          <p:nvPr/>
        </p:nvSpPr>
        <p:spPr>
          <a:xfrm>
            <a:off x="7103422" y="263482"/>
            <a:ext cx="1779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KTH ROYAL INSTITUTE</a:t>
            </a:r>
            <a:br>
              <a:rPr lang="en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TECHNOLOGY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seño personalizado">
  <p:cSld name="Diseño personalizado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hape 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964" y="344488"/>
            <a:ext cx="497063" cy="497063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1619250" y="1582739"/>
            <a:ext cx="69357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>
  <p:cSld name="Diapositiva de título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0" y="3613150"/>
            <a:ext cx="9144000" cy="3244800"/>
          </a:xfrm>
          <a:prstGeom prst="rect">
            <a:avLst/>
          </a:prstGeom>
          <a:solidFill>
            <a:srgbClr val="24A0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ctrTitle"/>
          </p:nvPr>
        </p:nvSpPr>
        <p:spPr>
          <a:xfrm>
            <a:off x="1568185" y="1161181"/>
            <a:ext cx="69843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1567963" y="2276872"/>
            <a:ext cx="69870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1" name="Shape 101" descr="http://intra.kth.se/polopoly_fs/1.383275!/image/KTH_pngs.png"/>
          <p:cNvPicPr preferRelativeResize="0"/>
          <p:nvPr/>
        </p:nvPicPr>
        <p:blipFill rotWithShape="1">
          <a:blip r:embed="rId2">
            <a:alphaModFix/>
          </a:blip>
          <a:srcRect r="36467" b="7209"/>
          <a:stretch/>
        </p:blipFill>
        <p:spPr>
          <a:xfrm>
            <a:off x="347663" y="344488"/>
            <a:ext cx="803938" cy="803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Shape 102"/>
          <p:cNvCxnSpPr/>
          <p:nvPr/>
        </p:nvCxnSpPr>
        <p:spPr>
          <a:xfrm>
            <a:off x="-1375645" y="5596697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" name="Shape 103"/>
          <p:cNvSpPr/>
          <p:nvPr/>
        </p:nvSpPr>
        <p:spPr>
          <a:xfrm>
            <a:off x="-3236" y="4049403"/>
            <a:ext cx="9150900" cy="1215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67308"/>
                </a:moveTo>
                <a:lnTo>
                  <a:pt x="5223" y="67284"/>
                </a:lnTo>
                <a:cubicBezTo>
                  <a:pt x="5714" y="67284"/>
                  <a:pt x="6157" y="69984"/>
                  <a:pt x="6157" y="73572"/>
                </a:cubicBezTo>
                <a:lnTo>
                  <a:pt x="6157" y="113724"/>
                </a:lnTo>
                <a:cubicBezTo>
                  <a:pt x="6157" y="117084"/>
                  <a:pt x="6564" y="120000"/>
                  <a:pt x="7044" y="120000"/>
                </a:cubicBezTo>
                <a:lnTo>
                  <a:pt x="14387" y="120000"/>
                </a:lnTo>
                <a:cubicBezTo>
                  <a:pt x="14794" y="120000"/>
                  <a:pt x="15202" y="117084"/>
                  <a:pt x="15202" y="113724"/>
                </a:cubicBezTo>
                <a:lnTo>
                  <a:pt x="15202" y="86136"/>
                </a:lnTo>
                <a:cubicBezTo>
                  <a:pt x="15202" y="82764"/>
                  <a:pt x="15537" y="79848"/>
                  <a:pt x="15980" y="79848"/>
                </a:cubicBezTo>
                <a:lnTo>
                  <a:pt x="25061" y="79848"/>
                </a:lnTo>
                <a:cubicBezTo>
                  <a:pt x="25540" y="79848"/>
                  <a:pt x="25923" y="82764"/>
                  <a:pt x="25923" y="86136"/>
                </a:cubicBezTo>
                <a:lnTo>
                  <a:pt x="25923" y="100932"/>
                </a:lnTo>
                <a:cubicBezTo>
                  <a:pt x="25923" y="104520"/>
                  <a:pt x="26271" y="107220"/>
                  <a:pt x="26726" y="107220"/>
                </a:cubicBezTo>
                <a:lnTo>
                  <a:pt x="89344" y="107220"/>
                </a:lnTo>
                <a:cubicBezTo>
                  <a:pt x="89799" y="107220"/>
                  <a:pt x="90158" y="104520"/>
                  <a:pt x="90158" y="100932"/>
                </a:cubicBezTo>
                <a:lnTo>
                  <a:pt x="90158" y="6276"/>
                </a:lnTo>
                <a:cubicBezTo>
                  <a:pt x="90158" y="2688"/>
                  <a:pt x="90530" y="0"/>
                  <a:pt x="90973" y="0"/>
                </a:cubicBezTo>
                <a:lnTo>
                  <a:pt x="111590" y="0"/>
                </a:lnTo>
                <a:cubicBezTo>
                  <a:pt x="112081" y="0"/>
                  <a:pt x="112452" y="2688"/>
                  <a:pt x="112452" y="6276"/>
                </a:cubicBezTo>
                <a:lnTo>
                  <a:pt x="112452" y="85908"/>
                </a:lnTo>
                <a:cubicBezTo>
                  <a:pt x="112452" y="89268"/>
                  <a:pt x="112800" y="92184"/>
                  <a:pt x="113267" y="92184"/>
                </a:cubicBezTo>
                <a:lnTo>
                  <a:pt x="119999" y="92184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-7917" y="4480919"/>
            <a:ext cx="9161700" cy="1893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94284"/>
                </a:moveTo>
                <a:cubicBezTo>
                  <a:pt x="407" y="94236"/>
                  <a:pt x="4313" y="94260"/>
                  <a:pt x="8698" y="94260"/>
                </a:cubicBezTo>
                <a:cubicBezTo>
                  <a:pt x="9178" y="94260"/>
                  <a:pt x="9429" y="92556"/>
                  <a:pt x="9429" y="90396"/>
                </a:cubicBezTo>
                <a:lnTo>
                  <a:pt x="9429" y="21552"/>
                </a:lnTo>
                <a:cubicBezTo>
                  <a:pt x="9429" y="19260"/>
                  <a:pt x="9765" y="17532"/>
                  <a:pt x="10244" y="17532"/>
                </a:cubicBezTo>
                <a:lnTo>
                  <a:pt x="48083" y="17532"/>
                </a:lnTo>
                <a:cubicBezTo>
                  <a:pt x="48515" y="17532"/>
                  <a:pt x="48898" y="19260"/>
                  <a:pt x="48898" y="21552"/>
                </a:cubicBezTo>
                <a:lnTo>
                  <a:pt x="48898" y="115980"/>
                </a:lnTo>
                <a:cubicBezTo>
                  <a:pt x="48898" y="118128"/>
                  <a:pt x="49270" y="120000"/>
                  <a:pt x="49749" y="120000"/>
                </a:cubicBezTo>
                <a:lnTo>
                  <a:pt x="75858" y="120000"/>
                </a:lnTo>
                <a:cubicBezTo>
                  <a:pt x="76337" y="120000"/>
                  <a:pt x="76684" y="118128"/>
                  <a:pt x="76684" y="115980"/>
                </a:cubicBezTo>
                <a:lnTo>
                  <a:pt x="76684" y="4020"/>
                </a:lnTo>
                <a:cubicBezTo>
                  <a:pt x="76684" y="1872"/>
                  <a:pt x="77068" y="0"/>
                  <a:pt x="77523" y="0"/>
                </a:cubicBezTo>
                <a:lnTo>
                  <a:pt x="96251" y="0"/>
                </a:lnTo>
                <a:cubicBezTo>
                  <a:pt x="96754" y="0"/>
                  <a:pt x="97126" y="1872"/>
                  <a:pt x="97126" y="4020"/>
                </a:cubicBezTo>
                <a:lnTo>
                  <a:pt x="97126" y="102900"/>
                </a:lnTo>
                <a:cubicBezTo>
                  <a:pt x="97126" y="105048"/>
                  <a:pt x="97509" y="107220"/>
                  <a:pt x="97965" y="107220"/>
                </a:cubicBezTo>
                <a:cubicBezTo>
                  <a:pt x="99163" y="107244"/>
                  <a:pt x="112690" y="107268"/>
                  <a:pt x="120000" y="107292"/>
                </a:cubicBez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3" y="4482313"/>
            <a:ext cx="9144000" cy="1084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"/>
                </a:moveTo>
                <a:lnTo>
                  <a:pt x="10672" y="0"/>
                </a:lnTo>
                <a:cubicBezTo>
                  <a:pt x="11092" y="0"/>
                  <a:pt x="11500" y="3264"/>
                  <a:pt x="11500" y="7032"/>
                </a:cubicBezTo>
                <a:lnTo>
                  <a:pt x="11500" y="112968"/>
                </a:lnTo>
                <a:cubicBezTo>
                  <a:pt x="11500" y="117000"/>
                  <a:pt x="11872" y="120000"/>
                  <a:pt x="12364" y="120000"/>
                </a:cubicBezTo>
                <a:lnTo>
                  <a:pt x="57370" y="120000"/>
                </a:lnTo>
                <a:cubicBezTo>
                  <a:pt x="57839" y="120000"/>
                  <a:pt x="58223" y="117000"/>
                  <a:pt x="58223" y="112968"/>
                </a:cubicBezTo>
                <a:lnTo>
                  <a:pt x="58223" y="51732"/>
                </a:lnTo>
                <a:cubicBezTo>
                  <a:pt x="58223" y="47952"/>
                  <a:pt x="58619" y="44676"/>
                  <a:pt x="59075" y="44676"/>
                </a:cubicBezTo>
                <a:lnTo>
                  <a:pt x="106758" y="44676"/>
                </a:lnTo>
                <a:cubicBezTo>
                  <a:pt x="107226" y="44676"/>
                  <a:pt x="107599" y="47952"/>
                  <a:pt x="107599" y="51732"/>
                </a:cubicBezTo>
                <a:lnTo>
                  <a:pt x="107599" y="75564"/>
                </a:lnTo>
                <a:cubicBezTo>
                  <a:pt x="107599" y="79596"/>
                  <a:pt x="107875" y="83652"/>
                  <a:pt x="108307" y="83652"/>
                </a:cubicBezTo>
                <a:cubicBezTo>
                  <a:pt x="116074" y="83508"/>
                  <a:pt x="116278" y="83616"/>
                  <a:pt x="119999" y="83736"/>
                </a:cubicBez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-4979" y="4336985"/>
            <a:ext cx="9147300" cy="1757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41215" y="119904"/>
                </a:lnTo>
                <a:cubicBezTo>
                  <a:pt x="41658" y="119904"/>
                  <a:pt x="42030" y="117888"/>
                  <a:pt x="42030" y="115548"/>
                </a:cubicBezTo>
                <a:lnTo>
                  <a:pt x="42030" y="4344"/>
                </a:lnTo>
                <a:cubicBezTo>
                  <a:pt x="42030" y="2016"/>
                  <a:pt x="42402" y="0"/>
                  <a:pt x="42881" y="0"/>
                </a:cubicBezTo>
                <a:lnTo>
                  <a:pt x="81650" y="0"/>
                </a:lnTo>
                <a:cubicBezTo>
                  <a:pt x="82082" y="0"/>
                  <a:pt x="82466" y="2016"/>
                  <a:pt x="82466" y="4344"/>
                </a:cubicBezTo>
                <a:lnTo>
                  <a:pt x="82466" y="80052"/>
                </a:lnTo>
                <a:cubicBezTo>
                  <a:pt x="82466" y="82380"/>
                  <a:pt x="82814" y="84384"/>
                  <a:pt x="83293" y="84384"/>
                </a:cubicBezTo>
                <a:lnTo>
                  <a:pt x="94038" y="84384"/>
                </a:lnTo>
                <a:cubicBezTo>
                  <a:pt x="94529" y="84384"/>
                  <a:pt x="94913" y="82380"/>
                  <a:pt x="94913" y="80052"/>
                </a:cubicBezTo>
                <a:lnTo>
                  <a:pt x="94913" y="31788"/>
                </a:lnTo>
                <a:cubicBezTo>
                  <a:pt x="94913" y="29316"/>
                  <a:pt x="95249" y="27456"/>
                  <a:pt x="95740" y="27456"/>
                </a:cubicBezTo>
                <a:lnTo>
                  <a:pt x="120000" y="27552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-10278" y="5966252"/>
            <a:ext cx="9157500" cy="323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6252" y="120000"/>
                  <a:pt x="15164" y="119712"/>
                  <a:pt x="15583" y="119712"/>
                </a:cubicBezTo>
                <a:cubicBezTo>
                  <a:pt x="16099" y="119712"/>
                  <a:pt x="16614" y="110467"/>
                  <a:pt x="16614" y="96970"/>
                </a:cubicBezTo>
                <a:lnTo>
                  <a:pt x="16614" y="24431"/>
                </a:lnTo>
                <a:cubicBezTo>
                  <a:pt x="16614" y="10934"/>
                  <a:pt x="17057" y="826"/>
                  <a:pt x="17548" y="826"/>
                </a:cubicBezTo>
                <a:lnTo>
                  <a:pt x="120000" y="0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">
  <p:cSld name="Large imag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pic" idx="2"/>
          </p:nvPr>
        </p:nvSpPr>
        <p:spPr>
          <a:xfrm>
            <a:off x="1619250" y="1582738"/>
            <a:ext cx="69357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and Content">
  <p:cSld name="Headline and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1619250" y="1582739"/>
            <a:ext cx="69357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">
  <p:cSld name="Text and imag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1619250" y="1582739"/>
            <a:ext cx="33129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pic" idx="2"/>
          </p:nvPr>
        </p:nvSpPr>
        <p:spPr>
          <a:xfrm>
            <a:off x="5226050" y="1582739"/>
            <a:ext cx="33291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graph">
  <p:cSld name="Text and graph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1619250" y="1582739"/>
            <a:ext cx="33129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chart" idx="2"/>
          </p:nvPr>
        </p:nvSpPr>
        <p:spPr>
          <a:xfrm>
            <a:off x="5226050" y="1582740"/>
            <a:ext cx="33291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pic" idx="2"/>
          </p:nvPr>
        </p:nvSpPr>
        <p:spPr>
          <a:xfrm>
            <a:off x="5226050" y="1582739"/>
            <a:ext cx="33291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pic" idx="3"/>
          </p:nvPr>
        </p:nvSpPr>
        <p:spPr>
          <a:xfrm>
            <a:off x="1619250" y="1582739"/>
            <a:ext cx="33291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">
  <p:cSld name="Chapter slid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pic" idx="2"/>
          </p:nvPr>
        </p:nvSpPr>
        <p:spPr>
          <a:xfrm>
            <a:off x="-10639" y="1582739"/>
            <a:ext cx="9208500" cy="47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_eng" type="title">
  <p:cSld name="TITL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1588" y="1588"/>
            <a:ext cx="1200" cy="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0" y="3613150"/>
            <a:ext cx="9144000" cy="3244800"/>
          </a:xfrm>
          <a:prstGeom prst="rect">
            <a:avLst/>
          </a:prstGeom>
          <a:solidFill>
            <a:srgbClr val="24A0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ctrTitle"/>
          </p:nvPr>
        </p:nvSpPr>
        <p:spPr>
          <a:xfrm>
            <a:off x="1568185" y="1161181"/>
            <a:ext cx="69843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ubTitle" idx="1"/>
          </p:nvPr>
        </p:nvSpPr>
        <p:spPr>
          <a:xfrm>
            <a:off x="1567963" y="2276872"/>
            <a:ext cx="69870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7" name="Shape 157" descr="http://intra.kth.se/polopoly_fs/1.383275!/image/KTH_pngs.png"/>
          <p:cNvPicPr preferRelativeResize="0"/>
          <p:nvPr/>
        </p:nvPicPr>
        <p:blipFill rotWithShape="1">
          <a:blip r:embed="rId2">
            <a:alphaModFix/>
          </a:blip>
          <a:srcRect r="36467" b="7209"/>
          <a:stretch/>
        </p:blipFill>
        <p:spPr>
          <a:xfrm>
            <a:off x="347663" y="344488"/>
            <a:ext cx="803938" cy="803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Shape 158"/>
          <p:cNvCxnSpPr/>
          <p:nvPr/>
        </p:nvCxnSpPr>
        <p:spPr>
          <a:xfrm>
            <a:off x="-1375645" y="5596697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9" name="Shape 159"/>
          <p:cNvSpPr/>
          <p:nvPr/>
        </p:nvSpPr>
        <p:spPr>
          <a:xfrm>
            <a:off x="-3236" y="4049403"/>
            <a:ext cx="9150900" cy="1215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67308"/>
                </a:moveTo>
                <a:lnTo>
                  <a:pt x="5223" y="67284"/>
                </a:lnTo>
                <a:cubicBezTo>
                  <a:pt x="5714" y="67284"/>
                  <a:pt x="6157" y="69984"/>
                  <a:pt x="6157" y="73572"/>
                </a:cubicBezTo>
                <a:lnTo>
                  <a:pt x="6157" y="113724"/>
                </a:lnTo>
                <a:cubicBezTo>
                  <a:pt x="6157" y="117084"/>
                  <a:pt x="6564" y="120000"/>
                  <a:pt x="7044" y="120000"/>
                </a:cubicBezTo>
                <a:lnTo>
                  <a:pt x="14387" y="120000"/>
                </a:lnTo>
                <a:cubicBezTo>
                  <a:pt x="14794" y="120000"/>
                  <a:pt x="15202" y="117084"/>
                  <a:pt x="15202" y="113724"/>
                </a:cubicBezTo>
                <a:lnTo>
                  <a:pt x="15202" y="86136"/>
                </a:lnTo>
                <a:cubicBezTo>
                  <a:pt x="15202" y="82764"/>
                  <a:pt x="15537" y="79848"/>
                  <a:pt x="15980" y="79848"/>
                </a:cubicBezTo>
                <a:lnTo>
                  <a:pt x="25061" y="79848"/>
                </a:lnTo>
                <a:cubicBezTo>
                  <a:pt x="25540" y="79848"/>
                  <a:pt x="25923" y="82764"/>
                  <a:pt x="25923" y="86136"/>
                </a:cubicBezTo>
                <a:lnTo>
                  <a:pt x="25923" y="100932"/>
                </a:lnTo>
                <a:cubicBezTo>
                  <a:pt x="25923" y="104520"/>
                  <a:pt x="26271" y="107220"/>
                  <a:pt x="26726" y="107220"/>
                </a:cubicBezTo>
                <a:lnTo>
                  <a:pt x="89344" y="107220"/>
                </a:lnTo>
                <a:cubicBezTo>
                  <a:pt x="89799" y="107220"/>
                  <a:pt x="90158" y="104520"/>
                  <a:pt x="90158" y="100932"/>
                </a:cubicBezTo>
                <a:lnTo>
                  <a:pt x="90158" y="6276"/>
                </a:lnTo>
                <a:cubicBezTo>
                  <a:pt x="90158" y="2688"/>
                  <a:pt x="90530" y="0"/>
                  <a:pt x="90973" y="0"/>
                </a:cubicBezTo>
                <a:lnTo>
                  <a:pt x="111590" y="0"/>
                </a:lnTo>
                <a:cubicBezTo>
                  <a:pt x="112081" y="0"/>
                  <a:pt x="112452" y="2688"/>
                  <a:pt x="112452" y="6276"/>
                </a:cubicBezTo>
                <a:lnTo>
                  <a:pt x="112452" y="85908"/>
                </a:lnTo>
                <a:cubicBezTo>
                  <a:pt x="112452" y="89268"/>
                  <a:pt x="112800" y="92184"/>
                  <a:pt x="113267" y="92184"/>
                </a:cubicBezTo>
                <a:lnTo>
                  <a:pt x="119999" y="92184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-7917" y="4480919"/>
            <a:ext cx="9161700" cy="1893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94284"/>
                </a:moveTo>
                <a:cubicBezTo>
                  <a:pt x="407" y="94236"/>
                  <a:pt x="4313" y="94260"/>
                  <a:pt x="8698" y="94260"/>
                </a:cubicBezTo>
                <a:cubicBezTo>
                  <a:pt x="9178" y="94260"/>
                  <a:pt x="9429" y="92556"/>
                  <a:pt x="9429" y="90396"/>
                </a:cubicBezTo>
                <a:lnTo>
                  <a:pt x="9429" y="21552"/>
                </a:lnTo>
                <a:cubicBezTo>
                  <a:pt x="9429" y="19260"/>
                  <a:pt x="9765" y="17532"/>
                  <a:pt x="10244" y="17532"/>
                </a:cubicBezTo>
                <a:lnTo>
                  <a:pt x="48083" y="17532"/>
                </a:lnTo>
                <a:cubicBezTo>
                  <a:pt x="48515" y="17532"/>
                  <a:pt x="48898" y="19260"/>
                  <a:pt x="48898" y="21552"/>
                </a:cubicBezTo>
                <a:lnTo>
                  <a:pt x="48898" y="115980"/>
                </a:lnTo>
                <a:cubicBezTo>
                  <a:pt x="48898" y="118128"/>
                  <a:pt x="49270" y="120000"/>
                  <a:pt x="49749" y="120000"/>
                </a:cubicBezTo>
                <a:lnTo>
                  <a:pt x="75858" y="120000"/>
                </a:lnTo>
                <a:cubicBezTo>
                  <a:pt x="76337" y="120000"/>
                  <a:pt x="76684" y="118128"/>
                  <a:pt x="76684" y="115980"/>
                </a:cubicBezTo>
                <a:lnTo>
                  <a:pt x="76684" y="4020"/>
                </a:lnTo>
                <a:cubicBezTo>
                  <a:pt x="76684" y="1872"/>
                  <a:pt x="77068" y="0"/>
                  <a:pt x="77523" y="0"/>
                </a:cubicBezTo>
                <a:lnTo>
                  <a:pt x="96251" y="0"/>
                </a:lnTo>
                <a:cubicBezTo>
                  <a:pt x="96754" y="0"/>
                  <a:pt x="97126" y="1872"/>
                  <a:pt x="97126" y="4020"/>
                </a:cubicBezTo>
                <a:lnTo>
                  <a:pt x="97126" y="102900"/>
                </a:lnTo>
                <a:cubicBezTo>
                  <a:pt x="97126" y="105048"/>
                  <a:pt x="97509" y="107220"/>
                  <a:pt x="97965" y="107220"/>
                </a:cubicBezTo>
                <a:cubicBezTo>
                  <a:pt x="99163" y="107244"/>
                  <a:pt x="112690" y="107268"/>
                  <a:pt x="120000" y="107292"/>
                </a:cubicBez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3" y="4482313"/>
            <a:ext cx="9144000" cy="1084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"/>
                </a:moveTo>
                <a:lnTo>
                  <a:pt x="10672" y="0"/>
                </a:lnTo>
                <a:cubicBezTo>
                  <a:pt x="11092" y="0"/>
                  <a:pt x="11500" y="3264"/>
                  <a:pt x="11500" y="7032"/>
                </a:cubicBezTo>
                <a:lnTo>
                  <a:pt x="11500" y="112968"/>
                </a:lnTo>
                <a:cubicBezTo>
                  <a:pt x="11500" y="117000"/>
                  <a:pt x="11872" y="120000"/>
                  <a:pt x="12364" y="120000"/>
                </a:cubicBezTo>
                <a:lnTo>
                  <a:pt x="57370" y="120000"/>
                </a:lnTo>
                <a:cubicBezTo>
                  <a:pt x="57839" y="120000"/>
                  <a:pt x="58223" y="117000"/>
                  <a:pt x="58223" y="112968"/>
                </a:cubicBezTo>
                <a:lnTo>
                  <a:pt x="58223" y="51732"/>
                </a:lnTo>
                <a:cubicBezTo>
                  <a:pt x="58223" y="47952"/>
                  <a:pt x="58619" y="44676"/>
                  <a:pt x="59075" y="44676"/>
                </a:cubicBezTo>
                <a:lnTo>
                  <a:pt x="106758" y="44676"/>
                </a:lnTo>
                <a:cubicBezTo>
                  <a:pt x="107226" y="44676"/>
                  <a:pt x="107599" y="47952"/>
                  <a:pt x="107599" y="51732"/>
                </a:cubicBezTo>
                <a:lnTo>
                  <a:pt x="107599" y="75564"/>
                </a:lnTo>
                <a:cubicBezTo>
                  <a:pt x="107599" y="79596"/>
                  <a:pt x="107875" y="83652"/>
                  <a:pt x="108307" y="83652"/>
                </a:cubicBezTo>
                <a:cubicBezTo>
                  <a:pt x="116074" y="83508"/>
                  <a:pt x="116278" y="83616"/>
                  <a:pt x="119999" y="83736"/>
                </a:cubicBez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-4979" y="4336985"/>
            <a:ext cx="9147300" cy="1757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41215" y="119904"/>
                </a:lnTo>
                <a:cubicBezTo>
                  <a:pt x="41658" y="119904"/>
                  <a:pt x="42030" y="117888"/>
                  <a:pt x="42030" y="115548"/>
                </a:cubicBezTo>
                <a:lnTo>
                  <a:pt x="42030" y="4344"/>
                </a:lnTo>
                <a:cubicBezTo>
                  <a:pt x="42030" y="2016"/>
                  <a:pt x="42402" y="0"/>
                  <a:pt x="42881" y="0"/>
                </a:cubicBezTo>
                <a:lnTo>
                  <a:pt x="81650" y="0"/>
                </a:lnTo>
                <a:cubicBezTo>
                  <a:pt x="82082" y="0"/>
                  <a:pt x="82466" y="2016"/>
                  <a:pt x="82466" y="4344"/>
                </a:cubicBezTo>
                <a:lnTo>
                  <a:pt x="82466" y="80052"/>
                </a:lnTo>
                <a:cubicBezTo>
                  <a:pt x="82466" y="82380"/>
                  <a:pt x="82814" y="84384"/>
                  <a:pt x="83293" y="84384"/>
                </a:cubicBezTo>
                <a:lnTo>
                  <a:pt x="94038" y="84384"/>
                </a:lnTo>
                <a:cubicBezTo>
                  <a:pt x="94529" y="84384"/>
                  <a:pt x="94913" y="82380"/>
                  <a:pt x="94913" y="80052"/>
                </a:cubicBezTo>
                <a:lnTo>
                  <a:pt x="94913" y="31788"/>
                </a:lnTo>
                <a:cubicBezTo>
                  <a:pt x="94913" y="29316"/>
                  <a:pt x="95249" y="27456"/>
                  <a:pt x="95740" y="27456"/>
                </a:cubicBezTo>
                <a:lnTo>
                  <a:pt x="120000" y="27552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-10278" y="5966252"/>
            <a:ext cx="9157500" cy="323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6252" y="120000"/>
                  <a:pt x="15164" y="119712"/>
                  <a:pt x="15583" y="119712"/>
                </a:cubicBezTo>
                <a:cubicBezTo>
                  <a:pt x="16099" y="119712"/>
                  <a:pt x="16614" y="110467"/>
                  <a:pt x="16614" y="96970"/>
                </a:cubicBezTo>
                <a:lnTo>
                  <a:pt x="16614" y="24431"/>
                </a:lnTo>
                <a:cubicBezTo>
                  <a:pt x="16614" y="10934"/>
                  <a:pt x="17057" y="826"/>
                  <a:pt x="17548" y="826"/>
                </a:cubicBezTo>
                <a:lnTo>
                  <a:pt x="120000" y="0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7103422" y="263482"/>
            <a:ext cx="1779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KTH ROYAL INSTITUTE</a:t>
            </a:r>
            <a:br>
              <a:rPr lang="en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TECHNOLOGY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">
  <p:cSld name="Large imag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pic" idx="2"/>
          </p:nvPr>
        </p:nvSpPr>
        <p:spPr>
          <a:xfrm>
            <a:off x="1619250" y="1582738"/>
            <a:ext cx="69357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seño personalizado">
  <p:cSld name="Diseño personalizado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964" y="344488"/>
            <a:ext cx="497063" cy="49706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1619250" y="1582739"/>
            <a:ext cx="69357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_eng" type="title">
  <p:cSld name="TITLE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/>
        <p:spPr>
          <a:xfrm>
            <a:off x="1588" y="1588"/>
            <a:ext cx="1500" cy="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83" name="Shape 183"/>
          <p:cNvSpPr/>
          <p:nvPr/>
        </p:nvSpPr>
        <p:spPr>
          <a:xfrm>
            <a:off x="0" y="3613150"/>
            <a:ext cx="9144000" cy="3244800"/>
          </a:xfrm>
          <a:prstGeom prst="rect">
            <a:avLst/>
          </a:prstGeom>
          <a:solidFill>
            <a:srgbClr val="24A0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1568185" y="1161181"/>
            <a:ext cx="69843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subTitle" idx="1"/>
          </p:nvPr>
        </p:nvSpPr>
        <p:spPr>
          <a:xfrm>
            <a:off x="1567963" y="2276872"/>
            <a:ext cx="69870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6" name="Shape 186" descr="http://intra.kth.se/polopoly_fs/1.383275!/image/KTH_pngs.png"/>
          <p:cNvPicPr preferRelativeResize="0"/>
          <p:nvPr/>
        </p:nvPicPr>
        <p:blipFill rotWithShape="1">
          <a:blip r:embed="rId2">
            <a:alphaModFix/>
          </a:blip>
          <a:srcRect r="36467" b="7209"/>
          <a:stretch/>
        </p:blipFill>
        <p:spPr>
          <a:xfrm>
            <a:off x="347663" y="344488"/>
            <a:ext cx="803938" cy="803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" name="Shape 187"/>
          <p:cNvCxnSpPr/>
          <p:nvPr/>
        </p:nvCxnSpPr>
        <p:spPr>
          <a:xfrm>
            <a:off x="-1375645" y="5596697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88" name="Shape 188"/>
          <p:cNvSpPr/>
          <p:nvPr/>
        </p:nvSpPr>
        <p:spPr>
          <a:xfrm>
            <a:off x="-3236" y="4049403"/>
            <a:ext cx="9150880" cy="1216000"/>
          </a:xfrm>
          <a:custGeom>
            <a:avLst/>
            <a:gdLst/>
            <a:ahLst/>
            <a:cxnLst/>
            <a:rect l="0" t="0" r="0" b="0"/>
            <a:pathLst>
              <a:path w="10017" h="10000" extrusionOk="0">
                <a:moveTo>
                  <a:pt x="0" y="5609"/>
                </a:moveTo>
                <a:lnTo>
                  <a:pt x="436" y="5607"/>
                </a:lnTo>
                <a:cubicBezTo>
                  <a:pt x="477" y="5607"/>
                  <a:pt x="514" y="5832"/>
                  <a:pt x="514" y="6131"/>
                </a:cubicBezTo>
                <a:lnTo>
                  <a:pt x="514" y="9477"/>
                </a:lnTo>
                <a:cubicBezTo>
                  <a:pt x="514" y="9757"/>
                  <a:pt x="548" y="10000"/>
                  <a:pt x="588" y="10000"/>
                </a:cubicBezTo>
                <a:lnTo>
                  <a:pt x="1201" y="10000"/>
                </a:lnTo>
                <a:cubicBezTo>
                  <a:pt x="1235" y="10000"/>
                  <a:pt x="1269" y="9757"/>
                  <a:pt x="1269" y="9477"/>
                </a:cubicBezTo>
                <a:lnTo>
                  <a:pt x="1269" y="7178"/>
                </a:lnTo>
                <a:cubicBezTo>
                  <a:pt x="1269" y="6897"/>
                  <a:pt x="1297" y="6654"/>
                  <a:pt x="1334" y="6654"/>
                </a:cubicBezTo>
                <a:lnTo>
                  <a:pt x="2092" y="6654"/>
                </a:lnTo>
                <a:cubicBezTo>
                  <a:pt x="2132" y="6654"/>
                  <a:pt x="2164" y="6897"/>
                  <a:pt x="2164" y="7178"/>
                </a:cubicBezTo>
                <a:lnTo>
                  <a:pt x="2164" y="8411"/>
                </a:lnTo>
                <a:cubicBezTo>
                  <a:pt x="2164" y="8710"/>
                  <a:pt x="2193" y="8935"/>
                  <a:pt x="2231" y="8935"/>
                </a:cubicBezTo>
                <a:lnTo>
                  <a:pt x="7458" y="8935"/>
                </a:lnTo>
                <a:cubicBezTo>
                  <a:pt x="7496" y="8935"/>
                  <a:pt x="7526" y="8710"/>
                  <a:pt x="7526" y="8411"/>
                </a:cubicBezTo>
                <a:lnTo>
                  <a:pt x="7526" y="523"/>
                </a:lnTo>
                <a:cubicBezTo>
                  <a:pt x="7526" y="224"/>
                  <a:pt x="7557" y="0"/>
                  <a:pt x="7594" y="0"/>
                </a:cubicBezTo>
                <a:lnTo>
                  <a:pt x="9315" y="0"/>
                </a:lnTo>
                <a:cubicBezTo>
                  <a:pt x="9356" y="0"/>
                  <a:pt x="9387" y="224"/>
                  <a:pt x="9387" y="523"/>
                </a:cubicBezTo>
                <a:lnTo>
                  <a:pt x="9387" y="7159"/>
                </a:lnTo>
                <a:cubicBezTo>
                  <a:pt x="9387" y="7439"/>
                  <a:pt x="9416" y="7682"/>
                  <a:pt x="9455" y="7682"/>
                </a:cubicBezTo>
                <a:lnTo>
                  <a:pt x="10017" y="7682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-7917" y="4480919"/>
            <a:ext cx="9161622" cy="1894150"/>
          </a:xfrm>
          <a:custGeom>
            <a:avLst/>
            <a:gdLst/>
            <a:ahLst/>
            <a:cxnLst/>
            <a:rect l="0" t="0" r="0" b="0"/>
            <a:pathLst>
              <a:path w="10015" h="10000" extrusionOk="0">
                <a:moveTo>
                  <a:pt x="0" y="7857"/>
                </a:moveTo>
                <a:cubicBezTo>
                  <a:pt x="34" y="7853"/>
                  <a:pt x="360" y="7855"/>
                  <a:pt x="726" y="7855"/>
                </a:cubicBezTo>
                <a:cubicBezTo>
                  <a:pt x="766" y="7855"/>
                  <a:pt x="787" y="7713"/>
                  <a:pt x="787" y="7533"/>
                </a:cubicBezTo>
                <a:lnTo>
                  <a:pt x="787" y="1796"/>
                </a:lnTo>
                <a:cubicBezTo>
                  <a:pt x="787" y="1605"/>
                  <a:pt x="815" y="1461"/>
                  <a:pt x="855" y="1461"/>
                </a:cubicBezTo>
                <a:lnTo>
                  <a:pt x="4013" y="1461"/>
                </a:lnTo>
                <a:cubicBezTo>
                  <a:pt x="4049" y="1461"/>
                  <a:pt x="4081" y="1605"/>
                  <a:pt x="4081" y="1796"/>
                </a:cubicBezTo>
                <a:lnTo>
                  <a:pt x="4081" y="9665"/>
                </a:lnTo>
                <a:cubicBezTo>
                  <a:pt x="4081" y="9844"/>
                  <a:pt x="4112" y="10000"/>
                  <a:pt x="4152" y="10000"/>
                </a:cubicBezTo>
                <a:lnTo>
                  <a:pt x="6331" y="10000"/>
                </a:lnTo>
                <a:cubicBezTo>
                  <a:pt x="6371" y="10000"/>
                  <a:pt x="6400" y="9844"/>
                  <a:pt x="6400" y="9665"/>
                </a:cubicBezTo>
                <a:lnTo>
                  <a:pt x="6400" y="335"/>
                </a:lnTo>
                <a:cubicBezTo>
                  <a:pt x="6400" y="156"/>
                  <a:pt x="6432" y="0"/>
                  <a:pt x="6470" y="0"/>
                </a:cubicBezTo>
                <a:lnTo>
                  <a:pt x="8033" y="0"/>
                </a:lnTo>
                <a:cubicBezTo>
                  <a:pt x="8075" y="0"/>
                  <a:pt x="8106" y="156"/>
                  <a:pt x="8106" y="335"/>
                </a:cubicBezTo>
                <a:lnTo>
                  <a:pt x="8106" y="8575"/>
                </a:lnTo>
                <a:cubicBezTo>
                  <a:pt x="8106" y="8754"/>
                  <a:pt x="8138" y="8935"/>
                  <a:pt x="8176" y="8935"/>
                </a:cubicBezTo>
                <a:cubicBezTo>
                  <a:pt x="8276" y="8937"/>
                  <a:pt x="9405" y="8939"/>
                  <a:pt x="10015" y="8941"/>
                </a:cubicBez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3" y="4482313"/>
            <a:ext cx="9143991" cy="1084625"/>
          </a:xfrm>
          <a:custGeom>
            <a:avLst/>
            <a:gdLst/>
            <a:ahLst/>
            <a:cxnLst/>
            <a:rect l="0" t="0" r="0" b="0"/>
            <a:pathLst>
              <a:path w="9996" h="10000" extrusionOk="0">
                <a:moveTo>
                  <a:pt x="0" y="1"/>
                </a:moveTo>
                <a:lnTo>
                  <a:pt x="889" y="0"/>
                </a:lnTo>
                <a:cubicBezTo>
                  <a:pt x="924" y="0"/>
                  <a:pt x="958" y="272"/>
                  <a:pt x="958" y="586"/>
                </a:cubicBezTo>
                <a:lnTo>
                  <a:pt x="958" y="9414"/>
                </a:lnTo>
                <a:cubicBezTo>
                  <a:pt x="958" y="9750"/>
                  <a:pt x="989" y="10000"/>
                  <a:pt x="1030" y="10000"/>
                </a:cubicBezTo>
                <a:lnTo>
                  <a:pt x="4779" y="10000"/>
                </a:lnTo>
                <a:cubicBezTo>
                  <a:pt x="4818" y="10000"/>
                  <a:pt x="4850" y="9750"/>
                  <a:pt x="4850" y="9414"/>
                </a:cubicBezTo>
                <a:lnTo>
                  <a:pt x="4850" y="4311"/>
                </a:lnTo>
                <a:cubicBezTo>
                  <a:pt x="4850" y="3996"/>
                  <a:pt x="4883" y="3723"/>
                  <a:pt x="4921" y="3723"/>
                </a:cubicBezTo>
                <a:lnTo>
                  <a:pt x="8893" y="3723"/>
                </a:lnTo>
                <a:cubicBezTo>
                  <a:pt x="8932" y="3723"/>
                  <a:pt x="8963" y="3996"/>
                  <a:pt x="8963" y="4311"/>
                </a:cubicBezTo>
                <a:lnTo>
                  <a:pt x="8963" y="6297"/>
                </a:lnTo>
                <a:cubicBezTo>
                  <a:pt x="8963" y="6633"/>
                  <a:pt x="8986" y="6971"/>
                  <a:pt x="9022" y="6971"/>
                </a:cubicBezTo>
                <a:cubicBezTo>
                  <a:pt x="9669" y="6959"/>
                  <a:pt x="9686" y="6968"/>
                  <a:pt x="9996" y="6978"/>
                </a:cubicBez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-4979" y="4336985"/>
            <a:ext cx="9147349" cy="1757625"/>
          </a:xfrm>
          <a:custGeom>
            <a:avLst/>
            <a:gdLst/>
            <a:ahLst/>
            <a:cxnLst/>
            <a:rect l="0" t="0" r="0" b="0"/>
            <a:pathLst>
              <a:path w="10007" h="10000" extrusionOk="0">
                <a:moveTo>
                  <a:pt x="0" y="10000"/>
                </a:moveTo>
                <a:lnTo>
                  <a:pt x="3437" y="9992"/>
                </a:lnTo>
                <a:cubicBezTo>
                  <a:pt x="3474" y="9992"/>
                  <a:pt x="3505" y="9824"/>
                  <a:pt x="3505" y="9629"/>
                </a:cubicBezTo>
                <a:lnTo>
                  <a:pt x="3505" y="362"/>
                </a:lnTo>
                <a:cubicBezTo>
                  <a:pt x="3505" y="168"/>
                  <a:pt x="3536" y="0"/>
                  <a:pt x="3576" y="0"/>
                </a:cubicBezTo>
                <a:lnTo>
                  <a:pt x="6809" y="0"/>
                </a:lnTo>
                <a:cubicBezTo>
                  <a:pt x="6845" y="0"/>
                  <a:pt x="6877" y="168"/>
                  <a:pt x="6877" y="362"/>
                </a:cubicBezTo>
                <a:lnTo>
                  <a:pt x="6877" y="6671"/>
                </a:lnTo>
                <a:cubicBezTo>
                  <a:pt x="6877" y="6865"/>
                  <a:pt x="6906" y="7032"/>
                  <a:pt x="6946" y="7032"/>
                </a:cubicBezTo>
                <a:lnTo>
                  <a:pt x="7842" y="7032"/>
                </a:lnTo>
                <a:cubicBezTo>
                  <a:pt x="7883" y="7032"/>
                  <a:pt x="7915" y="6865"/>
                  <a:pt x="7915" y="6671"/>
                </a:cubicBezTo>
                <a:lnTo>
                  <a:pt x="7915" y="2649"/>
                </a:lnTo>
                <a:cubicBezTo>
                  <a:pt x="7915" y="2443"/>
                  <a:pt x="7943" y="2288"/>
                  <a:pt x="7984" y="2288"/>
                </a:cubicBezTo>
                <a:lnTo>
                  <a:pt x="10007" y="2296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-10278" y="5966252"/>
            <a:ext cx="9157454" cy="323471"/>
          </a:xfrm>
          <a:custGeom>
            <a:avLst/>
            <a:gdLst/>
            <a:ahLst/>
            <a:cxnLst/>
            <a:rect l="0" t="0" r="0" b="0"/>
            <a:pathLst>
              <a:path w="10018" h="10020" extrusionOk="0">
                <a:moveTo>
                  <a:pt x="0" y="10020"/>
                </a:moveTo>
                <a:cubicBezTo>
                  <a:pt x="522" y="10020"/>
                  <a:pt x="1266" y="9996"/>
                  <a:pt x="1301" y="9996"/>
                </a:cubicBezTo>
                <a:cubicBezTo>
                  <a:pt x="1344" y="9996"/>
                  <a:pt x="1387" y="9224"/>
                  <a:pt x="1387" y="8097"/>
                </a:cubicBezTo>
                <a:lnTo>
                  <a:pt x="1387" y="2040"/>
                </a:lnTo>
                <a:cubicBezTo>
                  <a:pt x="1387" y="913"/>
                  <a:pt x="1424" y="69"/>
                  <a:pt x="1465" y="69"/>
                </a:cubicBezTo>
                <a:lnTo>
                  <a:pt x="10018" y="0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7103422" y="263482"/>
            <a:ext cx="1779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KTH ROYAL INSTITUTE</a:t>
            </a:r>
            <a:br>
              <a:rPr lang="en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TECHNOLOGY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and Content">
  <p:cSld name="Headline and Conten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1619250" y="1582739"/>
            <a:ext cx="6935700" cy="4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1619250" y="1582739"/>
            <a:ext cx="6935700" cy="4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ftr" idx="11"/>
          </p:nvPr>
        </p:nvSpPr>
        <p:spPr>
          <a:xfrm>
            <a:off x="1619250" y="630872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sldNum" idx="12"/>
          </p:nvPr>
        </p:nvSpPr>
        <p:spPr>
          <a:xfrm>
            <a:off x="8172399" y="6308725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7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7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7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7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7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7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7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7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>
  <p:cSld name="Diapositiva de título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0" y="3613150"/>
            <a:ext cx="9144000" cy="3244800"/>
          </a:xfrm>
          <a:prstGeom prst="rect">
            <a:avLst/>
          </a:prstGeom>
          <a:solidFill>
            <a:srgbClr val="24A0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Shape 209"/>
          <p:cNvSpPr txBox="1">
            <a:spLocks noGrp="1"/>
          </p:cNvSpPr>
          <p:nvPr>
            <p:ph type="ctrTitle"/>
          </p:nvPr>
        </p:nvSpPr>
        <p:spPr>
          <a:xfrm>
            <a:off x="1568185" y="1161181"/>
            <a:ext cx="69843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subTitle" idx="1"/>
          </p:nvPr>
        </p:nvSpPr>
        <p:spPr>
          <a:xfrm>
            <a:off x="1567963" y="2276872"/>
            <a:ext cx="69870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1" name="Shape 211" descr="http://intra.kth.se/polopoly_fs/1.383275!/image/KTH_pngs.png"/>
          <p:cNvPicPr preferRelativeResize="0"/>
          <p:nvPr/>
        </p:nvPicPr>
        <p:blipFill rotWithShape="1">
          <a:blip r:embed="rId2">
            <a:alphaModFix/>
          </a:blip>
          <a:srcRect r="36467" b="7209"/>
          <a:stretch/>
        </p:blipFill>
        <p:spPr>
          <a:xfrm>
            <a:off x="347663" y="344488"/>
            <a:ext cx="803938" cy="803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Shape 212"/>
          <p:cNvCxnSpPr/>
          <p:nvPr/>
        </p:nvCxnSpPr>
        <p:spPr>
          <a:xfrm>
            <a:off x="-1375645" y="5596697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13" name="Shape 213"/>
          <p:cNvSpPr/>
          <p:nvPr/>
        </p:nvSpPr>
        <p:spPr>
          <a:xfrm>
            <a:off x="-3236" y="4049403"/>
            <a:ext cx="9150880" cy="1216000"/>
          </a:xfrm>
          <a:custGeom>
            <a:avLst/>
            <a:gdLst/>
            <a:ahLst/>
            <a:cxnLst/>
            <a:rect l="0" t="0" r="0" b="0"/>
            <a:pathLst>
              <a:path w="10017" h="10000" extrusionOk="0">
                <a:moveTo>
                  <a:pt x="0" y="5609"/>
                </a:moveTo>
                <a:lnTo>
                  <a:pt x="436" y="5607"/>
                </a:lnTo>
                <a:cubicBezTo>
                  <a:pt x="477" y="5607"/>
                  <a:pt x="514" y="5832"/>
                  <a:pt x="514" y="6131"/>
                </a:cubicBezTo>
                <a:lnTo>
                  <a:pt x="514" y="9477"/>
                </a:lnTo>
                <a:cubicBezTo>
                  <a:pt x="514" y="9757"/>
                  <a:pt x="548" y="10000"/>
                  <a:pt x="588" y="10000"/>
                </a:cubicBezTo>
                <a:lnTo>
                  <a:pt x="1201" y="10000"/>
                </a:lnTo>
                <a:cubicBezTo>
                  <a:pt x="1235" y="10000"/>
                  <a:pt x="1269" y="9757"/>
                  <a:pt x="1269" y="9477"/>
                </a:cubicBezTo>
                <a:lnTo>
                  <a:pt x="1269" y="7178"/>
                </a:lnTo>
                <a:cubicBezTo>
                  <a:pt x="1269" y="6897"/>
                  <a:pt x="1297" y="6654"/>
                  <a:pt x="1334" y="6654"/>
                </a:cubicBezTo>
                <a:lnTo>
                  <a:pt x="2092" y="6654"/>
                </a:lnTo>
                <a:cubicBezTo>
                  <a:pt x="2132" y="6654"/>
                  <a:pt x="2164" y="6897"/>
                  <a:pt x="2164" y="7178"/>
                </a:cubicBezTo>
                <a:lnTo>
                  <a:pt x="2164" y="8411"/>
                </a:lnTo>
                <a:cubicBezTo>
                  <a:pt x="2164" y="8710"/>
                  <a:pt x="2193" y="8935"/>
                  <a:pt x="2231" y="8935"/>
                </a:cubicBezTo>
                <a:lnTo>
                  <a:pt x="7458" y="8935"/>
                </a:lnTo>
                <a:cubicBezTo>
                  <a:pt x="7496" y="8935"/>
                  <a:pt x="7526" y="8710"/>
                  <a:pt x="7526" y="8411"/>
                </a:cubicBezTo>
                <a:lnTo>
                  <a:pt x="7526" y="523"/>
                </a:lnTo>
                <a:cubicBezTo>
                  <a:pt x="7526" y="224"/>
                  <a:pt x="7557" y="0"/>
                  <a:pt x="7594" y="0"/>
                </a:cubicBezTo>
                <a:lnTo>
                  <a:pt x="9315" y="0"/>
                </a:lnTo>
                <a:cubicBezTo>
                  <a:pt x="9356" y="0"/>
                  <a:pt x="9387" y="224"/>
                  <a:pt x="9387" y="523"/>
                </a:cubicBezTo>
                <a:lnTo>
                  <a:pt x="9387" y="7159"/>
                </a:lnTo>
                <a:cubicBezTo>
                  <a:pt x="9387" y="7439"/>
                  <a:pt x="9416" y="7682"/>
                  <a:pt x="9455" y="7682"/>
                </a:cubicBezTo>
                <a:lnTo>
                  <a:pt x="10017" y="7682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-7917" y="4480919"/>
            <a:ext cx="9161622" cy="1894150"/>
          </a:xfrm>
          <a:custGeom>
            <a:avLst/>
            <a:gdLst/>
            <a:ahLst/>
            <a:cxnLst/>
            <a:rect l="0" t="0" r="0" b="0"/>
            <a:pathLst>
              <a:path w="10015" h="10000" extrusionOk="0">
                <a:moveTo>
                  <a:pt x="0" y="7857"/>
                </a:moveTo>
                <a:cubicBezTo>
                  <a:pt x="34" y="7853"/>
                  <a:pt x="360" y="7855"/>
                  <a:pt x="726" y="7855"/>
                </a:cubicBezTo>
                <a:cubicBezTo>
                  <a:pt x="766" y="7855"/>
                  <a:pt x="787" y="7713"/>
                  <a:pt x="787" y="7533"/>
                </a:cubicBezTo>
                <a:lnTo>
                  <a:pt x="787" y="1796"/>
                </a:lnTo>
                <a:cubicBezTo>
                  <a:pt x="787" y="1605"/>
                  <a:pt x="815" y="1461"/>
                  <a:pt x="855" y="1461"/>
                </a:cubicBezTo>
                <a:lnTo>
                  <a:pt x="4013" y="1461"/>
                </a:lnTo>
                <a:cubicBezTo>
                  <a:pt x="4049" y="1461"/>
                  <a:pt x="4081" y="1605"/>
                  <a:pt x="4081" y="1796"/>
                </a:cubicBezTo>
                <a:lnTo>
                  <a:pt x="4081" y="9665"/>
                </a:lnTo>
                <a:cubicBezTo>
                  <a:pt x="4081" y="9844"/>
                  <a:pt x="4112" y="10000"/>
                  <a:pt x="4152" y="10000"/>
                </a:cubicBezTo>
                <a:lnTo>
                  <a:pt x="6331" y="10000"/>
                </a:lnTo>
                <a:cubicBezTo>
                  <a:pt x="6371" y="10000"/>
                  <a:pt x="6400" y="9844"/>
                  <a:pt x="6400" y="9665"/>
                </a:cubicBezTo>
                <a:lnTo>
                  <a:pt x="6400" y="335"/>
                </a:lnTo>
                <a:cubicBezTo>
                  <a:pt x="6400" y="156"/>
                  <a:pt x="6432" y="0"/>
                  <a:pt x="6470" y="0"/>
                </a:cubicBezTo>
                <a:lnTo>
                  <a:pt x="8033" y="0"/>
                </a:lnTo>
                <a:cubicBezTo>
                  <a:pt x="8075" y="0"/>
                  <a:pt x="8106" y="156"/>
                  <a:pt x="8106" y="335"/>
                </a:cubicBezTo>
                <a:lnTo>
                  <a:pt x="8106" y="8575"/>
                </a:lnTo>
                <a:cubicBezTo>
                  <a:pt x="8106" y="8754"/>
                  <a:pt x="8138" y="8935"/>
                  <a:pt x="8176" y="8935"/>
                </a:cubicBezTo>
                <a:cubicBezTo>
                  <a:pt x="8276" y="8937"/>
                  <a:pt x="9405" y="8939"/>
                  <a:pt x="10015" y="8941"/>
                </a:cubicBez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3" y="4482313"/>
            <a:ext cx="9143991" cy="1084625"/>
          </a:xfrm>
          <a:custGeom>
            <a:avLst/>
            <a:gdLst/>
            <a:ahLst/>
            <a:cxnLst/>
            <a:rect l="0" t="0" r="0" b="0"/>
            <a:pathLst>
              <a:path w="9996" h="10000" extrusionOk="0">
                <a:moveTo>
                  <a:pt x="0" y="1"/>
                </a:moveTo>
                <a:lnTo>
                  <a:pt x="889" y="0"/>
                </a:lnTo>
                <a:cubicBezTo>
                  <a:pt x="924" y="0"/>
                  <a:pt x="958" y="272"/>
                  <a:pt x="958" y="586"/>
                </a:cubicBezTo>
                <a:lnTo>
                  <a:pt x="958" y="9414"/>
                </a:lnTo>
                <a:cubicBezTo>
                  <a:pt x="958" y="9750"/>
                  <a:pt x="989" y="10000"/>
                  <a:pt x="1030" y="10000"/>
                </a:cubicBezTo>
                <a:lnTo>
                  <a:pt x="4779" y="10000"/>
                </a:lnTo>
                <a:cubicBezTo>
                  <a:pt x="4818" y="10000"/>
                  <a:pt x="4850" y="9750"/>
                  <a:pt x="4850" y="9414"/>
                </a:cubicBezTo>
                <a:lnTo>
                  <a:pt x="4850" y="4311"/>
                </a:lnTo>
                <a:cubicBezTo>
                  <a:pt x="4850" y="3996"/>
                  <a:pt x="4883" y="3723"/>
                  <a:pt x="4921" y="3723"/>
                </a:cubicBezTo>
                <a:lnTo>
                  <a:pt x="8893" y="3723"/>
                </a:lnTo>
                <a:cubicBezTo>
                  <a:pt x="8932" y="3723"/>
                  <a:pt x="8963" y="3996"/>
                  <a:pt x="8963" y="4311"/>
                </a:cubicBezTo>
                <a:lnTo>
                  <a:pt x="8963" y="6297"/>
                </a:lnTo>
                <a:cubicBezTo>
                  <a:pt x="8963" y="6633"/>
                  <a:pt x="8986" y="6971"/>
                  <a:pt x="9022" y="6971"/>
                </a:cubicBezTo>
                <a:cubicBezTo>
                  <a:pt x="9669" y="6959"/>
                  <a:pt x="9686" y="6968"/>
                  <a:pt x="9996" y="6978"/>
                </a:cubicBez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-4979" y="4336985"/>
            <a:ext cx="9147349" cy="1757625"/>
          </a:xfrm>
          <a:custGeom>
            <a:avLst/>
            <a:gdLst/>
            <a:ahLst/>
            <a:cxnLst/>
            <a:rect l="0" t="0" r="0" b="0"/>
            <a:pathLst>
              <a:path w="10007" h="10000" extrusionOk="0">
                <a:moveTo>
                  <a:pt x="0" y="10000"/>
                </a:moveTo>
                <a:lnTo>
                  <a:pt x="3437" y="9992"/>
                </a:lnTo>
                <a:cubicBezTo>
                  <a:pt x="3474" y="9992"/>
                  <a:pt x="3505" y="9824"/>
                  <a:pt x="3505" y="9629"/>
                </a:cubicBezTo>
                <a:lnTo>
                  <a:pt x="3505" y="362"/>
                </a:lnTo>
                <a:cubicBezTo>
                  <a:pt x="3505" y="168"/>
                  <a:pt x="3536" y="0"/>
                  <a:pt x="3576" y="0"/>
                </a:cubicBezTo>
                <a:lnTo>
                  <a:pt x="6809" y="0"/>
                </a:lnTo>
                <a:cubicBezTo>
                  <a:pt x="6845" y="0"/>
                  <a:pt x="6877" y="168"/>
                  <a:pt x="6877" y="362"/>
                </a:cubicBezTo>
                <a:lnTo>
                  <a:pt x="6877" y="6671"/>
                </a:lnTo>
                <a:cubicBezTo>
                  <a:pt x="6877" y="6865"/>
                  <a:pt x="6906" y="7032"/>
                  <a:pt x="6946" y="7032"/>
                </a:cubicBezTo>
                <a:lnTo>
                  <a:pt x="7842" y="7032"/>
                </a:lnTo>
                <a:cubicBezTo>
                  <a:pt x="7883" y="7032"/>
                  <a:pt x="7915" y="6865"/>
                  <a:pt x="7915" y="6671"/>
                </a:cubicBezTo>
                <a:lnTo>
                  <a:pt x="7915" y="2649"/>
                </a:lnTo>
                <a:cubicBezTo>
                  <a:pt x="7915" y="2443"/>
                  <a:pt x="7943" y="2288"/>
                  <a:pt x="7984" y="2288"/>
                </a:cubicBezTo>
                <a:lnTo>
                  <a:pt x="10007" y="2296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Shape 217"/>
          <p:cNvSpPr/>
          <p:nvPr/>
        </p:nvSpPr>
        <p:spPr>
          <a:xfrm>
            <a:off x="-10278" y="5966252"/>
            <a:ext cx="9157454" cy="323471"/>
          </a:xfrm>
          <a:custGeom>
            <a:avLst/>
            <a:gdLst/>
            <a:ahLst/>
            <a:cxnLst/>
            <a:rect l="0" t="0" r="0" b="0"/>
            <a:pathLst>
              <a:path w="10018" h="10020" extrusionOk="0">
                <a:moveTo>
                  <a:pt x="0" y="10020"/>
                </a:moveTo>
                <a:cubicBezTo>
                  <a:pt x="522" y="10020"/>
                  <a:pt x="1266" y="9996"/>
                  <a:pt x="1301" y="9996"/>
                </a:cubicBezTo>
                <a:cubicBezTo>
                  <a:pt x="1344" y="9996"/>
                  <a:pt x="1387" y="9224"/>
                  <a:pt x="1387" y="8097"/>
                </a:cubicBezTo>
                <a:lnTo>
                  <a:pt x="1387" y="2040"/>
                </a:lnTo>
                <a:cubicBezTo>
                  <a:pt x="1387" y="913"/>
                  <a:pt x="1424" y="69"/>
                  <a:pt x="1465" y="69"/>
                </a:cubicBezTo>
                <a:lnTo>
                  <a:pt x="10018" y="0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">
  <p:cSld name="Text and image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1619250" y="1582739"/>
            <a:ext cx="3312900" cy="4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pic" idx="2"/>
          </p:nvPr>
        </p:nvSpPr>
        <p:spPr>
          <a:xfrm>
            <a:off x="5226050" y="1582739"/>
            <a:ext cx="3329100" cy="4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graph">
  <p:cSld name="Text and graph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1619250" y="1582739"/>
            <a:ext cx="3312900" cy="4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chart" idx="2"/>
          </p:nvPr>
        </p:nvSpPr>
        <p:spPr>
          <a:xfrm>
            <a:off x="5226050" y="1582740"/>
            <a:ext cx="3329100" cy="4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pic" idx="2"/>
          </p:nvPr>
        </p:nvSpPr>
        <p:spPr>
          <a:xfrm>
            <a:off x="5226050" y="1582739"/>
            <a:ext cx="3329100" cy="4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pic" idx="3"/>
          </p:nvPr>
        </p:nvSpPr>
        <p:spPr>
          <a:xfrm>
            <a:off x="1619250" y="1582739"/>
            <a:ext cx="3329100" cy="4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">
  <p:cSld name="Chapter slide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/>
          </p:cNvSpPr>
          <p:nvPr>
            <p:ph type="pic" idx="2"/>
          </p:nvPr>
        </p:nvSpPr>
        <p:spPr>
          <a:xfrm>
            <a:off x="-10639" y="1582739"/>
            <a:ext cx="9208500" cy="47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">
  <p:cSld name="Large imag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pic" idx="2"/>
          </p:nvPr>
        </p:nvSpPr>
        <p:spPr>
          <a:xfrm>
            <a:off x="1619250" y="1582738"/>
            <a:ext cx="6935700" cy="4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>
  <p:cSld name="Diapositiva de títul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0" y="3613150"/>
            <a:ext cx="9144000" cy="3244800"/>
          </a:xfrm>
          <a:prstGeom prst="rect">
            <a:avLst/>
          </a:prstGeom>
          <a:solidFill>
            <a:srgbClr val="24A0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35"/>
          <p:cNvSpPr txBox="1">
            <a:spLocks noGrp="1"/>
          </p:cNvSpPr>
          <p:nvPr>
            <p:ph type="ctrTitle"/>
          </p:nvPr>
        </p:nvSpPr>
        <p:spPr>
          <a:xfrm>
            <a:off x="1568185" y="1161181"/>
            <a:ext cx="69843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ubTitle" idx="1"/>
          </p:nvPr>
        </p:nvSpPr>
        <p:spPr>
          <a:xfrm>
            <a:off x="1567963" y="2276872"/>
            <a:ext cx="69870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7" name="Shape 37" descr="http://intra.kth.se/polopoly_fs/1.383275!/image/KTH_pngs.png"/>
          <p:cNvPicPr preferRelativeResize="0"/>
          <p:nvPr/>
        </p:nvPicPr>
        <p:blipFill rotWithShape="1">
          <a:blip r:embed="rId2">
            <a:alphaModFix/>
          </a:blip>
          <a:srcRect r="36468" b="7206"/>
          <a:stretch/>
        </p:blipFill>
        <p:spPr>
          <a:xfrm>
            <a:off x="347663" y="344488"/>
            <a:ext cx="803938" cy="803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" name="Shape 38"/>
          <p:cNvCxnSpPr/>
          <p:nvPr/>
        </p:nvCxnSpPr>
        <p:spPr>
          <a:xfrm>
            <a:off x="-1375645" y="5596697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" name="Shape 39"/>
          <p:cNvSpPr/>
          <p:nvPr/>
        </p:nvSpPr>
        <p:spPr>
          <a:xfrm>
            <a:off x="-3236" y="4049403"/>
            <a:ext cx="9150900" cy="1215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67308"/>
                </a:moveTo>
                <a:lnTo>
                  <a:pt x="5223" y="67284"/>
                </a:lnTo>
                <a:cubicBezTo>
                  <a:pt x="5714" y="67284"/>
                  <a:pt x="6157" y="69984"/>
                  <a:pt x="6157" y="73572"/>
                </a:cubicBezTo>
                <a:lnTo>
                  <a:pt x="6157" y="113724"/>
                </a:lnTo>
                <a:cubicBezTo>
                  <a:pt x="6157" y="117084"/>
                  <a:pt x="6564" y="120000"/>
                  <a:pt x="7044" y="120000"/>
                </a:cubicBezTo>
                <a:lnTo>
                  <a:pt x="14387" y="120000"/>
                </a:lnTo>
                <a:cubicBezTo>
                  <a:pt x="14794" y="120000"/>
                  <a:pt x="15202" y="117084"/>
                  <a:pt x="15202" y="113724"/>
                </a:cubicBezTo>
                <a:lnTo>
                  <a:pt x="15202" y="86136"/>
                </a:lnTo>
                <a:cubicBezTo>
                  <a:pt x="15202" y="82764"/>
                  <a:pt x="15537" y="79848"/>
                  <a:pt x="15980" y="79848"/>
                </a:cubicBezTo>
                <a:lnTo>
                  <a:pt x="25061" y="79848"/>
                </a:lnTo>
                <a:cubicBezTo>
                  <a:pt x="25540" y="79848"/>
                  <a:pt x="25923" y="82764"/>
                  <a:pt x="25923" y="86136"/>
                </a:cubicBezTo>
                <a:lnTo>
                  <a:pt x="25923" y="100932"/>
                </a:lnTo>
                <a:cubicBezTo>
                  <a:pt x="25923" y="104520"/>
                  <a:pt x="26271" y="107220"/>
                  <a:pt x="26726" y="107220"/>
                </a:cubicBezTo>
                <a:lnTo>
                  <a:pt x="89344" y="107220"/>
                </a:lnTo>
                <a:cubicBezTo>
                  <a:pt x="89799" y="107220"/>
                  <a:pt x="90158" y="104520"/>
                  <a:pt x="90158" y="100932"/>
                </a:cubicBezTo>
                <a:lnTo>
                  <a:pt x="90158" y="6276"/>
                </a:lnTo>
                <a:cubicBezTo>
                  <a:pt x="90158" y="2688"/>
                  <a:pt x="90530" y="0"/>
                  <a:pt x="90973" y="0"/>
                </a:cubicBezTo>
                <a:lnTo>
                  <a:pt x="111590" y="0"/>
                </a:lnTo>
                <a:cubicBezTo>
                  <a:pt x="112081" y="0"/>
                  <a:pt x="112452" y="2688"/>
                  <a:pt x="112452" y="6276"/>
                </a:cubicBezTo>
                <a:lnTo>
                  <a:pt x="112452" y="85908"/>
                </a:lnTo>
                <a:cubicBezTo>
                  <a:pt x="112452" y="89268"/>
                  <a:pt x="112800" y="92184"/>
                  <a:pt x="113267" y="92184"/>
                </a:cubicBezTo>
                <a:lnTo>
                  <a:pt x="119999" y="92184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40"/>
          <p:cNvSpPr/>
          <p:nvPr/>
        </p:nvSpPr>
        <p:spPr>
          <a:xfrm>
            <a:off x="-7917" y="4480919"/>
            <a:ext cx="9161700" cy="1893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94284"/>
                </a:moveTo>
                <a:cubicBezTo>
                  <a:pt x="407" y="94236"/>
                  <a:pt x="4313" y="94260"/>
                  <a:pt x="8698" y="94260"/>
                </a:cubicBezTo>
                <a:cubicBezTo>
                  <a:pt x="9178" y="94260"/>
                  <a:pt x="9429" y="92556"/>
                  <a:pt x="9429" y="90396"/>
                </a:cubicBezTo>
                <a:lnTo>
                  <a:pt x="9429" y="21552"/>
                </a:lnTo>
                <a:cubicBezTo>
                  <a:pt x="9429" y="19260"/>
                  <a:pt x="9765" y="17532"/>
                  <a:pt x="10244" y="17532"/>
                </a:cubicBezTo>
                <a:lnTo>
                  <a:pt x="48083" y="17532"/>
                </a:lnTo>
                <a:cubicBezTo>
                  <a:pt x="48515" y="17532"/>
                  <a:pt x="48898" y="19260"/>
                  <a:pt x="48898" y="21552"/>
                </a:cubicBezTo>
                <a:lnTo>
                  <a:pt x="48898" y="115980"/>
                </a:lnTo>
                <a:cubicBezTo>
                  <a:pt x="48898" y="118128"/>
                  <a:pt x="49270" y="120000"/>
                  <a:pt x="49749" y="120000"/>
                </a:cubicBezTo>
                <a:lnTo>
                  <a:pt x="75858" y="120000"/>
                </a:lnTo>
                <a:cubicBezTo>
                  <a:pt x="76337" y="120000"/>
                  <a:pt x="76684" y="118128"/>
                  <a:pt x="76684" y="115980"/>
                </a:cubicBezTo>
                <a:lnTo>
                  <a:pt x="76684" y="4020"/>
                </a:lnTo>
                <a:cubicBezTo>
                  <a:pt x="76684" y="1872"/>
                  <a:pt x="77068" y="0"/>
                  <a:pt x="77523" y="0"/>
                </a:cubicBezTo>
                <a:lnTo>
                  <a:pt x="96251" y="0"/>
                </a:lnTo>
                <a:cubicBezTo>
                  <a:pt x="96754" y="0"/>
                  <a:pt x="97126" y="1872"/>
                  <a:pt x="97126" y="4020"/>
                </a:cubicBezTo>
                <a:lnTo>
                  <a:pt x="97126" y="102900"/>
                </a:lnTo>
                <a:cubicBezTo>
                  <a:pt x="97126" y="105048"/>
                  <a:pt x="97509" y="107220"/>
                  <a:pt x="97965" y="107220"/>
                </a:cubicBezTo>
                <a:cubicBezTo>
                  <a:pt x="99163" y="107244"/>
                  <a:pt x="112690" y="107268"/>
                  <a:pt x="120000" y="107292"/>
                </a:cubicBez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"/>
          <p:cNvSpPr/>
          <p:nvPr/>
        </p:nvSpPr>
        <p:spPr>
          <a:xfrm>
            <a:off x="3" y="4482313"/>
            <a:ext cx="9144000" cy="1084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"/>
                </a:moveTo>
                <a:lnTo>
                  <a:pt x="10672" y="0"/>
                </a:lnTo>
                <a:cubicBezTo>
                  <a:pt x="11092" y="0"/>
                  <a:pt x="11500" y="3264"/>
                  <a:pt x="11500" y="7032"/>
                </a:cubicBezTo>
                <a:lnTo>
                  <a:pt x="11500" y="112968"/>
                </a:lnTo>
                <a:cubicBezTo>
                  <a:pt x="11500" y="117000"/>
                  <a:pt x="11872" y="120000"/>
                  <a:pt x="12364" y="120000"/>
                </a:cubicBezTo>
                <a:lnTo>
                  <a:pt x="57370" y="120000"/>
                </a:lnTo>
                <a:cubicBezTo>
                  <a:pt x="57839" y="120000"/>
                  <a:pt x="58223" y="117000"/>
                  <a:pt x="58223" y="112968"/>
                </a:cubicBezTo>
                <a:lnTo>
                  <a:pt x="58223" y="51732"/>
                </a:lnTo>
                <a:cubicBezTo>
                  <a:pt x="58223" y="47952"/>
                  <a:pt x="58619" y="44676"/>
                  <a:pt x="59075" y="44676"/>
                </a:cubicBezTo>
                <a:lnTo>
                  <a:pt x="106758" y="44676"/>
                </a:lnTo>
                <a:cubicBezTo>
                  <a:pt x="107226" y="44676"/>
                  <a:pt x="107599" y="47952"/>
                  <a:pt x="107599" y="51732"/>
                </a:cubicBezTo>
                <a:lnTo>
                  <a:pt x="107599" y="75564"/>
                </a:lnTo>
                <a:cubicBezTo>
                  <a:pt x="107599" y="79596"/>
                  <a:pt x="107875" y="83652"/>
                  <a:pt x="108307" y="83652"/>
                </a:cubicBezTo>
                <a:cubicBezTo>
                  <a:pt x="116074" y="83508"/>
                  <a:pt x="116278" y="83616"/>
                  <a:pt x="119999" y="83736"/>
                </a:cubicBez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-4979" y="4336985"/>
            <a:ext cx="9147300" cy="1757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41215" y="119904"/>
                </a:lnTo>
                <a:cubicBezTo>
                  <a:pt x="41658" y="119904"/>
                  <a:pt x="42030" y="117888"/>
                  <a:pt x="42030" y="115548"/>
                </a:cubicBezTo>
                <a:lnTo>
                  <a:pt x="42030" y="4344"/>
                </a:lnTo>
                <a:cubicBezTo>
                  <a:pt x="42030" y="2016"/>
                  <a:pt x="42402" y="0"/>
                  <a:pt x="42881" y="0"/>
                </a:cubicBezTo>
                <a:lnTo>
                  <a:pt x="81650" y="0"/>
                </a:lnTo>
                <a:cubicBezTo>
                  <a:pt x="82082" y="0"/>
                  <a:pt x="82466" y="2016"/>
                  <a:pt x="82466" y="4344"/>
                </a:cubicBezTo>
                <a:lnTo>
                  <a:pt x="82466" y="80052"/>
                </a:lnTo>
                <a:cubicBezTo>
                  <a:pt x="82466" y="82380"/>
                  <a:pt x="82814" y="84384"/>
                  <a:pt x="83293" y="84384"/>
                </a:cubicBezTo>
                <a:lnTo>
                  <a:pt x="94038" y="84384"/>
                </a:lnTo>
                <a:cubicBezTo>
                  <a:pt x="94529" y="84384"/>
                  <a:pt x="94913" y="82380"/>
                  <a:pt x="94913" y="80052"/>
                </a:cubicBezTo>
                <a:lnTo>
                  <a:pt x="94913" y="31788"/>
                </a:lnTo>
                <a:cubicBezTo>
                  <a:pt x="94913" y="29316"/>
                  <a:pt x="95249" y="27456"/>
                  <a:pt x="95740" y="27456"/>
                </a:cubicBezTo>
                <a:lnTo>
                  <a:pt x="120000" y="27552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43"/>
          <p:cNvSpPr/>
          <p:nvPr/>
        </p:nvSpPr>
        <p:spPr>
          <a:xfrm>
            <a:off x="-10278" y="5966252"/>
            <a:ext cx="9157500" cy="323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6252" y="120000"/>
                  <a:pt x="15164" y="119712"/>
                  <a:pt x="15583" y="119712"/>
                </a:cubicBezTo>
                <a:cubicBezTo>
                  <a:pt x="16099" y="119712"/>
                  <a:pt x="16614" y="110467"/>
                  <a:pt x="16614" y="96970"/>
                </a:cubicBezTo>
                <a:lnTo>
                  <a:pt x="16614" y="24431"/>
                </a:lnTo>
                <a:cubicBezTo>
                  <a:pt x="16614" y="10934"/>
                  <a:pt x="17057" y="826"/>
                  <a:pt x="17548" y="826"/>
                </a:cubicBezTo>
                <a:lnTo>
                  <a:pt x="120000" y="0"/>
                </a:lnTo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" type="blank">
  <p:cSld name="BLANK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seño personalizado">
  <p:cSld name="Diseño personalizado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ape 2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964" y="344488"/>
            <a:ext cx="662750" cy="66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1619250" y="1582739"/>
            <a:ext cx="6935700" cy="4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Shape 262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and Content">
  <p:cSld name="Headlin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1619250" y="1582739"/>
            <a:ext cx="69357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">
  <p:cSld name="Text and imag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1619250" y="1582739"/>
            <a:ext cx="33129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pic" idx="2"/>
          </p:nvPr>
        </p:nvSpPr>
        <p:spPr>
          <a:xfrm>
            <a:off x="5226050" y="1582739"/>
            <a:ext cx="33291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graph">
  <p:cSld name="Text and graph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1619250" y="1582739"/>
            <a:ext cx="33129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chart" idx="2"/>
          </p:nvPr>
        </p:nvSpPr>
        <p:spPr>
          <a:xfrm>
            <a:off x="5226050" y="1582740"/>
            <a:ext cx="33291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5226050" y="1582739"/>
            <a:ext cx="33291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3"/>
          </p:nvPr>
        </p:nvSpPr>
        <p:spPr>
          <a:xfrm>
            <a:off x="1619250" y="1582739"/>
            <a:ext cx="33291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">
  <p:cSld name="Chapter slid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pic" idx="2"/>
          </p:nvPr>
        </p:nvSpPr>
        <p:spPr>
          <a:xfrm>
            <a:off x="-10639" y="1582739"/>
            <a:ext cx="9208500" cy="47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1619250" y="63453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619250" y="1582739"/>
            <a:ext cx="69357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" name="Shape 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8964" y="344488"/>
            <a:ext cx="497063" cy="4970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1619250" y="630872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172399" y="6308725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/>
          <p:nvPr/>
        </p:nvSpPr>
        <p:spPr>
          <a:xfrm>
            <a:off x="0" y="5971378"/>
            <a:ext cx="9144000" cy="908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7851" y="0"/>
                </a:moveTo>
                <a:lnTo>
                  <a:pt x="120000" y="0"/>
                </a:lnTo>
                <a:lnTo>
                  <a:pt x="120000" y="34681"/>
                </a:lnTo>
                <a:lnTo>
                  <a:pt x="120000" y="43391"/>
                </a:lnTo>
                <a:lnTo>
                  <a:pt x="120000" y="106707"/>
                </a:lnTo>
                <a:lnTo>
                  <a:pt x="120000" y="116645"/>
                </a:lnTo>
                <a:lnTo>
                  <a:pt x="120000" y="119462"/>
                </a:lnTo>
                <a:lnTo>
                  <a:pt x="118965" y="119462"/>
                </a:lnTo>
                <a:cubicBezTo>
                  <a:pt x="118876" y="119887"/>
                  <a:pt x="118779" y="120000"/>
                  <a:pt x="118679" y="120000"/>
                </a:cubicBezTo>
                <a:lnTo>
                  <a:pt x="16530" y="120000"/>
                </a:lnTo>
                <a:lnTo>
                  <a:pt x="16530" y="119462"/>
                </a:lnTo>
                <a:lnTo>
                  <a:pt x="0" y="119462"/>
                </a:lnTo>
                <a:lnTo>
                  <a:pt x="0" y="116645"/>
                </a:lnTo>
                <a:lnTo>
                  <a:pt x="0" y="43391"/>
                </a:lnTo>
                <a:lnTo>
                  <a:pt x="0" y="41465"/>
                </a:lnTo>
                <a:lnTo>
                  <a:pt x="11829" y="41465"/>
                </a:lnTo>
                <a:lnTo>
                  <a:pt x="13468" y="41465"/>
                </a:lnTo>
                <a:lnTo>
                  <a:pt x="15674" y="41465"/>
                </a:lnTo>
                <a:cubicBezTo>
                  <a:pt x="16088" y="41465"/>
                  <a:pt x="16435" y="38592"/>
                  <a:pt x="16512" y="34681"/>
                </a:cubicBezTo>
                <a:lnTo>
                  <a:pt x="16530" y="34681"/>
                </a:lnTo>
                <a:lnTo>
                  <a:pt x="16530" y="33793"/>
                </a:lnTo>
                <a:lnTo>
                  <a:pt x="16554" y="32610"/>
                </a:lnTo>
                <a:lnTo>
                  <a:pt x="16554" y="12109"/>
                </a:lnTo>
                <a:cubicBezTo>
                  <a:pt x="16596" y="5313"/>
                  <a:pt x="16537" y="0"/>
                  <a:pt x="17851" y="0"/>
                </a:cubicBezTo>
                <a:close/>
              </a:path>
            </a:pathLst>
          </a:custGeom>
          <a:solidFill>
            <a:srgbClr val="24A0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1619250" y="1582739"/>
            <a:ext cx="6935700" cy="4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8964" y="344488"/>
            <a:ext cx="497063" cy="49706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1619250" y="630872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172399" y="6308725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/>
          <p:nvPr/>
        </p:nvSpPr>
        <p:spPr>
          <a:xfrm>
            <a:off x="0" y="5971378"/>
            <a:ext cx="9144000" cy="908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7851" y="0"/>
                </a:moveTo>
                <a:lnTo>
                  <a:pt x="120000" y="0"/>
                </a:lnTo>
                <a:lnTo>
                  <a:pt x="120000" y="34681"/>
                </a:lnTo>
                <a:lnTo>
                  <a:pt x="120000" y="43391"/>
                </a:lnTo>
                <a:lnTo>
                  <a:pt x="120000" y="106707"/>
                </a:lnTo>
                <a:lnTo>
                  <a:pt x="120000" y="116645"/>
                </a:lnTo>
                <a:lnTo>
                  <a:pt x="120000" y="119462"/>
                </a:lnTo>
                <a:lnTo>
                  <a:pt x="118965" y="119462"/>
                </a:lnTo>
                <a:cubicBezTo>
                  <a:pt x="118876" y="119887"/>
                  <a:pt x="118779" y="120000"/>
                  <a:pt x="118679" y="120000"/>
                </a:cubicBezTo>
                <a:lnTo>
                  <a:pt x="16530" y="120000"/>
                </a:lnTo>
                <a:lnTo>
                  <a:pt x="16530" y="119462"/>
                </a:lnTo>
                <a:lnTo>
                  <a:pt x="0" y="119462"/>
                </a:lnTo>
                <a:lnTo>
                  <a:pt x="0" y="116645"/>
                </a:lnTo>
                <a:lnTo>
                  <a:pt x="0" y="43391"/>
                </a:lnTo>
                <a:lnTo>
                  <a:pt x="0" y="41465"/>
                </a:lnTo>
                <a:lnTo>
                  <a:pt x="11829" y="41465"/>
                </a:lnTo>
                <a:lnTo>
                  <a:pt x="13468" y="41465"/>
                </a:lnTo>
                <a:lnTo>
                  <a:pt x="15674" y="41465"/>
                </a:lnTo>
                <a:cubicBezTo>
                  <a:pt x="16088" y="41465"/>
                  <a:pt x="16435" y="38592"/>
                  <a:pt x="16512" y="34681"/>
                </a:cubicBezTo>
                <a:lnTo>
                  <a:pt x="16530" y="34681"/>
                </a:lnTo>
                <a:lnTo>
                  <a:pt x="16530" y="33793"/>
                </a:lnTo>
                <a:lnTo>
                  <a:pt x="16554" y="32610"/>
                </a:lnTo>
                <a:lnTo>
                  <a:pt x="16554" y="12109"/>
                </a:lnTo>
                <a:cubicBezTo>
                  <a:pt x="16596" y="5313"/>
                  <a:pt x="16537" y="0"/>
                  <a:pt x="17851" y="0"/>
                </a:cubicBezTo>
                <a:close/>
              </a:path>
            </a:pathLst>
          </a:custGeom>
          <a:solidFill>
            <a:srgbClr val="24A0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1619250" y="1582739"/>
            <a:ext cx="6935700" cy="4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8964" y="344488"/>
            <a:ext cx="662750" cy="66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>
            <a:spLocks noGrp="1"/>
          </p:cNvSpPr>
          <p:nvPr>
            <p:ph type="ftr" idx="11"/>
          </p:nvPr>
        </p:nvSpPr>
        <p:spPr>
          <a:xfrm>
            <a:off x="1619250" y="630872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sldNum" idx="12"/>
          </p:nvPr>
        </p:nvSpPr>
        <p:spPr>
          <a:xfrm>
            <a:off x="8172399" y="6308725"/>
            <a:ext cx="53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28571"/>
              </a:lnSpc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28571"/>
              </a:lnSpc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28571"/>
              </a:lnSpc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28571"/>
              </a:lnSpc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28571"/>
              </a:lnSpc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28571"/>
              </a:lnSpc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28571"/>
              </a:lnSpc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28571"/>
              </a:lnSpc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28571"/>
              </a:lnSpc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dt" idx="10"/>
          </p:nvPr>
        </p:nvSpPr>
        <p:spPr>
          <a:xfrm>
            <a:off x="5580112" y="628850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0" y="5971378"/>
            <a:ext cx="9144000" cy="908720"/>
          </a:xfrm>
          <a:custGeom>
            <a:avLst/>
            <a:gdLst/>
            <a:ahLst/>
            <a:cxnLst/>
            <a:rect l="0" t="0" r="0" b="0"/>
            <a:pathLst>
              <a:path w="9144000" h="908720" extrusionOk="0">
                <a:moveTo>
                  <a:pt x="1360291" y="0"/>
                </a:moveTo>
                <a:lnTo>
                  <a:pt x="9144000" y="0"/>
                </a:lnTo>
                <a:lnTo>
                  <a:pt x="9144000" y="262632"/>
                </a:lnTo>
                <a:lnTo>
                  <a:pt x="9144000" y="328588"/>
                </a:lnTo>
                <a:lnTo>
                  <a:pt x="9144000" y="808061"/>
                </a:lnTo>
                <a:lnTo>
                  <a:pt x="9144000" y="883320"/>
                </a:lnTo>
                <a:lnTo>
                  <a:pt x="9144000" y="904652"/>
                </a:lnTo>
                <a:lnTo>
                  <a:pt x="9065179" y="904652"/>
                </a:lnTo>
                <a:cubicBezTo>
                  <a:pt x="9058414" y="907870"/>
                  <a:pt x="9050977" y="908720"/>
                  <a:pt x="9043341" y="908720"/>
                </a:cubicBezTo>
                <a:lnTo>
                  <a:pt x="1259632" y="908720"/>
                </a:lnTo>
                <a:lnTo>
                  <a:pt x="1259632" y="904652"/>
                </a:lnTo>
                <a:lnTo>
                  <a:pt x="0" y="904652"/>
                </a:lnTo>
                <a:lnTo>
                  <a:pt x="0" y="883320"/>
                </a:lnTo>
                <a:lnTo>
                  <a:pt x="0" y="328588"/>
                </a:lnTo>
                <a:lnTo>
                  <a:pt x="0" y="314003"/>
                </a:lnTo>
                <a:lnTo>
                  <a:pt x="901401" y="314003"/>
                </a:lnTo>
                <a:lnTo>
                  <a:pt x="1026319" y="314003"/>
                </a:lnTo>
                <a:lnTo>
                  <a:pt x="1194387" y="314003"/>
                </a:lnTo>
                <a:cubicBezTo>
                  <a:pt x="1225910" y="314003"/>
                  <a:pt x="1252353" y="292251"/>
                  <a:pt x="1258275" y="262632"/>
                </a:cubicBezTo>
                <a:lnTo>
                  <a:pt x="1259632" y="262632"/>
                </a:lnTo>
                <a:lnTo>
                  <a:pt x="1259632" y="255909"/>
                </a:lnTo>
                <a:lnTo>
                  <a:pt x="1261441" y="246949"/>
                </a:lnTo>
                <a:lnTo>
                  <a:pt x="1261441" y="91699"/>
                </a:lnTo>
                <a:cubicBezTo>
                  <a:pt x="1264629" y="40239"/>
                  <a:pt x="1260136" y="0"/>
                  <a:pt x="1360291" y="0"/>
                </a:cubicBezTo>
                <a:close/>
              </a:path>
            </a:pathLst>
          </a:custGeom>
          <a:solidFill>
            <a:srgbClr val="24A0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ctrTitle"/>
          </p:nvPr>
        </p:nvSpPr>
        <p:spPr>
          <a:xfrm>
            <a:off x="1147974" y="1515675"/>
            <a:ext cx="74070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 Rig for Grease-Bearing Combination in Electrical Machinery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Shape 268"/>
          <p:cNvSpPr txBox="1">
            <a:spLocks noGrp="1"/>
          </p:cNvSpPr>
          <p:nvPr>
            <p:ph type="subTitle" idx="1"/>
          </p:nvPr>
        </p:nvSpPr>
        <p:spPr>
          <a:xfrm>
            <a:off x="1147976" y="2429275"/>
            <a:ext cx="74070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/>
              <a:t>17</a:t>
            </a:r>
            <a:r>
              <a:rPr lang="e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/>
              <a:t>May</a:t>
            </a:r>
            <a:r>
              <a:rPr lang="e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2018 - </a:t>
            </a:r>
            <a:r>
              <a:rPr lang="en"/>
              <a:t>Final Presentation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Shape 269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subTitle" idx="1"/>
          </p:nvPr>
        </p:nvSpPr>
        <p:spPr>
          <a:xfrm>
            <a:off x="0" y="3284875"/>
            <a:ext cx="91440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Gabri</a:t>
            </a:r>
            <a:r>
              <a:rPr lang="en" sz="1300"/>
              <a:t>e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 Calder</a:t>
            </a:r>
            <a:r>
              <a:rPr lang="en" sz="1300"/>
              <a:t>ó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n,  Nikhil Maharshi,  Vignesh Nagarajan,  Rub</a:t>
            </a:r>
            <a:r>
              <a:rPr lang="en" sz="1300"/>
              <a:t>é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Noya,  Siddharth Ramakrishnan,  Samantha Robinson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ctrTitle"/>
          </p:nvPr>
        </p:nvSpPr>
        <p:spPr>
          <a:xfrm>
            <a:off x="1554710" y="1605831"/>
            <a:ext cx="69843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/>
              <a:t>Design Process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Shape 413"/>
          <p:cNvSpPr/>
          <p:nvPr/>
        </p:nvSpPr>
        <p:spPr>
          <a:xfrm>
            <a:off x="103000" y="2764325"/>
            <a:ext cx="2678400" cy="702600"/>
          </a:xfrm>
          <a:prstGeom prst="homePlate">
            <a:avLst>
              <a:gd name="adj" fmla="val 50000"/>
            </a:avLst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Initial Concepts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414" name="Shape 414"/>
          <p:cNvSpPr/>
          <p:nvPr/>
        </p:nvSpPr>
        <p:spPr>
          <a:xfrm>
            <a:off x="2415186" y="2764325"/>
            <a:ext cx="2678400" cy="702600"/>
          </a:xfrm>
          <a:prstGeom prst="chevron">
            <a:avLst>
              <a:gd name="adj" fmla="val 50000"/>
            </a:avLst>
          </a:prstGeom>
          <a:solidFill>
            <a:srgbClr val="24A0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Key Designs 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415" name="Shape 415"/>
          <p:cNvSpPr/>
          <p:nvPr/>
        </p:nvSpPr>
        <p:spPr>
          <a:xfrm>
            <a:off x="4725196" y="2764325"/>
            <a:ext cx="1181100" cy="702600"/>
          </a:xfrm>
          <a:prstGeom prst="chevron">
            <a:avLst>
              <a:gd name="adj" fmla="val 50000"/>
            </a:avLst>
          </a:prstGeom>
          <a:solidFill>
            <a:srgbClr val="A1D1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A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416" name="Shape 416"/>
          <p:cNvSpPr/>
          <p:nvPr/>
        </p:nvSpPr>
        <p:spPr>
          <a:xfrm>
            <a:off x="5494652" y="2764325"/>
            <a:ext cx="1181100" cy="702600"/>
          </a:xfrm>
          <a:prstGeom prst="chevron">
            <a:avLst>
              <a:gd name="adj" fmla="val 50000"/>
            </a:avLst>
          </a:prstGeom>
          <a:solidFill>
            <a:srgbClr val="98C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B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417" name="Shape 417"/>
          <p:cNvSpPr/>
          <p:nvPr/>
        </p:nvSpPr>
        <p:spPr>
          <a:xfrm>
            <a:off x="6264051" y="2764050"/>
            <a:ext cx="1181100" cy="702600"/>
          </a:xfrm>
          <a:prstGeom prst="chevron">
            <a:avLst>
              <a:gd name="adj" fmla="val 50000"/>
            </a:avLst>
          </a:prstGeom>
          <a:solidFill>
            <a:srgbClr val="90BC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C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418" name="Shape 418"/>
          <p:cNvSpPr/>
          <p:nvPr/>
        </p:nvSpPr>
        <p:spPr>
          <a:xfrm>
            <a:off x="7037821" y="2764325"/>
            <a:ext cx="1181100" cy="702600"/>
          </a:xfrm>
          <a:prstGeom prst="chevron">
            <a:avLst>
              <a:gd name="adj" fmla="val 50000"/>
            </a:avLst>
          </a:prstGeom>
          <a:solidFill>
            <a:srgbClr val="8AB4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D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419" name="Shape 419"/>
          <p:cNvSpPr/>
          <p:nvPr/>
        </p:nvSpPr>
        <p:spPr>
          <a:xfrm>
            <a:off x="7802905" y="2764050"/>
            <a:ext cx="1181100" cy="702600"/>
          </a:xfrm>
          <a:prstGeom prst="chevron">
            <a:avLst>
              <a:gd name="adj" fmla="val 50000"/>
            </a:avLst>
          </a:prstGeom>
          <a:solidFill>
            <a:srgbClr val="83A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E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Shape 425"/>
          <p:cNvPicPr preferRelativeResize="0"/>
          <p:nvPr/>
        </p:nvPicPr>
        <p:blipFill rotWithShape="1">
          <a:blip r:embed="rId3">
            <a:alphaModFix/>
          </a:blip>
          <a:srcRect t="3758" b="5008"/>
          <a:stretch/>
        </p:blipFill>
        <p:spPr>
          <a:xfrm>
            <a:off x="3177981" y="1396075"/>
            <a:ext cx="2572282" cy="218767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6" name="Shape 426"/>
          <p:cNvPicPr preferRelativeResize="0"/>
          <p:nvPr/>
        </p:nvPicPr>
        <p:blipFill rotWithShape="1">
          <a:blip r:embed="rId4">
            <a:alphaModFix/>
          </a:blip>
          <a:srcRect l="24943" t="4950" r="11909" b="37617"/>
          <a:stretch/>
        </p:blipFill>
        <p:spPr>
          <a:xfrm rot="-5400000">
            <a:off x="6142900" y="1096750"/>
            <a:ext cx="2187675" cy="27863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7" name="Shape 427"/>
          <p:cNvPicPr preferRelativeResize="0"/>
          <p:nvPr/>
        </p:nvPicPr>
        <p:blipFill rotWithShape="1">
          <a:blip r:embed="rId5">
            <a:alphaModFix/>
          </a:blip>
          <a:srcRect l="1613"/>
          <a:stretch/>
        </p:blipFill>
        <p:spPr>
          <a:xfrm>
            <a:off x="1028613" y="3681349"/>
            <a:ext cx="3152786" cy="1992447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8" name="Shape 428"/>
          <p:cNvPicPr preferRelativeResize="0"/>
          <p:nvPr/>
        </p:nvPicPr>
        <p:blipFill rotWithShape="1">
          <a:blip r:embed="rId6">
            <a:alphaModFix/>
          </a:blip>
          <a:srcRect l="22358" t="5329" r="8269" b="14651"/>
          <a:stretch/>
        </p:blipFill>
        <p:spPr>
          <a:xfrm>
            <a:off x="297100" y="1396075"/>
            <a:ext cx="2787575" cy="2187676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9" name="Shape 429"/>
          <p:cNvPicPr preferRelativeResize="0"/>
          <p:nvPr/>
        </p:nvPicPr>
        <p:blipFill rotWithShape="1">
          <a:blip r:embed="rId7">
            <a:alphaModFix/>
          </a:blip>
          <a:srcRect t="2123"/>
          <a:stretch/>
        </p:blipFill>
        <p:spPr>
          <a:xfrm>
            <a:off x="4281529" y="3681350"/>
            <a:ext cx="3833857" cy="19924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30" name="Shape 430"/>
          <p:cNvSpPr txBox="1">
            <a:spLocks noGrp="1"/>
          </p:cNvSpPr>
          <p:nvPr>
            <p:ph type="title"/>
          </p:nvPr>
        </p:nvSpPr>
        <p:spPr>
          <a:xfrm>
            <a:off x="1056449" y="429350"/>
            <a:ext cx="77475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Initial Concepts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Shape 431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Shape 436"/>
          <p:cNvPicPr preferRelativeResize="0"/>
          <p:nvPr/>
        </p:nvPicPr>
        <p:blipFill rotWithShape="1">
          <a:blip r:embed="rId3">
            <a:alphaModFix/>
          </a:blip>
          <a:srcRect l="34547" t="32641" r="24798" b="31754"/>
          <a:stretch/>
        </p:blipFill>
        <p:spPr>
          <a:xfrm>
            <a:off x="5343325" y="1513769"/>
            <a:ext cx="2769600" cy="1364321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Shape 437"/>
          <p:cNvSpPr/>
          <p:nvPr/>
        </p:nvSpPr>
        <p:spPr>
          <a:xfrm>
            <a:off x="5340647" y="1155169"/>
            <a:ext cx="2769600" cy="1716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Shape 438"/>
          <p:cNvSpPr txBox="1">
            <a:spLocks noGrp="1"/>
          </p:cNvSpPr>
          <p:nvPr>
            <p:ph type="title"/>
          </p:nvPr>
        </p:nvSpPr>
        <p:spPr>
          <a:xfrm>
            <a:off x="1056449" y="429350"/>
            <a:ext cx="78795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Design Process</a:t>
            </a:r>
            <a:endParaRPr sz="3000" b="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439" name="Shape 439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440" name="Shape 4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105" y="1497052"/>
            <a:ext cx="2677965" cy="1407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Shape 4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5920" y="3983336"/>
            <a:ext cx="2510974" cy="110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Shape 4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47511" y="1237468"/>
            <a:ext cx="2155586" cy="163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Shape 4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85404" y="3994646"/>
            <a:ext cx="1795202" cy="193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Shape 4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96155" y="4065008"/>
            <a:ext cx="2591666" cy="1407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5" name="Shape 445"/>
          <p:cNvGrpSpPr/>
          <p:nvPr/>
        </p:nvGrpSpPr>
        <p:grpSpPr>
          <a:xfrm>
            <a:off x="1279666" y="2963518"/>
            <a:ext cx="1399239" cy="429675"/>
            <a:chOff x="3435870" y="2800065"/>
            <a:chExt cx="1344646" cy="412910"/>
          </a:xfrm>
        </p:grpSpPr>
        <p:sp>
          <p:nvSpPr>
            <p:cNvPr id="446" name="Shape 446"/>
            <p:cNvSpPr/>
            <p:nvPr/>
          </p:nvSpPr>
          <p:spPr>
            <a:xfrm>
              <a:off x="3485717" y="3079475"/>
              <a:ext cx="12948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7" name="Shape 447"/>
            <p:cNvGrpSpPr/>
            <p:nvPr/>
          </p:nvGrpSpPr>
          <p:grpSpPr>
            <a:xfrm>
              <a:off x="3435870" y="2800065"/>
              <a:ext cx="92400" cy="411825"/>
              <a:chOff x="845575" y="2563700"/>
              <a:chExt cx="92400" cy="411825"/>
            </a:xfrm>
          </p:grpSpPr>
          <p:sp>
            <p:nvSpPr>
              <p:cNvPr id="448" name="Shape 448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49" name="Shape 449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50" name="Shape 450"/>
          <p:cNvGrpSpPr/>
          <p:nvPr/>
        </p:nvGrpSpPr>
        <p:grpSpPr>
          <a:xfrm>
            <a:off x="2635374" y="3254264"/>
            <a:ext cx="1390780" cy="428545"/>
            <a:chOff x="2149293" y="3079467"/>
            <a:chExt cx="1336518" cy="411825"/>
          </a:xfrm>
        </p:grpSpPr>
        <p:sp>
          <p:nvSpPr>
            <p:cNvPr id="451" name="Shape 451"/>
            <p:cNvSpPr/>
            <p:nvPr/>
          </p:nvSpPr>
          <p:spPr>
            <a:xfrm>
              <a:off x="2191011" y="3079475"/>
              <a:ext cx="1294800" cy="1335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2" name="Shape 452"/>
            <p:cNvGrpSpPr/>
            <p:nvPr/>
          </p:nvGrpSpPr>
          <p:grpSpPr>
            <a:xfrm rot="10800000">
              <a:off x="2149293" y="3079467"/>
              <a:ext cx="92400" cy="411825"/>
              <a:chOff x="2072481" y="2563700"/>
              <a:chExt cx="92400" cy="411825"/>
            </a:xfrm>
          </p:grpSpPr>
          <p:cxnSp>
            <p:nvCxnSpPr>
              <p:cNvPr id="453" name="Shape 453"/>
              <p:cNvCxnSpPr/>
              <p:nvPr/>
            </p:nvCxnSpPr>
            <p:spPr>
              <a:xfrm>
                <a:off x="2118681" y="2616125"/>
                <a:ext cx="0" cy="359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454" name="Shape 454"/>
              <p:cNvSpPr/>
              <p:nvPr/>
            </p:nvSpPr>
            <p:spPr>
              <a:xfrm>
                <a:off x="2072481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5" name="Shape 455"/>
          <p:cNvGrpSpPr/>
          <p:nvPr/>
        </p:nvGrpSpPr>
        <p:grpSpPr>
          <a:xfrm>
            <a:off x="3974186" y="2963518"/>
            <a:ext cx="1399239" cy="429675"/>
            <a:chOff x="3435870" y="2800065"/>
            <a:chExt cx="1344646" cy="412910"/>
          </a:xfrm>
        </p:grpSpPr>
        <p:sp>
          <p:nvSpPr>
            <p:cNvPr id="456" name="Shape 456"/>
            <p:cNvSpPr/>
            <p:nvPr/>
          </p:nvSpPr>
          <p:spPr>
            <a:xfrm>
              <a:off x="3485717" y="3079475"/>
              <a:ext cx="12948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" name="Shape 457"/>
            <p:cNvGrpSpPr/>
            <p:nvPr/>
          </p:nvGrpSpPr>
          <p:grpSpPr>
            <a:xfrm>
              <a:off x="3435870" y="2800065"/>
              <a:ext cx="92400" cy="411825"/>
              <a:chOff x="845575" y="2563700"/>
              <a:chExt cx="92400" cy="411825"/>
            </a:xfrm>
          </p:grpSpPr>
          <p:sp>
            <p:nvSpPr>
              <p:cNvPr id="458" name="Shape 458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59" name="Shape 459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60" name="Shape 460"/>
          <p:cNvGrpSpPr/>
          <p:nvPr/>
        </p:nvGrpSpPr>
        <p:grpSpPr>
          <a:xfrm>
            <a:off x="5328571" y="3254264"/>
            <a:ext cx="1392123" cy="428545"/>
            <a:chOff x="4737413" y="3079467"/>
            <a:chExt cx="1337808" cy="411825"/>
          </a:xfrm>
        </p:grpSpPr>
        <p:sp>
          <p:nvSpPr>
            <p:cNvPr id="461" name="Shape 461"/>
            <p:cNvSpPr/>
            <p:nvPr/>
          </p:nvSpPr>
          <p:spPr>
            <a:xfrm>
              <a:off x="4780421" y="3079475"/>
              <a:ext cx="1294800" cy="1335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Shape 462"/>
            <p:cNvGrpSpPr/>
            <p:nvPr/>
          </p:nvGrpSpPr>
          <p:grpSpPr>
            <a:xfrm rot="10800000">
              <a:off x="4737413" y="3079467"/>
              <a:ext cx="92400" cy="411825"/>
              <a:chOff x="2070100" y="2563700"/>
              <a:chExt cx="92400" cy="411825"/>
            </a:xfrm>
          </p:grpSpPr>
          <p:cxnSp>
            <p:nvCxnSpPr>
              <p:cNvPr id="463" name="Shape 463"/>
              <p:cNvCxnSpPr/>
              <p:nvPr/>
            </p:nvCxnSpPr>
            <p:spPr>
              <a:xfrm>
                <a:off x="2116300" y="2616125"/>
                <a:ext cx="0" cy="359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464" name="Shape 464"/>
              <p:cNvSpPr/>
              <p:nvPr/>
            </p:nvSpPr>
            <p:spPr>
              <a:xfrm>
                <a:off x="2070100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5" name="Shape 465"/>
          <p:cNvGrpSpPr/>
          <p:nvPr/>
        </p:nvGrpSpPr>
        <p:grpSpPr>
          <a:xfrm>
            <a:off x="6675088" y="2963518"/>
            <a:ext cx="1392876" cy="429675"/>
            <a:chOff x="6031394" y="2800065"/>
            <a:chExt cx="1338531" cy="412910"/>
          </a:xfrm>
        </p:grpSpPr>
        <p:sp>
          <p:nvSpPr>
            <p:cNvPr id="466" name="Shape 466"/>
            <p:cNvSpPr/>
            <p:nvPr/>
          </p:nvSpPr>
          <p:spPr>
            <a:xfrm>
              <a:off x="6075125" y="3079475"/>
              <a:ext cx="12948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7" name="Shape 467"/>
            <p:cNvGrpSpPr/>
            <p:nvPr/>
          </p:nvGrpSpPr>
          <p:grpSpPr>
            <a:xfrm>
              <a:off x="6031394" y="2800065"/>
              <a:ext cx="92400" cy="411825"/>
              <a:chOff x="845575" y="2563700"/>
              <a:chExt cx="92400" cy="411825"/>
            </a:xfrm>
          </p:grpSpPr>
          <p:cxnSp>
            <p:nvCxnSpPr>
              <p:cNvPr id="468" name="Shape 468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469" name="Shape 469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0" name="Shape 470"/>
          <p:cNvGrpSpPr/>
          <p:nvPr/>
        </p:nvGrpSpPr>
        <p:grpSpPr>
          <a:xfrm rot="10800000">
            <a:off x="8023769" y="3253765"/>
            <a:ext cx="96151" cy="428545"/>
            <a:chOff x="2070100" y="2563700"/>
            <a:chExt cx="92400" cy="411825"/>
          </a:xfrm>
        </p:grpSpPr>
        <p:cxnSp>
          <p:nvCxnSpPr>
            <p:cNvPr id="471" name="Shape 471"/>
            <p:cNvCxnSpPr/>
            <p:nvPr/>
          </p:nvCxnSpPr>
          <p:spPr>
            <a:xfrm>
              <a:off x="2116300" y="2616125"/>
              <a:ext cx="0" cy="359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72" name="Shape 472"/>
            <p:cNvSpPr/>
            <p:nvPr/>
          </p:nvSpPr>
          <p:spPr>
            <a:xfrm>
              <a:off x="2070100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Shape 473"/>
          <p:cNvSpPr txBox="1"/>
          <p:nvPr/>
        </p:nvSpPr>
        <p:spPr>
          <a:xfrm>
            <a:off x="-75675" y="1196166"/>
            <a:ext cx="28131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 u="sng">
                <a:latin typeface="Roboto"/>
                <a:ea typeface="Roboto"/>
                <a:cs typeface="Roboto"/>
                <a:sym typeface="Roboto"/>
              </a:rPr>
              <a:t>Initial Concepts (1-5)</a:t>
            </a:r>
            <a:endParaRPr sz="1200" b="1" u="sng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4" name="Shape 474"/>
          <p:cNvSpPr txBox="1"/>
          <p:nvPr/>
        </p:nvSpPr>
        <p:spPr>
          <a:xfrm>
            <a:off x="2947512" y="927888"/>
            <a:ext cx="21552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 u="sng">
                <a:latin typeface="Roboto"/>
                <a:ea typeface="Roboto"/>
                <a:cs typeface="Roboto"/>
                <a:sym typeface="Roboto"/>
              </a:rPr>
              <a:t>Design B</a:t>
            </a:r>
            <a:endParaRPr sz="1200" b="1" u="sng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2947590" y="989434"/>
            <a:ext cx="2155200" cy="1884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Shape 476"/>
          <p:cNvSpPr/>
          <p:nvPr/>
        </p:nvSpPr>
        <p:spPr>
          <a:xfrm>
            <a:off x="4074304" y="3756026"/>
            <a:ext cx="2613300" cy="1716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Shape 477"/>
          <p:cNvSpPr txBox="1"/>
          <p:nvPr/>
        </p:nvSpPr>
        <p:spPr>
          <a:xfrm>
            <a:off x="4074304" y="3678560"/>
            <a:ext cx="26133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 u="sng">
                <a:latin typeface="Roboto"/>
                <a:ea typeface="Roboto"/>
                <a:cs typeface="Roboto"/>
                <a:sym typeface="Roboto"/>
              </a:rPr>
              <a:t>Design C</a:t>
            </a:r>
            <a:endParaRPr sz="1200" b="1" u="sng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8" name="Shape 478"/>
          <p:cNvSpPr txBox="1"/>
          <p:nvPr/>
        </p:nvSpPr>
        <p:spPr>
          <a:xfrm>
            <a:off x="5321576" y="1096842"/>
            <a:ext cx="28131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 u="sng">
                <a:latin typeface="Roboto"/>
                <a:ea typeface="Roboto"/>
                <a:cs typeface="Roboto"/>
                <a:sym typeface="Roboto"/>
              </a:rPr>
              <a:t>Design D</a:t>
            </a:r>
            <a:endParaRPr sz="1200" b="1" u="sng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9" name="Shape 479"/>
          <p:cNvSpPr/>
          <p:nvPr/>
        </p:nvSpPr>
        <p:spPr>
          <a:xfrm>
            <a:off x="7185404" y="3756489"/>
            <a:ext cx="1795200" cy="217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Shape 480"/>
          <p:cNvSpPr txBox="1"/>
          <p:nvPr/>
        </p:nvSpPr>
        <p:spPr>
          <a:xfrm>
            <a:off x="6676435" y="3696555"/>
            <a:ext cx="28131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 u="sng">
                <a:latin typeface="Roboto"/>
                <a:ea typeface="Roboto"/>
                <a:cs typeface="Roboto"/>
                <a:sym typeface="Roboto"/>
              </a:rPr>
              <a:t>Design E</a:t>
            </a:r>
            <a:endParaRPr sz="1200" b="1" u="sng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1" name="Shape 481"/>
          <p:cNvSpPr/>
          <p:nvPr/>
        </p:nvSpPr>
        <p:spPr>
          <a:xfrm>
            <a:off x="1501344" y="3758402"/>
            <a:ext cx="2403900" cy="1407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Shape 482"/>
          <p:cNvSpPr txBox="1"/>
          <p:nvPr/>
        </p:nvSpPr>
        <p:spPr>
          <a:xfrm>
            <a:off x="1374718" y="3680947"/>
            <a:ext cx="26133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 u="sng">
                <a:latin typeface="Roboto"/>
                <a:ea typeface="Roboto"/>
                <a:cs typeface="Roboto"/>
                <a:sym typeface="Roboto"/>
              </a:rPr>
              <a:t>Design A</a:t>
            </a:r>
            <a:endParaRPr sz="1200" b="1" u="sng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Shape 487"/>
          <p:cNvPicPr preferRelativeResize="0"/>
          <p:nvPr/>
        </p:nvPicPr>
        <p:blipFill rotWithShape="1">
          <a:blip r:embed="rId3">
            <a:alphaModFix/>
          </a:blip>
          <a:srcRect t="13417" b="15665"/>
          <a:stretch/>
        </p:blipFill>
        <p:spPr>
          <a:xfrm>
            <a:off x="1193150" y="3364739"/>
            <a:ext cx="6437950" cy="292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Shape 488"/>
          <p:cNvSpPr>
            <a:spLocks noGrp="1"/>
          </p:cNvSpPr>
          <p:nvPr>
            <p:ph type="pic" idx="2"/>
          </p:nvPr>
        </p:nvSpPr>
        <p:spPr>
          <a:xfrm>
            <a:off x="461325" y="1166075"/>
            <a:ext cx="8093700" cy="30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" sz="1900"/>
              <a:t>Utilizes centrifugal method: bearing rotation causes pressure to pump the lubricant into the bearing and back into the fluid reservoir</a:t>
            </a:r>
            <a:endParaRPr sz="1900"/>
          </a:p>
          <a:p>
            <a:pPr marL="457200" lvl="0" indent="-3492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" sz="1900"/>
              <a:t>Tolerant of vibrations/shaft movement</a:t>
            </a:r>
            <a:endParaRPr sz="1900"/>
          </a:p>
          <a:p>
            <a:pPr marL="457200" lvl="0" indent="-3492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" sz="1900"/>
              <a:t>No additional friction into the system</a:t>
            </a:r>
            <a:endParaRPr sz="1900"/>
          </a:p>
          <a:p>
            <a:pPr marL="457200" lvl="0" indent="-34925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" sz="1900"/>
              <a:t>Customized product to given specifications</a:t>
            </a:r>
            <a:endParaRPr sz="1900"/>
          </a:p>
        </p:txBody>
      </p:sp>
      <p:sp>
        <p:nvSpPr>
          <p:cNvPr id="489" name="Shape 489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490" name="Shape 4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945275" y="1262150"/>
            <a:ext cx="3140625" cy="262805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Shape 491"/>
          <p:cNvSpPr txBox="1">
            <a:spLocks noGrp="1"/>
          </p:cNvSpPr>
          <p:nvPr>
            <p:ph type="title"/>
          </p:nvPr>
        </p:nvSpPr>
        <p:spPr>
          <a:xfrm>
            <a:off x="1056449" y="429350"/>
            <a:ext cx="77475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Centritec Non-Contact Seals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/>
          <p:nvPr/>
        </p:nvSpPr>
        <p:spPr>
          <a:xfrm>
            <a:off x="618600" y="1067600"/>
            <a:ext cx="7906800" cy="14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Requirements regarding temperature:</a:t>
            </a:r>
            <a:endParaRPr sz="1900"/>
          </a:p>
          <a:p>
            <a:pPr marL="457200" lvl="0" indent="-3492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Normal motor bearing operating temperatures goes from 40-71ºC</a:t>
            </a:r>
            <a:endParaRPr sz="1900"/>
          </a:p>
          <a:p>
            <a:pPr marL="457200" lvl="0" indent="-3492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Grease provided in bearing remains effective to approx. 93-100ºC</a:t>
            </a:r>
            <a:endParaRPr sz="1900"/>
          </a:p>
        </p:txBody>
      </p:sp>
      <p:sp>
        <p:nvSpPr>
          <p:cNvPr id="497" name="Shape 497"/>
          <p:cNvSpPr txBox="1"/>
          <p:nvPr/>
        </p:nvSpPr>
        <p:spPr>
          <a:xfrm>
            <a:off x="4608125" y="2772575"/>
            <a:ext cx="4267800" cy="25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397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Product: PT-100</a:t>
            </a:r>
            <a:endParaRPr sz="1800" b="1" u="sng"/>
          </a:p>
          <a:p>
            <a:pPr marL="457200" marR="1397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/>
              <a:t>3 wire configuration</a:t>
            </a:r>
            <a:endParaRPr sz="1800"/>
          </a:p>
          <a:p>
            <a:pPr marL="457200" marR="1397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/>
              <a:t>IEC 60751 Class B : 2008</a:t>
            </a:r>
            <a:endParaRPr sz="1800"/>
          </a:p>
          <a:p>
            <a:pPr marL="457200" marR="1397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/>
              <a:t>Sheath: 3mm or 6mm OD</a:t>
            </a:r>
            <a:endParaRPr sz="1800"/>
          </a:p>
          <a:p>
            <a:pPr marL="457200" marR="1397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/>
              <a:t>Variety of lengths </a:t>
            </a:r>
            <a:endParaRPr sz="1800"/>
          </a:p>
          <a:p>
            <a:pPr marL="457200" marR="1397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/>
              <a:t>Operating range: -75ºC to </a:t>
            </a:r>
            <a:r>
              <a:rPr lang="en" sz="1800" b="1"/>
              <a:t>+250ºC</a:t>
            </a:r>
            <a:endParaRPr sz="1800" b="1"/>
          </a:p>
          <a:p>
            <a:pPr marL="457200" marR="1397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/>
              <a:t>Terminated in a pot seal 12.7mm OD x 29mm long rated to 135ºC</a:t>
            </a:r>
            <a:endParaRPr sz="1800"/>
          </a:p>
          <a:p>
            <a:pPr marL="0" marR="1397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98" name="Shape 498"/>
          <p:cNvPicPr preferRelativeResize="0"/>
          <p:nvPr/>
        </p:nvPicPr>
        <p:blipFill rotWithShape="1">
          <a:blip r:embed="rId3">
            <a:alphaModFix/>
          </a:blip>
          <a:srcRect l="7795" r="4122"/>
          <a:stretch/>
        </p:blipFill>
        <p:spPr>
          <a:xfrm>
            <a:off x="263050" y="2661350"/>
            <a:ext cx="4141201" cy="3226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9" name="Shape 499"/>
          <p:cNvCxnSpPr/>
          <p:nvPr/>
        </p:nvCxnSpPr>
        <p:spPr>
          <a:xfrm rot="10800000">
            <a:off x="2587555" y="3809972"/>
            <a:ext cx="846300" cy="367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0" name="Shape 500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xfrm>
            <a:off x="1056449" y="429350"/>
            <a:ext cx="77475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Temperature Sensor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2" name="Shape 502"/>
          <p:cNvPicPr preferRelativeResize="0"/>
          <p:nvPr/>
        </p:nvPicPr>
        <p:blipFill rotWithShape="1">
          <a:blip r:embed="rId4">
            <a:alphaModFix/>
          </a:blip>
          <a:srcRect t="30690" b="31804"/>
          <a:stretch/>
        </p:blipFill>
        <p:spPr>
          <a:xfrm>
            <a:off x="5515763" y="247625"/>
            <a:ext cx="3432325" cy="128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>
            <a:spLocks noGrp="1"/>
          </p:cNvSpPr>
          <p:nvPr>
            <p:ph type="title"/>
          </p:nvPr>
        </p:nvSpPr>
        <p:spPr>
          <a:xfrm>
            <a:off x="1056449" y="429350"/>
            <a:ext cx="77475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Design A: Cantilever Concept 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Shape 508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509" name="Shape 5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325" y="1409050"/>
            <a:ext cx="8137325" cy="357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Shape 514"/>
          <p:cNvPicPr preferRelativeResize="0"/>
          <p:nvPr/>
        </p:nvPicPr>
        <p:blipFill rotWithShape="1">
          <a:blip r:embed="rId3">
            <a:alphaModFix/>
          </a:blip>
          <a:srcRect l="52691" r="12440" b="49538"/>
          <a:stretch/>
        </p:blipFill>
        <p:spPr>
          <a:xfrm>
            <a:off x="5148064" y="12743"/>
            <a:ext cx="3025490" cy="2798498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Shape 515"/>
          <p:cNvSpPr txBox="1">
            <a:spLocks noGrp="1"/>
          </p:cNvSpPr>
          <p:nvPr>
            <p:ph type="title"/>
          </p:nvPr>
        </p:nvSpPr>
        <p:spPr>
          <a:xfrm>
            <a:off x="1056449" y="429350"/>
            <a:ext cx="77475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Electric Current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492425" y="1141750"/>
            <a:ext cx="3987600" cy="445200"/>
          </a:xfrm>
          <a:prstGeom prst="rect">
            <a:avLst/>
          </a:prstGeom>
          <a:solidFill>
            <a:srgbClr val="24A0D8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</a:rPr>
              <a:t>Voltage Application</a:t>
            </a:r>
            <a:endParaRPr sz="2200" b="1">
              <a:solidFill>
                <a:srgbClr val="FFFFFF"/>
              </a:solidFill>
            </a:endParaRPr>
          </a:p>
        </p:txBody>
      </p:sp>
      <p:sp>
        <p:nvSpPr>
          <p:cNvPr id="517" name="Shape 517"/>
          <p:cNvSpPr/>
          <p:nvPr/>
        </p:nvSpPr>
        <p:spPr>
          <a:xfrm>
            <a:off x="492425" y="1586825"/>
            <a:ext cx="3987600" cy="939900"/>
          </a:xfrm>
          <a:prstGeom prst="rect">
            <a:avLst/>
          </a:prstGeom>
          <a:solidFill>
            <a:srgbClr val="D9E2F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1-2 Volts in AC and DC </a:t>
            </a:r>
            <a:endParaRPr sz="19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Power source &amp; signal generator</a:t>
            </a:r>
            <a:endParaRPr sz="1900"/>
          </a:p>
        </p:txBody>
      </p:sp>
      <p:sp>
        <p:nvSpPr>
          <p:cNvPr id="518" name="Shape 518"/>
          <p:cNvSpPr/>
          <p:nvPr/>
        </p:nvSpPr>
        <p:spPr>
          <a:xfrm>
            <a:off x="492425" y="2746475"/>
            <a:ext cx="3987600" cy="445200"/>
          </a:xfrm>
          <a:prstGeom prst="rect">
            <a:avLst/>
          </a:prstGeom>
          <a:solidFill>
            <a:srgbClr val="24A0D8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</a:rPr>
              <a:t>Closing the Circuit</a:t>
            </a:r>
            <a:endParaRPr sz="2200" b="1">
              <a:solidFill>
                <a:srgbClr val="FFFFFF"/>
              </a:solidFill>
            </a:endParaRPr>
          </a:p>
        </p:txBody>
      </p:sp>
      <p:sp>
        <p:nvSpPr>
          <p:cNvPr id="519" name="Shape 519"/>
          <p:cNvSpPr/>
          <p:nvPr/>
        </p:nvSpPr>
        <p:spPr>
          <a:xfrm>
            <a:off x="492425" y="3191675"/>
            <a:ext cx="3987600" cy="939900"/>
          </a:xfrm>
          <a:prstGeom prst="rect">
            <a:avLst/>
          </a:prstGeom>
          <a:solidFill>
            <a:srgbClr val="D9E2F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Starts with contact at outer ring </a:t>
            </a:r>
            <a:endParaRPr sz="19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Closed by point contact with brush</a:t>
            </a:r>
            <a:endParaRPr sz="1900"/>
          </a:p>
        </p:txBody>
      </p:sp>
      <p:sp>
        <p:nvSpPr>
          <p:cNvPr id="520" name="Shape 520"/>
          <p:cNvSpPr/>
          <p:nvPr/>
        </p:nvSpPr>
        <p:spPr>
          <a:xfrm>
            <a:off x="492425" y="4351200"/>
            <a:ext cx="3987600" cy="445200"/>
          </a:xfrm>
          <a:prstGeom prst="rect">
            <a:avLst/>
          </a:prstGeom>
          <a:solidFill>
            <a:srgbClr val="24A0D8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</a:rPr>
              <a:t>Isolation of Current</a:t>
            </a:r>
            <a:endParaRPr sz="2200" b="1">
              <a:solidFill>
                <a:srgbClr val="FFFFFF"/>
              </a:solidFill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492425" y="4796400"/>
            <a:ext cx="3987600" cy="939900"/>
          </a:xfrm>
          <a:prstGeom prst="rect">
            <a:avLst/>
          </a:prstGeom>
          <a:solidFill>
            <a:srgbClr val="D9E2F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Isolative and conductive sleeves</a:t>
            </a:r>
            <a:endParaRPr sz="19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Attached through keyways</a:t>
            </a:r>
            <a:endParaRPr sz="1900"/>
          </a:p>
        </p:txBody>
      </p:sp>
      <p:pic>
        <p:nvPicPr>
          <p:cNvPr id="522" name="Shape 522"/>
          <p:cNvPicPr preferRelativeResize="0"/>
          <p:nvPr/>
        </p:nvPicPr>
        <p:blipFill rotWithShape="1">
          <a:blip r:embed="rId4">
            <a:alphaModFix/>
          </a:blip>
          <a:srcRect l="27532" r="14590" b="24334"/>
          <a:stretch/>
        </p:blipFill>
        <p:spPr>
          <a:xfrm>
            <a:off x="5146910" y="2830051"/>
            <a:ext cx="3025490" cy="3114478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Shape 523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Shape 528"/>
          <p:cNvPicPr preferRelativeResize="0"/>
          <p:nvPr/>
        </p:nvPicPr>
        <p:blipFill rotWithShape="1">
          <a:blip r:embed="rId3">
            <a:alphaModFix/>
          </a:blip>
          <a:srcRect t="46683" b="-5"/>
          <a:stretch/>
        </p:blipFill>
        <p:spPr>
          <a:xfrm>
            <a:off x="122350" y="1014726"/>
            <a:ext cx="2755725" cy="1820324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Shape 529"/>
          <p:cNvSpPr txBox="1">
            <a:spLocks noGrp="1"/>
          </p:cNvSpPr>
          <p:nvPr>
            <p:ph type="title"/>
          </p:nvPr>
        </p:nvSpPr>
        <p:spPr>
          <a:xfrm>
            <a:off x="1056449" y="429350"/>
            <a:ext cx="77355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Torque through Angle of Twist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Shape 530"/>
          <p:cNvPicPr preferRelativeResize="0"/>
          <p:nvPr/>
        </p:nvPicPr>
        <p:blipFill rotWithShape="1">
          <a:blip r:embed="rId4">
            <a:alphaModFix/>
          </a:blip>
          <a:srcRect b="10080"/>
          <a:stretch/>
        </p:blipFill>
        <p:spPr>
          <a:xfrm>
            <a:off x="122350" y="3099825"/>
            <a:ext cx="3697675" cy="24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Shape 531"/>
          <p:cNvPicPr preferRelativeResize="0"/>
          <p:nvPr/>
        </p:nvPicPr>
        <p:blipFill rotWithShape="1">
          <a:blip r:embed="rId5">
            <a:alphaModFix/>
          </a:blip>
          <a:srcRect r="7407"/>
          <a:stretch/>
        </p:blipFill>
        <p:spPr>
          <a:xfrm>
            <a:off x="2684848" y="930651"/>
            <a:ext cx="1529450" cy="89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Shape 5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6325" y="1719300"/>
            <a:ext cx="5170476" cy="4203025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Shape 533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534" name="Shape 534"/>
          <p:cNvSpPr txBox="1"/>
          <p:nvPr/>
        </p:nvSpPr>
        <p:spPr>
          <a:xfrm rot="-5400000">
            <a:off x="3516114" y="2739554"/>
            <a:ext cx="948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(degrees)</a:t>
            </a:r>
            <a:endParaRPr sz="800"/>
          </a:p>
        </p:txBody>
      </p:sp>
      <p:sp>
        <p:nvSpPr>
          <p:cNvPr id="535" name="Shape 535"/>
          <p:cNvSpPr txBox="1"/>
          <p:nvPr/>
        </p:nvSpPr>
        <p:spPr>
          <a:xfrm>
            <a:off x="6863325" y="5666389"/>
            <a:ext cx="948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(m)</a:t>
            </a:r>
            <a:endParaRPr sz="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>
            <a:spLocks noGrp="1"/>
          </p:cNvSpPr>
          <p:nvPr>
            <p:ph type="title"/>
          </p:nvPr>
        </p:nvSpPr>
        <p:spPr>
          <a:xfrm>
            <a:off x="1056449" y="429350"/>
            <a:ext cx="77355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Optical Sensor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Shape 541"/>
          <p:cNvSpPr txBox="1"/>
          <p:nvPr/>
        </p:nvSpPr>
        <p:spPr>
          <a:xfrm>
            <a:off x="228325" y="1020900"/>
            <a:ext cx="7158300" cy="4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/>
              <a:t>Zettlex “IncOder”</a:t>
            </a:r>
            <a:r>
              <a:rPr lang="en" sz="2000"/>
              <a:t> </a:t>
            </a:r>
            <a:r>
              <a:rPr lang="en" sz="1600"/>
              <a:t>(INC-3-100-211001-SSI1-AC1-12-AN)</a:t>
            </a:r>
            <a:endParaRPr sz="1600" u="sng"/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/>
              <a:t>Repeatability: 1%</a:t>
            </a:r>
            <a:endParaRPr sz="2000"/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/>
              <a:t>Accuracy: 0.27%</a:t>
            </a:r>
            <a:endParaRPr sz="2000"/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/>
              <a:t>Inner Diameter: 50 mm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</a:rPr>
              <a:t>Resolution: </a:t>
            </a:r>
            <a:r>
              <a:rPr lang="en" sz="2000"/>
              <a:t>0.00017 deg.</a:t>
            </a:r>
            <a:endParaRPr sz="2000"/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</a:rPr>
              <a:t>Max Misalignment: 0.25 mm</a:t>
            </a:r>
            <a:endParaRPr sz="2000"/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/>
              <a:t>Limiting Speed: 10,000 rpm</a:t>
            </a:r>
            <a:endParaRPr sz="2000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/>
              <a:t>Optimal Shaft Dimensions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Steel diameter: 15 mm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Rubber thickness: 35 mm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Segment length: 47.3 mm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Misalignment: 0.083 mm</a:t>
            </a:r>
            <a:endParaRPr sz="2000"/>
          </a:p>
        </p:txBody>
      </p:sp>
      <p:pic>
        <p:nvPicPr>
          <p:cNvPr id="542" name="Shape 542"/>
          <p:cNvPicPr preferRelativeResize="0"/>
          <p:nvPr/>
        </p:nvPicPr>
        <p:blipFill rotWithShape="1">
          <a:blip r:embed="rId3">
            <a:alphaModFix/>
          </a:blip>
          <a:srcRect l="10767" t="4687" r="12919" b="10552"/>
          <a:stretch/>
        </p:blipFill>
        <p:spPr>
          <a:xfrm>
            <a:off x="6471550" y="141463"/>
            <a:ext cx="2043975" cy="1689062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Shape 543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544" name="Shape 544"/>
          <p:cNvGrpSpPr/>
          <p:nvPr/>
        </p:nvGrpSpPr>
        <p:grpSpPr>
          <a:xfrm>
            <a:off x="4066975" y="1807238"/>
            <a:ext cx="4950750" cy="4094488"/>
            <a:chOff x="3990775" y="1807238"/>
            <a:chExt cx="4950750" cy="4094488"/>
          </a:xfrm>
        </p:grpSpPr>
        <p:pic>
          <p:nvPicPr>
            <p:cNvPr id="545" name="Shape 545"/>
            <p:cNvPicPr preferRelativeResize="0"/>
            <p:nvPr/>
          </p:nvPicPr>
          <p:blipFill rotWithShape="1">
            <a:blip r:embed="rId4">
              <a:alphaModFix/>
            </a:blip>
            <a:srcRect l="3143" t="4242" r="6013"/>
            <a:stretch/>
          </p:blipFill>
          <p:spPr>
            <a:xfrm>
              <a:off x="3990775" y="2002684"/>
              <a:ext cx="4950741" cy="38990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6" name="Shape 546"/>
            <p:cNvSpPr/>
            <p:nvPr/>
          </p:nvSpPr>
          <p:spPr>
            <a:xfrm>
              <a:off x="6480913" y="3151939"/>
              <a:ext cx="1957500" cy="587700"/>
            </a:xfrm>
            <a:prstGeom prst="rect">
              <a:avLst/>
            </a:prstGeom>
            <a:solidFill>
              <a:srgbClr val="000000">
                <a:alpha val="3486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Shape 547"/>
            <p:cNvSpPr/>
            <p:nvPr/>
          </p:nvSpPr>
          <p:spPr>
            <a:xfrm>
              <a:off x="6480913" y="4254458"/>
              <a:ext cx="1957500" cy="587700"/>
            </a:xfrm>
            <a:prstGeom prst="rect">
              <a:avLst/>
            </a:prstGeom>
            <a:solidFill>
              <a:srgbClr val="000000">
                <a:alpha val="3486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48" name="Shape 54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90775" y="1818738"/>
              <a:ext cx="4950750" cy="221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9" name="Shape 549"/>
            <p:cNvSpPr txBox="1"/>
            <p:nvPr/>
          </p:nvSpPr>
          <p:spPr>
            <a:xfrm>
              <a:off x="4501405" y="1807238"/>
              <a:ext cx="4164000" cy="34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/>
                <a:t>Shaft Dimensions and Forces </a:t>
              </a:r>
              <a:endParaRPr sz="1000" b="1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Shape 5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25" y="964269"/>
            <a:ext cx="7479542" cy="57022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5" name="Shape 555"/>
          <p:cNvCxnSpPr/>
          <p:nvPr/>
        </p:nvCxnSpPr>
        <p:spPr>
          <a:xfrm rot="10800000">
            <a:off x="1310085" y="1591983"/>
            <a:ext cx="381900" cy="65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6" name="Shape 556"/>
          <p:cNvSpPr txBox="1"/>
          <p:nvPr/>
        </p:nvSpPr>
        <p:spPr>
          <a:xfrm>
            <a:off x="838113" y="1080620"/>
            <a:ext cx="13479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Timing belt driven system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7" name="Shape 557"/>
          <p:cNvCxnSpPr/>
          <p:nvPr/>
        </p:nvCxnSpPr>
        <p:spPr>
          <a:xfrm flipH="1">
            <a:off x="1982497" y="3256587"/>
            <a:ext cx="416400" cy="177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8" name="Shape 558"/>
          <p:cNvSpPr txBox="1"/>
          <p:nvPr/>
        </p:nvSpPr>
        <p:spPr>
          <a:xfrm>
            <a:off x="1556912" y="4902927"/>
            <a:ext cx="13479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 Bearing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9" name="Shape 559"/>
          <p:cNvCxnSpPr/>
          <p:nvPr/>
        </p:nvCxnSpPr>
        <p:spPr>
          <a:xfrm flipH="1">
            <a:off x="2586511" y="5412582"/>
            <a:ext cx="1167300" cy="44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0" name="Shape 560"/>
          <p:cNvSpPr txBox="1"/>
          <p:nvPr/>
        </p:nvSpPr>
        <p:spPr>
          <a:xfrm>
            <a:off x="1484250" y="5713702"/>
            <a:ext cx="13479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Load Actuator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Shape 561"/>
          <p:cNvSpPr txBox="1"/>
          <p:nvPr/>
        </p:nvSpPr>
        <p:spPr>
          <a:xfrm>
            <a:off x="5349951" y="5548146"/>
            <a:ext cx="13479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Force router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2" name="Shape 562"/>
          <p:cNvCxnSpPr/>
          <p:nvPr/>
        </p:nvCxnSpPr>
        <p:spPr>
          <a:xfrm>
            <a:off x="4604331" y="5264226"/>
            <a:ext cx="1023000" cy="33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3" name="Shape 563"/>
          <p:cNvCxnSpPr/>
          <p:nvPr/>
        </p:nvCxnSpPr>
        <p:spPr>
          <a:xfrm>
            <a:off x="5349945" y="3098348"/>
            <a:ext cx="2453100" cy="160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4" name="Shape 564"/>
          <p:cNvSpPr txBox="1"/>
          <p:nvPr/>
        </p:nvSpPr>
        <p:spPr>
          <a:xfrm>
            <a:off x="7424464" y="4590375"/>
            <a:ext cx="9057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Electrical potential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5" name="Shape 565"/>
          <p:cNvCxnSpPr/>
          <p:nvPr/>
        </p:nvCxnSpPr>
        <p:spPr>
          <a:xfrm>
            <a:off x="5484556" y="4255465"/>
            <a:ext cx="1334700" cy="117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6" name="Shape 566"/>
          <p:cNvSpPr txBox="1"/>
          <p:nvPr/>
        </p:nvSpPr>
        <p:spPr>
          <a:xfrm>
            <a:off x="6435327" y="5341214"/>
            <a:ext cx="13479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Load cell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Shape 567"/>
          <p:cNvSpPr txBox="1"/>
          <p:nvPr/>
        </p:nvSpPr>
        <p:spPr>
          <a:xfrm>
            <a:off x="4438217" y="873650"/>
            <a:ext cx="13479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Contactless sensor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8" name="Shape 568"/>
          <p:cNvCxnSpPr/>
          <p:nvPr/>
        </p:nvCxnSpPr>
        <p:spPr>
          <a:xfrm flipH="1">
            <a:off x="4089816" y="1413399"/>
            <a:ext cx="710100" cy="120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9" name="Shape 569"/>
          <p:cNvSpPr txBox="1"/>
          <p:nvPr/>
        </p:nvSpPr>
        <p:spPr>
          <a:xfrm>
            <a:off x="7552586" y="1193598"/>
            <a:ext cx="9057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Voltage Source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0" name="Shape 570"/>
          <p:cNvCxnSpPr/>
          <p:nvPr/>
        </p:nvCxnSpPr>
        <p:spPr>
          <a:xfrm flipH="1">
            <a:off x="7046905" y="1704602"/>
            <a:ext cx="792900" cy="8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1" name="Shape 571"/>
          <p:cNvSpPr txBox="1">
            <a:spLocks noGrp="1"/>
          </p:cNvSpPr>
          <p:nvPr>
            <p:ph type="title"/>
          </p:nvPr>
        </p:nvSpPr>
        <p:spPr>
          <a:xfrm>
            <a:off x="1056453" y="429353"/>
            <a:ext cx="63900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Design B: Central Loading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46950" y="404875"/>
            <a:ext cx="73080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Agenda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Shape 276"/>
          <p:cNvSpPr/>
          <p:nvPr/>
        </p:nvSpPr>
        <p:spPr>
          <a:xfrm rot="984902" flipH="1">
            <a:off x="6580892" y="3251696"/>
            <a:ext cx="1407677" cy="73274"/>
          </a:xfrm>
          <a:prstGeom prst="roundRect">
            <a:avLst>
              <a:gd name="adj" fmla="val 50000"/>
            </a:avLst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/>
          <p:nvPr/>
        </p:nvSpPr>
        <p:spPr>
          <a:xfrm rot="-984902">
            <a:off x="5286998" y="3251696"/>
            <a:ext cx="1407677" cy="73274"/>
          </a:xfrm>
          <a:prstGeom prst="roundRect">
            <a:avLst>
              <a:gd name="adj" fmla="val 50000"/>
            </a:avLst>
          </a:prstGeom>
          <a:solidFill>
            <a:srgbClr val="2252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Shape 278"/>
          <p:cNvSpPr/>
          <p:nvPr/>
        </p:nvSpPr>
        <p:spPr>
          <a:xfrm rot="984902" flipH="1">
            <a:off x="3987740" y="3251696"/>
            <a:ext cx="1407677" cy="73274"/>
          </a:xfrm>
          <a:prstGeom prst="roundRect">
            <a:avLst>
              <a:gd name="adj" fmla="val 50000"/>
            </a:avLst>
          </a:prstGeom>
          <a:solidFill>
            <a:srgbClr val="2E66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Shape 279"/>
          <p:cNvSpPr/>
          <p:nvPr/>
        </p:nvSpPr>
        <p:spPr>
          <a:xfrm rot="-984902">
            <a:off x="2699049" y="3251696"/>
            <a:ext cx="1407677" cy="73274"/>
          </a:xfrm>
          <a:prstGeom prst="roundRect">
            <a:avLst>
              <a:gd name="adj" fmla="val 50000"/>
            </a:avLst>
          </a:prstGeom>
          <a:solidFill>
            <a:srgbClr val="3574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Shape 280"/>
          <p:cNvSpPr/>
          <p:nvPr/>
        </p:nvSpPr>
        <p:spPr>
          <a:xfrm rot="984902" flipH="1">
            <a:off x="1399778" y="3251696"/>
            <a:ext cx="1407677" cy="73274"/>
          </a:xfrm>
          <a:prstGeom prst="roundRect">
            <a:avLst>
              <a:gd name="adj" fmla="val 50000"/>
            </a:avLst>
          </a:prstGeom>
          <a:solidFill>
            <a:srgbClr val="3C8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Shape 281"/>
          <p:cNvSpPr/>
          <p:nvPr/>
        </p:nvSpPr>
        <p:spPr>
          <a:xfrm rot="-1787855">
            <a:off x="5245939" y="3365394"/>
            <a:ext cx="202239" cy="20223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2E66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82" name="Shape 282"/>
          <p:cNvSpPr/>
          <p:nvPr/>
        </p:nvSpPr>
        <p:spPr>
          <a:xfrm>
            <a:off x="371997" y="1609900"/>
            <a:ext cx="2159100" cy="1048800"/>
          </a:xfrm>
          <a:prstGeom prst="roundRect">
            <a:avLst>
              <a:gd name="adj" fmla="val 4485"/>
            </a:avLst>
          </a:prstGeom>
          <a:solidFill>
            <a:srgbClr val="51A3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Introduction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83" name="Shape 283"/>
          <p:cNvSpPr/>
          <p:nvPr/>
        </p:nvSpPr>
        <p:spPr>
          <a:xfrm rot="10800000">
            <a:off x="1305325" y="2652004"/>
            <a:ext cx="292500" cy="299400"/>
          </a:xfrm>
          <a:prstGeom prst="triangle">
            <a:avLst>
              <a:gd name="adj" fmla="val 50000"/>
            </a:avLst>
          </a:prstGeom>
          <a:solidFill>
            <a:srgbClr val="51A3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84" name="Shape 284"/>
          <p:cNvSpPr/>
          <p:nvPr/>
        </p:nvSpPr>
        <p:spPr>
          <a:xfrm rot="-1787855">
            <a:off x="1350301" y="2994682"/>
            <a:ext cx="202239" cy="20223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51A3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85" name="Shape 285"/>
          <p:cNvSpPr/>
          <p:nvPr/>
        </p:nvSpPr>
        <p:spPr>
          <a:xfrm rot="-1787855">
            <a:off x="6539002" y="2994682"/>
            <a:ext cx="202239" cy="20223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2252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86" name="Shape 286"/>
          <p:cNvSpPr/>
          <p:nvPr/>
        </p:nvSpPr>
        <p:spPr>
          <a:xfrm rot="-1787855">
            <a:off x="2657927" y="3365394"/>
            <a:ext cx="202239" cy="20223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3C85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87" name="Shape 287"/>
          <p:cNvSpPr/>
          <p:nvPr/>
        </p:nvSpPr>
        <p:spPr>
          <a:xfrm rot="-1787855">
            <a:off x="7830467" y="3365394"/>
            <a:ext cx="202239" cy="20223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88" name="Shape 288"/>
          <p:cNvSpPr/>
          <p:nvPr/>
        </p:nvSpPr>
        <p:spPr>
          <a:xfrm rot="-1787855">
            <a:off x="3932508" y="2994682"/>
            <a:ext cx="202239" cy="20223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3574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89" name="Shape 289"/>
          <p:cNvSpPr/>
          <p:nvPr/>
        </p:nvSpPr>
        <p:spPr>
          <a:xfrm>
            <a:off x="1679625" y="3885532"/>
            <a:ext cx="2159100" cy="1048800"/>
          </a:xfrm>
          <a:prstGeom prst="roundRect">
            <a:avLst>
              <a:gd name="adj" fmla="val 4485"/>
            </a:avLst>
          </a:prstGeom>
          <a:solidFill>
            <a:srgbClr val="3C8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Project Goals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2612704" y="3599046"/>
            <a:ext cx="292500" cy="299400"/>
          </a:xfrm>
          <a:prstGeom prst="triangle">
            <a:avLst>
              <a:gd name="adj" fmla="val 50000"/>
            </a:avLst>
          </a:prstGeom>
          <a:solidFill>
            <a:srgbClr val="3C8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91" name="Shape 291"/>
          <p:cNvSpPr/>
          <p:nvPr/>
        </p:nvSpPr>
        <p:spPr>
          <a:xfrm>
            <a:off x="2953274" y="1609913"/>
            <a:ext cx="2159100" cy="1048800"/>
          </a:xfrm>
          <a:prstGeom prst="roundRect">
            <a:avLst>
              <a:gd name="adj" fmla="val 4485"/>
            </a:avLst>
          </a:prstGeom>
          <a:solidFill>
            <a:srgbClr val="3574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Design Process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92" name="Shape 292"/>
          <p:cNvSpPr/>
          <p:nvPr/>
        </p:nvSpPr>
        <p:spPr>
          <a:xfrm rot="10800000">
            <a:off x="3886601" y="2652018"/>
            <a:ext cx="292500" cy="299400"/>
          </a:xfrm>
          <a:prstGeom prst="triangle">
            <a:avLst>
              <a:gd name="adj" fmla="val 50000"/>
            </a:avLst>
          </a:prstGeom>
          <a:solidFill>
            <a:srgbClr val="3574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93" name="Shape 293"/>
          <p:cNvSpPr/>
          <p:nvPr/>
        </p:nvSpPr>
        <p:spPr>
          <a:xfrm>
            <a:off x="4267623" y="3890942"/>
            <a:ext cx="2159100" cy="1048800"/>
          </a:xfrm>
          <a:prstGeom prst="roundRect">
            <a:avLst>
              <a:gd name="adj" fmla="val 4485"/>
            </a:avLst>
          </a:prstGeom>
          <a:solidFill>
            <a:srgbClr val="2E66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5 Key Designs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94" name="Shape 294"/>
          <p:cNvSpPr/>
          <p:nvPr/>
        </p:nvSpPr>
        <p:spPr>
          <a:xfrm>
            <a:off x="5200702" y="3604456"/>
            <a:ext cx="292500" cy="299400"/>
          </a:xfrm>
          <a:prstGeom prst="triangle">
            <a:avLst>
              <a:gd name="adj" fmla="val 50000"/>
            </a:avLst>
          </a:prstGeom>
          <a:solidFill>
            <a:srgbClr val="2E66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95" name="Shape 295"/>
          <p:cNvSpPr/>
          <p:nvPr/>
        </p:nvSpPr>
        <p:spPr>
          <a:xfrm>
            <a:off x="6855621" y="3890942"/>
            <a:ext cx="2159100" cy="1048800"/>
          </a:xfrm>
          <a:prstGeom prst="roundRect">
            <a:avLst>
              <a:gd name="adj" fmla="val 4485"/>
            </a:avLst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Future Schedule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7788700" y="3604456"/>
            <a:ext cx="292500" cy="299400"/>
          </a:xfrm>
          <a:prstGeom prst="triangle">
            <a:avLst>
              <a:gd name="adj" fmla="val 50000"/>
            </a:avLst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97" name="Shape 297"/>
          <p:cNvSpPr/>
          <p:nvPr/>
        </p:nvSpPr>
        <p:spPr>
          <a:xfrm>
            <a:off x="5560334" y="1609913"/>
            <a:ext cx="2159100" cy="1048800"/>
          </a:xfrm>
          <a:prstGeom prst="roundRect">
            <a:avLst>
              <a:gd name="adj" fmla="val 4485"/>
            </a:avLst>
          </a:prstGeom>
          <a:solidFill>
            <a:srgbClr val="2252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Final Design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98" name="Shape 298"/>
          <p:cNvSpPr/>
          <p:nvPr/>
        </p:nvSpPr>
        <p:spPr>
          <a:xfrm rot="10800000">
            <a:off x="6493662" y="2652018"/>
            <a:ext cx="292500" cy="299400"/>
          </a:xfrm>
          <a:prstGeom prst="triangle">
            <a:avLst>
              <a:gd name="adj" fmla="val 50000"/>
            </a:avLst>
          </a:prstGeom>
          <a:solidFill>
            <a:srgbClr val="2252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 txBox="1">
            <a:spLocks noGrp="1"/>
          </p:cNvSpPr>
          <p:nvPr>
            <p:ph type="title"/>
          </p:nvPr>
        </p:nvSpPr>
        <p:spPr>
          <a:xfrm>
            <a:off x="1056453" y="429353"/>
            <a:ext cx="63900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Design C: Two Test Bearings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Shape 578"/>
          <p:cNvSpPr/>
          <p:nvPr/>
        </p:nvSpPr>
        <p:spPr>
          <a:xfrm>
            <a:off x="6071075" y="2420262"/>
            <a:ext cx="765600" cy="19569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9" name="Shape 579"/>
          <p:cNvGrpSpPr/>
          <p:nvPr/>
        </p:nvGrpSpPr>
        <p:grpSpPr>
          <a:xfrm>
            <a:off x="6173423" y="2420253"/>
            <a:ext cx="560879" cy="590169"/>
            <a:chOff x="1266700" y="2236948"/>
            <a:chExt cx="565973" cy="580247"/>
          </a:xfrm>
        </p:grpSpPr>
        <p:sp>
          <p:nvSpPr>
            <p:cNvPr id="580" name="Shape 580"/>
            <p:cNvSpPr/>
            <p:nvPr/>
          </p:nvSpPr>
          <p:spPr>
            <a:xfrm>
              <a:off x="1271073" y="2236948"/>
              <a:ext cx="561600" cy="561600"/>
            </a:xfrm>
            <a:prstGeom prst="rect">
              <a:avLst/>
            </a:prstGeom>
            <a:solidFill>
              <a:srgbClr val="EEECE1"/>
            </a:solidFill>
            <a:ln w="19050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1" name="Shape 581"/>
            <p:cNvCxnSpPr/>
            <p:nvPr/>
          </p:nvCxnSpPr>
          <p:spPr>
            <a:xfrm>
              <a:off x="1266700" y="2237895"/>
              <a:ext cx="565800" cy="579300"/>
            </a:xfrm>
            <a:prstGeom prst="straightConnector1">
              <a:avLst/>
            </a:prstGeom>
            <a:noFill/>
            <a:ln w="19050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82" name="Shape 582"/>
            <p:cNvCxnSpPr/>
            <p:nvPr/>
          </p:nvCxnSpPr>
          <p:spPr>
            <a:xfrm flipH="1">
              <a:off x="1282325" y="2258145"/>
              <a:ext cx="539100" cy="538800"/>
            </a:xfrm>
            <a:prstGeom prst="straightConnector1">
              <a:avLst/>
            </a:prstGeom>
            <a:noFill/>
            <a:ln w="19050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583" name="Shape 583"/>
          <p:cNvGrpSpPr/>
          <p:nvPr/>
        </p:nvGrpSpPr>
        <p:grpSpPr>
          <a:xfrm rot="10800000">
            <a:off x="6174355" y="3788956"/>
            <a:ext cx="559012" cy="588196"/>
            <a:chOff x="1266700" y="2236948"/>
            <a:chExt cx="565973" cy="580247"/>
          </a:xfrm>
        </p:grpSpPr>
        <p:sp>
          <p:nvSpPr>
            <p:cNvPr id="584" name="Shape 584"/>
            <p:cNvSpPr/>
            <p:nvPr/>
          </p:nvSpPr>
          <p:spPr>
            <a:xfrm>
              <a:off x="1271073" y="2236948"/>
              <a:ext cx="561600" cy="561600"/>
            </a:xfrm>
            <a:prstGeom prst="rect">
              <a:avLst/>
            </a:prstGeom>
            <a:solidFill>
              <a:srgbClr val="EEECE1"/>
            </a:solidFill>
            <a:ln w="19050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5" name="Shape 585"/>
            <p:cNvCxnSpPr/>
            <p:nvPr/>
          </p:nvCxnSpPr>
          <p:spPr>
            <a:xfrm>
              <a:off x="1266700" y="2237895"/>
              <a:ext cx="565800" cy="579300"/>
            </a:xfrm>
            <a:prstGeom prst="straightConnector1">
              <a:avLst/>
            </a:prstGeom>
            <a:noFill/>
            <a:ln w="19050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86" name="Shape 586"/>
            <p:cNvCxnSpPr/>
            <p:nvPr/>
          </p:nvCxnSpPr>
          <p:spPr>
            <a:xfrm flipH="1">
              <a:off x="1282325" y="2258145"/>
              <a:ext cx="539100" cy="538800"/>
            </a:xfrm>
            <a:prstGeom prst="straightConnector1">
              <a:avLst/>
            </a:prstGeom>
            <a:noFill/>
            <a:ln w="19050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587" name="Shape 587"/>
          <p:cNvCxnSpPr/>
          <p:nvPr/>
        </p:nvCxnSpPr>
        <p:spPr>
          <a:xfrm>
            <a:off x="4639269" y="1734825"/>
            <a:ext cx="0" cy="11208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88" name="Shape 588"/>
          <p:cNvSpPr txBox="1"/>
          <p:nvPr/>
        </p:nvSpPr>
        <p:spPr>
          <a:xfrm>
            <a:off x="3822314" y="1084862"/>
            <a:ext cx="16530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Load </a:t>
            </a:r>
            <a:r>
              <a:rPr lang="en" sz="1800"/>
              <a:t>(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Timing Belt Tension)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Shape 589"/>
          <p:cNvSpPr txBox="1"/>
          <p:nvPr/>
        </p:nvSpPr>
        <p:spPr>
          <a:xfrm>
            <a:off x="5439044" y="4577875"/>
            <a:ext cx="20040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Test Bearing #2 Reaction Force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Shape 590"/>
          <p:cNvSpPr/>
          <p:nvPr/>
        </p:nvSpPr>
        <p:spPr>
          <a:xfrm>
            <a:off x="5307050" y="3008863"/>
            <a:ext cx="1801200" cy="781800"/>
          </a:xfrm>
          <a:prstGeom prst="rect">
            <a:avLst/>
          </a:prstGeom>
          <a:solidFill>
            <a:srgbClr val="B4C6E7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Shape 591"/>
          <p:cNvSpPr/>
          <p:nvPr/>
        </p:nvSpPr>
        <p:spPr>
          <a:xfrm>
            <a:off x="5307050" y="3135542"/>
            <a:ext cx="1719900" cy="528300"/>
          </a:xfrm>
          <a:prstGeom prst="rect">
            <a:avLst/>
          </a:prstGeom>
          <a:solidFill>
            <a:srgbClr val="24A0D8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Shape 592"/>
          <p:cNvSpPr/>
          <p:nvPr/>
        </p:nvSpPr>
        <p:spPr>
          <a:xfrm>
            <a:off x="5307050" y="3236062"/>
            <a:ext cx="1653000" cy="327600"/>
          </a:xfrm>
          <a:prstGeom prst="rect">
            <a:avLst/>
          </a:prstGeom>
          <a:solidFill>
            <a:srgbClr val="1F497D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Shape 593"/>
          <p:cNvSpPr/>
          <p:nvPr/>
        </p:nvSpPr>
        <p:spPr>
          <a:xfrm>
            <a:off x="4572000" y="2855637"/>
            <a:ext cx="1501500" cy="1036200"/>
          </a:xfrm>
          <a:prstGeom prst="rect">
            <a:avLst/>
          </a:prstGeom>
          <a:solidFill>
            <a:srgbClr val="1F497D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94" name="Shape 594"/>
          <p:cNvCxnSpPr/>
          <p:nvPr/>
        </p:nvCxnSpPr>
        <p:spPr>
          <a:xfrm flipH="1">
            <a:off x="6134438" y="4387009"/>
            <a:ext cx="94500" cy="1128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5" name="Shape 595"/>
          <p:cNvCxnSpPr/>
          <p:nvPr/>
        </p:nvCxnSpPr>
        <p:spPr>
          <a:xfrm flipH="1">
            <a:off x="6219121" y="4387009"/>
            <a:ext cx="94500" cy="1128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6" name="Shape 596"/>
          <p:cNvCxnSpPr/>
          <p:nvPr/>
        </p:nvCxnSpPr>
        <p:spPr>
          <a:xfrm flipH="1">
            <a:off x="6303804" y="4387009"/>
            <a:ext cx="94500" cy="1128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7" name="Shape 597"/>
          <p:cNvCxnSpPr/>
          <p:nvPr/>
        </p:nvCxnSpPr>
        <p:spPr>
          <a:xfrm flipH="1">
            <a:off x="6388486" y="4387009"/>
            <a:ext cx="94500" cy="1128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8" name="Shape 598"/>
          <p:cNvCxnSpPr/>
          <p:nvPr/>
        </p:nvCxnSpPr>
        <p:spPr>
          <a:xfrm flipH="1">
            <a:off x="6473169" y="4387009"/>
            <a:ext cx="94500" cy="1128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9" name="Shape 599"/>
          <p:cNvCxnSpPr/>
          <p:nvPr/>
        </p:nvCxnSpPr>
        <p:spPr>
          <a:xfrm flipH="1">
            <a:off x="6557852" y="4387009"/>
            <a:ext cx="94500" cy="1128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0" name="Shape 600"/>
          <p:cNvCxnSpPr/>
          <p:nvPr/>
        </p:nvCxnSpPr>
        <p:spPr>
          <a:xfrm flipH="1">
            <a:off x="6642535" y="4387009"/>
            <a:ext cx="94500" cy="1128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1" name="Shape 601"/>
          <p:cNvSpPr/>
          <p:nvPr/>
        </p:nvSpPr>
        <p:spPr>
          <a:xfrm>
            <a:off x="6766088" y="4233412"/>
            <a:ext cx="627000" cy="49500"/>
          </a:xfrm>
          <a:prstGeom prst="rect">
            <a:avLst/>
          </a:prstGeom>
          <a:solidFill>
            <a:srgbClr val="1F497D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Shape 602"/>
          <p:cNvSpPr txBox="1"/>
          <p:nvPr/>
        </p:nvSpPr>
        <p:spPr>
          <a:xfrm>
            <a:off x="6356043" y="1439243"/>
            <a:ext cx="15015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Electric Potential #2</a:t>
            </a:r>
            <a:endParaRPr sz="1800"/>
          </a:p>
        </p:txBody>
      </p:sp>
      <p:sp>
        <p:nvSpPr>
          <p:cNvPr id="603" name="Shape 603"/>
          <p:cNvSpPr txBox="1"/>
          <p:nvPr/>
        </p:nvSpPr>
        <p:spPr>
          <a:xfrm>
            <a:off x="7325249" y="4004725"/>
            <a:ext cx="15015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Temperature Sensor #2</a:t>
            </a:r>
            <a:endParaRPr sz="1800"/>
          </a:p>
        </p:txBody>
      </p:sp>
      <p:cxnSp>
        <p:nvCxnSpPr>
          <p:cNvPr id="604" name="Shape 604"/>
          <p:cNvCxnSpPr>
            <a:stCxn id="580" idx="0"/>
          </p:cNvCxnSpPr>
          <p:nvPr/>
        </p:nvCxnSpPr>
        <p:spPr>
          <a:xfrm rot="10800000">
            <a:off x="6456029" y="2089953"/>
            <a:ext cx="0" cy="330300"/>
          </a:xfrm>
          <a:prstGeom prst="straightConnector1">
            <a:avLst/>
          </a:prstGeom>
          <a:noFill/>
          <a:ln w="3810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5" name="Shape 605"/>
          <p:cNvCxnSpPr/>
          <p:nvPr/>
        </p:nvCxnSpPr>
        <p:spPr>
          <a:xfrm rot="10800000">
            <a:off x="6452100" y="2102862"/>
            <a:ext cx="999900" cy="0"/>
          </a:xfrm>
          <a:prstGeom prst="straightConnector1">
            <a:avLst/>
          </a:prstGeom>
          <a:noFill/>
          <a:ln w="3810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6" name="Shape 606"/>
          <p:cNvCxnSpPr/>
          <p:nvPr/>
        </p:nvCxnSpPr>
        <p:spPr>
          <a:xfrm rot="10800000">
            <a:off x="7464819" y="2102762"/>
            <a:ext cx="0" cy="1281900"/>
          </a:xfrm>
          <a:prstGeom prst="straightConnector1">
            <a:avLst/>
          </a:prstGeom>
          <a:noFill/>
          <a:ln w="3810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7" name="Shape 607"/>
          <p:cNvCxnSpPr/>
          <p:nvPr/>
        </p:nvCxnSpPr>
        <p:spPr>
          <a:xfrm rot="10800000">
            <a:off x="7108250" y="3398712"/>
            <a:ext cx="373800" cy="0"/>
          </a:xfrm>
          <a:prstGeom prst="straightConnector1">
            <a:avLst/>
          </a:prstGeom>
          <a:noFill/>
          <a:ln w="3810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8" name="Shape 608"/>
          <p:cNvSpPr/>
          <p:nvPr/>
        </p:nvSpPr>
        <p:spPr>
          <a:xfrm flipH="1">
            <a:off x="2307324" y="2420262"/>
            <a:ext cx="765600" cy="19569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Shape 609"/>
          <p:cNvGrpSpPr/>
          <p:nvPr/>
        </p:nvGrpSpPr>
        <p:grpSpPr>
          <a:xfrm flipH="1">
            <a:off x="2409697" y="2420253"/>
            <a:ext cx="560879" cy="590169"/>
            <a:chOff x="1266700" y="2236948"/>
            <a:chExt cx="565973" cy="580247"/>
          </a:xfrm>
        </p:grpSpPr>
        <p:sp>
          <p:nvSpPr>
            <p:cNvPr id="610" name="Shape 610"/>
            <p:cNvSpPr/>
            <p:nvPr/>
          </p:nvSpPr>
          <p:spPr>
            <a:xfrm>
              <a:off x="1271073" y="2236948"/>
              <a:ext cx="561600" cy="561600"/>
            </a:xfrm>
            <a:prstGeom prst="rect">
              <a:avLst/>
            </a:prstGeom>
            <a:solidFill>
              <a:srgbClr val="EEECE1"/>
            </a:solidFill>
            <a:ln w="19050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11" name="Shape 611"/>
            <p:cNvCxnSpPr/>
            <p:nvPr/>
          </p:nvCxnSpPr>
          <p:spPr>
            <a:xfrm>
              <a:off x="1266700" y="2237895"/>
              <a:ext cx="565800" cy="579300"/>
            </a:xfrm>
            <a:prstGeom prst="straightConnector1">
              <a:avLst/>
            </a:prstGeom>
            <a:noFill/>
            <a:ln w="19050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12" name="Shape 612"/>
            <p:cNvCxnSpPr/>
            <p:nvPr/>
          </p:nvCxnSpPr>
          <p:spPr>
            <a:xfrm flipH="1">
              <a:off x="1282325" y="2258145"/>
              <a:ext cx="539100" cy="538800"/>
            </a:xfrm>
            <a:prstGeom prst="straightConnector1">
              <a:avLst/>
            </a:prstGeom>
            <a:noFill/>
            <a:ln w="19050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13" name="Shape 613"/>
          <p:cNvGrpSpPr/>
          <p:nvPr/>
        </p:nvGrpSpPr>
        <p:grpSpPr>
          <a:xfrm rot="10800000" flipH="1">
            <a:off x="2410633" y="3788956"/>
            <a:ext cx="559012" cy="588196"/>
            <a:chOff x="1266700" y="2236948"/>
            <a:chExt cx="565973" cy="580247"/>
          </a:xfrm>
        </p:grpSpPr>
        <p:sp>
          <p:nvSpPr>
            <p:cNvPr id="614" name="Shape 614"/>
            <p:cNvSpPr/>
            <p:nvPr/>
          </p:nvSpPr>
          <p:spPr>
            <a:xfrm>
              <a:off x="1271073" y="2236948"/>
              <a:ext cx="561600" cy="561600"/>
            </a:xfrm>
            <a:prstGeom prst="rect">
              <a:avLst/>
            </a:prstGeom>
            <a:solidFill>
              <a:srgbClr val="EEECE1"/>
            </a:solidFill>
            <a:ln w="19050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15" name="Shape 615"/>
            <p:cNvCxnSpPr/>
            <p:nvPr/>
          </p:nvCxnSpPr>
          <p:spPr>
            <a:xfrm>
              <a:off x="1266700" y="2237895"/>
              <a:ext cx="565800" cy="579300"/>
            </a:xfrm>
            <a:prstGeom prst="straightConnector1">
              <a:avLst/>
            </a:prstGeom>
            <a:noFill/>
            <a:ln w="19050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16" name="Shape 616"/>
            <p:cNvCxnSpPr/>
            <p:nvPr/>
          </p:nvCxnSpPr>
          <p:spPr>
            <a:xfrm flipH="1">
              <a:off x="1282325" y="2258145"/>
              <a:ext cx="539100" cy="538800"/>
            </a:xfrm>
            <a:prstGeom prst="straightConnector1">
              <a:avLst/>
            </a:prstGeom>
            <a:noFill/>
            <a:ln w="19050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17" name="Shape 617"/>
          <p:cNvSpPr txBox="1"/>
          <p:nvPr/>
        </p:nvSpPr>
        <p:spPr>
          <a:xfrm flipH="1">
            <a:off x="1700955" y="4577875"/>
            <a:ext cx="20040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Test Bearing #1 Reaction Force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Shape 618"/>
          <p:cNvSpPr/>
          <p:nvPr/>
        </p:nvSpPr>
        <p:spPr>
          <a:xfrm flipH="1">
            <a:off x="2035749" y="3008863"/>
            <a:ext cx="1801200" cy="781800"/>
          </a:xfrm>
          <a:prstGeom prst="rect">
            <a:avLst/>
          </a:prstGeom>
          <a:solidFill>
            <a:srgbClr val="B4C6E7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Shape 619"/>
          <p:cNvSpPr/>
          <p:nvPr/>
        </p:nvSpPr>
        <p:spPr>
          <a:xfrm flipH="1">
            <a:off x="2117049" y="3135542"/>
            <a:ext cx="1719900" cy="528300"/>
          </a:xfrm>
          <a:prstGeom prst="rect">
            <a:avLst/>
          </a:prstGeom>
          <a:solidFill>
            <a:srgbClr val="24A0D8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Shape 620"/>
          <p:cNvSpPr/>
          <p:nvPr/>
        </p:nvSpPr>
        <p:spPr>
          <a:xfrm flipH="1">
            <a:off x="2183949" y="3236062"/>
            <a:ext cx="1653000" cy="327600"/>
          </a:xfrm>
          <a:prstGeom prst="rect">
            <a:avLst/>
          </a:prstGeom>
          <a:solidFill>
            <a:srgbClr val="1F497D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Shape 621"/>
          <p:cNvSpPr/>
          <p:nvPr/>
        </p:nvSpPr>
        <p:spPr>
          <a:xfrm flipH="1">
            <a:off x="3070499" y="2855637"/>
            <a:ext cx="1501500" cy="1036200"/>
          </a:xfrm>
          <a:prstGeom prst="rect">
            <a:avLst/>
          </a:prstGeom>
          <a:solidFill>
            <a:srgbClr val="1F497D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22" name="Shape 622"/>
          <p:cNvCxnSpPr/>
          <p:nvPr/>
        </p:nvCxnSpPr>
        <p:spPr>
          <a:xfrm flipH="1">
            <a:off x="2406964" y="4387009"/>
            <a:ext cx="94500" cy="1128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3" name="Shape 623"/>
          <p:cNvCxnSpPr/>
          <p:nvPr/>
        </p:nvCxnSpPr>
        <p:spPr>
          <a:xfrm flipH="1">
            <a:off x="2491647" y="4387009"/>
            <a:ext cx="94500" cy="1128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4" name="Shape 624"/>
          <p:cNvCxnSpPr/>
          <p:nvPr/>
        </p:nvCxnSpPr>
        <p:spPr>
          <a:xfrm flipH="1">
            <a:off x="2576330" y="4387009"/>
            <a:ext cx="94500" cy="1128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5" name="Shape 625"/>
          <p:cNvCxnSpPr/>
          <p:nvPr/>
        </p:nvCxnSpPr>
        <p:spPr>
          <a:xfrm flipH="1">
            <a:off x="2661013" y="4387009"/>
            <a:ext cx="94500" cy="1128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6" name="Shape 626"/>
          <p:cNvCxnSpPr/>
          <p:nvPr/>
        </p:nvCxnSpPr>
        <p:spPr>
          <a:xfrm flipH="1">
            <a:off x="2745696" y="4387009"/>
            <a:ext cx="94500" cy="1128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7" name="Shape 627"/>
          <p:cNvCxnSpPr/>
          <p:nvPr/>
        </p:nvCxnSpPr>
        <p:spPr>
          <a:xfrm flipH="1">
            <a:off x="2830378" y="4387009"/>
            <a:ext cx="94500" cy="1128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8" name="Shape 628"/>
          <p:cNvCxnSpPr/>
          <p:nvPr/>
        </p:nvCxnSpPr>
        <p:spPr>
          <a:xfrm flipH="1">
            <a:off x="2915061" y="4387009"/>
            <a:ext cx="94500" cy="1128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9" name="Shape 629"/>
          <p:cNvSpPr/>
          <p:nvPr/>
        </p:nvSpPr>
        <p:spPr>
          <a:xfrm flipH="1">
            <a:off x="1750912" y="4233412"/>
            <a:ext cx="627000" cy="49500"/>
          </a:xfrm>
          <a:prstGeom prst="rect">
            <a:avLst/>
          </a:prstGeom>
          <a:solidFill>
            <a:srgbClr val="1F497D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Shape 630"/>
          <p:cNvSpPr txBox="1"/>
          <p:nvPr/>
        </p:nvSpPr>
        <p:spPr>
          <a:xfrm flipH="1">
            <a:off x="1286456" y="1439243"/>
            <a:ext cx="15015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Electric Potential #1</a:t>
            </a:r>
            <a:endParaRPr sz="1800"/>
          </a:p>
        </p:txBody>
      </p:sp>
      <p:sp>
        <p:nvSpPr>
          <p:cNvPr id="631" name="Shape 631"/>
          <p:cNvSpPr txBox="1"/>
          <p:nvPr/>
        </p:nvSpPr>
        <p:spPr>
          <a:xfrm flipH="1">
            <a:off x="317250" y="4004725"/>
            <a:ext cx="15015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Temperature Sensor #1</a:t>
            </a:r>
            <a:endParaRPr sz="1800"/>
          </a:p>
        </p:txBody>
      </p:sp>
      <p:cxnSp>
        <p:nvCxnSpPr>
          <p:cNvPr id="632" name="Shape 632"/>
          <p:cNvCxnSpPr>
            <a:stCxn id="610" idx="0"/>
          </p:cNvCxnSpPr>
          <p:nvPr/>
        </p:nvCxnSpPr>
        <p:spPr>
          <a:xfrm rot="10800000">
            <a:off x="2687970" y="2089953"/>
            <a:ext cx="0" cy="330300"/>
          </a:xfrm>
          <a:prstGeom prst="straightConnector1">
            <a:avLst/>
          </a:prstGeom>
          <a:noFill/>
          <a:ln w="3810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3" name="Shape 633"/>
          <p:cNvCxnSpPr/>
          <p:nvPr/>
        </p:nvCxnSpPr>
        <p:spPr>
          <a:xfrm>
            <a:off x="1691999" y="2102862"/>
            <a:ext cx="999900" cy="0"/>
          </a:xfrm>
          <a:prstGeom prst="straightConnector1">
            <a:avLst/>
          </a:prstGeom>
          <a:noFill/>
          <a:ln w="3810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4" name="Shape 634"/>
          <p:cNvCxnSpPr/>
          <p:nvPr/>
        </p:nvCxnSpPr>
        <p:spPr>
          <a:xfrm rot="10800000">
            <a:off x="1679181" y="2102762"/>
            <a:ext cx="0" cy="1281900"/>
          </a:xfrm>
          <a:prstGeom prst="straightConnector1">
            <a:avLst/>
          </a:prstGeom>
          <a:noFill/>
          <a:ln w="3810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5" name="Shape 635"/>
          <p:cNvCxnSpPr/>
          <p:nvPr/>
        </p:nvCxnSpPr>
        <p:spPr>
          <a:xfrm>
            <a:off x="1661949" y="3398712"/>
            <a:ext cx="373800" cy="0"/>
          </a:xfrm>
          <a:prstGeom prst="straightConnector1">
            <a:avLst/>
          </a:prstGeom>
          <a:noFill/>
          <a:ln w="3810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6" name="Shape 636"/>
          <p:cNvSpPr/>
          <p:nvPr/>
        </p:nvSpPr>
        <p:spPr>
          <a:xfrm>
            <a:off x="4451100" y="2845750"/>
            <a:ext cx="373800" cy="2831100"/>
          </a:xfrm>
          <a:prstGeom prst="rect">
            <a:avLst/>
          </a:prstGeom>
          <a:solidFill>
            <a:srgbClr val="E7E9F0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37" name="Shape 637"/>
          <p:cNvCxnSpPr/>
          <p:nvPr/>
        </p:nvCxnSpPr>
        <p:spPr>
          <a:xfrm flipH="1">
            <a:off x="6426586" y="3834567"/>
            <a:ext cx="19200" cy="870300"/>
          </a:xfrm>
          <a:prstGeom prst="straightConnector1">
            <a:avLst/>
          </a:prstGeom>
          <a:noFill/>
          <a:ln w="38100" cap="flat" cmpd="sng">
            <a:solidFill>
              <a:srgbClr val="9D102D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638" name="Shape 638"/>
          <p:cNvCxnSpPr/>
          <p:nvPr/>
        </p:nvCxnSpPr>
        <p:spPr>
          <a:xfrm>
            <a:off x="2698213" y="3834567"/>
            <a:ext cx="19200" cy="870300"/>
          </a:xfrm>
          <a:prstGeom prst="straightConnector1">
            <a:avLst/>
          </a:prstGeom>
          <a:noFill/>
          <a:ln w="38100" cap="flat" cmpd="sng">
            <a:solidFill>
              <a:srgbClr val="9D102D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639" name="Shape 639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640" name="Shape 640"/>
          <p:cNvSpPr txBox="1"/>
          <p:nvPr/>
        </p:nvSpPr>
        <p:spPr>
          <a:xfrm flipH="1">
            <a:off x="3646830" y="5600650"/>
            <a:ext cx="20040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Motor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Shape 641"/>
          <p:cNvSpPr txBox="1"/>
          <p:nvPr/>
        </p:nvSpPr>
        <p:spPr>
          <a:xfrm flipH="1">
            <a:off x="0" y="5454200"/>
            <a:ext cx="3962700" cy="442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FFFFF"/>
                </a:solidFill>
              </a:rPr>
              <a:t>Torque Measurement: Motor Current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 txBox="1">
            <a:spLocks noGrp="1"/>
          </p:cNvSpPr>
          <p:nvPr>
            <p:ph type="title"/>
          </p:nvPr>
        </p:nvSpPr>
        <p:spPr>
          <a:xfrm>
            <a:off x="1056453" y="429353"/>
            <a:ext cx="63900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Design D: Four Test Bearings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7" name="Shape 647"/>
          <p:cNvPicPr preferRelativeResize="0"/>
          <p:nvPr/>
        </p:nvPicPr>
        <p:blipFill rotWithShape="1">
          <a:blip r:embed="rId3">
            <a:alphaModFix/>
          </a:blip>
          <a:srcRect t="3531" b="3531"/>
          <a:stretch/>
        </p:blipFill>
        <p:spPr>
          <a:xfrm>
            <a:off x="1000841" y="1372424"/>
            <a:ext cx="7142325" cy="3630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649" name="Shape 649"/>
          <p:cNvSpPr txBox="1"/>
          <p:nvPr/>
        </p:nvSpPr>
        <p:spPr>
          <a:xfrm flipH="1">
            <a:off x="0" y="5445050"/>
            <a:ext cx="3962700" cy="442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FFFFF"/>
                </a:solidFill>
              </a:rPr>
              <a:t>Torque Measurement: Motor Current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0" name="Shape 650"/>
          <p:cNvCxnSpPr/>
          <p:nvPr/>
        </p:nvCxnSpPr>
        <p:spPr>
          <a:xfrm>
            <a:off x="4971625" y="3264750"/>
            <a:ext cx="609600" cy="1923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1" name="Shape 651"/>
          <p:cNvCxnSpPr/>
          <p:nvPr/>
        </p:nvCxnSpPr>
        <p:spPr>
          <a:xfrm>
            <a:off x="5432225" y="3427300"/>
            <a:ext cx="176100" cy="1720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2" name="Shape 652"/>
          <p:cNvCxnSpPr/>
          <p:nvPr/>
        </p:nvCxnSpPr>
        <p:spPr>
          <a:xfrm flipH="1">
            <a:off x="5635400" y="3549225"/>
            <a:ext cx="257400" cy="15984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3" name="Shape 653"/>
          <p:cNvCxnSpPr/>
          <p:nvPr/>
        </p:nvCxnSpPr>
        <p:spPr>
          <a:xfrm flipH="1">
            <a:off x="5621875" y="3562775"/>
            <a:ext cx="785700" cy="1611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4" name="Shape 654"/>
          <p:cNvSpPr txBox="1"/>
          <p:nvPr/>
        </p:nvSpPr>
        <p:spPr>
          <a:xfrm>
            <a:off x="4917450" y="5188375"/>
            <a:ext cx="16392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Bearings with seals</a:t>
            </a:r>
            <a:endParaRPr/>
          </a:p>
        </p:txBody>
      </p:sp>
      <p:sp>
        <p:nvSpPr>
          <p:cNvPr id="655" name="Shape 655"/>
          <p:cNvSpPr txBox="1"/>
          <p:nvPr/>
        </p:nvSpPr>
        <p:spPr>
          <a:xfrm>
            <a:off x="5239175" y="1500300"/>
            <a:ext cx="16392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Loading Mechanism</a:t>
            </a:r>
            <a:endParaRPr/>
          </a:p>
        </p:txBody>
      </p:sp>
      <p:sp>
        <p:nvSpPr>
          <p:cNvPr id="656" name="Shape 656"/>
          <p:cNvSpPr/>
          <p:nvPr/>
        </p:nvSpPr>
        <p:spPr>
          <a:xfrm>
            <a:off x="1964275" y="2655125"/>
            <a:ext cx="609600" cy="813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Shape 657"/>
          <p:cNvSpPr txBox="1"/>
          <p:nvPr/>
        </p:nvSpPr>
        <p:spPr>
          <a:xfrm>
            <a:off x="902550" y="2384225"/>
            <a:ext cx="11379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High-Speed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</a:t>
            </a:r>
            <a:endParaRPr/>
          </a:p>
        </p:txBody>
      </p:sp>
      <p:sp>
        <p:nvSpPr>
          <p:cNvPr id="658" name="Shape 658"/>
          <p:cNvSpPr/>
          <p:nvPr/>
        </p:nvSpPr>
        <p:spPr>
          <a:xfrm>
            <a:off x="5504975" y="5098475"/>
            <a:ext cx="257400" cy="1761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Shape 659"/>
          <p:cNvSpPr/>
          <p:nvPr/>
        </p:nvSpPr>
        <p:spPr>
          <a:xfrm>
            <a:off x="5608325" y="2001600"/>
            <a:ext cx="176100" cy="369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 txBox="1">
            <a:spLocks noGrp="1"/>
          </p:cNvSpPr>
          <p:nvPr>
            <p:ph type="title"/>
          </p:nvPr>
        </p:nvSpPr>
        <p:spPr>
          <a:xfrm>
            <a:off x="1056449" y="429350"/>
            <a:ext cx="76479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Design E: Advanced Cantilever 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Shape 665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666" name="Shape 6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325" y="1317724"/>
            <a:ext cx="3924075" cy="374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Shape 667"/>
          <p:cNvPicPr preferRelativeResize="0"/>
          <p:nvPr/>
        </p:nvPicPr>
        <p:blipFill rotWithShape="1">
          <a:blip r:embed="rId4">
            <a:alphaModFix/>
          </a:blip>
          <a:srcRect t="3128"/>
          <a:stretch/>
        </p:blipFill>
        <p:spPr>
          <a:xfrm>
            <a:off x="4259275" y="1207175"/>
            <a:ext cx="4402876" cy="4763674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Shape 668"/>
          <p:cNvSpPr txBox="1"/>
          <p:nvPr/>
        </p:nvSpPr>
        <p:spPr>
          <a:xfrm>
            <a:off x="6436513" y="5577469"/>
            <a:ext cx="15750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Loading Nut</a:t>
            </a:r>
            <a:endParaRPr sz="1000"/>
          </a:p>
        </p:txBody>
      </p:sp>
      <p:cxnSp>
        <p:nvCxnSpPr>
          <p:cNvPr id="669" name="Shape 669"/>
          <p:cNvCxnSpPr/>
          <p:nvPr/>
        </p:nvCxnSpPr>
        <p:spPr>
          <a:xfrm>
            <a:off x="5142850" y="4009800"/>
            <a:ext cx="2084700" cy="1218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670" name="Shape 670"/>
          <p:cNvSpPr txBox="1"/>
          <p:nvPr/>
        </p:nvSpPr>
        <p:spPr>
          <a:xfrm>
            <a:off x="7163350" y="5055231"/>
            <a:ext cx="15750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S-Type Load Cell</a:t>
            </a:r>
            <a:endParaRPr sz="1000"/>
          </a:p>
        </p:txBody>
      </p:sp>
      <p:cxnSp>
        <p:nvCxnSpPr>
          <p:cNvPr id="671" name="Shape 671"/>
          <p:cNvCxnSpPr/>
          <p:nvPr/>
        </p:nvCxnSpPr>
        <p:spPr>
          <a:xfrm>
            <a:off x="6549950" y="4367200"/>
            <a:ext cx="503400" cy="284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672" name="Shape 672"/>
          <p:cNvSpPr txBox="1"/>
          <p:nvPr/>
        </p:nvSpPr>
        <p:spPr>
          <a:xfrm>
            <a:off x="6489050" y="4563406"/>
            <a:ext cx="15750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High Speed Motor</a:t>
            </a:r>
            <a:endParaRPr sz="1000"/>
          </a:p>
        </p:txBody>
      </p:sp>
      <p:cxnSp>
        <p:nvCxnSpPr>
          <p:cNvPr id="673" name="Shape 673"/>
          <p:cNvCxnSpPr/>
          <p:nvPr/>
        </p:nvCxnSpPr>
        <p:spPr>
          <a:xfrm>
            <a:off x="5142850" y="4417350"/>
            <a:ext cx="1837500" cy="107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674" name="Shape 674"/>
          <p:cNvSpPr txBox="1"/>
          <p:nvPr/>
        </p:nvSpPr>
        <p:spPr>
          <a:xfrm>
            <a:off x="6934750" y="5313450"/>
            <a:ext cx="7902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Spring</a:t>
            </a:r>
            <a:endParaRPr sz="1000"/>
          </a:p>
        </p:txBody>
      </p:sp>
      <p:cxnSp>
        <p:nvCxnSpPr>
          <p:cNvPr id="675" name="Shape 675"/>
          <p:cNvCxnSpPr/>
          <p:nvPr/>
        </p:nvCxnSpPr>
        <p:spPr>
          <a:xfrm>
            <a:off x="5097250" y="4903650"/>
            <a:ext cx="1416000" cy="837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676" name="Shape 676"/>
          <p:cNvCxnSpPr/>
          <p:nvPr/>
        </p:nvCxnSpPr>
        <p:spPr>
          <a:xfrm rot="10800000" flipH="1">
            <a:off x="6650675" y="1400850"/>
            <a:ext cx="628500" cy="671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677" name="Shape 677"/>
          <p:cNvSpPr txBox="1"/>
          <p:nvPr/>
        </p:nvSpPr>
        <p:spPr>
          <a:xfrm>
            <a:off x="6873300" y="1130981"/>
            <a:ext cx="15750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Test Bearing</a:t>
            </a:r>
            <a:endParaRPr sz="1000"/>
          </a:p>
        </p:txBody>
      </p:sp>
      <p:sp>
        <p:nvSpPr>
          <p:cNvPr id="678" name="Shape 678"/>
          <p:cNvSpPr txBox="1"/>
          <p:nvPr/>
        </p:nvSpPr>
        <p:spPr>
          <a:xfrm>
            <a:off x="4169100" y="1244875"/>
            <a:ext cx="9768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Motor </a:t>
            </a:r>
            <a:endParaRPr sz="10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Pulley</a:t>
            </a:r>
            <a:endParaRPr sz="1000"/>
          </a:p>
        </p:txBody>
      </p:sp>
      <p:cxnSp>
        <p:nvCxnSpPr>
          <p:cNvPr id="679" name="Shape 679"/>
          <p:cNvCxnSpPr>
            <a:endCxn id="678" idx="2"/>
          </p:cNvCxnSpPr>
          <p:nvPr/>
        </p:nvCxnSpPr>
        <p:spPr>
          <a:xfrm rot="10800000">
            <a:off x="4657500" y="1501375"/>
            <a:ext cx="235200" cy="192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680" name="Shape 680"/>
          <p:cNvSpPr txBox="1"/>
          <p:nvPr/>
        </p:nvSpPr>
        <p:spPr>
          <a:xfrm>
            <a:off x="5884125" y="912181"/>
            <a:ext cx="15750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Support Bearings</a:t>
            </a:r>
            <a:endParaRPr sz="1000"/>
          </a:p>
        </p:txBody>
      </p:sp>
      <p:cxnSp>
        <p:nvCxnSpPr>
          <p:cNvPr id="681" name="Shape 681"/>
          <p:cNvCxnSpPr/>
          <p:nvPr/>
        </p:nvCxnSpPr>
        <p:spPr>
          <a:xfrm rot="10800000" flipH="1">
            <a:off x="5405425" y="1086475"/>
            <a:ext cx="549300" cy="372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682" name="Shape 682"/>
          <p:cNvCxnSpPr/>
          <p:nvPr/>
        </p:nvCxnSpPr>
        <p:spPr>
          <a:xfrm rot="10800000" flipH="1">
            <a:off x="5982250" y="1156800"/>
            <a:ext cx="366000" cy="677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683" name="Shape 683"/>
          <p:cNvCxnSpPr/>
          <p:nvPr/>
        </p:nvCxnSpPr>
        <p:spPr>
          <a:xfrm>
            <a:off x="6705600" y="2420200"/>
            <a:ext cx="1489500" cy="274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684" name="Shape 684"/>
          <p:cNvSpPr txBox="1"/>
          <p:nvPr/>
        </p:nvSpPr>
        <p:spPr>
          <a:xfrm>
            <a:off x="8124800" y="2442575"/>
            <a:ext cx="13335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Sleeve</a:t>
            </a:r>
            <a:endParaRPr sz="10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System</a:t>
            </a:r>
            <a:endParaRPr sz="1000"/>
          </a:p>
        </p:txBody>
      </p:sp>
      <p:cxnSp>
        <p:nvCxnSpPr>
          <p:cNvPr id="685" name="Shape 685"/>
          <p:cNvCxnSpPr/>
          <p:nvPr/>
        </p:nvCxnSpPr>
        <p:spPr>
          <a:xfrm rot="10800000" flipH="1">
            <a:off x="7376962" y="1153562"/>
            <a:ext cx="778200" cy="714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686" name="Shape 686"/>
          <p:cNvSpPr txBox="1"/>
          <p:nvPr/>
        </p:nvSpPr>
        <p:spPr>
          <a:xfrm>
            <a:off x="7587300" y="906575"/>
            <a:ext cx="15210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Floating Housing</a:t>
            </a:r>
            <a:endParaRPr sz="1000"/>
          </a:p>
        </p:txBody>
      </p:sp>
      <p:sp>
        <p:nvSpPr>
          <p:cNvPr id="687" name="Shape 687"/>
          <p:cNvSpPr txBox="1"/>
          <p:nvPr/>
        </p:nvSpPr>
        <p:spPr>
          <a:xfrm>
            <a:off x="7607525" y="5448806"/>
            <a:ext cx="666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Loading</a:t>
            </a:r>
            <a:endParaRPr sz="1000"/>
          </a:p>
        </p:txBody>
      </p:sp>
      <p:sp>
        <p:nvSpPr>
          <p:cNvPr id="688" name="Shape 688"/>
          <p:cNvSpPr/>
          <p:nvPr/>
        </p:nvSpPr>
        <p:spPr>
          <a:xfrm>
            <a:off x="7300456" y="5393006"/>
            <a:ext cx="366000" cy="4530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Shape 689"/>
          <p:cNvSpPr txBox="1"/>
          <p:nvPr/>
        </p:nvSpPr>
        <p:spPr>
          <a:xfrm flipH="1">
            <a:off x="0" y="5445050"/>
            <a:ext cx="3962700" cy="442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FFFFF"/>
                </a:solidFill>
              </a:rPr>
              <a:t>Torque Measurement: Loading Cells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 txBox="1">
            <a:spLocks noGrp="1"/>
          </p:cNvSpPr>
          <p:nvPr>
            <p:ph type="ctrTitle"/>
          </p:nvPr>
        </p:nvSpPr>
        <p:spPr>
          <a:xfrm>
            <a:off x="1554710" y="1605831"/>
            <a:ext cx="69843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/>
              <a:t>Final Design 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Shape 695"/>
          <p:cNvSpPr/>
          <p:nvPr/>
        </p:nvSpPr>
        <p:spPr>
          <a:xfrm>
            <a:off x="102999" y="2764325"/>
            <a:ext cx="3305700" cy="702600"/>
          </a:xfrm>
          <a:prstGeom prst="homePlate">
            <a:avLst>
              <a:gd name="adj" fmla="val 50000"/>
            </a:avLst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Design Evaluation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696" name="Shape 696"/>
          <p:cNvSpPr/>
          <p:nvPr/>
        </p:nvSpPr>
        <p:spPr>
          <a:xfrm>
            <a:off x="2919150" y="2764050"/>
            <a:ext cx="3305700" cy="702600"/>
          </a:xfrm>
          <a:prstGeom prst="chevron">
            <a:avLst>
              <a:gd name="adj" fmla="val 50000"/>
            </a:avLst>
          </a:prstGeom>
          <a:solidFill>
            <a:srgbClr val="24A0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Matlab Calculations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697" name="Shape 697"/>
          <p:cNvSpPr/>
          <p:nvPr/>
        </p:nvSpPr>
        <p:spPr>
          <a:xfrm>
            <a:off x="5735304" y="2764095"/>
            <a:ext cx="3305700" cy="702600"/>
          </a:xfrm>
          <a:prstGeom prst="chevron">
            <a:avLst>
              <a:gd name="adj" fmla="val 50000"/>
            </a:avLst>
          </a:prstGeom>
          <a:solidFill>
            <a:srgbClr val="A1D1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System Details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698" name="Shape 698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 txBox="1">
            <a:spLocks noGrp="1"/>
          </p:cNvSpPr>
          <p:nvPr>
            <p:ph type="title"/>
          </p:nvPr>
        </p:nvSpPr>
        <p:spPr>
          <a:xfrm>
            <a:off x="1056449" y="429350"/>
            <a:ext cx="77475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Pugh’s Matrix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Shape 704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705" name="Shape 705"/>
          <p:cNvPicPr preferRelativeResize="0"/>
          <p:nvPr/>
        </p:nvPicPr>
        <p:blipFill rotWithShape="1">
          <a:blip r:embed="rId3">
            <a:alphaModFix/>
          </a:blip>
          <a:srcRect l="1690" t="19468" r="16268" b="20126"/>
          <a:stretch/>
        </p:blipFill>
        <p:spPr>
          <a:xfrm>
            <a:off x="54925" y="1428375"/>
            <a:ext cx="9034152" cy="374139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06" name="Shape 706"/>
          <p:cNvPicPr preferRelativeResize="0"/>
          <p:nvPr/>
        </p:nvPicPr>
        <p:blipFill rotWithShape="1">
          <a:blip r:embed="rId4">
            <a:alphaModFix/>
          </a:blip>
          <a:srcRect l="34547" t="32641" r="24798" b="31754"/>
          <a:stretch/>
        </p:blipFill>
        <p:spPr>
          <a:xfrm>
            <a:off x="3603669" y="1732131"/>
            <a:ext cx="1304074" cy="64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 txBox="1">
            <a:spLocks noGrp="1"/>
          </p:cNvSpPr>
          <p:nvPr>
            <p:ph type="title"/>
          </p:nvPr>
        </p:nvSpPr>
        <p:spPr>
          <a:xfrm>
            <a:off x="1056449" y="429350"/>
            <a:ext cx="77475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Final Design Static Analysis 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Shape 712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713" name="Shape 713"/>
          <p:cNvPicPr preferRelativeResize="0"/>
          <p:nvPr/>
        </p:nvPicPr>
        <p:blipFill rotWithShape="1">
          <a:blip r:embed="rId3">
            <a:alphaModFix/>
          </a:blip>
          <a:srcRect l="22249" t="7086" r="20140" b="4221"/>
          <a:stretch/>
        </p:blipFill>
        <p:spPr>
          <a:xfrm>
            <a:off x="1539575" y="1293225"/>
            <a:ext cx="6064850" cy="4646175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Shape 714"/>
          <p:cNvSpPr txBox="1"/>
          <p:nvPr/>
        </p:nvSpPr>
        <p:spPr>
          <a:xfrm>
            <a:off x="1539573" y="1013670"/>
            <a:ext cx="61611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Shaft Dimensions and Forces </a:t>
            </a:r>
            <a:endParaRPr sz="12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 txBox="1">
            <a:spLocks noGrp="1"/>
          </p:cNvSpPr>
          <p:nvPr>
            <p:ph type="title"/>
          </p:nvPr>
        </p:nvSpPr>
        <p:spPr>
          <a:xfrm>
            <a:off x="1056449" y="429350"/>
            <a:ext cx="77475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Deflection &amp; Static Stresses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Shape 720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721" name="Shape 7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250" y="1098237"/>
            <a:ext cx="7747499" cy="4661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 txBox="1">
            <a:spLocks noGrp="1"/>
          </p:cNvSpPr>
          <p:nvPr>
            <p:ph type="title"/>
          </p:nvPr>
        </p:nvSpPr>
        <p:spPr>
          <a:xfrm>
            <a:off x="1056449" y="429350"/>
            <a:ext cx="77475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Critical Frequency Approximation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Shape 727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728" name="Shape 728"/>
          <p:cNvSpPr txBox="1"/>
          <p:nvPr/>
        </p:nvSpPr>
        <p:spPr>
          <a:xfrm>
            <a:off x="715425" y="1395025"/>
            <a:ext cx="7447200" cy="4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Nc</a:t>
            </a: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Critical speed </a:t>
            </a: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[rpm]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</a:t>
            </a: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: A</a:t>
            </a:r>
            <a:r>
              <a:rPr lang="en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cceleration due to gravity[m/s^</a:t>
            </a: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2]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∂</a:t>
            </a:r>
            <a:r>
              <a:rPr lang="en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</a:t>
            </a: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: Maximum</a:t>
            </a:r>
            <a:r>
              <a:rPr lang="en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static deflection </a:t>
            </a: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[m]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9" name="Shape 7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1470" y="1451025"/>
            <a:ext cx="2181075" cy="9966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aphicFrame>
        <p:nvGraphicFramePr>
          <p:cNvPr id="730" name="Shape 730"/>
          <p:cNvGraphicFramePr/>
          <p:nvPr/>
        </p:nvGraphicFramePr>
        <p:xfrm>
          <a:off x="410627" y="4029975"/>
          <a:ext cx="8322750" cy="1455325"/>
        </p:xfrm>
        <a:graphic>
          <a:graphicData uri="http://schemas.openxmlformats.org/drawingml/2006/table">
            <a:tbl>
              <a:tblPr>
                <a:noFill/>
                <a:tableStyleId>{FB1F7E71-12A1-4863-9619-2B94AD2019E2}</a:tableStyleId>
              </a:tblPr>
              <a:tblGrid>
                <a:gridCol w="1664550"/>
                <a:gridCol w="1664550"/>
                <a:gridCol w="1664550"/>
                <a:gridCol w="1664550"/>
                <a:gridCol w="1664550"/>
              </a:tblGrid>
              <a:tr h="94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 u="none" strike="noStrike" cap="none"/>
                        <a:t>Bearing Number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/>
                        <a:t>Speed at </a:t>
                      </a:r>
                      <a:r>
                        <a:rPr lang="en" sz="1800" b="1">
                          <a:solidFill>
                            <a:srgbClr val="000000"/>
                          </a:solidFill>
                        </a:rPr>
                        <a:t>600,000 NDm</a:t>
                      </a:r>
                      <a:r>
                        <a:rPr lang="en" sz="1800" b="1" i="0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[rpm]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rgbClr val="000000"/>
                          </a:solidFill>
                        </a:rPr>
                        <a:t>SKF Limiting Speed</a:t>
                      </a:r>
                      <a:endParaRPr sz="1800" b="1">
                        <a:solidFill>
                          <a:srgbClr val="000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[rpm]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rgbClr val="000000"/>
                          </a:solidFill>
                        </a:rPr>
                        <a:t>Critical </a:t>
                      </a:r>
                      <a:r>
                        <a:rPr lang="en" sz="1800" b="1"/>
                        <a:t>Speed</a:t>
                      </a:r>
                      <a:endParaRPr sz="1800" b="1">
                        <a:solidFill>
                          <a:srgbClr val="000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[rpm]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/>
                        <a:t>Speed at </a:t>
                      </a:r>
                      <a:r>
                        <a:rPr lang="en" sz="1800" b="1">
                          <a:solidFill>
                            <a:srgbClr val="000000"/>
                          </a:solidFill>
                        </a:rPr>
                        <a:t>800,000 NDm</a:t>
                      </a:r>
                      <a:endParaRPr sz="1800" b="1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/>
                        <a:t>[</a:t>
                      </a:r>
                      <a:r>
                        <a:rPr lang="en" sz="1800" i="0" u="none" strike="noStrike" cap="none">
                          <a:solidFill>
                            <a:srgbClr val="000000"/>
                          </a:solidFill>
                        </a:rPr>
                        <a:t>rpm</a:t>
                      </a:r>
                      <a:r>
                        <a:rPr lang="en" sz="1800"/>
                        <a:t>]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512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 u="none" strike="noStrike" cap="none"/>
                        <a:t>6208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i="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0,000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1,000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1,444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13,333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E7E9F0"/>
                    </a:solidFill>
                  </a:tcPr>
                </a:tc>
              </a:tr>
            </a:tbl>
          </a:graphicData>
        </a:graphic>
      </p:graphicFrame>
      <p:sp>
        <p:nvSpPr>
          <p:cNvPr id="731" name="Shape 731"/>
          <p:cNvSpPr/>
          <p:nvPr/>
        </p:nvSpPr>
        <p:spPr>
          <a:xfrm>
            <a:off x="5404275" y="4030000"/>
            <a:ext cx="1664400" cy="14553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 txBox="1">
            <a:spLocks noGrp="1"/>
          </p:cNvSpPr>
          <p:nvPr>
            <p:ph type="title"/>
          </p:nvPr>
        </p:nvSpPr>
        <p:spPr>
          <a:xfrm>
            <a:off x="1056449" y="429350"/>
            <a:ext cx="78795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Conclusion </a:t>
            </a:r>
            <a:endParaRPr sz="3000" b="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737" name="Shape 737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738" name="Shape 738"/>
          <p:cNvSpPr txBox="1"/>
          <p:nvPr/>
        </p:nvSpPr>
        <p:spPr>
          <a:xfrm>
            <a:off x="1056525" y="1452275"/>
            <a:ext cx="7879500" cy="3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Tests ball bearing 6208</a:t>
            </a:r>
            <a:endParaRPr sz="1900"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Applies electric potential </a:t>
            </a:r>
            <a:endParaRPr sz="1900"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Achieves required speeds </a:t>
            </a:r>
            <a:endParaRPr sz="1900"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Measures friction torque</a:t>
            </a:r>
            <a:endParaRPr sz="1900"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Applies various loads </a:t>
            </a:r>
            <a:endParaRPr sz="1900"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Logs bearing temperature</a:t>
            </a:r>
            <a:endParaRPr sz="2000"/>
          </a:p>
        </p:txBody>
      </p:sp>
      <p:pic>
        <p:nvPicPr>
          <p:cNvPr id="739" name="Shape 7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762" y="1528781"/>
            <a:ext cx="308900" cy="3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Shape 7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762" y="2084044"/>
            <a:ext cx="308900" cy="3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Shape 7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762" y="2639307"/>
            <a:ext cx="308900" cy="3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Shape 7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762" y="3194569"/>
            <a:ext cx="308900" cy="3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Shape 7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762" y="3758988"/>
            <a:ext cx="308900" cy="3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Shape 7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762" y="4305094"/>
            <a:ext cx="308900" cy="3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Shape 745"/>
          <p:cNvPicPr preferRelativeResize="0"/>
          <p:nvPr/>
        </p:nvPicPr>
        <p:blipFill rotWithShape="1">
          <a:blip r:embed="rId4">
            <a:alphaModFix/>
          </a:blip>
          <a:srcRect t="3128"/>
          <a:stretch/>
        </p:blipFill>
        <p:spPr>
          <a:xfrm>
            <a:off x="4362250" y="789851"/>
            <a:ext cx="4423474" cy="47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/>
          <p:nvPr/>
        </p:nvSpPr>
        <p:spPr>
          <a:xfrm>
            <a:off x="7312024" y="4640241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Shape 751"/>
          <p:cNvSpPr/>
          <p:nvPr/>
        </p:nvSpPr>
        <p:spPr>
          <a:xfrm>
            <a:off x="7312024" y="5069680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Shape 752"/>
          <p:cNvSpPr/>
          <p:nvPr/>
        </p:nvSpPr>
        <p:spPr>
          <a:xfrm>
            <a:off x="7312024" y="5499138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Shape 753"/>
          <p:cNvSpPr/>
          <p:nvPr/>
        </p:nvSpPr>
        <p:spPr>
          <a:xfrm>
            <a:off x="8165350" y="4640241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Shape 754"/>
          <p:cNvSpPr/>
          <p:nvPr/>
        </p:nvSpPr>
        <p:spPr>
          <a:xfrm>
            <a:off x="8165350" y="5069680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Shape 755"/>
          <p:cNvSpPr/>
          <p:nvPr/>
        </p:nvSpPr>
        <p:spPr>
          <a:xfrm>
            <a:off x="8165350" y="5499138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Shape 756"/>
          <p:cNvSpPr txBox="1">
            <a:spLocks noGrp="1"/>
          </p:cNvSpPr>
          <p:nvPr>
            <p:ph type="sldNum" idx="12"/>
          </p:nvPr>
        </p:nvSpPr>
        <p:spPr>
          <a:xfrm>
            <a:off x="8182437" y="6277246"/>
            <a:ext cx="525300" cy="30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757" name="Shape 757"/>
          <p:cNvSpPr/>
          <p:nvPr/>
        </p:nvSpPr>
        <p:spPr>
          <a:xfrm>
            <a:off x="3899575" y="3348813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Shape 758"/>
          <p:cNvSpPr/>
          <p:nvPr/>
        </p:nvSpPr>
        <p:spPr>
          <a:xfrm>
            <a:off x="4752411" y="3348813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Shape 759"/>
          <p:cNvSpPr/>
          <p:nvPr/>
        </p:nvSpPr>
        <p:spPr>
          <a:xfrm>
            <a:off x="2193075" y="1635132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Shape 760"/>
          <p:cNvSpPr/>
          <p:nvPr/>
        </p:nvSpPr>
        <p:spPr>
          <a:xfrm>
            <a:off x="2193075" y="2063478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Shape 761"/>
          <p:cNvSpPr/>
          <p:nvPr/>
        </p:nvSpPr>
        <p:spPr>
          <a:xfrm>
            <a:off x="2193075" y="2491980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762" name="Shape 762"/>
          <p:cNvSpPr/>
          <p:nvPr/>
        </p:nvSpPr>
        <p:spPr>
          <a:xfrm>
            <a:off x="2193075" y="2920326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Shape 763"/>
          <p:cNvSpPr/>
          <p:nvPr/>
        </p:nvSpPr>
        <p:spPr>
          <a:xfrm>
            <a:off x="2193075" y="3348813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Shape 764"/>
          <p:cNvSpPr/>
          <p:nvPr/>
        </p:nvSpPr>
        <p:spPr>
          <a:xfrm>
            <a:off x="3046245" y="1635132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Shape 765"/>
          <p:cNvSpPr/>
          <p:nvPr/>
        </p:nvSpPr>
        <p:spPr>
          <a:xfrm>
            <a:off x="3046245" y="2063478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Shape 766"/>
          <p:cNvSpPr/>
          <p:nvPr/>
        </p:nvSpPr>
        <p:spPr>
          <a:xfrm>
            <a:off x="3046245" y="2491980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767" name="Shape 767"/>
          <p:cNvSpPr/>
          <p:nvPr/>
        </p:nvSpPr>
        <p:spPr>
          <a:xfrm>
            <a:off x="3046245" y="2920326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Shape 768"/>
          <p:cNvSpPr/>
          <p:nvPr/>
        </p:nvSpPr>
        <p:spPr>
          <a:xfrm>
            <a:off x="3046245" y="3348813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Shape 769"/>
          <p:cNvSpPr/>
          <p:nvPr/>
        </p:nvSpPr>
        <p:spPr>
          <a:xfrm>
            <a:off x="2194539" y="930163"/>
            <a:ext cx="365700" cy="323700"/>
          </a:xfrm>
          <a:prstGeom prst="rect">
            <a:avLst/>
          </a:prstGeom>
          <a:solidFill>
            <a:srgbClr val="3C85D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A.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770" name="Shape 770"/>
          <p:cNvSpPr/>
          <p:nvPr/>
        </p:nvSpPr>
        <p:spPr>
          <a:xfrm>
            <a:off x="2195272" y="1253940"/>
            <a:ext cx="425700" cy="323700"/>
          </a:xfrm>
          <a:prstGeom prst="rect">
            <a:avLst/>
          </a:prstGeom>
          <a:solidFill>
            <a:srgbClr val="3C85D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35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71" name="Shape 771"/>
          <p:cNvSpPr/>
          <p:nvPr/>
        </p:nvSpPr>
        <p:spPr>
          <a:xfrm>
            <a:off x="2621489" y="1253940"/>
            <a:ext cx="425700" cy="323700"/>
          </a:xfrm>
          <a:prstGeom prst="rect">
            <a:avLst/>
          </a:prstGeom>
          <a:solidFill>
            <a:srgbClr val="3574C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36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72" name="Shape 772"/>
          <p:cNvSpPr/>
          <p:nvPr/>
        </p:nvSpPr>
        <p:spPr>
          <a:xfrm>
            <a:off x="3047706" y="1253940"/>
            <a:ext cx="425700" cy="323700"/>
          </a:xfrm>
          <a:prstGeom prst="rect">
            <a:avLst/>
          </a:prstGeom>
          <a:solidFill>
            <a:srgbClr val="3574C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37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73" name="Shape 773"/>
          <p:cNvSpPr/>
          <p:nvPr/>
        </p:nvSpPr>
        <p:spPr>
          <a:xfrm>
            <a:off x="2560213" y="930277"/>
            <a:ext cx="1767300" cy="323700"/>
          </a:xfrm>
          <a:prstGeom prst="rect">
            <a:avLst/>
          </a:prstGeom>
          <a:solidFill>
            <a:srgbClr val="3574C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September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774" name="Shape 774"/>
          <p:cNvSpPr/>
          <p:nvPr/>
        </p:nvSpPr>
        <p:spPr>
          <a:xfrm>
            <a:off x="3474763" y="1253940"/>
            <a:ext cx="425700" cy="323700"/>
          </a:xfrm>
          <a:prstGeom prst="rect">
            <a:avLst/>
          </a:prstGeom>
          <a:solidFill>
            <a:srgbClr val="3574C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38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75" name="Shape 775"/>
          <p:cNvSpPr/>
          <p:nvPr/>
        </p:nvSpPr>
        <p:spPr>
          <a:xfrm>
            <a:off x="3900980" y="1253940"/>
            <a:ext cx="425700" cy="323700"/>
          </a:xfrm>
          <a:prstGeom prst="rect">
            <a:avLst/>
          </a:prstGeom>
          <a:solidFill>
            <a:srgbClr val="3574C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39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76" name="Shape 776"/>
          <p:cNvSpPr/>
          <p:nvPr/>
        </p:nvSpPr>
        <p:spPr>
          <a:xfrm>
            <a:off x="4327197" y="1253940"/>
            <a:ext cx="425700" cy="323700"/>
          </a:xfrm>
          <a:prstGeom prst="rect">
            <a:avLst/>
          </a:prstGeom>
          <a:solidFill>
            <a:srgbClr val="2E66A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40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77" name="Shape 777"/>
          <p:cNvSpPr/>
          <p:nvPr/>
        </p:nvSpPr>
        <p:spPr>
          <a:xfrm>
            <a:off x="3899575" y="1635132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Shape 778"/>
          <p:cNvSpPr/>
          <p:nvPr/>
        </p:nvSpPr>
        <p:spPr>
          <a:xfrm>
            <a:off x="3899575" y="2063478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Shape 779"/>
          <p:cNvSpPr/>
          <p:nvPr/>
        </p:nvSpPr>
        <p:spPr>
          <a:xfrm>
            <a:off x="3899575" y="2491980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Shape 780"/>
          <p:cNvSpPr/>
          <p:nvPr/>
        </p:nvSpPr>
        <p:spPr>
          <a:xfrm>
            <a:off x="3899575" y="2920326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Shape 781"/>
          <p:cNvSpPr/>
          <p:nvPr/>
        </p:nvSpPr>
        <p:spPr>
          <a:xfrm>
            <a:off x="6193113" y="930277"/>
            <a:ext cx="1767300" cy="323700"/>
          </a:xfrm>
          <a:prstGeom prst="rect">
            <a:avLst/>
          </a:prstGeom>
          <a:solidFill>
            <a:srgbClr val="1F497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November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782" name="Shape 782"/>
          <p:cNvSpPr/>
          <p:nvPr/>
        </p:nvSpPr>
        <p:spPr>
          <a:xfrm>
            <a:off x="4754490" y="1253940"/>
            <a:ext cx="425700" cy="323700"/>
          </a:xfrm>
          <a:prstGeom prst="rect">
            <a:avLst/>
          </a:prstGeom>
          <a:solidFill>
            <a:srgbClr val="2E66A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41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83" name="Shape 783"/>
          <p:cNvSpPr/>
          <p:nvPr/>
        </p:nvSpPr>
        <p:spPr>
          <a:xfrm>
            <a:off x="5180707" y="1254334"/>
            <a:ext cx="425700" cy="323700"/>
          </a:xfrm>
          <a:prstGeom prst="rect">
            <a:avLst/>
          </a:prstGeom>
          <a:solidFill>
            <a:srgbClr val="2E66A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42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84" name="Shape 784"/>
          <p:cNvSpPr/>
          <p:nvPr/>
        </p:nvSpPr>
        <p:spPr>
          <a:xfrm>
            <a:off x="5606924" y="1253940"/>
            <a:ext cx="425700" cy="323700"/>
          </a:xfrm>
          <a:prstGeom prst="rect">
            <a:avLst/>
          </a:prstGeom>
          <a:solidFill>
            <a:srgbClr val="2E66A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43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85" name="Shape 785"/>
          <p:cNvSpPr/>
          <p:nvPr/>
        </p:nvSpPr>
        <p:spPr>
          <a:xfrm>
            <a:off x="4752411" y="1635132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Shape 786"/>
          <p:cNvSpPr/>
          <p:nvPr/>
        </p:nvSpPr>
        <p:spPr>
          <a:xfrm>
            <a:off x="4752411" y="2063478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Shape 787"/>
          <p:cNvSpPr/>
          <p:nvPr/>
        </p:nvSpPr>
        <p:spPr>
          <a:xfrm>
            <a:off x="4752411" y="2491980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Shape 788"/>
          <p:cNvSpPr/>
          <p:nvPr/>
        </p:nvSpPr>
        <p:spPr>
          <a:xfrm>
            <a:off x="4752411" y="2920326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Shape 789"/>
          <p:cNvSpPr/>
          <p:nvPr/>
        </p:nvSpPr>
        <p:spPr>
          <a:xfrm>
            <a:off x="7960207" y="930277"/>
            <a:ext cx="1057800" cy="323700"/>
          </a:xfrm>
          <a:prstGeom prst="rect">
            <a:avLst/>
          </a:prstGeom>
          <a:solidFill>
            <a:srgbClr val="11294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December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790" name="Shape 790"/>
          <p:cNvSpPr/>
          <p:nvPr/>
        </p:nvSpPr>
        <p:spPr>
          <a:xfrm>
            <a:off x="6033476" y="1254334"/>
            <a:ext cx="425700" cy="323700"/>
          </a:xfrm>
          <a:prstGeom prst="rect">
            <a:avLst/>
          </a:prstGeom>
          <a:solidFill>
            <a:srgbClr val="1F497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44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91" name="Shape 791"/>
          <p:cNvSpPr/>
          <p:nvPr/>
        </p:nvSpPr>
        <p:spPr>
          <a:xfrm>
            <a:off x="6459693" y="1253940"/>
            <a:ext cx="425700" cy="323700"/>
          </a:xfrm>
          <a:prstGeom prst="rect">
            <a:avLst/>
          </a:prstGeom>
          <a:solidFill>
            <a:srgbClr val="1F497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45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92" name="Shape 792"/>
          <p:cNvSpPr/>
          <p:nvPr/>
        </p:nvSpPr>
        <p:spPr>
          <a:xfrm>
            <a:off x="6885910" y="1253940"/>
            <a:ext cx="425700" cy="323700"/>
          </a:xfrm>
          <a:prstGeom prst="rect">
            <a:avLst/>
          </a:prstGeom>
          <a:solidFill>
            <a:srgbClr val="1F497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46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93" name="Shape 793"/>
          <p:cNvSpPr/>
          <p:nvPr/>
        </p:nvSpPr>
        <p:spPr>
          <a:xfrm>
            <a:off x="125876" y="2064359"/>
            <a:ext cx="2067000" cy="428700"/>
          </a:xfrm>
          <a:prstGeom prst="rect">
            <a:avLst/>
          </a:prstGeom>
          <a:solidFill>
            <a:srgbClr val="11294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Optimize dimensions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794" name="Shape 794"/>
          <p:cNvSpPr/>
          <p:nvPr/>
        </p:nvSpPr>
        <p:spPr>
          <a:xfrm>
            <a:off x="125876" y="2492866"/>
            <a:ext cx="2067000" cy="428700"/>
          </a:xfrm>
          <a:prstGeom prst="rect">
            <a:avLst/>
          </a:prstGeom>
          <a:solidFill>
            <a:srgbClr val="11294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Material selection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795" name="Shape 795"/>
          <p:cNvSpPr/>
          <p:nvPr/>
        </p:nvSpPr>
        <p:spPr>
          <a:xfrm>
            <a:off x="125876" y="2921216"/>
            <a:ext cx="2067000" cy="428700"/>
          </a:xfrm>
          <a:prstGeom prst="rect">
            <a:avLst/>
          </a:prstGeom>
          <a:solidFill>
            <a:srgbClr val="11294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Freeze design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796" name="Shape 796"/>
          <p:cNvSpPr/>
          <p:nvPr/>
        </p:nvSpPr>
        <p:spPr>
          <a:xfrm>
            <a:off x="125876" y="3349707"/>
            <a:ext cx="2067000" cy="428700"/>
          </a:xfrm>
          <a:prstGeom prst="rect">
            <a:avLst/>
          </a:prstGeom>
          <a:solidFill>
            <a:srgbClr val="11294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Cost estimation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797" name="Shape 797"/>
          <p:cNvSpPr/>
          <p:nvPr/>
        </p:nvSpPr>
        <p:spPr>
          <a:xfrm>
            <a:off x="125890" y="930263"/>
            <a:ext cx="2067000" cy="1134300"/>
          </a:xfrm>
          <a:prstGeom prst="rect">
            <a:avLst/>
          </a:prstGeom>
          <a:solidFill>
            <a:srgbClr val="11294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Dynamic analysis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798" name="Shape 798"/>
          <p:cNvSpPr/>
          <p:nvPr/>
        </p:nvSpPr>
        <p:spPr>
          <a:xfrm rot="5400000" flipH="1">
            <a:off x="5632283" y="3489355"/>
            <a:ext cx="130500" cy="150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Shape 799"/>
          <p:cNvSpPr/>
          <p:nvPr/>
        </p:nvSpPr>
        <p:spPr>
          <a:xfrm>
            <a:off x="3899575" y="3778252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Shape 800"/>
          <p:cNvSpPr/>
          <p:nvPr/>
        </p:nvSpPr>
        <p:spPr>
          <a:xfrm>
            <a:off x="4752411" y="3778252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Shape 801"/>
          <p:cNvSpPr/>
          <p:nvPr/>
        </p:nvSpPr>
        <p:spPr>
          <a:xfrm>
            <a:off x="2193075" y="3778252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Shape 802"/>
          <p:cNvSpPr/>
          <p:nvPr/>
        </p:nvSpPr>
        <p:spPr>
          <a:xfrm>
            <a:off x="3046245" y="3778252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Shape 803"/>
          <p:cNvSpPr/>
          <p:nvPr/>
        </p:nvSpPr>
        <p:spPr>
          <a:xfrm>
            <a:off x="125876" y="3779150"/>
            <a:ext cx="2067000" cy="428700"/>
          </a:xfrm>
          <a:prstGeom prst="rect">
            <a:avLst/>
          </a:prstGeom>
          <a:solidFill>
            <a:srgbClr val="11294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Purchasing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04" name="Shape 804"/>
          <p:cNvSpPr/>
          <p:nvPr/>
        </p:nvSpPr>
        <p:spPr>
          <a:xfrm rot="5400000" flipH="1">
            <a:off x="5632283" y="3918796"/>
            <a:ext cx="130500" cy="150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Shape 805"/>
          <p:cNvSpPr/>
          <p:nvPr/>
        </p:nvSpPr>
        <p:spPr>
          <a:xfrm>
            <a:off x="3899575" y="4207710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Shape 806"/>
          <p:cNvSpPr/>
          <p:nvPr/>
        </p:nvSpPr>
        <p:spPr>
          <a:xfrm>
            <a:off x="4752411" y="4207710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Shape 807"/>
          <p:cNvSpPr/>
          <p:nvPr/>
        </p:nvSpPr>
        <p:spPr>
          <a:xfrm>
            <a:off x="2193075" y="4207710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Shape 808"/>
          <p:cNvSpPr/>
          <p:nvPr/>
        </p:nvSpPr>
        <p:spPr>
          <a:xfrm>
            <a:off x="3046245" y="4207710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Shape 809"/>
          <p:cNvSpPr/>
          <p:nvPr/>
        </p:nvSpPr>
        <p:spPr>
          <a:xfrm>
            <a:off x="125876" y="4208614"/>
            <a:ext cx="2067000" cy="428700"/>
          </a:xfrm>
          <a:prstGeom prst="rect">
            <a:avLst/>
          </a:prstGeom>
          <a:solidFill>
            <a:srgbClr val="11294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Manufacturing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10" name="Shape 810"/>
          <p:cNvSpPr/>
          <p:nvPr/>
        </p:nvSpPr>
        <p:spPr>
          <a:xfrm rot="5400000" flipH="1">
            <a:off x="5632283" y="4348256"/>
            <a:ext cx="130500" cy="150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Shape 811"/>
          <p:cNvSpPr/>
          <p:nvPr/>
        </p:nvSpPr>
        <p:spPr>
          <a:xfrm>
            <a:off x="5605736" y="3348813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Shape 812"/>
          <p:cNvSpPr/>
          <p:nvPr/>
        </p:nvSpPr>
        <p:spPr>
          <a:xfrm>
            <a:off x="5605736" y="1635132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Shape 813"/>
          <p:cNvSpPr/>
          <p:nvPr/>
        </p:nvSpPr>
        <p:spPr>
          <a:xfrm>
            <a:off x="5605736" y="2063478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Shape 814"/>
          <p:cNvSpPr/>
          <p:nvPr/>
        </p:nvSpPr>
        <p:spPr>
          <a:xfrm>
            <a:off x="5605736" y="2491980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Shape 815"/>
          <p:cNvSpPr/>
          <p:nvPr/>
        </p:nvSpPr>
        <p:spPr>
          <a:xfrm>
            <a:off x="5605736" y="2920326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Shape 816"/>
          <p:cNvSpPr/>
          <p:nvPr/>
        </p:nvSpPr>
        <p:spPr>
          <a:xfrm>
            <a:off x="7313198" y="1254334"/>
            <a:ext cx="425700" cy="323700"/>
          </a:xfrm>
          <a:prstGeom prst="rect">
            <a:avLst/>
          </a:prstGeom>
          <a:solidFill>
            <a:srgbClr val="1F497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47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17" name="Shape 817"/>
          <p:cNvSpPr/>
          <p:nvPr/>
        </p:nvSpPr>
        <p:spPr>
          <a:xfrm>
            <a:off x="7739415" y="1253940"/>
            <a:ext cx="425700" cy="323700"/>
          </a:xfrm>
          <a:prstGeom prst="rect">
            <a:avLst/>
          </a:prstGeom>
          <a:solidFill>
            <a:srgbClr val="11294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48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18" name="Shape 818"/>
          <p:cNvSpPr/>
          <p:nvPr/>
        </p:nvSpPr>
        <p:spPr>
          <a:xfrm>
            <a:off x="8165632" y="1253940"/>
            <a:ext cx="425700" cy="323700"/>
          </a:xfrm>
          <a:prstGeom prst="rect">
            <a:avLst/>
          </a:prstGeom>
          <a:solidFill>
            <a:srgbClr val="11294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49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19" name="Shape 819"/>
          <p:cNvSpPr/>
          <p:nvPr/>
        </p:nvSpPr>
        <p:spPr>
          <a:xfrm>
            <a:off x="5605736" y="3778252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Shape 820"/>
          <p:cNvSpPr/>
          <p:nvPr/>
        </p:nvSpPr>
        <p:spPr>
          <a:xfrm>
            <a:off x="5605736" y="4207710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Shape 821"/>
          <p:cNvSpPr/>
          <p:nvPr/>
        </p:nvSpPr>
        <p:spPr>
          <a:xfrm>
            <a:off x="8591862" y="1253940"/>
            <a:ext cx="425700" cy="323700"/>
          </a:xfrm>
          <a:prstGeom prst="rect">
            <a:avLst/>
          </a:prstGeom>
          <a:solidFill>
            <a:srgbClr val="11294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50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22" name="Shape 822"/>
          <p:cNvSpPr/>
          <p:nvPr/>
        </p:nvSpPr>
        <p:spPr>
          <a:xfrm>
            <a:off x="4327307" y="930277"/>
            <a:ext cx="1881000" cy="323700"/>
          </a:xfrm>
          <a:prstGeom prst="rect">
            <a:avLst/>
          </a:prstGeom>
          <a:solidFill>
            <a:srgbClr val="2E66A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October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23" name="Shape 823"/>
          <p:cNvSpPr/>
          <p:nvPr/>
        </p:nvSpPr>
        <p:spPr>
          <a:xfrm>
            <a:off x="6459067" y="3350350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Shape 824"/>
          <p:cNvSpPr/>
          <p:nvPr/>
        </p:nvSpPr>
        <p:spPr>
          <a:xfrm>
            <a:off x="7311903" y="3350350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Shape 825"/>
          <p:cNvSpPr/>
          <p:nvPr/>
        </p:nvSpPr>
        <p:spPr>
          <a:xfrm>
            <a:off x="6459067" y="1636669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Shape 826"/>
          <p:cNvSpPr/>
          <p:nvPr/>
        </p:nvSpPr>
        <p:spPr>
          <a:xfrm>
            <a:off x="6459067" y="2065015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Shape 827"/>
          <p:cNvSpPr/>
          <p:nvPr/>
        </p:nvSpPr>
        <p:spPr>
          <a:xfrm>
            <a:off x="6459067" y="2493517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Shape 828"/>
          <p:cNvSpPr/>
          <p:nvPr/>
        </p:nvSpPr>
        <p:spPr>
          <a:xfrm>
            <a:off x="6459067" y="2921863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Shape 829"/>
          <p:cNvSpPr/>
          <p:nvPr/>
        </p:nvSpPr>
        <p:spPr>
          <a:xfrm>
            <a:off x="7311903" y="1636669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Shape 830"/>
          <p:cNvSpPr/>
          <p:nvPr/>
        </p:nvSpPr>
        <p:spPr>
          <a:xfrm>
            <a:off x="7311903" y="2065015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Shape 831"/>
          <p:cNvSpPr/>
          <p:nvPr/>
        </p:nvSpPr>
        <p:spPr>
          <a:xfrm>
            <a:off x="7311903" y="2493517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Shape 832"/>
          <p:cNvSpPr/>
          <p:nvPr/>
        </p:nvSpPr>
        <p:spPr>
          <a:xfrm>
            <a:off x="7311903" y="2921863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Shape 833"/>
          <p:cNvSpPr/>
          <p:nvPr/>
        </p:nvSpPr>
        <p:spPr>
          <a:xfrm rot="5400000" flipH="1">
            <a:off x="8191775" y="3490892"/>
            <a:ext cx="130500" cy="150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Shape 834"/>
          <p:cNvSpPr/>
          <p:nvPr/>
        </p:nvSpPr>
        <p:spPr>
          <a:xfrm>
            <a:off x="6459067" y="3779789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Shape 835"/>
          <p:cNvSpPr/>
          <p:nvPr/>
        </p:nvSpPr>
        <p:spPr>
          <a:xfrm>
            <a:off x="7311903" y="3779789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Shape 836"/>
          <p:cNvSpPr/>
          <p:nvPr/>
        </p:nvSpPr>
        <p:spPr>
          <a:xfrm rot="5400000" flipH="1">
            <a:off x="8191775" y="3920333"/>
            <a:ext cx="130500" cy="150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Shape 837"/>
          <p:cNvSpPr/>
          <p:nvPr/>
        </p:nvSpPr>
        <p:spPr>
          <a:xfrm>
            <a:off x="6459067" y="4209248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Shape 838"/>
          <p:cNvSpPr/>
          <p:nvPr/>
        </p:nvSpPr>
        <p:spPr>
          <a:xfrm>
            <a:off x="7311903" y="4209248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Shape 839"/>
          <p:cNvSpPr/>
          <p:nvPr/>
        </p:nvSpPr>
        <p:spPr>
          <a:xfrm rot="5400000" flipH="1">
            <a:off x="8191775" y="4349794"/>
            <a:ext cx="130500" cy="150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Shape 840"/>
          <p:cNvSpPr/>
          <p:nvPr/>
        </p:nvSpPr>
        <p:spPr>
          <a:xfrm>
            <a:off x="8165229" y="3350350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Shape 841"/>
          <p:cNvSpPr/>
          <p:nvPr/>
        </p:nvSpPr>
        <p:spPr>
          <a:xfrm>
            <a:off x="8165229" y="1636669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Shape 842"/>
          <p:cNvSpPr/>
          <p:nvPr/>
        </p:nvSpPr>
        <p:spPr>
          <a:xfrm>
            <a:off x="8165229" y="2065015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Shape 843"/>
          <p:cNvSpPr/>
          <p:nvPr/>
        </p:nvSpPr>
        <p:spPr>
          <a:xfrm>
            <a:off x="8165229" y="2493517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Shape 844"/>
          <p:cNvSpPr/>
          <p:nvPr/>
        </p:nvSpPr>
        <p:spPr>
          <a:xfrm>
            <a:off x="8165229" y="2921863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Shape 845"/>
          <p:cNvSpPr/>
          <p:nvPr/>
        </p:nvSpPr>
        <p:spPr>
          <a:xfrm>
            <a:off x="8165229" y="3779789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Shape 846"/>
          <p:cNvSpPr/>
          <p:nvPr/>
        </p:nvSpPr>
        <p:spPr>
          <a:xfrm>
            <a:off x="8165229" y="4209248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Shape 847"/>
          <p:cNvSpPr/>
          <p:nvPr/>
        </p:nvSpPr>
        <p:spPr>
          <a:xfrm>
            <a:off x="2195260" y="1787027"/>
            <a:ext cx="1039800" cy="125400"/>
          </a:xfrm>
          <a:prstGeom prst="roundRect">
            <a:avLst>
              <a:gd name="adj" fmla="val 50000"/>
            </a:avLst>
          </a:prstGeom>
          <a:solidFill>
            <a:srgbClr val="9D10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Shape 848"/>
          <p:cNvSpPr/>
          <p:nvPr/>
        </p:nvSpPr>
        <p:spPr>
          <a:xfrm>
            <a:off x="3047706" y="2215285"/>
            <a:ext cx="717000" cy="125400"/>
          </a:xfrm>
          <a:prstGeom prst="roundRect">
            <a:avLst>
              <a:gd name="adj" fmla="val 50000"/>
            </a:avLst>
          </a:prstGeom>
          <a:solidFill>
            <a:srgbClr val="9D10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Shape 849"/>
          <p:cNvSpPr/>
          <p:nvPr/>
        </p:nvSpPr>
        <p:spPr>
          <a:xfrm>
            <a:off x="4090729" y="3072034"/>
            <a:ext cx="150600" cy="125400"/>
          </a:xfrm>
          <a:prstGeom prst="roundRect">
            <a:avLst>
              <a:gd name="adj" fmla="val 50000"/>
            </a:avLst>
          </a:prstGeom>
          <a:solidFill>
            <a:srgbClr val="9D10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Shape 850"/>
          <p:cNvSpPr/>
          <p:nvPr/>
        </p:nvSpPr>
        <p:spPr>
          <a:xfrm>
            <a:off x="4228123" y="3500958"/>
            <a:ext cx="425700" cy="125400"/>
          </a:xfrm>
          <a:prstGeom prst="roundRect">
            <a:avLst>
              <a:gd name="adj" fmla="val 50000"/>
            </a:avLst>
          </a:prstGeom>
          <a:solidFill>
            <a:srgbClr val="0856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Shape 851"/>
          <p:cNvSpPr/>
          <p:nvPr/>
        </p:nvSpPr>
        <p:spPr>
          <a:xfrm>
            <a:off x="3899696" y="4638704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Shape 852"/>
          <p:cNvSpPr/>
          <p:nvPr/>
        </p:nvSpPr>
        <p:spPr>
          <a:xfrm>
            <a:off x="4752532" y="4638704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Shape 853"/>
          <p:cNvSpPr/>
          <p:nvPr/>
        </p:nvSpPr>
        <p:spPr>
          <a:xfrm>
            <a:off x="2193196" y="4638704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Shape 854"/>
          <p:cNvSpPr/>
          <p:nvPr/>
        </p:nvSpPr>
        <p:spPr>
          <a:xfrm>
            <a:off x="3046367" y="4638704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Shape 855"/>
          <p:cNvSpPr/>
          <p:nvPr/>
        </p:nvSpPr>
        <p:spPr>
          <a:xfrm>
            <a:off x="126024" y="4639606"/>
            <a:ext cx="2067000" cy="428700"/>
          </a:xfrm>
          <a:prstGeom prst="rect">
            <a:avLst/>
          </a:prstGeom>
          <a:solidFill>
            <a:srgbClr val="11294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Assembly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56" name="Shape 856"/>
          <p:cNvSpPr/>
          <p:nvPr/>
        </p:nvSpPr>
        <p:spPr>
          <a:xfrm rot="5400000" flipH="1">
            <a:off x="5632404" y="4779246"/>
            <a:ext cx="130500" cy="150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Shape 857"/>
          <p:cNvSpPr/>
          <p:nvPr/>
        </p:nvSpPr>
        <p:spPr>
          <a:xfrm>
            <a:off x="3899696" y="5068142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Shape 858"/>
          <p:cNvSpPr/>
          <p:nvPr/>
        </p:nvSpPr>
        <p:spPr>
          <a:xfrm>
            <a:off x="4752532" y="5068142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Shape 859"/>
          <p:cNvSpPr/>
          <p:nvPr/>
        </p:nvSpPr>
        <p:spPr>
          <a:xfrm>
            <a:off x="2193196" y="5068142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Shape 860"/>
          <p:cNvSpPr/>
          <p:nvPr/>
        </p:nvSpPr>
        <p:spPr>
          <a:xfrm>
            <a:off x="3046367" y="5068142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Shape 861"/>
          <p:cNvSpPr/>
          <p:nvPr/>
        </p:nvSpPr>
        <p:spPr>
          <a:xfrm>
            <a:off x="126024" y="5069049"/>
            <a:ext cx="2067000" cy="428700"/>
          </a:xfrm>
          <a:prstGeom prst="rect">
            <a:avLst/>
          </a:prstGeom>
          <a:solidFill>
            <a:srgbClr val="11294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Testing 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62" name="Shape 862"/>
          <p:cNvSpPr/>
          <p:nvPr/>
        </p:nvSpPr>
        <p:spPr>
          <a:xfrm rot="5400000" flipH="1">
            <a:off x="5632404" y="5208686"/>
            <a:ext cx="130500" cy="150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Shape 863"/>
          <p:cNvSpPr/>
          <p:nvPr/>
        </p:nvSpPr>
        <p:spPr>
          <a:xfrm>
            <a:off x="3899696" y="5497601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Shape 864"/>
          <p:cNvSpPr/>
          <p:nvPr/>
        </p:nvSpPr>
        <p:spPr>
          <a:xfrm>
            <a:off x="4752532" y="5497601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Shape 865"/>
          <p:cNvSpPr/>
          <p:nvPr/>
        </p:nvSpPr>
        <p:spPr>
          <a:xfrm>
            <a:off x="2193196" y="5497601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Shape 866"/>
          <p:cNvSpPr/>
          <p:nvPr/>
        </p:nvSpPr>
        <p:spPr>
          <a:xfrm>
            <a:off x="3046367" y="5497601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Shape 867"/>
          <p:cNvSpPr/>
          <p:nvPr/>
        </p:nvSpPr>
        <p:spPr>
          <a:xfrm>
            <a:off x="126024" y="5498513"/>
            <a:ext cx="2067000" cy="428700"/>
          </a:xfrm>
          <a:prstGeom prst="rect">
            <a:avLst/>
          </a:prstGeom>
          <a:solidFill>
            <a:srgbClr val="11294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Documentation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68" name="Shape 868"/>
          <p:cNvSpPr/>
          <p:nvPr/>
        </p:nvSpPr>
        <p:spPr>
          <a:xfrm rot="5400000" flipH="1">
            <a:off x="5632404" y="5638147"/>
            <a:ext cx="130500" cy="150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Shape 869"/>
          <p:cNvSpPr/>
          <p:nvPr/>
        </p:nvSpPr>
        <p:spPr>
          <a:xfrm>
            <a:off x="5605858" y="4638704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Shape 870"/>
          <p:cNvSpPr/>
          <p:nvPr/>
        </p:nvSpPr>
        <p:spPr>
          <a:xfrm>
            <a:off x="5605858" y="5068142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Shape 871"/>
          <p:cNvSpPr/>
          <p:nvPr/>
        </p:nvSpPr>
        <p:spPr>
          <a:xfrm>
            <a:off x="5605858" y="5497601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Shape 872"/>
          <p:cNvSpPr/>
          <p:nvPr/>
        </p:nvSpPr>
        <p:spPr>
          <a:xfrm>
            <a:off x="6459188" y="4640241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Shape 873"/>
          <p:cNvSpPr/>
          <p:nvPr/>
        </p:nvSpPr>
        <p:spPr>
          <a:xfrm>
            <a:off x="6459188" y="5069680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Shape 874"/>
          <p:cNvSpPr/>
          <p:nvPr/>
        </p:nvSpPr>
        <p:spPr>
          <a:xfrm>
            <a:off x="6459188" y="5499138"/>
            <a:ext cx="852300" cy="4287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Shape 875"/>
          <p:cNvSpPr/>
          <p:nvPr/>
        </p:nvSpPr>
        <p:spPr>
          <a:xfrm>
            <a:off x="5025956" y="4360138"/>
            <a:ext cx="1159200" cy="125400"/>
          </a:xfrm>
          <a:prstGeom prst="roundRect">
            <a:avLst>
              <a:gd name="adj" fmla="val 50000"/>
            </a:avLst>
          </a:prstGeom>
          <a:solidFill>
            <a:srgbClr val="0856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Shape 876"/>
          <p:cNvSpPr txBox="1">
            <a:spLocks noGrp="1"/>
          </p:cNvSpPr>
          <p:nvPr>
            <p:ph type="title"/>
          </p:nvPr>
        </p:nvSpPr>
        <p:spPr>
          <a:xfrm>
            <a:off x="1056449" y="429350"/>
            <a:ext cx="78795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Next Semester Schedule</a:t>
            </a:r>
            <a:endParaRPr sz="3000" b="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877" name="Shape 877"/>
          <p:cNvSpPr/>
          <p:nvPr/>
        </p:nvSpPr>
        <p:spPr>
          <a:xfrm>
            <a:off x="6183388" y="4791106"/>
            <a:ext cx="998700" cy="125400"/>
          </a:xfrm>
          <a:prstGeom prst="roundRect">
            <a:avLst>
              <a:gd name="adj" fmla="val 50000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Shape 878"/>
          <p:cNvSpPr/>
          <p:nvPr/>
        </p:nvSpPr>
        <p:spPr>
          <a:xfrm>
            <a:off x="4653691" y="3929907"/>
            <a:ext cx="679200" cy="125400"/>
          </a:xfrm>
          <a:prstGeom prst="roundRect">
            <a:avLst>
              <a:gd name="adj" fmla="val 50000"/>
            </a:avLst>
          </a:prstGeom>
          <a:solidFill>
            <a:srgbClr val="0856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Shape 879"/>
          <p:cNvSpPr/>
          <p:nvPr/>
        </p:nvSpPr>
        <p:spPr>
          <a:xfrm>
            <a:off x="3182094" y="2643559"/>
            <a:ext cx="908700" cy="125400"/>
          </a:xfrm>
          <a:prstGeom prst="roundRect">
            <a:avLst>
              <a:gd name="adj" fmla="val 50000"/>
            </a:avLst>
          </a:prstGeom>
          <a:solidFill>
            <a:srgbClr val="9D10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Shape 880"/>
          <p:cNvSpPr/>
          <p:nvPr/>
        </p:nvSpPr>
        <p:spPr>
          <a:xfrm>
            <a:off x="7182002" y="5221330"/>
            <a:ext cx="1738800" cy="125400"/>
          </a:xfrm>
          <a:prstGeom prst="roundRect">
            <a:avLst>
              <a:gd name="adj" fmla="val 50000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1" name="Shape 881"/>
          <p:cNvCxnSpPr>
            <a:stCxn id="867" idx="3"/>
            <a:endCxn id="755" idx="3"/>
          </p:cNvCxnSpPr>
          <p:nvPr/>
        </p:nvCxnSpPr>
        <p:spPr>
          <a:xfrm>
            <a:off x="2193024" y="5712863"/>
            <a:ext cx="6824700" cy="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ctrTitle"/>
          </p:nvPr>
        </p:nvSpPr>
        <p:spPr>
          <a:xfrm>
            <a:off x="1554710" y="1605831"/>
            <a:ext cx="69843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/>
              <a:t>Project Goals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102999" y="2764325"/>
            <a:ext cx="3305700" cy="702600"/>
          </a:xfrm>
          <a:prstGeom prst="homePlate">
            <a:avLst>
              <a:gd name="adj" fmla="val 50000"/>
            </a:avLst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Introduction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2919150" y="2764050"/>
            <a:ext cx="3305700" cy="702600"/>
          </a:xfrm>
          <a:prstGeom prst="chevron">
            <a:avLst>
              <a:gd name="adj" fmla="val 50000"/>
            </a:avLst>
          </a:prstGeom>
          <a:solidFill>
            <a:srgbClr val="24A0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Requirements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5735304" y="2764095"/>
            <a:ext cx="3305700" cy="702600"/>
          </a:xfrm>
          <a:prstGeom prst="chevron">
            <a:avLst>
              <a:gd name="adj" fmla="val 50000"/>
            </a:avLst>
          </a:prstGeom>
          <a:solidFill>
            <a:srgbClr val="A1D1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Design Parameters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308" name="Shape 308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Shape 886"/>
          <p:cNvSpPr txBox="1">
            <a:spLocks noGrp="1"/>
          </p:cNvSpPr>
          <p:nvPr>
            <p:ph type="ctrTitle"/>
          </p:nvPr>
        </p:nvSpPr>
        <p:spPr>
          <a:xfrm>
            <a:off x="303700" y="1422250"/>
            <a:ext cx="88404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r>
              <a:rPr lang="en" sz="6000"/>
              <a:t> </a:t>
            </a:r>
            <a:r>
              <a:rPr lang="en" sz="6600" b="0"/>
              <a:t>☺</a:t>
            </a:r>
            <a:r>
              <a:rPr lang="en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6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Shape 887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888" name="Shape 888"/>
          <p:cNvPicPr preferRelativeResize="0"/>
          <p:nvPr/>
        </p:nvPicPr>
        <p:blipFill rotWithShape="1">
          <a:blip r:embed="rId3">
            <a:alphaModFix/>
          </a:blip>
          <a:srcRect l="8159" t="19612" r="6399" b="6488"/>
          <a:stretch/>
        </p:blipFill>
        <p:spPr>
          <a:xfrm>
            <a:off x="1392775" y="2282725"/>
            <a:ext cx="6358452" cy="412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1619250" y="404870"/>
            <a:ext cx="69357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sz="2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Shape 3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274" y="1073275"/>
            <a:ext cx="3443678" cy="258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 descr="Resultado de imagen de electric cars"/>
          <p:cNvPicPr preferRelativeResize="0"/>
          <p:nvPr/>
        </p:nvPicPr>
        <p:blipFill rotWithShape="1">
          <a:blip r:embed="rId4">
            <a:alphaModFix/>
          </a:blip>
          <a:srcRect l="8403" t="9142" r="6540" b="5408"/>
          <a:stretch/>
        </p:blipFill>
        <p:spPr>
          <a:xfrm>
            <a:off x="4421688" y="1287633"/>
            <a:ext cx="4028084" cy="227468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/>
          <p:nvPr/>
        </p:nvSpPr>
        <p:spPr>
          <a:xfrm>
            <a:off x="433287" y="3636829"/>
            <a:ext cx="2250900" cy="541200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technology</a:t>
            </a:r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2741284" y="3715187"/>
            <a:ext cx="769200" cy="384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3503493" y="3636829"/>
            <a:ext cx="2250900" cy="541200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systems and components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5807929" y="3705392"/>
            <a:ext cx="769200" cy="384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Shape 321"/>
          <p:cNvSpPr/>
          <p:nvPr/>
        </p:nvSpPr>
        <p:spPr>
          <a:xfrm>
            <a:off x="6620002" y="3586073"/>
            <a:ext cx="2090700" cy="541200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operating conditions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1773825" y="4647375"/>
            <a:ext cx="2545200" cy="1007700"/>
          </a:xfrm>
          <a:prstGeom prst="ellipse">
            <a:avLst/>
          </a:prstGeom>
          <a:solidFill>
            <a:srgbClr val="24A0D8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Bearings</a:t>
            </a:r>
            <a:endParaRPr sz="20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Shape 323" descr="Resultado de imagen"/>
          <p:cNvPicPr preferRelativeResize="0"/>
          <p:nvPr/>
        </p:nvPicPr>
        <p:blipFill rotWithShape="1">
          <a:blip r:embed="rId5">
            <a:alphaModFix/>
          </a:blip>
          <a:srcRect t="5672" b="10159"/>
          <a:stretch/>
        </p:blipFill>
        <p:spPr>
          <a:xfrm>
            <a:off x="4424700" y="4291714"/>
            <a:ext cx="1932054" cy="16261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title"/>
          </p:nvPr>
        </p:nvSpPr>
        <p:spPr>
          <a:xfrm>
            <a:off x="1466850" y="100078"/>
            <a:ext cx="6935700" cy="1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/>
              <a:t>B</a:t>
            </a:r>
            <a:r>
              <a:rPr lang="en"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earings in </a:t>
            </a:r>
            <a:r>
              <a:rPr lang="en"/>
              <a:t>E</a:t>
            </a:r>
            <a:r>
              <a:rPr lang="en"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lectrical </a:t>
            </a:r>
            <a:r>
              <a:rPr lang="en"/>
              <a:t>A</a:t>
            </a:r>
            <a:r>
              <a:rPr lang="en"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pplications</a:t>
            </a:r>
            <a:endParaRPr sz="2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Shape 3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87" y="1258949"/>
            <a:ext cx="2675863" cy="281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 descr="Image result for ic vs electri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2762" y="1428243"/>
            <a:ext cx="4186103" cy="235468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Shape 332"/>
          <p:cNvSpPr txBox="1"/>
          <p:nvPr/>
        </p:nvSpPr>
        <p:spPr>
          <a:xfrm>
            <a:off x="4524131" y="2440836"/>
            <a:ext cx="197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24-48 Volts</a:t>
            </a:r>
            <a:endParaRPr sz="1800"/>
          </a:p>
        </p:txBody>
      </p:sp>
      <p:sp>
        <p:nvSpPr>
          <p:cNvPr id="333" name="Shape 333"/>
          <p:cNvSpPr txBox="1"/>
          <p:nvPr/>
        </p:nvSpPr>
        <p:spPr>
          <a:xfrm>
            <a:off x="6956554" y="2424132"/>
            <a:ext cx="22773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Up to 400 Volts</a:t>
            </a:r>
            <a:endParaRPr sz="1800"/>
          </a:p>
        </p:txBody>
      </p:sp>
      <p:pic>
        <p:nvPicPr>
          <p:cNvPr id="334" name="Shape 334" descr="3-types-of-bearing-damage-labeld-hori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7461" y="4078782"/>
            <a:ext cx="2782601" cy="1874592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/>
          <p:nvPr/>
        </p:nvSpPr>
        <p:spPr>
          <a:xfrm>
            <a:off x="4959363" y="4489713"/>
            <a:ext cx="3372900" cy="1104900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FAILURE!!!</a:t>
            </a:r>
            <a:endParaRPr sz="4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Shape 336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hape 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0950" y="273775"/>
            <a:ext cx="2402100" cy="808708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/>
          <p:nvPr/>
        </p:nvSpPr>
        <p:spPr>
          <a:xfrm>
            <a:off x="2402225" y="1292150"/>
            <a:ext cx="6729900" cy="1219800"/>
          </a:xfrm>
          <a:prstGeom prst="rect">
            <a:avLst/>
          </a:prstGeom>
          <a:solidFill>
            <a:srgbClr val="A1D16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To evaluate conductive grease in deep groove ball bearings under conditions that simulate those in an electric motor</a:t>
            </a: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0" y="1292150"/>
            <a:ext cx="2402100" cy="12198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FFFFFF"/>
                </a:solidFill>
              </a:rPr>
              <a:t>Project Goal</a:t>
            </a:r>
            <a:endParaRPr sz="2600" b="1">
              <a:solidFill>
                <a:srgbClr val="FFFFFF"/>
              </a:solidFill>
            </a:endParaRPr>
          </a:p>
        </p:txBody>
      </p:sp>
      <p:sp>
        <p:nvSpPr>
          <p:cNvPr id="344" name="Shape 344"/>
          <p:cNvSpPr txBox="1"/>
          <p:nvPr/>
        </p:nvSpPr>
        <p:spPr>
          <a:xfrm>
            <a:off x="840900" y="2628125"/>
            <a:ext cx="7462200" cy="3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u="sng">
                <a:solidFill>
                  <a:schemeClr val="dk1"/>
                </a:solidFill>
              </a:rPr>
              <a:t>Requirements</a:t>
            </a:r>
            <a:endParaRPr sz="1900" b="1" u="sng">
              <a:solidFill>
                <a:schemeClr val="dk1"/>
              </a:solidFill>
            </a:endParaRPr>
          </a:p>
          <a:p>
            <a:pPr marL="457200" lvl="0" indent="-34925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lang="en" sz="1900">
                <a:solidFill>
                  <a:schemeClr val="dk1"/>
                </a:solidFill>
              </a:rPr>
              <a:t>Test deep groove ball bearing (620X) with various greases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lang="en" sz="1900">
                <a:solidFill>
                  <a:schemeClr val="dk1"/>
                </a:solidFill>
              </a:rPr>
              <a:t>Apply an electric potential across the bearing from 1 to 2 volts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lang="en" sz="1900">
                <a:solidFill>
                  <a:schemeClr val="dk1"/>
                </a:solidFill>
              </a:rPr>
              <a:t>Achieve speed factors from 600,000 to 800,000  NDm 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lang="en" sz="1900">
                <a:solidFill>
                  <a:schemeClr val="dk1"/>
                </a:solidFill>
              </a:rPr>
              <a:t>Measure torque caused by the friction of the test bearing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lang="en" sz="1900">
                <a:solidFill>
                  <a:schemeClr val="dk1"/>
                </a:solidFill>
              </a:rPr>
              <a:t>Change the loads on the bearing in the range of 50 to 1000 N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lang="en" sz="1900">
                <a:solidFill>
                  <a:schemeClr val="dk1"/>
                </a:solidFill>
              </a:rPr>
              <a:t>Log the self-induced temperature during the test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345" name="Shape 345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Shape 350"/>
          <p:cNvGrpSpPr/>
          <p:nvPr/>
        </p:nvGrpSpPr>
        <p:grpSpPr>
          <a:xfrm>
            <a:off x="1298597" y="768009"/>
            <a:ext cx="5374719" cy="5248341"/>
            <a:chOff x="2256567" y="677103"/>
            <a:chExt cx="4036590" cy="3941676"/>
          </a:xfrm>
        </p:grpSpPr>
        <p:sp>
          <p:nvSpPr>
            <p:cNvPr id="351" name="Shape 351"/>
            <p:cNvSpPr/>
            <p:nvPr/>
          </p:nvSpPr>
          <p:spPr>
            <a:xfrm rot="-6597333">
              <a:off x="4296826" y="3950027"/>
              <a:ext cx="586303" cy="586303"/>
            </a:xfrm>
            <a:prstGeom prst="ellipse">
              <a:avLst/>
            </a:prstGeom>
            <a:solidFill>
              <a:srgbClr val="24A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 rot="-6599386">
              <a:off x="2318596" y="1407533"/>
              <a:ext cx="440541" cy="440541"/>
            </a:xfrm>
            <a:prstGeom prst="ellipse">
              <a:avLst/>
            </a:prstGeom>
            <a:solidFill>
              <a:srgbClr val="24A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 rot="-6598839">
              <a:off x="2887641" y="2346984"/>
              <a:ext cx="1199287" cy="1199287"/>
            </a:xfrm>
            <a:prstGeom prst="ellipse">
              <a:avLst/>
            </a:prstGeom>
            <a:solidFill>
              <a:srgbClr val="24A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 rot="-6598620">
              <a:off x="4374916" y="913763"/>
              <a:ext cx="1681581" cy="1681581"/>
            </a:xfrm>
            <a:prstGeom prst="ellipse">
              <a:avLst/>
            </a:prstGeom>
            <a:solidFill>
              <a:srgbClr val="24A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 rot="-6597866">
              <a:off x="2661829" y="2208216"/>
              <a:ext cx="629106" cy="629106"/>
            </a:xfrm>
            <a:prstGeom prst="ellipse">
              <a:avLst/>
            </a:prstGeom>
            <a:solidFill>
              <a:srgbClr val="215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 rot="-6597701">
              <a:off x="3267625" y="1113818"/>
              <a:ext cx="274172" cy="274172"/>
            </a:xfrm>
            <a:prstGeom prst="ellipse">
              <a:avLst/>
            </a:prstGeom>
            <a:solidFill>
              <a:srgbClr val="24A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Shape 357"/>
          <p:cNvSpPr/>
          <p:nvPr/>
        </p:nvSpPr>
        <p:spPr>
          <a:xfrm rot="-6597619">
            <a:off x="6113896" y="2025596"/>
            <a:ext cx="837510" cy="837510"/>
          </a:xfrm>
          <a:prstGeom prst="ellipse">
            <a:avLst/>
          </a:prstGeom>
          <a:solidFill>
            <a:srgbClr val="215D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Shape 358"/>
          <p:cNvSpPr/>
          <p:nvPr/>
        </p:nvSpPr>
        <p:spPr>
          <a:xfrm rot="-6599042">
            <a:off x="4617459" y="3418276"/>
            <a:ext cx="1596743" cy="1596743"/>
          </a:xfrm>
          <a:prstGeom prst="ellipse">
            <a:avLst/>
          </a:prstGeom>
          <a:solidFill>
            <a:srgbClr val="24A0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Shape 359"/>
          <p:cNvSpPr/>
          <p:nvPr/>
        </p:nvSpPr>
        <p:spPr>
          <a:xfrm rot="-6597180">
            <a:off x="7003399" y="2861620"/>
            <a:ext cx="780661" cy="780661"/>
          </a:xfrm>
          <a:prstGeom prst="ellipse">
            <a:avLst/>
          </a:prstGeom>
          <a:solidFill>
            <a:srgbClr val="24A0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Shape 360"/>
          <p:cNvSpPr txBox="1">
            <a:spLocks noGrp="1"/>
          </p:cNvSpPr>
          <p:nvPr>
            <p:ph type="title"/>
          </p:nvPr>
        </p:nvSpPr>
        <p:spPr>
          <a:xfrm>
            <a:off x="1246950" y="404875"/>
            <a:ext cx="73080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Design Challenges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1" name="Shape 361"/>
          <p:cNvGrpSpPr/>
          <p:nvPr/>
        </p:nvGrpSpPr>
        <p:grpSpPr>
          <a:xfrm>
            <a:off x="4215416" y="2284139"/>
            <a:ext cx="3249126" cy="3249126"/>
            <a:chOff x="4447194" y="1815766"/>
            <a:chExt cx="2440200" cy="2440200"/>
          </a:xfrm>
        </p:grpSpPr>
        <p:sp>
          <p:nvSpPr>
            <p:cNvPr id="362" name="Shape 362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solidFill>
              <a:srgbClr val="1642A1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Shape 363"/>
            <p:cNvSpPr txBox="1"/>
            <p:nvPr/>
          </p:nvSpPr>
          <p:spPr>
            <a:xfrm>
              <a:off x="4735950" y="2504275"/>
              <a:ext cx="1862700" cy="1163400"/>
            </a:xfrm>
            <a:prstGeom prst="rect">
              <a:avLst/>
            </a:prstGeom>
            <a:solidFill>
              <a:srgbClr val="164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High Rotational Speeds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64" name="Shape 364"/>
          <p:cNvGrpSpPr/>
          <p:nvPr/>
        </p:nvGrpSpPr>
        <p:grpSpPr>
          <a:xfrm>
            <a:off x="2887990" y="1556232"/>
            <a:ext cx="2052692" cy="2052692"/>
            <a:chOff x="3490737" y="1374053"/>
            <a:chExt cx="1423800" cy="1423800"/>
          </a:xfrm>
        </p:grpSpPr>
        <p:sp>
          <p:nvSpPr>
            <p:cNvPr id="365" name="Shape 365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rgbClr val="215DB4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Shape 366"/>
            <p:cNvSpPr txBox="1"/>
            <p:nvPr/>
          </p:nvSpPr>
          <p:spPr>
            <a:xfrm>
              <a:off x="3718754" y="1613603"/>
              <a:ext cx="967800" cy="944700"/>
            </a:xfrm>
            <a:prstGeom prst="rect">
              <a:avLst/>
            </a:prstGeom>
            <a:solidFill>
              <a:srgbClr val="215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Low Friction Torque</a:t>
              </a:r>
              <a:endParaRPr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67" name="Shape 367"/>
          <p:cNvGrpSpPr/>
          <p:nvPr/>
        </p:nvGrpSpPr>
        <p:grpSpPr>
          <a:xfrm>
            <a:off x="2589047" y="3778787"/>
            <a:ext cx="1995652" cy="1995652"/>
            <a:chOff x="644203" y="3718814"/>
            <a:chExt cx="1498800" cy="1498800"/>
          </a:xfrm>
        </p:grpSpPr>
        <p:sp>
          <p:nvSpPr>
            <p:cNvPr id="368" name="Shape 368"/>
            <p:cNvSpPr/>
            <p:nvPr/>
          </p:nvSpPr>
          <p:spPr>
            <a:xfrm>
              <a:off x="644203" y="3718814"/>
              <a:ext cx="1498800" cy="1498800"/>
            </a:xfrm>
            <a:prstGeom prst="ellipse">
              <a:avLst/>
            </a:prstGeom>
            <a:solidFill>
              <a:srgbClr val="215DB4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Shape 369"/>
            <p:cNvSpPr txBox="1"/>
            <p:nvPr/>
          </p:nvSpPr>
          <p:spPr>
            <a:xfrm>
              <a:off x="856976" y="3995875"/>
              <a:ext cx="1073400" cy="944700"/>
            </a:xfrm>
            <a:prstGeom prst="rect">
              <a:avLst/>
            </a:prstGeom>
            <a:solidFill>
              <a:srgbClr val="215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Misalignment &amp; Vibrations 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70" name="Shape 370"/>
          <p:cNvGrpSpPr/>
          <p:nvPr/>
        </p:nvGrpSpPr>
        <p:grpSpPr>
          <a:xfrm>
            <a:off x="6052059" y="1174705"/>
            <a:ext cx="1640930" cy="1640787"/>
            <a:chOff x="3490737" y="1374053"/>
            <a:chExt cx="1423800" cy="1423800"/>
          </a:xfrm>
        </p:grpSpPr>
        <p:sp>
          <p:nvSpPr>
            <p:cNvPr id="371" name="Shape 371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rgbClr val="215DB4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Shape 372"/>
            <p:cNvSpPr txBox="1"/>
            <p:nvPr/>
          </p:nvSpPr>
          <p:spPr>
            <a:xfrm>
              <a:off x="3718754" y="1613603"/>
              <a:ext cx="967800" cy="944700"/>
            </a:xfrm>
            <a:prstGeom prst="rect">
              <a:avLst/>
            </a:prstGeom>
            <a:solidFill>
              <a:srgbClr val="215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Isolation of Electric Current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73" name="Shape 373"/>
          <p:cNvSpPr/>
          <p:nvPr/>
        </p:nvSpPr>
        <p:spPr>
          <a:xfrm rot="-6596332">
            <a:off x="7883734" y="2261811"/>
            <a:ext cx="365084" cy="365084"/>
          </a:xfrm>
          <a:prstGeom prst="ellipse">
            <a:avLst/>
          </a:prstGeom>
          <a:solidFill>
            <a:srgbClr val="24A0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Shape 374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1246950" y="404875"/>
            <a:ext cx="73080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Required Speeds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80" name="Shape 380"/>
          <p:cNvGraphicFramePr/>
          <p:nvPr/>
        </p:nvGraphicFramePr>
        <p:xfrm>
          <a:off x="262652" y="2505775"/>
          <a:ext cx="8618700" cy="3304675"/>
        </p:xfrm>
        <a:graphic>
          <a:graphicData uri="http://schemas.openxmlformats.org/drawingml/2006/table">
            <a:tbl>
              <a:tblPr>
                <a:noFill/>
                <a:tableStyleId>{0F355789-B97E-48E3-A01F-CABA758A84B2}</a:tableStyleId>
              </a:tblPr>
              <a:tblGrid>
                <a:gridCol w="1219950"/>
                <a:gridCol w="1218675"/>
                <a:gridCol w="1218675"/>
                <a:gridCol w="1653800"/>
                <a:gridCol w="1653800"/>
                <a:gridCol w="1653800"/>
              </a:tblGrid>
              <a:tr h="970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 u="none" strike="noStrike" cap="none"/>
                        <a:t>Bearing Number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 u="none" strike="noStrike" cap="none"/>
                        <a:t>I</a:t>
                      </a:r>
                      <a:r>
                        <a:rPr lang="en" sz="1800" b="1"/>
                        <a:t>nner Diameter</a:t>
                      </a:r>
                      <a:r>
                        <a:rPr lang="en" sz="1800" b="1" u="none" strike="noStrike" cap="none"/>
                        <a:t> </a:t>
                      </a:r>
                      <a:r>
                        <a:rPr lang="en" sz="1800"/>
                        <a:t>[mm]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/>
                        <a:t>Outer Diameter </a:t>
                      </a:r>
                      <a:r>
                        <a:rPr lang="en" sz="1800"/>
                        <a:t>[mm]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 i="0" u="none" strike="noStrike" cap="none">
                          <a:solidFill>
                            <a:srgbClr val="000000"/>
                          </a:solidFill>
                        </a:rPr>
                        <a:t>Speed at 600,000</a:t>
                      </a:r>
                      <a:r>
                        <a:rPr lang="en" sz="1800" b="1">
                          <a:solidFill>
                            <a:srgbClr val="000000"/>
                          </a:solidFill>
                        </a:rPr>
                        <a:t>ND</a:t>
                      </a:r>
                      <a:r>
                        <a:rPr lang="en" sz="1800" b="1" i="0" u="none" strike="noStrike" cap="none">
                          <a:solidFill>
                            <a:srgbClr val="000000"/>
                          </a:solidFill>
                        </a:rPr>
                        <a:t>m </a:t>
                      </a:r>
                      <a:r>
                        <a:rPr lang="en" sz="1800"/>
                        <a:t>[rpm]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 i="0" u="none" strike="noStrike" cap="none">
                          <a:solidFill>
                            <a:srgbClr val="000000"/>
                          </a:solidFill>
                        </a:rPr>
                        <a:t>Speed at 800,000</a:t>
                      </a:r>
                      <a:r>
                        <a:rPr lang="en" sz="1800" b="1">
                          <a:solidFill>
                            <a:srgbClr val="000000"/>
                          </a:solidFill>
                        </a:rPr>
                        <a:t>ND</a:t>
                      </a:r>
                      <a:r>
                        <a:rPr lang="en" sz="1800" b="1" i="0" u="none" strike="noStrike" cap="none">
                          <a:solidFill>
                            <a:srgbClr val="000000"/>
                          </a:solidFill>
                        </a:rPr>
                        <a:t>m </a:t>
                      </a:r>
                      <a:r>
                        <a:rPr lang="en" sz="1800"/>
                        <a:t>[rpm]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SKF Limiting Speed</a:t>
                      </a:r>
                      <a:r>
                        <a:rPr lang="en" sz="1800"/>
                        <a:t> [rpm]</a:t>
                      </a:r>
                      <a:endParaRPr sz="1800"/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526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 u="none" strike="noStrike" cap="none"/>
                        <a:t>6204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/>
                        <a:t>20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/>
                        <a:t>47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i="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7,910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23,880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20,000</a:t>
                      </a:r>
                      <a:endParaRPr sz="1800"/>
                    </a:p>
                  </a:txBody>
                  <a:tcPr marL="6625" marR="6625" marT="6625" marB="0" anchor="ctr"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E7E9F0"/>
                    </a:solidFill>
                  </a:tcPr>
                </a:tc>
              </a:tr>
              <a:tr h="439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 u="none" strike="noStrike" cap="none"/>
                        <a:t>6205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/>
                        <a:t>25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/>
                        <a:t>52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i="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5,584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20,779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18,000</a:t>
                      </a:r>
                      <a:endParaRPr sz="1800"/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</a:tr>
              <a:tr h="40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 u="none" strike="noStrike" cap="none"/>
                        <a:t>6206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/>
                        <a:t>30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/>
                        <a:t>62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13,043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17,391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15,000</a:t>
                      </a:r>
                      <a:endParaRPr sz="1800"/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</a:tr>
              <a:tr h="439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</a:rPr>
                        <a:t>6207</a:t>
                      </a:r>
                      <a:endParaRPr sz="1800" b="1" u="none" strike="noStrike" cap="none"/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/>
                        <a:t>35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chemeClr val="dk1"/>
                          </a:solidFill>
                        </a:rPr>
                        <a:t>66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chemeClr val="dk1"/>
                          </a:solidFill>
                        </a:rPr>
                        <a:t>1</a:t>
                      </a:r>
                      <a:r>
                        <a:rPr lang="en" sz="1800" u="none" strike="noStrike" cap="none"/>
                        <a:t>1,214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/>
                        <a:t>14,953</a:t>
                      </a:r>
                      <a:endParaRPr sz="1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13,000</a:t>
                      </a:r>
                      <a:endParaRPr sz="1800"/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</a:tr>
              <a:tr h="526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 u="none" strike="noStrike" cap="none"/>
                        <a:t>6208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/>
                        <a:t>40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/>
                        <a:t>80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i="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0,000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13,333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11,000</a:t>
                      </a:r>
                      <a:endParaRPr sz="1800"/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</a:tr>
            </a:tbl>
          </a:graphicData>
        </a:graphic>
      </p:graphicFrame>
      <p:sp>
        <p:nvSpPr>
          <p:cNvPr id="381" name="Shape 381"/>
          <p:cNvSpPr>
            <a:spLocks noGrp="1"/>
          </p:cNvSpPr>
          <p:nvPr>
            <p:ph type="pic" idx="2"/>
          </p:nvPr>
        </p:nvSpPr>
        <p:spPr>
          <a:xfrm>
            <a:off x="396325" y="1073275"/>
            <a:ext cx="4959000" cy="14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/>
              <a:t>Based on speed factor NDm</a:t>
            </a:r>
            <a:endParaRPr/>
          </a:p>
          <a:p>
            <a:pPr marL="457200" lvl="0" indent="-355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/>
              <a:t>NDm = rpm * </a:t>
            </a:r>
            <a:endParaRPr/>
          </a:p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pic>
        <p:nvPicPr>
          <p:cNvPr id="382" name="Shape 382"/>
          <p:cNvPicPr preferRelativeResize="0"/>
          <p:nvPr/>
        </p:nvPicPr>
        <p:blipFill rotWithShape="1">
          <a:blip r:embed="rId3">
            <a:alphaModFix/>
          </a:blip>
          <a:srcRect b="8357"/>
          <a:stretch/>
        </p:blipFill>
        <p:spPr>
          <a:xfrm>
            <a:off x="-4730725" y="-46139200"/>
            <a:ext cx="3361525" cy="235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 rotWithShape="1">
          <a:blip r:embed="rId3">
            <a:alphaModFix/>
          </a:blip>
          <a:srcRect t="6241" r="40029" b="16316"/>
          <a:stretch/>
        </p:blipFill>
        <p:spPr>
          <a:xfrm>
            <a:off x="4790300" y="447986"/>
            <a:ext cx="1778075" cy="17540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385" name="Shape 385"/>
          <p:cNvSpPr txBox="1"/>
          <p:nvPr/>
        </p:nvSpPr>
        <p:spPr>
          <a:xfrm>
            <a:off x="2390025" y="1714525"/>
            <a:ext cx="13878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</a:rPr>
              <a:t>(ID + OD)</a:t>
            </a:r>
            <a:endParaRPr u="sng"/>
          </a:p>
        </p:txBody>
      </p:sp>
      <p:sp>
        <p:nvSpPr>
          <p:cNvPr id="386" name="Shape 386"/>
          <p:cNvSpPr txBox="1"/>
          <p:nvPr/>
        </p:nvSpPr>
        <p:spPr>
          <a:xfrm>
            <a:off x="2701275" y="2071751"/>
            <a:ext cx="765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2</a:t>
            </a:r>
            <a:endParaRPr/>
          </a:p>
        </p:txBody>
      </p:sp>
      <p:grpSp>
        <p:nvGrpSpPr>
          <p:cNvPr id="387" name="Shape 387"/>
          <p:cNvGrpSpPr/>
          <p:nvPr/>
        </p:nvGrpSpPr>
        <p:grpSpPr>
          <a:xfrm>
            <a:off x="6568383" y="306825"/>
            <a:ext cx="1879561" cy="2036350"/>
            <a:chOff x="6664458" y="306825"/>
            <a:chExt cx="1879561" cy="2036350"/>
          </a:xfrm>
        </p:grpSpPr>
        <p:pic>
          <p:nvPicPr>
            <p:cNvPr id="388" name="Shape 388"/>
            <p:cNvPicPr preferRelativeResize="0"/>
            <p:nvPr/>
          </p:nvPicPr>
          <p:blipFill rotWithShape="1">
            <a:blip r:embed="rId3">
              <a:alphaModFix/>
            </a:blip>
            <a:srcRect l="72500" t="13204" r="14353" b="21427"/>
            <a:stretch/>
          </p:blipFill>
          <p:spPr>
            <a:xfrm>
              <a:off x="6880725" y="314750"/>
              <a:ext cx="531900" cy="20205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9" name="Shape 389"/>
            <p:cNvCxnSpPr/>
            <p:nvPr/>
          </p:nvCxnSpPr>
          <p:spPr>
            <a:xfrm>
              <a:off x="7146998" y="318825"/>
              <a:ext cx="940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90" name="Shape 390"/>
            <p:cNvSpPr txBox="1"/>
            <p:nvPr/>
          </p:nvSpPr>
          <p:spPr>
            <a:xfrm>
              <a:off x="7886718" y="1132477"/>
              <a:ext cx="6573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OD</a:t>
              </a:r>
              <a:endParaRPr/>
            </a:p>
          </p:txBody>
        </p:sp>
        <p:cxnSp>
          <p:nvCxnSpPr>
            <p:cNvPr id="391" name="Shape 391"/>
            <p:cNvCxnSpPr/>
            <p:nvPr/>
          </p:nvCxnSpPr>
          <p:spPr>
            <a:xfrm>
              <a:off x="7147011" y="771486"/>
              <a:ext cx="556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Shape 392"/>
            <p:cNvCxnSpPr/>
            <p:nvPr/>
          </p:nvCxnSpPr>
          <p:spPr>
            <a:xfrm>
              <a:off x="7146998" y="2311225"/>
              <a:ext cx="940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Shape 393"/>
            <p:cNvCxnSpPr/>
            <p:nvPr/>
          </p:nvCxnSpPr>
          <p:spPr>
            <a:xfrm>
              <a:off x="7147011" y="1865736"/>
              <a:ext cx="556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94" name="Shape 394"/>
            <p:cNvSpPr txBox="1"/>
            <p:nvPr/>
          </p:nvSpPr>
          <p:spPr>
            <a:xfrm>
              <a:off x="7478368" y="1136052"/>
              <a:ext cx="6573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ID</a:t>
              </a:r>
              <a:endParaRPr/>
            </a:p>
          </p:txBody>
        </p:sp>
        <p:cxnSp>
          <p:nvCxnSpPr>
            <p:cNvPr id="395" name="Shape 395"/>
            <p:cNvCxnSpPr/>
            <p:nvPr/>
          </p:nvCxnSpPr>
          <p:spPr>
            <a:xfrm>
              <a:off x="7541061" y="771486"/>
              <a:ext cx="0" cy="1111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396" name="Shape 396"/>
            <p:cNvCxnSpPr/>
            <p:nvPr/>
          </p:nvCxnSpPr>
          <p:spPr>
            <a:xfrm>
              <a:off x="7957686" y="306825"/>
              <a:ext cx="0" cy="202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397" name="Shape 397"/>
            <p:cNvSpPr/>
            <p:nvPr/>
          </p:nvSpPr>
          <p:spPr>
            <a:xfrm>
              <a:off x="6915187" y="783486"/>
              <a:ext cx="240300" cy="216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Shape 398"/>
            <p:cNvSpPr/>
            <p:nvPr/>
          </p:nvSpPr>
          <p:spPr>
            <a:xfrm>
              <a:off x="6664458" y="306825"/>
              <a:ext cx="240300" cy="216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6664458" y="2126875"/>
              <a:ext cx="240300" cy="216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title"/>
          </p:nvPr>
        </p:nvSpPr>
        <p:spPr>
          <a:xfrm>
            <a:off x="1246950" y="404875"/>
            <a:ext cx="73080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3000"/>
              <a:t>Frictional Torque Estimation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05" name="Shape 405"/>
          <p:cNvGraphicFramePr/>
          <p:nvPr/>
        </p:nvGraphicFramePr>
        <p:xfrm>
          <a:off x="214765" y="1951675"/>
          <a:ext cx="8714475" cy="3512575"/>
        </p:xfrm>
        <a:graphic>
          <a:graphicData uri="http://schemas.openxmlformats.org/drawingml/2006/table">
            <a:tbl>
              <a:tblPr>
                <a:noFill/>
                <a:tableStyleId>{0F355789-B97E-48E3-A01F-CABA758A84B2}</a:tableStyleId>
              </a:tblPr>
              <a:tblGrid>
                <a:gridCol w="1244925"/>
                <a:gridCol w="1244925"/>
                <a:gridCol w="1244925"/>
                <a:gridCol w="1244925"/>
                <a:gridCol w="1244925"/>
                <a:gridCol w="1244925"/>
                <a:gridCol w="1244925"/>
              </a:tblGrid>
              <a:tr h="1031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 u="none" strike="noStrike" cap="none"/>
                        <a:t>Bearing Number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/>
                        <a:t>Lowest Force</a:t>
                      </a:r>
                      <a:r>
                        <a:rPr lang="en" sz="1800" b="1" u="none" strike="noStrike" cap="none"/>
                        <a:t> </a:t>
                      </a:r>
                      <a:endParaRPr sz="1800" b="1" u="none" strike="noStrike" cap="none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/>
                        <a:t>[N]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rgbClr val="000000"/>
                          </a:solidFill>
                        </a:rPr>
                        <a:t>Lowest Speed</a:t>
                      </a:r>
                      <a:r>
                        <a:rPr lang="en" sz="1800" b="1" i="0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/>
                        <a:t>[rpm]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/>
                        <a:t>Lowest Torque</a:t>
                      </a:r>
                      <a:r>
                        <a:rPr lang="en" sz="1800" b="1" i="0" u="none" strike="noStrike" cap="none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sz="1800"/>
                        <a:t>[</a:t>
                      </a:r>
                      <a:r>
                        <a:rPr lang="en" sz="1800" i="0" u="none" strike="noStrike" cap="none">
                          <a:solidFill>
                            <a:schemeClr val="dk1"/>
                          </a:solidFill>
                        </a:rPr>
                        <a:t>m</a:t>
                      </a:r>
                      <a:r>
                        <a:rPr lang="en" sz="1800"/>
                        <a:t>Nm]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rgbClr val="000000"/>
                          </a:solidFill>
                        </a:rPr>
                        <a:t>Highest Force 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/>
                        <a:t>[N]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rgbClr val="000000"/>
                          </a:solidFill>
                        </a:rPr>
                        <a:t>Highest Speed</a:t>
                      </a:r>
                      <a:endParaRPr sz="1800" b="1">
                        <a:solidFill>
                          <a:srgbClr val="000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/>
                        <a:t>[rpm]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Highest Torque</a:t>
                      </a:r>
                      <a:endParaRPr sz="18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[mNm]</a:t>
                      </a:r>
                      <a:endParaRPr sz="1800"/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</a:tr>
              <a:tr h="559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 u="none" strike="noStrike" cap="none"/>
                        <a:t>6204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50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i="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7,910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76.8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200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23,880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93.1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</a:tr>
              <a:tr h="466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 u="none" strike="noStrike" cap="none"/>
                        <a:t>6205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100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i="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5,584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106.3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400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20,779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129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</a:tr>
              <a:tr h="428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 u="none" strike="noStrike" cap="none"/>
                        <a:t>6206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150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13,043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161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600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17,391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195.6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</a:tr>
              <a:tr h="466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</a:rPr>
                        <a:t>6207</a:t>
                      </a:r>
                      <a:endParaRPr sz="1800" b="1" u="none" strike="noStrike" cap="none"/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/>
                        <a:t>200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chemeClr val="dk1"/>
                          </a:solidFill>
                        </a:rPr>
                        <a:t>1</a:t>
                      </a:r>
                      <a:r>
                        <a:rPr lang="en" sz="1800" u="none" strike="noStrike" cap="none"/>
                        <a:t>1,214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/>
                        <a:t>229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/>
                        <a:t>800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/>
                        <a:t>14,953</a:t>
                      </a:r>
                      <a:endParaRPr sz="1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/>
                        <a:t>278.3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</a:tr>
              <a:tr h="559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b="1" u="none" strike="noStrike" cap="none"/>
                        <a:t>6208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250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i="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0,000</a:t>
                      </a:r>
                      <a:endParaRPr sz="1800" u="none" strike="noStrike" cap="none"/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299.4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1000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</a:rPr>
                        <a:t>13,333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363.7</a:t>
                      </a:r>
                      <a:endParaRPr sz="18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625" marR="6625" marT="66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</a:tr>
            </a:tbl>
          </a:graphicData>
        </a:graphic>
      </p:graphicFrame>
      <p:sp>
        <p:nvSpPr>
          <p:cNvPr id="406" name="Shape 406"/>
          <p:cNvSpPr>
            <a:spLocks noGrp="1"/>
          </p:cNvSpPr>
          <p:nvPr>
            <p:ph type="pic" idx="2"/>
          </p:nvPr>
        </p:nvSpPr>
        <p:spPr>
          <a:xfrm>
            <a:off x="396325" y="1073275"/>
            <a:ext cx="7780200" cy="14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/>
              <a:t>Matlab calculation based on Schaeffler's Guide</a:t>
            </a:r>
            <a:endParaRPr/>
          </a:p>
        </p:txBody>
      </p:sp>
      <p:sp>
        <p:nvSpPr>
          <p:cNvPr id="407" name="Shape 407"/>
          <p:cNvSpPr txBox="1">
            <a:spLocks noGrp="1"/>
          </p:cNvSpPr>
          <p:nvPr>
            <p:ph type="sldNum" idx="12"/>
          </p:nvPr>
        </p:nvSpPr>
        <p:spPr>
          <a:xfrm>
            <a:off x="8172399" y="6301410"/>
            <a:ext cx="5319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KTH_with colours and grafs">
  <a:themeElements>
    <a:clrScheme name="Anpassat 9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1954A6"/>
      </a:accent1>
      <a:accent2>
        <a:srgbClr val="5893E5"/>
      </a:accent2>
      <a:accent3>
        <a:srgbClr val="62922E"/>
      </a:accent3>
      <a:accent4>
        <a:srgbClr val="A1D16D"/>
      </a:accent4>
      <a:accent5>
        <a:srgbClr val="9D102D"/>
      </a:accent5>
      <a:accent6>
        <a:srgbClr val="EC4769"/>
      </a:accent6>
      <a:hlink>
        <a:srgbClr val="C2C2C4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_KTH_with colours and grafs">
  <a:themeElements>
    <a:clrScheme name="Anpassat 9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1954A6"/>
      </a:accent1>
      <a:accent2>
        <a:srgbClr val="5893E5"/>
      </a:accent2>
      <a:accent3>
        <a:srgbClr val="62922E"/>
      </a:accent3>
      <a:accent4>
        <a:srgbClr val="A1D16D"/>
      </a:accent4>
      <a:accent5>
        <a:srgbClr val="9D102D"/>
      </a:accent5>
      <a:accent6>
        <a:srgbClr val="EC4769"/>
      </a:accent6>
      <a:hlink>
        <a:srgbClr val="C2C2C4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_KTH_with colours and grafs">
  <a:themeElements>
    <a:clrScheme name="Anpassat 9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1954A6"/>
      </a:accent1>
      <a:accent2>
        <a:srgbClr val="5893E5"/>
      </a:accent2>
      <a:accent3>
        <a:srgbClr val="62922E"/>
      </a:accent3>
      <a:accent4>
        <a:srgbClr val="A1D16D"/>
      </a:accent4>
      <a:accent5>
        <a:srgbClr val="9D102D"/>
      </a:accent5>
      <a:accent6>
        <a:srgbClr val="EC4769"/>
      </a:accent6>
      <a:hlink>
        <a:srgbClr val="C2C2C4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1783</Words>
  <Application>Microsoft Macintosh PowerPoint</Application>
  <PresentationFormat>On-screen Show (4:3)</PresentationFormat>
  <Paragraphs>400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Calibri</vt:lpstr>
      <vt:lpstr>Roboto</vt:lpstr>
      <vt:lpstr>Template_KTH_with colours and grafs</vt:lpstr>
      <vt:lpstr>Template_KTH_with colours and grafs</vt:lpstr>
      <vt:lpstr>Template_KTH_with colours and grafs</vt:lpstr>
      <vt:lpstr>Test Rig for Grease-Bearing Combination in Electrical Machinery</vt:lpstr>
      <vt:lpstr>Agenda</vt:lpstr>
      <vt:lpstr>Project Goals</vt:lpstr>
      <vt:lpstr>Introduction</vt:lpstr>
      <vt:lpstr>Bearings in Electrical Applications</vt:lpstr>
      <vt:lpstr>PowerPoint Presentation</vt:lpstr>
      <vt:lpstr>Design Challenges</vt:lpstr>
      <vt:lpstr>Required Speeds</vt:lpstr>
      <vt:lpstr>Frictional Torque Estimation</vt:lpstr>
      <vt:lpstr>Design Process</vt:lpstr>
      <vt:lpstr>Initial Concepts</vt:lpstr>
      <vt:lpstr>Design Process</vt:lpstr>
      <vt:lpstr>Centritec Non-Contact Seals</vt:lpstr>
      <vt:lpstr>Temperature Sensor</vt:lpstr>
      <vt:lpstr>Design A: Cantilever Concept </vt:lpstr>
      <vt:lpstr>Electric Current</vt:lpstr>
      <vt:lpstr>Torque through Angle of Twist</vt:lpstr>
      <vt:lpstr>Optical Sensor</vt:lpstr>
      <vt:lpstr>Design B: Central Loading</vt:lpstr>
      <vt:lpstr>Design C: Two Test Bearings</vt:lpstr>
      <vt:lpstr>Design D: Four Test Bearings</vt:lpstr>
      <vt:lpstr>Design E: Advanced Cantilever </vt:lpstr>
      <vt:lpstr>Final Design </vt:lpstr>
      <vt:lpstr>Pugh’s Matrix</vt:lpstr>
      <vt:lpstr>Final Design Static Analysis </vt:lpstr>
      <vt:lpstr>Deflection &amp; Static Stresses</vt:lpstr>
      <vt:lpstr>Critical Frequency Approximation</vt:lpstr>
      <vt:lpstr>Conclusion </vt:lpstr>
      <vt:lpstr>Next Semester Schedule</vt:lpstr>
      <vt:lpstr>Thank You ☺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Rig for Grease-Bearing Combination in Electrical Machinery</dc:title>
  <dc:creator>Vignesh Nagarajan</dc:creator>
  <cp:lastModifiedBy>Sam Robinson</cp:lastModifiedBy>
  <cp:revision>1</cp:revision>
  <dcterms:modified xsi:type="dcterms:W3CDTF">2018-05-16T20:31:50Z</dcterms:modified>
</cp:coreProperties>
</file>